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309" r:id="rId3"/>
    <p:sldId id="316" r:id="rId4"/>
    <p:sldId id="317" r:id="rId5"/>
    <p:sldId id="257" r:id="rId6"/>
    <p:sldId id="258" r:id="rId7"/>
    <p:sldId id="311" r:id="rId8"/>
    <p:sldId id="303" r:id="rId9"/>
    <p:sldId id="260" r:id="rId10"/>
    <p:sldId id="261" r:id="rId11"/>
    <p:sldId id="292" r:id="rId12"/>
    <p:sldId id="293" r:id="rId13"/>
    <p:sldId id="264" r:id="rId14"/>
    <p:sldId id="294" r:id="rId15"/>
    <p:sldId id="295" r:id="rId16"/>
    <p:sldId id="312" r:id="rId17"/>
    <p:sldId id="276" r:id="rId18"/>
    <p:sldId id="279" r:id="rId19"/>
    <p:sldId id="313" r:id="rId20"/>
    <p:sldId id="305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2"/>
        </a:solidFill>
        <a:latin typeface="楷体_GB2312" panose="02010609030101010101" pitchFamily="49" charset="-122"/>
        <a:ea typeface="楷体_GB2312" panose="0201060903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2"/>
        </a:solidFill>
        <a:latin typeface="楷体_GB2312" panose="02010609030101010101" pitchFamily="49" charset="-122"/>
        <a:ea typeface="楷体_GB2312" panose="0201060903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2"/>
        </a:solidFill>
        <a:latin typeface="楷体_GB2312" panose="02010609030101010101" pitchFamily="49" charset="-122"/>
        <a:ea typeface="楷体_GB2312" panose="0201060903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2"/>
        </a:solidFill>
        <a:latin typeface="楷体_GB2312" panose="02010609030101010101" pitchFamily="49" charset="-122"/>
        <a:ea typeface="楷体_GB2312" panose="0201060903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2"/>
        </a:solidFill>
        <a:latin typeface="楷体_GB2312" panose="02010609030101010101" pitchFamily="49" charset="-122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2"/>
        </a:solidFill>
        <a:latin typeface="楷体_GB2312" panose="02010609030101010101" pitchFamily="49" charset="-122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2"/>
        </a:solidFill>
        <a:latin typeface="楷体_GB2312" panose="02010609030101010101" pitchFamily="49" charset="-122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2"/>
        </a:solidFill>
        <a:latin typeface="楷体_GB2312" panose="02010609030101010101" pitchFamily="49" charset="-122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2"/>
        </a:solidFill>
        <a:latin typeface="楷体_GB2312" panose="02010609030101010101" pitchFamily="49" charset="-122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99FF33"/>
    <a:srgbClr val="33CC33"/>
    <a:srgbClr val="006600"/>
    <a:srgbClr val="008000"/>
    <a:srgbClr val="4D4D4D"/>
    <a:srgbClr val="0066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5" autoAdjust="0"/>
    <p:restoredTop sz="90929"/>
  </p:normalViewPr>
  <p:slideViewPr>
    <p:cSldViewPr>
      <p:cViewPr varScale="1">
        <p:scale>
          <a:sx n="100" d="100"/>
          <a:sy n="100" d="100"/>
        </p:scale>
        <p:origin x="360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8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13" Type="http://schemas.openxmlformats.org/officeDocument/2006/relationships/image" Target="../media/image112.emf"/><Relationship Id="rId3" Type="http://schemas.openxmlformats.org/officeDocument/2006/relationships/image" Target="../media/image102.emf"/><Relationship Id="rId7" Type="http://schemas.openxmlformats.org/officeDocument/2006/relationships/image" Target="../media/image106.emf"/><Relationship Id="rId12" Type="http://schemas.openxmlformats.org/officeDocument/2006/relationships/image" Target="../media/image111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Relationship Id="rId6" Type="http://schemas.openxmlformats.org/officeDocument/2006/relationships/image" Target="../media/image105.emf"/><Relationship Id="rId11" Type="http://schemas.openxmlformats.org/officeDocument/2006/relationships/image" Target="../media/image110.emf"/><Relationship Id="rId5" Type="http://schemas.openxmlformats.org/officeDocument/2006/relationships/image" Target="../media/image104.emf"/><Relationship Id="rId10" Type="http://schemas.openxmlformats.org/officeDocument/2006/relationships/image" Target="../media/image109.emf"/><Relationship Id="rId4" Type="http://schemas.openxmlformats.org/officeDocument/2006/relationships/image" Target="../media/image103.emf"/><Relationship Id="rId9" Type="http://schemas.openxmlformats.org/officeDocument/2006/relationships/image" Target="../media/image108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13" Type="http://schemas.openxmlformats.org/officeDocument/2006/relationships/image" Target="../media/image125.emf"/><Relationship Id="rId3" Type="http://schemas.openxmlformats.org/officeDocument/2006/relationships/image" Target="../media/image115.emf"/><Relationship Id="rId7" Type="http://schemas.openxmlformats.org/officeDocument/2006/relationships/image" Target="../media/image119.emf"/><Relationship Id="rId12" Type="http://schemas.openxmlformats.org/officeDocument/2006/relationships/image" Target="../media/image124.emf"/><Relationship Id="rId2" Type="http://schemas.openxmlformats.org/officeDocument/2006/relationships/image" Target="../media/image114.emf"/><Relationship Id="rId16" Type="http://schemas.openxmlformats.org/officeDocument/2006/relationships/image" Target="../media/image128.emf"/><Relationship Id="rId1" Type="http://schemas.openxmlformats.org/officeDocument/2006/relationships/image" Target="../media/image113.emf"/><Relationship Id="rId6" Type="http://schemas.openxmlformats.org/officeDocument/2006/relationships/image" Target="../media/image118.emf"/><Relationship Id="rId11" Type="http://schemas.openxmlformats.org/officeDocument/2006/relationships/image" Target="../media/image123.emf"/><Relationship Id="rId5" Type="http://schemas.openxmlformats.org/officeDocument/2006/relationships/image" Target="../media/image117.emf"/><Relationship Id="rId15" Type="http://schemas.openxmlformats.org/officeDocument/2006/relationships/image" Target="../media/image127.emf"/><Relationship Id="rId10" Type="http://schemas.openxmlformats.org/officeDocument/2006/relationships/image" Target="../media/image122.emf"/><Relationship Id="rId4" Type="http://schemas.openxmlformats.org/officeDocument/2006/relationships/image" Target="../media/image116.emf"/><Relationship Id="rId9" Type="http://schemas.openxmlformats.org/officeDocument/2006/relationships/image" Target="../media/image121.emf"/><Relationship Id="rId14" Type="http://schemas.openxmlformats.org/officeDocument/2006/relationships/image" Target="../media/image126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13" Type="http://schemas.openxmlformats.org/officeDocument/2006/relationships/image" Target="../media/image141.emf"/><Relationship Id="rId3" Type="http://schemas.openxmlformats.org/officeDocument/2006/relationships/image" Target="../media/image131.emf"/><Relationship Id="rId7" Type="http://schemas.openxmlformats.org/officeDocument/2006/relationships/image" Target="../media/image135.emf"/><Relationship Id="rId12" Type="http://schemas.openxmlformats.org/officeDocument/2006/relationships/image" Target="../media/image140.e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Relationship Id="rId6" Type="http://schemas.openxmlformats.org/officeDocument/2006/relationships/image" Target="../media/image134.emf"/><Relationship Id="rId11" Type="http://schemas.openxmlformats.org/officeDocument/2006/relationships/image" Target="../media/image139.emf"/><Relationship Id="rId5" Type="http://schemas.openxmlformats.org/officeDocument/2006/relationships/image" Target="../media/image133.emf"/><Relationship Id="rId10" Type="http://schemas.openxmlformats.org/officeDocument/2006/relationships/image" Target="../media/image138.emf"/><Relationship Id="rId4" Type="http://schemas.openxmlformats.org/officeDocument/2006/relationships/image" Target="../media/image132.emf"/><Relationship Id="rId9" Type="http://schemas.openxmlformats.org/officeDocument/2006/relationships/image" Target="../media/image137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13" Type="http://schemas.openxmlformats.org/officeDocument/2006/relationships/image" Target="../media/image154.emf"/><Relationship Id="rId3" Type="http://schemas.openxmlformats.org/officeDocument/2006/relationships/image" Target="../media/image144.emf"/><Relationship Id="rId7" Type="http://schemas.openxmlformats.org/officeDocument/2006/relationships/image" Target="../media/image148.emf"/><Relationship Id="rId12" Type="http://schemas.openxmlformats.org/officeDocument/2006/relationships/image" Target="../media/image153.emf"/><Relationship Id="rId2" Type="http://schemas.openxmlformats.org/officeDocument/2006/relationships/image" Target="../media/image143.emf"/><Relationship Id="rId1" Type="http://schemas.openxmlformats.org/officeDocument/2006/relationships/image" Target="../media/image142.emf"/><Relationship Id="rId6" Type="http://schemas.openxmlformats.org/officeDocument/2006/relationships/image" Target="../media/image147.emf"/><Relationship Id="rId11" Type="http://schemas.openxmlformats.org/officeDocument/2006/relationships/image" Target="../media/image152.emf"/><Relationship Id="rId5" Type="http://schemas.openxmlformats.org/officeDocument/2006/relationships/image" Target="../media/image146.emf"/><Relationship Id="rId10" Type="http://schemas.openxmlformats.org/officeDocument/2006/relationships/image" Target="../media/image151.emf"/><Relationship Id="rId4" Type="http://schemas.openxmlformats.org/officeDocument/2006/relationships/image" Target="../media/image145.emf"/><Relationship Id="rId9" Type="http://schemas.openxmlformats.org/officeDocument/2006/relationships/image" Target="../media/image150.emf"/><Relationship Id="rId14" Type="http://schemas.openxmlformats.org/officeDocument/2006/relationships/image" Target="../media/image155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13" Type="http://schemas.openxmlformats.org/officeDocument/2006/relationships/image" Target="../media/image168.emf"/><Relationship Id="rId3" Type="http://schemas.openxmlformats.org/officeDocument/2006/relationships/image" Target="../media/image158.emf"/><Relationship Id="rId7" Type="http://schemas.openxmlformats.org/officeDocument/2006/relationships/image" Target="../media/image162.emf"/><Relationship Id="rId12" Type="http://schemas.openxmlformats.org/officeDocument/2006/relationships/image" Target="../media/image167.emf"/><Relationship Id="rId2" Type="http://schemas.openxmlformats.org/officeDocument/2006/relationships/image" Target="../media/image157.emf"/><Relationship Id="rId1" Type="http://schemas.openxmlformats.org/officeDocument/2006/relationships/image" Target="../media/image156.emf"/><Relationship Id="rId6" Type="http://schemas.openxmlformats.org/officeDocument/2006/relationships/image" Target="../media/image161.emf"/><Relationship Id="rId11" Type="http://schemas.openxmlformats.org/officeDocument/2006/relationships/image" Target="../media/image166.emf"/><Relationship Id="rId5" Type="http://schemas.openxmlformats.org/officeDocument/2006/relationships/image" Target="../media/image160.emf"/><Relationship Id="rId10" Type="http://schemas.openxmlformats.org/officeDocument/2006/relationships/image" Target="../media/image165.emf"/><Relationship Id="rId4" Type="http://schemas.openxmlformats.org/officeDocument/2006/relationships/image" Target="../media/image159.emf"/><Relationship Id="rId9" Type="http://schemas.openxmlformats.org/officeDocument/2006/relationships/image" Target="../media/image164.emf"/><Relationship Id="rId14" Type="http://schemas.openxmlformats.org/officeDocument/2006/relationships/image" Target="../media/image16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emf"/><Relationship Id="rId2" Type="http://schemas.openxmlformats.org/officeDocument/2006/relationships/image" Target="../media/image171.emf"/><Relationship Id="rId1" Type="http://schemas.openxmlformats.org/officeDocument/2006/relationships/image" Target="../media/image170.emf"/><Relationship Id="rId6" Type="http://schemas.openxmlformats.org/officeDocument/2006/relationships/image" Target="../media/image175.emf"/><Relationship Id="rId5" Type="http://schemas.openxmlformats.org/officeDocument/2006/relationships/image" Target="../media/image174.emf"/><Relationship Id="rId4" Type="http://schemas.openxmlformats.org/officeDocument/2006/relationships/image" Target="../media/image173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emf"/><Relationship Id="rId3" Type="http://schemas.openxmlformats.org/officeDocument/2006/relationships/image" Target="../media/image178.emf"/><Relationship Id="rId7" Type="http://schemas.openxmlformats.org/officeDocument/2006/relationships/image" Target="../media/image182.emf"/><Relationship Id="rId2" Type="http://schemas.openxmlformats.org/officeDocument/2006/relationships/image" Target="../media/image177.emf"/><Relationship Id="rId1" Type="http://schemas.openxmlformats.org/officeDocument/2006/relationships/image" Target="../media/image176.emf"/><Relationship Id="rId6" Type="http://schemas.openxmlformats.org/officeDocument/2006/relationships/image" Target="../media/image181.emf"/><Relationship Id="rId5" Type="http://schemas.openxmlformats.org/officeDocument/2006/relationships/image" Target="../media/image180.emf"/><Relationship Id="rId4" Type="http://schemas.openxmlformats.org/officeDocument/2006/relationships/image" Target="../media/image179.emf"/><Relationship Id="rId9" Type="http://schemas.openxmlformats.org/officeDocument/2006/relationships/image" Target="../media/image184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emf"/><Relationship Id="rId3" Type="http://schemas.openxmlformats.org/officeDocument/2006/relationships/image" Target="../media/image187.emf"/><Relationship Id="rId7" Type="http://schemas.openxmlformats.org/officeDocument/2006/relationships/image" Target="../media/image191.emf"/><Relationship Id="rId2" Type="http://schemas.openxmlformats.org/officeDocument/2006/relationships/image" Target="../media/image186.emf"/><Relationship Id="rId1" Type="http://schemas.openxmlformats.org/officeDocument/2006/relationships/image" Target="../media/image185.emf"/><Relationship Id="rId6" Type="http://schemas.openxmlformats.org/officeDocument/2006/relationships/image" Target="../media/image190.emf"/><Relationship Id="rId5" Type="http://schemas.openxmlformats.org/officeDocument/2006/relationships/image" Target="../media/image189.emf"/><Relationship Id="rId4" Type="http://schemas.openxmlformats.org/officeDocument/2006/relationships/image" Target="../media/image188.emf"/><Relationship Id="rId9" Type="http://schemas.openxmlformats.org/officeDocument/2006/relationships/image" Target="../media/image19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png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33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12" Type="http://schemas.openxmlformats.org/officeDocument/2006/relationships/image" Target="../media/image32.emf"/><Relationship Id="rId17" Type="http://schemas.openxmlformats.org/officeDocument/2006/relationships/image" Target="../media/image37.emf"/><Relationship Id="rId2" Type="http://schemas.openxmlformats.org/officeDocument/2006/relationships/image" Target="../media/image22.emf"/><Relationship Id="rId16" Type="http://schemas.openxmlformats.org/officeDocument/2006/relationships/image" Target="../media/image36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11" Type="http://schemas.openxmlformats.org/officeDocument/2006/relationships/image" Target="../media/image31.emf"/><Relationship Id="rId5" Type="http://schemas.openxmlformats.org/officeDocument/2006/relationships/image" Target="../media/image25.emf"/><Relationship Id="rId15" Type="http://schemas.openxmlformats.org/officeDocument/2006/relationships/image" Target="../media/image35.emf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Relationship Id="rId14" Type="http://schemas.openxmlformats.org/officeDocument/2006/relationships/image" Target="../media/image3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18" Type="http://schemas.openxmlformats.org/officeDocument/2006/relationships/image" Target="../media/image55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17" Type="http://schemas.openxmlformats.org/officeDocument/2006/relationships/image" Target="../media/image54.emf"/><Relationship Id="rId2" Type="http://schemas.openxmlformats.org/officeDocument/2006/relationships/image" Target="../media/image39.emf"/><Relationship Id="rId16" Type="http://schemas.openxmlformats.org/officeDocument/2006/relationships/image" Target="../media/image53.emf"/><Relationship Id="rId20" Type="http://schemas.openxmlformats.org/officeDocument/2006/relationships/image" Target="../media/image57.emf"/><Relationship Id="rId1" Type="http://schemas.openxmlformats.org/officeDocument/2006/relationships/image" Target="../media/image38.emf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5" Type="http://schemas.openxmlformats.org/officeDocument/2006/relationships/image" Target="../media/image52.emf"/><Relationship Id="rId10" Type="http://schemas.openxmlformats.org/officeDocument/2006/relationships/image" Target="../media/image47.emf"/><Relationship Id="rId19" Type="http://schemas.openxmlformats.org/officeDocument/2006/relationships/image" Target="../media/image56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4" Type="http://schemas.openxmlformats.org/officeDocument/2006/relationships/image" Target="../media/image61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image" Target="../media/image74.emf"/><Relationship Id="rId18" Type="http://schemas.openxmlformats.org/officeDocument/2006/relationships/image" Target="../media/image79.emf"/><Relationship Id="rId3" Type="http://schemas.openxmlformats.org/officeDocument/2006/relationships/image" Target="../media/image64.emf"/><Relationship Id="rId21" Type="http://schemas.openxmlformats.org/officeDocument/2006/relationships/image" Target="../media/image82.emf"/><Relationship Id="rId7" Type="http://schemas.openxmlformats.org/officeDocument/2006/relationships/image" Target="../media/image68.emf"/><Relationship Id="rId12" Type="http://schemas.openxmlformats.org/officeDocument/2006/relationships/image" Target="../media/image73.emf"/><Relationship Id="rId17" Type="http://schemas.openxmlformats.org/officeDocument/2006/relationships/image" Target="../media/image78.emf"/><Relationship Id="rId2" Type="http://schemas.openxmlformats.org/officeDocument/2006/relationships/image" Target="../media/image63.emf"/><Relationship Id="rId16" Type="http://schemas.openxmlformats.org/officeDocument/2006/relationships/image" Target="../media/image77.emf"/><Relationship Id="rId20" Type="http://schemas.openxmlformats.org/officeDocument/2006/relationships/image" Target="../media/image81.emf"/><Relationship Id="rId1" Type="http://schemas.openxmlformats.org/officeDocument/2006/relationships/image" Target="../media/image62.emf"/><Relationship Id="rId6" Type="http://schemas.openxmlformats.org/officeDocument/2006/relationships/image" Target="../media/image67.emf"/><Relationship Id="rId11" Type="http://schemas.openxmlformats.org/officeDocument/2006/relationships/image" Target="../media/image72.emf"/><Relationship Id="rId24" Type="http://schemas.openxmlformats.org/officeDocument/2006/relationships/image" Target="../media/image85.emf"/><Relationship Id="rId5" Type="http://schemas.openxmlformats.org/officeDocument/2006/relationships/image" Target="../media/image66.emf"/><Relationship Id="rId15" Type="http://schemas.openxmlformats.org/officeDocument/2006/relationships/image" Target="../media/image76.emf"/><Relationship Id="rId23" Type="http://schemas.openxmlformats.org/officeDocument/2006/relationships/image" Target="../media/image84.emf"/><Relationship Id="rId10" Type="http://schemas.openxmlformats.org/officeDocument/2006/relationships/image" Target="../media/image71.emf"/><Relationship Id="rId19" Type="http://schemas.openxmlformats.org/officeDocument/2006/relationships/image" Target="../media/image80.emf"/><Relationship Id="rId4" Type="http://schemas.openxmlformats.org/officeDocument/2006/relationships/image" Target="../media/image65.emf"/><Relationship Id="rId9" Type="http://schemas.openxmlformats.org/officeDocument/2006/relationships/image" Target="../media/image70.emf"/><Relationship Id="rId14" Type="http://schemas.openxmlformats.org/officeDocument/2006/relationships/image" Target="../media/image75.emf"/><Relationship Id="rId22" Type="http://schemas.openxmlformats.org/officeDocument/2006/relationships/image" Target="../media/image8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8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02B7423E-B410-435B-877A-93E85BEEBC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3349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00C7BE02-E2B2-4B9A-BDC5-6F2D9498D9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8768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1BE79A-8CEA-4873-84C0-9CBD6DEA9EA0}" type="slidenum">
              <a:rPr lang="en-US" altLang="zh-CN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233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P403</a:t>
            </a:r>
          </a:p>
        </p:txBody>
      </p:sp>
    </p:spTree>
    <p:extLst>
      <p:ext uri="{BB962C8B-B14F-4D97-AF65-F5344CB8AC3E}">
        <p14:creationId xmlns:p14="http://schemas.microsoft.com/office/powerpoint/2010/main" val="2084047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CFA2D5-90B2-4E18-A797-7884DA522A95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P417</a:t>
            </a:r>
          </a:p>
        </p:txBody>
      </p:sp>
    </p:spTree>
    <p:extLst>
      <p:ext uri="{BB962C8B-B14F-4D97-AF65-F5344CB8AC3E}">
        <p14:creationId xmlns:p14="http://schemas.microsoft.com/office/powerpoint/2010/main" val="3106212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028DB6-C3A1-4892-84F5-9FF652B810D6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见</a:t>
            </a:r>
            <a:r>
              <a:rPr lang="en-US" altLang="zh-CN"/>
              <a:t>L.P207</a:t>
            </a:r>
          </a:p>
        </p:txBody>
      </p:sp>
    </p:spTree>
    <p:extLst>
      <p:ext uri="{BB962C8B-B14F-4D97-AF65-F5344CB8AC3E}">
        <p14:creationId xmlns:p14="http://schemas.microsoft.com/office/powerpoint/2010/main" val="3265575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6E6423-B61E-45D4-91A3-B844075AEC88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P418</a:t>
            </a:r>
          </a:p>
        </p:txBody>
      </p:sp>
    </p:spTree>
    <p:extLst>
      <p:ext uri="{BB962C8B-B14F-4D97-AF65-F5344CB8AC3E}">
        <p14:creationId xmlns:p14="http://schemas.microsoft.com/office/powerpoint/2010/main" val="733617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654E5-BDC9-4071-A65F-A0BDA832AEF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P419</a:t>
            </a:r>
          </a:p>
        </p:txBody>
      </p:sp>
    </p:spTree>
    <p:extLst>
      <p:ext uri="{BB962C8B-B14F-4D97-AF65-F5344CB8AC3E}">
        <p14:creationId xmlns:p14="http://schemas.microsoft.com/office/powerpoint/2010/main" val="3902295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F892D1-B65C-477D-9414-24E4B2F95E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9128683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A7596-5683-4D69-AE1D-AA3DA86C76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3415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5ABAE-9BC3-43D4-B1D7-E4C7782342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9418345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F7413-8579-47F8-9AD3-0824402E467D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176647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5ECFF-1EE0-44D2-A13A-0D6A6A03F1DD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99561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1E9BD-9AB5-4F0C-84B6-4AAE59C09392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396037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6D878-BE47-4C4E-9646-46AD2AB8898D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9491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D32DC-7537-4291-A380-CE65E71C13D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884083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84F6B-2D97-435C-A5BD-8FFED7E8E6F8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823847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EFDA55-4FF5-4CDA-940E-4AD2B53A88B1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59329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4D8CC-ED9A-4B92-9B1C-FA17A937F1C5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070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32317-5F1E-4C97-8678-90CD261D50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105049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3C31E-DE38-4E37-A99D-A4196DD29102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635665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5602C-FFBC-46DC-BEB8-B9CD7325FC5C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284454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3CD5D8-BB5D-41FE-8A0A-78A23C7E3D40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1235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B73700-9478-4270-A42E-1574F358D3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2597224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12186-54E1-4C54-A746-D1A0616961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4952141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19805-93CA-46FF-8C78-0552DB589D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2314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15449-BC72-4FF5-9E99-FBB79025EB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8413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01E28-866B-4DB5-8C42-7FB65416DC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4552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01284-ECC4-4ABD-BB26-D129241B70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68006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6FFF4-8E84-4968-8B4E-F4B958F2CD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0893914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0F700A49-1B49-4536-8C8F-D9CDC732DA7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fld id="{5782D2C6-C416-4714-B2E7-0D8B26E9928B}" type="slidenum"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</a:rPr>
              <a:pPr/>
              <a:t>‹#›</a:t>
            </a:fld>
            <a:endParaRPr lang="en-US" altLang="zh-CN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69207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" Target="slide8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11" Type="http://schemas.openxmlformats.org/officeDocument/2006/relationships/image" Target="../media/image2.png"/><Relationship Id="rId5" Type="http://schemas.openxmlformats.org/officeDocument/2006/relationships/image" Target="../media/image4.jpe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image" Target="../media/image3.jpeg"/><Relationship Id="rId18" Type="http://schemas.openxmlformats.org/officeDocument/2006/relationships/image" Target="../media/image8.jpeg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9.emf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.jpe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image" Target="../media/image5.jpeg"/><Relationship Id="rId10" Type="http://schemas.openxmlformats.org/officeDocument/2006/relationships/image" Target="../media/image98.emf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8.bin"/><Relationship Id="rId18" Type="http://schemas.openxmlformats.org/officeDocument/2006/relationships/image" Target="../media/image107.emf"/><Relationship Id="rId26" Type="http://schemas.openxmlformats.org/officeDocument/2006/relationships/image" Target="../media/image111.emf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02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104.emf"/><Relationship Id="rId17" Type="http://schemas.openxmlformats.org/officeDocument/2006/relationships/oleObject" Target="../embeddings/oleObject100.bin"/><Relationship Id="rId25" Type="http://schemas.openxmlformats.org/officeDocument/2006/relationships/oleObject" Target="../embeddings/oleObject104.bin"/><Relationship Id="rId3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6.emf"/><Relationship Id="rId20" Type="http://schemas.openxmlformats.org/officeDocument/2006/relationships/image" Target="../media/image108.emf"/><Relationship Id="rId29" Type="http://schemas.openxmlformats.org/officeDocument/2006/relationships/image" Target="../media/image3.jpe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1.emf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110.emf"/><Relationship Id="rId32" Type="http://schemas.openxmlformats.org/officeDocument/2006/relationships/image" Target="../media/image6.jpeg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3.bin"/><Relationship Id="rId28" Type="http://schemas.openxmlformats.org/officeDocument/2006/relationships/image" Target="../media/image112.emf"/><Relationship Id="rId10" Type="http://schemas.openxmlformats.org/officeDocument/2006/relationships/image" Target="../media/image103.emf"/><Relationship Id="rId19" Type="http://schemas.openxmlformats.org/officeDocument/2006/relationships/oleObject" Target="../embeddings/oleObject101.bin"/><Relationship Id="rId31" Type="http://schemas.openxmlformats.org/officeDocument/2006/relationships/image" Target="../media/image5.jpeg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105.emf"/><Relationship Id="rId22" Type="http://schemas.openxmlformats.org/officeDocument/2006/relationships/image" Target="../media/image109.emf"/><Relationship Id="rId27" Type="http://schemas.openxmlformats.org/officeDocument/2006/relationships/oleObject" Target="../embeddings/oleObject105.bin"/><Relationship Id="rId30" Type="http://schemas.openxmlformats.org/officeDocument/2006/relationships/image" Target="../media/image4.jpeg"/><Relationship Id="rId8" Type="http://schemas.openxmlformats.org/officeDocument/2006/relationships/image" Target="../media/image102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20.emf"/><Relationship Id="rId26" Type="http://schemas.openxmlformats.org/officeDocument/2006/relationships/image" Target="../media/image124.emf"/><Relationship Id="rId39" Type="http://schemas.openxmlformats.org/officeDocument/2006/relationships/image" Target="../media/image7.jpeg"/><Relationship Id="rId21" Type="http://schemas.openxmlformats.org/officeDocument/2006/relationships/oleObject" Target="../embeddings/oleObject115.bin"/><Relationship Id="rId34" Type="http://schemas.openxmlformats.org/officeDocument/2006/relationships/image" Target="../media/image128.emf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7.emf"/><Relationship Id="rId17" Type="http://schemas.openxmlformats.org/officeDocument/2006/relationships/oleObject" Target="../embeddings/oleObject113.bin"/><Relationship Id="rId25" Type="http://schemas.openxmlformats.org/officeDocument/2006/relationships/oleObject" Target="../embeddings/oleObject117.bin"/><Relationship Id="rId33" Type="http://schemas.openxmlformats.org/officeDocument/2006/relationships/oleObject" Target="../embeddings/oleObject121.bin"/><Relationship Id="rId38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9.emf"/><Relationship Id="rId20" Type="http://schemas.openxmlformats.org/officeDocument/2006/relationships/image" Target="../media/image121.emf"/><Relationship Id="rId29" Type="http://schemas.openxmlformats.org/officeDocument/2006/relationships/oleObject" Target="../embeddings/oleObject119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4.emf"/><Relationship Id="rId11" Type="http://schemas.openxmlformats.org/officeDocument/2006/relationships/oleObject" Target="../embeddings/oleObject110.bin"/><Relationship Id="rId24" Type="http://schemas.openxmlformats.org/officeDocument/2006/relationships/image" Target="../media/image123.emf"/><Relationship Id="rId32" Type="http://schemas.openxmlformats.org/officeDocument/2006/relationships/image" Target="../media/image127.emf"/><Relationship Id="rId37" Type="http://schemas.openxmlformats.org/officeDocument/2006/relationships/image" Target="../media/image5.jpeg"/><Relationship Id="rId40" Type="http://schemas.openxmlformats.org/officeDocument/2006/relationships/image" Target="../media/image8.jpeg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23" Type="http://schemas.openxmlformats.org/officeDocument/2006/relationships/oleObject" Target="../embeddings/oleObject116.bin"/><Relationship Id="rId28" Type="http://schemas.openxmlformats.org/officeDocument/2006/relationships/image" Target="../media/image125.emf"/><Relationship Id="rId36" Type="http://schemas.openxmlformats.org/officeDocument/2006/relationships/image" Target="../media/image4.jpeg"/><Relationship Id="rId10" Type="http://schemas.openxmlformats.org/officeDocument/2006/relationships/image" Target="../media/image116.emf"/><Relationship Id="rId19" Type="http://schemas.openxmlformats.org/officeDocument/2006/relationships/oleObject" Target="../embeddings/oleObject114.bin"/><Relationship Id="rId31" Type="http://schemas.openxmlformats.org/officeDocument/2006/relationships/oleObject" Target="../embeddings/oleObject120.bin"/><Relationship Id="rId4" Type="http://schemas.openxmlformats.org/officeDocument/2006/relationships/image" Target="../media/image113.e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18.emf"/><Relationship Id="rId22" Type="http://schemas.openxmlformats.org/officeDocument/2006/relationships/image" Target="../media/image122.emf"/><Relationship Id="rId27" Type="http://schemas.openxmlformats.org/officeDocument/2006/relationships/oleObject" Target="../embeddings/oleObject118.bin"/><Relationship Id="rId30" Type="http://schemas.openxmlformats.org/officeDocument/2006/relationships/image" Target="../media/image126.emf"/><Relationship Id="rId35" Type="http://schemas.openxmlformats.org/officeDocument/2006/relationships/image" Target="../media/image3.jpeg"/><Relationship Id="rId8" Type="http://schemas.openxmlformats.org/officeDocument/2006/relationships/image" Target="../media/image115.emf"/><Relationship Id="rId3" Type="http://schemas.openxmlformats.org/officeDocument/2006/relationships/oleObject" Target="../embeddings/oleObject106.bin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36.emf"/><Relationship Id="rId26" Type="http://schemas.openxmlformats.org/officeDocument/2006/relationships/image" Target="../media/image140.emf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1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33.emf"/><Relationship Id="rId17" Type="http://schemas.openxmlformats.org/officeDocument/2006/relationships/oleObject" Target="../embeddings/oleObject129.bin"/><Relationship Id="rId25" Type="http://schemas.openxmlformats.org/officeDocument/2006/relationships/oleObject" Target="../embeddings/oleObject133.bin"/><Relationship Id="rId3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5.emf"/><Relationship Id="rId20" Type="http://schemas.openxmlformats.org/officeDocument/2006/relationships/image" Target="../media/image137.emf"/><Relationship Id="rId29" Type="http://schemas.openxmlformats.org/officeDocument/2006/relationships/image" Target="../media/image3.jpe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0.emf"/><Relationship Id="rId11" Type="http://schemas.openxmlformats.org/officeDocument/2006/relationships/oleObject" Target="../embeddings/oleObject126.bin"/><Relationship Id="rId24" Type="http://schemas.openxmlformats.org/officeDocument/2006/relationships/image" Target="../media/image139.emf"/><Relationship Id="rId32" Type="http://schemas.openxmlformats.org/officeDocument/2006/relationships/image" Target="../media/image6.jpeg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23" Type="http://schemas.openxmlformats.org/officeDocument/2006/relationships/oleObject" Target="../embeddings/oleObject132.bin"/><Relationship Id="rId28" Type="http://schemas.openxmlformats.org/officeDocument/2006/relationships/image" Target="../media/image141.emf"/><Relationship Id="rId10" Type="http://schemas.openxmlformats.org/officeDocument/2006/relationships/image" Target="../media/image132.emf"/><Relationship Id="rId19" Type="http://schemas.openxmlformats.org/officeDocument/2006/relationships/oleObject" Target="../embeddings/oleObject130.bin"/><Relationship Id="rId31" Type="http://schemas.openxmlformats.org/officeDocument/2006/relationships/image" Target="../media/image5.jpeg"/><Relationship Id="rId4" Type="http://schemas.openxmlformats.org/officeDocument/2006/relationships/image" Target="../media/image129.e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34.emf"/><Relationship Id="rId22" Type="http://schemas.openxmlformats.org/officeDocument/2006/relationships/image" Target="../media/image138.emf"/><Relationship Id="rId27" Type="http://schemas.openxmlformats.org/officeDocument/2006/relationships/oleObject" Target="../embeddings/oleObject134.bin"/><Relationship Id="rId30" Type="http://schemas.openxmlformats.org/officeDocument/2006/relationships/image" Target="../media/image4.jpeg"/><Relationship Id="rId8" Type="http://schemas.openxmlformats.org/officeDocument/2006/relationships/image" Target="../media/image131.e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49.emf"/><Relationship Id="rId26" Type="http://schemas.openxmlformats.org/officeDocument/2006/relationships/image" Target="../media/image153.emf"/><Relationship Id="rId3" Type="http://schemas.openxmlformats.org/officeDocument/2006/relationships/oleObject" Target="../embeddings/oleObject135.bin"/><Relationship Id="rId21" Type="http://schemas.openxmlformats.org/officeDocument/2006/relationships/oleObject" Target="../embeddings/oleObject144.bin"/><Relationship Id="rId34" Type="http://schemas.openxmlformats.org/officeDocument/2006/relationships/image" Target="../media/image6.jpeg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46.emf"/><Relationship Id="rId17" Type="http://schemas.openxmlformats.org/officeDocument/2006/relationships/oleObject" Target="../embeddings/oleObject142.bin"/><Relationship Id="rId25" Type="http://schemas.openxmlformats.org/officeDocument/2006/relationships/oleObject" Target="../embeddings/oleObject146.bin"/><Relationship Id="rId3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8.emf"/><Relationship Id="rId20" Type="http://schemas.openxmlformats.org/officeDocument/2006/relationships/image" Target="../media/image150.emf"/><Relationship Id="rId29" Type="http://schemas.openxmlformats.org/officeDocument/2006/relationships/oleObject" Target="../embeddings/oleObject148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3.emf"/><Relationship Id="rId11" Type="http://schemas.openxmlformats.org/officeDocument/2006/relationships/oleObject" Target="../embeddings/oleObject139.bin"/><Relationship Id="rId24" Type="http://schemas.openxmlformats.org/officeDocument/2006/relationships/image" Target="../media/image152.emf"/><Relationship Id="rId32" Type="http://schemas.openxmlformats.org/officeDocument/2006/relationships/image" Target="../media/image4.jpeg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23" Type="http://schemas.openxmlformats.org/officeDocument/2006/relationships/oleObject" Target="../embeddings/oleObject145.bin"/><Relationship Id="rId28" Type="http://schemas.openxmlformats.org/officeDocument/2006/relationships/image" Target="../media/image154.emf"/><Relationship Id="rId36" Type="http://schemas.openxmlformats.org/officeDocument/2006/relationships/image" Target="../media/image8.jpeg"/><Relationship Id="rId10" Type="http://schemas.openxmlformats.org/officeDocument/2006/relationships/image" Target="../media/image145.emf"/><Relationship Id="rId19" Type="http://schemas.openxmlformats.org/officeDocument/2006/relationships/oleObject" Target="../embeddings/oleObject143.bin"/><Relationship Id="rId31" Type="http://schemas.openxmlformats.org/officeDocument/2006/relationships/image" Target="../media/image3.jpeg"/><Relationship Id="rId4" Type="http://schemas.openxmlformats.org/officeDocument/2006/relationships/image" Target="../media/image142.e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47.emf"/><Relationship Id="rId22" Type="http://schemas.openxmlformats.org/officeDocument/2006/relationships/image" Target="../media/image151.emf"/><Relationship Id="rId27" Type="http://schemas.openxmlformats.org/officeDocument/2006/relationships/oleObject" Target="../embeddings/oleObject147.bin"/><Relationship Id="rId30" Type="http://schemas.openxmlformats.org/officeDocument/2006/relationships/image" Target="../media/image155.emf"/><Relationship Id="rId35" Type="http://schemas.openxmlformats.org/officeDocument/2006/relationships/image" Target="../media/image7.jpeg"/><Relationship Id="rId8" Type="http://schemas.openxmlformats.org/officeDocument/2006/relationships/image" Target="../media/image144.e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63.emf"/><Relationship Id="rId26" Type="http://schemas.openxmlformats.org/officeDocument/2006/relationships/image" Target="../media/image167.emf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58.bin"/><Relationship Id="rId34" Type="http://schemas.openxmlformats.org/officeDocument/2006/relationships/image" Target="../media/image6.jpeg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60.emf"/><Relationship Id="rId17" Type="http://schemas.openxmlformats.org/officeDocument/2006/relationships/oleObject" Target="../embeddings/oleObject156.bin"/><Relationship Id="rId25" Type="http://schemas.openxmlformats.org/officeDocument/2006/relationships/oleObject" Target="../embeddings/oleObject160.bin"/><Relationship Id="rId3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2.emf"/><Relationship Id="rId20" Type="http://schemas.openxmlformats.org/officeDocument/2006/relationships/image" Target="../media/image164.emf"/><Relationship Id="rId29" Type="http://schemas.openxmlformats.org/officeDocument/2006/relationships/oleObject" Target="../embeddings/oleObject162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7.emf"/><Relationship Id="rId11" Type="http://schemas.openxmlformats.org/officeDocument/2006/relationships/oleObject" Target="../embeddings/oleObject153.bin"/><Relationship Id="rId24" Type="http://schemas.openxmlformats.org/officeDocument/2006/relationships/image" Target="../media/image166.emf"/><Relationship Id="rId32" Type="http://schemas.openxmlformats.org/officeDocument/2006/relationships/image" Target="../media/image4.jpeg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23" Type="http://schemas.openxmlformats.org/officeDocument/2006/relationships/oleObject" Target="../embeddings/oleObject159.bin"/><Relationship Id="rId28" Type="http://schemas.openxmlformats.org/officeDocument/2006/relationships/image" Target="../media/image168.emf"/><Relationship Id="rId36" Type="http://schemas.openxmlformats.org/officeDocument/2006/relationships/image" Target="../media/image8.jpeg"/><Relationship Id="rId10" Type="http://schemas.openxmlformats.org/officeDocument/2006/relationships/image" Target="../media/image159.emf"/><Relationship Id="rId19" Type="http://schemas.openxmlformats.org/officeDocument/2006/relationships/oleObject" Target="../embeddings/oleObject157.bin"/><Relationship Id="rId31" Type="http://schemas.openxmlformats.org/officeDocument/2006/relationships/image" Target="../media/image3.jpeg"/><Relationship Id="rId4" Type="http://schemas.openxmlformats.org/officeDocument/2006/relationships/image" Target="../media/image156.e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61.emf"/><Relationship Id="rId22" Type="http://schemas.openxmlformats.org/officeDocument/2006/relationships/image" Target="../media/image165.emf"/><Relationship Id="rId27" Type="http://schemas.openxmlformats.org/officeDocument/2006/relationships/oleObject" Target="../embeddings/oleObject161.bin"/><Relationship Id="rId30" Type="http://schemas.openxmlformats.org/officeDocument/2006/relationships/image" Target="../media/image169.emf"/><Relationship Id="rId35" Type="http://schemas.openxmlformats.org/officeDocument/2006/relationships/image" Target="../media/image7.jpeg"/><Relationship Id="rId8" Type="http://schemas.openxmlformats.org/officeDocument/2006/relationships/image" Target="../media/image15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6.jpeg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74.emf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1.e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5" Type="http://schemas.openxmlformats.org/officeDocument/2006/relationships/image" Target="../media/image3.jpeg"/><Relationship Id="rId10" Type="http://schemas.openxmlformats.org/officeDocument/2006/relationships/image" Target="../media/image173.emf"/><Relationship Id="rId19" Type="http://schemas.openxmlformats.org/officeDocument/2006/relationships/image" Target="../media/image7.jpeg"/><Relationship Id="rId4" Type="http://schemas.openxmlformats.org/officeDocument/2006/relationships/image" Target="../media/image170.e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7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e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83.emf"/><Relationship Id="rId26" Type="http://schemas.openxmlformats.org/officeDocument/2006/relationships/image" Target="../media/image184.emf"/><Relationship Id="rId3" Type="http://schemas.openxmlformats.org/officeDocument/2006/relationships/oleObject" Target="../embeddings/oleObject169.bin"/><Relationship Id="rId21" Type="http://schemas.openxmlformats.org/officeDocument/2006/relationships/image" Target="../media/image5.jpeg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80.emf"/><Relationship Id="rId17" Type="http://schemas.openxmlformats.org/officeDocument/2006/relationships/oleObject" Target="../embeddings/oleObject176.bin"/><Relationship Id="rId25" Type="http://schemas.openxmlformats.org/officeDocument/2006/relationships/oleObject" Target="../embeddings/oleObject1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2.emf"/><Relationship Id="rId20" Type="http://schemas.openxmlformats.org/officeDocument/2006/relationships/image" Target="../media/image4.jpeg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7.emf"/><Relationship Id="rId11" Type="http://schemas.openxmlformats.org/officeDocument/2006/relationships/oleObject" Target="../embeddings/oleObject173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23" Type="http://schemas.openxmlformats.org/officeDocument/2006/relationships/image" Target="../media/image7.jpeg"/><Relationship Id="rId10" Type="http://schemas.openxmlformats.org/officeDocument/2006/relationships/image" Target="../media/image179.emf"/><Relationship Id="rId19" Type="http://schemas.openxmlformats.org/officeDocument/2006/relationships/image" Target="../media/image3.jpeg"/><Relationship Id="rId4" Type="http://schemas.openxmlformats.org/officeDocument/2006/relationships/image" Target="../media/image176.e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81.emf"/><Relationship Id="rId22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hyperlink" Target="D7_6&#31354;&#38388;&#30452;&#32447;.ppt#-1,1,&#31532;&#20845;&#33410; &#31354;&#38388;&#30452;&#32447;&#21450;&#20854;&#26041;&#31243;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emf"/><Relationship Id="rId13" Type="http://schemas.openxmlformats.org/officeDocument/2006/relationships/oleObject" Target="../embeddings/oleObject183.bin"/><Relationship Id="rId18" Type="http://schemas.openxmlformats.org/officeDocument/2006/relationships/image" Target="../media/image192.emf"/><Relationship Id="rId26" Type="http://schemas.openxmlformats.org/officeDocument/2006/relationships/image" Target="../media/image8.jpeg"/><Relationship Id="rId3" Type="http://schemas.openxmlformats.org/officeDocument/2006/relationships/oleObject" Target="../embeddings/oleObject178.bin"/><Relationship Id="rId21" Type="http://schemas.openxmlformats.org/officeDocument/2006/relationships/image" Target="../media/image3.jpeg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89.emf"/><Relationship Id="rId17" Type="http://schemas.openxmlformats.org/officeDocument/2006/relationships/oleObject" Target="../embeddings/oleObject185.bin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1.emf"/><Relationship Id="rId20" Type="http://schemas.openxmlformats.org/officeDocument/2006/relationships/image" Target="../media/image193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86.emf"/><Relationship Id="rId11" Type="http://schemas.openxmlformats.org/officeDocument/2006/relationships/oleObject" Target="../embeddings/oleObject182.bin"/><Relationship Id="rId24" Type="http://schemas.openxmlformats.org/officeDocument/2006/relationships/image" Target="../media/image6.jpeg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4.bin"/><Relationship Id="rId23" Type="http://schemas.openxmlformats.org/officeDocument/2006/relationships/image" Target="../media/image5.jpeg"/><Relationship Id="rId10" Type="http://schemas.openxmlformats.org/officeDocument/2006/relationships/image" Target="../media/image188.emf"/><Relationship Id="rId19" Type="http://schemas.openxmlformats.org/officeDocument/2006/relationships/oleObject" Target="../embeddings/oleObject186.bin"/><Relationship Id="rId4" Type="http://schemas.openxmlformats.org/officeDocument/2006/relationships/image" Target="../media/image185.e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90.emf"/><Relationship Id="rId2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3.emf"/><Relationship Id="rId18" Type="http://schemas.openxmlformats.org/officeDocument/2006/relationships/image" Target="../media/image7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5.jpe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5" Type="http://schemas.openxmlformats.org/officeDocument/2006/relationships/image" Target="../media/image4.jpeg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8.jpe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emf"/><Relationship Id="rId1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7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8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20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7.emf"/><Relationship Id="rId19" Type="http://schemas.openxmlformats.org/officeDocument/2006/relationships/image" Target="../media/image5.jpeg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9.emf"/><Relationship Id="rId22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e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9" Type="http://schemas.openxmlformats.org/officeDocument/2006/relationships/image" Target="../media/image4.jpeg"/><Relationship Id="rId21" Type="http://schemas.openxmlformats.org/officeDocument/2006/relationships/image" Target="../media/image29.emf"/><Relationship Id="rId34" Type="http://schemas.openxmlformats.org/officeDocument/2006/relationships/oleObject" Target="../embeddings/oleObject29.bin"/><Relationship Id="rId42" Type="http://schemas.openxmlformats.org/officeDocument/2006/relationships/image" Target="../media/image7.jpeg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33.emf"/><Relationship Id="rId41" Type="http://schemas.openxmlformats.org/officeDocument/2006/relationships/image" Target="../media/image6.jpe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4.emf"/><Relationship Id="rId24" Type="http://schemas.openxmlformats.org/officeDocument/2006/relationships/oleObject" Target="../embeddings/oleObject24.bin"/><Relationship Id="rId32" Type="http://schemas.openxmlformats.org/officeDocument/2006/relationships/oleObject" Target="../embeddings/oleObject28.bin"/><Relationship Id="rId37" Type="http://schemas.openxmlformats.org/officeDocument/2006/relationships/image" Target="../media/image37.emf"/><Relationship Id="rId40" Type="http://schemas.openxmlformats.org/officeDocument/2006/relationships/image" Target="../media/image5.jpeg"/><Relationship Id="rId5" Type="http://schemas.openxmlformats.org/officeDocument/2006/relationships/image" Target="../media/image21.emf"/><Relationship Id="rId15" Type="http://schemas.openxmlformats.org/officeDocument/2006/relationships/image" Target="../media/image26.emf"/><Relationship Id="rId23" Type="http://schemas.openxmlformats.org/officeDocument/2006/relationships/image" Target="../media/image30.emf"/><Relationship Id="rId28" Type="http://schemas.openxmlformats.org/officeDocument/2006/relationships/oleObject" Target="../embeddings/oleObject26.bin"/><Relationship Id="rId36" Type="http://schemas.openxmlformats.org/officeDocument/2006/relationships/oleObject" Target="../embeddings/oleObject30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8.emf"/><Relationship Id="rId31" Type="http://schemas.openxmlformats.org/officeDocument/2006/relationships/image" Target="../media/image34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3.e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32.emf"/><Relationship Id="rId30" Type="http://schemas.openxmlformats.org/officeDocument/2006/relationships/oleObject" Target="../embeddings/oleObject27.bin"/><Relationship Id="rId35" Type="http://schemas.openxmlformats.org/officeDocument/2006/relationships/image" Target="../media/image36.emf"/><Relationship Id="rId43" Type="http://schemas.openxmlformats.org/officeDocument/2006/relationships/image" Target="../media/image8.jpeg"/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2.xml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7.emf"/><Relationship Id="rId25" Type="http://schemas.openxmlformats.org/officeDocument/2006/relationships/image" Target="../media/image31.emf"/><Relationship Id="rId33" Type="http://schemas.openxmlformats.org/officeDocument/2006/relationships/image" Target="../media/image35.emf"/><Relationship Id="rId38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6.bin"/><Relationship Id="rId18" Type="http://schemas.openxmlformats.org/officeDocument/2006/relationships/image" Target="../media/image45.emf"/><Relationship Id="rId26" Type="http://schemas.openxmlformats.org/officeDocument/2006/relationships/image" Target="../media/image49.emf"/><Relationship Id="rId39" Type="http://schemas.openxmlformats.org/officeDocument/2006/relationships/oleObject" Target="../embeddings/oleObject49.bin"/><Relationship Id="rId21" Type="http://schemas.openxmlformats.org/officeDocument/2006/relationships/oleObject" Target="../embeddings/oleObject40.bin"/><Relationship Id="rId34" Type="http://schemas.openxmlformats.org/officeDocument/2006/relationships/image" Target="../media/image53.emf"/><Relationship Id="rId42" Type="http://schemas.openxmlformats.org/officeDocument/2006/relationships/image" Target="../media/image57.emf"/><Relationship Id="rId47" Type="http://schemas.openxmlformats.org/officeDocument/2006/relationships/image" Target="../media/image7.jpeg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emf"/><Relationship Id="rId29" Type="http://schemas.openxmlformats.org/officeDocument/2006/relationships/oleObject" Target="../embeddings/oleObject44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35.bin"/><Relationship Id="rId24" Type="http://schemas.openxmlformats.org/officeDocument/2006/relationships/image" Target="../media/image48.emf"/><Relationship Id="rId32" Type="http://schemas.openxmlformats.org/officeDocument/2006/relationships/image" Target="../media/image52.emf"/><Relationship Id="rId37" Type="http://schemas.openxmlformats.org/officeDocument/2006/relationships/oleObject" Target="../embeddings/oleObject48.bin"/><Relationship Id="rId40" Type="http://schemas.openxmlformats.org/officeDocument/2006/relationships/image" Target="../media/image56.emf"/><Relationship Id="rId45" Type="http://schemas.openxmlformats.org/officeDocument/2006/relationships/image" Target="../media/image5.jpeg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1.bin"/><Relationship Id="rId28" Type="http://schemas.openxmlformats.org/officeDocument/2006/relationships/image" Target="../media/image50.emf"/><Relationship Id="rId36" Type="http://schemas.openxmlformats.org/officeDocument/2006/relationships/image" Target="../media/image54.emf"/><Relationship Id="rId10" Type="http://schemas.openxmlformats.org/officeDocument/2006/relationships/image" Target="../media/image41.emf"/><Relationship Id="rId19" Type="http://schemas.openxmlformats.org/officeDocument/2006/relationships/oleObject" Target="../embeddings/oleObject39.bin"/><Relationship Id="rId31" Type="http://schemas.openxmlformats.org/officeDocument/2006/relationships/oleObject" Target="../embeddings/oleObject45.bin"/><Relationship Id="rId44" Type="http://schemas.openxmlformats.org/officeDocument/2006/relationships/image" Target="../media/image4.jpeg"/><Relationship Id="rId4" Type="http://schemas.openxmlformats.org/officeDocument/2006/relationships/image" Target="../media/image38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3.emf"/><Relationship Id="rId22" Type="http://schemas.openxmlformats.org/officeDocument/2006/relationships/image" Target="../media/image47.emf"/><Relationship Id="rId27" Type="http://schemas.openxmlformats.org/officeDocument/2006/relationships/oleObject" Target="../embeddings/oleObject43.bin"/><Relationship Id="rId30" Type="http://schemas.openxmlformats.org/officeDocument/2006/relationships/image" Target="../media/image51.emf"/><Relationship Id="rId35" Type="http://schemas.openxmlformats.org/officeDocument/2006/relationships/oleObject" Target="../embeddings/oleObject47.bin"/><Relationship Id="rId43" Type="http://schemas.openxmlformats.org/officeDocument/2006/relationships/image" Target="../media/image3.jpeg"/><Relationship Id="rId48" Type="http://schemas.openxmlformats.org/officeDocument/2006/relationships/image" Target="../media/image8.jpeg"/><Relationship Id="rId8" Type="http://schemas.openxmlformats.org/officeDocument/2006/relationships/image" Target="../media/image40.emf"/><Relationship Id="rId3" Type="http://schemas.openxmlformats.org/officeDocument/2006/relationships/oleObject" Target="../embeddings/oleObject31.bin"/><Relationship Id="rId12" Type="http://schemas.openxmlformats.org/officeDocument/2006/relationships/image" Target="../media/image42.emf"/><Relationship Id="rId17" Type="http://schemas.openxmlformats.org/officeDocument/2006/relationships/oleObject" Target="../embeddings/oleObject38.bin"/><Relationship Id="rId25" Type="http://schemas.openxmlformats.org/officeDocument/2006/relationships/oleObject" Target="../embeddings/oleObject42.bin"/><Relationship Id="rId33" Type="http://schemas.openxmlformats.org/officeDocument/2006/relationships/oleObject" Target="../embeddings/oleObject46.bin"/><Relationship Id="rId38" Type="http://schemas.openxmlformats.org/officeDocument/2006/relationships/image" Target="../media/image55.emf"/><Relationship Id="rId46" Type="http://schemas.openxmlformats.org/officeDocument/2006/relationships/image" Target="../media/image6.jpeg"/><Relationship Id="rId20" Type="http://schemas.openxmlformats.org/officeDocument/2006/relationships/image" Target="../media/image46.emf"/><Relationship Id="rId41" Type="http://schemas.openxmlformats.org/officeDocument/2006/relationships/oleObject" Target="../embeddings/oleObject5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4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9.emf"/><Relationship Id="rId12" Type="http://schemas.openxmlformats.org/officeDocument/2006/relationships/image" Target="../media/image3.jpeg"/><Relationship Id="rId17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jpeg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61.emf"/><Relationship Id="rId5" Type="http://schemas.openxmlformats.org/officeDocument/2006/relationships/image" Target="../media/image58.emf"/><Relationship Id="rId15" Type="http://schemas.openxmlformats.org/officeDocument/2006/relationships/image" Target="../media/image6.jpeg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60.emf"/><Relationship Id="rId1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9.emf"/><Relationship Id="rId26" Type="http://schemas.openxmlformats.org/officeDocument/2006/relationships/image" Target="../media/image73.emf"/><Relationship Id="rId39" Type="http://schemas.openxmlformats.org/officeDocument/2006/relationships/oleObject" Target="../embeddings/oleObject73.bin"/><Relationship Id="rId21" Type="http://schemas.openxmlformats.org/officeDocument/2006/relationships/oleObject" Target="../embeddings/oleObject64.bin"/><Relationship Id="rId34" Type="http://schemas.openxmlformats.org/officeDocument/2006/relationships/image" Target="../media/image77.emf"/><Relationship Id="rId42" Type="http://schemas.openxmlformats.org/officeDocument/2006/relationships/image" Target="../media/image81.emf"/><Relationship Id="rId47" Type="http://schemas.openxmlformats.org/officeDocument/2006/relationships/oleObject" Target="../embeddings/oleObject77.bin"/><Relationship Id="rId50" Type="http://schemas.openxmlformats.org/officeDocument/2006/relationships/image" Target="../media/image85.emf"/><Relationship Id="rId55" Type="http://schemas.openxmlformats.org/officeDocument/2006/relationships/image" Target="../media/image7.jpeg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8.emf"/><Relationship Id="rId29" Type="http://schemas.openxmlformats.org/officeDocument/2006/relationships/oleObject" Target="../embeddings/oleObject68.bin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72.emf"/><Relationship Id="rId32" Type="http://schemas.openxmlformats.org/officeDocument/2006/relationships/image" Target="../media/image76.emf"/><Relationship Id="rId37" Type="http://schemas.openxmlformats.org/officeDocument/2006/relationships/oleObject" Target="../embeddings/oleObject72.bin"/><Relationship Id="rId40" Type="http://schemas.openxmlformats.org/officeDocument/2006/relationships/image" Target="../media/image80.emf"/><Relationship Id="rId45" Type="http://schemas.openxmlformats.org/officeDocument/2006/relationships/oleObject" Target="../embeddings/oleObject76.bin"/><Relationship Id="rId53" Type="http://schemas.openxmlformats.org/officeDocument/2006/relationships/image" Target="../media/image5.jpeg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5.emf"/><Relationship Id="rId19" Type="http://schemas.openxmlformats.org/officeDocument/2006/relationships/oleObject" Target="../embeddings/oleObject63.bin"/><Relationship Id="rId31" Type="http://schemas.openxmlformats.org/officeDocument/2006/relationships/oleObject" Target="../embeddings/oleObject69.bin"/><Relationship Id="rId44" Type="http://schemas.openxmlformats.org/officeDocument/2006/relationships/image" Target="../media/image82.emf"/><Relationship Id="rId52" Type="http://schemas.openxmlformats.org/officeDocument/2006/relationships/image" Target="../media/image4.jpeg"/><Relationship Id="rId4" Type="http://schemas.openxmlformats.org/officeDocument/2006/relationships/image" Target="../media/image62.e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7.emf"/><Relationship Id="rId22" Type="http://schemas.openxmlformats.org/officeDocument/2006/relationships/image" Target="../media/image71.emf"/><Relationship Id="rId27" Type="http://schemas.openxmlformats.org/officeDocument/2006/relationships/oleObject" Target="../embeddings/oleObject67.bin"/><Relationship Id="rId30" Type="http://schemas.openxmlformats.org/officeDocument/2006/relationships/image" Target="../media/image75.emf"/><Relationship Id="rId35" Type="http://schemas.openxmlformats.org/officeDocument/2006/relationships/oleObject" Target="../embeddings/oleObject71.bin"/><Relationship Id="rId43" Type="http://schemas.openxmlformats.org/officeDocument/2006/relationships/oleObject" Target="../embeddings/oleObject75.bin"/><Relationship Id="rId48" Type="http://schemas.openxmlformats.org/officeDocument/2006/relationships/image" Target="../media/image84.emf"/><Relationship Id="rId56" Type="http://schemas.openxmlformats.org/officeDocument/2006/relationships/image" Target="../media/image8.jpeg"/><Relationship Id="rId8" Type="http://schemas.openxmlformats.org/officeDocument/2006/relationships/image" Target="../media/image64.emf"/><Relationship Id="rId51" Type="http://schemas.openxmlformats.org/officeDocument/2006/relationships/image" Target="../media/image3.jpeg"/><Relationship Id="rId3" Type="http://schemas.openxmlformats.org/officeDocument/2006/relationships/oleObject" Target="../embeddings/oleObject55.bin"/><Relationship Id="rId12" Type="http://schemas.openxmlformats.org/officeDocument/2006/relationships/image" Target="../media/image66.e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33" Type="http://schemas.openxmlformats.org/officeDocument/2006/relationships/oleObject" Target="../embeddings/oleObject70.bin"/><Relationship Id="rId38" Type="http://schemas.openxmlformats.org/officeDocument/2006/relationships/image" Target="../media/image79.emf"/><Relationship Id="rId46" Type="http://schemas.openxmlformats.org/officeDocument/2006/relationships/image" Target="../media/image83.emf"/><Relationship Id="rId20" Type="http://schemas.openxmlformats.org/officeDocument/2006/relationships/image" Target="../media/image70.emf"/><Relationship Id="rId41" Type="http://schemas.openxmlformats.org/officeDocument/2006/relationships/oleObject" Target="../embeddings/oleObject74.bin"/><Relationship Id="rId54" Type="http://schemas.openxmlformats.org/officeDocument/2006/relationships/image" Target="../media/image6.jpeg"/><Relationship Id="rId1" Type="http://schemas.openxmlformats.org/officeDocument/2006/relationships/vmlDrawing" Target="../drawings/vmlDrawing7.vml"/><Relationship Id="rId6" Type="http://schemas.openxmlformats.org/officeDocument/2006/relationships/image" Target="../media/image63.emf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28" Type="http://schemas.openxmlformats.org/officeDocument/2006/relationships/image" Target="../media/image74.emf"/><Relationship Id="rId36" Type="http://schemas.openxmlformats.org/officeDocument/2006/relationships/image" Target="../media/image78.emf"/><Relationship Id="rId49" Type="http://schemas.openxmlformats.org/officeDocument/2006/relationships/oleObject" Target="../embeddings/oleObject7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90.emf"/><Relationship Id="rId18" Type="http://schemas.openxmlformats.org/officeDocument/2006/relationships/image" Target="../media/image5.jpe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8.jpeg"/><Relationship Id="rId7" Type="http://schemas.openxmlformats.org/officeDocument/2006/relationships/image" Target="../media/image87.e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9.emf"/><Relationship Id="rId5" Type="http://schemas.openxmlformats.org/officeDocument/2006/relationships/image" Target="../media/image86.emf"/><Relationship Id="rId15" Type="http://schemas.openxmlformats.org/officeDocument/2006/relationships/image" Target="../media/image91.emf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6.jpeg"/><Relationship Id="rId4" Type="http://schemas.openxmlformats.org/officeDocument/2006/relationships/oleObject" Target="../embeddings/oleObject79.bin"/><Relationship Id="rId9" Type="http://schemas.openxmlformats.org/officeDocument/2006/relationships/image" Target="../media/image88.emf"/><Relationship Id="rId14" Type="http://schemas.openxmlformats.org/officeDocument/2006/relationships/oleObject" Target="../embeddings/oleObject8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6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3.emf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4.jpeg"/><Relationship Id="rId5" Type="http://schemas.openxmlformats.org/officeDocument/2006/relationships/image" Target="../media/image92.emf"/><Relationship Id="rId15" Type="http://schemas.openxmlformats.org/officeDocument/2006/relationships/image" Target="../media/image8.jpeg"/><Relationship Id="rId10" Type="http://schemas.openxmlformats.org/officeDocument/2006/relationships/image" Target="../media/image3.jpeg"/><Relationship Id="rId4" Type="http://schemas.openxmlformats.org/officeDocument/2006/relationships/oleObject" Target="../embeddings/oleObject85.bin"/><Relationship Id="rId9" Type="http://schemas.openxmlformats.org/officeDocument/2006/relationships/image" Target="../media/image94.emf"/><Relationship Id="rId1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35" name="Rectangle 35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2362200" cy="838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2279650" y="2620963"/>
            <a:ext cx="4273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一、</a:t>
            </a:r>
            <a:r>
              <a:rPr lang="zh-CN" altLang="en-US" b="1">
                <a:solidFill>
                  <a:schemeClr val="tx1"/>
                </a:solidFill>
              </a:rPr>
              <a:t>平面的点法式方程</a:t>
            </a:r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2279650" y="3505200"/>
            <a:ext cx="3870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二、平面的一般方程</a:t>
            </a:r>
          </a:p>
        </p:txBody>
      </p: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2279650" y="4495800"/>
            <a:ext cx="3460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</a:rPr>
              <a:t>三、两平面的夹角</a:t>
            </a:r>
          </a:p>
        </p:txBody>
      </p:sp>
      <p:sp>
        <p:nvSpPr>
          <p:cNvPr id="76819" name="AutoShape 1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286000" y="3429000"/>
            <a:ext cx="3962400" cy="6858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6821" name="Picture 21" descr="F:\My Documents\数学资源库\机动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76823" name="Picture 2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24" name="Picture 2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25" name="Picture 2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26" name="Picture 2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27" name="Picture 2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33" name="Text Box 33"/>
          <p:cNvSpPr txBox="1">
            <a:spLocks noChangeArrowheads="1"/>
          </p:cNvSpPr>
          <p:nvPr/>
        </p:nvSpPr>
        <p:spPr bwMode="auto">
          <a:xfrm>
            <a:off x="2257425" y="1081088"/>
            <a:ext cx="39909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>
                <a:latin typeface="华文行楷" panose="02010800040101010101" pitchFamily="2" charset="-122"/>
                <a:ea typeface="华文行楷" panose="02010800040101010101" pitchFamily="2" charset="-122"/>
              </a:rPr>
              <a:t>平面及其方程 </a:t>
            </a:r>
          </a:p>
        </p:txBody>
      </p:sp>
      <p:graphicFrame>
        <p:nvGraphicFramePr>
          <p:cNvPr id="76834" name="Object 34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8" name="BMP 图象" r:id="rId10" imgW="3390476" imgH="3409524" progId="Paint.Picture">
                  <p:embed/>
                </p:oleObj>
              </mc:Choice>
              <mc:Fallback>
                <p:oleObj name="BMP 图象" r:id="rId10" imgW="3390476" imgH="3409524" progId="Paint.Picture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6" name="Text Box 36"/>
          <p:cNvSpPr txBox="1">
            <a:spLocks noChangeArrowheads="1"/>
          </p:cNvSpPr>
          <p:nvPr/>
        </p:nvSpPr>
        <p:spPr bwMode="auto">
          <a:xfrm>
            <a:off x="7578021" y="250825"/>
            <a:ext cx="1261884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第</a:t>
            </a:r>
            <a:r>
              <a:rPr kumimoji="0" lang="en-US" altLang="zh-CN" sz="2800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8</a:t>
            </a:r>
            <a:r>
              <a:rPr kumimoji="0" lang="zh-CN" alt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章 </a:t>
            </a:r>
            <a:endParaRPr kumimoji="0"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2324100" y="5295900"/>
            <a:ext cx="38924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</a:rPr>
              <a:t>四</a:t>
            </a:r>
            <a:r>
              <a:rPr lang="zh-CN" altLang="en-US" b="1" dirty="0" smtClean="0">
                <a:solidFill>
                  <a:schemeClr val="tx1"/>
                </a:solidFill>
              </a:rPr>
              <a:t>、点到平面的距离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3914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2. 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求通过 </a:t>
            </a:r>
            <a:r>
              <a:rPr lang="en-US" altLang="zh-CN" sz="2800" i="1">
                <a:solidFill>
                  <a:schemeClr val="tx1"/>
                </a:solidFill>
                <a:ea typeface="楷体_GB2312" panose="02010609030101010101" pitchFamily="49" charset="-122"/>
              </a:rPr>
              <a:t>x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轴和点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( 4, – 3, – 1)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的平面方程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.</a:t>
            </a:r>
            <a:endParaRPr lang="en-US" altLang="zh-CN" sz="2800">
              <a:ea typeface="楷体_GB2312" panose="02010609030101010101" pitchFamily="49" charset="-122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85800" y="4800600"/>
            <a:ext cx="792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例</a:t>
            </a: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en-US" altLang="zh-CN" sz="2800" b="1"/>
              <a:t>.</a:t>
            </a:r>
            <a:r>
              <a:rPr lang="zh-CN" altLang="en-US" sz="2800">
                <a:solidFill>
                  <a:schemeClr val="tx1"/>
                </a:solidFill>
              </a:rPr>
              <a:t>用平面的一般式方程导出平面的截距式方程</a:t>
            </a:r>
            <a:r>
              <a:rPr lang="en-US" altLang="zh-CN" sz="28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573088" y="1295400"/>
            <a:ext cx="798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/>
              <a:t>解</a:t>
            </a:r>
            <a:r>
              <a:rPr lang="en-US" altLang="zh-CN" sz="2800" b="1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1284288" y="1309688"/>
            <a:ext cx="283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</a:rPr>
              <a:t>因平面通过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轴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endParaRPr lang="en-US" altLang="zh-CN" sz="2800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6346" name="Object 26"/>
          <p:cNvGraphicFramePr>
            <a:graphicFrameLocks noChangeAspect="1"/>
          </p:cNvGraphicFramePr>
          <p:nvPr/>
        </p:nvGraphicFramePr>
        <p:xfrm>
          <a:off x="4114800" y="1397000"/>
          <a:ext cx="194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8" name="Equation" r:id="rId3" imgW="1942920" imgH="431640" progId="Equation.3">
                  <p:embed/>
                </p:oleObj>
              </mc:Choice>
              <mc:Fallback>
                <p:oleObj name="Equation" r:id="rId3" imgW="1942920" imgH="431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397000"/>
                        <a:ext cx="1943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1295400" y="1905000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</a:rPr>
              <a:t>设所求平面方程为</a:t>
            </a:r>
          </a:p>
        </p:txBody>
      </p:sp>
      <p:graphicFrame>
        <p:nvGraphicFramePr>
          <p:cNvPr id="56348" name="Object 28"/>
          <p:cNvGraphicFramePr>
            <a:graphicFrameLocks noChangeAspect="1"/>
          </p:cNvGraphicFramePr>
          <p:nvPr/>
        </p:nvGraphicFramePr>
        <p:xfrm>
          <a:off x="2514600" y="2578100"/>
          <a:ext cx="1803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9" name="Equation" r:id="rId5" imgW="1803240" imgH="393480" progId="Equation.3">
                  <p:embed/>
                </p:oleObj>
              </mc:Choice>
              <mc:Fallback>
                <p:oleObj name="Equation" r:id="rId5" imgW="180324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78100"/>
                        <a:ext cx="1803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9" name="Text Box 29"/>
          <p:cNvSpPr txBox="1">
            <a:spLocks noChangeArrowheads="1"/>
          </p:cNvSpPr>
          <p:nvPr/>
        </p:nvSpPr>
        <p:spPr bwMode="auto">
          <a:xfrm>
            <a:off x="609600" y="304800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</a:rPr>
              <a:t>代入已知点</a:t>
            </a:r>
          </a:p>
        </p:txBody>
      </p:sp>
      <p:graphicFrame>
        <p:nvGraphicFramePr>
          <p:cNvPr id="56350" name="Object 30"/>
          <p:cNvGraphicFramePr>
            <a:graphicFrameLocks noChangeAspect="1"/>
          </p:cNvGraphicFramePr>
          <p:nvPr/>
        </p:nvGraphicFramePr>
        <p:xfrm>
          <a:off x="2514600" y="3148013"/>
          <a:ext cx="167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0" name="Equation" r:id="rId7" imgW="1676160" imgH="406080" progId="Equation.3">
                  <p:embed/>
                </p:oleObj>
              </mc:Choice>
              <mc:Fallback>
                <p:oleObj name="Equation" r:id="rId7" imgW="1676160" imgH="4060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148013"/>
                        <a:ext cx="167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4114800" y="30638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>
                <a:solidFill>
                  <a:schemeClr val="tx1"/>
                </a:solidFill>
              </a:rPr>
              <a:t>得</a:t>
            </a:r>
          </a:p>
        </p:txBody>
      </p:sp>
      <p:graphicFrame>
        <p:nvGraphicFramePr>
          <p:cNvPr id="56352" name="Object 32"/>
          <p:cNvGraphicFramePr>
            <a:graphicFrameLocks noChangeAspect="1"/>
          </p:cNvGraphicFramePr>
          <p:nvPr/>
        </p:nvGraphicFramePr>
        <p:xfrm>
          <a:off x="4648200" y="3187700"/>
          <a:ext cx="1295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1" name="Equation" r:id="rId9" imgW="1295280" imgH="317160" progId="Equation.3">
                  <p:embed/>
                </p:oleObj>
              </mc:Choice>
              <mc:Fallback>
                <p:oleObj name="Equation" r:id="rId9" imgW="1295280" imgH="3171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187700"/>
                        <a:ext cx="1295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3" name="Text Box 33"/>
          <p:cNvSpPr txBox="1">
            <a:spLocks noChangeArrowheads="1"/>
          </p:cNvSpPr>
          <p:nvPr/>
        </p:nvSpPr>
        <p:spPr bwMode="auto">
          <a:xfrm>
            <a:off x="609600" y="3643313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</a:rPr>
              <a:t>化简</a:t>
            </a:r>
            <a:r>
              <a:rPr lang="en-US" altLang="zh-CN" sz="2800">
                <a:solidFill>
                  <a:schemeClr val="tx1"/>
                </a:solidFill>
              </a:rPr>
              <a:t>,</a:t>
            </a:r>
            <a:r>
              <a:rPr lang="zh-CN" altLang="en-US" sz="2800">
                <a:solidFill>
                  <a:schemeClr val="tx1"/>
                </a:solidFill>
              </a:rPr>
              <a:t>得所求平面方程</a:t>
            </a:r>
          </a:p>
        </p:txBody>
      </p:sp>
      <p:graphicFrame>
        <p:nvGraphicFramePr>
          <p:cNvPr id="56354" name="Object 34"/>
          <p:cNvGraphicFramePr>
            <a:graphicFrameLocks noChangeAspect="1"/>
          </p:cNvGraphicFramePr>
          <p:nvPr/>
        </p:nvGraphicFramePr>
        <p:xfrm>
          <a:off x="2493963" y="4329113"/>
          <a:ext cx="147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2" name="Equation" r:id="rId11" imgW="1473120" imgH="393480" progId="Equation.3">
                  <p:embed/>
                </p:oleObj>
              </mc:Choice>
              <mc:Fallback>
                <p:oleObj name="Equation" r:id="rId11" imgW="1473120" imgH="3934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4329113"/>
                        <a:ext cx="1473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5" name="Text Box 35"/>
          <p:cNvSpPr txBox="1">
            <a:spLocks noChangeArrowheads="1"/>
          </p:cNvSpPr>
          <p:nvPr/>
        </p:nvSpPr>
        <p:spPr bwMode="auto">
          <a:xfrm>
            <a:off x="5638800" y="5410200"/>
            <a:ext cx="307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(P327 </a:t>
            </a:r>
            <a:r>
              <a:rPr lang="zh-CN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例4 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自己练习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) </a:t>
            </a:r>
            <a:endParaRPr lang="en-US" altLang="zh-CN"/>
          </a:p>
        </p:txBody>
      </p:sp>
      <p:pic>
        <p:nvPicPr>
          <p:cNvPr id="56356" name="Picture 36" descr="F:\My Documents\数学资源库\机动.jpg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57" name="Text Box 3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56358" name="Picture 3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59" name="Picture 3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60" name="Picture 4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61" name="Picture 4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62" name="Picture 4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  <p:bldP spid="56344" grpId="0" build="p" autoUpdateAnimBg="0"/>
      <p:bldP spid="56345" grpId="0" build="p" autoUpdateAnimBg="0"/>
      <p:bldP spid="56347" grpId="0" build="p" autoUpdateAnimBg="0"/>
      <p:bldP spid="56349" grpId="0" build="p" autoUpdateAnimBg="0"/>
      <p:bldP spid="56351" grpId="0" build="p" autoUpdateAnimBg="0"/>
      <p:bldP spid="56353" grpId="0" build="p" autoUpdateAnimBg="0"/>
      <p:bldP spid="5635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543800" cy="685800"/>
          </a:xfrm>
        </p:spPr>
        <p:txBody>
          <a:bodyPr/>
          <a:lstStyle/>
          <a:p>
            <a:pPr algn="l"/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三、两平面的</a:t>
            </a:r>
            <a:r>
              <a:rPr lang="zh-CN" altLang="en-US" sz="32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夹角（两平面的位置关系）</a:t>
            </a:r>
            <a:endParaRPr lang="zh-CN" altLang="en-US" sz="2800" dirty="0">
              <a:solidFill>
                <a:schemeClr val="accent2"/>
              </a:solidFill>
              <a:ea typeface="仿宋_GB2312" panose="02010609030101010101" pitchFamily="49" charset="-122"/>
            </a:endParaRP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609600" y="1524000"/>
            <a:ext cx="39624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设平面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∏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的法向量为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685800" y="2209800"/>
            <a:ext cx="36576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 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平面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∏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的法向量为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228600" y="28956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则两平面夹角</a:t>
            </a:r>
            <a:r>
              <a:rPr lang="zh-CN" altLang="en-US" sz="2800" i="1">
                <a:solidFill>
                  <a:schemeClr val="tx1"/>
                </a:solidFill>
                <a:sym typeface="Symbol" panose="05050102010706020507" pitchFamily="18" charset="2"/>
              </a:rPr>
              <a:t></a:t>
            </a:r>
            <a:r>
              <a:rPr lang="zh-CN" altLang="en-US" sz="2800" i="1">
                <a:sym typeface="Symbol" panose="05050102010706020507" pitchFamily="18" charset="2"/>
              </a:rPr>
              <a:t> 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的余弦为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57347" name="AutoShape 3"/>
          <p:cNvSpPr>
            <a:spLocks noChangeArrowheads="1"/>
          </p:cNvSpPr>
          <p:nvPr/>
        </p:nvSpPr>
        <p:spPr bwMode="auto">
          <a:xfrm>
            <a:off x="5943600" y="3852863"/>
            <a:ext cx="2895600" cy="1036637"/>
          </a:xfrm>
          <a:prstGeom prst="parallelogram">
            <a:avLst>
              <a:gd name="adj" fmla="val 69832"/>
            </a:avLst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3" name="AutoShape 9"/>
          <p:cNvSpPr>
            <a:spLocks noChangeArrowheads="1"/>
          </p:cNvSpPr>
          <p:nvPr/>
        </p:nvSpPr>
        <p:spPr bwMode="auto">
          <a:xfrm>
            <a:off x="5734050" y="2881313"/>
            <a:ext cx="1811338" cy="2008187"/>
          </a:xfrm>
          <a:prstGeom prst="diamond">
            <a:avLst/>
          </a:prstGeom>
          <a:solidFill>
            <a:srgbClr val="00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 flipH="1" flipV="1">
            <a:off x="6400800" y="3756025"/>
            <a:ext cx="68580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357" name="Group 13"/>
          <p:cNvGrpSpPr>
            <a:grpSpLocks/>
          </p:cNvGrpSpPr>
          <p:nvPr/>
        </p:nvGrpSpPr>
        <p:grpSpPr bwMode="auto">
          <a:xfrm>
            <a:off x="6324600" y="4441825"/>
            <a:ext cx="1600200" cy="0"/>
            <a:chOff x="3888" y="3600"/>
            <a:chExt cx="1008" cy="0"/>
          </a:xfrm>
        </p:grpSpPr>
        <p:sp>
          <p:nvSpPr>
            <p:cNvPr id="57358" name="Line 14"/>
            <p:cNvSpPr>
              <a:spLocks noChangeShapeType="1"/>
            </p:cNvSpPr>
            <p:nvPr/>
          </p:nvSpPr>
          <p:spPr bwMode="auto">
            <a:xfrm>
              <a:off x="4368" y="3600"/>
              <a:ext cx="52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9" name="Line 15"/>
            <p:cNvSpPr>
              <a:spLocks noChangeShapeType="1"/>
            </p:cNvSpPr>
            <p:nvPr/>
          </p:nvSpPr>
          <p:spPr bwMode="auto">
            <a:xfrm flipH="1">
              <a:off x="3888" y="3600"/>
              <a:ext cx="48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361" name="Line 17"/>
          <p:cNvSpPr>
            <a:spLocks noChangeShapeType="1"/>
          </p:cNvSpPr>
          <p:nvPr/>
        </p:nvSpPr>
        <p:spPr bwMode="auto">
          <a:xfrm flipV="1">
            <a:off x="6750050" y="2403475"/>
            <a:ext cx="1403350" cy="16478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364" name="Group 20"/>
          <p:cNvGrpSpPr>
            <a:grpSpLocks/>
          </p:cNvGrpSpPr>
          <p:nvPr/>
        </p:nvGrpSpPr>
        <p:grpSpPr bwMode="auto">
          <a:xfrm>
            <a:off x="7662863" y="2273300"/>
            <a:ext cx="0" cy="2159000"/>
            <a:chOff x="4896" y="1824"/>
            <a:chExt cx="0" cy="1776"/>
          </a:xfrm>
        </p:grpSpPr>
        <p:sp>
          <p:nvSpPr>
            <p:cNvPr id="57365" name="Line 21"/>
            <p:cNvSpPr>
              <a:spLocks noChangeShapeType="1"/>
            </p:cNvSpPr>
            <p:nvPr/>
          </p:nvSpPr>
          <p:spPr bwMode="auto">
            <a:xfrm flipV="1">
              <a:off x="4896" y="1824"/>
              <a:ext cx="0" cy="1776"/>
            </a:xfrm>
            <a:prstGeom prst="line">
              <a:avLst/>
            </a:prstGeom>
            <a:noFill/>
            <a:ln w="9525">
              <a:solidFill>
                <a:srgbClr val="FF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6" name="Line 22"/>
            <p:cNvSpPr>
              <a:spLocks noChangeShapeType="1"/>
            </p:cNvSpPr>
            <p:nvPr/>
          </p:nvSpPr>
          <p:spPr bwMode="auto">
            <a:xfrm>
              <a:off x="4896" y="321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7369" name="Object 25"/>
          <p:cNvGraphicFramePr>
            <a:graphicFrameLocks noChangeAspect="1"/>
          </p:cNvGraphicFramePr>
          <p:nvPr/>
        </p:nvGraphicFramePr>
        <p:xfrm>
          <a:off x="674688" y="4994275"/>
          <a:ext cx="64881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0" name="Equation" r:id="rId3" imgW="6489360" imgH="927000" progId="Equation.3">
                  <p:embed/>
                </p:oleObj>
              </mc:Choice>
              <mc:Fallback>
                <p:oleObj name="Equation" r:id="rId3" imgW="6489360" imgH="927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4994275"/>
                        <a:ext cx="64881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1" name="Text Box 27"/>
          <p:cNvSpPr txBox="1">
            <a:spLocks noChangeArrowheads="1"/>
          </p:cNvSpPr>
          <p:nvPr/>
        </p:nvSpPr>
        <p:spPr bwMode="auto">
          <a:xfrm>
            <a:off x="304800" y="44338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57374" name="Object 30"/>
          <p:cNvGraphicFramePr>
            <a:graphicFrameLocks noChangeAspect="1"/>
          </p:cNvGraphicFramePr>
          <p:nvPr/>
        </p:nvGraphicFramePr>
        <p:xfrm>
          <a:off x="2592388" y="4876800"/>
          <a:ext cx="30464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1" name="Equation" r:id="rId5" imgW="3047760" imgH="469800" progId="Equation.3">
                  <p:embed/>
                </p:oleObj>
              </mc:Choice>
              <mc:Fallback>
                <p:oleObj name="Equation" r:id="rId5" imgW="3047760" imgH="4698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4876800"/>
                        <a:ext cx="30464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5" name="Object 31"/>
          <p:cNvGraphicFramePr>
            <a:graphicFrameLocks noChangeAspect="1"/>
          </p:cNvGraphicFramePr>
          <p:nvPr/>
        </p:nvGraphicFramePr>
        <p:xfrm>
          <a:off x="4408488" y="5565775"/>
          <a:ext cx="26781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2" name="Equation" r:id="rId7" imgW="2679480" imgH="583920" progId="Equation.3">
                  <p:embed/>
                </p:oleObj>
              </mc:Choice>
              <mc:Fallback>
                <p:oleObj name="Equation" r:id="rId7" imgW="2679480" imgH="5839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488" y="5565775"/>
                        <a:ext cx="26781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6" name="Object 32"/>
          <p:cNvGraphicFramePr>
            <a:graphicFrameLocks noChangeAspect="1"/>
          </p:cNvGraphicFramePr>
          <p:nvPr/>
        </p:nvGraphicFramePr>
        <p:xfrm>
          <a:off x="1741488" y="5565775"/>
          <a:ext cx="25257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3" name="Equation" r:id="rId9" imgW="2527200" imgH="583920" progId="Equation.3">
                  <p:embed/>
                </p:oleObj>
              </mc:Choice>
              <mc:Fallback>
                <p:oleObj name="Equation" r:id="rId9" imgW="2527200" imgH="5839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5565775"/>
                        <a:ext cx="25257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7" name="Arc 33"/>
          <p:cNvSpPr>
            <a:spLocks/>
          </p:cNvSpPr>
          <p:nvPr/>
        </p:nvSpPr>
        <p:spPr bwMode="auto">
          <a:xfrm>
            <a:off x="7454900" y="2551113"/>
            <a:ext cx="492125" cy="890587"/>
          </a:xfrm>
          <a:custGeom>
            <a:avLst/>
            <a:gdLst>
              <a:gd name="G0" fmla="+- 0 0 0"/>
              <a:gd name="G1" fmla="+- 21025 0 0"/>
              <a:gd name="G2" fmla="+- 21600 0 0"/>
              <a:gd name="T0" fmla="*/ 4950 w 11600"/>
              <a:gd name="T1" fmla="*/ 0 h 21025"/>
              <a:gd name="T2" fmla="*/ 11600 w 11600"/>
              <a:gd name="T3" fmla="*/ 2804 h 21025"/>
              <a:gd name="T4" fmla="*/ 0 w 11600"/>
              <a:gd name="T5" fmla="*/ 21025 h 2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00" h="21025" fill="none" extrusionOk="0">
                <a:moveTo>
                  <a:pt x="4950" y="-1"/>
                </a:moveTo>
                <a:cubicBezTo>
                  <a:pt x="7308" y="555"/>
                  <a:pt x="9556" y="1503"/>
                  <a:pt x="11599" y="2804"/>
                </a:cubicBezTo>
              </a:path>
              <a:path w="11600" h="21025" stroke="0" extrusionOk="0">
                <a:moveTo>
                  <a:pt x="4950" y="-1"/>
                </a:moveTo>
                <a:cubicBezTo>
                  <a:pt x="7308" y="555"/>
                  <a:pt x="9556" y="1503"/>
                  <a:pt x="11599" y="2804"/>
                </a:cubicBezTo>
                <a:lnTo>
                  <a:pt x="0" y="2102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8" name="Arc 34"/>
          <p:cNvSpPr>
            <a:spLocks/>
          </p:cNvSpPr>
          <p:nvPr/>
        </p:nvSpPr>
        <p:spPr bwMode="auto">
          <a:xfrm>
            <a:off x="6705600" y="4108450"/>
            <a:ext cx="909638" cy="419100"/>
          </a:xfrm>
          <a:custGeom>
            <a:avLst/>
            <a:gdLst>
              <a:gd name="G0" fmla="+- 21474 0 0"/>
              <a:gd name="G1" fmla="+- 9891 0 0"/>
              <a:gd name="G2" fmla="+- 21600 0 0"/>
              <a:gd name="T0" fmla="*/ 0 w 21474"/>
              <a:gd name="T1" fmla="*/ 7558 h 9891"/>
              <a:gd name="T2" fmla="*/ 2272 w 21474"/>
              <a:gd name="T3" fmla="*/ 0 h 9891"/>
              <a:gd name="T4" fmla="*/ 21474 w 21474"/>
              <a:gd name="T5" fmla="*/ 9891 h 9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74" h="9891" fill="none" extrusionOk="0">
                <a:moveTo>
                  <a:pt x="0" y="7558"/>
                </a:moveTo>
                <a:cubicBezTo>
                  <a:pt x="286" y="4920"/>
                  <a:pt x="1056" y="2358"/>
                  <a:pt x="2271" y="-1"/>
                </a:cubicBezTo>
              </a:path>
              <a:path w="21474" h="9891" stroke="0" extrusionOk="0">
                <a:moveTo>
                  <a:pt x="0" y="7558"/>
                </a:moveTo>
                <a:cubicBezTo>
                  <a:pt x="286" y="4920"/>
                  <a:pt x="1056" y="2358"/>
                  <a:pt x="2271" y="-1"/>
                </a:cubicBezTo>
                <a:lnTo>
                  <a:pt x="21474" y="989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9" name="Text Box 35"/>
          <p:cNvSpPr txBox="1">
            <a:spLocks noChangeArrowheads="1"/>
          </p:cNvSpPr>
          <p:nvPr/>
        </p:nvSpPr>
        <p:spPr bwMode="auto">
          <a:xfrm>
            <a:off x="609600" y="990600"/>
            <a:ext cx="8229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两平面法向量的夹角</a:t>
            </a:r>
            <a:r>
              <a:rPr lang="en-US" altLang="zh-CN" sz="2800">
                <a:solidFill>
                  <a:schemeClr val="tx1"/>
                </a:solidFill>
              </a:rPr>
              <a:t>(</a:t>
            </a:r>
            <a:r>
              <a:rPr lang="zh-CN" altLang="en-US" sz="2800">
                <a:solidFill>
                  <a:schemeClr val="tx1"/>
                </a:solidFill>
              </a:rPr>
              <a:t>常为锐角</a:t>
            </a:r>
            <a:r>
              <a:rPr lang="en-US" altLang="zh-CN" sz="2800">
                <a:solidFill>
                  <a:schemeClr val="tx1"/>
                </a:solidFill>
              </a:rPr>
              <a:t>)</a:t>
            </a:r>
            <a:r>
              <a:rPr lang="zh-CN" altLang="en-US" sz="2800">
                <a:solidFill>
                  <a:schemeClr val="tx1"/>
                </a:solidFill>
              </a:rPr>
              <a:t>称为</a:t>
            </a:r>
            <a:r>
              <a:rPr lang="zh-CN" altLang="en-US" sz="2800"/>
              <a:t>两平面的夹角</a:t>
            </a:r>
            <a:r>
              <a:rPr lang="en-US" altLang="zh-CN" sz="2800"/>
              <a:t>.</a:t>
            </a:r>
          </a:p>
        </p:txBody>
      </p:sp>
      <p:graphicFrame>
        <p:nvGraphicFramePr>
          <p:cNvPr id="57380" name="Object 36"/>
          <p:cNvGraphicFramePr>
            <a:graphicFrameLocks noChangeAspect="1"/>
          </p:cNvGraphicFramePr>
          <p:nvPr/>
        </p:nvGraphicFramePr>
        <p:xfrm>
          <a:off x="8102600" y="3886200"/>
          <a:ext cx="43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4" name="Equation" r:id="rId11" imgW="431640" imgH="444240" progId="Equation.3">
                  <p:embed/>
                </p:oleObj>
              </mc:Choice>
              <mc:Fallback>
                <p:oleObj name="Equation" r:id="rId11" imgW="431640" imgH="4442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2600" y="3886200"/>
                        <a:ext cx="43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1" name="Object 37"/>
          <p:cNvGraphicFramePr>
            <a:graphicFrameLocks noChangeAspect="1"/>
          </p:cNvGraphicFramePr>
          <p:nvPr/>
        </p:nvGraphicFramePr>
        <p:xfrm>
          <a:off x="6477000" y="3048000"/>
          <a:ext cx="48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5" name="Equation" r:id="rId13" imgW="482400" imgH="444240" progId="Equation.3">
                  <p:embed/>
                </p:oleObj>
              </mc:Choice>
              <mc:Fallback>
                <p:oleObj name="Equation" r:id="rId13" imgW="482400" imgH="4442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048000"/>
                        <a:ext cx="48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3" name="Object 39"/>
          <p:cNvGraphicFramePr>
            <a:graphicFrameLocks noChangeAspect="1"/>
          </p:cNvGraphicFramePr>
          <p:nvPr/>
        </p:nvGraphicFramePr>
        <p:xfrm>
          <a:off x="7772400" y="22733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6" name="Equation" r:id="rId15" imgW="241200" imgH="317160" progId="Equation.3">
                  <p:embed/>
                </p:oleObj>
              </mc:Choice>
              <mc:Fallback>
                <p:oleObj name="Equation" r:id="rId15" imgW="241200" imgH="3171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2733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85" name="Group 41"/>
          <p:cNvGrpSpPr>
            <a:grpSpLocks/>
          </p:cNvGrpSpPr>
          <p:nvPr/>
        </p:nvGrpSpPr>
        <p:grpSpPr bwMode="auto">
          <a:xfrm>
            <a:off x="8181975" y="2073275"/>
            <a:ext cx="352425" cy="441325"/>
            <a:chOff x="5010" y="1834"/>
            <a:chExt cx="222" cy="278"/>
          </a:xfrm>
        </p:grpSpPr>
        <p:graphicFrame>
          <p:nvGraphicFramePr>
            <p:cNvPr id="57362" name="Object 18"/>
            <p:cNvGraphicFramePr>
              <a:graphicFrameLocks noChangeAspect="1"/>
            </p:cNvGraphicFramePr>
            <p:nvPr/>
          </p:nvGraphicFramePr>
          <p:xfrm>
            <a:off x="5010" y="1834"/>
            <a:ext cx="22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27" name="Equation" r:id="rId17" imgW="355320" imgH="444240" progId="Equation.3">
                    <p:embed/>
                  </p:oleObj>
                </mc:Choice>
                <mc:Fallback>
                  <p:oleObj name="Equation" r:id="rId17" imgW="355320" imgH="4442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0" y="1834"/>
                          <a:ext cx="22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84" name="Line 40"/>
            <p:cNvSpPr>
              <a:spLocks noChangeShapeType="1"/>
            </p:cNvSpPr>
            <p:nvPr/>
          </p:nvSpPr>
          <p:spPr bwMode="auto">
            <a:xfrm>
              <a:off x="5014" y="187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57388" name="Group 44"/>
          <p:cNvGrpSpPr>
            <a:grpSpLocks/>
          </p:cNvGrpSpPr>
          <p:nvPr/>
        </p:nvGrpSpPr>
        <p:grpSpPr bwMode="auto">
          <a:xfrm>
            <a:off x="7527925" y="1844675"/>
            <a:ext cx="320675" cy="441325"/>
            <a:chOff x="4852" y="1371"/>
            <a:chExt cx="202" cy="278"/>
          </a:xfrm>
        </p:grpSpPr>
        <p:graphicFrame>
          <p:nvGraphicFramePr>
            <p:cNvPr id="57386" name="Object 42"/>
            <p:cNvGraphicFramePr>
              <a:graphicFrameLocks noChangeAspect="1"/>
            </p:cNvGraphicFramePr>
            <p:nvPr/>
          </p:nvGraphicFramePr>
          <p:xfrm>
            <a:off x="4863" y="1371"/>
            <a:ext cx="19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28" name="Equation" r:id="rId19" imgW="304560" imgH="444240" progId="Equation.3">
                    <p:embed/>
                  </p:oleObj>
                </mc:Choice>
                <mc:Fallback>
                  <p:oleObj name="Equation" r:id="rId19" imgW="304560" imgH="44424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3" y="1371"/>
                          <a:ext cx="19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87" name="Line 43"/>
            <p:cNvSpPr>
              <a:spLocks noChangeShapeType="1"/>
            </p:cNvSpPr>
            <p:nvPr/>
          </p:nvSpPr>
          <p:spPr bwMode="auto">
            <a:xfrm>
              <a:off x="4852" y="139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57389" name="Object 45"/>
          <p:cNvGraphicFramePr>
            <a:graphicFrameLocks noChangeAspect="1"/>
          </p:cNvGraphicFramePr>
          <p:nvPr/>
        </p:nvGraphicFramePr>
        <p:xfrm>
          <a:off x="6464300" y="40513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9" name="Equation" r:id="rId21" imgW="241200" imgH="317160" progId="Equation.3">
                  <p:embed/>
                </p:oleObj>
              </mc:Choice>
              <mc:Fallback>
                <p:oleObj name="Equation" r:id="rId21" imgW="241200" imgH="31716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40513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93" name="Group 49"/>
          <p:cNvGrpSpPr>
            <a:grpSpLocks/>
          </p:cNvGrpSpPr>
          <p:nvPr/>
        </p:nvGrpSpPr>
        <p:grpSpPr bwMode="auto">
          <a:xfrm>
            <a:off x="4114800" y="1670050"/>
            <a:ext cx="2413000" cy="444500"/>
            <a:chOff x="2592" y="1052"/>
            <a:chExt cx="1520" cy="280"/>
          </a:xfrm>
        </p:grpSpPr>
        <p:graphicFrame>
          <p:nvGraphicFramePr>
            <p:cNvPr id="57372" name="Object 28"/>
            <p:cNvGraphicFramePr>
              <a:graphicFrameLocks noChangeAspect="1"/>
            </p:cNvGraphicFramePr>
            <p:nvPr/>
          </p:nvGraphicFramePr>
          <p:xfrm>
            <a:off x="2592" y="1052"/>
            <a:ext cx="152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30" name="Equation" r:id="rId23" imgW="2412720" imgH="444240" progId="Equation.3">
                    <p:embed/>
                  </p:oleObj>
                </mc:Choice>
                <mc:Fallback>
                  <p:oleObj name="Equation" r:id="rId23" imgW="2412720" imgH="4442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052"/>
                          <a:ext cx="152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91" name="Line 47"/>
            <p:cNvSpPr>
              <a:spLocks noChangeShapeType="1"/>
            </p:cNvSpPr>
            <p:nvPr/>
          </p:nvSpPr>
          <p:spPr bwMode="auto">
            <a:xfrm>
              <a:off x="2592" y="1081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57394" name="Group 50"/>
          <p:cNvGrpSpPr>
            <a:grpSpLocks/>
          </p:cNvGrpSpPr>
          <p:nvPr/>
        </p:nvGrpSpPr>
        <p:grpSpPr bwMode="auto">
          <a:xfrm>
            <a:off x="4114800" y="2355850"/>
            <a:ext cx="2565400" cy="444500"/>
            <a:chOff x="2592" y="1484"/>
            <a:chExt cx="1616" cy="280"/>
          </a:xfrm>
        </p:grpSpPr>
        <p:graphicFrame>
          <p:nvGraphicFramePr>
            <p:cNvPr id="57373" name="Object 29"/>
            <p:cNvGraphicFramePr>
              <a:graphicFrameLocks noChangeAspect="1"/>
            </p:cNvGraphicFramePr>
            <p:nvPr/>
          </p:nvGraphicFramePr>
          <p:xfrm>
            <a:off x="2592" y="1484"/>
            <a:ext cx="16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31" name="Equation" r:id="rId25" imgW="2565360" imgH="444240" progId="Equation.3">
                    <p:embed/>
                  </p:oleObj>
                </mc:Choice>
                <mc:Fallback>
                  <p:oleObj name="Equation" r:id="rId25" imgW="2565360" imgH="4442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484"/>
                          <a:ext cx="16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92" name="Line 48"/>
            <p:cNvSpPr>
              <a:spLocks noChangeShapeType="1"/>
            </p:cNvSpPr>
            <p:nvPr/>
          </p:nvSpPr>
          <p:spPr bwMode="auto">
            <a:xfrm>
              <a:off x="2592" y="151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57399" name="Group 55"/>
          <p:cNvGrpSpPr>
            <a:grpSpLocks/>
          </p:cNvGrpSpPr>
          <p:nvPr/>
        </p:nvGrpSpPr>
        <p:grpSpPr bwMode="auto">
          <a:xfrm>
            <a:off x="1625600" y="3581400"/>
            <a:ext cx="2489200" cy="990600"/>
            <a:chOff x="832" y="2278"/>
            <a:chExt cx="1568" cy="624"/>
          </a:xfrm>
        </p:grpSpPr>
        <p:graphicFrame>
          <p:nvGraphicFramePr>
            <p:cNvPr id="57370" name="Object 26"/>
            <p:cNvGraphicFramePr>
              <a:graphicFrameLocks noChangeAspect="1"/>
            </p:cNvGraphicFramePr>
            <p:nvPr/>
          </p:nvGraphicFramePr>
          <p:xfrm>
            <a:off x="832" y="2278"/>
            <a:ext cx="156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32" name="Equation" r:id="rId27" imgW="2489040" imgH="990360" progId="Equation.3">
                    <p:embed/>
                  </p:oleObj>
                </mc:Choice>
                <mc:Fallback>
                  <p:oleObj name="Equation" r:id="rId27" imgW="2489040" imgH="9903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2" y="2278"/>
                          <a:ext cx="1568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95" name="Line 51"/>
            <p:cNvSpPr>
              <a:spLocks noChangeShapeType="1"/>
            </p:cNvSpPr>
            <p:nvPr/>
          </p:nvSpPr>
          <p:spPr bwMode="auto">
            <a:xfrm>
              <a:off x="1680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7396" name="Line 52"/>
            <p:cNvSpPr>
              <a:spLocks noChangeShapeType="1"/>
            </p:cNvSpPr>
            <p:nvPr/>
          </p:nvSpPr>
          <p:spPr bwMode="auto">
            <a:xfrm>
              <a:off x="2016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7397" name="Line 53"/>
            <p:cNvSpPr>
              <a:spLocks noChangeShapeType="1"/>
            </p:cNvSpPr>
            <p:nvPr/>
          </p:nvSpPr>
          <p:spPr bwMode="auto">
            <a:xfrm>
              <a:off x="1654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7398" name="Line 54"/>
            <p:cNvSpPr>
              <a:spLocks noChangeShapeType="1"/>
            </p:cNvSpPr>
            <p:nvPr/>
          </p:nvSpPr>
          <p:spPr bwMode="auto">
            <a:xfrm>
              <a:off x="2038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57400" name="Picture 56" descr="F:\My Documents\数学资源库\机动.jpg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401" name="Text Box 5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57402" name="Picture 5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403" name="Picture 5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404" name="Picture 6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405" name="Picture 6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406" name="Picture 6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 autoUpdateAnimBg="0"/>
      <p:bldP spid="57351" grpId="0" autoUpdateAnimBg="0"/>
      <p:bldP spid="57352" grpId="0" autoUpdateAnimBg="0"/>
      <p:bldP spid="57347" grpId="0" animBg="1"/>
      <p:bldP spid="57353" grpId="0" animBg="1"/>
      <p:bldP spid="57355" grpId="0" animBg="1"/>
      <p:bldP spid="57361" grpId="0" animBg="1"/>
      <p:bldP spid="57371" grpId="0" autoUpdateAnimBg="0"/>
      <p:bldP spid="57377" grpId="0" animBg="1"/>
      <p:bldP spid="57378" grpId="0" animBg="1"/>
      <p:bldP spid="5737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96" name="Group 36"/>
          <p:cNvGrpSpPr>
            <a:grpSpLocks/>
          </p:cNvGrpSpPr>
          <p:nvPr/>
        </p:nvGrpSpPr>
        <p:grpSpPr bwMode="auto">
          <a:xfrm>
            <a:off x="6962775" y="2652713"/>
            <a:ext cx="1800225" cy="1081087"/>
            <a:chOff x="4386" y="1645"/>
            <a:chExt cx="1134" cy="681"/>
          </a:xfrm>
        </p:grpSpPr>
        <p:sp>
          <p:nvSpPr>
            <p:cNvPr id="15382" name="AutoShape 22"/>
            <p:cNvSpPr>
              <a:spLocks noChangeArrowheads="1"/>
            </p:cNvSpPr>
            <p:nvPr/>
          </p:nvSpPr>
          <p:spPr bwMode="auto">
            <a:xfrm rot="10800000">
              <a:off x="4386" y="1645"/>
              <a:ext cx="1134" cy="670"/>
            </a:xfrm>
            <a:prstGeom prst="parallelogram">
              <a:avLst>
                <a:gd name="adj" fmla="val 42313"/>
              </a:avLst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93" name="Object 33"/>
            <p:cNvGraphicFramePr>
              <a:graphicFrameLocks noChangeAspect="1"/>
            </p:cNvGraphicFramePr>
            <p:nvPr/>
          </p:nvGraphicFramePr>
          <p:xfrm>
            <a:off x="4949" y="2041"/>
            <a:ext cx="30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4" name="公式" r:id="rId3" imgW="228600" imgH="215640" progId="Equation.3">
                    <p:embed/>
                  </p:oleObj>
                </mc:Choice>
                <mc:Fallback>
                  <p:oleObj name="公式" r:id="rId3" imgW="228600" imgH="21564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9" y="2041"/>
                          <a:ext cx="303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609600" y="304800"/>
            <a:ext cx="6705600" cy="1295400"/>
          </a:xfrm>
          <a:prstGeom prst="rect">
            <a:avLst/>
          </a:prstGeom>
          <a:gradFill rotWithShape="0">
            <a:gsLst>
              <a:gs pos="0">
                <a:srgbClr val="0033CC"/>
              </a:gs>
              <a:gs pos="100000">
                <a:srgbClr val="0033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76400"/>
            <a:ext cx="2895600" cy="685800"/>
          </a:xfrm>
        </p:spPr>
        <p:txBody>
          <a:bodyPr/>
          <a:lstStyle/>
          <a:p>
            <a:r>
              <a:rPr lang="zh-CN" altLang="en-US" sz="2800" b="1">
                <a:ea typeface="楷体_GB2312" panose="02010609030101010101" pitchFamily="49" charset="-122"/>
              </a:rPr>
              <a:t>特别有下列结论：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685800" y="2449513"/>
          <a:ext cx="184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" name="Equation" r:id="rId5" imgW="1841400" imgH="444240" progId="Equation.3">
                  <p:embed/>
                </p:oleObj>
              </mc:Choice>
              <mc:Fallback>
                <p:oleObj name="Equation" r:id="rId5" imgW="18414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49513"/>
                        <a:ext cx="184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2590800" y="2563813"/>
            <a:ext cx="1219200" cy="152400"/>
          </a:xfrm>
          <a:prstGeom prst="leftRightArrow">
            <a:avLst>
              <a:gd name="adj1" fmla="val 50000"/>
              <a:gd name="adj2" fmla="val 16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1828800" y="3276600"/>
            <a:ext cx="1219200" cy="152400"/>
          </a:xfrm>
          <a:prstGeom prst="leftRightArrow">
            <a:avLst>
              <a:gd name="adj1" fmla="val 50000"/>
              <a:gd name="adj2" fmla="val 16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3175000" y="3136900"/>
          <a:ext cx="368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6" name="Equation" r:id="rId7" imgW="3682800" imgH="444240" progId="Equation.3">
                  <p:embed/>
                </p:oleObj>
              </mc:Choice>
              <mc:Fallback>
                <p:oleObj name="Equation" r:id="rId7" imgW="368280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3136900"/>
                        <a:ext cx="3683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685800" y="3898900"/>
          <a:ext cx="185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" name="Equation" r:id="rId9" imgW="1854000" imgH="444240" progId="Equation.3">
                  <p:embed/>
                </p:oleObj>
              </mc:Choice>
              <mc:Fallback>
                <p:oleObj name="Equation" r:id="rId9" imgW="185400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98900"/>
                        <a:ext cx="185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AutoShape 12"/>
          <p:cNvSpPr>
            <a:spLocks noChangeArrowheads="1"/>
          </p:cNvSpPr>
          <p:nvPr/>
        </p:nvSpPr>
        <p:spPr bwMode="auto">
          <a:xfrm>
            <a:off x="2667000" y="4011613"/>
            <a:ext cx="1219200" cy="152400"/>
          </a:xfrm>
          <a:prstGeom prst="leftRightArrow">
            <a:avLst>
              <a:gd name="adj1" fmla="val 50000"/>
              <a:gd name="adj2" fmla="val 16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6" name="AutoShape 16"/>
          <p:cNvSpPr>
            <a:spLocks noChangeArrowheads="1"/>
          </p:cNvSpPr>
          <p:nvPr/>
        </p:nvSpPr>
        <p:spPr bwMode="auto">
          <a:xfrm>
            <a:off x="1905000" y="4876800"/>
            <a:ext cx="1219200" cy="152400"/>
          </a:xfrm>
          <a:prstGeom prst="leftRightArrow">
            <a:avLst>
              <a:gd name="adj1" fmla="val 50000"/>
              <a:gd name="adj2" fmla="val 16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3314700" y="4495800"/>
          <a:ext cx="2476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" name="Equation" r:id="rId11" imgW="2476440" imgH="952200" progId="Equation.3">
                  <p:embed/>
                </p:oleObj>
              </mc:Choice>
              <mc:Fallback>
                <p:oleObj name="Equation" r:id="rId11" imgW="2476440" imgH="952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4495800"/>
                        <a:ext cx="2476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18"/>
          <p:cNvGraphicFramePr>
            <a:graphicFrameLocks noChangeAspect="1"/>
          </p:cNvGraphicFramePr>
          <p:nvPr/>
        </p:nvGraphicFramePr>
        <p:xfrm>
          <a:off x="752475" y="458788"/>
          <a:ext cx="359092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" name="Equation" r:id="rId13" imgW="3581280" imgH="990360" progId="Equation.3">
                  <p:embed/>
                </p:oleObj>
              </mc:Choice>
              <mc:Fallback>
                <p:oleObj name="Equation" r:id="rId13" imgW="3581280" imgH="9903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458788"/>
                        <a:ext cx="3590925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80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008000"/>
                                </a:gs>
                                <a:gs pos="100000">
                                  <a:srgbClr val="0080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CC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8" name="Line 28"/>
          <p:cNvSpPr>
            <a:spLocks noChangeShapeType="1"/>
          </p:cNvSpPr>
          <p:nvPr/>
        </p:nvSpPr>
        <p:spPr bwMode="auto">
          <a:xfrm flipV="1">
            <a:off x="7772400" y="2251075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95" name="Group 35"/>
          <p:cNvGrpSpPr>
            <a:grpSpLocks/>
          </p:cNvGrpSpPr>
          <p:nvPr/>
        </p:nvGrpSpPr>
        <p:grpSpPr bwMode="auto">
          <a:xfrm>
            <a:off x="7086600" y="1412875"/>
            <a:ext cx="452438" cy="2303463"/>
            <a:chOff x="4464" y="864"/>
            <a:chExt cx="285" cy="1451"/>
          </a:xfrm>
        </p:grpSpPr>
        <p:sp>
          <p:nvSpPr>
            <p:cNvPr id="15386" name="Freeform 26"/>
            <p:cNvSpPr>
              <a:spLocks/>
            </p:cNvSpPr>
            <p:nvPr/>
          </p:nvSpPr>
          <p:spPr bwMode="auto">
            <a:xfrm>
              <a:off x="4464" y="864"/>
              <a:ext cx="285" cy="1451"/>
            </a:xfrm>
            <a:custGeom>
              <a:avLst/>
              <a:gdLst>
                <a:gd name="T0" fmla="*/ 0 w 192"/>
                <a:gd name="T1" fmla="*/ 1248 h 1248"/>
                <a:gd name="T2" fmla="*/ 0 w 192"/>
                <a:gd name="T3" fmla="*/ 576 h 1248"/>
                <a:gd name="T4" fmla="*/ 192 w 192"/>
                <a:gd name="T5" fmla="*/ 0 h 1248"/>
                <a:gd name="T6" fmla="*/ 192 w 192"/>
                <a:gd name="T7" fmla="*/ 672 h 1248"/>
                <a:gd name="T8" fmla="*/ 0 w 192"/>
                <a:gd name="T9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248">
                  <a:moveTo>
                    <a:pt x="0" y="1248"/>
                  </a:moveTo>
                  <a:lnTo>
                    <a:pt x="0" y="576"/>
                  </a:lnTo>
                  <a:lnTo>
                    <a:pt x="192" y="0"/>
                  </a:lnTo>
                  <a:lnTo>
                    <a:pt x="192" y="672"/>
                  </a:lnTo>
                  <a:lnTo>
                    <a:pt x="0" y="1248"/>
                  </a:lnTo>
                  <a:close/>
                </a:path>
              </a:pathLst>
            </a:custGeom>
            <a:solidFill>
              <a:srgbClr val="4D4D4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94" name="Object 34"/>
            <p:cNvGraphicFramePr>
              <a:graphicFrameLocks noChangeAspect="1"/>
            </p:cNvGraphicFramePr>
            <p:nvPr/>
          </p:nvGraphicFramePr>
          <p:xfrm>
            <a:off x="4465" y="1488"/>
            <a:ext cx="23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0" name="公式" r:id="rId15" imgW="215640" imgH="215640" progId="Equation.3">
                    <p:embed/>
                  </p:oleObj>
                </mc:Choice>
                <mc:Fallback>
                  <p:oleObj name="公式" r:id="rId15" imgW="215640" imgH="21564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5" y="1488"/>
                          <a:ext cx="23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7239000" y="3089275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428" name="Group 68"/>
          <p:cNvGrpSpPr>
            <a:grpSpLocks/>
          </p:cNvGrpSpPr>
          <p:nvPr/>
        </p:nvGrpSpPr>
        <p:grpSpPr bwMode="auto">
          <a:xfrm>
            <a:off x="7191375" y="5075238"/>
            <a:ext cx="1800225" cy="1081087"/>
            <a:chOff x="4434" y="3495"/>
            <a:chExt cx="1134" cy="681"/>
          </a:xfrm>
        </p:grpSpPr>
        <p:sp>
          <p:nvSpPr>
            <p:cNvPr id="15401" name="AutoShape 41"/>
            <p:cNvSpPr>
              <a:spLocks noChangeArrowheads="1"/>
            </p:cNvSpPr>
            <p:nvPr/>
          </p:nvSpPr>
          <p:spPr bwMode="auto">
            <a:xfrm rot="10800000">
              <a:off x="4434" y="3495"/>
              <a:ext cx="1134" cy="670"/>
            </a:xfrm>
            <a:prstGeom prst="parallelogram">
              <a:avLst>
                <a:gd name="adj" fmla="val 42313"/>
              </a:avLst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402" name="Object 42"/>
            <p:cNvGraphicFramePr>
              <a:graphicFrameLocks noChangeAspect="1"/>
            </p:cNvGraphicFramePr>
            <p:nvPr/>
          </p:nvGraphicFramePr>
          <p:xfrm>
            <a:off x="5006" y="3891"/>
            <a:ext cx="28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1" name="公式" r:id="rId17" imgW="215640" imgH="215640" progId="Equation.3">
                    <p:embed/>
                  </p:oleObj>
                </mc:Choice>
                <mc:Fallback>
                  <p:oleObj name="公式" r:id="rId17" imgW="215640" imgH="21564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6" y="3891"/>
                          <a:ext cx="284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404" name="Line 44"/>
          <p:cNvSpPr>
            <a:spLocks noChangeShapeType="1"/>
          </p:cNvSpPr>
          <p:nvPr/>
        </p:nvSpPr>
        <p:spPr bwMode="auto">
          <a:xfrm flipV="1">
            <a:off x="8624888" y="4937125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406" name="Group 46"/>
          <p:cNvGrpSpPr>
            <a:grpSpLocks/>
          </p:cNvGrpSpPr>
          <p:nvPr/>
        </p:nvGrpSpPr>
        <p:grpSpPr bwMode="auto">
          <a:xfrm>
            <a:off x="6705600" y="4405313"/>
            <a:ext cx="1800225" cy="1081087"/>
            <a:chOff x="4386" y="1645"/>
            <a:chExt cx="1134" cy="681"/>
          </a:xfrm>
        </p:grpSpPr>
        <p:sp>
          <p:nvSpPr>
            <p:cNvPr id="15407" name="AutoShape 47"/>
            <p:cNvSpPr>
              <a:spLocks noChangeArrowheads="1"/>
            </p:cNvSpPr>
            <p:nvPr/>
          </p:nvSpPr>
          <p:spPr bwMode="auto">
            <a:xfrm rot="10800000">
              <a:off x="4386" y="1645"/>
              <a:ext cx="1134" cy="670"/>
            </a:xfrm>
            <a:prstGeom prst="parallelogram">
              <a:avLst>
                <a:gd name="adj" fmla="val 42313"/>
              </a:avLst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408" name="Object 48"/>
            <p:cNvGraphicFramePr>
              <a:graphicFrameLocks noChangeAspect="1"/>
            </p:cNvGraphicFramePr>
            <p:nvPr/>
          </p:nvGraphicFramePr>
          <p:xfrm>
            <a:off x="4949" y="2041"/>
            <a:ext cx="30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2" name="公式" r:id="rId19" imgW="228600" imgH="215640" progId="Equation.3">
                    <p:embed/>
                  </p:oleObj>
                </mc:Choice>
                <mc:Fallback>
                  <p:oleObj name="公式" r:id="rId19" imgW="228600" imgH="21564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9" y="2041"/>
                          <a:ext cx="303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410" name="Line 50"/>
          <p:cNvSpPr>
            <a:spLocks noChangeShapeType="1"/>
          </p:cNvSpPr>
          <p:nvPr/>
        </p:nvSpPr>
        <p:spPr bwMode="auto">
          <a:xfrm flipV="1">
            <a:off x="7534275" y="4486275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416" name="Group 56"/>
          <p:cNvGrpSpPr>
            <a:grpSpLocks/>
          </p:cNvGrpSpPr>
          <p:nvPr/>
        </p:nvGrpSpPr>
        <p:grpSpPr bwMode="auto">
          <a:xfrm>
            <a:off x="4495800" y="533400"/>
            <a:ext cx="2489200" cy="990600"/>
            <a:chOff x="832" y="2278"/>
            <a:chExt cx="1568" cy="624"/>
          </a:xfrm>
        </p:grpSpPr>
        <p:graphicFrame>
          <p:nvGraphicFramePr>
            <p:cNvPr id="15417" name="Object 57"/>
            <p:cNvGraphicFramePr>
              <a:graphicFrameLocks noChangeAspect="1"/>
            </p:cNvGraphicFramePr>
            <p:nvPr/>
          </p:nvGraphicFramePr>
          <p:xfrm>
            <a:off x="832" y="2278"/>
            <a:ext cx="156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3" name="Equation" r:id="rId21" imgW="2489040" imgH="990360" progId="Equation.3">
                    <p:embed/>
                  </p:oleObj>
                </mc:Choice>
                <mc:Fallback>
                  <p:oleObj name="Equation" r:id="rId21" imgW="2489040" imgH="99036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2" y="2278"/>
                          <a:ext cx="1568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18" name="Line 58"/>
            <p:cNvSpPr>
              <a:spLocks noChangeShapeType="1"/>
            </p:cNvSpPr>
            <p:nvPr/>
          </p:nvSpPr>
          <p:spPr bwMode="auto">
            <a:xfrm>
              <a:off x="1680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419" name="Line 59"/>
            <p:cNvSpPr>
              <a:spLocks noChangeShapeType="1"/>
            </p:cNvSpPr>
            <p:nvPr/>
          </p:nvSpPr>
          <p:spPr bwMode="auto">
            <a:xfrm>
              <a:off x="2016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420" name="Line 60"/>
            <p:cNvSpPr>
              <a:spLocks noChangeShapeType="1"/>
            </p:cNvSpPr>
            <p:nvPr/>
          </p:nvSpPr>
          <p:spPr bwMode="auto">
            <a:xfrm>
              <a:off x="1654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421" name="Line 61"/>
            <p:cNvSpPr>
              <a:spLocks noChangeShapeType="1"/>
            </p:cNvSpPr>
            <p:nvPr/>
          </p:nvSpPr>
          <p:spPr bwMode="auto">
            <a:xfrm>
              <a:off x="2038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5426" name="Group 66"/>
          <p:cNvGrpSpPr>
            <a:grpSpLocks/>
          </p:cNvGrpSpPr>
          <p:nvPr/>
        </p:nvGrpSpPr>
        <p:grpSpPr bwMode="auto">
          <a:xfrm>
            <a:off x="3962400" y="2409825"/>
            <a:ext cx="1028700" cy="444500"/>
            <a:chOff x="2496" y="1518"/>
            <a:chExt cx="648" cy="280"/>
          </a:xfrm>
        </p:grpSpPr>
        <p:graphicFrame>
          <p:nvGraphicFramePr>
            <p:cNvPr id="15366" name="Object 6"/>
            <p:cNvGraphicFramePr>
              <a:graphicFrameLocks noChangeAspect="1"/>
            </p:cNvGraphicFramePr>
            <p:nvPr/>
          </p:nvGraphicFramePr>
          <p:xfrm>
            <a:off x="2496" y="1518"/>
            <a:ext cx="64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4" name="Equation" r:id="rId23" imgW="1028520" imgH="444240" progId="Equation.3">
                    <p:embed/>
                  </p:oleObj>
                </mc:Choice>
                <mc:Fallback>
                  <p:oleObj name="Equation" r:id="rId23" imgW="1028520" imgH="4442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518"/>
                          <a:ext cx="64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22" name="Line 62"/>
            <p:cNvSpPr>
              <a:spLocks noChangeShapeType="1"/>
            </p:cNvSpPr>
            <p:nvPr/>
          </p:nvSpPr>
          <p:spPr bwMode="auto">
            <a:xfrm>
              <a:off x="2496" y="1536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423" name="Line 63"/>
            <p:cNvSpPr>
              <a:spLocks noChangeShapeType="1"/>
            </p:cNvSpPr>
            <p:nvPr/>
          </p:nvSpPr>
          <p:spPr bwMode="auto">
            <a:xfrm>
              <a:off x="2928" y="1536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5427" name="Group 67"/>
          <p:cNvGrpSpPr>
            <a:grpSpLocks/>
          </p:cNvGrpSpPr>
          <p:nvPr/>
        </p:nvGrpSpPr>
        <p:grpSpPr bwMode="auto">
          <a:xfrm>
            <a:off x="4073525" y="3898900"/>
            <a:ext cx="1031875" cy="444500"/>
            <a:chOff x="2566" y="2437"/>
            <a:chExt cx="650" cy="280"/>
          </a:xfrm>
        </p:grpSpPr>
        <p:graphicFrame>
          <p:nvGraphicFramePr>
            <p:cNvPr id="15373" name="Object 13"/>
            <p:cNvGraphicFramePr>
              <a:graphicFrameLocks noChangeAspect="1"/>
            </p:cNvGraphicFramePr>
            <p:nvPr/>
          </p:nvGraphicFramePr>
          <p:xfrm>
            <a:off x="2576" y="2437"/>
            <a:ext cx="64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5" name="Equation" r:id="rId25" imgW="1015920" imgH="444240" progId="Equation.3">
                    <p:embed/>
                  </p:oleObj>
                </mc:Choice>
                <mc:Fallback>
                  <p:oleObj name="Equation" r:id="rId25" imgW="1015920" imgH="4442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6" y="2437"/>
                          <a:ext cx="64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24" name="Line 64"/>
            <p:cNvSpPr>
              <a:spLocks noChangeShapeType="1"/>
            </p:cNvSpPr>
            <p:nvPr/>
          </p:nvSpPr>
          <p:spPr bwMode="auto">
            <a:xfrm>
              <a:off x="2566" y="244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425" name="Line 65"/>
            <p:cNvSpPr>
              <a:spLocks noChangeShapeType="1"/>
            </p:cNvSpPr>
            <p:nvPr/>
          </p:nvSpPr>
          <p:spPr bwMode="auto">
            <a:xfrm>
              <a:off x="2998" y="244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5429" name="Group 69"/>
          <p:cNvGrpSpPr>
            <a:grpSpLocks/>
          </p:cNvGrpSpPr>
          <p:nvPr/>
        </p:nvGrpSpPr>
        <p:grpSpPr bwMode="auto">
          <a:xfrm>
            <a:off x="7648575" y="1828800"/>
            <a:ext cx="352425" cy="441325"/>
            <a:chOff x="5010" y="1834"/>
            <a:chExt cx="222" cy="278"/>
          </a:xfrm>
        </p:grpSpPr>
        <p:graphicFrame>
          <p:nvGraphicFramePr>
            <p:cNvPr id="15430" name="Object 70"/>
            <p:cNvGraphicFramePr>
              <a:graphicFrameLocks noChangeAspect="1"/>
            </p:cNvGraphicFramePr>
            <p:nvPr/>
          </p:nvGraphicFramePr>
          <p:xfrm>
            <a:off x="5010" y="1834"/>
            <a:ext cx="22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6" name="Equation" r:id="rId27" imgW="355320" imgH="444240" progId="Equation.3">
                    <p:embed/>
                  </p:oleObj>
                </mc:Choice>
                <mc:Fallback>
                  <p:oleObj name="Equation" r:id="rId27" imgW="355320" imgH="44424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0" y="1834"/>
                          <a:ext cx="22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31" name="Line 71"/>
            <p:cNvSpPr>
              <a:spLocks noChangeShapeType="1"/>
            </p:cNvSpPr>
            <p:nvPr/>
          </p:nvSpPr>
          <p:spPr bwMode="auto">
            <a:xfrm>
              <a:off x="5014" y="187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5432" name="Group 72"/>
          <p:cNvGrpSpPr>
            <a:grpSpLocks/>
          </p:cNvGrpSpPr>
          <p:nvPr/>
        </p:nvGrpSpPr>
        <p:grpSpPr bwMode="auto">
          <a:xfrm>
            <a:off x="7924800" y="2895600"/>
            <a:ext cx="320675" cy="441325"/>
            <a:chOff x="4852" y="1371"/>
            <a:chExt cx="202" cy="278"/>
          </a:xfrm>
        </p:grpSpPr>
        <p:graphicFrame>
          <p:nvGraphicFramePr>
            <p:cNvPr id="15433" name="Object 73"/>
            <p:cNvGraphicFramePr>
              <a:graphicFrameLocks noChangeAspect="1"/>
            </p:cNvGraphicFramePr>
            <p:nvPr/>
          </p:nvGraphicFramePr>
          <p:xfrm>
            <a:off x="4863" y="1371"/>
            <a:ext cx="19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7" name="Equation" r:id="rId29" imgW="304560" imgH="444240" progId="Equation.3">
                    <p:embed/>
                  </p:oleObj>
                </mc:Choice>
                <mc:Fallback>
                  <p:oleObj name="Equation" r:id="rId29" imgW="304560" imgH="44424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3" y="1371"/>
                          <a:ext cx="19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34" name="Line 74"/>
            <p:cNvSpPr>
              <a:spLocks noChangeShapeType="1"/>
            </p:cNvSpPr>
            <p:nvPr/>
          </p:nvSpPr>
          <p:spPr bwMode="auto">
            <a:xfrm>
              <a:off x="4852" y="139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5435" name="Group 75"/>
          <p:cNvGrpSpPr>
            <a:grpSpLocks/>
          </p:cNvGrpSpPr>
          <p:nvPr/>
        </p:nvGrpSpPr>
        <p:grpSpPr bwMode="auto">
          <a:xfrm>
            <a:off x="7343775" y="4054475"/>
            <a:ext cx="352425" cy="441325"/>
            <a:chOff x="5010" y="1834"/>
            <a:chExt cx="222" cy="278"/>
          </a:xfrm>
        </p:grpSpPr>
        <p:graphicFrame>
          <p:nvGraphicFramePr>
            <p:cNvPr id="15436" name="Object 76"/>
            <p:cNvGraphicFramePr>
              <a:graphicFrameLocks noChangeAspect="1"/>
            </p:cNvGraphicFramePr>
            <p:nvPr/>
          </p:nvGraphicFramePr>
          <p:xfrm>
            <a:off x="5010" y="1834"/>
            <a:ext cx="22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8" name="Equation" r:id="rId31" imgW="355320" imgH="444240" progId="Equation.3">
                    <p:embed/>
                  </p:oleObj>
                </mc:Choice>
                <mc:Fallback>
                  <p:oleObj name="Equation" r:id="rId31" imgW="355320" imgH="444240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0" y="1834"/>
                          <a:ext cx="22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37" name="Line 77"/>
            <p:cNvSpPr>
              <a:spLocks noChangeShapeType="1"/>
            </p:cNvSpPr>
            <p:nvPr/>
          </p:nvSpPr>
          <p:spPr bwMode="auto">
            <a:xfrm>
              <a:off x="5014" y="187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5438" name="Group 78"/>
          <p:cNvGrpSpPr>
            <a:grpSpLocks/>
          </p:cNvGrpSpPr>
          <p:nvPr/>
        </p:nvGrpSpPr>
        <p:grpSpPr bwMode="auto">
          <a:xfrm>
            <a:off x="8518525" y="4572000"/>
            <a:ext cx="320675" cy="441325"/>
            <a:chOff x="4852" y="1371"/>
            <a:chExt cx="202" cy="278"/>
          </a:xfrm>
        </p:grpSpPr>
        <p:graphicFrame>
          <p:nvGraphicFramePr>
            <p:cNvPr id="15439" name="Object 79"/>
            <p:cNvGraphicFramePr>
              <a:graphicFrameLocks noChangeAspect="1"/>
            </p:cNvGraphicFramePr>
            <p:nvPr/>
          </p:nvGraphicFramePr>
          <p:xfrm>
            <a:off x="4863" y="1371"/>
            <a:ext cx="19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9" name="Equation" r:id="rId33" imgW="304560" imgH="444240" progId="Equation.3">
                    <p:embed/>
                  </p:oleObj>
                </mc:Choice>
                <mc:Fallback>
                  <p:oleObj name="Equation" r:id="rId33" imgW="304560" imgH="44424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3" y="1371"/>
                          <a:ext cx="19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40" name="Line 80"/>
            <p:cNvSpPr>
              <a:spLocks noChangeShapeType="1"/>
            </p:cNvSpPr>
            <p:nvPr/>
          </p:nvSpPr>
          <p:spPr bwMode="auto">
            <a:xfrm>
              <a:off x="4852" y="139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15441" name="Picture 81" descr="F:\My Documents\数学资源库\机动.jpg"/>
          <p:cNvPicPr>
            <a:picLocks noChangeAspect="1" noChangeArrowheads="1"/>
          </p:cNvPicPr>
          <p:nvPr/>
        </p:nvPicPr>
        <p:blipFill>
          <a:blip r:embed="rId3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42" name="Text Box 8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15443" name="Picture 8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44" name="Picture 8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45" name="Picture 8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46" name="Picture 8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47" name="Picture 8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5" grpId="0" animBg="1"/>
      <p:bldP spid="15367" grpId="0" animBg="1"/>
      <p:bldP spid="15372" grpId="0" animBg="1"/>
      <p:bldP spid="15376" grpId="0" animBg="1"/>
      <p:bldP spid="15388" grpId="0" animBg="1"/>
      <p:bldP spid="15389" grpId="0" animBg="1"/>
      <p:bldP spid="15404" grpId="0" animBg="1"/>
      <p:bldP spid="154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01" name="Text Box 33"/>
          <p:cNvSpPr txBox="1">
            <a:spLocks noChangeArrowheads="1"/>
          </p:cNvSpPr>
          <p:nvPr/>
        </p:nvSpPr>
        <p:spPr bwMode="auto">
          <a:xfrm>
            <a:off x="273050" y="457200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因此有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4114800" cy="6096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4.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一平面通过两点</a:t>
            </a:r>
            <a:endParaRPr lang="zh-CN" altLang="en-US" sz="2800">
              <a:ea typeface="仿宋_GB2312" panose="02010609030101010101" pitchFamily="49" charset="-122"/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垂直于平面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∏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: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x + y + z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= 0,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求其方程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.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解</a:t>
            </a:r>
            <a:r>
              <a:rPr lang="en-US" altLang="zh-CN" sz="2800" b="1">
                <a:latin typeface="Times New Roman" panose="02020603050405020304" pitchFamily="18" charset="0"/>
              </a:rPr>
              <a:t>:</a:t>
            </a:r>
            <a:r>
              <a:rPr lang="en-US" altLang="zh-CN" sz="2800" b="1"/>
              <a:t> </a:t>
            </a:r>
            <a:r>
              <a:rPr lang="zh-CN" altLang="en-US" sz="2800">
                <a:solidFill>
                  <a:schemeClr val="tx1"/>
                </a:solidFill>
              </a:rPr>
              <a:t>设所求平面的法向量为</a:t>
            </a:r>
            <a:endParaRPr lang="zh-CN" altLang="en-US" sz="280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3810000" y="2959100"/>
          <a:ext cx="295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3" name="Equation" r:id="rId3" imgW="2958840" imgH="393480" progId="Equation.3">
                  <p:embed/>
                </p:oleObj>
              </mc:Choice>
              <mc:Fallback>
                <p:oleObj name="Equation" r:id="rId3" imgW="295884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959100"/>
                        <a:ext cx="295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769100" y="28336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即</a:t>
            </a:r>
          </a:p>
        </p:txBody>
      </p:sp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7302500" y="2959100"/>
          <a:ext cx="1308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4" name="Equation" r:id="rId5" imgW="1307880" imgH="317160" progId="Equation.3">
                  <p:embed/>
                </p:oleObj>
              </mc:Choice>
              <mc:Fallback>
                <p:oleObj name="Equation" r:id="rId5" imgW="1307880" imgH="317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0" y="2959100"/>
                        <a:ext cx="1308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2230438" y="3409950"/>
            <a:ext cx="1808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的法向量</a:t>
            </a:r>
          </a:p>
        </p:txBody>
      </p:sp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4533900" y="3568700"/>
          <a:ext cx="217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5" name="Equation" r:id="rId7" imgW="2171520" imgH="393480" progId="Equation.3">
                  <p:embed/>
                </p:oleObj>
              </mc:Choice>
              <mc:Fallback>
                <p:oleObj name="Equation" r:id="rId7" imgW="217152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3568700"/>
                        <a:ext cx="2171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Object 12"/>
          <p:cNvGraphicFramePr>
            <a:graphicFrameLocks noChangeAspect="1"/>
          </p:cNvGraphicFramePr>
          <p:nvPr/>
        </p:nvGraphicFramePr>
        <p:xfrm>
          <a:off x="2362200" y="4114800"/>
          <a:ext cx="259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6" name="Equation" r:id="rId9" imgW="2590560" imgH="406080" progId="Equation.3">
                  <p:embed/>
                </p:oleObj>
              </mc:Choice>
              <mc:Fallback>
                <p:oleObj name="Equation" r:id="rId9" imgW="259056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14800"/>
                        <a:ext cx="259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1" name="Object 13"/>
          <p:cNvGraphicFramePr>
            <a:graphicFrameLocks noChangeAspect="1"/>
          </p:cNvGraphicFramePr>
          <p:nvPr/>
        </p:nvGraphicFramePr>
        <p:xfrm>
          <a:off x="1717675" y="4732338"/>
          <a:ext cx="66643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7" name="Equation" r:id="rId11" imgW="6667200" imgH="406080" progId="Equation.3">
                  <p:embed/>
                </p:oleObj>
              </mc:Choice>
              <mc:Fallback>
                <p:oleObj name="Equation" r:id="rId11" imgW="666720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4732338"/>
                        <a:ext cx="66643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304800" y="52578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约去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>
                <a:solidFill>
                  <a:schemeClr val="tx1"/>
                </a:solidFill>
              </a:rPr>
              <a:t>得</a:t>
            </a:r>
          </a:p>
        </p:txBody>
      </p:sp>
      <p:graphicFrame>
        <p:nvGraphicFramePr>
          <p:cNvPr id="58383" name="Object 15"/>
          <p:cNvGraphicFramePr>
            <a:graphicFrameLocks noChangeAspect="1"/>
          </p:cNvGraphicFramePr>
          <p:nvPr/>
        </p:nvGraphicFramePr>
        <p:xfrm>
          <a:off x="2451100" y="5316538"/>
          <a:ext cx="440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8" name="Equation" r:id="rId13" imgW="4406760" imgH="406080" progId="Equation.3">
                  <p:embed/>
                </p:oleObj>
              </mc:Choice>
              <mc:Fallback>
                <p:oleObj name="Equation" r:id="rId13" imgW="440676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5316538"/>
                        <a:ext cx="4406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304800" y="5791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即</a:t>
            </a:r>
          </a:p>
        </p:txBody>
      </p:sp>
      <p:graphicFrame>
        <p:nvGraphicFramePr>
          <p:cNvPr id="58385" name="Object 17"/>
          <p:cNvGraphicFramePr>
            <a:graphicFrameLocks noChangeAspect="1"/>
          </p:cNvGraphicFramePr>
          <p:nvPr/>
        </p:nvGraphicFramePr>
        <p:xfrm>
          <a:off x="3009900" y="5930900"/>
          <a:ext cx="201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9" name="Equation" r:id="rId15" imgW="2019240" imgH="393480" progId="Equation.3">
                  <p:embed/>
                </p:oleObj>
              </mc:Choice>
              <mc:Fallback>
                <p:oleObj name="Equation" r:id="rId15" imgW="201924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5930900"/>
                        <a:ext cx="201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6" name="AutoShape 18"/>
          <p:cNvSpPr>
            <a:spLocks noChangeArrowheads="1"/>
          </p:cNvSpPr>
          <p:nvPr/>
        </p:nvSpPr>
        <p:spPr bwMode="auto">
          <a:xfrm>
            <a:off x="2959100" y="3019425"/>
            <a:ext cx="762000" cy="196850"/>
          </a:xfrm>
          <a:prstGeom prst="rightArrow">
            <a:avLst>
              <a:gd name="adj1" fmla="val 50000"/>
              <a:gd name="adj2" fmla="val 9677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7" name="AutoShape 19"/>
          <p:cNvSpPr>
            <a:spLocks noChangeArrowheads="1"/>
          </p:cNvSpPr>
          <p:nvPr/>
        </p:nvSpPr>
        <p:spPr bwMode="auto">
          <a:xfrm>
            <a:off x="3810000" y="3630613"/>
            <a:ext cx="641350" cy="195262"/>
          </a:xfrm>
          <a:prstGeom prst="rightArrow">
            <a:avLst>
              <a:gd name="adj1" fmla="val 50000"/>
              <a:gd name="adj2" fmla="val 8211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388" name="Object 20"/>
          <p:cNvGraphicFramePr>
            <a:graphicFrameLocks noChangeAspect="1"/>
          </p:cNvGraphicFramePr>
          <p:nvPr/>
        </p:nvGraphicFramePr>
        <p:xfrm>
          <a:off x="1828800" y="2286000"/>
          <a:ext cx="47085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0" name="Equation" r:id="rId17" imgW="4711680" imgH="406080" progId="Equation.3">
                  <p:embed/>
                </p:oleObj>
              </mc:Choice>
              <mc:Fallback>
                <p:oleObj name="Equation" r:id="rId17" imgW="4711680" imgH="406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86000"/>
                        <a:ext cx="47085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0" name="Object 22"/>
          <p:cNvGraphicFramePr>
            <a:graphicFrameLocks noChangeAspect="1"/>
          </p:cNvGraphicFramePr>
          <p:nvPr/>
        </p:nvGraphicFramePr>
        <p:xfrm>
          <a:off x="3949700" y="469900"/>
          <a:ext cx="168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1" name="Equation" r:id="rId19" imgW="1688760" imgH="444240" progId="Equation.3">
                  <p:embed/>
                </p:oleObj>
              </mc:Choice>
              <mc:Fallback>
                <p:oleObj name="Equation" r:id="rId19" imgW="1688760" imgH="4442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469900"/>
                        <a:ext cx="168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1" name="Object 23"/>
          <p:cNvGraphicFramePr>
            <a:graphicFrameLocks noChangeAspect="1"/>
          </p:cNvGraphicFramePr>
          <p:nvPr/>
        </p:nvGraphicFramePr>
        <p:xfrm>
          <a:off x="6121400" y="469900"/>
          <a:ext cx="218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2" name="Equation" r:id="rId21" imgW="2184120" imgH="444240" progId="Equation.3">
                  <p:embed/>
                </p:oleObj>
              </mc:Choice>
              <mc:Fallback>
                <p:oleObj name="Equation" r:id="rId21" imgW="218412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469900"/>
                        <a:ext cx="218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2" name="Text Box 24"/>
          <p:cNvSpPr txBox="1">
            <a:spLocks noChangeArrowheads="1"/>
          </p:cNvSpPr>
          <p:nvPr/>
        </p:nvSpPr>
        <p:spPr bwMode="auto">
          <a:xfrm>
            <a:off x="5562600" y="3952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和</a:t>
            </a:r>
          </a:p>
        </p:txBody>
      </p:sp>
      <p:grpSp>
        <p:nvGrpSpPr>
          <p:cNvPr id="58393" name="Group 25"/>
          <p:cNvGrpSpPr>
            <a:grpSpLocks/>
          </p:cNvGrpSpPr>
          <p:nvPr/>
        </p:nvGrpSpPr>
        <p:grpSpPr bwMode="auto">
          <a:xfrm>
            <a:off x="2209800" y="4724400"/>
            <a:ext cx="3124200" cy="457200"/>
            <a:chOff x="720" y="3072"/>
            <a:chExt cx="2208" cy="288"/>
          </a:xfrm>
        </p:grpSpPr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>
              <a:off x="720" y="3072"/>
              <a:ext cx="96" cy="2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5" name="Line 27"/>
            <p:cNvSpPr>
              <a:spLocks noChangeShapeType="1"/>
            </p:cNvSpPr>
            <p:nvPr/>
          </p:nvSpPr>
          <p:spPr bwMode="auto">
            <a:xfrm>
              <a:off x="1776" y="3072"/>
              <a:ext cx="96" cy="2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6" name="Line 28"/>
            <p:cNvSpPr>
              <a:spLocks noChangeShapeType="1"/>
            </p:cNvSpPr>
            <p:nvPr/>
          </p:nvSpPr>
          <p:spPr bwMode="auto">
            <a:xfrm>
              <a:off x="2832" y="3072"/>
              <a:ext cx="96" cy="2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398" name="Text Box 30"/>
          <p:cNvSpPr txBox="1">
            <a:spLocks noChangeArrowheads="1"/>
          </p:cNvSpPr>
          <p:nvPr/>
        </p:nvSpPr>
        <p:spPr bwMode="auto">
          <a:xfrm>
            <a:off x="6858000" y="16144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则所求平面</a:t>
            </a:r>
          </a:p>
        </p:txBody>
      </p:sp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6724650" y="338296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故</a:t>
            </a:r>
          </a:p>
        </p:txBody>
      </p:sp>
      <p:grpSp>
        <p:nvGrpSpPr>
          <p:cNvPr id="58405" name="Group 37"/>
          <p:cNvGrpSpPr>
            <a:grpSpLocks/>
          </p:cNvGrpSpPr>
          <p:nvPr/>
        </p:nvGrpSpPr>
        <p:grpSpPr bwMode="auto">
          <a:xfrm>
            <a:off x="4953000" y="1727200"/>
            <a:ext cx="2008188" cy="406400"/>
            <a:chOff x="3120" y="1088"/>
            <a:chExt cx="1265" cy="256"/>
          </a:xfrm>
        </p:grpSpPr>
        <p:graphicFrame>
          <p:nvGraphicFramePr>
            <p:cNvPr id="58399" name="Object 31"/>
            <p:cNvGraphicFramePr>
              <a:graphicFrameLocks noChangeAspect="1"/>
            </p:cNvGraphicFramePr>
            <p:nvPr/>
          </p:nvGraphicFramePr>
          <p:xfrm>
            <a:off x="3120" y="1088"/>
            <a:ext cx="126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43" name="Equation" r:id="rId23" imgW="1993680" imgH="406080" progId="Equation.3">
                    <p:embed/>
                  </p:oleObj>
                </mc:Choice>
                <mc:Fallback>
                  <p:oleObj name="Equation" r:id="rId23" imgW="1993680" imgH="4060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088"/>
                          <a:ext cx="126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402" name="Line 34"/>
            <p:cNvSpPr>
              <a:spLocks noChangeShapeType="1"/>
            </p:cNvSpPr>
            <p:nvPr/>
          </p:nvSpPr>
          <p:spPr bwMode="auto">
            <a:xfrm>
              <a:off x="3122" y="110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8404" name="Text Box 36"/>
          <p:cNvSpPr txBox="1">
            <a:spLocks noChangeArrowheads="1"/>
          </p:cNvSpPr>
          <p:nvPr/>
        </p:nvSpPr>
        <p:spPr bwMode="auto">
          <a:xfrm>
            <a:off x="228600" y="2155825"/>
            <a:ext cx="133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方程为 </a:t>
            </a:r>
          </a:p>
        </p:txBody>
      </p:sp>
      <p:grpSp>
        <p:nvGrpSpPr>
          <p:cNvPr id="58409" name="Group 41"/>
          <p:cNvGrpSpPr>
            <a:grpSpLocks/>
          </p:cNvGrpSpPr>
          <p:nvPr/>
        </p:nvGrpSpPr>
        <p:grpSpPr bwMode="auto">
          <a:xfrm>
            <a:off x="1371600" y="3522663"/>
            <a:ext cx="901700" cy="396875"/>
            <a:chOff x="632" y="2219"/>
            <a:chExt cx="568" cy="250"/>
          </a:xfrm>
        </p:grpSpPr>
        <p:graphicFrame>
          <p:nvGraphicFramePr>
            <p:cNvPr id="58377" name="Object 9"/>
            <p:cNvGraphicFramePr>
              <a:graphicFrameLocks noChangeAspect="1"/>
            </p:cNvGraphicFramePr>
            <p:nvPr/>
          </p:nvGraphicFramePr>
          <p:xfrm>
            <a:off x="632" y="2221"/>
            <a:ext cx="5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44" name="Equation" r:id="rId25" imgW="901440" imgH="393480" progId="Equation.3">
                    <p:embed/>
                  </p:oleObj>
                </mc:Choice>
                <mc:Fallback>
                  <p:oleObj name="Equation" r:id="rId25" imgW="901440" imgH="393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" y="2221"/>
                          <a:ext cx="56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407" name="Line 39"/>
            <p:cNvSpPr>
              <a:spLocks noChangeShapeType="1"/>
            </p:cNvSpPr>
            <p:nvPr/>
          </p:nvSpPr>
          <p:spPr bwMode="auto">
            <a:xfrm>
              <a:off x="632" y="221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58411" name="Group 43"/>
          <p:cNvGrpSpPr>
            <a:grpSpLocks/>
          </p:cNvGrpSpPr>
          <p:nvPr/>
        </p:nvGrpSpPr>
        <p:grpSpPr bwMode="auto">
          <a:xfrm>
            <a:off x="1358900" y="2882900"/>
            <a:ext cx="1511300" cy="457200"/>
            <a:chOff x="856" y="1759"/>
            <a:chExt cx="952" cy="288"/>
          </a:xfrm>
        </p:grpSpPr>
        <p:grpSp>
          <p:nvGrpSpPr>
            <p:cNvPr id="58408" name="Group 40"/>
            <p:cNvGrpSpPr>
              <a:grpSpLocks/>
            </p:cNvGrpSpPr>
            <p:nvPr/>
          </p:nvGrpSpPr>
          <p:grpSpPr bwMode="auto">
            <a:xfrm>
              <a:off x="856" y="1767"/>
              <a:ext cx="952" cy="280"/>
              <a:chOff x="672" y="1767"/>
              <a:chExt cx="952" cy="280"/>
            </a:xfrm>
          </p:grpSpPr>
          <p:graphicFrame>
            <p:nvGraphicFramePr>
              <p:cNvPr id="58373" name="Object 5"/>
              <p:cNvGraphicFramePr>
                <a:graphicFrameLocks noChangeAspect="1"/>
              </p:cNvGraphicFramePr>
              <p:nvPr/>
            </p:nvGraphicFramePr>
            <p:xfrm>
              <a:off x="672" y="1767"/>
              <a:ext cx="952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445" name="Equation" r:id="rId27" imgW="1511280" imgH="444240" progId="Equation.3">
                      <p:embed/>
                    </p:oleObj>
                  </mc:Choice>
                  <mc:Fallback>
                    <p:oleObj name="Equation" r:id="rId27" imgW="1511280" imgH="44424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1767"/>
                            <a:ext cx="952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406" name="Line 38"/>
              <p:cNvSpPr>
                <a:spLocks noChangeShapeType="1"/>
              </p:cNvSpPr>
              <p:nvPr/>
            </p:nvSpPr>
            <p:spPr bwMode="auto">
              <a:xfrm>
                <a:off x="672" y="1786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58410" name="Line 42"/>
            <p:cNvSpPr>
              <a:spLocks noChangeShapeType="1"/>
            </p:cNvSpPr>
            <p:nvPr/>
          </p:nvSpPr>
          <p:spPr bwMode="auto">
            <a:xfrm>
              <a:off x="1200" y="1759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8412" name="Text Box 44"/>
          <p:cNvSpPr txBox="1">
            <a:spLocks noChangeArrowheads="1"/>
          </p:cNvSpPr>
          <p:nvPr/>
        </p:nvSpPr>
        <p:spPr bwMode="auto">
          <a:xfrm>
            <a:off x="8289925" y="4254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</a:rPr>
              <a:t>且</a:t>
            </a:r>
          </a:p>
        </p:txBody>
      </p:sp>
      <p:pic>
        <p:nvPicPr>
          <p:cNvPr id="58413" name="Picture 45" descr="F:\My Documents\数学资源库\机动.jpg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414" name="Text Box 4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58415" name="Picture 4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16" name="Picture 4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17" name="Picture 4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18" name="Picture 5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19" name="Picture 5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8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8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01" grpId="0" build="p" autoUpdateAnimBg="0"/>
      <p:bldP spid="58371" grpId="0" build="p" autoUpdateAnimBg="0"/>
      <p:bldP spid="58372" grpId="0" autoUpdateAnimBg="0"/>
      <p:bldP spid="58375" grpId="0" autoUpdateAnimBg="0"/>
      <p:bldP spid="58378" grpId="0" autoUpdateAnimBg="0"/>
      <p:bldP spid="58382" grpId="0" autoUpdateAnimBg="0"/>
      <p:bldP spid="58384" grpId="0" autoUpdateAnimBg="0"/>
      <p:bldP spid="58386" grpId="0" animBg="1"/>
      <p:bldP spid="58387" grpId="0" animBg="1"/>
      <p:bldP spid="58398" grpId="0" autoUpdateAnimBg="0"/>
      <p:bldP spid="58400" grpId="0" build="p" autoUpdateAnimBg="0"/>
      <p:bldP spid="5840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304800" y="1101105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外一点</a:t>
            </a:r>
            <a:r>
              <a:rPr lang="en-US" altLang="zh-CN" sz="2800">
                <a:solidFill>
                  <a:schemeClr val="tx1"/>
                </a:solidFill>
              </a:rPr>
              <a:t>,</a:t>
            </a:r>
            <a:r>
              <a:rPr lang="zh-CN" altLang="en-US" sz="2800">
                <a:solidFill>
                  <a:schemeClr val="tx1"/>
                </a:solidFill>
              </a:rPr>
              <a:t>求</a:t>
            </a: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007944"/>
              </p:ext>
            </p:extLst>
          </p:nvPr>
        </p:nvGraphicFramePr>
        <p:xfrm>
          <a:off x="1828800" y="581992"/>
          <a:ext cx="198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7" name="Equation" r:id="rId3" imgW="1981080" imgH="444240" progId="Equation.3">
                  <p:embed/>
                </p:oleObj>
              </mc:Choice>
              <mc:Fallback>
                <p:oleObj name="Equation" r:id="rId3" imgW="19810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81992"/>
                        <a:ext cx="1981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765569"/>
              </p:ext>
            </p:extLst>
          </p:nvPr>
        </p:nvGraphicFramePr>
        <p:xfrm>
          <a:off x="4953000" y="645492"/>
          <a:ext cx="33877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8" name="Equation" r:id="rId5" imgW="3390840" imgH="393480" progId="Equation.3">
                  <p:embed/>
                </p:oleObj>
              </mc:Choice>
              <mc:Fallback>
                <p:oleObj name="Equation" r:id="rId5" imgW="33908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45492"/>
                        <a:ext cx="33877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569292"/>
            <a:ext cx="1676400" cy="457200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tx1"/>
                </a:solidFill>
                <a:ea typeface="楷体_GB2312" panose="02010609030101010101" pitchFamily="49" charset="-122"/>
              </a:rPr>
              <a:t>       设</a:t>
            </a:r>
            <a:endParaRPr lang="zh-CN" altLang="en-US" sz="2800" dirty="0">
              <a:solidFill>
                <a:schemeClr val="accent2"/>
              </a:solidFill>
              <a:ea typeface="楷体_GB2312" panose="02010609030101010101" pitchFamily="49" charset="-122"/>
            </a:endParaRPr>
          </a:p>
        </p:txBody>
      </p:sp>
      <p:graphicFrame>
        <p:nvGraphicFramePr>
          <p:cNvPr id="594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44410"/>
              </p:ext>
            </p:extLst>
          </p:nvPr>
        </p:nvGraphicFramePr>
        <p:xfrm>
          <a:off x="1143000" y="3845892"/>
          <a:ext cx="5638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9" name="Equation" r:id="rId7" imgW="5638680" imgH="965160" progId="Equation.3">
                  <p:embed/>
                </p:oleObj>
              </mc:Choice>
              <mc:Fallback>
                <p:oleObj name="Equation" r:id="rId7" imgW="5638680" imgH="965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45892"/>
                        <a:ext cx="5638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560460"/>
              </p:ext>
            </p:extLst>
          </p:nvPr>
        </p:nvGraphicFramePr>
        <p:xfrm>
          <a:off x="914400" y="5471492"/>
          <a:ext cx="4178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0" name="Equation" r:id="rId9" imgW="4165560" imgH="965160" progId="Equation.3">
                  <p:embed/>
                </p:oleObj>
              </mc:Choice>
              <mc:Fallback>
                <p:oleObj name="Equation" r:id="rId9" imgW="4165560" imgH="965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71492"/>
                        <a:ext cx="4178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47685"/>
              </p:ext>
            </p:extLst>
          </p:nvPr>
        </p:nvGraphicFramePr>
        <p:xfrm>
          <a:off x="1447800" y="4849192"/>
          <a:ext cx="37052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1" name="Equation" r:id="rId11" imgW="3708360" imgH="444240" progId="Equation.3">
                  <p:embed/>
                </p:oleObj>
              </mc:Choice>
              <mc:Fallback>
                <p:oleObj name="Equation" r:id="rId11" imgW="3708360" imgH="444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849192"/>
                        <a:ext cx="37052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D4D4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609600" y="1650380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解</a:t>
            </a:r>
            <a:r>
              <a:rPr lang="en-US" altLang="zh-CN" sz="2800" b="1"/>
              <a:t>:</a:t>
            </a:r>
            <a:r>
              <a:rPr lang="zh-CN" altLang="en-US" sz="2800">
                <a:solidFill>
                  <a:schemeClr val="tx1"/>
                </a:solidFill>
              </a:rPr>
              <a:t>设平面法向量为</a:t>
            </a:r>
          </a:p>
        </p:txBody>
      </p:sp>
      <p:graphicFrame>
        <p:nvGraphicFramePr>
          <p:cNvPr id="594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663055"/>
              </p:ext>
            </p:extLst>
          </p:nvPr>
        </p:nvGraphicFramePr>
        <p:xfrm>
          <a:off x="381000" y="2240930"/>
          <a:ext cx="180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2" name="Equation" r:id="rId13" imgW="1803240" imgH="444240" progId="Equation.3">
                  <p:embed/>
                </p:oleObj>
              </mc:Choice>
              <mc:Fallback>
                <p:oleObj name="Equation" r:id="rId13" imgW="1803240" imgH="4442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40930"/>
                        <a:ext cx="1803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5867400" y="1650380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在平面上取一点</a:t>
            </a:r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>
            <a:off x="1295400" y="4684092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3733800" y="493092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是平面</a:t>
            </a:r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2362200" y="1116980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到平面的距离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rPr>
              <a:t>d .</a:t>
            </a:r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94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219580"/>
              </p:ext>
            </p:extLst>
          </p:nvPr>
        </p:nvGraphicFramePr>
        <p:xfrm>
          <a:off x="2019300" y="1190005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3" name="Equation" r:id="rId15" imgW="342720" imgH="444240" progId="Equation.3">
                  <p:embed/>
                </p:oleObj>
              </mc:Choice>
              <mc:Fallback>
                <p:oleObj name="Equation" r:id="rId15" imgW="342720" imgH="4442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1190005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2133600" y="2174255"/>
            <a:ext cx="40386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</a:rPr>
              <a:t>,</a:t>
            </a:r>
            <a:r>
              <a:rPr lang="zh-CN" altLang="en-US" sz="2800">
                <a:solidFill>
                  <a:schemeClr val="tx1"/>
                </a:solidFill>
              </a:rPr>
              <a:t>则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1"/>
                </a:solidFill>
              </a:rPr>
              <a:t>到平面的距离为</a:t>
            </a:r>
          </a:p>
        </p:txBody>
      </p:sp>
      <p:grpSp>
        <p:nvGrpSpPr>
          <p:cNvPr id="59438" name="Group 46"/>
          <p:cNvGrpSpPr>
            <a:grpSpLocks/>
          </p:cNvGrpSpPr>
          <p:nvPr/>
        </p:nvGrpSpPr>
        <p:grpSpPr bwMode="auto">
          <a:xfrm>
            <a:off x="838200" y="2996580"/>
            <a:ext cx="2057400" cy="571500"/>
            <a:chOff x="528" y="1817"/>
            <a:chExt cx="1296" cy="360"/>
          </a:xfrm>
        </p:grpSpPr>
        <p:graphicFrame>
          <p:nvGraphicFramePr>
            <p:cNvPr id="59405" name="Object 13"/>
            <p:cNvGraphicFramePr>
              <a:graphicFrameLocks noChangeAspect="1"/>
            </p:cNvGraphicFramePr>
            <p:nvPr/>
          </p:nvGraphicFramePr>
          <p:xfrm>
            <a:off x="528" y="1817"/>
            <a:ext cx="129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74" name="Equation" r:id="rId17" imgW="2057400" imgH="571320" progId="Equation.3">
                    <p:embed/>
                  </p:oleObj>
                </mc:Choice>
                <mc:Fallback>
                  <p:oleObj name="Equation" r:id="rId17" imgW="2057400" imgH="5713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817"/>
                          <a:ext cx="129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36" name="Line 44"/>
            <p:cNvSpPr>
              <a:spLocks noChangeShapeType="1"/>
            </p:cNvSpPr>
            <p:nvPr/>
          </p:nvSpPr>
          <p:spPr bwMode="auto">
            <a:xfrm>
              <a:off x="1422" y="1847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59439" name="Group 47"/>
          <p:cNvGrpSpPr>
            <a:grpSpLocks/>
          </p:cNvGrpSpPr>
          <p:nvPr/>
        </p:nvGrpSpPr>
        <p:grpSpPr bwMode="auto">
          <a:xfrm>
            <a:off x="2971800" y="2779092"/>
            <a:ext cx="1651000" cy="990600"/>
            <a:chOff x="1872" y="1680"/>
            <a:chExt cx="1040" cy="624"/>
          </a:xfrm>
        </p:grpSpPr>
        <p:graphicFrame>
          <p:nvGraphicFramePr>
            <p:cNvPr id="59406" name="Object 14"/>
            <p:cNvGraphicFramePr>
              <a:graphicFrameLocks noChangeAspect="1"/>
            </p:cNvGraphicFramePr>
            <p:nvPr/>
          </p:nvGraphicFramePr>
          <p:xfrm>
            <a:off x="1872" y="1680"/>
            <a:ext cx="1040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75" name="Equation" r:id="rId19" imgW="1650960" imgH="990360" progId="Equation.3">
                    <p:embed/>
                  </p:oleObj>
                </mc:Choice>
                <mc:Fallback>
                  <p:oleObj name="Equation" r:id="rId19" imgW="1650960" imgH="9903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680"/>
                          <a:ext cx="1040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33" name="Line 41"/>
            <p:cNvSpPr>
              <a:spLocks noChangeShapeType="1"/>
            </p:cNvSpPr>
            <p:nvPr/>
          </p:nvSpPr>
          <p:spPr bwMode="auto">
            <a:xfrm>
              <a:off x="2673" y="170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9434" name="Line 42"/>
            <p:cNvSpPr>
              <a:spLocks noChangeShapeType="1"/>
            </p:cNvSpPr>
            <p:nvPr/>
          </p:nvSpPr>
          <p:spPr bwMode="auto">
            <a:xfrm>
              <a:off x="2400" y="20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9437" name="Line 45"/>
            <p:cNvSpPr>
              <a:spLocks noChangeShapeType="1"/>
            </p:cNvSpPr>
            <p:nvPr/>
          </p:nvSpPr>
          <p:spPr bwMode="auto">
            <a:xfrm>
              <a:off x="2160" y="168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593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875126"/>
              </p:ext>
            </p:extLst>
          </p:nvPr>
        </p:nvGraphicFramePr>
        <p:xfrm>
          <a:off x="8166100" y="3179142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6" name="Equation" r:id="rId21" imgW="342720" imgH="444240" progId="Equation.3">
                  <p:embed/>
                </p:oleObj>
              </mc:Choice>
              <mc:Fallback>
                <p:oleObj name="Equation" r:id="rId21" imgW="34272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6100" y="3179142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AutoShape 7"/>
          <p:cNvSpPr>
            <a:spLocks noChangeArrowheads="1"/>
          </p:cNvSpPr>
          <p:nvPr/>
        </p:nvSpPr>
        <p:spPr bwMode="auto">
          <a:xfrm>
            <a:off x="6477000" y="4074492"/>
            <a:ext cx="2305050" cy="914400"/>
          </a:xfrm>
          <a:prstGeom prst="parallelogram">
            <a:avLst>
              <a:gd name="adj" fmla="val 63021"/>
            </a:avLst>
          </a:prstGeom>
          <a:solidFill>
            <a:srgbClr val="0066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 flipV="1">
            <a:off x="8153400" y="2834655"/>
            <a:ext cx="0" cy="1925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 flipH="1">
            <a:off x="7391400" y="4760292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 flipV="1">
            <a:off x="7391400" y="3388692"/>
            <a:ext cx="762000" cy="1371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18" name="Oval 26"/>
          <p:cNvSpPr>
            <a:spLocks noChangeArrowheads="1"/>
          </p:cNvSpPr>
          <p:nvPr/>
        </p:nvSpPr>
        <p:spPr bwMode="auto">
          <a:xfrm>
            <a:off x="8124825" y="3312492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0" name="Oval 28"/>
          <p:cNvSpPr>
            <a:spLocks noChangeArrowheads="1"/>
          </p:cNvSpPr>
          <p:nvPr/>
        </p:nvSpPr>
        <p:spPr bwMode="auto">
          <a:xfrm>
            <a:off x="7342188" y="4734892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942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453084"/>
              </p:ext>
            </p:extLst>
          </p:nvPr>
        </p:nvGraphicFramePr>
        <p:xfrm>
          <a:off x="6964363" y="4391992"/>
          <a:ext cx="30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7" name="Equation" r:id="rId23" imgW="304560" imgH="444240" progId="Equation.3">
                  <p:embed/>
                </p:oleObj>
              </mc:Choice>
              <mc:Fallback>
                <p:oleObj name="Equation" r:id="rId23" imgW="304560" imgH="4442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4363" y="4391992"/>
                        <a:ext cx="30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4" name="Line 12"/>
          <p:cNvSpPr>
            <a:spLocks noChangeShapeType="1"/>
          </p:cNvSpPr>
          <p:nvPr/>
        </p:nvSpPr>
        <p:spPr bwMode="auto">
          <a:xfrm flipV="1">
            <a:off x="8153400" y="3388692"/>
            <a:ext cx="0" cy="137160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9443" name="Group 51"/>
          <p:cNvGrpSpPr>
            <a:grpSpLocks/>
          </p:cNvGrpSpPr>
          <p:nvPr/>
        </p:nvGrpSpPr>
        <p:grpSpPr bwMode="auto">
          <a:xfrm>
            <a:off x="8229600" y="2702892"/>
            <a:ext cx="252413" cy="317500"/>
            <a:chOff x="5280" y="816"/>
            <a:chExt cx="159" cy="200"/>
          </a:xfrm>
        </p:grpSpPr>
        <p:graphicFrame>
          <p:nvGraphicFramePr>
            <p:cNvPr id="59426" name="Object 34"/>
            <p:cNvGraphicFramePr>
              <a:graphicFrameLocks noChangeAspect="1"/>
            </p:cNvGraphicFramePr>
            <p:nvPr/>
          </p:nvGraphicFramePr>
          <p:xfrm>
            <a:off x="5280" y="86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78" name="Equation" r:id="rId25" imgW="228600" imgH="241200" progId="Equation.3">
                    <p:embed/>
                  </p:oleObj>
                </mc:Choice>
                <mc:Fallback>
                  <p:oleObj name="Equation" r:id="rId25" imgW="228600" imgH="2412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86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35" name="Line 43"/>
            <p:cNvSpPr>
              <a:spLocks noChangeShapeType="1"/>
            </p:cNvSpPr>
            <p:nvPr/>
          </p:nvSpPr>
          <p:spPr bwMode="auto">
            <a:xfrm>
              <a:off x="5280" y="816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5944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252704"/>
              </p:ext>
            </p:extLst>
          </p:nvPr>
        </p:nvGraphicFramePr>
        <p:xfrm>
          <a:off x="8197850" y="3903042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9" name="Equation" r:id="rId27" imgW="253800" imgH="330120" progId="Equation.3">
                  <p:embed/>
                </p:oleObj>
              </mc:Choice>
              <mc:Fallback>
                <p:oleObj name="Equation" r:id="rId27" imgW="253800" imgH="33012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7850" y="3903042"/>
                        <a:ext cx="254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42" name="Group 50"/>
          <p:cNvGrpSpPr>
            <a:grpSpLocks/>
          </p:cNvGrpSpPr>
          <p:nvPr/>
        </p:nvGrpSpPr>
        <p:grpSpPr bwMode="auto">
          <a:xfrm>
            <a:off x="3733800" y="1788492"/>
            <a:ext cx="2133600" cy="406400"/>
            <a:chOff x="462" y="1379"/>
            <a:chExt cx="1344" cy="256"/>
          </a:xfrm>
        </p:grpSpPr>
        <p:graphicFrame>
          <p:nvGraphicFramePr>
            <p:cNvPr id="59422" name="Object 30"/>
            <p:cNvGraphicFramePr>
              <a:graphicFrameLocks noChangeAspect="1"/>
            </p:cNvGraphicFramePr>
            <p:nvPr/>
          </p:nvGraphicFramePr>
          <p:xfrm>
            <a:off x="462" y="1379"/>
            <a:ext cx="13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80" name="Equation" r:id="rId29" imgW="2133360" imgH="406080" progId="Equation.3">
                    <p:embed/>
                  </p:oleObj>
                </mc:Choice>
                <mc:Fallback>
                  <p:oleObj name="Equation" r:id="rId29" imgW="2133360" imgH="4060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" y="1379"/>
                          <a:ext cx="13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41" name="Line 49"/>
            <p:cNvSpPr>
              <a:spLocks noChangeShapeType="1"/>
            </p:cNvSpPr>
            <p:nvPr/>
          </p:nvSpPr>
          <p:spPr bwMode="auto">
            <a:xfrm>
              <a:off x="465" y="139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9445" name="Text Box 53"/>
          <p:cNvSpPr txBox="1">
            <a:spLocks noChangeArrowheads="1"/>
          </p:cNvSpPr>
          <p:nvPr/>
        </p:nvSpPr>
        <p:spPr bwMode="auto">
          <a:xfrm>
            <a:off x="5410200" y="5674692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点到平面的距离公式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pic>
        <p:nvPicPr>
          <p:cNvPr id="59446" name="Picture 54" descr="F:\My Documents\数学资源库\机动.jpg"/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489080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447" name="Text Box 55"/>
          <p:cNvSpPr txBox="1">
            <a:spLocks noChangeArrowheads="1"/>
          </p:cNvSpPr>
          <p:nvPr/>
        </p:nvSpPr>
        <p:spPr bwMode="auto">
          <a:xfrm>
            <a:off x="6115050" y="6712917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59448" name="Picture 5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489080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49" name="Picture 5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489080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50" name="Picture 5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489080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51" name="Picture 5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489080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52" name="Picture 6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489080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86486" y="30948"/>
            <a:ext cx="54182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cs typeface="+mj-cs"/>
              </a:rPr>
              <a:t>四、点到平面的距离</a:t>
            </a:r>
            <a:r>
              <a:rPr lang="en-US" altLang="zh-CN" b="1" dirty="0">
                <a:cs typeface="+mj-cs"/>
              </a:rPr>
              <a:t> </a:t>
            </a:r>
            <a:endParaRPr lang="zh-CN" altLang="en-US" b="1" dirty="0"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9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1" grpId="0" build="p" autoUpdateAnimBg="0"/>
      <p:bldP spid="59413" grpId="0" autoUpdateAnimBg="0"/>
      <p:bldP spid="59414" grpId="0" animBg="1"/>
      <p:bldP spid="59424" grpId="0" build="p" autoUpdateAnimBg="0"/>
      <p:bldP spid="59399" grpId="0" animBg="1"/>
      <p:bldP spid="59400" grpId="0" animBg="1"/>
      <p:bldP spid="59401" grpId="0" animBg="1"/>
      <p:bldP spid="59402" grpId="0" animBg="1"/>
      <p:bldP spid="59418" grpId="0" animBg="1"/>
      <p:bldP spid="59420" grpId="0" animBg="1"/>
      <p:bldP spid="59404" grpId="0" animBg="1"/>
      <p:bldP spid="59445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83" name="Group 43"/>
          <p:cNvGrpSpPr>
            <a:grpSpLocks/>
          </p:cNvGrpSpPr>
          <p:nvPr/>
        </p:nvGrpSpPr>
        <p:grpSpPr bwMode="auto">
          <a:xfrm>
            <a:off x="6765925" y="2517775"/>
            <a:ext cx="2073275" cy="2633663"/>
            <a:chOff x="4262" y="1586"/>
            <a:chExt cx="1306" cy="1659"/>
          </a:xfrm>
        </p:grpSpPr>
        <p:graphicFrame>
          <p:nvGraphicFramePr>
            <p:cNvPr id="87055" name="Object 15"/>
            <p:cNvGraphicFramePr>
              <a:graphicFrameLocks noChangeAspect="1"/>
            </p:cNvGraphicFramePr>
            <p:nvPr/>
          </p:nvGraphicFramePr>
          <p:xfrm>
            <a:off x="4368" y="3108"/>
            <a:ext cx="129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05" name="Equation" r:id="rId3" imgW="228600" imgH="241200" progId="Equation.3">
                    <p:embed/>
                  </p:oleObj>
                </mc:Choice>
                <mc:Fallback>
                  <p:oleObj name="Equation" r:id="rId3" imgW="228600" imgH="241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108"/>
                          <a:ext cx="129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6" name="Object 16"/>
            <p:cNvGraphicFramePr>
              <a:graphicFrameLocks noChangeAspect="1"/>
            </p:cNvGraphicFramePr>
            <p:nvPr/>
          </p:nvGraphicFramePr>
          <p:xfrm>
            <a:off x="5432" y="2736"/>
            <a:ext cx="136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06" name="Equation" r:id="rId5" imgW="241200" imgH="317160" progId="Equation.3">
                    <p:embed/>
                  </p:oleObj>
                </mc:Choice>
                <mc:Fallback>
                  <p:oleObj name="Equation" r:id="rId5" imgW="241200" imgH="31716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2" y="2736"/>
                          <a:ext cx="136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7" name="Object 17"/>
            <p:cNvGraphicFramePr>
              <a:graphicFrameLocks noChangeAspect="1"/>
            </p:cNvGraphicFramePr>
            <p:nvPr/>
          </p:nvGraphicFramePr>
          <p:xfrm>
            <a:off x="4882" y="1595"/>
            <a:ext cx="122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07" name="Equation" r:id="rId7" imgW="215640" imgH="215640" progId="Equation.3">
                    <p:embed/>
                  </p:oleObj>
                </mc:Choice>
                <mc:Fallback>
                  <p:oleObj name="Equation" r:id="rId7" imgW="215640" imgH="2156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2" y="1595"/>
                          <a:ext cx="122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59" name="Line 19"/>
            <p:cNvSpPr>
              <a:spLocks noChangeShapeType="1"/>
            </p:cNvSpPr>
            <p:nvPr/>
          </p:nvSpPr>
          <p:spPr bwMode="auto">
            <a:xfrm flipV="1">
              <a:off x="4853" y="1742"/>
              <a:ext cx="0" cy="9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0" name="Line 20"/>
            <p:cNvSpPr>
              <a:spLocks noChangeShapeType="1"/>
            </p:cNvSpPr>
            <p:nvPr/>
          </p:nvSpPr>
          <p:spPr bwMode="auto">
            <a:xfrm>
              <a:off x="4853" y="270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1" name="Line 21"/>
            <p:cNvSpPr>
              <a:spLocks noChangeShapeType="1"/>
            </p:cNvSpPr>
            <p:nvPr/>
          </p:nvSpPr>
          <p:spPr bwMode="auto">
            <a:xfrm flipH="1">
              <a:off x="4386" y="2706"/>
              <a:ext cx="467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2" name="Line 22"/>
            <p:cNvSpPr>
              <a:spLocks noChangeShapeType="1"/>
            </p:cNvSpPr>
            <p:nvPr/>
          </p:nvSpPr>
          <p:spPr bwMode="auto">
            <a:xfrm>
              <a:off x="5350" y="2706"/>
              <a:ext cx="2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3" name="Line 23"/>
            <p:cNvSpPr>
              <a:spLocks noChangeShapeType="1"/>
            </p:cNvSpPr>
            <p:nvPr/>
          </p:nvSpPr>
          <p:spPr bwMode="auto">
            <a:xfrm flipH="1">
              <a:off x="4262" y="3048"/>
              <a:ext cx="124" cy="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4" name="Line 24"/>
            <p:cNvSpPr>
              <a:spLocks noChangeShapeType="1"/>
            </p:cNvSpPr>
            <p:nvPr/>
          </p:nvSpPr>
          <p:spPr bwMode="auto">
            <a:xfrm flipV="1">
              <a:off x="4853" y="1586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7065" name="Group 25"/>
            <p:cNvGrpSpPr>
              <a:grpSpLocks/>
            </p:cNvGrpSpPr>
            <p:nvPr/>
          </p:nvGrpSpPr>
          <p:grpSpPr bwMode="auto">
            <a:xfrm>
              <a:off x="4386" y="1710"/>
              <a:ext cx="964" cy="1338"/>
              <a:chOff x="3936" y="1728"/>
              <a:chExt cx="1488" cy="2064"/>
            </a:xfrm>
          </p:grpSpPr>
          <p:sp>
            <p:nvSpPr>
              <p:cNvPr id="87066" name="Line 26"/>
              <p:cNvSpPr>
                <a:spLocks noChangeShapeType="1"/>
              </p:cNvSpPr>
              <p:nvPr/>
            </p:nvSpPr>
            <p:spPr bwMode="auto">
              <a:xfrm flipV="1">
                <a:off x="3936" y="1728"/>
                <a:ext cx="720" cy="2064"/>
              </a:xfrm>
              <a:prstGeom prst="line">
                <a:avLst/>
              </a:prstGeom>
              <a:noFill/>
              <a:ln w="9525">
                <a:solidFill>
                  <a:srgbClr val="FFCC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67" name="Line 27"/>
              <p:cNvSpPr>
                <a:spLocks noChangeShapeType="1"/>
              </p:cNvSpPr>
              <p:nvPr/>
            </p:nvSpPr>
            <p:spPr bwMode="auto">
              <a:xfrm flipV="1">
                <a:off x="3936" y="3264"/>
                <a:ext cx="1488" cy="528"/>
              </a:xfrm>
              <a:prstGeom prst="line">
                <a:avLst/>
              </a:prstGeom>
              <a:noFill/>
              <a:ln w="9525">
                <a:solidFill>
                  <a:srgbClr val="FFCC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68" name="Line 28"/>
              <p:cNvSpPr>
                <a:spLocks noChangeShapeType="1"/>
              </p:cNvSpPr>
              <p:nvPr/>
            </p:nvSpPr>
            <p:spPr bwMode="auto">
              <a:xfrm flipH="1" flipV="1">
                <a:off x="4656" y="1776"/>
                <a:ext cx="768" cy="1488"/>
              </a:xfrm>
              <a:prstGeom prst="line">
                <a:avLst/>
              </a:prstGeom>
              <a:noFill/>
              <a:ln w="9525">
                <a:solidFill>
                  <a:srgbClr val="FFCC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87082" name="Object 42"/>
            <p:cNvGraphicFramePr>
              <a:graphicFrameLocks noChangeAspect="1"/>
            </p:cNvGraphicFramePr>
            <p:nvPr/>
          </p:nvGraphicFramePr>
          <p:xfrm>
            <a:off x="4678" y="2592"/>
            <a:ext cx="12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08" name="Equation" r:id="rId9" imgW="215640" imgH="241200" progId="Equation.3">
                    <p:embed/>
                  </p:oleObj>
                </mc:Choice>
                <mc:Fallback>
                  <p:oleObj name="Equation" r:id="rId9" imgW="215640" imgH="2412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8" y="2592"/>
                          <a:ext cx="122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081" name="Group 41"/>
          <p:cNvGrpSpPr>
            <a:grpSpLocks/>
          </p:cNvGrpSpPr>
          <p:nvPr/>
        </p:nvGrpSpPr>
        <p:grpSpPr bwMode="auto">
          <a:xfrm>
            <a:off x="7358063" y="3702050"/>
            <a:ext cx="741362" cy="741363"/>
            <a:chOff x="4635" y="2332"/>
            <a:chExt cx="467" cy="467"/>
          </a:xfrm>
        </p:grpSpPr>
        <p:sp>
          <p:nvSpPr>
            <p:cNvPr id="87069" name="Oval 29"/>
            <p:cNvSpPr>
              <a:spLocks noChangeArrowheads="1"/>
            </p:cNvSpPr>
            <p:nvPr/>
          </p:nvSpPr>
          <p:spPr bwMode="auto">
            <a:xfrm>
              <a:off x="4635" y="2332"/>
              <a:ext cx="467" cy="467"/>
            </a:xfrm>
            <a:prstGeom prst="ellipse">
              <a:avLst/>
            </a:prstGeom>
            <a:gradFill rotWithShape="0">
              <a:gsLst>
                <a:gs pos="0">
                  <a:srgbClr val="008000">
                    <a:gamma/>
                    <a:shade val="46275"/>
                    <a:invGamma/>
                  </a:srgbClr>
                </a:gs>
                <a:gs pos="50000">
                  <a:srgbClr val="008000"/>
                </a:gs>
                <a:gs pos="100000">
                  <a:srgbClr val="008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0" name="Oval 30"/>
            <p:cNvSpPr>
              <a:spLocks noChangeArrowheads="1"/>
            </p:cNvSpPr>
            <p:nvPr/>
          </p:nvSpPr>
          <p:spPr bwMode="auto">
            <a:xfrm>
              <a:off x="4635" y="2519"/>
              <a:ext cx="467" cy="93"/>
            </a:xfrm>
            <a:prstGeom prst="ellipse">
              <a:avLst/>
            </a:prstGeom>
            <a:solidFill>
              <a:srgbClr val="808080">
                <a:alpha val="50000"/>
              </a:srgbClr>
            </a:solidFill>
            <a:ln w="9525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1" name="Oval 31"/>
            <p:cNvSpPr>
              <a:spLocks noChangeArrowheads="1"/>
            </p:cNvSpPr>
            <p:nvPr/>
          </p:nvSpPr>
          <p:spPr bwMode="auto">
            <a:xfrm>
              <a:off x="4849" y="2550"/>
              <a:ext cx="22" cy="2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7072" name="Object 32"/>
            <p:cNvGraphicFramePr>
              <a:graphicFrameLocks noChangeAspect="1"/>
            </p:cNvGraphicFramePr>
            <p:nvPr/>
          </p:nvGraphicFramePr>
          <p:xfrm>
            <a:off x="4876" y="2457"/>
            <a:ext cx="22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09" name="公式" r:id="rId11" imgW="241200" imgH="228600" progId="Equation.3">
                    <p:embed/>
                  </p:oleObj>
                </mc:Choice>
                <mc:Fallback>
                  <p:oleObj name="公式" r:id="rId11" imgW="241200" imgH="2286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2457"/>
                          <a:ext cx="22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990600" cy="685800"/>
          </a:xfrm>
        </p:spPr>
        <p:txBody>
          <a:bodyPr/>
          <a:lstStyle/>
          <a:p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6</a:t>
            </a:r>
            <a:r>
              <a:rPr lang="en-US" altLang="zh-CN" sz="2800" b="1">
                <a:ea typeface="仿宋_GB2312" panose="02010609030101010101" pitchFamily="49" charset="-122"/>
              </a:rPr>
              <a:t>.</a:t>
            </a:r>
            <a:endParaRPr lang="en-US" altLang="zh-CN" sz="2800">
              <a:solidFill>
                <a:schemeClr val="accent2"/>
              </a:solidFill>
              <a:ea typeface="仿宋_GB2312" panose="02010609030101010101" pitchFamily="49" charset="-122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2590800" cy="6096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ea typeface="楷体_GB2312" panose="02010609030101010101" pitchFamily="49" charset="-122"/>
              </a:rPr>
              <a:t>:</a:t>
            </a:r>
            <a:r>
              <a:rPr lang="en-US" altLang="zh-CN" sz="2800">
                <a:ea typeface="楷体_GB2312" panose="02010609030101010101" pitchFamily="49" charset="-122"/>
              </a:rPr>
              <a:t>  </a:t>
            </a: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设球心为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371600" y="3810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求内切于平面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x + y + z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= 1</a:t>
            </a:r>
            <a:r>
              <a:rPr lang="en-US" altLang="zh-CN" sz="2800" b="1"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与三个坐标面所构成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5029200" y="146208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则它位于第一卦限</a:t>
            </a:r>
            <a:r>
              <a:rPr lang="en-US" altLang="zh-CN" sz="2800">
                <a:solidFill>
                  <a:schemeClr val="tx1"/>
                </a:solidFill>
              </a:rPr>
              <a:t>,</a:t>
            </a:r>
            <a:r>
              <a:rPr lang="zh-CN" altLang="en-US" sz="2800">
                <a:solidFill>
                  <a:schemeClr val="tx1"/>
                </a:solidFill>
              </a:rPr>
              <a:t>且</a:t>
            </a:r>
          </a:p>
        </p:txBody>
      </p:sp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1447800" y="2006600"/>
          <a:ext cx="26797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0" name="Equation" r:id="rId13" imgW="2679480" imgH="1041120" progId="Equation.3">
                  <p:embed/>
                </p:oleObj>
              </mc:Choice>
              <mc:Fallback>
                <p:oleObj name="Equation" r:id="rId13" imgW="2679480" imgH="1041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06600"/>
                        <a:ext cx="26797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3581400" y="3124200"/>
          <a:ext cx="254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1" name="Equation" r:id="rId15" imgW="2539800" imgH="469800" progId="Equation.3">
                  <p:embed/>
                </p:oleObj>
              </mc:Choice>
              <mc:Fallback>
                <p:oleObj name="Equation" r:id="rId15" imgW="253980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124200"/>
                        <a:ext cx="2540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8"/>
          <p:cNvGraphicFramePr>
            <a:graphicFrameLocks noChangeAspect="1"/>
          </p:cNvGraphicFramePr>
          <p:nvPr/>
        </p:nvGraphicFramePr>
        <p:xfrm>
          <a:off x="762000" y="3136900"/>
          <a:ext cx="267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2" name="Equation" r:id="rId17" imgW="2679480" imgH="444240" progId="Equation.3">
                  <p:embed/>
                </p:oleObj>
              </mc:Choice>
              <mc:Fallback>
                <p:oleObj name="Equation" r:id="rId17" imgW="267948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36900"/>
                        <a:ext cx="2679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9" name="Object 9"/>
          <p:cNvGraphicFramePr>
            <a:graphicFrameLocks noChangeAspect="1"/>
          </p:cNvGraphicFramePr>
          <p:nvPr/>
        </p:nvGraphicFramePr>
        <p:xfrm>
          <a:off x="1295400" y="3975100"/>
          <a:ext cx="246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3" name="Equation" r:id="rId19" imgW="2463480" imgH="444240" progId="Equation.3">
                  <p:embed/>
                </p:oleObj>
              </mc:Choice>
              <mc:Fallback>
                <p:oleObj name="Equation" r:id="rId19" imgW="246348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975100"/>
                        <a:ext cx="2463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304800" y="46624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因此所求球面方程为</a:t>
            </a:r>
          </a:p>
        </p:txBody>
      </p:sp>
      <p:graphicFrame>
        <p:nvGraphicFramePr>
          <p:cNvPr id="87073" name="Object 33"/>
          <p:cNvGraphicFramePr>
            <a:graphicFrameLocks noChangeAspect="1"/>
          </p:cNvGraphicFramePr>
          <p:nvPr/>
        </p:nvGraphicFramePr>
        <p:xfrm>
          <a:off x="4260850" y="2266950"/>
          <a:ext cx="180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4" name="Equation" r:id="rId21" imgW="1803240" imgH="444240" progId="Equation.3">
                  <p:embed/>
                </p:oleObj>
              </mc:Choice>
              <mc:Fallback>
                <p:oleObj name="Equation" r:id="rId21" imgW="1803240" imgH="4442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266950"/>
                        <a:ext cx="1803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4" name="Object 34"/>
          <p:cNvGraphicFramePr>
            <a:graphicFrameLocks noChangeAspect="1"/>
          </p:cNvGraphicFramePr>
          <p:nvPr/>
        </p:nvGraphicFramePr>
        <p:xfrm>
          <a:off x="3810000" y="3733800"/>
          <a:ext cx="2590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5" name="Equation" r:id="rId23" imgW="2590560" imgH="901440" progId="Equation.3">
                  <p:embed/>
                </p:oleObj>
              </mc:Choice>
              <mc:Fallback>
                <p:oleObj name="Equation" r:id="rId23" imgW="2590560" imgH="9014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33800"/>
                        <a:ext cx="2590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5" name="Object 35"/>
          <p:cNvGraphicFramePr>
            <a:graphicFrameLocks noChangeAspect="1"/>
          </p:cNvGraphicFramePr>
          <p:nvPr/>
        </p:nvGraphicFramePr>
        <p:xfrm>
          <a:off x="2819400" y="1536700"/>
          <a:ext cx="2273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6" name="Equation" r:id="rId25" imgW="2273040" imgH="444240" progId="Equation.3">
                  <p:embed/>
                </p:oleObj>
              </mc:Choice>
              <mc:Fallback>
                <p:oleObj name="Equation" r:id="rId25" imgW="2273040" imgH="4442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536700"/>
                        <a:ext cx="2273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76" name="Text Box 36"/>
          <p:cNvSpPr txBox="1">
            <a:spLocks noChangeArrowheads="1"/>
          </p:cNvSpPr>
          <p:nvPr/>
        </p:nvSpPr>
        <p:spPr bwMode="auto">
          <a:xfrm>
            <a:off x="365125" y="904875"/>
            <a:ext cx="3117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四面体的球面方程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.</a:t>
            </a:r>
            <a:endParaRPr lang="en-US" altLang="zh-CN"/>
          </a:p>
        </p:txBody>
      </p:sp>
      <p:sp>
        <p:nvSpPr>
          <p:cNvPr id="87077" name="Text Box 37"/>
          <p:cNvSpPr txBox="1">
            <a:spLocks noChangeArrowheads="1"/>
          </p:cNvSpPr>
          <p:nvPr/>
        </p:nvSpPr>
        <p:spPr bwMode="auto">
          <a:xfrm>
            <a:off x="247650" y="38862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</a:rPr>
              <a:t>从而</a:t>
            </a:r>
          </a:p>
        </p:txBody>
      </p:sp>
      <p:graphicFrame>
        <p:nvGraphicFramePr>
          <p:cNvPr id="87078" name="Object 38"/>
          <p:cNvGraphicFramePr>
            <a:graphicFrameLocks noChangeAspect="1"/>
          </p:cNvGraphicFramePr>
          <p:nvPr/>
        </p:nvGraphicFramePr>
        <p:xfrm>
          <a:off x="6070600" y="222885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7" name="Equation" r:id="rId27" imgW="1549080" imgH="457200" progId="Equation.3">
                  <p:embed/>
                </p:oleObj>
              </mc:Choice>
              <mc:Fallback>
                <p:oleObj name="Equation" r:id="rId27" imgW="1549080" imgH="4572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222885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80" name="Object 40"/>
          <p:cNvGraphicFramePr>
            <a:graphicFrameLocks noChangeAspect="1"/>
          </p:cNvGraphicFramePr>
          <p:nvPr/>
        </p:nvGraphicFramePr>
        <p:xfrm>
          <a:off x="663575" y="5283200"/>
          <a:ext cx="83280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8" name="Equation" r:id="rId29" imgW="8331120" imgH="888840" progId="Equation.3">
                  <p:embed/>
                </p:oleObj>
              </mc:Choice>
              <mc:Fallback>
                <p:oleObj name="Equation" r:id="rId29" imgW="8331120" imgH="8888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5283200"/>
                        <a:ext cx="83280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7084" name="Picture 44" descr="F:\My Documents\数学资源库\机动.jpg"/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085" name="Text Box 4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87086" name="Picture 4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087" name="Picture 4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088" name="Picture 4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089" name="Picture 4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090" name="Picture 5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7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autoUpdateAnimBg="0"/>
      <p:bldP spid="87045" grpId="0" autoUpdateAnimBg="0"/>
      <p:bldP spid="87052" grpId="0" autoUpdateAnimBg="0"/>
      <p:bldP spid="8707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2286000" cy="609600"/>
          </a:xfrm>
          <a:noFill/>
          <a:ln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内容小结</a:t>
            </a:r>
            <a:endParaRPr lang="zh-CN" altLang="en-US" sz="3600">
              <a:ea typeface="仿宋_GB2312" panose="02010609030101010101" pitchFamily="49" charset="-122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62000" y="12334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平面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基本方程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703263" y="18288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一般式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666750" y="25908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点法式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666750" y="364172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截距式</a:t>
            </a:r>
          </a:p>
        </p:txBody>
      </p:sp>
      <p:graphicFrame>
        <p:nvGraphicFramePr>
          <p:cNvPr id="29710" name="Object 14"/>
          <p:cNvGraphicFramePr>
            <a:graphicFrameLocks noChangeAspect="1"/>
          </p:cNvGraphicFramePr>
          <p:nvPr/>
        </p:nvGraphicFramePr>
        <p:xfrm>
          <a:off x="2287588" y="1974850"/>
          <a:ext cx="31226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Equation" r:id="rId3" imgW="3124080" imgH="393480" progId="Equation.3">
                  <p:embed/>
                </p:oleObj>
              </mc:Choice>
              <mc:Fallback>
                <p:oleObj name="Equation" r:id="rId3" imgW="312408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1974850"/>
                        <a:ext cx="31226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5691188" y="1847850"/>
          <a:ext cx="29194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6" name="Equation" r:id="rId5" imgW="2920680" imgH="520560" progId="Equation.3">
                  <p:embed/>
                </p:oleObj>
              </mc:Choice>
              <mc:Fallback>
                <p:oleObj name="Equation" r:id="rId5" imgW="2920680" imgH="520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188" y="1847850"/>
                        <a:ext cx="29194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2216150" y="3429000"/>
          <a:ext cx="20304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7" name="Equation" r:id="rId7" imgW="2031840" imgH="850680" progId="Equation.3">
                  <p:embed/>
                </p:oleObj>
              </mc:Choice>
              <mc:Fallback>
                <p:oleObj name="Equation" r:id="rId7" imgW="2031840" imgH="8506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3429000"/>
                        <a:ext cx="20304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609600" y="49672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三点式</a:t>
            </a:r>
          </a:p>
        </p:txBody>
      </p:sp>
      <p:graphicFrame>
        <p:nvGraphicFramePr>
          <p:cNvPr id="29715" name="Object 19"/>
          <p:cNvGraphicFramePr>
            <a:graphicFrameLocks noChangeAspect="1"/>
          </p:cNvGraphicFramePr>
          <p:nvPr/>
        </p:nvGraphicFramePr>
        <p:xfrm>
          <a:off x="2260600" y="4648200"/>
          <a:ext cx="4519613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name="Equation" r:id="rId9" imgW="4520880" imgH="1346040" progId="Equation.3">
                  <p:embed/>
                </p:oleObj>
              </mc:Choice>
              <mc:Fallback>
                <p:oleObj name="Equation" r:id="rId9" imgW="4520880" imgH="1346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4648200"/>
                        <a:ext cx="4519613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8" name="Object 22"/>
          <p:cNvGraphicFramePr>
            <a:graphicFrameLocks noChangeAspect="1"/>
          </p:cNvGraphicFramePr>
          <p:nvPr/>
        </p:nvGraphicFramePr>
        <p:xfrm>
          <a:off x="2224088" y="2689225"/>
          <a:ext cx="57007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9" name="公式" r:id="rId11" imgW="5702040" imgH="444240" progId="Equation.3">
                  <p:embed/>
                </p:oleObj>
              </mc:Choice>
              <mc:Fallback>
                <p:oleObj name="公式" r:id="rId11" imgW="5702040" imgH="4442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2689225"/>
                        <a:ext cx="57007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1" name="Object 25"/>
          <p:cNvGraphicFramePr>
            <a:graphicFrameLocks noChangeAspect="1"/>
          </p:cNvGraphicFramePr>
          <p:nvPr/>
        </p:nvGraphicFramePr>
        <p:xfrm>
          <a:off x="4648200" y="3654425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Equation" r:id="rId13" imgW="1384200" imgH="406080" progId="Equation.3">
                  <p:embed/>
                </p:oleObj>
              </mc:Choice>
              <mc:Fallback>
                <p:oleObj name="Equation" r:id="rId13" imgW="1384200" imgH="4060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654425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22" name="Picture 26" descr="F:\My Documents\数学资源库\机动.jpg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29724" name="Picture 2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25" name="Picture 2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26" name="Picture 3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27" name="Picture 3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28" name="Picture 3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  <p:bldP spid="29703" grpId="0" autoUpdateAnimBg="0"/>
      <p:bldP spid="29704" grpId="0" autoUpdateAnimBg="0"/>
      <p:bldP spid="29706" grpId="0" autoUpdateAnimBg="0"/>
      <p:bldP spid="2970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4635500" y="2636838"/>
          <a:ext cx="351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8" name="Equation" r:id="rId3" imgW="3517560" imgH="444240" progId="Equation.3">
                  <p:embed/>
                </p:oleObj>
              </mc:Choice>
              <mc:Fallback>
                <p:oleObj name="Equation" r:id="rId3" imgW="351756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2636838"/>
                        <a:ext cx="351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4622800" y="3352800"/>
          <a:ext cx="2082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9" name="Equation" r:id="rId5" imgW="2082600" imgH="952200" progId="Equation.3">
                  <p:embed/>
                </p:oleObj>
              </mc:Choice>
              <mc:Fallback>
                <p:oleObj name="Equation" r:id="rId5" imgW="2082600" imgH="952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3352800"/>
                        <a:ext cx="2082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609600" y="4572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2.</a:t>
            </a:r>
            <a:r>
              <a:rPr lang="zh-CN" altLang="en-US" sz="2800">
                <a:solidFill>
                  <a:schemeClr val="tx1"/>
                </a:solidFill>
              </a:rPr>
              <a:t>平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面</a:t>
            </a:r>
            <a:r>
              <a:rPr lang="zh-CN" altLang="en-US" sz="2800">
                <a:solidFill>
                  <a:schemeClr val="tx1"/>
                </a:solidFill>
              </a:rPr>
              <a:t>与平面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之间的关系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581025" y="10668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平面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581025" y="1752600"/>
            <a:ext cx="1019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平面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635000" y="25908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垂直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635000" y="35274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平行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609600" y="48006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夹角公式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32786" name="AutoShape 18"/>
          <p:cNvSpPr>
            <a:spLocks noChangeArrowheads="1"/>
          </p:cNvSpPr>
          <p:nvPr/>
        </p:nvSpPr>
        <p:spPr bwMode="auto">
          <a:xfrm>
            <a:off x="3429000" y="2789238"/>
            <a:ext cx="1066800" cy="152400"/>
          </a:xfrm>
          <a:prstGeom prst="leftRightArrow">
            <a:avLst>
              <a:gd name="adj1" fmla="val 50000"/>
              <a:gd name="adj2" fmla="val 1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AutoShape 19"/>
          <p:cNvSpPr>
            <a:spLocks noChangeArrowheads="1"/>
          </p:cNvSpPr>
          <p:nvPr/>
        </p:nvSpPr>
        <p:spPr bwMode="auto">
          <a:xfrm>
            <a:off x="3429000" y="3746500"/>
            <a:ext cx="1066800" cy="152400"/>
          </a:xfrm>
          <a:prstGeom prst="leftRightArrow">
            <a:avLst>
              <a:gd name="adj1" fmla="val 50000"/>
              <a:gd name="adj2" fmla="val 1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788" name="Group 20"/>
          <p:cNvGrpSpPr>
            <a:grpSpLocks/>
          </p:cNvGrpSpPr>
          <p:nvPr/>
        </p:nvGrpSpPr>
        <p:grpSpPr bwMode="auto">
          <a:xfrm>
            <a:off x="2438400" y="4648200"/>
            <a:ext cx="2489200" cy="990600"/>
            <a:chOff x="832" y="2278"/>
            <a:chExt cx="1568" cy="624"/>
          </a:xfrm>
        </p:grpSpPr>
        <p:graphicFrame>
          <p:nvGraphicFramePr>
            <p:cNvPr id="32789" name="Object 21"/>
            <p:cNvGraphicFramePr>
              <a:graphicFrameLocks noChangeAspect="1"/>
            </p:cNvGraphicFramePr>
            <p:nvPr/>
          </p:nvGraphicFramePr>
          <p:xfrm>
            <a:off x="832" y="2278"/>
            <a:ext cx="156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0" name="Equation" r:id="rId7" imgW="2489040" imgH="990360" progId="Equation.3">
                    <p:embed/>
                  </p:oleObj>
                </mc:Choice>
                <mc:Fallback>
                  <p:oleObj name="Equation" r:id="rId7" imgW="2489040" imgH="9903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2" y="2278"/>
                          <a:ext cx="1568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>
              <a:off x="1680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>
              <a:off x="2016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>
              <a:off x="1654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>
              <a:off x="2038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2802" name="Group 34"/>
          <p:cNvGrpSpPr>
            <a:grpSpLocks/>
          </p:cNvGrpSpPr>
          <p:nvPr/>
        </p:nvGrpSpPr>
        <p:grpSpPr bwMode="auto">
          <a:xfrm>
            <a:off x="1752600" y="2649538"/>
            <a:ext cx="1473200" cy="444500"/>
            <a:chOff x="1136" y="2135"/>
            <a:chExt cx="928" cy="280"/>
          </a:xfrm>
        </p:grpSpPr>
        <p:graphicFrame>
          <p:nvGraphicFramePr>
            <p:cNvPr id="32782" name="Object 14"/>
            <p:cNvGraphicFramePr>
              <a:graphicFrameLocks noChangeAspect="1"/>
            </p:cNvGraphicFramePr>
            <p:nvPr/>
          </p:nvGraphicFramePr>
          <p:xfrm>
            <a:off x="1136" y="2135"/>
            <a:ext cx="92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1" name="Equation" r:id="rId9" imgW="1473120" imgH="444240" progId="Equation.3">
                    <p:embed/>
                  </p:oleObj>
                </mc:Choice>
                <mc:Fallback>
                  <p:oleObj name="Equation" r:id="rId9" imgW="1473120" imgH="4442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2135"/>
                          <a:ext cx="92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>
              <a:off x="1152" y="216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>
              <a:off x="1488" y="216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2803" name="Group 35"/>
          <p:cNvGrpSpPr>
            <a:grpSpLocks/>
          </p:cNvGrpSpPr>
          <p:nvPr/>
        </p:nvGrpSpPr>
        <p:grpSpPr bwMode="auto">
          <a:xfrm>
            <a:off x="1771650" y="3613150"/>
            <a:ext cx="1581150" cy="444500"/>
            <a:chOff x="1116" y="2684"/>
            <a:chExt cx="996" cy="280"/>
          </a:xfrm>
        </p:grpSpPr>
        <p:graphicFrame>
          <p:nvGraphicFramePr>
            <p:cNvPr id="32784" name="Object 16"/>
            <p:cNvGraphicFramePr>
              <a:graphicFrameLocks noChangeAspect="1"/>
            </p:cNvGraphicFramePr>
            <p:nvPr/>
          </p:nvGraphicFramePr>
          <p:xfrm>
            <a:off x="1116" y="2684"/>
            <a:ext cx="98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2" name="Equation" r:id="rId11" imgW="1562040" imgH="444240" progId="Equation.3">
                    <p:embed/>
                  </p:oleObj>
                </mc:Choice>
                <mc:Fallback>
                  <p:oleObj name="Equation" r:id="rId11" imgW="1562040" imgH="4442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2684"/>
                          <a:ext cx="98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>
              <a:off x="1126" y="270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>
              <a:off x="1488" y="270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1942" y="268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447800" y="1841500"/>
          <a:ext cx="45577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3" name="Equation" r:id="rId13" imgW="4559040" imgH="444240" progId="Equation.3">
                  <p:embed/>
                </p:oleObj>
              </mc:Choice>
              <mc:Fallback>
                <p:oleObj name="Equation" r:id="rId13" imgW="455904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41500"/>
                        <a:ext cx="45577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18" name="Group 50"/>
          <p:cNvGrpSpPr>
            <a:grpSpLocks/>
          </p:cNvGrpSpPr>
          <p:nvPr/>
        </p:nvGrpSpPr>
        <p:grpSpPr bwMode="auto">
          <a:xfrm>
            <a:off x="6172200" y="1841500"/>
            <a:ext cx="2500313" cy="444500"/>
            <a:chOff x="3888" y="1201"/>
            <a:chExt cx="1575" cy="280"/>
          </a:xfrm>
        </p:grpSpPr>
        <p:graphicFrame>
          <p:nvGraphicFramePr>
            <p:cNvPr id="32817" name="Object 49"/>
            <p:cNvGraphicFramePr>
              <a:graphicFrameLocks noChangeAspect="1"/>
            </p:cNvGraphicFramePr>
            <p:nvPr/>
          </p:nvGraphicFramePr>
          <p:xfrm>
            <a:off x="3888" y="1201"/>
            <a:ext cx="157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4" name="Equation" r:id="rId15" imgW="2501640" imgH="444240" progId="Equation.3">
                    <p:embed/>
                  </p:oleObj>
                </mc:Choice>
                <mc:Fallback>
                  <p:oleObj name="Equation" r:id="rId15" imgW="2501640" imgH="44424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201"/>
                          <a:ext cx="157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3888" y="1218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1447800" y="1181100"/>
          <a:ext cx="44672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5" name="Equation" r:id="rId17" imgW="4470120" imgH="495000" progId="Equation.3">
                  <p:embed/>
                </p:oleObj>
              </mc:Choice>
              <mc:Fallback>
                <p:oleObj name="Equation" r:id="rId17" imgW="4470120" imgH="495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181100"/>
                        <a:ext cx="44672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808" name="Picture 40" descr="F:\My Documents\数学资源库\机动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32810" name="Picture 4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11" name="Picture 4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12" name="Picture 4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13" name="Picture 4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14" name="Picture 4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816" name="Group 48"/>
          <p:cNvGrpSpPr>
            <a:grpSpLocks/>
          </p:cNvGrpSpPr>
          <p:nvPr/>
        </p:nvGrpSpPr>
        <p:grpSpPr bwMode="auto">
          <a:xfrm>
            <a:off x="6130925" y="1187450"/>
            <a:ext cx="2479675" cy="495300"/>
            <a:chOff x="3862" y="748"/>
            <a:chExt cx="1562" cy="312"/>
          </a:xfrm>
        </p:grpSpPr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>
              <a:off x="3862" y="769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32815" name="Object 47"/>
            <p:cNvGraphicFramePr>
              <a:graphicFrameLocks noChangeAspect="1"/>
            </p:cNvGraphicFramePr>
            <p:nvPr/>
          </p:nvGraphicFramePr>
          <p:xfrm>
            <a:off x="3881" y="748"/>
            <a:ext cx="1543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6" name="Equation" r:id="rId25" imgW="2450880" imgH="495000" progId="Equation.3">
                    <p:embed/>
                  </p:oleObj>
                </mc:Choice>
                <mc:Fallback>
                  <p:oleObj name="Equation" r:id="rId25" imgW="2450880" imgH="4950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1" y="748"/>
                          <a:ext cx="1543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autoUpdateAnimBg="0"/>
      <p:bldP spid="32778" grpId="0" autoUpdateAnimBg="0"/>
      <p:bldP spid="32779" grpId="0" autoUpdateAnimBg="0"/>
      <p:bldP spid="32780" grpId="0" autoUpdateAnimBg="0"/>
      <p:bldP spid="32781" grpId="0" autoUpdateAnimBg="0"/>
      <p:bldP spid="32786" grpId="0" animBg="1"/>
      <p:bldP spid="3278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78" name="Picture 14" descr="F:\My Documents\数学资源库\机动.jpg">
            <a:hlinkClick r:id="rId2" action="ppaction://hlinkpres?slideindex=1&amp;slidetitle=第六节 空间直线及其方程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6051550" y="6600825"/>
            <a:ext cx="278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chemeClr val="tx1"/>
                </a:solidFill>
              </a:rPr>
              <a:t>第六节  目录   上页   下页   返回   结束 </a:t>
            </a:r>
          </a:p>
        </p:txBody>
      </p:sp>
      <p:pic>
        <p:nvPicPr>
          <p:cNvPr id="88080" name="Picture 1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81" name="Picture 1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82" name="Picture 1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83" name="Picture 1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84" name="Picture 2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085" name="Rectangle 21"/>
          <p:cNvSpPr>
            <a:spLocks noChangeArrowheads="1"/>
          </p:cNvSpPr>
          <p:nvPr/>
        </p:nvSpPr>
        <p:spPr bwMode="auto">
          <a:xfrm>
            <a:off x="1691680" y="1484784"/>
            <a:ext cx="5254352" cy="295232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4000" b="1" dirty="0">
                <a:latin typeface="Times New Roman" panose="02020603050405020304" pitchFamily="18" charset="0"/>
              </a:rPr>
              <a:t>作业</a:t>
            </a:r>
          </a:p>
          <a:p>
            <a:pPr algn="ctr">
              <a:lnSpc>
                <a:spcPct val="150000"/>
              </a:lnSpc>
            </a:pPr>
            <a:r>
              <a:rPr lang="en-US" altLang="zh-CN" sz="3600" dirty="0" smtClean="0">
                <a:latin typeface="Times New Roman" panose="02020603050405020304" pitchFamily="18" charset="0"/>
              </a:rPr>
              <a:t>P30   A  3(2)(6)(10) </a:t>
            </a:r>
            <a:r>
              <a:rPr lang="en-US" altLang="zh-CN" sz="3600" dirty="0">
                <a:latin typeface="Times New Roman" panose="02020603050405020304" pitchFamily="18" charset="0"/>
              </a:rPr>
              <a:t>,  6 </a:t>
            </a:r>
            <a:endParaRPr lang="en-US" altLang="zh-CN" sz="3600" dirty="0" smtClean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           B  1,  4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3390900" y="3886200"/>
          <a:ext cx="194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0" name="Equation" r:id="rId3" imgW="1942920" imgH="406080" progId="Equation.3">
                  <p:embed/>
                </p:oleObj>
              </mc:Choice>
              <mc:Fallback>
                <p:oleObj name="Equation" r:id="rId3" imgW="194292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3886200"/>
                        <a:ext cx="1943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1768475" y="5181600"/>
          <a:ext cx="47847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1" name="Equation" r:id="rId5" imgW="4787640" imgH="406080" progId="Equation.3">
                  <p:embed/>
                </p:oleObj>
              </mc:Choice>
              <mc:Fallback>
                <p:oleObj name="Equation" r:id="rId5" imgW="478764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5181600"/>
                        <a:ext cx="47847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2454275" y="5854700"/>
          <a:ext cx="270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2" name="Equation" r:id="rId7" imgW="2705040" imgH="393480" progId="Equation.3">
                  <p:embed/>
                </p:oleObj>
              </mc:Choice>
              <mc:Fallback>
                <p:oleObj name="Equation" r:id="rId7" imgW="270504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5854700"/>
                        <a:ext cx="2705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1676400" cy="457200"/>
          </a:xfrm>
        </p:spPr>
        <p:txBody>
          <a:bodyPr/>
          <a:lstStyle/>
          <a:p>
            <a:r>
              <a:rPr lang="zh-CN" altLang="en-US" sz="3200" b="1">
                <a:solidFill>
                  <a:srgbClr val="FFFF00"/>
                </a:solidFill>
                <a:ea typeface="楷体_GB2312" panose="02010609030101010101" pitchFamily="49" charset="-122"/>
              </a:rPr>
              <a:t>备用题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762000" y="914400"/>
            <a:ext cx="1244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FF"/>
                </a:solidFill>
                <a:latin typeface="宋体" panose="02010600030101010101" pitchFamily="2" charset="-122"/>
              </a:rPr>
              <a:t>求过点 </a:t>
            </a:r>
            <a:endParaRPr lang="zh-CN" altLang="en-US" sz="28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2844800" y="914400"/>
            <a:ext cx="2667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FF"/>
                </a:solidFill>
                <a:latin typeface="宋体" panose="02010600030101010101" pitchFamily="2" charset="-122"/>
              </a:rPr>
              <a:t>且垂直于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二</a:t>
            </a:r>
            <a:r>
              <a:rPr lang="zh-CN" altLang="en-US" sz="2800">
                <a:solidFill>
                  <a:srgbClr val="FFFFFF"/>
                </a:solidFill>
                <a:latin typeface="宋体" panose="02010600030101010101" pitchFamily="2" charset="-122"/>
              </a:rPr>
              <a:t>平面 </a:t>
            </a: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7391400" y="914400"/>
            <a:ext cx="533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FF"/>
                </a:solidFill>
                <a:latin typeface="宋体" panose="02010600030101010101" pitchFamily="2" charset="-122"/>
              </a:rPr>
              <a:t>和 </a:t>
            </a:r>
            <a:endParaRPr lang="zh-CN" altLang="en-US" sz="28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3505200" y="1511300"/>
            <a:ext cx="1981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FF"/>
                </a:solidFill>
                <a:latin typeface="宋体" panose="02010600030101010101" pitchFamily="2" charset="-122"/>
              </a:rPr>
              <a:t>的平面方程</a:t>
            </a:r>
            <a:r>
              <a:rPr lang="en-US" altLang="zh-CN" sz="2800">
                <a:solidFill>
                  <a:srgbClr val="FFFFFF"/>
                </a:solidFill>
                <a:latin typeface="宋体" panose="02010600030101010101" pitchFamily="2" charset="-122"/>
              </a:rPr>
              <a:t>.</a:t>
            </a:r>
            <a:endParaRPr lang="en-US" altLang="zh-CN" sz="28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2716" name="Object 12"/>
          <p:cNvGraphicFramePr>
            <a:graphicFrameLocks noChangeAspect="1"/>
          </p:cNvGraphicFramePr>
          <p:nvPr/>
        </p:nvGraphicFramePr>
        <p:xfrm>
          <a:off x="1879600" y="965200"/>
          <a:ext cx="96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3" name="Equation" r:id="rId9" imgW="965160" imgH="406080" progId="Equation.3">
                  <p:embed/>
                </p:oleObj>
              </mc:Choice>
              <mc:Fallback>
                <p:oleObj name="Equation" r:id="rId9" imgW="96516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965200"/>
                        <a:ext cx="965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7" name="Object 13"/>
          <p:cNvGraphicFramePr>
            <a:graphicFrameLocks noChangeAspect="1"/>
          </p:cNvGraphicFramePr>
          <p:nvPr/>
        </p:nvGraphicFramePr>
        <p:xfrm>
          <a:off x="5486400" y="977900"/>
          <a:ext cx="1841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4" name="Equation" r:id="rId11" imgW="1841400" imgH="393480" progId="Equation.3">
                  <p:embed/>
                </p:oleObj>
              </mc:Choice>
              <mc:Fallback>
                <p:oleObj name="Equation" r:id="rId11" imgW="184140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977900"/>
                        <a:ext cx="1841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8" name="Object 14"/>
          <p:cNvGraphicFramePr>
            <a:graphicFrameLocks noChangeAspect="1"/>
          </p:cNvGraphicFramePr>
          <p:nvPr/>
        </p:nvGraphicFramePr>
        <p:xfrm>
          <a:off x="457200" y="1587500"/>
          <a:ext cx="303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5" name="Equation" r:id="rId13" imgW="3035160" imgH="393480" progId="Equation.3">
                  <p:embed/>
                </p:oleObj>
              </mc:Choice>
              <mc:Fallback>
                <p:oleObj name="Equation" r:id="rId13" imgW="303516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87500"/>
                        <a:ext cx="303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723900" y="2071688"/>
            <a:ext cx="4305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已知二平面的法向量为</a:t>
            </a:r>
            <a:endParaRPr lang="zh-CN" altLang="en-US" sz="28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304800" y="3236913"/>
            <a:ext cx="3473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取所求平面的法向量 </a:t>
            </a:r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304800" y="4419600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则所求平面方程为</a:t>
            </a:r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304800" y="57150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化简得</a:t>
            </a:r>
          </a:p>
        </p:txBody>
      </p:sp>
      <p:grpSp>
        <p:nvGrpSpPr>
          <p:cNvPr id="72727" name="Group 23"/>
          <p:cNvGrpSpPr>
            <a:grpSpLocks/>
          </p:cNvGrpSpPr>
          <p:nvPr/>
        </p:nvGrpSpPr>
        <p:grpSpPr bwMode="auto">
          <a:xfrm>
            <a:off x="1787525" y="2708275"/>
            <a:ext cx="2081213" cy="444500"/>
            <a:chOff x="1126" y="1418"/>
            <a:chExt cx="1311" cy="280"/>
          </a:xfrm>
        </p:grpSpPr>
        <p:graphicFrame>
          <p:nvGraphicFramePr>
            <p:cNvPr id="72706" name="Object 2"/>
            <p:cNvGraphicFramePr>
              <a:graphicFrameLocks noChangeAspect="1"/>
            </p:cNvGraphicFramePr>
            <p:nvPr/>
          </p:nvGraphicFramePr>
          <p:xfrm>
            <a:off x="1133" y="1418"/>
            <a:ext cx="130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6" name="Equation" r:id="rId15" imgW="2070000" imgH="444240" progId="Equation.3">
                    <p:embed/>
                  </p:oleObj>
                </mc:Choice>
                <mc:Fallback>
                  <p:oleObj name="Equation" r:id="rId15" imgW="2070000" imgH="4442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" y="1418"/>
                          <a:ext cx="130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1126" y="1440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72726" name="Group 22"/>
          <p:cNvGrpSpPr>
            <a:grpSpLocks/>
          </p:cNvGrpSpPr>
          <p:nvPr/>
        </p:nvGrpSpPr>
        <p:grpSpPr bwMode="auto">
          <a:xfrm>
            <a:off x="4378325" y="2716213"/>
            <a:ext cx="2373313" cy="444500"/>
            <a:chOff x="2758" y="1423"/>
            <a:chExt cx="1495" cy="280"/>
          </a:xfrm>
        </p:grpSpPr>
        <p:graphicFrame>
          <p:nvGraphicFramePr>
            <p:cNvPr id="72707" name="Object 3"/>
            <p:cNvGraphicFramePr>
              <a:graphicFrameLocks noChangeAspect="1"/>
            </p:cNvGraphicFramePr>
            <p:nvPr/>
          </p:nvGraphicFramePr>
          <p:xfrm>
            <a:off x="2765" y="1423"/>
            <a:ext cx="14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7" name="Equation" r:id="rId17" imgW="2361960" imgH="444240" progId="Equation.3">
                    <p:embed/>
                  </p:oleObj>
                </mc:Choice>
                <mc:Fallback>
                  <p:oleObj name="Equation" r:id="rId17" imgW="2361960" imgH="4442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5" y="1423"/>
                          <a:ext cx="148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>
              <a:off x="2758" y="1440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72740" name="Group 36"/>
          <p:cNvGrpSpPr>
            <a:grpSpLocks/>
          </p:cNvGrpSpPr>
          <p:nvPr/>
        </p:nvGrpSpPr>
        <p:grpSpPr bwMode="auto">
          <a:xfrm>
            <a:off x="1828800" y="3886200"/>
            <a:ext cx="1535113" cy="444500"/>
            <a:chOff x="1152" y="2448"/>
            <a:chExt cx="967" cy="280"/>
          </a:xfrm>
        </p:grpSpPr>
        <p:graphicFrame>
          <p:nvGraphicFramePr>
            <p:cNvPr id="72720" name="Object 16"/>
            <p:cNvGraphicFramePr>
              <a:graphicFrameLocks noChangeAspect="1"/>
            </p:cNvGraphicFramePr>
            <p:nvPr/>
          </p:nvGraphicFramePr>
          <p:xfrm>
            <a:off x="1159" y="2448"/>
            <a:ext cx="96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8" name="Equation" r:id="rId19" imgW="1523880" imgH="444240" progId="Equation.3">
                    <p:embed/>
                  </p:oleObj>
                </mc:Choice>
                <mc:Fallback>
                  <p:oleObj name="Equation" r:id="rId19" imgW="1523880" imgH="4442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9" y="2448"/>
                          <a:ext cx="96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28" name="Line 24"/>
            <p:cNvSpPr>
              <a:spLocks noChangeShapeType="1"/>
            </p:cNvSpPr>
            <p:nvPr/>
          </p:nvSpPr>
          <p:spPr bwMode="auto">
            <a:xfrm>
              <a:off x="1152" y="2463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1488" y="2463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>
              <a:off x="1887" y="2463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72733" name="Picture 29" descr="F:\My Documents\数学资源库\机动.jpg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72735" name="Picture 3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36" name="Picture 3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37" name="Picture 3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38" name="Picture 3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39" name="Picture 3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9" grpId="0" autoUpdateAnimBg="0"/>
      <p:bldP spid="72721" grpId="0" build="p" autoUpdateAnimBg="0"/>
      <p:bldP spid="72722" grpId="0" autoUpdateAnimBg="0"/>
      <p:bldP spid="7272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315" name="Group 3"/>
          <p:cNvGrpSpPr>
            <a:grpSpLocks/>
          </p:cNvGrpSpPr>
          <p:nvPr/>
        </p:nvGrpSpPr>
        <p:grpSpPr bwMode="auto">
          <a:xfrm>
            <a:off x="7467600" y="5295900"/>
            <a:ext cx="1273175" cy="327025"/>
            <a:chOff x="4752" y="3432"/>
            <a:chExt cx="802" cy="206"/>
          </a:xfrm>
        </p:grpSpPr>
        <p:sp>
          <p:nvSpPr>
            <p:cNvPr id="141316" name="Line 4"/>
            <p:cNvSpPr>
              <a:spLocks noChangeShapeType="1"/>
            </p:cNvSpPr>
            <p:nvPr/>
          </p:nvSpPr>
          <p:spPr bwMode="auto">
            <a:xfrm flipV="1">
              <a:off x="4800" y="345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1317" name="Oval 5"/>
            <p:cNvSpPr>
              <a:spLocks noChangeArrowheads="1"/>
            </p:cNvSpPr>
            <p:nvPr/>
          </p:nvSpPr>
          <p:spPr bwMode="auto">
            <a:xfrm>
              <a:off x="4752" y="3604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1318" name="Oval 6"/>
            <p:cNvSpPr>
              <a:spLocks noChangeArrowheads="1"/>
            </p:cNvSpPr>
            <p:nvPr/>
          </p:nvSpPr>
          <p:spPr bwMode="auto">
            <a:xfrm>
              <a:off x="5520" y="343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1752600" y="1066800"/>
            <a:ext cx="708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求到两定点</a:t>
            </a:r>
            <a:r>
              <a:rPr lang="en-US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A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(1,2,3)</a:t>
            </a:r>
            <a:r>
              <a:rPr lang="en-US" altLang="zh-CN" sz="2800" b="1">
                <a:solidFill>
                  <a:srgbClr val="FF99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B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(2,-1,4)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等距离的点的</a:t>
            </a:r>
          </a:p>
        </p:txBody>
      </p:sp>
      <p:graphicFrame>
        <p:nvGraphicFramePr>
          <p:cNvPr id="141320" name="Object 8"/>
          <p:cNvGraphicFramePr>
            <a:graphicFrameLocks noChangeAspect="1"/>
          </p:cNvGraphicFramePr>
          <p:nvPr/>
        </p:nvGraphicFramePr>
        <p:xfrm>
          <a:off x="1447800" y="2870200"/>
          <a:ext cx="43545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5" name="Equation" r:id="rId4" imgW="4356000" imgH="558720" progId="Equation.3">
                  <p:embed/>
                </p:oleObj>
              </mc:Choice>
              <mc:Fallback>
                <p:oleObj name="Equation" r:id="rId4" imgW="435600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70200"/>
                        <a:ext cx="43545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1" name="Object 9"/>
          <p:cNvGraphicFramePr>
            <a:graphicFrameLocks noChangeAspect="1"/>
          </p:cNvGraphicFramePr>
          <p:nvPr/>
        </p:nvGraphicFramePr>
        <p:xfrm>
          <a:off x="1881188" y="4178300"/>
          <a:ext cx="29194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6" name="Equation" r:id="rId6" imgW="2920680" imgH="393480" progId="Equation.3">
                  <p:embed/>
                </p:oleObj>
              </mc:Choice>
              <mc:Fallback>
                <p:oleObj name="Equation" r:id="rId6" imgW="2920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4178300"/>
                        <a:ext cx="29194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381000" y="40386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FF"/>
                </a:solidFill>
              </a:rPr>
              <a:t>化简得</a:t>
            </a:r>
          </a:p>
        </p:txBody>
      </p:sp>
      <p:sp>
        <p:nvSpPr>
          <p:cNvPr id="141324" name="Text Box 12"/>
          <p:cNvSpPr txBox="1">
            <a:spLocks noChangeArrowheads="1"/>
          </p:cNvSpPr>
          <p:nvPr/>
        </p:nvSpPr>
        <p:spPr bwMode="auto">
          <a:xfrm>
            <a:off x="8305800" y="22113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即</a:t>
            </a:r>
          </a:p>
        </p:txBody>
      </p:sp>
      <p:sp>
        <p:nvSpPr>
          <p:cNvPr id="141325" name="Text Box 13"/>
          <p:cNvSpPr txBox="1">
            <a:spLocks noChangeArrowheads="1"/>
          </p:cNvSpPr>
          <p:nvPr/>
        </p:nvSpPr>
        <p:spPr bwMode="auto">
          <a:xfrm>
            <a:off x="762000" y="4586288"/>
            <a:ext cx="685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说明</a:t>
            </a:r>
            <a:r>
              <a:rPr lang="en-US" altLang="zh-CN" sz="2800">
                <a:solidFill>
                  <a:srgbClr val="FFFF00"/>
                </a:solidFill>
              </a:rPr>
              <a:t>: </a:t>
            </a:r>
            <a:r>
              <a:rPr lang="zh-CN" altLang="en-US" sz="2800">
                <a:solidFill>
                  <a:srgbClr val="FFFFFF"/>
                </a:solidFill>
              </a:rPr>
              <a:t>动点轨迹为线段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lang="en-US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AB </a:t>
            </a:r>
            <a:r>
              <a:rPr lang="zh-CN" altLang="en-US" sz="2800">
                <a:solidFill>
                  <a:srgbClr val="FFFFFF"/>
                </a:solidFill>
              </a:rPr>
              <a:t>的垂直平分面</a:t>
            </a:r>
            <a:r>
              <a:rPr lang="en-US" altLang="zh-CN" sz="28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41327" name="Text Box 15"/>
          <p:cNvSpPr txBox="1">
            <a:spLocks noChangeArrowheads="1"/>
          </p:cNvSpPr>
          <p:nvPr/>
        </p:nvSpPr>
        <p:spPr bwMode="auto">
          <a:xfrm>
            <a:off x="762000" y="10668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引例</a:t>
            </a:r>
            <a:r>
              <a:rPr lang="en-US" altLang="zh-CN" sz="2800" b="1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41328" name="Text Box 16"/>
          <p:cNvSpPr txBox="1">
            <a:spLocks noChangeArrowheads="1"/>
          </p:cNvSpPr>
          <p:nvPr/>
        </p:nvSpPr>
        <p:spPr bwMode="auto">
          <a:xfrm>
            <a:off x="381000" y="5119688"/>
            <a:ext cx="701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FF"/>
                </a:solidFill>
              </a:rPr>
              <a:t>显然在此平面上的点的坐标都满足此方程</a:t>
            </a:r>
            <a:r>
              <a:rPr lang="en-US" altLang="zh-CN" sz="2800">
                <a:solidFill>
                  <a:srgbClr val="FFFFFF"/>
                </a:solidFill>
              </a:rPr>
              <a:t>, </a:t>
            </a:r>
          </a:p>
        </p:txBody>
      </p:sp>
      <p:sp>
        <p:nvSpPr>
          <p:cNvPr id="141329" name="Text Box 17"/>
          <p:cNvSpPr txBox="1">
            <a:spLocks noChangeArrowheads="1"/>
          </p:cNvSpPr>
          <p:nvPr/>
        </p:nvSpPr>
        <p:spPr bwMode="auto">
          <a:xfrm>
            <a:off x="381000" y="5745163"/>
            <a:ext cx="662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FF"/>
                </a:solidFill>
              </a:rPr>
              <a:t>不在此平面上的点的坐标不满足此方程</a:t>
            </a:r>
            <a:r>
              <a:rPr lang="en-US" altLang="zh-CN" sz="2800">
                <a:solidFill>
                  <a:srgbClr val="FFFFFF"/>
                </a:solidFill>
              </a:rPr>
              <a:t>.</a:t>
            </a:r>
          </a:p>
        </p:txBody>
      </p:sp>
      <p:graphicFrame>
        <p:nvGraphicFramePr>
          <p:cNvPr id="141330" name="Object 18"/>
          <p:cNvGraphicFramePr>
            <a:graphicFrameLocks noChangeAspect="1"/>
          </p:cNvGraphicFramePr>
          <p:nvPr/>
        </p:nvGraphicFramePr>
        <p:xfrm>
          <a:off x="4114800" y="3479800"/>
          <a:ext cx="46720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7" name="Equation" r:id="rId8" imgW="4673520" imgH="558720" progId="Equation.3">
                  <p:embed/>
                </p:oleObj>
              </mc:Choice>
              <mc:Fallback>
                <p:oleObj name="Equation" r:id="rId8" imgW="467352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479800"/>
                        <a:ext cx="46720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331" name="Group 19"/>
          <p:cNvGrpSpPr>
            <a:grpSpLocks/>
          </p:cNvGrpSpPr>
          <p:nvPr/>
        </p:nvGrpSpPr>
        <p:grpSpPr bwMode="auto">
          <a:xfrm>
            <a:off x="7543800" y="4800600"/>
            <a:ext cx="838200" cy="1295400"/>
            <a:chOff x="4800" y="3120"/>
            <a:chExt cx="528" cy="816"/>
          </a:xfrm>
        </p:grpSpPr>
        <p:sp>
          <p:nvSpPr>
            <p:cNvPr id="141332" name="Freeform 20"/>
            <p:cNvSpPr>
              <a:spLocks/>
            </p:cNvSpPr>
            <p:nvPr/>
          </p:nvSpPr>
          <p:spPr bwMode="auto">
            <a:xfrm>
              <a:off x="4992" y="3120"/>
              <a:ext cx="336" cy="816"/>
            </a:xfrm>
            <a:custGeom>
              <a:avLst/>
              <a:gdLst>
                <a:gd name="T0" fmla="*/ 0 w 336"/>
                <a:gd name="T1" fmla="*/ 0 h 816"/>
                <a:gd name="T2" fmla="*/ 0 w 336"/>
                <a:gd name="T3" fmla="*/ 624 h 816"/>
                <a:gd name="T4" fmla="*/ 336 w 336"/>
                <a:gd name="T5" fmla="*/ 816 h 816"/>
                <a:gd name="T6" fmla="*/ 336 w 336"/>
                <a:gd name="T7" fmla="*/ 192 h 816"/>
                <a:gd name="T8" fmla="*/ 0 w 336"/>
                <a:gd name="T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816">
                  <a:moveTo>
                    <a:pt x="0" y="0"/>
                  </a:moveTo>
                  <a:lnTo>
                    <a:pt x="0" y="624"/>
                  </a:lnTo>
                  <a:lnTo>
                    <a:pt x="336" y="816"/>
                  </a:lnTo>
                  <a:lnTo>
                    <a:pt x="336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1333" name="Line 21"/>
            <p:cNvSpPr>
              <a:spLocks noChangeShapeType="1"/>
            </p:cNvSpPr>
            <p:nvPr/>
          </p:nvSpPr>
          <p:spPr bwMode="auto">
            <a:xfrm flipV="1">
              <a:off x="4800" y="3527"/>
              <a:ext cx="360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1335" name="Text Box 23"/>
          <p:cNvSpPr txBox="1">
            <a:spLocks noChangeArrowheads="1"/>
          </p:cNvSpPr>
          <p:nvPr/>
        </p:nvSpPr>
        <p:spPr bwMode="auto">
          <a:xfrm>
            <a:off x="838200" y="219710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解</a:t>
            </a:r>
            <a:r>
              <a:rPr lang="en-US" altLang="zh-CN" sz="2800" b="1">
                <a:solidFill>
                  <a:srgbClr val="FFFF00"/>
                </a:solidFill>
              </a:rPr>
              <a:t>:</a:t>
            </a:r>
            <a:r>
              <a:rPr lang="zh-CN" altLang="en-US" sz="2800">
                <a:solidFill>
                  <a:srgbClr val="FFFFFF"/>
                </a:solidFill>
              </a:rPr>
              <a:t>设轨迹上的动点为</a:t>
            </a:r>
            <a:endParaRPr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graphicFrame>
        <p:nvGraphicFramePr>
          <p:cNvPr id="141336" name="Object 24"/>
          <p:cNvGraphicFramePr>
            <a:graphicFrameLocks noChangeAspect="1"/>
          </p:cNvGraphicFramePr>
          <p:nvPr/>
        </p:nvGraphicFramePr>
        <p:xfrm>
          <a:off x="4343400" y="2322513"/>
          <a:ext cx="16414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8" name="Equation" r:id="rId10" imgW="1638000" imgH="406080" progId="Equation.3">
                  <p:embed/>
                </p:oleObj>
              </mc:Choice>
              <mc:Fallback>
                <p:oleObj name="Equation" r:id="rId10" imgW="16380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322513"/>
                        <a:ext cx="16414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37" name="Object 25"/>
          <p:cNvGraphicFramePr>
            <a:graphicFrameLocks noChangeAspect="1"/>
          </p:cNvGraphicFramePr>
          <p:nvPr/>
        </p:nvGraphicFramePr>
        <p:xfrm>
          <a:off x="6019800" y="2273300"/>
          <a:ext cx="2298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9" name="Equation" r:id="rId12" imgW="2298600" imgH="469800" progId="Equation.3">
                  <p:embed/>
                </p:oleObj>
              </mc:Choice>
              <mc:Fallback>
                <p:oleObj name="Equation" r:id="rId12" imgW="2298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273300"/>
                        <a:ext cx="2298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38" name="Text Box 26"/>
          <p:cNvSpPr txBox="1">
            <a:spLocks noChangeArrowheads="1"/>
          </p:cNvSpPr>
          <p:nvPr/>
        </p:nvSpPr>
        <p:spPr bwMode="auto">
          <a:xfrm>
            <a:off x="381000" y="1614488"/>
            <a:ext cx="187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轨迹</a:t>
            </a:r>
            <a:r>
              <a:rPr lang="zh-CN" altLang="en-US" sz="2800">
                <a:solidFill>
                  <a:srgbClr val="FFFFFF"/>
                </a:solidFill>
              </a:rPr>
              <a:t>方程</a:t>
            </a:r>
            <a:r>
              <a:rPr lang="en-US" altLang="zh-CN" sz="2800">
                <a:solidFill>
                  <a:srgbClr val="FFFFFF"/>
                </a:solidFill>
              </a:rPr>
              <a:t>.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endParaRPr lang="en-US" altLang="zh-CN" sz="28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41339" name="Picture 27" descr="F:\My Documents\数学资源库\机动.jpg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340" name="Text Box 2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rgbClr val="FFFFFF"/>
                </a:solidFill>
              </a:rPr>
              <a:t>机动   目录   上页   下页   返回   结束 </a:t>
            </a:r>
          </a:p>
        </p:txBody>
      </p:sp>
      <p:pic>
        <p:nvPicPr>
          <p:cNvPr id="141341" name="Picture 2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342" name="Picture 3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343" name="Picture 3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344" name="Picture 3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345" name="Picture 3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2590800" y="196849"/>
            <a:ext cx="41148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99FF99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6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曲面方程的概念</a:t>
            </a:r>
            <a:endParaRPr lang="zh-CN" altLang="en-US" sz="36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9969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9" grpId="0" autoUpdateAnimBg="0"/>
      <p:bldP spid="141322" grpId="0" autoUpdateAnimBg="0"/>
      <p:bldP spid="141324" grpId="0" autoUpdateAnimBg="0"/>
      <p:bldP spid="141325" grpId="0" autoUpdateAnimBg="0"/>
      <p:bldP spid="141327" grpId="0" autoUpdateAnimBg="0"/>
      <p:bldP spid="141328" grpId="0" autoUpdateAnimBg="0"/>
      <p:bldP spid="141329" grpId="0" autoUpdateAnimBg="0"/>
      <p:bldP spid="141335" grpId="0" autoUpdateAnimBg="0"/>
      <p:bldP spid="141338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1524000" cy="533400"/>
          </a:xfrm>
        </p:spPr>
        <p:txBody>
          <a:bodyPr/>
          <a:lstStyle/>
          <a:p>
            <a:pPr algn="just">
              <a:lnSpc>
                <a:spcPct val="75000"/>
              </a:lnSpc>
            </a:pPr>
            <a:r>
              <a:rPr lang="zh-CN" altLang="en-US" sz="2800" b="1">
                <a:ea typeface="楷体_GB2312" panose="02010609030101010101" pitchFamily="49" charset="-122"/>
              </a:rPr>
              <a:t>定义</a:t>
            </a:r>
            <a:r>
              <a:rPr lang="en-US" altLang="zh-CN" sz="2800" b="1">
                <a:ea typeface="仿宋_GB2312" panose="02010609030101010101" pitchFamily="49" charset="-122"/>
              </a:rPr>
              <a:t>1. </a:t>
            </a:r>
          </a:p>
        </p:txBody>
      </p:sp>
      <p:graphicFrame>
        <p:nvGraphicFramePr>
          <p:cNvPr id="205839" name="Object 15"/>
          <p:cNvGraphicFramePr>
            <a:graphicFrameLocks noChangeAspect="1"/>
          </p:cNvGraphicFramePr>
          <p:nvPr/>
        </p:nvGraphicFramePr>
        <p:xfrm>
          <a:off x="7162800" y="2590800"/>
          <a:ext cx="16716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1" name="Equation" r:id="rId3" imgW="1955520" imgH="406080" progId="Equation.3">
                  <p:embed/>
                </p:oleObj>
              </mc:Choice>
              <mc:Fallback>
                <p:oleObj name="Equation" r:id="rId3" imgW="19555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590800"/>
                        <a:ext cx="16716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861" name="Group 37"/>
          <p:cNvGrpSpPr>
            <a:grpSpLocks/>
          </p:cNvGrpSpPr>
          <p:nvPr/>
        </p:nvGrpSpPr>
        <p:grpSpPr bwMode="auto">
          <a:xfrm>
            <a:off x="7010400" y="2971800"/>
            <a:ext cx="1781175" cy="1835150"/>
            <a:chOff x="4320" y="1872"/>
            <a:chExt cx="1122" cy="1156"/>
          </a:xfrm>
        </p:grpSpPr>
        <p:grpSp>
          <p:nvGrpSpPr>
            <p:cNvPr id="205859" name="Group 35"/>
            <p:cNvGrpSpPr>
              <a:grpSpLocks/>
            </p:cNvGrpSpPr>
            <p:nvPr/>
          </p:nvGrpSpPr>
          <p:grpSpPr bwMode="auto">
            <a:xfrm>
              <a:off x="4320" y="1872"/>
              <a:ext cx="1122" cy="1014"/>
              <a:chOff x="4320" y="1872"/>
              <a:chExt cx="1122" cy="1014"/>
            </a:xfrm>
          </p:grpSpPr>
          <p:graphicFrame>
            <p:nvGraphicFramePr>
              <p:cNvPr id="205858" name="Object 34"/>
              <p:cNvGraphicFramePr>
                <a:graphicFrameLocks noChangeAspect="1"/>
              </p:cNvGraphicFramePr>
              <p:nvPr/>
            </p:nvGraphicFramePr>
            <p:xfrm>
              <a:off x="4368" y="1872"/>
              <a:ext cx="1074" cy="7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122" name="BMP 图象" r:id="rId5" imgW="1704762" imgH="1228571" progId="Paint.Picture">
                      <p:embed/>
                    </p:oleObj>
                  </mc:Choice>
                  <mc:Fallback>
                    <p:oleObj name="BMP 图象" r:id="rId5" imgW="1704762" imgH="1228571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1872"/>
                            <a:ext cx="1074" cy="7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830" name="Line 6"/>
              <p:cNvSpPr>
                <a:spLocks noChangeShapeType="1"/>
              </p:cNvSpPr>
              <p:nvPr/>
            </p:nvSpPr>
            <p:spPr bwMode="auto">
              <a:xfrm flipV="1">
                <a:off x="4656" y="2253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831" name="Line 7"/>
              <p:cNvSpPr>
                <a:spLocks noChangeShapeType="1"/>
              </p:cNvSpPr>
              <p:nvPr/>
            </p:nvSpPr>
            <p:spPr bwMode="auto">
              <a:xfrm>
                <a:off x="4656" y="264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832" name="Line 8"/>
              <p:cNvSpPr>
                <a:spLocks noChangeShapeType="1"/>
              </p:cNvSpPr>
              <p:nvPr/>
            </p:nvSpPr>
            <p:spPr bwMode="auto">
              <a:xfrm flipH="1">
                <a:off x="4320" y="2646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833" name="Line 9"/>
              <p:cNvSpPr>
                <a:spLocks noChangeShapeType="1"/>
              </p:cNvSpPr>
              <p:nvPr/>
            </p:nvSpPr>
            <p:spPr bwMode="auto">
              <a:xfrm flipV="1">
                <a:off x="4656" y="2520"/>
                <a:ext cx="0" cy="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834" name="Line 10"/>
              <p:cNvSpPr>
                <a:spLocks noChangeShapeType="1"/>
              </p:cNvSpPr>
              <p:nvPr/>
            </p:nvSpPr>
            <p:spPr bwMode="auto">
              <a:xfrm flipV="1">
                <a:off x="4656" y="1941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205835" name="Object 11"/>
            <p:cNvGraphicFramePr>
              <a:graphicFrameLocks noChangeAspect="1"/>
            </p:cNvGraphicFramePr>
            <p:nvPr/>
          </p:nvGraphicFramePr>
          <p:xfrm>
            <a:off x="4925" y="2192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23" name="Equation" r:id="rId7" imgW="253800" imgH="317160" progId="Equation.3">
                    <p:embed/>
                  </p:oleObj>
                </mc:Choice>
                <mc:Fallback>
                  <p:oleObj name="Equation" r:id="rId7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5" y="2192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36" name="Object 12"/>
            <p:cNvGraphicFramePr>
              <a:graphicFrameLocks noChangeAspect="1"/>
            </p:cNvGraphicFramePr>
            <p:nvPr/>
          </p:nvGraphicFramePr>
          <p:xfrm>
            <a:off x="4472" y="192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24" name="Equation" r:id="rId9" imgW="215640" imgH="215640" progId="Equation.3">
                    <p:embed/>
                  </p:oleObj>
                </mc:Choice>
                <mc:Fallback>
                  <p:oleObj name="Equation" r:id="rId9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2" y="192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37" name="Object 13"/>
            <p:cNvGraphicFramePr>
              <a:graphicFrameLocks noChangeAspect="1"/>
            </p:cNvGraphicFramePr>
            <p:nvPr/>
          </p:nvGraphicFramePr>
          <p:xfrm>
            <a:off x="5128" y="2677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25" name="Equation" r:id="rId11" imgW="241200" imgH="317160" progId="Equation.3">
                    <p:embed/>
                  </p:oleObj>
                </mc:Choice>
                <mc:Fallback>
                  <p:oleObj name="Equation" r:id="rId11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8" y="2677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38" name="Object 14"/>
            <p:cNvGraphicFramePr>
              <a:graphicFrameLocks noChangeAspect="1"/>
            </p:cNvGraphicFramePr>
            <p:nvPr/>
          </p:nvGraphicFramePr>
          <p:xfrm>
            <a:off x="4380" y="287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26" name="Equation" r:id="rId13" imgW="228600" imgH="241200" progId="Equation.3">
                    <p:embed/>
                  </p:oleObj>
                </mc:Choice>
                <mc:Fallback>
                  <p:oleObj name="Equation" r:id="rId13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0" y="287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40" name="Object 16"/>
            <p:cNvGraphicFramePr>
              <a:graphicFrameLocks noChangeAspect="1"/>
            </p:cNvGraphicFramePr>
            <p:nvPr/>
          </p:nvGraphicFramePr>
          <p:xfrm>
            <a:off x="4608" y="2646"/>
            <a:ext cx="17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27" name="公式" r:id="rId15" imgW="126720" imgH="139680" progId="Equation.3">
                    <p:embed/>
                  </p:oleObj>
                </mc:Choice>
                <mc:Fallback>
                  <p:oleObj name="公式" r:id="rId15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646"/>
                          <a:ext cx="172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841" name="Text Box 17"/>
          <p:cNvSpPr txBox="1">
            <a:spLocks noChangeArrowheads="1"/>
          </p:cNvSpPr>
          <p:nvPr/>
        </p:nvSpPr>
        <p:spPr bwMode="auto">
          <a:xfrm>
            <a:off x="1828800" y="457200"/>
            <a:ext cx="708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如果曲面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lang="en-US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S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与方程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lang="en-US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F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( </a:t>
            </a:r>
            <a:r>
              <a:rPr lang="en-US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x, y, z 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) = 0 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有下述关系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:</a:t>
            </a:r>
            <a:endParaRPr lang="en-US" altLang="zh-CN" sz="2800">
              <a:solidFill>
                <a:srgbClr val="FFFFFF"/>
              </a:solidFill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205842" name="Text Box 18"/>
          <p:cNvSpPr txBox="1">
            <a:spLocks noChangeArrowheads="1"/>
          </p:cNvSpPr>
          <p:nvPr/>
        </p:nvSpPr>
        <p:spPr bwMode="auto">
          <a:xfrm>
            <a:off x="1190625" y="1066800"/>
            <a:ext cx="683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曲面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lang="en-US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S 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上的任意点的坐标都满足此方程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205843" name="Text Box 19"/>
          <p:cNvSpPr txBox="1">
            <a:spLocks noChangeArrowheads="1"/>
          </p:cNvSpPr>
          <p:nvPr/>
        </p:nvSpPr>
        <p:spPr bwMode="auto">
          <a:xfrm>
            <a:off x="381000" y="2282825"/>
            <a:ext cx="584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则 </a:t>
            </a:r>
            <a:r>
              <a:rPr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F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( </a:t>
            </a:r>
            <a:r>
              <a:rPr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x, y, z 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) = 0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lang="zh-CN" altLang="en-US" sz="2800">
                <a:solidFill>
                  <a:srgbClr val="FFFFFF"/>
                </a:solidFill>
              </a:rPr>
              <a:t>叫做</a:t>
            </a:r>
            <a:r>
              <a:rPr lang="zh-CN" altLang="en-US" sz="2800" b="1">
                <a:solidFill>
                  <a:srgbClr val="FFFFFF"/>
                </a:solidFill>
              </a:rPr>
              <a:t>曲面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>
                <a:solidFill>
                  <a:srgbClr val="FFFFFF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>
                <a:solidFill>
                  <a:srgbClr val="FFFFFF"/>
                </a:solidFill>
              </a:rPr>
              <a:t> </a:t>
            </a:r>
            <a:r>
              <a:rPr lang="zh-CN" altLang="en-US" sz="2800" b="1">
                <a:solidFill>
                  <a:srgbClr val="FFFFFF"/>
                </a:solidFill>
              </a:rPr>
              <a:t>的</a:t>
            </a:r>
            <a:r>
              <a:rPr lang="zh-CN" altLang="en-US" sz="2800" b="1">
                <a:solidFill>
                  <a:srgbClr val="FFFF00"/>
                </a:solidFill>
              </a:rPr>
              <a:t>方程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, </a:t>
            </a:r>
          </a:p>
        </p:txBody>
      </p:sp>
      <p:sp>
        <p:nvSpPr>
          <p:cNvPr id="205844" name="Text Box 20"/>
          <p:cNvSpPr txBox="1">
            <a:spLocks noChangeArrowheads="1"/>
          </p:cNvSpPr>
          <p:nvPr/>
        </p:nvSpPr>
        <p:spPr bwMode="auto">
          <a:xfrm>
            <a:off x="381000" y="2895600"/>
            <a:ext cx="6010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曲面 </a:t>
            </a:r>
            <a:r>
              <a:rPr lang="en-US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S 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叫做方程 </a:t>
            </a:r>
            <a:r>
              <a:rPr lang="en-US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F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( </a:t>
            </a:r>
            <a:r>
              <a:rPr lang="en-US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x, y, z 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) = 0 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图形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.</a:t>
            </a:r>
          </a:p>
        </p:txBody>
      </p:sp>
      <p:sp>
        <p:nvSpPr>
          <p:cNvPr id="205845" name="Text Box 21"/>
          <p:cNvSpPr txBox="1">
            <a:spLocks noChangeArrowheads="1"/>
          </p:cNvSpPr>
          <p:nvPr/>
        </p:nvSpPr>
        <p:spPr bwMode="auto">
          <a:xfrm>
            <a:off x="914400" y="3509963"/>
            <a:ext cx="26924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两个基本问题 </a:t>
            </a:r>
            <a:r>
              <a:rPr lang="en-US" altLang="zh-CN" sz="2800" b="1">
                <a:solidFill>
                  <a:srgbClr val="FFFF00"/>
                </a:solidFill>
              </a:rPr>
              <a:t>:</a:t>
            </a:r>
            <a:endParaRPr lang="en-US" altLang="zh-CN" sz="28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846" name="Text Box 22"/>
          <p:cNvSpPr txBox="1">
            <a:spLocks noChangeArrowheads="1"/>
          </p:cNvSpPr>
          <p:nvPr/>
        </p:nvSpPr>
        <p:spPr bwMode="auto">
          <a:xfrm>
            <a:off x="857250" y="4191000"/>
            <a:ext cx="5845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(1)  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已知一曲面作为点的几何轨迹时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205847" name="Text Box 23"/>
          <p:cNvSpPr txBox="1">
            <a:spLocks noChangeArrowheads="1"/>
          </p:cNvSpPr>
          <p:nvPr/>
        </p:nvSpPr>
        <p:spPr bwMode="auto">
          <a:xfrm>
            <a:off x="1190625" y="1674813"/>
            <a:ext cx="6823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不在曲面 </a:t>
            </a:r>
            <a:r>
              <a:rPr lang="en-US" altLang="zh-CN" sz="2800" i="1">
                <a:solidFill>
                  <a:srgbClr val="FFFFFF"/>
                </a:solidFill>
                <a:latin typeface="Times New Roman" panose="02020603050405020304" pitchFamily="18" charset="0"/>
              </a:rPr>
              <a:t>S 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上的点的坐标不满足此方程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205848" name="Text Box 24"/>
          <p:cNvSpPr txBox="1">
            <a:spLocks noChangeArrowheads="1"/>
          </p:cNvSpPr>
          <p:nvPr/>
        </p:nvSpPr>
        <p:spPr bwMode="auto">
          <a:xfrm>
            <a:off x="1447800" y="4746625"/>
            <a:ext cx="205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求曲面方程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>
            <a:off x="838200" y="5272088"/>
            <a:ext cx="6823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(2)  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已知方程时 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研究它所表示的几何形状</a:t>
            </a:r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>
            <a:off x="1447800" y="5791200"/>
            <a:ext cx="2911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( 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必要时需作图 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). </a:t>
            </a:r>
          </a:p>
        </p:txBody>
      </p:sp>
      <p:pic>
        <p:nvPicPr>
          <p:cNvPr id="205851" name="Picture 27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52" name="Text Box 2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rgbClr val="FFFFFF"/>
                </a:solidFill>
              </a:rPr>
              <a:t>机动   目录   上页   下页   返回   结束 </a:t>
            </a:r>
          </a:p>
        </p:txBody>
      </p:sp>
      <p:pic>
        <p:nvPicPr>
          <p:cNvPr id="205853" name="Picture 2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54" name="Picture 3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55" name="Picture 3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56" name="Picture 3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57" name="Picture 3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7811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1" grpId="0" autoUpdateAnimBg="0"/>
      <p:bldP spid="205842" grpId="0" autoUpdateAnimBg="0"/>
      <p:bldP spid="205843" grpId="0" autoUpdateAnimBg="0"/>
      <p:bldP spid="205844" grpId="0" autoUpdateAnimBg="0"/>
      <p:bldP spid="205845" grpId="0" autoUpdateAnimBg="0"/>
      <p:bldP spid="205846" grpId="0" autoUpdateAnimBg="0"/>
      <p:bldP spid="205847" grpId="0" autoUpdateAnimBg="0"/>
      <p:bldP spid="205848" grpId="0" autoUpdateAnimBg="0"/>
      <p:bldP spid="205849" grpId="0" autoUpdateAnimBg="0"/>
      <p:bldP spid="20585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9" name="Group 107"/>
          <p:cNvGrpSpPr>
            <a:grpSpLocks/>
          </p:cNvGrpSpPr>
          <p:nvPr/>
        </p:nvGrpSpPr>
        <p:grpSpPr bwMode="auto">
          <a:xfrm>
            <a:off x="6248400" y="1917700"/>
            <a:ext cx="2508250" cy="1905000"/>
            <a:chOff x="3936" y="1208"/>
            <a:chExt cx="1580" cy="1200"/>
          </a:xfrm>
        </p:grpSpPr>
        <p:grpSp>
          <p:nvGrpSpPr>
            <p:cNvPr id="8298" name="Group 106"/>
            <p:cNvGrpSpPr>
              <a:grpSpLocks/>
            </p:cNvGrpSpPr>
            <p:nvPr/>
          </p:nvGrpSpPr>
          <p:grpSpPr bwMode="auto">
            <a:xfrm>
              <a:off x="3936" y="1208"/>
              <a:ext cx="1580" cy="1200"/>
              <a:chOff x="3936" y="1208"/>
              <a:chExt cx="1580" cy="1200"/>
            </a:xfrm>
          </p:grpSpPr>
          <p:sp>
            <p:nvSpPr>
              <p:cNvPr id="8222" name="Line 30"/>
              <p:cNvSpPr>
                <a:spLocks noChangeShapeType="1"/>
              </p:cNvSpPr>
              <p:nvPr/>
            </p:nvSpPr>
            <p:spPr bwMode="auto">
              <a:xfrm>
                <a:off x="4512" y="2112"/>
                <a:ext cx="9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3" name="AutoShape 31"/>
              <p:cNvSpPr>
                <a:spLocks noChangeArrowheads="1"/>
              </p:cNvSpPr>
              <p:nvPr/>
            </p:nvSpPr>
            <p:spPr bwMode="auto">
              <a:xfrm rot="725100">
                <a:off x="3936" y="1522"/>
                <a:ext cx="1580" cy="461"/>
              </a:xfrm>
              <a:prstGeom prst="parallelogram">
                <a:avLst>
                  <a:gd name="adj" fmla="val 85683"/>
                </a:avLst>
              </a:prstGeom>
              <a:solidFill>
                <a:srgbClr val="0033CC"/>
              </a:solidFill>
              <a:ln w="9525">
                <a:solidFill>
                  <a:srgbClr val="00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6" name="Line 34"/>
              <p:cNvSpPr>
                <a:spLocks noChangeShapeType="1"/>
              </p:cNvSpPr>
              <p:nvPr/>
            </p:nvSpPr>
            <p:spPr bwMode="auto">
              <a:xfrm flipV="1">
                <a:off x="4512" y="1945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8" name="Line 36"/>
              <p:cNvSpPr>
                <a:spLocks noChangeShapeType="1"/>
              </p:cNvSpPr>
              <p:nvPr/>
            </p:nvSpPr>
            <p:spPr bwMode="auto">
              <a:xfrm flipV="1">
                <a:off x="4512" y="1272"/>
                <a:ext cx="0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9" name="Line 37"/>
              <p:cNvSpPr>
                <a:spLocks noChangeShapeType="1"/>
              </p:cNvSpPr>
              <p:nvPr/>
            </p:nvSpPr>
            <p:spPr bwMode="auto">
              <a:xfrm flipH="1">
                <a:off x="4282" y="2112"/>
                <a:ext cx="23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30" name="Object 38"/>
              <p:cNvGraphicFramePr>
                <a:graphicFrameLocks noChangeAspect="1"/>
              </p:cNvGraphicFramePr>
              <p:nvPr/>
            </p:nvGraphicFramePr>
            <p:xfrm>
              <a:off x="4112" y="1632"/>
              <a:ext cx="20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44" name="Equation" r:id="rId4" imgW="330120" imgH="304560" progId="Equation.3">
                      <p:embed/>
                    </p:oleObj>
                  </mc:Choice>
                  <mc:Fallback>
                    <p:oleObj name="Equation" r:id="rId4" imgW="330120" imgH="304560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2" y="1632"/>
                            <a:ext cx="208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3" name="Object 41"/>
              <p:cNvGraphicFramePr>
                <a:graphicFrameLocks noChangeAspect="1"/>
              </p:cNvGraphicFramePr>
              <p:nvPr/>
            </p:nvGraphicFramePr>
            <p:xfrm>
              <a:off x="4368" y="1208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45" name="Equation" r:id="rId6" imgW="215640" imgH="215640" progId="Equation.3">
                      <p:embed/>
                    </p:oleObj>
                  </mc:Choice>
                  <mc:Fallback>
                    <p:oleObj name="Equation" r:id="rId6" imgW="215640" imgH="215640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1208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4" name="Object 42"/>
              <p:cNvGraphicFramePr>
                <a:graphicFrameLocks noChangeAspect="1"/>
              </p:cNvGraphicFramePr>
              <p:nvPr/>
            </p:nvGraphicFramePr>
            <p:xfrm>
              <a:off x="5272" y="220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46" name="Equation" r:id="rId8" imgW="241200" imgH="317160" progId="Equation.3">
                      <p:embed/>
                    </p:oleObj>
                  </mc:Choice>
                  <mc:Fallback>
                    <p:oleObj name="Equation" r:id="rId8" imgW="241200" imgH="317160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2" y="220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5" name="Object 43"/>
              <p:cNvGraphicFramePr>
                <a:graphicFrameLocks noChangeAspect="1"/>
              </p:cNvGraphicFramePr>
              <p:nvPr/>
            </p:nvGraphicFramePr>
            <p:xfrm>
              <a:off x="4368" y="225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47" name="Equation" r:id="rId10" imgW="228600" imgH="241200" progId="Equation.3">
                      <p:embed/>
                    </p:oleObj>
                  </mc:Choice>
                  <mc:Fallback>
                    <p:oleObj name="Equation" r:id="rId10" imgW="228600" imgH="24120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225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7" name="Object 45"/>
              <p:cNvGraphicFramePr>
                <a:graphicFrameLocks noChangeAspect="1"/>
              </p:cNvGraphicFramePr>
              <p:nvPr/>
            </p:nvGraphicFramePr>
            <p:xfrm>
              <a:off x="4328" y="2016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48" name="Equation" r:id="rId12" imgW="215640" imgH="241200" progId="Equation.3">
                      <p:embed/>
                    </p:oleObj>
                  </mc:Choice>
                  <mc:Fallback>
                    <p:oleObj name="Equation" r:id="rId12" imgW="215640" imgH="241200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8" y="2016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27" name="Line 35"/>
              <p:cNvSpPr>
                <a:spLocks noChangeShapeType="1"/>
              </p:cNvSpPr>
              <p:nvPr/>
            </p:nvSpPr>
            <p:spPr bwMode="auto">
              <a:xfrm flipV="1">
                <a:off x="4512" y="1676"/>
                <a:ext cx="0" cy="2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97" name="Group 105"/>
            <p:cNvGrpSpPr>
              <a:grpSpLocks/>
            </p:cNvGrpSpPr>
            <p:nvPr/>
          </p:nvGrpSpPr>
          <p:grpSpPr bwMode="auto">
            <a:xfrm>
              <a:off x="4944" y="1654"/>
              <a:ext cx="312" cy="300"/>
              <a:chOff x="4944" y="1654"/>
              <a:chExt cx="312" cy="300"/>
            </a:xfrm>
          </p:grpSpPr>
          <p:graphicFrame>
            <p:nvGraphicFramePr>
              <p:cNvPr id="8231" name="Object 39"/>
              <p:cNvGraphicFramePr>
                <a:graphicFrameLocks noChangeAspect="1"/>
              </p:cNvGraphicFramePr>
              <p:nvPr/>
            </p:nvGraphicFramePr>
            <p:xfrm>
              <a:off x="4944" y="1654"/>
              <a:ext cx="31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49" name="Equation" r:id="rId14" imgW="520560" imgH="444240" progId="Equation.3">
                      <p:embed/>
                    </p:oleObj>
                  </mc:Choice>
                  <mc:Fallback>
                    <p:oleObj name="Equation" r:id="rId14" imgW="520560" imgH="44424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1654"/>
                            <a:ext cx="31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93" name="Oval 101"/>
              <p:cNvSpPr>
                <a:spLocks noChangeArrowheads="1"/>
              </p:cNvSpPr>
              <p:nvPr/>
            </p:nvSpPr>
            <p:spPr bwMode="auto">
              <a:xfrm>
                <a:off x="5054" y="1920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225" name="Line 33"/>
          <p:cNvSpPr>
            <a:spLocks noChangeShapeType="1"/>
          </p:cNvSpPr>
          <p:nvPr/>
        </p:nvSpPr>
        <p:spPr bwMode="auto">
          <a:xfrm flipV="1">
            <a:off x="8016875" y="2133600"/>
            <a:ext cx="136525" cy="527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95" name="Group 103"/>
          <p:cNvGrpSpPr>
            <a:grpSpLocks/>
          </p:cNvGrpSpPr>
          <p:nvPr/>
        </p:nvGrpSpPr>
        <p:grpSpPr bwMode="auto">
          <a:xfrm>
            <a:off x="7824788" y="2041525"/>
            <a:ext cx="252412" cy="320675"/>
            <a:chOff x="5088" y="1174"/>
            <a:chExt cx="159" cy="202"/>
          </a:xfrm>
        </p:grpSpPr>
        <p:graphicFrame>
          <p:nvGraphicFramePr>
            <p:cNvPr id="8232" name="Object 40"/>
            <p:cNvGraphicFramePr>
              <a:graphicFrameLocks noChangeAspect="1"/>
            </p:cNvGraphicFramePr>
            <p:nvPr/>
          </p:nvGraphicFramePr>
          <p:xfrm>
            <a:off x="5088" y="122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0" name="Equation" r:id="rId16" imgW="228600" imgH="241200" progId="Equation.3">
                    <p:embed/>
                  </p:oleObj>
                </mc:Choice>
                <mc:Fallback>
                  <p:oleObj name="Equation" r:id="rId16" imgW="228600" imgH="2412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22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4" name="Line 102"/>
            <p:cNvSpPr>
              <a:spLocks noChangeShapeType="1"/>
            </p:cNvSpPr>
            <p:nvPr/>
          </p:nvSpPr>
          <p:spPr bwMode="auto">
            <a:xfrm>
              <a:off x="5088" y="117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8270" name="Text Box 78"/>
          <p:cNvSpPr txBox="1">
            <a:spLocks noChangeArrowheads="1"/>
          </p:cNvSpPr>
          <p:nvPr/>
        </p:nvSpPr>
        <p:spPr bwMode="auto">
          <a:xfrm>
            <a:off x="7775575" y="4776788"/>
            <a:ext cx="66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sym typeface="Symbol" panose="05050102010706020507" pitchFamily="18" charset="2"/>
              </a:rPr>
              <a:t>①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34963"/>
            <a:ext cx="4495800" cy="731837"/>
          </a:xfrm>
        </p:spPr>
        <p:txBody>
          <a:bodyPr/>
          <a:lstStyle/>
          <a:p>
            <a:pPr algn="l"/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一、平面的点法式方程</a:t>
            </a:r>
            <a:endParaRPr lang="zh-CN" altLang="en-US" sz="3200">
              <a:ea typeface="仿宋_GB2312" panose="02010609030101010101" pitchFamily="49" charset="-122"/>
            </a:endParaRP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3962400" y="1030288"/>
          <a:ext cx="230981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1" name="公式" r:id="rId18" imgW="927000" imgH="228600" progId="Equation.3">
                  <p:embed/>
                </p:oleObj>
              </mc:Choice>
              <mc:Fallback>
                <p:oleObj name="公式" r:id="rId18" imgW="927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030288"/>
                        <a:ext cx="2309813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09600" y="10048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设一平面通过已知点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6172200" y="10668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且垂直于非零向</a:t>
            </a:r>
          </a:p>
        </p:txBody>
      </p:sp>
      <p:graphicFrame>
        <p:nvGraphicFramePr>
          <p:cNvPr id="8214" name="Object 22"/>
          <p:cNvGraphicFramePr>
            <a:graphicFrameLocks noChangeAspect="1"/>
          </p:cNvGraphicFramePr>
          <p:nvPr/>
        </p:nvGraphicFramePr>
        <p:xfrm>
          <a:off x="1474788" y="4889500"/>
          <a:ext cx="54594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2" name="Equation" r:id="rId20" imgW="5460840" imgH="444240" progId="Equation.3">
                  <p:embed/>
                </p:oleObj>
              </mc:Choice>
              <mc:Fallback>
                <p:oleObj name="Equation" r:id="rId20" imgW="5460840" imgH="4442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4889500"/>
                        <a:ext cx="54594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4" name="Line 32"/>
          <p:cNvSpPr>
            <a:spLocks noChangeShapeType="1"/>
          </p:cNvSpPr>
          <p:nvPr/>
        </p:nvSpPr>
        <p:spPr bwMode="auto">
          <a:xfrm rot="-10726703">
            <a:off x="7391400" y="2687638"/>
            <a:ext cx="611188" cy="3603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236" name="Object 44"/>
          <p:cNvGraphicFramePr>
            <a:graphicFrameLocks noChangeAspect="1"/>
          </p:cNvGraphicFramePr>
          <p:nvPr/>
        </p:nvGraphicFramePr>
        <p:xfrm>
          <a:off x="7219950" y="2376488"/>
          <a:ext cx="384175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3" name="Equation" r:id="rId22" imgW="406080" imgH="304560" progId="Equation.3">
                  <p:embed/>
                </p:oleObj>
              </mc:Choice>
              <mc:Fallback>
                <p:oleObj name="Equation" r:id="rId22" imgW="406080" imgH="30456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950" y="2376488"/>
                        <a:ext cx="384175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04800" y="54864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</a:rPr>
              <a:t>称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①式</a:t>
            </a:r>
            <a:r>
              <a:rPr lang="zh-CN" altLang="en-US" sz="2800">
                <a:solidFill>
                  <a:schemeClr val="tx1"/>
                </a:solidFill>
              </a:rPr>
              <a:t>为平面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</a:t>
            </a:r>
            <a:r>
              <a:rPr lang="zh-CN" altLang="en-US" sz="2800">
                <a:solidFill>
                  <a:schemeClr val="tx1"/>
                </a:solidFill>
              </a:rPr>
              <a:t>的</a:t>
            </a:r>
            <a:r>
              <a:rPr lang="zh-CN" altLang="en-US" sz="2800" b="1">
                <a:solidFill>
                  <a:srgbClr val="FFFF66"/>
                </a:solidFill>
              </a:rPr>
              <a:t>点法式方程</a:t>
            </a:r>
            <a:r>
              <a:rPr lang="en-US" altLang="zh-CN" sz="280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8255" name="Text Box 63"/>
          <p:cNvSpPr txBox="1">
            <a:spLocks noChangeArrowheads="1"/>
          </p:cNvSpPr>
          <p:nvPr/>
        </p:nvSpPr>
        <p:spPr bwMode="auto">
          <a:xfrm>
            <a:off x="2971800" y="1752600"/>
            <a:ext cx="35052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800">
                <a:solidFill>
                  <a:schemeClr val="tx1"/>
                </a:solidFill>
              </a:rPr>
              <a:t>求该平面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的</a:t>
            </a:r>
            <a:r>
              <a:rPr lang="zh-CN" altLang="en-US" sz="2800">
                <a:solidFill>
                  <a:schemeClr val="tx1"/>
                </a:solidFill>
              </a:rPr>
              <a:t>方程</a:t>
            </a:r>
            <a:r>
              <a:rPr lang="en-US" altLang="zh-CN" sz="280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8245" name="Object 53"/>
          <p:cNvGraphicFramePr>
            <a:graphicFrameLocks noChangeAspect="1"/>
          </p:cNvGraphicFramePr>
          <p:nvPr/>
        </p:nvGraphicFramePr>
        <p:xfrm>
          <a:off x="762000" y="2298700"/>
          <a:ext cx="34020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4" name="Equation" r:id="rId24" imgW="3403440" imgH="444240" progId="Equation.3">
                  <p:embed/>
                </p:oleObj>
              </mc:Choice>
              <mc:Fallback>
                <p:oleObj name="Equation" r:id="rId24" imgW="3403440" imgH="4442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98700"/>
                        <a:ext cx="34020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4" name="Object 72"/>
          <p:cNvGraphicFramePr>
            <a:graphicFrameLocks noChangeAspect="1"/>
          </p:cNvGraphicFramePr>
          <p:nvPr/>
        </p:nvGraphicFramePr>
        <p:xfrm>
          <a:off x="3811588" y="4267200"/>
          <a:ext cx="32750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5" name="Equation" r:id="rId26" imgW="3276360" imgH="444240" progId="Equation.3">
                  <p:embed/>
                </p:oleObj>
              </mc:Choice>
              <mc:Fallback>
                <p:oleObj name="Equation" r:id="rId26" imgW="3276360" imgH="44424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4267200"/>
                        <a:ext cx="32750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8" name="Text Box 66"/>
          <p:cNvSpPr txBox="1">
            <a:spLocks noChangeArrowheads="1"/>
          </p:cNvSpPr>
          <p:nvPr/>
        </p:nvSpPr>
        <p:spPr bwMode="auto">
          <a:xfrm>
            <a:off x="7543800" y="54864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法向量</a:t>
            </a:r>
            <a:r>
              <a:rPr lang="en-US" altLang="zh-CN" sz="28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285" name="Text Box 93"/>
          <p:cNvSpPr txBox="1">
            <a:spLocks noChangeArrowheads="1"/>
          </p:cNvSpPr>
          <p:nvPr/>
        </p:nvSpPr>
        <p:spPr bwMode="auto">
          <a:xfrm>
            <a:off x="298450" y="16129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>
                <a:solidFill>
                  <a:schemeClr val="tx1"/>
                </a:solidFill>
              </a:rPr>
              <a:t>量</a:t>
            </a:r>
          </a:p>
        </p:txBody>
      </p:sp>
      <p:sp>
        <p:nvSpPr>
          <p:cNvPr id="8292" name="Oval 100"/>
          <p:cNvSpPr>
            <a:spLocks noChangeArrowheads="1"/>
          </p:cNvSpPr>
          <p:nvPr/>
        </p:nvSpPr>
        <p:spPr bwMode="auto">
          <a:xfrm>
            <a:off x="7337425" y="2689225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01" name="Group 109"/>
          <p:cNvGrpSpPr>
            <a:grpSpLocks/>
          </p:cNvGrpSpPr>
          <p:nvPr/>
        </p:nvGrpSpPr>
        <p:grpSpPr bwMode="auto">
          <a:xfrm>
            <a:off x="776288" y="1752600"/>
            <a:ext cx="2195512" cy="406400"/>
            <a:chOff x="489" y="1104"/>
            <a:chExt cx="1383" cy="256"/>
          </a:xfrm>
        </p:grpSpPr>
        <p:graphicFrame>
          <p:nvGraphicFramePr>
            <p:cNvPr id="8276" name="Object 84"/>
            <p:cNvGraphicFramePr>
              <a:graphicFrameLocks noChangeAspect="1"/>
            </p:cNvGraphicFramePr>
            <p:nvPr/>
          </p:nvGraphicFramePr>
          <p:xfrm>
            <a:off x="498" y="1104"/>
            <a:ext cx="137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6" name="Equation" r:id="rId28" imgW="2171520" imgH="406080" progId="Equation.3">
                    <p:embed/>
                  </p:oleObj>
                </mc:Choice>
                <mc:Fallback>
                  <p:oleObj name="Equation" r:id="rId28" imgW="2171520" imgH="406080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" y="1104"/>
                          <a:ext cx="137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00" name="Line 108"/>
            <p:cNvSpPr>
              <a:spLocks noChangeShapeType="1"/>
            </p:cNvSpPr>
            <p:nvPr/>
          </p:nvSpPr>
          <p:spPr bwMode="auto">
            <a:xfrm>
              <a:off x="489" y="110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8305" name="Group 113"/>
          <p:cNvGrpSpPr>
            <a:grpSpLocks/>
          </p:cNvGrpSpPr>
          <p:nvPr/>
        </p:nvGrpSpPr>
        <p:grpSpPr bwMode="auto">
          <a:xfrm>
            <a:off x="2085975" y="2895600"/>
            <a:ext cx="1471613" cy="466725"/>
            <a:chOff x="1200" y="1904"/>
            <a:chExt cx="927" cy="294"/>
          </a:xfrm>
        </p:grpSpPr>
        <p:graphicFrame>
          <p:nvGraphicFramePr>
            <p:cNvPr id="8208" name="Object 16"/>
            <p:cNvGraphicFramePr>
              <a:graphicFrameLocks noChangeAspect="1"/>
            </p:cNvGraphicFramePr>
            <p:nvPr/>
          </p:nvGraphicFramePr>
          <p:xfrm>
            <a:off x="1200" y="1920"/>
            <a:ext cx="923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7" name="Equation" r:id="rId30" imgW="1473120" imgH="444240" progId="Equation.3">
                    <p:embed/>
                  </p:oleObj>
                </mc:Choice>
                <mc:Fallback>
                  <p:oleObj name="Equation" r:id="rId30" imgW="1473120" imgH="4442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920"/>
                          <a:ext cx="923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03" name="Line 111"/>
            <p:cNvSpPr>
              <a:spLocks noChangeShapeType="1"/>
            </p:cNvSpPr>
            <p:nvPr/>
          </p:nvSpPr>
          <p:spPr bwMode="auto">
            <a:xfrm>
              <a:off x="1200" y="19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304" name="Line 112"/>
            <p:cNvSpPr>
              <a:spLocks noChangeShapeType="1"/>
            </p:cNvSpPr>
            <p:nvPr/>
          </p:nvSpPr>
          <p:spPr bwMode="auto">
            <a:xfrm>
              <a:off x="1968" y="192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8308" name="Group 116"/>
          <p:cNvGrpSpPr>
            <a:grpSpLocks/>
          </p:cNvGrpSpPr>
          <p:nvPr/>
        </p:nvGrpSpPr>
        <p:grpSpPr bwMode="auto">
          <a:xfrm>
            <a:off x="2085975" y="3568700"/>
            <a:ext cx="1803400" cy="469900"/>
            <a:chOff x="1152" y="2192"/>
            <a:chExt cx="1136" cy="296"/>
          </a:xfrm>
        </p:grpSpPr>
        <p:graphicFrame>
          <p:nvGraphicFramePr>
            <p:cNvPr id="8211" name="Object 19"/>
            <p:cNvGraphicFramePr>
              <a:graphicFrameLocks noChangeAspect="1"/>
            </p:cNvGraphicFramePr>
            <p:nvPr/>
          </p:nvGraphicFramePr>
          <p:xfrm>
            <a:off x="1152" y="2208"/>
            <a:ext cx="11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8" name="Equation" r:id="rId32" imgW="1803240" imgH="444240" progId="Equation.3">
                    <p:embed/>
                  </p:oleObj>
                </mc:Choice>
                <mc:Fallback>
                  <p:oleObj name="Equation" r:id="rId32" imgW="1803240" imgH="4442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208"/>
                          <a:ext cx="113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06" name="Line 114"/>
            <p:cNvSpPr>
              <a:spLocks noChangeShapeType="1"/>
            </p:cNvSpPr>
            <p:nvPr/>
          </p:nvSpPr>
          <p:spPr bwMode="auto">
            <a:xfrm>
              <a:off x="1152" y="21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307" name="Line 115"/>
            <p:cNvSpPr>
              <a:spLocks noChangeShapeType="1"/>
            </p:cNvSpPr>
            <p:nvPr/>
          </p:nvSpPr>
          <p:spPr bwMode="auto">
            <a:xfrm>
              <a:off x="1809" y="22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8310" name="Group 118"/>
          <p:cNvGrpSpPr>
            <a:grpSpLocks/>
          </p:cNvGrpSpPr>
          <p:nvPr/>
        </p:nvGrpSpPr>
        <p:grpSpPr bwMode="auto">
          <a:xfrm>
            <a:off x="2514600" y="4267200"/>
            <a:ext cx="1200150" cy="457200"/>
            <a:chOff x="1776" y="2688"/>
            <a:chExt cx="756" cy="288"/>
          </a:xfrm>
        </p:grpSpPr>
        <p:graphicFrame>
          <p:nvGraphicFramePr>
            <p:cNvPr id="8260" name="Object 68"/>
            <p:cNvGraphicFramePr>
              <a:graphicFrameLocks noChangeAspect="1"/>
            </p:cNvGraphicFramePr>
            <p:nvPr/>
          </p:nvGraphicFramePr>
          <p:xfrm>
            <a:off x="1780" y="2696"/>
            <a:ext cx="7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9" name="Equation" r:id="rId34" imgW="1193760" imgH="444240" progId="Equation.3">
                    <p:embed/>
                  </p:oleObj>
                </mc:Choice>
                <mc:Fallback>
                  <p:oleObj name="Equation" r:id="rId34" imgW="1193760" imgH="44424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0" y="2696"/>
                          <a:ext cx="75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09" name="Line 117"/>
            <p:cNvSpPr>
              <a:spLocks noChangeShapeType="1"/>
            </p:cNvSpPr>
            <p:nvPr/>
          </p:nvSpPr>
          <p:spPr bwMode="auto">
            <a:xfrm>
              <a:off x="1776" y="26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8311" name="Text Box 119"/>
          <p:cNvSpPr txBox="1">
            <a:spLocks noChangeArrowheads="1"/>
          </p:cNvSpPr>
          <p:nvPr/>
        </p:nvSpPr>
        <p:spPr bwMode="auto">
          <a:xfrm>
            <a:off x="4114800" y="2163763"/>
            <a:ext cx="1200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则有 </a:t>
            </a:r>
          </a:p>
        </p:txBody>
      </p:sp>
      <p:sp>
        <p:nvSpPr>
          <p:cNvPr id="8313" name="Text Box 121"/>
          <p:cNvSpPr txBox="1">
            <a:spLocks noChangeArrowheads="1"/>
          </p:cNvSpPr>
          <p:nvPr/>
        </p:nvSpPr>
        <p:spPr bwMode="auto">
          <a:xfrm>
            <a:off x="288925" y="3429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故</a:t>
            </a:r>
          </a:p>
        </p:txBody>
      </p:sp>
      <p:grpSp>
        <p:nvGrpSpPr>
          <p:cNvPr id="8318" name="Group 126"/>
          <p:cNvGrpSpPr>
            <a:grpSpLocks/>
          </p:cNvGrpSpPr>
          <p:nvPr/>
        </p:nvGrpSpPr>
        <p:grpSpPr bwMode="auto">
          <a:xfrm>
            <a:off x="5105400" y="5578475"/>
            <a:ext cx="2524125" cy="441325"/>
            <a:chOff x="3210" y="3322"/>
            <a:chExt cx="1590" cy="278"/>
          </a:xfrm>
        </p:grpSpPr>
        <p:graphicFrame>
          <p:nvGraphicFramePr>
            <p:cNvPr id="8277" name="Object 85"/>
            <p:cNvGraphicFramePr>
              <a:graphicFrameLocks noChangeAspect="1"/>
            </p:cNvGraphicFramePr>
            <p:nvPr/>
          </p:nvGraphicFramePr>
          <p:xfrm>
            <a:off x="3210" y="3322"/>
            <a:ext cx="159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0" name="Equation" r:id="rId36" imgW="2552400" imgH="444240" progId="Equation.3">
                    <p:embed/>
                  </p:oleObj>
                </mc:Choice>
                <mc:Fallback>
                  <p:oleObj name="Equation" r:id="rId36" imgW="2552400" imgH="444240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0" y="3322"/>
                          <a:ext cx="1590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17" name="Line 125"/>
            <p:cNvSpPr>
              <a:spLocks noChangeShapeType="1"/>
            </p:cNvSpPr>
            <p:nvPr/>
          </p:nvSpPr>
          <p:spPr bwMode="auto">
            <a:xfrm>
              <a:off x="3477" y="335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8319" name="Line 127"/>
          <p:cNvSpPr>
            <a:spLocks noChangeShapeType="1"/>
          </p:cNvSpPr>
          <p:nvPr/>
        </p:nvSpPr>
        <p:spPr bwMode="auto">
          <a:xfrm>
            <a:off x="2362200" y="40386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8320" name="Picture 128" descr="F:\My Documents\数学资源库\机动.jpg"/>
          <p:cNvPicPr>
            <a:picLocks noChangeAspect="1" noChangeArrowheads="1"/>
          </p:cNvPicPr>
          <p:nvPr/>
        </p:nvPicPr>
        <p:blipFill>
          <a:blip r:embed="rId3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21" name="Text Box 12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8322" name="Picture 13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23" name="Picture 13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24" name="Picture 13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25" name="Picture 13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26" name="Picture 13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5" grpId="0" animBg="1"/>
      <p:bldP spid="8270" grpId="0" autoUpdateAnimBg="0"/>
      <p:bldP spid="8198" grpId="0" build="p" autoUpdateAnimBg="0"/>
      <p:bldP spid="8200" grpId="0" autoUpdateAnimBg="0"/>
      <p:bldP spid="8224" grpId="0" animBg="1"/>
      <p:bldP spid="8196" grpId="0" build="p" autoUpdateAnimBg="0"/>
      <p:bldP spid="8255" grpId="0" build="p" autoUpdateAnimBg="0"/>
      <p:bldP spid="8258" grpId="0" build="p" autoUpdateAnimBg="0" advAuto="0"/>
      <p:bldP spid="8285" grpId="0" build="p" autoUpdateAnimBg="0" advAuto="0"/>
      <p:bldP spid="8292" grpId="0" animBg="1"/>
      <p:bldP spid="8311" grpId="0" build="p" autoUpdateAnimBg="0"/>
      <p:bldP spid="8313" grpId="0" build="p" autoUpdateAnimBg="0"/>
      <p:bldP spid="83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08" name="Group 92"/>
          <p:cNvGrpSpPr>
            <a:grpSpLocks/>
          </p:cNvGrpSpPr>
          <p:nvPr/>
        </p:nvGrpSpPr>
        <p:grpSpPr bwMode="auto">
          <a:xfrm>
            <a:off x="1993900" y="2743200"/>
            <a:ext cx="2451100" cy="1346200"/>
            <a:chOff x="1097" y="1728"/>
            <a:chExt cx="1544" cy="848"/>
          </a:xfrm>
        </p:grpSpPr>
        <p:graphicFrame>
          <p:nvGraphicFramePr>
            <p:cNvPr id="9267" name="Object 51"/>
            <p:cNvGraphicFramePr>
              <a:graphicFrameLocks noChangeAspect="1"/>
            </p:cNvGraphicFramePr>
            <p:nvPr/>
          </p:nvGraphicFramePr>
          <p:xfrm>
            <a:off x="1097" y="1728"/>
            <a:ext cx="1544" cy="8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6" name="Equation" r:id="rId3" imgW="2450880" imgH="1346040" progId="Equation.3">
                    <p:embed/>
                  </p:oleObj>
                </mc:Choice>
                <mc:Fallback>
                  <p:oleObj name="Equation" r:id="rId3" imgW="2450880" imgH="134604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7" y="1728"/>
                          <a:ext cx="1544" cy="8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05" name="Line 89"/>
            <p:cNvSpPr>
              <a:spLocks noChangeShapeType="1"/>
            </p:cNvSpPr>
            <p:nvPr/>
          </p:nvSpPr>
          <p:spPr bwMode="auto">
            <a:xfrm>
              <a:off x="1425" y="17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306" name="Line 90"/>
            <p:cNvSpPr>
              <a:spLocks noChangeShapeType="1"/>
            </p:cNvSpPr>
            <p:nvPr/>
          </p:nvSpPr>
          <p:spPr bwMode="auto">
            <a:xfrm>
              <a:off x="1920" y="17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307" name="Line 91"/>
            <p:cNvSpPr>
              <a:spLocks noChangeShapeType="1"/>
            </p:cNvSpPr>
            <p:nvPr/>
          </p:nvSpPr>
          <p:spPr bwMode="auto">
            <a:xfrm>
              <a:off x="2337" y="17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9268" name="AutoShape 52"/>
          <p:cNvSpPr>
            <a:spLocks noChangeArrowheads="1"/>
          </p:cNvSpPr>
          <p:nvPr/>
        </p:nvSpPr>
        <p:spPr bwMode="auto">
          <a:xfrm rot="845057">
            <a:off x="5970588" y="2128838"/>
            <a:ext cx="2717800" cy="1381125"/>
          </a:xfrm>
          <a:prstGeom prst="parallelogram">
            <a:avLst>
              <a:gd name="adj" fmla="val 31421"/>
            </a:avLst>
          </a:prstGeom>
          <a:solidFill>
            <a:srgbClr val="0033CC"/>
          </a:solidFill>
          <a:ln w="9525">
            <a:solidFill>
              <a:srgbClr val="0066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2695575" cy="544513"/>
          </a:xfrm>
        </p:spPr>
        <p:txBody>
          <a:bodyPr/>
          <a:lstStyle/>
          <a:p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1.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求过三点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381000" y="4799013"/>
          <a:ext cx="167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" name="Equation" r:id="rId5" imgW="1676160" imgH="444240" progId="Equation.3">
                  <p:embed/>
                </p:oleObj>
              </mc:Choice>
              <mc:Fallback>
                <p:oleObj name="Equation" r:id="rId5" imgW="167616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799013"/>
                        <a:ext cx="167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2005013" y="4241800"/>
          <a:ext cx="187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" name="Equation" r:id="rId7" imgW="1879560" imgH="406080" progId="Equation.3">
                  <p:embed/>
                </p:oleObj>
              </mc:Choice>
              <mc:Fallback>
                <p:oleObj name="Equation" r:id="rId7" imgW="187956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4241800"/>
                        <a:ext cx="1879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1803400" y="5370513"/>
          <a:ext cx="459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" name="Equation" r:id="rId9" imgW="4597200" imgH="406080" progId="Equation.3">
                  <p:embed/>
                </p:oleObj>
              </mc:Choice>
              <mc:Fallback>
                <p:oleObj name="Equation" r:id="rId9" imgW="4597200" imgH="406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5370513"/>
                        <a:ext cx="4597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1803400" y="5916613"/>
          <a:ext cx="299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" name="Equation" r:id="rId11" imgW="2997000" imgH="393480" progId="Equation.3">
                  <p:embed/>
                </p:oleObj>
              </mc:Choice>
              <mc:Fallback>
                <p:oleObj name="Equation" r:id="rId11" imgW="299700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5916613"/>
                        <a:ext cx="299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304800" y="577373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即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graphicFrame>
        <p:nvGraphicFramePr>
          <p:cNvPr id="9239" name="Object 23"/>
          <p:cNvGraphicFramePr>
            <a:graphicFrameLocks noChangeAspect="1"/>
          </p:cNvGraphicFramePr>
          <p:nvPr/>
        </p:nvGraphicFramePr>
        <p:xfrm>
          <a:off x="6072188" y="2298700"/>
          <a:ext cx="48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" name="Equation" r:id="rId13" imgW="482400" imgH="444240" progId="Equation.3">
                  <p:embed/>
                </p:oleObj>
              </mc:Choice>
              <mc:Fallback>
                <p:oleObj name="Equation" r:id="rId13" imgW="48240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2298700"/>
                        <a:ext cx="48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0" name="Object 24"/>
          <p:cNvGraphicFramePr>
            <a:graphicFrameLocks noChangeAspect="1"/>
          </p:cNvGraphicFramePr>
          <p:nvPr/>
        </p:nvGraphicFramePr>
        <p:xfrm>
          <a:off x="7937500" y="3352800"/>
          <a:ext cx="52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Equation" r:id="rId15" imgW="520560" imgH="444240" progId="Equation.3">
                  <p:embed/>
                </p:oleObj>
              </mc:Choice>
              <mc:Fallback>
                <p:oleObj name="Equation" r:id="rId15" imgW="520560" imgH="4442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0" y="3352800"/>
                        <a:ext cx="52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1" name="Object 25"/>
          <p:cNvGraphicFramePr>
            <a:graphicFrameLocks noChangeAspect="1"/>
          </p:cNvGraphicFramePr>
          <p:nvPr/>
        </p:nvGraphicFramePr>
        <p:xfrm>
          <a:off x="7467600" y="2336800"/>
          <a:ext cx="50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" name="Equation" r:id="rId17" imgW="507960" imgH="444240" progId="Equation.3">
                  <p:embed/>
                </p:oleObj>
              </mc:Choice>
              <mc:Fallback>
                <p:oleObj name="Equation" r:id="rId17" imgW="507960" imgH="4442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336800"/>
                        <a:ext cx="508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51" name="Group 35"/>
          <p:cNvGrpSpPr>
            <a:grpSpLocks/>
          </p:cNvGrpSpPr>
          <p:nvPr/>
        </p:nvGrpSpPr>
        <p:grpSpPr bwMode="auto">
          <a:xfrm>
            <a:off x="6588125" y="2601913"/>
            <a:ext cx="1241425" cy="838200"/>
            <a:chOff x="4032" y="1296"/>
            <a:chExt cx="1008" cy="528"/>
          </a:xfrm>
        </p:grpSpPr>
        <p:sp>
          <p:nvSpPr>
            <p:cNvPr id="9246" name="Line 30"/>
            <p:cNvSpPr>
              <a:spLocks noChangeShapeType="1"/>
            </p:cNvSpPr>
            <p:nvPr/>
          </p:nvSpPr>
          <p:spPr bwMode="auto">
            <a:xfrm>
              <a:off x="4032" y="1296"/>
              <a:ext cx="1008" cy="5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7" name="Line 31"/>
            <p:cNvSpPr>
              <a:spLocks noChangeShapeType="1"/>
            </p:cNvSpPr>
            <p:nvPr/>
          </p:nvSpPr>
          <p:spPr bwMode="auto">
            <a:xfrm>
              <a:off x="4032" y="1296"/>
              <a:ext cx="768" cy="144"/>
            </a:xfrm>
            <a:prstGeom prst="line">
              <a:avLst/>
            </a:prstGeom>
            <a:noFill/>
            <a:ln w="9525">
              <a:solidFill>
                <a:srgbClr val="99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48" name="Line 32"/>
          <p:cNvSpPr>
            <a:spLocks noChangeShapeType="1"/>
          </p:cNvSpPr>
          <p:nvPr/>
        </p:nvSpPr>
        <p:spPr bwMode="auto">
          <a:xfrm flipV="1">
            <a:off x="6567488" y="1600200"/>
            <a:ext cx="366712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685800" y="15240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解</a:t>
            </a:r>
            <a:r>
              <a:rPr lang="en-US" altLang="zh-CN" sz="2800" b="1">
                <a:latin typeface="Times New Roman" panose="02020603050405020304" pitchFamily="18" charset="0"/>
                <a:ea typeface="仿宋_GB2312" panose="02010609030101010101" pitchFamily="49" charset="-122"/>
              </a:rPr>
              <a:t>: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取该平面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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的法向量为</a:t>
            </a:r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2971800" y="469900"/>
          <a:ext cx="415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" name="Equation" r:id="rId19" imgW="4152600" imgH="444240" progId="Equation.3">
                  <p:embed/>
                </p:oleObj>
              </mc:Choice>
              <mc:Fallback>
                <p:oleObj name="Equation" r:id="rId19" imgW="415260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69900"/>
                        <a:ext cx="415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7162800" y="457200"/>
          <a:ext cx="175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" name="Equation" r:id="rId21" imgW="1752480" imgH="444240" progId="Equation.3">
                  <p:embed/>
                </p:oleObj>
              </mc:Choice>
              <mc:Fallback>
                <p:oleObj name="Equation" r:id="rId21" imgW="175248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57200"/>
                        <a:ext cx="175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04800" y="92868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的平面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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的方程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. </a:t>
            </a:r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052638" y="4724400"/>
            <a:ext cx="4805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利用点法式得平面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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的方程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graphicFrame>
        <p:nvGraphicFramePr>
          <p:cNvPr id="9269" name="Object 53"/>
          <p:cNvGraphicFramePr>
            <a:graphicFrameLocks noChangeAspect="1"/>
          </p:cNvGraphicFramePr>
          <p:nvPr/>
        </p:nvGraphicFramePr>
        <p:xfrm>
          <a:off x="6116638" y="2832100"/>
          <a:ext cx="342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6" name="Equation" r:id="rId23" imgW="342720" imgH="368280" progId="Equation.3">
                  <p:embed/>
                </p:oleObj>
              </mc:Choice>
              <mc:Fallback>
                <p:oleObj name="Equation" r:id="rId23" imgW="342720" imgH="3682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638" y="2832100"/>
                        <a:ext cx="342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0" name="Oval 54"/>
          <p:cNvSpPr>
            <a:spLocks noChangeArrowheads="1"/>
          </p:cNvSpPr>
          <p:nvPr/>
        </p:nvSpPr>
        <p:spPr bwMode="auto">
          <a:xfrm>
            <a:off x="7799388" y="3451225"/>
            <a:ext cx="53975" cy="53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71" name="Oval 55"/>
          <p:cNvSpPr>
            <a:spLocks noChangeArrowheads="1"/>
          </p:cNvSpPr>
          <p:nvPr/>
        </p:nvSpPr>
        <p:spPr bwMode="auto">
          <a:xfrm>
            <a:off x="7516813" y="2819400"/>
            <a:ext cx="53975" cy="53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72" name="Oval 56"/>
          <p:cNvSpPr>
            <a:spLocks noChangeArrowheads="1"/>
          </p:cNvSpPr>
          <p:nvPr/>
        </p:nvSpPr>
        <p:spPr bwMode="auto">
          <a:xfrm>
            <a:off x="6526213" y="2590800"/>
            <a:ext cx="53975" cy="53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77" name="Object 61"/>
          <p:cNvGraphicFramePr>
            <a:graphicFrameLocks noChangeAspect="1"/>
          </p:cNvGraphicFramePr>
          <p:nvPr/>
        </p:nvGraphicFramePr>
        <p:xfrm>
          <a:off x="2468563" y="3201988"/>
          <a:ext cx="469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" name="Equation" r:id="rId25" imgW="469800" imgH="317160" progId="Equation.3">
                  <p:embed/>
                </p:oleObj>
              </mc:Choice>
              <mc:Fallback>
                <p:oleObj name="Equation" r:id="rId25" imgW="469800" imgH="31716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3201988"/>
                        <a:ext cx="469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8" name="Object 62"/>
          <p:cNvGraphicFramePr>
            <a:graphicFrameLocks noChangeAspect="1"/>
          </p:cNvGraphicFramePr>
          <p:nvPr/>
        </p:nvGraphicFramePr>
        <p:xfrm>
          <a:off x="3197225" y="320040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" name="Equation" r:id="rId27" imgW="215640" imgH="304560" progId="Equation.3">
                  <p:embed/>
                </p:oleObj>
              </mc:Choice>
              <mc:Fallback>
                <p:oleObj name="Equation" r:id="rId27" imgW="215640" imgH="30456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320040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9" name="Object 63"/>
          <p:cNvGraphicFramePr>
            <a:graphicFrameLocks noChangeAspect="1"/>
          </p:cNvGraphicFramePr>
          <p:nvPr/>
        </p:nvGraphicFramePr>
        <p:xfrm>
          <a:off x="3757613" y="3186113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" name="Equation" r:id="rId29" imgW="482400" imgH="317160" progId="Equation.3">
                  <p:embed/>
                </p:oleObj>
              </mc:Choice>
              <mc:Fallback>
                <p:oleObj name="Equation" r:id="rId29" imgW="482400" imgH="31716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3" y="3186113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0" name="Object 64"/>
          <p:cNvGraphicFramePr>
            <a:graphicFrameLocks noChangeAspect="1"/>
          </p:cNvGraphicFramePr>
          <p:nvPr/>
        </p:nvGraphicFramePr>
        <p:xfrm>
          <a:off x="2438400" y="3733800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" name="Equation" r:id="rId31" imgW="482400" imgH="304560" progId="Equation.3">
                  <p:embed/>
                </p:oleObj>
              </mc:Choice>
              <mc:Fallback>
                <p:oleObj name="Equation" r:id="rId31" imgW="482400" imgH="30456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33800"/>
                        <a:ext cx="482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1" name="Object 65"/>
          <p:cNvGraphicFramePr>
            <a:graphicFrameLocks noChangeAspect="1"/>
          </p:cNvGraphicFramePr>
          <p:nvPr/>
        </p:nvGraphicFramePr>
        <p:xfrm>
          <a:off x="3235325" y="3733800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" name="Equation" r:id="rId33" imgW="190440" imgH="317160" progId="Equation.3">
                  <p:embed/>
                </p:oleObj>
              </mc:Choice>
              <mc:Fallback>
                <p:oleObj name="Equation" r:id="rId33" imgW="190440" imgH="31716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3733800"/>
                        <a:ext cx="190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2" name="Object 66"/>
          <p:cNvGraphicFramePr>
            <a:graphicFrameLocks noChangeAspect="1"/>
          </p:cNvGraphicFramePr>
          <p:nvPr/>
        </p:nvGraphicFramePr>
        <p:xfrm>
          <a:off x="3814763" y="3733800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2" name="Equation" r:id="rId35" imgW="419040" imgH="304560" progId="Equation.3">
                  <p:embed/>
                </p:oleObj>
              </mc:Choice>
              <mc:Fallback>
                <p:oleObj name="Equation" r:id="rId35" imgW="419040" imgH="30456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3733800"/>
                        <a:ext cx="419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99" name="Group 83"/>
          <p:cNvGrpSpPr>
            <a:grpSpLocks/>
          </p:cNvGrpSpPr>
          <p:nvPr/>
        </p:nvGrpSpPr>
        <p:grpSpPr bwMode="auto">
          <a:xfrm>
            <a:off x="6605588" y="1447800"/>
            <a:ext cx="252412" cy="304800"/>
            <a:chOff x="4512" y="912"/>
            <a:chExt cx="159" cy="192"/>
          </a:xfrm>
        </p:grpSpPr>
        <p:graphicFrame>
          <p:nvGraphicFramePr>
            <p:cNvPr id="9249" name="Object 33"/>
            <p:cNvGraphicFramePr>
              <a:graphicFrameLocks noChangeAspect="1"/>
            </p:cNvGraphicFramePr>
            <p:nvPr/>
          </p:nvGraphicFramePr>
          <p:xfrm>
            <a:off x="4512" y="95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3" name="Equation" r:id="rId37" imgW="228600" imgH="241200" progId="Equation.3">
                    <p:embed/>
                  </p:oleObj>
                </mc:Choice>
                <mc:Fallback>
                  <p:oleObj name="Equation" r:id="rId37" imgW="228600" imgH="2412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95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98" name="Line 82"/>
            <p:cNvSpPr>
              <a:spLocks noChangeShapeType="1"/>
            </p:cNvSpPr>
            <p:nvPr/>
          </p:nvSpPr>
          <p:spPr bwMode="auto">
            <a:xfrm>
              <a:off x="4512" y="9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9301" name="Group 85"/>
          <p:cNvGrpSpPr>
            <a:grpSpLocks/>
          </p:cNvGrpSpPr>
          <p:nvPr/>
        </p:nvGrpSpPr>
        <p:grpSpPr bwMode="auto">
          <a:xfrm>
            <a:off x="1676400" y="2173288"/>
            <a:ext cx="252413" cy="304800"/>
            <a:chOff x="912" y="1344"/>
            <a:chExt cx="159" cy="192"/>
          </a:xfrm>
        </p:grpSpPr>
        <p:graphicFrame>
          <p:nvGraphicFramePr>
            <p:cNvPr id="9228" name="Object 12"/>
            <p:cNvGraphicFramePr>
              <a:graphicFrameLocks noChangeAspect="1"/>
            </p:cNvGraphicFramePr>
            <p:nvPr/>
          </p:nvGraphicFramePr>
          <p:xfrm>
            <a:off x="912" y="138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4" name="Equation" r:id="rId39" imgW="228600" imgH="241200" progId="Equation.3">
                    <p:embed/>
                  </p:oleObj>
                </mc:Choice>
                <mc:Fallback>
                  <p:oleObj name="Equation" r:id="rId39" imgW="228600" imgH="241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38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00" name="Line 84"/>
            <p:cNvSpPr>
              <a:spLocks noChangeShapeType="1"/>
            </p:cNvSpPr>
            <p:nvPr/>
          </p:nvSpPr>
          <p:spPr bwMode="auto">
            <a:xfrm>
              <a:off x="912" y="134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9304" name="Group 88"/>
          <p:cNvGrpSpPr>
            <a:grpSpLocks/>
          </p:cNvGrpSpPr>
          <p:nvPr/>
        </p:nvGrpSpPr>
        <p:grpSpPr bwMode="auto">
          <a:xfrm>
            <a:off x="1979613" y="2133600"/>
            <a:ext cx="2540000" cy="444500"/>
            <a:chOff x="1088" y="1344"/>
            <a:chExt cx="1600" cy="280"/>
          </a:xfrm>
        </p:grpSpPr>
        <p:graphicFrame>
          <p:nvGraphicFramePr>
            <p:cNvPr id="9266" name="Object 50"/>
            <p:cNvGraphicFramePr>
              <a:graphicFrameLocks noChangeAspect="1"/>
            </p:cNvGraphicFramePr>
            <p:nvPr/>
          </p:nvGraphicFramePr>
          <p:xfrm>
            <a:off x="1088" y="1344"/>
            <a:ext cx="160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5" name="Equation" r:id="rId41" imgW="2539800" imgH="444240" progId="Equation.3">
                    <p:embed/>
                  </p:oleObj>
                </mc:Choice>
                <mc:Fallback>
                  <p:oleObj name="Equation" r:id="rId41" imgW="2539800" imgH="44424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" y="1344"/>
                          <a:ext cx="160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02" name="Line 86"/>
            <p:cNvSpPr>
              <a:spLocks noChangeShapeType="1"/>
            </p:cNvSpPr>
            <p:nvPr/>
          </p:nvSpPr>
          <p:spPr bwMode="auto">
            <a:xfrm>
              <a:off x="1296" y="13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303" name="Line 87"/>
            <p:cNvSpPr>
              <a:spLocks noChangeShapeType="1"/>
            </p:cNvSpPr>
            <p:nvPr/>
          </p:nvSpPr>
          <p:spPr bwMode="auto">
            <a:xfrm>
              <a:off x="2112" y="13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9309" name="Picture 93" descr="F:\My Documents\数学资源库\机动.jpg"/>
          <p:cNvPicPr>
            <a:picLocks noChangeAspect="1" noChangeArrowheads="1"/>
          </p:cNvPicPr>
          <p:nvPr/>
        </p:nvPicPr>
        <p:blipFill>
          <a:blip r:embed="rId4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10" name="Text Box 9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9311" name="Picture 9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2" name="Picture 9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3" name="Picture 9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4" name="Picture 9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5" name="Picture 9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5" grpId="0" autoUpdateAnimBg="0"/>
      <p:bldP spid="9248" grpId="0" animBg="1"/>
      <p:bldP spid="9256" grpId="0" build="p" autoUpdateAnimBg="0"/>
      <p:bldP spid="922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1676400" y="5334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此平面的</a:t>
            </a:r>
            <a:r>
              <a:rPr lang="zh-CN" altLang="en-US" sz="2800" b="1"/>
              <a:t>三点式方程</a:t>
            </a:r>
            <a:r>
              <a:rPr lang="zh-CN" altLang="en-US" sz="2800">
                <a:solidFill>
                  <a:schemeClr val="tx1"/>
                </a:solidFill>
              </a:rPr>
              <a:t>也可写成            </a:t>
            </a:r>
          </a:p>
        </p:txBody>
      </p:sp>
      <p:graphicFrame>
        <p:nvGraphicFramePr>
          <p:cNvPr id="81936" name="Object 16"/>
          <p:cNvGraphicFramePr>
            <a:graphicFrameLocks noChangeAspect="1"/>
          </p:cNvGraphicFramePr>
          <p:nvPr/>
        </p:nvGraphicFramePr>
        <p:xfrm>
          <a:off x="2209800" y="1179513"/>
          <a:ext cx="3629025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3" name="Equation" r:id="rId4" imgW="1396800" imgH="660240" progId="Equation.3">
                  <p:embed/>
                </p:oleObj>
              </mc:Choice>
              <mc:Fallback>
                <p:oleObj name="Equation" r:id="rId4" imgW="1396800" imgH="660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179513"/>
                        <a:ext cx="3629025" cy="171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7" name="Object 17"/>
          <p:cNvGraphicFramePr>
            <a:graphicFrameLocks noChangeAspect="1"/>
          </p:cNvGraphicFramePr>
          <p:nvPr/>
        </p:nvGraphicFramePr>
        <p:xfrm>
          <a:off x="2524125" y="1271588"/>
          <a:ext cx="247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4" name="Equation" r:id="rId6" imgW="2476440" imgH="393480" progId="Equation.3">
                  <p:embed/>
                </p:oleObj>
              </mc:Choice>
              <mc:Fallback>
                <p:oleObj name="Equation" r:id="rId6" imgW="247644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1271588"/>
                        <a:ext cx="2476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8" name="Object 18"/>
          <p:cNvGraphicFramePr>
            <a:graphicFrameLocks noChangeAspect="1"/>
          </p:cNvGraphicFramePr>
          <p:nvPr/>
        </p:nvGraphicFramePr>
        <p:xfrm>
          <a:off x="1981200" y="4216400"/>
          <a:ext cx="44958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5" name="Equation" r:id="rId8" imgW="4495680" imgH="1498320" progId="Equation.3">
                  <p:embed/>
                </p:oleObj>
              </mc:Choice>
              <mc:Fallback>
                <p:oleObj name="Equation" r:id="rId8" imgW="4495680" imgH="14983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216400"/>
                        <a:ext cx="44958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685800" y="297973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一般情况 </a:t>
            </a:r>
            <a:r>
              <a:rPr lang="en-US" altLang="zh-CN" sz="2800" b="1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2514600" y="29718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</a:rPr>
              <a:t>过三点</a:t>
            </a:r>
          </a:p>
        </p:txBody>
      </p:sp>
      <p:graphicFrame>
        <p:nvGraphicFramePr>
          <p:cNvPr id="81942" name="Object 22"/>
          <p:cNvGraphicFramePr>
            <a:graphicFrameLocks noChangeAspect="1"/>
          </p:cNvGraphicFramePr>
          <p:nvPr/>
        </p:nvGraphicFramePr>
        <p:xfrm>
          <a:off x="3854450" y="3038475"/>
          <a:ext cx="4025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6" name="Equation" r:id="rId10" imgW="4025880" imgH="444240" progId="Equation.3">
                  <p:embed/>
                </p:oleObj>
              </mc:Choice>
              <mc:Fallback>
                <p:oleObj name="Equation" r:id="rId10" imgW="4025880" imgH="4442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3038475"/>
                        <a:ext cx="4025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3" name="Text Box 23"/>
          <p:cNvSpPr txBox="1">
            <a:spLocks noChangeArrowheads="1"/>
          </p:cNvSpPr>
          <p:nvPr/>
        </p:nvSpPr>
        <p:spPr bwMode="auto">
          <a:xfrm>
            <a:off x="273050" y="351948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</a:rPr>
              <a:t>的平面方程为</a:t>
            </a:r>
          </a:p>
        </p:txBody>
      </p:sp>
      <p:sp>
        <p:nvSpPr>
          <p:cNvPr id="81944" name="Rectangle 24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1371600" cy="609600"/>
          </a:xfrm>
        </p:spPr>
        <p:txBody>
          <a:bodyPr/>
          <a:lstStyle/>
          <a:p>
            <a:pPr algn="l"/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说明</a:t>
            </a:r>
            <a:r>
              <a:rPr lang="en-US" altLang="zh-CN" sz="2800" b="1">
                <a:ea typeface="楷体_GB2312" panose="02010609030101010101" pitchFamily="49" charset="-122"/>
              </a:rPr>
              <a:t>:</a:t>
            </a:r>
          </a:p>
        </p:txBody>
      </p:sp>
      <p:pic>
        <p:nvPicPr>
          <p:cNvPr id="81962" name="Picture 42" descr="F:\My Documents\数学资源库\机动.jpg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63" name="Text Box 4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81964" name="Picture 4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5" name="Picture 45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6" name="Picture 4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7" name="Picture 4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8" name="Picture 4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5" grpId="0" build="p" autoUpdateAnimBg="0"/>
      <p:bldP spid="81939" grpId="0" autoUpdateAnimBg="0"/>
      <p:bldP spid="81941" grpId="0" build="p" autoUpdateAnimBg="0"/>
      <p:bldP spid="8194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6248400" cy="609600"/>
          </a:xfrm>
        </p:spPr>
        <p:txBody>
          <a:bodyPr/>
          <a:lstStyle/>
          <a:p>
            <a:pPr algn="l"/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特别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当平面与三坐标轴的交点分别为</a:t>
            </a:r>
            <a:endParaRPr lang="zh-CN" altLang="en-US" sz="28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304800" y="2971800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此式称为平面的</a:t>
            </a:r>
            <a:r>
              <a:rPr lang="zh-CN" altLang="en-US" sz="2800" b="1"/>
              <a:t>截距式方程</a:t>
            </a:r>
            <a:r>
              <a:rPr lang="en-US" altLang="zh-CN" sz="2800">
                <a:solidFill>
                  <a:schemeClr val="tx1"/>
                </a:solidFill>
              </a:rPr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graphicFrame>
        <p:nvGraphicFramePr>
          <p:cNvPr id="70681" name="Object 25"/>
          <p:cNvGraphicFramePr>
            <a:graphicFrameLocks noChangeAspect="1"/>
          </p:cNvGraphicFramePr>
          <p:nvPr/>
        </p:nvGraphicFramePr>
        <p:xfrm>
          <a:off x="1727200" y="1041400"/>
          <a:ext cx="452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2" name="Equation" r:id="rId3" imgW="4520880" imgH="406080" progId="Equation.3">
                  <p:embed/>
                </p:oleObj>
              </mc:Choice>
              <mc:Fallback>
                <p:oleObj name="Equation" r:id="rId3" imgW="4520880" imgH="4060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1041400"/>
                        <a:ext cx="452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2" name="Object 26"/>
          <p:cNvGraphicFramePr>
            <a:graphicFrameLocks noChangeAspect="1"/>
          </p:cNvGraphicFramePr>
          <p:nvPr/>
        </p:nvGraphicFramePr>
        <p:xfrm>
          <a:off x="1778000" y="1968500"/>
          <a:ext cx="2032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3" name="Equation" r:id="rId5" imgW="2031840" imgH="850680" progId="Equation.3">
                  <p:embed/>
                </p:oleObj>
              </mc:Choice>
              <mc:Fallback>
                <p:oleObj name="Equation" r:id="rId5" imgW="2031840" imgH="8506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1968500"/>
                        <a:ext cx="2032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304800" y="1385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时</a:t>
            </a:r>
            <a:r>
              <a:rPr lang="en-US" altLang="zh-CN" sz="2800">
                <a:solidFill>
                  <a:schemeClr val="tx1"/>
                </a:solidFill>
              </a:rPr>
              <a:t>,</a:t>
            </a:r>
          </a:p>
        </p:txBody>
      </p:sp>
      <p:graphicFrame>
        <p:nvGraphicFramePr>
          <p:cNvPr id="70686" name="Object 30"/>
          <p:cNvGraphicFramePr>
            <a:graphicFrameLocks noChangeAspect="1"/>
          </p:cNvGraphicFramePr>
          <p:nvPr/>
        </p:nvGraphicFramePr>
        <p:xfrm>
          <a:off x="3848100" y="2184400"/>
          <a:ext cx="171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4" name="Equation" r:id="rId7" imgW="1714320" imgH="406080" progId="Equation.3">
                  <p:embed/>
                </p:oleObj>
              </mc:Choice>
              <mc:Fallback>
                <p:oleObj name="Equation" r:id="rId7" imgW="1714320" imgH="4060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2184400"/>
                        <a:ext cx="1714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7" name="Object 31"/>
          <p:cNvGraphicFramePr>
            <a:graphicFrameLocks noChangeAspect="1"/>
          </p:cNvGraphicFramePr>
          <p:nvPr/>
        </p:nvGraphicFramePr>
        <p:xfrm>
          <a:off x="3035300" y="534670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5" name="Equation" r:id="rId9" imgW="1422360" imgH="406080" progId="Equation.3">
                  <p:embed/>
                </p:oleObj>
              </mc:Choice>
              <mc:Fallback>
                <p:oleObj name="Equation" r:id="rId9" imgW="1422360" imgH="4060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5346700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8" name="Object 32"/>
          <p:cNvGraphicFramePr>
            <a:graphicFrameLocks noChangeAspect="1"/>
          </p:cNvGraphicFramePr>
          <p:nvPr/>
        </p:nvGraphicFramePr>
        <p:xfrm>
          <a:off x="4406900" y="533400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6" name="Equation" r:id="rId11" imgW="1422360" imgH="406080" progId="Equation.3">
                  <p:embed/>
                </p:oleObj>
              </mc:Choice>
              <mc:Fallback>
                <p:oleObj name="Equation" r:id="rId11" imgW="1422360" imgH="4060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5334000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9" name="Object 33"/>
          <p:cNvGraphicFramePr>
            <a:graphicFrameLocks noChangeAspect="1"/>
          </p:cNvGraphicFramePr>
          <p:nvPr/>
        </p:nvGraphicFramePr>
        <p:xfrm>
          <a:off x="5854700" y="5334000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7" name="Equation" r:id="rId13" imgW="1384200" imgH="406080" progId="Equation.3">
                  <p:embed/>
                </p:oleObj>
              </mc:Choice>
              <mc:Fallback>
                <p:oleObj name="Equation" r:id="rId13" imgW="1384200" imgH="4060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5334000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90" name="Object 34"/>
          <p:cNvGraphicFramePr>
            <a:graphicFrameLocks noChangeAspect="1"/>
          </p:cNvGraphicFramePr>
          <p:nvPr/>
        </p:nvGraphicFramePr>
        <p:xfrm>
          <a:off x="3149600" y="5943600"/>
          <a:ext cx="309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8" name="Equation" r:id="rId15" imgW="3098520" imgH="406080" progId="Equation.3">
                  <p:embed/>
                </p:oleObj>
              </mc:Choice>
              <mc:Fallback>
                <p:oleObj name="Equation" r:id="rId15" imgW="3098520" imgH="4060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5943600"/>
                        <a:ext cx="3098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43" name="Line 87"/>
          <p:cNvSpPr>
            <a:spLocks noChangeShapeType="1"/>
          </p:cNvSpPr>
          <p:nvPr/>
        </p:nvSpPr>
        <p:spPr bwMode="auto">
          <a:xfrm>
            <a:off x="457200" y="3581400"/>
            <a:ext cx="4343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0745" name="Text Box 89"/>
          <p:cNvSpPr txBox="1">
            <a:spLocks noChangeArrowheads="1"/>
          </p:cNvSpPr>
          <p:nvPr/>
        </p:nvSpPr>
        <p:spPr bwMode="auto">
          <a:xfrm>
            <a:off x="838200" y="1385888"/>
            <a:ext cx="2136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</a:rPr>
              <a:t>平面方程为 </a:t>
            </a:r>
          </a:p>
        </p:txBody>
      </p:sp>
      <p:grpSp>
        <p:nvGrpSpPr>
          <p:cNvPr id="70756" name="Group 100"/>
          <p:cNvGrpSpPr>
            <a:grpSpLocks/>
          </p:cNvGrpSpPr>
          <p:nvPr/>
        </p:nvGrpSpPr>
        <p:grpSpPr bwMode="auto">
          <a:xfrm>
            <a:off x="6480175" y="568325"/>
            <a:ext cx="2206625" cy="2479675"/>
            <a:chOff x="4128" y="192"/>
            <a:chExt cx="1544" cy="1736"/>
          </a:xfrm>
        </p:grpSpPr>
        <p:grpSp>
          <p:nvGrpSpPr>
            <p:cNvPr id="70755" name="Group 99"/>
            <p:cNvGrpSpPr>
              <a:grpSpLocks/>
            </p:cNvGrpSpPr>
            <p:nvPr/>
          </p:nvGrpSpPr>
          <p:grpSpPr bwMode="auto">
            <a:xfrm>
              <a:off x="4128" y="192"/>
              <a:ext cx="1536" cy="1632"/>
              <a:chOff x="4128" y="192"/>
              <a:chExt cx="1536" cy="1632"/>
            </a:xfrm>
          </p:grpSpPr>
          <p:sp>
            <p:nvSpPr>
              <p:cNvPr id="70664" name="Line 8"/>
              <p:cNvSpPr>
                <a:spLocks noChangeShapeType="1"/>
              </p:cNvSpPr>
              <p:nvPr/>
            </p:nvSpPr>
            <p:spPr bwMode="auto">
              <a:xfrm flipH="1">
                <a:off x="4128" y="1584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67" name="Line 11"/>
              <p:cNvSpPr>
                <a:spLocks noChangeShapeType="1"/>
              </p:cNvSpPr>
              <p:nvPr/>
            </p:nvSpPr>
            <p:spPr bwMode="auto">
              <a:xfrm>
                <a:off x="4800" y="1152"/>
                <a:ext cx="492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68" name="Line 12"/>
              <p:cNvSpPr>
                <a:spLocks noChangeShapeType="1"/>
              </p:cNvSpPr>
              <p:nvPr/>
            </p:nvSpPr>
            <p:spPr bwMode="auto">
              <a:xfrm flipV="1">
                <a:off x="4368" y="1152"/>
                <a:ext cx="960" cy="432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0" name="Line 14"/>
              <p:cNvSpPr>
                <a:spLocks noChangeShapeType="1"/>
              </p:cNvSpPr>
              <p:nvPr/>
            </p:nvSpPr>
            <p:spPr bwMode="auto">
              <a:xfrm flipH="1" flipV="1">
                <a:off x="4800" y="528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1" name="Line 15"/>
              <p:cNvSpPr>
                <a:spLocks noChangeShapeType="1"/>
              </p:cNvSpPr>
              <p:nvPr/>
            </p:nvSpPr>
            <p:spPr bwMode="auto">
              <a:xfrm flipH="1">
                <a:off x="4362" y="1152"/>
                <a:ext cx="438" cy="4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2" name="Line 16"/>
              <p:cNvSpPr>
                <a:spLocks noChangeShapeType="1"/>
              </p:cNvSpPr>
              <p:nvPr/>
            </p:nvSpPr>
            <p:spPr bwMode="auto">
              <a:xfrm flipH="1">
                <a:off x="4368" y="528"/>
                <a:ext cx="432" cy="105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3" name="Line 17"/>
              <p:cNvSpPr>
                <a:spLocks noChangeShapeType="1"/>
              </p:cNvSpPr>
              <p:nvPr/>
            </p:nvSpPr>
            <p:spPr bwMode="auto">
              <a:xfrm flipH="1" flipV="1">
                <a:off x="4800" y="528"/>
                <a:ext cx="528" cy="62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4" name="Line 18"/>
              <p:cNvSpPr>
                <a:spLocks noChangeShapeType="1"/>
              </p:cNvSpPr>
              <p:nvPr/>
            </p:nvSpPr>
            <p:spPr bwMode="auto">
              <a:xfrm>
                <a:off x="5328" y="115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5" name="Line 19"/>
              <p:cNvSpPr>
                <a:spLocks noChangeShapeType="1"/>
              </p:cNvSpPr>
              <p:nvPr/>
            </p:nvSpPr>
            <p:spPr bwMode="auto">
              <a:xfrm flipV="1">
                <a:off x="4800" y="192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70747" name="Object 91"/>
            <p:cNvGraphicFramePr>
              <a:graphicFrameLocks noChangeAspect="1"/>
            </p:cNvGraphicFramePr>
            <p:nvPr/>
          </p:nvGraphicFramePr>
          <p:xfrm>
            <a:off x="4320" y="1584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09" name="Equation" r:id="rId17" imgW="279360" imgH="304560" progId="Equation.3">
                    <p:embed/>
                  </p:oleObj>
                </mc:Choice>
                <mc:Fallback>
                  <p:oleObj name="Equation" r:id="rId17" imgW="279360" imgH="304560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584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49" name="Object 93"/>
            <p:cNvGraphicFramePr>
              <a:graphicFrameLocks noChangeAspect="1"/>
            </p:cNvGraphicFramePr>
            <p:nvPr/>
          </p:nvGraphicFramePr>
          <p:xfrm>
            <a:off x="4656" y="104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10" name="Equation" r:id="rId19" imgW="215640" imgH="241200" progId="Equation.3">
                    <p:embed/>
                  </p:oleObj>
                </mc:Choice>
                <mc:Fallback>
                  <p:oleObj name="Equation" r:id="rId19" imgW="215640" imgH="241200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048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50" name="Object 94"/>
            <p:cNvGraphicFramePr>
              <a:graphicFrameLocks noChangeAspect="1"/>
            </p:cNvGraphicFramePr>
            <p:nvPr/>
          </p:nvGraphicFramePr>
          <p:xfrm>
            <a:off x="4868" y="22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11" name="Equation" r:id="rId21" imgW="215640" imgH="215640" progId="Equation.3">
                    <p:embed/>
                  </p:oleObj>
                </mc:Choice>
                <mc:Fallback>
                  <p:oleObj name="Equation" r:id="rId21" imgW="215640" imgH="215640" progId="Equation.3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8" y="22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51" name="Object 95"/>
            <p:cNvGraphicFramePr>
              <a:graphicFrameLocks noChangeAspect="1"/>
            </p:cNvGraphicFramePr>
            <p:nvPr/>
          </p:nvGraphicFramePr>
          <p:xfrm>
            <a:off x="5520" y="120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12" name="Equation" r:id="rId23" imgW="241200" imgH="317160" progId="Equation.3">
                    <p:embed/>
                  </p:oleObj>
                </mc:Choice>
                <mc:Fallback>
                  <p:oleObj name="Equation" r:id="rId23" imgW="241200" imgH="317160" progId="Equation.3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0" y="120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52" name="Object 96"/>
            <p:cNvGraphicFramePr>
              <a:graphicFrameLocks noChangeAspect="1"/>
            </p:cNvGraphicFramePr>
            <p:nvPr/>
          </p:nvGraphicFramePr>
          <p:xfrm>
            <a:off x="4176" y="177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13" name="Equation" r:id="rId25" imgW="228600" imgH="241200" progId="Equation.3">
                    <p:embed/>
                  </p:oleObj>
                </mc:Choice>
                <mc:Fallback>
                  <p:oleObj name="Equation" r:id="rId25" imgW="228600" imgH="241200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77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53" name="Object 97"/>
            <p:cNvGraphicFramePr>
              <a:graphicFrameLocks noChangeAspect="1"/>
            </p:cNvGraphicFramePr>
            <p:nvPr/>
          </p:nvGraphicFramePr>
          <p:xfrm>
            <a:off x="4816" y="432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14" name="Equation" r:id="rId27" imgW="279360" imgH="304560" progId="Equation.3">
                    <p:embed/>
                  </p:oleObj>
                </mc:Choice>
                <mc:Fallback>
                  <p:oleObj name="Equation" r:id="rId27" imgW="279360" imgH="304560" progId="Equation.3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6" y="432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54" name="Object 98"/>
            <p:cNvGraphicFramePr>
              <a:graphicFrameLocks noChangeAspect="1"/>
            </p:cNvGraphicFramePr>
            <p:nvPr/>
          </p:nvGraphicFramePr>
          <p:xfrm>
            <a:off x="5272" y="1172"/>
            <a:ext cx="1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15" name="Equation" r:id="rId29" imgW="304560" imgH="393480" progId="Equation.3">
                    <p:embed/>
                  </p:oleObj>
                </mc:Choice>
                <mc:Fallback>
                  <p:oleObj name="Equation" r:id="rId29" imgW="304560" imgH="393480" progId="Equation.3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2" y="1172"/>
                          <a:ext cx="1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757" name="Text Box 101"/>
          <p:cNvSpPr txBox="1">
            <a:spLocks noChangeArrowheads="1"/>
          </p:cNvSpPr>
          <p:nvPr/>
        </p:nvSpPr>
        <p:spPr bwMode="auto">
          <a:xfrm>
            <a:off x="609600" y="3595688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分析</a:t>
            </a:r>
            <a:r>
              <a:rPr lang="en-US" altLang="zh-CN" sz="2800"/>
              <a:t>:</a:t>
            </a:r>
            <a:r>
              <a:rPr lang="zh-CN" altLang="en-US" sz="2800">
                <a:solidFill>
                  <a:schemeClr val="tx1"/>
                </a:solidFill>
              </a:rPr>
              <a:t>利用三点式 </a:t>
            </a:r>
          </a:p>
        </p:txBody>
      </p:sp>
      <p:sp>
        <p:nvSpPr>
          <p:cNvPr id="70758" name="Text Box 102"/>
          <p:cNvSpPr txBox="1">
            <a:spLocks noChangeArrowheads="1"/>
          </p:cNvSpPr>
          <p:nvPr/>
        </p:nvSpPr>
        <p:spPr bwMode="auto">
          <a:xfrm>
            <a:off x="273050" y="5257800"/>
            <a:ext cx="285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</a:rPr>
              <a:t>按第一行展开得 </a:t>
            </a:r>
          </a:p>
        </p:txBody>
      </p:sp>
      <p:sp>
        <p:nvSpPr>
          <p:cNvPr id="70760" name="Text Box 104"/>
          <p:cNvSpPr txBox="1">
            <a:spLocks noChangeArrowheads="1"/>
          </p:cNvSpPr>
          <p:nvPr/>
        </p:nvSpPr>
        <p:spPr bwMode="auto">
          <a:xfrm>
            <a:off x="2000250" y="582136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即</a:t>
            </a:r>
          </a:p>
        </p:txBody>
      </p:sp>
      <p:graphicFrame>
        <p:nvGraphicFramePr>
          <p:cNvPr id="70684" name="Object 28"/>
          <p:cNvGraphicFramePr>
            <a:graphicFrameLocks noChangeAspect="1"/>
          </p:cNvGraphicFramePr>
          <p:nvPr/>
        </p:nvGraphicFramePr>
        <p:xfrm>
          <a:off x="3854450" y="3670300"/>
          <a:ext cx="2819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6" name="Equation" r:id="rId31" imgW="2819160" imgH="1523880" progId="Equation.3">
                  <p:embed/>
                </p:oleObj>
              </mc:Choice>
              <mc:Fallback>
                <p:oleObj name="Equation" r:id="rId31" imgW="2819160" imgH="15238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3670300"/>
                        <a:ext cx="28194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61" name="Object 105"/>
          <p:cNvGraphicFramePr>
            <a:graphicFrameLocks noChangeAspect="1"/>
          </p:cNvGraphicFramePr>
          <p:nvPr/>
        </p:nvGraphicFramePr>
        <p:xfrm>
          <a:off x="3975100" y="3797300"/>
          <a:ext cx="749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7" name="Equation" r:id="rId33" imgW="749160" imgH="241200" progId="Equation.3">
                  <p:embed/>
                </p:oleObj>
              </mc:Choice>
              <mc:Fallback>
                <p:oleObj name="Equation" r:id="rId33" imgW="749160" imgH="241200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3797300"/>
                        <a:ext cx="749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62" name="Object 106"/>
          <p:cNvGraphicFramePr>
            <a:graphicFrameLocks noChangeAspect="1"/>
          </p:cNvGraphicFramePr>
          <p:nvPr/>
        </p:nvGraphicFramePr>
        <p:xfrm>
          <a:off x="5105400" y="37973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8" name="Equation" r:id="rId35" imgW="241200" imgH="317160" progId="Equation.3">
                  <p:embed/>
                </p:oleObj>
              </mc:Choice>
              <mc:Fallback>
                <p:oleObj name="Equation" r:id="rId35" imgW="241200" imgH="317160" progId="Equation.3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7973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63" name="Object 107"/>
          <p:cNvGraphicFramePr>
            <a:graphicFrameLocks noChangeAspect="1"/>
          </p:cNvGraphicFramePr>
          <p:nvPr/>
        </p:nvGraphicFramePr>
        <p:xfrm>
          <a:off x="5727700" y="3810000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9" name="Equation" r:id="rId37" imgW="215640" imgH="215640" progId="Equation.3">
                  <p:embed/>
                </p:oleObj>
              </mc:Choice>
              <mc:Fallback>
                <p:oleObj name="Equation" r:id="rId37" imgW="215640" imgH="215640" progId="Equation.3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3810000"/>
                        <a:ext cx="215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64" name="Object 108"/>
          <p:cNvGraphicFramePr>
            <a:graphicFrameLocks noChangeAspect="1"/>
          </p:cNvGraphicFramePr>
          <p:nvPr/>
        </p:nvGraphicFramePr>
        <p:xfrm>
          <a:off x="4102100" y="4343400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0" name="Equation" r:id="rId39" imgW="495000" imgH="241200" progId="Equation.3">
                  <p:embed/>
                </p:oleObj>
              </mc:Choice>
              <mc:Fallback>
                <p:oleObj name="Equation" r:id="rId39" imgW="495000" imgH="241200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4343400"/>
                        <a:ext cx="495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65" name="Object 109"/>
          <p:cNvGraphicFramePr>
            <a:graphicFrameLocks noChangeAspect="1"/>
          </p:cNvGraphicFramePr>
          <p:nvPr/>
        </p:nvGraphicFramePr>
        <p:xfrm>
          <a:off x="5099050" y="4267200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1" name="Equation" r:id="rId41" imgW="215640" imgH="330120" progId="Equation.3">
                  <p:embed/>
                </p:oleObj>
              </mc:Choice>
              <mc:Fallback>
                <p:oleObj name="Equation" r:id="rId41" imgW="215640" imgH="330120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4267200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66" name="Object 110"/>
          <p:cNvGraphicFramePr>
            <a:graphicFrameLocks noChangeAspect="1"/>
          </p:cNvGraphicFramePr>
          <p:nvPr/>
        </p:nvGraphicFramePr>
        <p:xfrm>
          <a:off x="5727700" y="42672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2" name="Equation" r:id="rId43" imgW="215640" imgH="317160" progId="Equation.3">
                  <p:embed/>
                </p:oleObj>
              </mc:Choice>
              <mc:Fallback>
                <p:oleObj name="Equation" r:id="rId43" imgW="215640" imgH="317160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426720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67" name="Object 111"/>
          <p:cNvGraphicFramePr>
            <a:graphicFrameLocks noChangeAspect="1"/>
          </p:cNvGraphicFramePr>
          <p:nvPr/>
        </p:nvGraphicFramePr>
        <p:xfrm>
          <a:off x="4102100" y="4927600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3" name="Equation" r:id="rId45" imgW="495000" imgH="241200" progId="Equation.3">
                  <p:embed/>
                </p:oleObj>
              </mc:Choice>
              <mc:Fallback>
                <p:oleObj name="Equation" r:id="rId45" imgW="495000" imgH="241200" progId="Equation.3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4927600"/>
                        <a:ext cx="495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68" name="Object 112"/>
          <p:cNvGraphicFramePr>
            <a:graphicFrameLocks noChangeAspect="1"/>
          </p:cNvGraphicFramePr>
          <p:nvPr/>
        </p:nvGraphicFramePr>
        <p:xfrm>
          <a:off x="5099050" y="48641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4" name="Equation" r:id="rId47" imgW="215640" imgH="317160" progId="Equation.3">
                  <p:embed/>
                </p:oleObj>
              </mc:Choice>
              <mc:Fallback>
                <p:oleObj name="Equation" r:id="rId47" imgW="215640" imgH="317160" progId="Equation.3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486410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69" name="Object 113"/>
          <p:cNvGraphicFramePr>
            <a:graphicFrameLocks noChangeAspect="1"/>
          </p:cNvGraphicFramePr>
          <p:nvPr/>
        </p:nvGraphicFramePr>
        <p:xfrm>
          <a:off x="5753100" y="4940300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5" name="Equation" r:id="rId49" imgW="203040" imgH="241200" progId="Equation.3">
                  <p:embed/>
                </p:oleObj>
              </mc:Choice>
              <mc:Fallback>
                <p:oleObj name="Equation" r:id="rId49" imgW="203040" imgH="241200" progId="Equation.3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4940300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0771" name="Picture 115" descr="F:\My Documents\数学资源库\机动.jpg"/>
          <p:cNvPicPr>
            <a:picLocks noChangeAspect="1" noChangeArrowheads="1"/>
          </p:cNvPicPr>
          <p:nvPr/>
        </p:nvPicPr>
        <p:blipFill>
          <a:blip r:embed="rId5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772" name="Text Box 11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70773" name="Picture 11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774" name="Picture 11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775" name="Picture 11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776" name="Picture 12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777" name="Picture 12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0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0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build="p" autoUpdateAnimBg="0"/>
      <p:bldP spid="70685" grpId="0" build="p" autoUpdateAnimBg="0" advAuto="0"/>
      <p:bldP spid="70743" grpId="0" animBg="1"/>
      <p:bldP spid="70745" grpId="0" build="p" autoUpdateAnimBg="0"/>
      <p:bldP spid="70757" grpId="0" build="p" autoUpdateAnimBg="0"/>
      <p:bldP spid="70758" grpId="0" build="p" autoUpdateAnimBg="0"/>
      <p:bldP spid="7076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381000"/>
            <a:ext cx="4100512" cy="711200"/>
          </a:xfrm>
        </p:spPr>
        <p:txBody>
          <a:bodyPr/>
          <a:lstStyle/>
          <a:p>
            <a:pPr algn="l"/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二、平面的一般方程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3276600" cy="5334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设有三元一次方程 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04800" y="34290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以上两式相减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得平面的点法式方程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5029200" y="51054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此方程称为</a:t>
            </a:r>
            <a:r>
              <a:rPr lang="zh-CN" altLang="en-US" sz="2800" b="1"/>
              <a:t>平面的一般</a:t>
            </a:r>
            <a:endParaRPr lang="zh-CN" altLang="en-US" sz="2800">
              <a:solidFill>
                <a:schemeClr val="tx1"/>
              </a:solidFill>
            </a:endParaRPr>
          </a:p>
        </p:txBody>
      </p:sp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1689100" y="1739900"/>
          <a:ext cx="323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4" imgW="3238200" imgH="393480" progId="Equation.3">
                  <p:embed/>
                </p:oleObj>
              </mc:Choice>
              <mc:Fallback>
                <p:oleObj name="Equation" r:id="rId4" imgW="323820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1739900"/>
                        <a:ext cx="323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09600" y="22098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任取一组满足上述方程的数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5029200" y="2300288"/>
          <a:ext cx="143986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6" imgW="1447560" imgH="444240" progId="Equation.3">
                  <p:embed/>
                </p:oleObj>
              </mc:Choice>
              <mc:Fallback>
                <p:oleObj name="Equation" r:id="rId6" imgW="144756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300288"/>
                        <a:ext cx="143986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6477000" y="22240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则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1828800" y="4037013"/>
          <a:ext cx="54181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8" imgW="5422680" imgH="444240" progId="Equation.3">
                  <p:embed/>
                </p:oleObj>
              </mc:Choice>
              <mc:Fallback>
                <p:oleObj name="Equation" r:id="rId8" imgW="542268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37013"/>
                        <a:ext cx="54181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1828800" y="2832100"/>
          <a:ext cx="3835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10" imgW="3835080" imgH="444240" progId="Equation.3">
                  <p:embed/>
                </p:oleObj>
              </mc:Choice>
              <mc:Fallback>
                <p:oleObj name="Equation" r:id="rId10" imgW="383508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32100"/>
                        <a:ext cx="3835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304800" y="45720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显然方程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②与此点法式方程等价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>
                <a:solidFill>
                  <a:schemeClr val="tx1"/>
                </a:solidFill>
              </a:rPr>
              <a:t>  </a:t>
            </a:r>
          </a:p>
        </p:txBody>
      </p:sp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5003800" y="1612900"/>
          <a:ext cx="292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12" imgW="2920680" imgH="520560" progId="Equation.3">
                  <p:embed/>
                </p:oleObj>
              </mc:Choice>
              <mc:Fallback>
                <p:oleObj name="Equation" r:id="rId12" imgW="2920680" imgH="5205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612900"/>
                        <a:ext cx="292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8277225" y="16002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sym typeface="Symbol" panose="05050102010706020507" pitchFamily="18" charset="2"/>
              </a:rPr>
              <a:t>②</a:t>
            </a:r>
          </a:p>
        </p:txBody>
      </p:sp>
      <p:grpSp>
        <p:nvGrpSpPr>
          <p:cNvPr id="11290" name="Group 26"/>
          <p:cNvGrpSpPr>
            <a:grpSpLocks/>
          </p:cNvGrpSpPr>
          <p:nvPr/>
        </p:nvGrpSpPr>
        <p:grpSpPr bwMode="auto">
          <a:xfrm>
            <a:off x="1905000" y="5243513"/>
            <a:ext cx="1909763" cy="406400"/>
            <a:chOff x="3249" y="2832"/>
            <a:chExt cx="1203" cy="256"/>
          </a:xfrm>
        </p:grpSpPr>
        <p:graphicFrame>
          <p:nvGraphicFramePr>
            <p:cNvPr id="11283" name="Object 19"/>
            <p:cNvGraphicFramePr>
              <a:graphicFrameLocks noChangeAspect="1"/>
            </p:cNvGraphicFramePr>
            <p:nvPr/>
          </p:nvGraphicFramePr>
          <p:xfrm>
            <a:off x="3264" y="2832"/>
            <a:ext cx="11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4" name="Equation" r:id="rId14" imgW="1866600" imgH="406080" progId="Equation.3">
                    <p:embed/>
                  </p:oleObj>
                </mc:Choice>
                <mc:Fallback>
                  <p:oleObj name="Equation" r:id="rId14" imgW="1866600" imgH="4060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832"/>
                          <a:ext cx="11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9" name="Line 25"/>
            <p:cNvSpPr>
              <a:spLocks noChangeShapeType="1"/>
            </p:cNvSpPr>
            <p:nvPr/>
          </p:nvSpPr>
          <p:spPr bwMode="auto">
            <a:xfrm>
              <a:off x="3249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3733800" y="51054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</a:rPr>
              <a:t>的平面</a:t>
            </a:r>
            <a:r>
              <a:rPr lang="en-US" altLang="zh-CN" sz="2800">
                <a:solidFill>
                  <a:schemeClr val="tx1"/>
                </a:solidFill>
              </a:rPr>
              <a:t>, 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334000" y="45720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因此方程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②</a:t>
            </a:r>
            <a:r>
              <a:rPr lang="zh-CN" altLang="en-US" sz="2800">
                <a:solidFill>
                  <a:schemeClr val="tx1"/>
                </a:solidFill>
              </a:rPr>
              <a:t>的图形是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304800" y="51196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法向量为  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304800" y="57292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方程</a:t>
            </a:r>
            <a:r>
              <a:rPr lang="en-US" altLang="zh-CN" sz="280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1296" name="Picture 32" descr="F:\My Documents\数学资源库\机动.jpg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11298" name="Picture 3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99" name="Picture 35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00" name="Picture 3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01" name="Picture 3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02" name="Picture 3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  <p:bldP spid="11269" grpId="0" build="p" autoUpdateAnimBg="0"/>
      <p:bldP spid="11272" grpId="0" build="p" autoUpdateAnimBg="0"/>
      <p:bldP spid="11268" grpId="0" build="p" autoUpdateAnimBg="0"/>
      <p:bldP spid="11276" grpId="0" build="p" autoUpdateAnimBg="0"/>
      <p:bldP spid="11271" grpId="0" autoUpdateAnimBg="0"/>
      <p:bldP spid="11287" grpId="0" build="p" autoUpdateAnimBg="0" advAuto="0"/>
      <p:bldP spid="11291" grpId="0" build="p" autoUpdateAnimBg="0" advAuto="0"/>
      <p:bldP spid="11292" grpId="0" autoUpdateAnimBg="0"/>
      <p:bldP spid="11293" grpId="0" autoUpdateAnimBg="0"/>
      <p:bldP spid="11295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18288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特殊情形</a:t>
            </a:r>
            <a:endParaRPr lang="zh-CN" altLang="en-US" sz="2800" b="1">
              <a:ea typeface="仿宋_GB2312" panose="02010609030101010101" pitchFamily="49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55613" y="153828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• </a:t>
            </a:r>
            <a:r>
              <a:rPr lang="zh-CN" altLang="en-US" sz="2800">
                <a:solidFill>
                  <a:schemeClr val="tx1"/>
                </a:solidFill>
              </a:rPr>
              <a:t>当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0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时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x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y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z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表示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172200" y="15382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通过原点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的平面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55613" y="2133600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•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当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0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时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y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z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的法向量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903663" y="2743200"/>
            <a:ext cx="2954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平面平行于</a:t>
            </a:r>
            <a:r>
              <a:rPr lang="zh-CN" altLang="en-US" sz="2800" i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轴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455613" y="33670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•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x+C z+D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 </a:t>
            </a:r>
            <a:r>
              <a:rPr lang="zh-CN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表示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55613" y="3954463"/>
            <a:ext cx="3751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•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x+B y+D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表示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55613" y="4552950"/>
            <a:ext cx="332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•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z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表示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455613" y="5172075"/>
            <a:ext cx="3214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•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x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表示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455613" y="5780088"/>
            <a:ext cx="287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•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y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表示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990600" y="228600"/>
            <a:ext cx="7086600" cy="685800"/>
          </a:xfrm>
          <a:prstGeom prst="rect">
            <a:avLst/>
          </a:prstGeom>
          <a:gradFill rotWithShape="0">
            <a:gsLst>
              <a:gs pos="0">
                <a:srgbClr val="0033CC"/>
              </a:gs>
              <a:gs pos="100000">
                <a:srgbClr val="0033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1147763" y="350838"/>
          <a:ext cx="35194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公式" r:id="rId4" imgW="1346040" imgH="203040" progId="Equation.3">
                  <p:embed/>
                </p:oleObj>
              </mc:Choice>
              <mc:Fallback>
                <p:oleObj name="公式" r:id="rId4" imgW="1346040" imgH="203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350838"/>
                        <a:ext cx="351948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4841875" y="304800"/>
          <a:ext cx="31591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公式" r:id="rId6" imgW="1257120" imgH="228600" progId="Equation.3">
                  <p:embed/>
                </p:oleObj>
              </mc:Choice>
              <mc:Fallback>
                <p:oleObj name="公式" r:id="rId6" imgW="125712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04800"/>
                        <a:ext cx="31591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3779838" y="3355975"/>
            <a:ext cx="3306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平行于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/>
              <a:t>轴</a:t>
            </a:r>
            <a:r>
              <a:rPr lang="zh-CN" altLang="en-US" sz="2800">
                <a:solidFill>
                  <a:schemeClr val="tx1"/>
                </a:solidFill>
              </a:rPr>
              <a:t>的平面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;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3762375" y="3957638"/>
            <a:ext cx="3171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平行于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/>
              <a:t>轴</a:t>
            </a:r>
            <a:r>
              <a:rPr lang="zh-CN" altLang="en-US" sz="2800">
                <a:solidFill>
                  <a:schemeClr val="tx1"/>
                </a:solidFill>
              </a:rPr>
              <a:t>的平面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;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3143250" y="4583113"/>
            <a:ext cx="3714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平行于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rPr>
              <a:t>xoy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面 的平面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3048000" y="5181600"/>
            <a:ext cx="3797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平行于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rPr>
              <a:t>yoz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面 的平面；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3048000" y="5797550"/>
            <a:ext cx="3808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平行于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rPr>
              <a:t>zox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面 的平面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12318" name="Group 30"/>
          <p:cNvGrpSpPr>
            <a:grpSpLocks/>
          </p:cNvGrpSpPr>
          <p:nvPr/>
        </p:nvGrpSpPr>
        <p:grpSpPr bwMode="auto">
          <a:xfrm>
            <a:off x="1384300" y="2798763"/>
            <a:ext cx="2501900" cy="425450"/>
            <a:chOff x="872" y="1763"/>
            <a:chExt cx="1576" cy="268"/>
          </a:xfrm>
        </p:grpSpPr>
        <p:graphicFrame>
          <p:nvGraphicFramePr>
            <p:cNvPr id="12314" name="Object 26"/>
            <p:cNvGraphicFramePr>
              <a:graphicFrameLocks noChangeAspect="1"/>
            </p:cNvGraphicFramePr>
            <p:nvPr/>
          </p:nvGraphicFramePr>
          <p:xfrm>
            <a:off x="878" y="1776"/>
            <a:ext cx="157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1" name="Equation" r:id="rId8" imgW="2489040" imgH="406080" progId="Equation.3">
                    <p:embed/>
                  </p:oleObj>
                </mc:Choice>
                <mc:Fallback>
                  <p:oleObj name="Equation" r:id="rId8" imgW="2489040" imgH="40608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8" y="1776"/>
                          <a:ext cx="157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6" name="Line 28"/>
            <p:cNvSpPr>
              <a:spLocks noChangeShapeType="1"/>
            </p:cNvSpPr>
            <p:nvPr/>
          </p:nvSpPr>
          <p:spPr bwMode="auto">
            <a:xfrm>
              <a:off x="872" y="1776"/>
              <a:ext cx="159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17" name="Line 29"/>
            <p:cNvSpPr>
              <a:spLocks noChangeShapeType="1"/>
            </p:cNvSpPr>
            <p:nvPr/>
          </p:nvSpPr>
          <p:spPr bwMode="auto">
            <a:xfrm>
              <a:off x="2289" y="1763"/>
              <a:ext cx="159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12319" name="Picture 31" descr="F:\My Documents\数学资源库\机动.jpg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12321" name="Picture 3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22" name="Picture 3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23" name="Picture 3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24" name="Picture 3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25" name="Picture 3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2" grpId="0" autoUpdateAnimBg="0"/>
      <p:bldP spid="12293" grpId="0" autoUpdateAnimBg="0"/>
      <p:bldP spid="12294" grpId="0" autoUpdateAnimBg="0"/>
      <p:bldP spid="12297" grpId="0" autoUpdateAnimBg="0"/>
      <p:bldP spid="12298" grpId="0" autoUpdateAnimBg="0"/>
      <p:bldP spid="12299" grpId="0" autoUpdateAnimBg="0"/>
      <p:bldP spid="12300" grpId="0" autoUpdateAnimBg="0"/>
      <p:bldP spid="12301" grpId="0" autoUpdateAnimBg="0"/>
      <p:bldP spid="12302" grpId="0" autoUpdateAnimBg="0"/>
      <p:bldP spid="12307" grpId="0" autoUpdateAnimBg="0"/>
      <p:bldP spid="12308" grpId="0" autoUpdateAnimBg="0"/>
      <p:bldP spid="12309" grpId="0" autoUpdateAnimBg="0"/>
      <p:bldP spid="12310" grpId="0" autoUpdateAnimBg="0"/>
      <p:bldP spid="12311" grpId="0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anose="02010609030101010101" pitchFamily="49" charset="-122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anose="02010609030101010101" pitchFamily="49" charset="-122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Office\Templates\空演示文稿.pot</Template>
  <TotalTime>3531</TotalTime>
  <Words>1083</Words>
  <Application>Microsoft Office PowerPoint</Application>
  <PresentationFormat>全屏显示(4:3)</PresentationFormat>
  <Paragraphs>180</Paragraphs>
  <Slides>19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Times New Roman</vt:lpstr>
      <vt:lpstr>宋体</vt:lpstr>
      <vt:lpstr>华文行楷</vt:lpstr>
      <vt:lpstr>楷体_GB2312</vt:lpstr>
      <vt:lpstr>Arial</vt:lpstr>
      <vt:lpstr>仿宋_GB2312</vt:lpstr>
      <vt:lpstr>Symbol</vt:lpstr>
      <vt:lpstr>空演示文稿</vt:lpstr>
      <vt:lpstr>1_空演示文稿</vt:lpstr>
      <vt:lpstr>BMP 图象</vt:lpstr>
      <vt:lpstr>Microsoft Equation 3.0</vt:lpstr>
      <vt:lpstr>Microsoft 公式 3.0</vt:lpstr>
      <vt:lpstr>第4节</vt:lpstr>
      <vt:lpstr>PowerPoint 演示文稿</vt:lpstr>
      <vt:lpstr>定义1. </vt:lpstr>
      <vt:lpstr>一、平面的点法式方程</vt:lpstr>
      <vt:lpstr>例1.求过三点</vt:lpstr>
      <vt:lpstr>说明:</vt:lpstr>
      <vt:lpstr>特别,当平面与三坐标轴的交点分别为</vt:lpstr>
      <vt:lpstr>二、平面的一般方程</vt:lpstr>
      <vt:lpstr>特殊情形</vt:lpstr>
      <vt:lpstr>例2.  求通过 x 轴和点( 4, – 3, – 1) 的平面方程.</vt:lpstr>
      <vt:lpstr>三、两平面的夹角（两平面的位置关系）</vt:lpstr>
      <vt:lpstr>特别有下列结论：</vt:lpstr>
      <vt:lpstr>例4. 一平面通过两点</vt:lpstr>
      <vt:lpstr>       设</vt:lpstr>
      <vt:lpstr>例6.</vt:lpstr>
      <vt:lpstr>内容小结</vt:lpstr>
      <vt:lpstr>PowerPoint 演示文稿</vt:lpstr>
      <vt:lpstr>PowerPoint 演示文稿</vt:lpstr>
      <vt:lpstr>备用题</vt:lpstr>
    </vt:vector>
  </TitlesOfParts>
  <Manager/>
  <Company>cumt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第七节 平面及其方程</dc:title>
  <dc:creator>yingluo</dc:creator>
  <cp:lastModifiedBy>Zhuangchu LUO</cp:lastModifiedBy>
  <cp:revision>100</cp:revision>
  <dcterms:created xsi:type="dcterms:W3CDTF">2000-02-01T02:33:52Z</dcterms:created>
  <dcterms:modified xsi:type="dcterms:W3CDTF">2018-02-07T10:02:02Z</dcterms:modified>
</cp:coreProperties>
</file>