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309" r:id="rId3"/>
    <p:sldId id="297" r:id="rId4"/>
    <p:sldId id="270" r:id="rId5"/>
    <p:sldId id="271" r:id="rId6"/>
    <p:sldId id="285" r:id="rId7"/>
    <p:sldId id="272" r:id="rId8"/>
    <p:sldId id="287" r:id="rId9"/>
    <p:sldId id="298" r:id="rId10"/>
    <p:sldId id="304" r:id="rId11"/>
    <p:sldId id="289" r:id="rId12"/>
    <p:sldId id="310" r:id="rId13"/>
    <p:sldId id="277" r:id="rId14"/>
    <p:sldId id="280" r:id="rId15"/>
    <p:sldId id="281" r:id="rId16"/>
    <p:sldId id="278" r:id="rId17"/>
    <p:sldId id="306" r:id="rId18"/>
    <p:sldId id="307" r:id="rId19"/>
    <p:sldId id="308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FF33"/>
    <a:srgbClr val="33CC33"/>
    <a:srgbClr val="006600"/>
    <a:srgbClr val="008000"/>
    <a:srgbClr val="4D4D4D"/>
    <a:srgbClr val="33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0" d="100"/>
          <a:sy n="100" d="100"/>
        </p:scale>
        <p:origin x="84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5" Type="http://schemas.openxmlformats.org/officeDocument/2006/relationships/image" Target="../media/image96.e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e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4" Type="http://schemas.openxmlformats.org/officeDocument/2006/relationships/image" Target="../media/image11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11" Type="http://schemas.openxmlformats.org/officeDocument/2006/relationships/image" Target="../media/image123.emf"/><Relationship Id="rId5" Type="http://schemas.openxmlformats.org/officeDocument/2006/relationships/image" Target="../media/image117.emf"/><Relationship Id="rId10" Type="http://schemas.openxmlformats.org/officeDocument/2006/relationships/image" Target="../media/image122.emf"/><Relationship Id="rId4" Type="http://schemas.openxmlformats.org/officeDocument/2006/relationships/image" Target="../media/image116.emf"/><Relationship Id="rId9" Type="http://schemas.openxmlformats.org/officeDocument/2006/relationships/image" Target="../media/image121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image" Target="../media/image136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12" Type="http://schemas.openxmlformats.org/officeDocument/2006/relationships/image" Target="../media/image135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0" Type="http://schemas.openxmlformats.org/officeDocument/2006/relationships/image" Target="../media/image133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image" Target="../media/image149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17" Type="http://schemas.openxmlformats.org/officeDocument/2006/relationships/image" Target="../media/image153.emf"/><Relationship Id="rId2" Type="http://schemas.openxmlformats.org/officeDocument/2006/relationships/image" Target="../media/image138.emf"/><Relationship Id="rId16" Type="http://schemas.openxmlformats.org/officeDocument/2006/relationships/image" Target="../media/image152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emf"/><Relationship Id="rId5" Type="http://schemas.openxmlformats.org/officeDocument/2006/relationships/image" Target="../media/image141.emf"/><Relationship Id="rId15" Type="http://schemas.openxmlformats.org/officeDocument/2006/relationships/image" Target="../media/image15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Relationship Id="rId14" Type="http://schemas.openxmlformats.org/officeDocument/2006/relationships/image" Target="../media/image15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11" Type="http://schemas.openxmlformats.org/officeDocument/2006/relationships/image" Target="../media/image164.emf"/><Relationship Id="rId5" Type="http://schemas.openxmlformats.org/officeDocument/2006/relationships/image" Target="../media/image158.emf"/><Relationship Id="rId10" Type="http://schemas.openxmlformats.org/officeDocument/2006/relationships/image" Target="../media/image163.emf"/><Relationship Id="rId4" Type="http://schemas.openxmlformats.org/officeDocument/2006/relationships/image" Target="../media/image157.emf"/><Relationship Id="rId9" Type="http://schemas.openxmlformats.org/officeDocument/2006/relationships/image" Target="../media/image16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emf"/><Relationship Id="rId7" Type="http://schemas.openxmlformats.org/officeDocument/2006/relationships/image" Target="../media/image15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0" Type="http://schemas.openxmlformats.org/officeDocument/2006/relationships/image" Target="../media/image60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B566CD0-3321-489E-9049-525297D982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83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806605-5FE7-41F4-875F-D7535BB7A1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952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A9D8-6146-4A9E-AFA9-6DC4155107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92615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AAC68-8B41-4C94-86D9-F62147568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78178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AA503-2D85-4206-90AD-A60E603F7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85051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5BD20-0CDF-4685-BA14-3E87CBD773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33748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756B2-F663-4B1E-B266-84CA6744C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91958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497E5-AC96-497F-A38E-1BBFD251FD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5005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D3CE4-EE49-4BB9-AC00-925787476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27088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AD1C8-B4D0-464D-A9F4-928BCC329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27408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DAA8A-D2CB-4DAC-AD79-D333D2EA3D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8366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BA9E-C3F3-48D2-B5F6-C24578DDC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77792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0D7C8-BDE6-4A15-B820-417C9D4F6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75014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A6C435-260E-4121-A4C0-D6B1891E06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" Target="slide7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2.png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9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82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Relationship Id="rId27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9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2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102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6.jpeg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7.emf"/><Relationship Id="rId22" Type="http://schemas.openxmlformats.org/officeDocument/2006/relationships/image" Target="../media/image101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7.wmf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jpeg"/><Relationship Id="rId11" Type="http://schemas.openxmlformats.org/officeDocument/2006/relationships/oleObject" Target="../embeddings/oleObject97.bin"/><Relationship Id="rId5" Type="http://schemas.openxmlformats.org/officeDocument/2006/relationships/image" Target="../media/image5.jpeg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4.jpeg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e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7.jpeg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20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7.emf"/><Relationship Id="rId17" Type="http://schemas.openxmlformats.org/officeDocument/2006/relationships/oleObject" Target="../embeddings/oleObject113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9.emf"/><Relationship Id="rId20" Type="http://schemas.openxmlformats.org/officeDocument/2006/relationships/image" Target="../media/image121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23.e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6.jpeg"/><Relationship Id="rId10" Type="http://schemas.openxmlformats.org/officeDocument/2006/relationships/image" Target="../media/image116.e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31.emf"/><Relationship Id="rId26" Type="http://schemas.openxmlformats.org/officeDocument/2006/relationships/image" Target="../media/image135.e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0.emf"/><Relationship Id="rId20" Type="http://schemas.openxmlformats.org/officeDocument/2006/relationships/image" Target="../media/image132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34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36.emf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25.bin"/><Relationship Id="rId31" Type="http://schemas.openxmlformats.org/officeDocument/2006/relationships/image" Target="../media/image5.jpeg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9.emf"/><Relationship Id="rId22" Type="http://schemas.openxmlformats.org/officeDocument/2006/relationships/image" Target="../media/image133.e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4.jpeg"/><Relationship Id="rId8" Type="http://schemas.openxmlformats.org/officeDocument/2006/relationships/image" Target="../media/image12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D7&#20064;&#39064;&#35838;.ppt#-1,1,&#20064;&#39064;&#35838;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44.emf"/><Relationship Id="rId26" Type="http://schemas.openxmlformats.org/officeDocument/2006/relationships/image" Target="../media/image148.emf"/><Relationship Id="rId39" Type="http://schemas.openxmlformats.org/officeDocument/2006/relationships/image" Target="../media/image5.jpeg"/><Relationship Id="rId21" Type="http://schemas.openxmlformats.org/officeDocument/2006/relationships/oleObject" Target="../embeddings/oleObject139.bin"/><Relationship Id="rId34" Type="http://schemas.openxmlformats.org/officeDocument/2006/relationships/image" Target="../media/image152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29" Type="http://schemas.openxmlformats.org/officeDocument/2006/relationships/oleObject" Target="../embeddings/oleObject143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47.emf"/><Relationship Id="rId32" Type="http://schemas.openxmlformats.org/officeDocument/2006/relationships/image" Target="../media/image151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49.emf"/><Relationship Id="rId36" Type="http://schemas.openxmlformats.org/officeDocument/2006/relationships/image" Target="../media/image153.emf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38.bin"/><Relationship Id="rId31" Type="http://schemas.openxmlformats.org/officeDocument/2006/relationships/oleObject" Target="../embeddings/oleObject144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Relationship Id="rId27" Type="http://schemas.openxmlformats.org/officeDocument/2006/relationships/oleObject" Target="../embeddings/oleObject142.bin"/><Relationship Id="rId30" Type="http://schemas.openxmlformats.org/officeDocument/2006/relationships/image" Target="../media/image150.emf"/><Relationship Id="rId35" Type="http://schemas.openxmlformats.org/officeDocument/2006/relationships/oleObject" Target="../embeddings/oleObject146.bin"/><Relationship Id="rId8" Type="http://schemas.openxmlformats.org/officeDocument/2006/relationships/image" Target="../media/image139.emf"/><Relationship Id="rId3" Type="http://schemas.openxmlformats.org/officeDocument/2006/relationships/oleObject" Target="../embeddings/oleObject130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33" Type="http://schemas.openxmlformats.org/officeDocument/2006/relationships/oleObject" Target="../embeddings/oleObject145.bin"/><Relationship Id="rId38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61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54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emf"/><Relationship Id="rId20" Type="http://schemas.openxmlformats.org/officeDocument/2006/relationships/image" Target="../media/image162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164.emf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28" Type="http://schemas.openxmlformats.org/officeDocument/2006/relationships/image" Target="../media/image6.jpeg"/><Relationship Id="rId10" Type="http://schemas.openxmlformats.org/officeDocument/2006/relationships/image" Target="../media/image157.emf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59.emf"/><Relationship Id="rId22" Type="http://schemas.openxmlformats.org/officeDocument/2006/relationships/image" Target="../media/image163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72.emf"/><Relationship Id="rId26" Type="http://schemas.openxmlformats.org/officeDocument/2006/relationships/image" Target="../media/image176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75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4.jpeg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66.bin"/><Relationship Id="rId31" Type="http://schemas.openxmlformats.org/officeDocument/2006/relationships/image" Target="../media/image7.jpeg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w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5.jpeg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8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4.jpeg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19.bin"/><Relationship Id="rId31" Type="http://schemas.openxmlformats.org/officeDocument/2006/relationships/image" Target="../media/image7.jpeg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7.jpeg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1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4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5.jpeg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emf"/><Relationship Id="rId2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36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image" Target="../media/image7.jpeg"/><Relationship Id="rId10" Type="http://schemas.openxmlformats.org/officeDocument/2006/relationships/image" Target="../media/image46.emf"/><Relationship Id="rId19" Type="http://schemas.openxmlformats.org/officeDocument/2006/relationships/image" Target="../media/image3.jpeg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8.emf"/><Relationship Id="rId2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61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4.jpeg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52.bin"/><Relationship Id="rId31" Type="http://schemas.openxmlformats.org/officeDocument/2006/relationships/image" Target="../media/image7.jpeg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6.emf"/><Relationship Id="rId22" Type="http://schemas.openxmlformats.org/officeDocument/2006/relationships/image" Target="../media/image60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7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image" Target="../media/image3.jpeg"/><Relationship Id="rId10" Type="http://schemas.openxmlformats.org/officeDocument/2006/relationships/image" Target="../media/image66.emf"/><Relationship Id="rId19" Type="http://schemas.openxmlformats.org/officeDocument/2006/relationships/image" Target="../media/image7.jpeg"/><Relationship Id="rId4" Type="http://schemas.openxmlformats.org/officeDocument/2006/relationships/image" Target="../media/image63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8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9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81.e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0.bin"/><Relationship Id="rId31" Type="http://schemas.openxmlformats.org/officeDocument/2006/relationships/image" Target="../media/image5.jpeg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4.jpeg"/><Relationship Id="rId8" Type="http://schemas.openxmlformats.org/officeDocument/2006/relationships/image" Target="../media/image7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9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2362200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r>
              <a:rPr lang="zh-CN" altLang="en-US" sz="4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</a:p>
        </p:txBody>
      </p:sp>
      <p:sp>
        <p:nvSpPr>
          <p:cNvPr id="4100" name="Text Box 48"/>
          <p:cNvSpPr txBox="1">
            <a:spLocks noChangeArrowheads="1"/>
          </p:cNvSpPr>
          <p:nvPr/>
        </p:nvSpPr>
        <p:spPr bwMode="auto">
          <a:xfrm>
            <a:off x="2133600" y="2971800"/>
            <a:ext cx="3667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>
                <a:solidFill>
                  <a:schemeClr val="tx1"/>
                </a:solidFill>
              </a:rPr>
              <a:t>一、空间直线方程 </a:t>
            </a:r>
          </a:p>
        </p:txBody>
      </p:sp>
      <p:sp>
        <p:nvSpPr>
          <p:cNvPr id="4101" name="Text Box 51"/>
          <p:cNvSpPr txBox="1">
            <a:spLocks noChangeArrowheads="1"/>
          </p:cNvSpPr>
          <p:nvPr/>
        </p:nvSpPr>
        <p:spPr bwMode="auto">
          <a:xfrm>
            <a:off x="2133600" y="3954463"/>
            <a:ext cx="448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>
                <a:solidFill>
                  <a:schemeClr val="tx1"/>
                </a:solidFill>
              </a:rPr>
              <a:t>二、线面间的位置关系 </a:t>
            </a:r>
          </a:p>
        </p:txBody>
      </p:sp>
      <p:sp>
        <p:nvSpPr>
          <p:cNvPr id="4102" name="AutoShape 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81200" y="3886200"/>
            <a:ext cx="4800600" cy="838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4103" name="Picture 53" descr="F:\My Documents\数学资源库\机动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5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4105" name="Picture 5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5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5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 Box 65"/>
          <p:cNvSpPr txBox="1">
            <a:spLocks noChangeArrowheads="1"/>
          </p:cNvSpPr>
          <p:nvPr/>
        </p:nvSpPr>
        <p:spPr bwMode="auto">
          <a:xfrm>
            <a:off x="3052763" y="1062038"/>
            <a:ext cx="26479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 sz="4800">
                <a:latin typeface="华文行楷" panose="02010800040101010101" pitchFamily="2" charset="-122"/>
                <a:ea typeface="华文行楷" panose="02010800040101010101" pitchFamily="2" charset="-122"/>
              </a:rPr>
              <a:t>空间直线</a:t>
            </a:r>
          </a:p>
        </p:txBody>
      </p:sp>
      <p:graphicFrame>
        <p:nvGraphicFramePr>
          <p:cNvPr id="4111" name="Object 68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BMP 图象" r:id="rId10" imgW="3390476" imgH="3409524" progId="Paint.Picture">
                  <p:embed/>
                </p:oleObj>
              </mc:Choice>
              <mc:Fallback>
                <p:oleObj name="BMP 图象" r:id="rId10" imgW="3390476" imgH="3409524" progId="Paint.Picture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70"/>
          <p:cNvSpPr txBox="1">
            <a:spLocks noChangeArrowheads="1"/>
          </p:cNvSpPr>
          <p:nvPr/>
        </p:nvSpPr>
        <p:spPr bwMode="auto">
          <a:xfrm>
            <a:off x="7578725" y="250825"/>
            <a:ext cx="126047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第</a:t>
            </a:r>
            <a:r>
              <a:rPr kumimoji="0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  <a:r>
              <a:rPr kumimoji="0" lang="zh-CN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章 </a:t>
            </a:r>
          </a:p>
        </p:txBody>
      </p:sp>
      <p:sp>
        <p:nvSpPr>
          <p:cNvPr id="4113" name="矩形 1"/>
          <p:cNvSpPr>
            <a:spLocks noChangeArrowheads="1"/>
          </p:cNvSpPr>
          <p:nvPr/>
        </p:nvSpPr>
        <p:spPr bwMode="auto">
          <a:xfrm>
            <a:off x="2133600" y="4994275"/>
            <a:ext cx="3892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>
                <a:solidFill>
                  <a:schemeClr val="tx1"/>
                </a:solidFill>
              </a:rPr>
              <a:t>三、过直线的平面族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33400" y="214788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当直线与平面垂直时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规定其夹角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228600" y="16002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线所夹锐角</a:t>
            </a:r>
            <a:r>
              <a:rPr lang="zh-CN" altLang="en-US" i="1">
                <a:solidFill>
                  <a:schemeClr val="tx1"/>
                </a:solidFill>
                <a:sym typeface="Symbol" panose="05050102010706020507" pitchFamily="18" charset="2"/>
              </a:rPr>
              <a:t></a:t>
            </a:r>
            <a:r>
              <a:rPr lang="zh-CN" altLang="en-US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称为直线与平面间的夹角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</a:p>
        </p:txBody>
      </p:sp>
      <p:grpSp>
        <p:nvGrpSpPr>
          <p:cNvPr id="71714" name="Group 34"/>
          <p:cNvGrpSpPr>
            <a:grpSpLocks/>
          </p:cNvGrpSpPr>
          <p:nvPr/>
        </p:nvGrpSpPr>
        <p:grpSpPr bwMode="auto">
          <a:xfrm>
            <a:off x="6324600" y="2133600"/>
            <a:ext cx="2590800" cy="2438400"/>
            <a:chOff x="4032" y="1728"/>
            <a:chExt cx="1632" cy="1536"/>
          </a:xfrm>
        </p:grpSpPr>
        <p:graphicFrame>
          <p:nvGraphicFramePr>
            <p:cNvPr id="13360" name="Object 5"/>
            <p:cNvGraphicFramePr>
              <a:graphicFrameLocks noChangeAspect="1"/>
            </p:cNvGraphicFramePr>
            <p:nvPr/>
          </p:nvGraphicFramePr>
          <p:xfrm>
            <a:off x="5211" y="1728"/>
            <a:ext cx="21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6" name="公式" r:id="rId3" imgW="133441" imgH="152285" progId="Equation.3">
                    <p:embed/>
                  </p:oleObj>
                </mc:Choice>
                <mc:Fallback>
                  <p:oleObj name="公式" r:id="rId3" imgW="133441" imgH="15228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" y="1728"/>
                          <a:ext cx="21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61" name="Group 33"/>
            <p:cNvGrpSpPr>
              <a:grpSpLocks/>
            </p:cNvGrpSpPr>
            <p:nvPr/>
          </p:nvGrpSpPr>
          <p:grpSpPr bwMode="auto">
            <a:xfrm>
              <a:off x="4032" y="1824"/>
              <a:ext cx="1632" cy="1440"/>
              <a:chOff x="4032" y="1824"/>
              <a:chExt cx="1632" cy="1440"/>
            </a:xfrm>
          </p:grpSpPr>
          <p:sp>
            <p:nvSpPr>
              <p:cNvPr id="13362" name="Line 31"/>
              <p:cNvSpPr>
                <a:spLocks noChangeShapeType="1"/>
              </p:cNvSpPr>
              <p:nvPr/>
            </p:nvSpPr>
            <p:spPr bwMode="auto">
              <a:xfrm flipH="1">
                <a:off x="4080" y="254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3" name="AutoShape 2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1632" cy="624"/>
              </a:xfrm>
              <a:prstGeom prst="parallelogram">
                <a:avLst>
                  <a:gd name="adj" fmla="val 65385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64" name="Line 3"/>
              <p:cNvSpPr>
                <a:spLocks noChangeShapeType="1"/>
              </p:cNvSpPr>
              <p:nvPr/>
            </p:nvSpPr>
            <p:spPr bwMode="auto">
              <a:xfrm flipH="1">
                <a:off x="4656" y="182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5" name="Text Box 6"/>
              <p:cNvSpPr txBox="1">
                <a:spLocks noChangeArrowheads="1"/>
              </p:cNvSpPr>
              <p:nvPr/>
            </p:nvSpPr>
            <p:spPr bwMode="auto">
              <a:xfrm>
                <a:off x="4944" y="2621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</a:t>
                </a:r>
              </a:p>
            </p:txBody>
          </p:sp>
        </p:grpSp>
      </p:grpSp>
      <p:sp>
        <p:nvSpPr>
          <p:cNvPr id="13317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38100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仿宋_GB2312" panose="02010609030101010101" pitchFamily="49" charset="-122"/>
              </a:rPr>
              <a:t>2.</a:t>
            </a:r>
            <a:r>
              <a:rPr lang="en-US" altLang="zh-CN" sz="2800" b="1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直线与平面的夹角</a:t>
            </a:r>
            <a:endParaRPr lang="zh-CN" altLang="en-US" sz="2800" smtClean="0">
              <a:solidFill>
                <a:schemeClr val="accent2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609600" y="1004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当直线与平面不垂直时</a:t>
            </a:r>
            <a:r>
              <a:rPr lang="en-US" altLang="zh-CN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65150" y="2743200"/>
            <a:ext cx="408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设直线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L </a:t>
            </a:r>
            <a:r>
              <a:rPr lang="zh-CN" altLang="en-US">
                <a:solidFill>
                  <a:schemeClr val="tx1"/>
                </a:solidFill>
              </a:rPr>
              <a:t>的方向向量为   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946150" y="3375025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平面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 </a:t>
            </a:r>
            <a:r>
              <a:rPr lang="zh-CN" altLang="en-US">
                <a:solidFill>
                  <a:schemeClr val="tx1"/>
                </a:solidFill>
              </a:rPr>
              <a:t>的法向量为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28600" y="3976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则直线与平面夹角</a:t>
            </a:r>
            <a:r>
              <a:rPr lang="zh-CN" altLang="en-US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i="1">
                <a:solidFill>
                  <a:schemeClr val="tx1"/>
                </a:solidFill>
                <a:sym typeface="Symbol" panose="05050102010706020507" pitchFamily="18" charset="2"/>
              </a:rPr>
              <a:t></a:t>
            </a:r>
            <a:r>
              <a:rPr lang="zh-CN" altLang="en-US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满足</a:t>
            </a:r>
          </a:p>
        </p:txBody>
      </p:sp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5829300" y="2057400"/>
          <a:ext cx="635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5" imgW="628688" imgH="609485" progId="Equation.3">
                  <p:embed/>
                </p:oleObj>
              </mc:Choice>
              <mc:Fallback>
                <p:oleObj name="Equation" r:id="rId5" imgW="628688" imgH="6094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2057400"/>
                        <a:ext cx="635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Line 16"/>
          <p:cNvSpPr>
            <a:spLocks noChangeShapeType="1"/>
          </p:cNvSpPr>
          <p:nvPr/>
        </p:nvSpPr>
        <p:spPr bwMode="auto">
          <a:xfrm flipV="1">
            <a:off x="6781800" y="3124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Arc 17"/>
          <p:cNvSpPr>
            <a:spLocks/>
          </p:cNvSpPr>
          <p:nvPr/>
        </p:nvSpPr>
        <p:spPr bwMode="auto">
          <a:xfrm rot="3385627">
            <a:off x="7346156" y="3118644"/>
            <a:ext cx="192088" cy="457200"/>
          </a:xfrm>
          <a:custGeom>
            <a:avLst/>
            <a:gdLst>
              <a:gd name="T0" fmla="*/ 0 w 15466"/>
              <a:gd name="T1" fmla="*/ 2265 h 21600"/>
              <a:gd name="T2" fmla="*/ 192088 w 15466"/>
              <a:gd name="T3" fmla="*/ 97282 h 21600"/>
              <a:gd name="T4" fmla="*/ 26653 w 15466"/>
              <a:gd name="T5" fmla="*/ 457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466" h="21600" fill="none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</a:path>
              <a:path w="15466" h="21600" stroke="0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  <a:lnTo>
                  <a:pt x="2146" y="21600"/>
                </a:lnTo>
                <a:lnTo>
                  <a:pt x="-1" y="10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 flipV="1">
            <a:off x="7315200" y="2590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 flipV="1">
            <a:off x="7315200" y="27432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04" name="Object 24"/>
          <p:cNvGraphicFramePr>
            <a:graphicFrameLocks noChangeAspect="1"/>
          </p:cNvGraphicFramePr>
          <p:nvPr/>
        </p:nvGraphicFramePr>
        <p:xfrm>
          <a:off x="7620000" y="3038475"/>
          <a:ext cx="2619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7" imgW="257253" imgH="304915" progId="Equation.3">
                  <p:embed/>
                </p:oleObj>
              </mc:Choice>
              <mc:Fallback>
                <p:oleObj name="Equation" r:id="rId7" imgW="257253" imgH="30491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038475"/>
                        <a:ext cx="2619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9" name="Object 29"/>
          <p:cNvGraphicFramePr>
            <a:graphicFrameLocks noChangeAspect="1"/>
          </p:cNvGraphicFramePr>
          <p:nvPr/>
        </p:nvGraphicFramePr>
        <p:xfrm>
          <a:off x="2825750" y="5194300"/>
          <a:ext cx="48498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9" imgW="4838625" imgH="1047779" progId="Equation.3">
                  <p:embed/>
                </p:oleObj>
              </mc:Choice>
              <mc:Fallback>
                <p:oleObj name="Equation" r:id="rId9" imgW="4838625" imgH="10477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194300"/>
                        <a:ext cx="48498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4419600" y="1004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直线和它在平面上的投影直</a:t>
            </a:r>
          </a:p>
        </p:txBody>
      </p:sp>
      <p:grpSp>
        <p:nvGrpSpPr>
          <p:cNvPr id="71724" name="Group 44"/>
          <p:cNvGrpSpPr>
            <a:grpSpLocks/>
          </p:cNvGrpSpPr>
          <p:nvPr/>
        </p:nvGrpSpPr>
        <p:grpSpPr bwMode="auto">
          <a:xfrm>
            <a:off x="4343400" y="2870200"/>
            <a:ext cx="1854200" cy="406400"/>
            <a:chOff x="2736" y="1808"/>
            <a:chExt cx="1168" cy="256"/>
          </a:xfrm>
        </p:grpSpPr>
        <p:graphicFrame>
          <p:nvGraphicFramePr>
            <p:cNvPr id="13358" name="Object 25"/>
            <p:cNvGraphicFramePr>
              <a:graphicFrameLocks noChangeAspect="1"/>
            </p:cNvGraphicFramePr>
            <p:nvPr/>
          </p:nvGraphicFramePr>
          <p:xfrm>
            <a:off x="2736" y="1808"/>
            <a:ext cx="11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0" name="Equation" r:id="rId11" imgW="1847888" imgH="400136" progId="Equation.3">
                    <p:embed/>
                  </p:oleObj>
                </mc:Choice>
                <mc:Fallback>
                  <p:oleObj name="Equation" r:id="rId11" imgW="1847888" imgH="40013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808"/>
                          <a:ext cx="11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9" name="Line 35"/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1725" name="Group 45"/>
          <p:cNvGrpSpPr>
            <a:grpSpLocks/>
          </p:cNvGrpSpPr>
          <p:nvPr/>
        </p:nvGrpSpPr>
        <p:grpSpPr bwMode="auto">
          <a:xfrm>
            <a:off x="4083050" y="3479800"/>
            <a:ext cx="1981200" cy="406400"/>
            <a:chOff x="2572" y="2192"/>
            <a:chExt cx="1248" cy="256"/>
          </a:xfrm>
        </p:grpSpPr>
        <p:graphicFrame>
          <p:nvGraphicFramePr>
            <p:cNvPr id="13356" name="Object 26"/>
            <p:cNvGraphicFramePr>
              <a:graphicFrameLocks noChangeAspect="1"/>
            </p:cNvGraphicFramePr>
            <p:nvPr/>
          </p:nvGraphicFramePr>
          <p:xfrm>
            <a:off x="2572" y="2192"/>
            <a:ext cx="1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1" name="Equation" r:id="rId13" imgW="1971699" imgH="400136" progId="Equation.3">
                    <p:embed/>
                  </p:oleObj>
                </mc:Choice>
                <mc:Fallback>
                  <p:oleObj name="Equation" r:id="rId13" imgW="1971699" imgH="40013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2192"/>
                          <a:ext cx="1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Line 36"/>
            <p:cNvSpPr>
              <a:spLocks noChangeShapeType="1"/>
            </p:cNvSpPr>
            <p:nvPr/>
          </p:nvSpPr>
          <p:spPr bwMode="auto">
            <a:xfrm>
              <a:off x="2577" y="22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1742" name="Group 62"/>
          <p:cNvGrpSpPr>
            <a:grpSpLocks/>
          </p:cNvGrpSpPr>
          <p:nvPr/>
        </p:nvGrpSpPr>
        <p:grpSpPr bwMode="auto">
          <a:xfrm>
            <a:off x="731838" y="4271963"/>
            <a:ext cx="2652712" cy="833437"/>
            <a:chOff x="461" y="2691"/>
            <a:chExt cx="1671" cy="525"/>
          </a:xfrm>
        </p:grpSpPr>
        <p:sp>
          <p:nvSpPr>
            <p:cNvPr id="13352" name="Text Box 50"/>
            <p:cNvSpPr txBox="1">
              <a:spLocks noChangeArrowheads="1"/>
            </p:cNvSpPr>
            <p:nvPr/>
          </p:nvSpPr>
          <p:spPr bwMode="auto">
            <a:xfrm>
              <a:off x="1644" y="269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r>
                <a:rPr lang="en-US" altLang="zh-CN" sz="3200">
                  <a:solidFill>
                    <a:schemeClr val="tx1"/>
                  </a:solidFill>
                </a:rPr>
                <a:t>︿</a:t>
              </a:r>
            </a:p>
          </p:txBody>
        </p:sp>
        <p:graphicFrame>
          <p:nvGraphicFramePr>
            <p:cNvPr id="13353" name="Object 27"/>
            <p:cNvGraphicFramePr>
              <a:graphicFrameLocks noChangeAspect="1"/>
            </p:cNvGraphicFramePr>
            <p:nvPr/>
          </p:nvGraphicFramePr>
          <p:xfrm>
            <a:off x="461" y="2960"/>
            <a:ext cx="167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" name="Equation" r:id="rId15" imgW="2647848" imgH="400136" progId="Equation.3">
                    <p:embed/>
                  </p:oleObj>
                </mc:Choice>
                <mc:Fallback>
                  <p:oleObj name="Equation" r:id="rId15" imgW="2647848" imgH="40013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" y="2960"/>
                          <a:ext cx="167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4" name="Line 37"/>
            <p:cNvSpPr>
              <a:spLocks noChangeShapeType="1"/>
            </p:cNvSpPr>
            <p:nvPr/>
          </p:nvSpPr>
          <p:spPr bwMode="auto">
            <a:xfrm>
              <a:off x="1591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55" name="Line 38"/>
            <p:cNvSpPr>
              <a:spLocks noChangeShapeType="1"/>
            </p:cNvSpPr>
            <p:nvPr/>
          </p:nvSpPr>
          <p:spPr bwMode="auto">
            <a:xfrm>
              <a:off x="1872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1726" name="Group 46"/>
          <p:cNvGrpSpPr>
            <a:grpSpLocks/>
          </p:cNvGrpSpPr>
          <p:nvPr/>
        </p:nvGrpSpPr>
        <p:grpSpPr bwMode="auto">
          <a:xfrm>
            <a:off x="1365250" y="5214938"/>
            <a:ext cx="1333500" cy="990600"/>
            <a:chOff x="860" y="3285"/>
            <a:chExt cx="840" cy="624"/>
          </a:xfrm>
        </p:grpSpPr>
        <p:graphicFrame>
          <p:nvGraphicFramePr>
            <p:cNvPr id="13347" name="Object 28"/>
            <p:cNvGraphicFramePr>
              <a:graphicFrameLocks noChangeAspect="1"/>
            </p:cNvGraphicFramePr>
            <p:nvPr/>
          </p:nvGraphicFramePr>
          <p:xfrm>
            <a:off x="860" y="3285"/>
            <a:ext cx="84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3" name="Equation" r:id="rId17" imgW="1324096" imgH="981089" progId="Equation.3">
                    <p:embed/>
                  </p:oleObj>
                </mc:Choice>
                <mc:Fallback>
                  <p:oleObj name="Equation" r:id="rId17" imgW="1324096" imgH="98108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3285"/>
                          <a:ext cx="84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8" name="Line 39"/>
            <p:cNvSpPr>
              <a:spLocks noChangeShapeType="1"/>
            </p:cNvSpPr>
            <p:nvPr/>
          </p:nvSpPr>
          <p:spPr bwMode="auto">
            <a:xfrm>
              <a:off x="1152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49" name="Line 40"/>
            <p:cNvSpPr>
              <a:spLocks noChangeShapeType="1"/>
            </p:cNvSpPr>
            <p:nvPr/>
          </p:nvSpPr>
          <p:spPr bwMode="auto">
            <a:xfrm>
              <a:off x="1440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50" name="Line 41"/>
            <p:cNvSpPr>
              <a:spLocks noChangeShapeType="1"/>
            </p:cNvSpPr>
            <p:nvPr/>
          </p:nvSpPr>
          <p:spPr bwMode="auto">
            <a:xfrm>
              <a:off x="1137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51" name="Line 42"/>
            <p:cNvSpPr>
              <a:spLocks noChangeShapeType="1"/>
            </p:cNvSpPr>
            <p:nvPr/>
          </p:nvSpPr>
          <p:spPr bwMode="auto">
            <a:xfrm>
              <a:off x="1440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1727" name="Group 47"/>
          <p:cNvGrpSpPr>
            <a:grpSpLocks/>
          </p:cNvGrpSpPr>
          <p:nvPr/>
        </p:nvGrpSpPr>
        <p:grpSpPr bwMode="auto">
          <a:xfrm>
            <a:off x="7620000" y="2438400"/>
            <a:ext cx="252413" cy="304800"/>
            <a:chOff x="4800" y="1536"/>
            <a:chExt cx="159" cy="192"/>
          </a:xfrm>
        </p:grpSpPr>
        <p:graphicFrame>
          <p:nvGraphicFramePr>
            <p:cNvPr id="13345" name="Object 23"/>
            <p:cNvGraphicFramePr>
              <a:graphicFrameLocks noChangeAspect="1"/>
            </p:cNvGraphicFramePr>
            <p:nvPr/>
          </p:nvGraphicFramePr>
          <p:xfrm>
            <a:off x="4800" y="1577"/>
            <a:ext cx="1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Equation" r:id="rId19" imgW="180902" imgH="228600" progId="Equation.3">
                    <p:embed/>
                  </p:oleObj>
                </mc:Choice>
                <mc:Fallback>
                  <p:oleObj name="Equation" r:id="rId19" imgW="180902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577"/>
                          <a:ext cx="12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6" name="Line 43"/>
            <p:cNvSpPr>
              <a:spLocks noChangeShapeType="1"/>
            </p:cNvSpPr>
            <p:nvPr/>
          </p:nvSpPr>
          <p:spPr bwMode="auto">
            <a:xfrm>
              <a:off x="480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1729" name="Group 49"/>
          <p:cNvGrpSpPr>
            <a:grpSpLocks/>
          </p:cNvGrpSpPr>
          <p:nvPr/>
        </p:nvGrpSpPr>
        <p:grpSpPr bwMode="auto">
          <a:xfrm>
            <a:off x="7239000" y="2286000"/>
            <a:ext cx="252413" cy="304800"/>
            <a:chOff x="4560" y="1440"/>
            <a:chExt cx="159" cy="192"/>
          </a:xfrm>
        </p:grpSpPr>
        <p:graphicFrame>
          <p:nvGraphicFramePr>
            <p:cNvPr id="13343" name="Object 20"/>
            <p:cNvGraphicFramePr>
              <a:graphicFrameLocks noChangeAspect="1"/>
            </p:cNvGraphicFramePr>
            <p:nvPr/>
          </p:nvGraphicFramePr>
          <p:xfrm>
            <a:off x="4561" y="1480"/>
            <a:ext cx="14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5" name="Equation" r:id="rId21" imgW="219078" imgH="228600" progId="Equation.3">
                    <p:embed/>
                  </p:oleObj>
                </mc:Choice>
                <mc:Fallback>
                  <p:oleObj name="Equation" r:id="rId21" imgW="219078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1480"/>
                          <a:ext cx="14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4" name="Line 48"/>
            <p:cNvSpPr>
              <a:spLocks noChangeShapeType="1"/>
            </p:cNvSpPr>
            <p:nvPr/>
          </p:nvSpPr>
          <p:spPr bwMode="auto">
            <a:xfrm>
              <a:off x="4560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3336" name="Picture 55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Text Box 5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3338" name="Picture 5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5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5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1" name="Picture 6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2" name="Picture 6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 autoUpdateAnimBg="0"/>
      <p:bldP spid="71710" grpId="0" autoUpdateAnimBg="0"/>
      <p:bldP spid="71690" grpId="0" autoUpdateAnimBg="0"/>
      <p:bldP spid="71691" grpId="0" autoUpdateAnimBg="0"/>
      <p:bldP spid="71692" grpId="0" autoUpdateAnimBg="0"/>
      <p:bldP spid="71693" grpId="0" autoUpdateAnimBg="0"/>
      <p:bldP spid="71696" grpId="0" animBg="1"/>
      <p:bldP spid="71697" grpId="0" animBg="1"/>
      <p:bldP spid="71699" grpId="0" animBg="1"/>
      <p:bldP spid="71702" grpId="0" animBg="1"/>
      <p:bldP spid="717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2"/>
          <p:cNvSpPr txBox="1">
            <a:spLocks noChangeArrowheads="1"/>
          </p:cNvSpPr>
          <p:nvPr/>
        </p:nvSpPr>
        <p:spPr bwMode="auto">
          <a:xfrm>
            <a:off x="685800" y="4445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特别有</a:t>
            </a:r>
            <a:r>
              <a:rPr lang="en-US" altLang="zh-CN" b="1"/>
              <a:t>:</a:t>
            </a:r>
          </a:p>
        </p:txBody>
      </p:sp>
      <p:graphicFrame>
        <p:nvGraphicFramePr>
          <p:cNvPr id="46113" name="Object 33"/>
          <p:cNvGraphicFramePr>
            <a:graphicFrameLocks noChangeAspect="1"/>
          </p:cNvGraphicFramePr>
          <p:nvPr/>
        </p:nvGraphicFramePr>
        <p:xfrm>
          <a:off x="762000" y="1096963"/>
          <a:ext cx="1417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3" imgW="1400102" imgH="400136" progId="Equation.3">
                  <p:embed/>
                </p:oleObj>
              </mc:Choice>
              <mc:Fallback>
                <p:oleObj name="Equation" r:id="rId3" imgW="1400102" imgH="40013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96963"/>
                        <a:ext cx="14176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5" name="Object 35"/>
          <p:cNvGraphicFramePr>
            <a:graphicFrameLocks noChangeAspect="1"/>
          </p:cNvGraphicFramePr>
          <p:nvPr/>
        </p:nvGraphicFramePr>
        <p:xfrm>
          <a:off x="749300" y="19558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5" imgW="1371557" imgH="400136" progId="Equation.3">
                  <p:embed/>
                </p:oleObj>
              </mc:Choice>
              <mc:Fallback>
                <p:oleObj name="Equation" r:id="rId5" imgW="1371557" imgH="40013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9558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7" name="AutoShape 37"/>
          <p:cNvSpPr>
            <a:spLocks noChangeArrowheads="1"/>
          </p:cNvSpPr>
          <p:nvPr/>
        </p:nvSpPr>
        <p:spPr bwMode="auto">
          <a:xfrm>
            <a:off x="2286000" y="12192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6118" name="AutoShape 38"/>
          <p:cNvSpPr>
            <a:spLocks noChangeArrowheads="1"/>
          </p:cNvSpPr>
          <p:nvPr/>
        </p:nvSpPr>
        <p:spPr bwMode="auto">
          <a:xfrm>
            <a:off x="4343400" y="12192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6119" name="AutoShape 39"/>
          <p:cNvSpPr>
            <a:spLocks noChangeArrowheads="1"/>
          </p:cNvSpPr>
          <p:nvPr/>
        </p:nvSpPr>
        <p:spPr bwMode="auto">
          <a:xfrm>
            <a:off x="2286000" y="20447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6120" name="AutoShape 40"/>
          <p:cNvSpPr>
            <a:spLocks noChangeArrowheads="1"/>
          </p:cNvSpPr>
          <p:nvPr/>
        </p:nvSpPr>
        <p:spPr bwMode="auto">
          <a:xfrm>
            <a:off x="4343400" y="20447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6125" name="Object 45"/>
          <p:cNvGraphicFramePr>
            <a:graphicFrameLocks noChangeAspect="1"/>
          </p:cNvGraphicFramePr>
          <p:nvPr/>
        </p:nvGraphicFramePr>
        <p:xfrm>
          <a:off x="5410200" y="1957388"/>
          <a:ext cx="2805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7" imgW="2800205" imgH="380885" progId="Equation.3">
                  <p:embed/>
                </p:oleObj>
              </mc:Choice>
              <mc:Fallback>
                <p:oleObj name="Equation" r:id="rId7" imgW="2800205" imgH="38088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57388"/>
                        <a:ext cx="2805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6" name="Object 46"/>
          <p:cNvGraphicFramePr>
            <a:graphicFrameLocks noChangeAspect="1"/>
          </p:cNvGraphicFramePr>
          <p:nvPr/>
        </p:nvGraphicFramePr>
        <p:xfrm>
          <a:off x="5486400" y="825500"/>
          <a:ext cx="162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9" imgW="1619180" imgH="914400" progId="Equation.3">
                  <p:embed/>
                </p:oleObj>
              </mc:Choice>
              <mc:Fallback>
                <p:oleObj name="Equation" r:id="rId9" imgW="1619180" imgH="9144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825500"/>
                        <a:ext cx="1625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37" name="Group 57"/>
          <p:cNvGrpSpPr>
            <a:grpSpLocks/>
          </p:cNvGrpSpPr>
          <p:nvPr/>
        </p:nvGrpSpPr>
        <p:grpSpPr bwMode="auto">
          <a:xfrm>
            <a:off x="3405188" y="1096963"/>
            <a:ext cx="733425" cy="330200"/>
            <a:chOff x="2145" y="960"/>
            <a:chExt cx="462" cy="208"/>
          </a:xfrm>
        </p:grpSpPr>
        <p:graphicFrame>
          <p:nvGraphicFramePr>
            <p:cNvPr id="14380" name="Object 43"/>
            <p:cNvGraphicFramePr>
              <a:graphicFrameLocks noChangeAspect="1"/>
            </p:cNvGraphicFramePr>
            <p:nvPr/>
          </p:nvGraphicFramePr>
          <p:xfrm>
            <a:off x="2160" y="960"/>
            <a:ext cx="4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7" name="Equation" r:id="rId11" imgW="685779" imgH="323821" progId="Equation.3">
                    <p:embed/>
                  </p:oleObj>
                </mc:Choice>
                <mc:Fallback>
                  <p:oleObj name="Equation" r:id="rId11" imgW="685779" imgH="323821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960"/>
                          <a:ext cx="4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1" name="Line 53"/>
            <p:cNvSpPr>
              <a:spLocks noChangeShapeType="1"/>
            </p:cNvSpPr>
            <p:nvPr/>
          </p:nvSpPr>
          <p:spPr bwMode="auto">
            <a:xfrm>
              <a:off x="2145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82" name="Line 54"/>
            <p:cNvSpPr>
              <a:spLocks noChangeShapeType="1"/>
            </p:cNvSpPr>
            <p:nvPr/>
          </p:nvSpPr>
          <p:spPr bwMode="auto">
            <a:xfrm>
              <a:off x="2448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6138" name="Group 58"/>
          <p:cNvGrpSpPr>
            <a:grpSpLocks/>
          </p:cNvGrpSpPr>
          <p:nvPr/>
        </p:nvGrpSpPr>
        <p:grpSpPr bwMode="auto">
          <a:xfrm>
            <a:off x="3379788" y="1905000"/>
            <a:ext cx="758825" cy="398463"/>
            <a:chOff x="2129" y="1584"/>
            <a:chExt cx="478" cy="251"/>
          </a:xfrm>
        </p:grpSpPr>
        <p:graphicFrame>
          <p:nvGraphicFramePr>
            <p:cNvPr id="14377" name="Object 41"/>
            <p:cNvGraphicFramePr>
              <a:graphicFrameLocks noChangeAspect="1"/>
            </p:cNvGraphicFramePr>
            <p:nvPr/>
          </p:nvGraphicFramePr>
          <p:xfrm>
            <a:off x="2129" y="1584"/>
            <a:ext cx="46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8" name="Equation" r:id="rId13" imgW="714324" imgH="380885" progId="Equation.3">
                    <p:embed/>
                  </p:oleObj>
                </mc:Choice>
                <mc:Fallback>
                  <p:oleObj name="Equation" r:id="rId13" imgW="714324" imgH="38088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" y="1584"/>
                          <a:ext cx="46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8" name="Line 55"/>
            <p:cNvSpPr>
              <a:spLocks noChangeShapeType="1"/>
            </p:cNvSpPr>
            <p:nvPr/>
          </p:nvSpPr>
          <p:spPr bwMode="auto">
            <a:xfrm>
              <a:off x="2130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9" name="Line 56"/>
            <p:cNvSpPr>
              <a:spLocks noChangeShapeType="1"/>
            </p:cNvSpPr>
            <p:nvPr/>
          </p:nvSpPr>
          <p:spPr bwMode="auto">
            <a:xfrm>
              <a:off x="2448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6140" name="Text Box 60"/>
          <p:cNvSpPr txBox="1">
            <a:spLocks noChangeArrowheads="1"/>
          </p:cNvSpPr>
          <p:nvPr/>
        </p:nvSpPr>
        <p:spPr bwMode="auto">
          <a:xfrm>
            <a:off x="685800" y="3671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解</a:t>
            </a:r>
            <a:r>
              <a:rPr lang="en-US" altLang="zh-CN" b="1"/>
              <a:t>: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取已知平面的法向量</a:t>
            </a:r>
          </a:p>
        </p:txBody>
      </p:sp>
      <p:graphicFrame>
        <p:nvGraphicFramePr>
          <p:cNvPr id="46141" name="Object 61"/>
          <p:cNvGraphicFramePr>
            <a:graphicFrameLocks noChangeAspect="1"/>
          </p:cNvGraphicFramePr>
          <p:nvPr/>
        </p:nvGraphicFramePr>
        <p:xfrm>
          <a:off x="2262188" y="5457825"/>
          <a:ext cx="29194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15" imgW="2914731" imgH="914400" progId="Equation.3">
                  <p:embed/>
                </p:oleObj>
              </mc:Choice>
              <mc:Fallback>
                <p:oleObj name="Equation" r:id="rId15" imgW="2914731" imgH="9144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5457825"/>
                        <a:ext cx="29194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2" name="Text Box 62"/>
          <p:cNvSpPr txBox="1">
            <a:spLocks noChangeArrowheads="1"/>
          </p:cNvSpPr>
          <p:nvPr/>
        </p:nvSpPr>
        <p:spPr bwMode="auto">
          <a:xfrm>
            <a:off x="762000" y="48768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则直线的对称式方程为</a:t>
            </a:r>
          </a:p>
        </p:txBody>
      </p:sp>
      <p:graphicFrame>
        <p:nvGraphicFramePr>
          <p:cNvPr id="46143" name="Object 63"/>
          <p:cNvGraphicFramePr>
            <a:graphicFrameLocks noChangeAspect="1"/>
          </p:cNvGraphicFramePr>
          <p:nvPr/>
        </p:nvGraphicFramePr>
        <p:xfrm>
          <a:off x="5526088" y="2649538"/>
          <a:ext cx="2703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17" imgW="2695653" imgH="380885" progId="Equation.3">
                  <p:embed/>
                </p:oleObj>
              </mc:Choice>
              <mc:Fallback>
                <p:oleObj name="Equation" r:id="rId17" imgW="2695653" imgH="380885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2649538"/>
                        <a:ext cx="27035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04800" y="31242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直的直线方程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/>
              <a:t> 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228600" y="4267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为所求直线的方向向量</a:t>
            </a:r>
            <a:r>
              <a:rPr lang="en-US" altLang="zh-CN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6147" name="AutoShape 67"/>
          <p:cNvSpPr>
            <a:spLocks noChangeArrowheads="1"/>
          </p:cNvSpPr>
          <p:nvPr/>
        </p:nvSpPr>
        <p:spPr bwMode="auto">
          <a:xfrm>
            <a:off x="6477000" y="4267200"/>
            <a:ext cx="2362200" cy="1143000"/>
          </a:xfrm>
          <a:prstGeom prst="parallelogram">
            <a:avLst>
              <a:gd name="adj" fmla="val 51667"/>
            </a:avLst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6149" name="Line 69"/>
          <p:cNvSpPr>
            <a:spLocks noChangeShapeType="1"/>
          </p:cNvSpPr>
          <p:nvPr/>
        </p:nvSpPr>
        <p:spPr bwMode="auto">
          <a:xfrm flipV="1">
            <a:off x="8053388" y="3733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51" name="Group 71"/>
          <p:cNvGrpSpPr>
            <a:grpSpLocks/>
          </p:cNvGrpSpPr>
          <p:nvPr/>
        </p:nvGrpSpPr>
        <p:grpSpPr bwMode="auto">
          <a:xfrm>
            <a:off x="7589838" y="3581400"/>
            <a:ext cx="0" cy="2514600"/>
            <a:chOff x="4512" y="1392"/>
            <a:chExt cx="0" cy="1584"/>
          </a:xfrm>
        </p:grpSpPr>
        <p:sp>
          <p:nvSpPr>
            <p:cNvPr id="14375" name="Line 72"/>
            <p:cNvSpPr>
              <a:spLocks noChangeShapeType="1"/>
            </p:cNvSpPr>
            <p:nvPr/>
          </p:nvSpPr>
          <p:spPr bwMode="auto">
            <a:xfrm>
              <a:off x="4512" y="139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6" name="Line 73"/>
            <p:cNvSpPr>
              <a:spLocks noChangeShapeType="1"/>
            </p:cNvSpPr>
            <p:nvPr/>
          </p:nvSpPr>
          <p:spPr bwMode="auto">
            <a:xfrm>
              <a:off x="4512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54" name="Oval 74"/>
          <p:cNvSpPr>
            <a:spLocks noChangeArrowheads="1"/>
          </p:cNvSpPr>
          <p:nvPr/>
        </p:nvSpPr>
        <p:spPr bwMode="auto">
          <a:xfrm>
            <a:off x="7566025" y="37338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6155" name="Object 75"/>
          <p:cNvGraphicFramePr>
            <a:graphicFrameLocks noChangeAspect="1"/>
          </p:cNvGraphicFramePr>
          <p:nvPr/>
        </p:nvGraphicFramePr>
        <p:xfrm>
          <a:off x="2436813" y="60071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19" imgW="2514750" imgH="380885" progId="Equation.3">
                  <p:embed/>
                </p:oleObj>
              </mc:Choice>
              <mc:Fallback>
                <p:oleObj name="Equation" r:id="rId19" imgW="2514750" imgH="380885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600710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56" name="Text Box 76"/>
          <p:cNvSpPr txBox="1">
            <a:spLocks noChangeArrowheads="1"/>
          </p:cNvSpPr>
          <p:nvPr/>
        </p:nvSpPr>
        <p:spPr bwMode="auto">
          <a:xfrm>
            <a:off x="8213725" y="25146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垂 </a:t>
            </a:r>
          </a:p>
        </p:txBody>
      </p:sp>
      <p:grpSp>
        <p:nvGrpSpPr>
          <p:cNvPr id="46159" name="Group 79"/>
          <p:cNvGrpSpPr>
            <a:grpSpLocks/>
          </p:cNvGrpSpPr>
          <p:nvPr/>
        </p:nvGrpSpPr>
        <p:grpSpPr bwMode="auto">
          <a:xfrm>
            <a:off x="4800600" y="3810000"/>
            <a:ext cx="1993900" cy="406400"/>
            <a:chOff x="3024" y="2400"/>
            <a:chExt cx="1256" cy="256"/>
          </a:xfrm>
        </p:grpSpPr>
        <p:graphicFrame>
          <p:nvGraphicFramePr>
            <p:cNvPr id="14373" name="Object 65"/>
            <p:cNvGraphicFramePr>
              <a:graphicFrameLocks noChangeAspect="1"/>
            </p:cNvGraphicFramePr>
            <p:nvPr/>
          </p:nvGraphicFramePr>
          <p:xfrm>
            <a:off x="3024" y="2400"/>
            <a:ext cx="12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2" name="Equation" r:id="rId21" imgW="1981329" imgH="400136" progId="Equation.3">
                    <p:embed/>
                  </p:oleObj>
                </mc:Choice>
                <mc:Fallback>
                  <p:oleObj name="Equation" r:id="rId21" imgW="1981329" imgH="400136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00"/>
                          <a:ext cx="12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4" name="Line 77"/>
            <p:cNvSpPr>
              <a:spLocks noChangeShapeType="1"/>
            </p:cNvSpPr>
            <p:nvPr/>
          </p:nvSpPr>
          <p:spPr bwMode="auto">
            <a:xfrm>
              <a:off x="3024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6160" name="Group 80"/>
          <p:cNvGrpSpPr>
            <a:grpSpLocks/>
          </p:cNvGrpSpPr>
          <p:nvPr/>
        </p:nvGrpSpPr>
        <p:grpSpPr bwMode="auto">
          <a:xfrm>
            <a:off x="8129588" y="3657600"/>
            <a:ext cx="252412" cy="304800"/>
            <a:chOff x="4737" y="2256"/>
            <a:chExt cx="159" cy="192"/>
          </a:xfrm>
        </p:grpSpPr>
        <p:graphicFrame>
          <p:nvGraphicFramePr>
            <p:cNvPr id="14371" name="Object 70"/>
            <p:cNvGraphicFramePr>
              <a:graphicFrameLocks noChangeAspect="1"/>
            </p:cNvGraphicFramePr>
            <p:nvPr/>
          </p:nvGraphicFramePr>
          <p:xfrm>
            <a:off x="4753" y="2297"/>
            <a:ext cx="143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3" name="Equation" r:id="rId23" imgW="219078" imgH="228600" progId="Equation.3">
                    <p:embed/>
                  </p:oleObj>
                </mc:Choice>
                <mc:Fallback>
                  <p:oleObj name="Equation" r:id="rId23" imgW="219078" imgH="2286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2297"/>
                          <a:ext cx="143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2" name="Line 78"/>
            <p:cNvSpPr>
              <a:spLocks noChangeShapeType="1"/>
            </p:cNvSpPr>
            <p:nvPr/>
          </p:nvSpPr>
          <p:spPr bwMode="auto">
            <a:xfrm>
              <a:off x="4737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6161" name="Rectangle 81"/>
          <p:cNvSpPr>
            <a:spLocks noGrp="1" noChangeArrowheads="1"/>
          </p:cNvSpPr>
          <p:nvPr>
            <p:ph type="title"/>
          </p:nvPr>
        </p:nvSpPr>
        <p:spPr>
          <a:xfrm>
            <a:off x="609600" y="2514600"/>
            <a:ext cx="5257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3.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求过点</a:t>
            </a:r>
            <a:r>
              <a:rPr lang="en-US" altLang="zh-CN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(1,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－</a:t>
            </a:r>
            <a:r>
              <a:rPr lang="en-US" altLang="zh-CN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2 , 4)</a:t>
            </a:r>
            <a:r>
              <a:rPr lang="en-US" altLang="zh-CN" sz="2800" smtClean="0">
                <a:ea typeface="楷体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且与平面</a:t>
            </a:r>
          </a:p>
        </p:txBody>
      </p:sp>
      <p:pic>
        <p:nvPicPr>
          <p:cNvPr id="14364" name="Picture 82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5" name="Text Box 8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4366" name="Picture 8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7" name="Picture 8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8" name="Picture 8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9" name="Picture 8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0" name="Picture 8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7" grpId="0" animBg="1"/>
      <p:bldP spid="46118" grpId="0" animBg="1"/>
      <p:bldP spid="46119" grpId="0" animBg="1"/>
      <p:bldP spid="46120" grpId="0" animBg="1"/>
      <p:bldP spid="46140" grpId="0" autoUpdateAnimBg="0"/>
      <p:bldP spid="46142" grpId="0" autoUpdateAnimBg="0"/>
      <p:bldP spid="46144" grpId="0" build="p" autoUpdateAnimBg="0" advAuto="0"/>
      <p:bldP spid="46146" grpId="0" autoUpdateAnimBg="0"/>
      <p:bldP spid="46147" grpId="0" animBg="1"/>
      <p:bldP spid="46149" grpId="0" animBg="1"/>
      <p:bldP spid="46154" grpId="0" animBg="1"/>
      <p:bldP spid="46156" grpId="0" build="p" autoUpdateAnimBg="0"/>
      <p:bldP spid="4616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114925" cy="5334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三、过直线的平面族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609600" y="12684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设直线</a:t>
            </a:r>
            <a:r>
              <a:rPr lang="en-US" altLang="zh-CN" b="1" i="1" dirty="0">
                <a:solidFill>
                  <a:schemeClr val="tx1"/>
                </a:solidFill>
                <a:latin typeface="+mj-lt"/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方程为：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5364" name="Picture 55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5366" name="Picture 5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5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5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6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6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Object 8"/>
          <p:cNvGraphicFramePr>
            <a:graphicFrameLocks noChangeAspect="1"/>
          </p:cNvGraphicFramePr>
          <p:nvPr/>
        </p:nvGraphicFramePr>
        <p:xfrm>
          <a:off x="3252788" y="1077913"/>
          <a:ext cx="39592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9" imgW="3953028" imgH="981089" progId="Equation.3">
                  <p:embed/>
                </p:oleObj>
              </mc:Choice>
              <mc:Fallback>
                <p:oleObj name="公式" r:id="rId9" imgW="3953028" imgH="98108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1077913"/>
                        <a:ext cx="39592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98500" y="2193925"/>
          <a:ext cx="476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1" imgW="4762440" imgH="406080" progId="Equation.DSMT4">
                  <p:embed/>
                </p:oleObj>
              </mc:Choice>
              <mc:Fallback>
                <p:oleObj name="Equation" r:id="rId11" imgW="4762440" imgH="4060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193925"/>
                        <a:ext cx="476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698500" y="3962400"/>
          <a:ext cx="7480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13" imgW="7480080" imgH="368280" progId="Equation.DSMT4">
                  <p:embed/>
                </p:oleObj>
              </mc:Choice>
              <mc:Fallback>
                <p:oleObj name="Equation" r:id="rId13" imgW="7480080" imgH="368280" progId="Equation.DSMT4">
                  <p:embed/>
                  <p:pic>
                    <p:nvPicPr>
                      <p:cNvPr id="0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962400"/>
                        <a:ext cx="7480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755650" y="2847975"/>
          <a:ext cx="754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15" imgW="7543800" imgH="914400" progId="Equation.DSMT4">
                  <p:embed/>
                </p:oleObj>
              </mc:Choice>
              <mc:Fallback>
                <p:oleObj name="Equation" r:id="rId15" imgW="7543800" imgH="914400" progId="Equation.DSMT4">
                  <p:embed/>
                  <p:pic>
                    <p:nvPicPr>
                      <p:cNvPr id="0" name="对象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47975"/>
                        <a:ext cx="7543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715963" y="4508500"/>
          <a:ext cx="764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17" imgW="7645320" imgH="431640" progId="Equation.DSMT4">
                  <p:embed/>
                </p:oleObj>
              </mc:Choice>
              <mc:Fallback>
                <p:oleObj name="Equation" r:id="rId17" imgW="7645320" imgH="431640" progId="Equation.DSMT4">
                  <p:embed/>
                  <p:pic>
                    <p:nvPicPr>
                      <p:cNvPr id="0" name="对象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508500"/>
                        <a:ext cx="764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730250" y="5076825"/>
          <a:ext cx="5207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19" imgW="5206680" imgH="1396800" progId="Equation.DSMT4">
                  <p:embed/>
                </p:oleObj>
              </mc:Choice>
              <mc:Fallback>
                <p:oleObj name="Equation" r:id="rId19" imgW="5206680" imgH="1396800" progId="Equation.DSMT4">
                  <p:embed/>
                  <p:pic>
                    <p:nvPicPr>
                      <p:cNvPr id="0" name="对象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5076825"/>
                        <a:ext cx="5207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2895600" cy="5334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CC"/>
                    </a:gs>
                    <a:gs pos="100000">
                      <a:srgbClr val="00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anose="02010609030101010101" pitchFamily="49" charset="-122"/>
              </a:rPr>
              <a:t>1. </a:t>
            </a:r>
            <a:r>
              <a:rPr lang="zh-CN" altLang="en-US" sz="2800" b="1" smtClean="0">
                <a:ea typeface="楷体_GB2312" panose="02010609030101010101" pitchFamily="49" charset="-122"/>
              </a:rPr>
              <a:t>空间直线方程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066800" y="2057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一般式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066800" y="3290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对称式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66800" y="4586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参数式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427288" y="1905000"/>
          <a:ext cx="39592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3" imgW="3953028" imgH="981089" progId="Equation.3">
                  <p:embed/>
                </p:oleObj>
              </mc:Choice>
              <mc:Fallback>
                <p:oleObj name="Equation" r:id="rId3" imgW="3953028" imgH="98108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1905000"/>
                        <a:ext cx="39592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362200" y="4216400"/>
          <a:ext cx="2108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5" imgW="2095511" imgH="1333443" progId="Equation.3">
                  <p:embed/>
                </p:oleObj>
              </mc:Choice>
              <mc:Fallback>
                <p:oleObj name="Equation" r:id="rId5" imgW="2095511" imgH="133344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16400"/>
                        <a:ext cx="21082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2438400" y="3175000"/>
          <a:ext cx="372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7" imgW="3714691" imgH="933307" progId="Equation.3">
                  <p:embed/>
                </p:oleObj>
              </mc:Choice>
              <mc:Fallback>
                <p:oleObj name="Equation" r:id="rId7" imgW="3714691" imgH="933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75000"/>
                        <a:ext cx="372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374900" y="5727700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9" imgW="2800205" imgH="514264" progId="Equation.3">
                  <p:embed/>
                </p:oleObj>
              </mc:Choice>
              <mc:Fallback>
                <p:oleObj name="Equation" r:id="rId9" imgW="2800205" imgH="51426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727700"/>
                        <a:ext cx="28067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708025" y="381000"/>
            <a:ext cx="2035175" cy="588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/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/>
              <a:t>内容小结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6395" name="Picture 14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Text Box 1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6397" name="Picture 1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8" name="Picture 1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1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0" name="Picture 1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1" name="Picture 2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/>
      <p:bldP spid="30725" grpId="0" build="p" autoUpdateAnimBg="0"/>
      <p:bldP spid="3072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008188" y="1066800"/>
          <a:ext cx="405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3" imgW="4038664" imgH="942932" progId="Equation.3">
                  <p:embed/>
                </p:oleObj>
              </mc:Choice>
              <mc:Fallback>
                <p:oleObj name="Equation" r:id="rId3" imgW="4038664" imgH="94293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1066800"/>
                        <a:ext cx="405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69988" y="1157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直线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284788" y="3276600"/>
          <a:ext cx="3478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5" imgW="3467068" imgH="438293" progId="Equation.3">
                  <p:embed/>
                </p:oleObj>
              </mc:Choice>
              <mc:Fallback>
                <p:oleObj name="Equation" r:id="rId5" imgW="3467068" imgH="43829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3276600"/>
                        <a:ext cx="34782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981200" y="2019300"/>
          <a:ext cx="42402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7" imgW="4229197" imgH="942932" progId="Equation.3">
                  <p:embed/>
                </p:oleObj>
              </mc:Choice>
              <mc:Fallback>
                <p:oleObj name="Equation" r:id="rId7" imgW="4229197" imgH="94293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19300"/>
                        <a:ext cx="42402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5486400" y="3962400"/>
          <a:ext cx="20558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9" imgW="2047706" imgH="942932" progId="Equation.3">
                  <p:embed/>
                </p:oleObj>
              </mc:Choice>
              <mc:Fallback>
                <p:oleObj name="Equation" r:id="rId9" imgW="2047706" imgH="94293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62400"/>
                        <a:ext cx="20558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28321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anose="02010609030101010101" pitchFamily="49" charset="-122"/>
              </a:rPr>
              <a:t>2.  </a:t>
            </a:r>
            <a:r>
              <a:rPr lang="zh-CN" altLang="en-US" sz="2800" b="1" smtClean="0">
                <a:ea typeface="楷体_GB2312" panose="02010609030101010101" pitchFamily="49" charset="-122"/>
              </a:rPr>
              <a:t>线与线的关系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143000" y="21399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直线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09600" y="51958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夹角公式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3810" name="AutoShape 18"/>
          <p:cNvSpPr>
            <a:spLocks noChangeArrowheads="1"/>
          </p:cNvSpPr>
          <p:nvPr/>
        </p:nvSpPr>
        <p:spPr bwMode="auto">
          <a:xfrm>
            <a:off x="4362450" y="34290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3811" name="AutoShape 19"/>
          <p:cNvSpPr>
            <a:spLocks noChangeArrowheads="1"/>
          </p:cNvSpPr>
          <p:nvPr/>
        </p:nvSpPr>
        <p:spPr bwMode="auto">
          <a:xfrm>
            <a:off x="4495800" y="4371975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3816" name="Group 24"/>
          <p:cNvGrpSpPr>
            <a:grpSpLocks/>
          </p:cNvGrpSpPr>
          <p:nvPr/>
        </p:nvGrpSpPr>
        <p:grpSpPr bwMode="auto">
          <a:xfrm>
            <a:off x="6373813" y="1371600"/>
            <a:ext cx="2389187" cy="444500"/>
            <a:chOff x="3921" y="864"/>
            <a:chExt cx="1505" cy="280"/>
          </a:xfrm>
        </p:grpSpPr>
        <p:graphicFrame>
          <p:nvGraphicFramePr>
            <p:cNvPr id="17450" name="Object 21"/>
            <p:cNvGraphicFramePr>
              <a:graphicFrameLocks noChangeAspect="1"/>
            </p:cNvGraphicFramePr>
            <p:nvPr/>
          </p:nvGraphicFramePr>
          <p:xfrm>
            <a:off x="3923" y="864"/>
            <a:ext cx="150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Equation" r:id="rId11" imgW="2381309" imgH="438293" progId="Equation.3">
                    <p:embed/>
                  </p:oleObj>
                </mc:Choice>
                <mc:Fallback>
                  <p:oleObj name="Equation" r:id="rId11" imgW="2381309" imgH="43829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864"/>
                          <a:ext cx="150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1" name="Line 22"/>
            <p:cNvSpPr>
              <a:spLocks noChangeShapeType="1"/>
            </p:cNvSpPr>
            <p:nvPr/>
          </p:nvSpPr>
          <p:spPr bwMode="auto">
            <a:xfrm>
              <a:off x="3921" y="8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3821" name="Group 29"/>
          <p:cNvGrpSpPr>
            <a:grpSpLocks/>
          </p:cNvGrpSpPr>
          <p:nvPr/>
        </p:nvGrpSpPr>
        <p:grpSpPr bwMode="auto">
          <a:xfrm>
            <a:off x="6324600" y="2222500"/>
            <a:ext cx="2590800" cy="444500"/>
            <a:chOff x="4080" y="1584"/>
            <a:chExt cx="1632" cy="280"/>
          </a:xfrm>
        </p:grpSpPr>
        <p:sp>
          <p:nvSpPr>
            <p:cNvPr id="17448" name="Line 23"/>
            <p:cNvSpPr>
              <a:spLocks noChangeShapeType="1"/>
            </p:cNvSpPr>
            <p:nvPr/>
          </p:nvSpPr>
          <p:spPr bwMode="auto">
            <a:xfrm>
              <a:off x="40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7449" name="Object 26"/>
            <p:cNvGraphicFramePr>
              <a:graphicFrameLocks noChangeAspect="1"/>
            </p:cNvGraphicFramePr>
            <p:nvPr/>
          </p:nvGraphicFramePr>
          <p:xfrm>
            <a:off x="4089" y="1584"/>
            <a:ext cx="162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7" name="Equation" r:id="rId13" imgW="2571841" imgH="438293" progId="Equation.3">
                    <p:embed/>
                  </p:oleObj>
                </mc:Choice>
                <mc:Fallback>
                  <p:oleObj name="Equation" r:id="rId13" imgW="2571841" imgH="43829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1584"/>
                          <a:ext cx="162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34" name="Group 42"/>
          <p:cNvGrpSpPr>
            <a:grpSpLocks/>
          </p:cNvGrpSpPr>
          <p:nvPr/>
        </p:nvGrpSpPr>
        <p:grpSpPr bwMode="auto">
          <a:xfrm>
            <a:off x="2819400" y="3289300"/>
            <a:ext cx="1447800" cy="444500"/>
            <a:chOff x="1104" y="2099"/>
            <a:chExt cx="912" cy="280"/>
          </a:xfrm>
        </p:grpSpPr>
        <p:graphicFrame>
          <p:nvGraphicFramePr>
            <p:cNvPr id="17445" name="Object 14"/>
            <p:cNvGraphicFramePr>
              <a:graphicFrameLocks noChangeAspect="1"/>
            </p:cNvGraphicFramePr>
            <p:nvPr/>
          </p:nvGraphicFramePr>
          <p:xfrm>
            <a:off x="1144" y="2099"/>
            <a:ext cx="8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8" name="Equation" r:id="rId15" imgW="1371557" imgH="438293" progId="Equation.3">
                    <p:embed/>
                  </p:oleObj>
                </mc:Choice>
                <mc:Fallback>
                  <p:oleObj name="Equation" r:id="rId15" imgW="1371557" imgH="43829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2099"/>
                          <a:ext cx="8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6" name="Line 40"/>
            <p:cNvSpPr>
              <a:spLocks noChangeShapeType="1"/>
            </p:cNvSpPr>
            <p:nvPr/>
          </p:nvSpPr>
          <p:spPr bwMode="auto">
            <a:xfrm>
              <a:off x="1104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7" name="Line 41"/>
            <p:cNvSpPr>
              <a:spLocks noChangeShapeType="1"/>
            </p:cNvSpPr>
            <p:nvPr/>
          </p:nvSpPr>
          <p:spPr bwMode="auto">
            <a:xfrm>
              <a:off x="1440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3835" name="Object 43"/>
          <p:cNvGraphicFramePr>
            <a:graphicFrameLocks noChangeAspect="1"/>
          </p:cNvGraphicFramePr>
          <p:nvPr/>
        </p:nvGraphicFramePr>
        <p:xfrm>
          <a:off x="635000" y="3289300"/>
          <a:ext cx="111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17" imgW="1105018" imgH="438293" progId="Equation.3">
                  <p:embed/>
                </p:oleObj>
              </mc:Choice>
              <mc:Fallback>
                <p:oleObj name="Equation" r:id="rId17" imgW="1105018" imgH="43829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289300"/>
                        <a:ext cx="111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8" name="Object 46"/>
          <p:cNvGraphicFramePr>
            <a:graphicFrameLocks noChangeAspect="1"/>
          </p:cNvGraphicFramePr>
          <p:nvPr/>
        </p:nvGraphicFramePr>
        <p:xfrm>
          <a:off x="685800" y="42672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19" imgW="1019038" imgH="438293" progId="Equation.3">
                  <p:embed/>
                </p:oleObj>
              </mc:Choice>
              <mc:Fallback>
                <p:oleObj name="Equation" r:id="rId19" imgW="1019038" imgH="43829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672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42" name="Group 50"/>
          <p:cNvGrpSpPr>
            <a:grpSpLocks/>
          </p:cNvGrpSpPr>
          <p:nvPr/>
        </p:nvGrpSpPr>
        <p:grpSpPr bwMode="auto">
          <a:xfrm>
            <a:off x="2819400" y="4252913"/>
            <a:ext cx="1517650" cy="458787"/>
            <a:chOff x="1256" y="2679"/>
            <a:chExt cx="956" cy="289"/>
          </a:xfrm>
        </p:grpSpPr>
        <p:sp>
          <p:nvSpPr>
            <p:cNvPr id="17441" name="Line 45"/>
            <p:cNvSpPr>
              <a:spLocks noChangeShapeType="1"/>
            </p:cNvSpPr>
            <p:nvPr/>
          </p:nvSpPr>
          <p:spPr bwMode="auto">
            <a:xfrm>
              <a:off x="2053" y="26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7442" name="Object 47"/>
            <p:cNvGraphicFramePr>
              <a:graphicFrameLocks noChangeAspect="1"/>
            </p:cNvGraphicFramePr>
            <p:nvPr/>
          </p:nvGraphicFramePr>
          <p:xfrm>
            <a:off x="1264" y="2688"/>
            <a:ext cx="9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1" name="Equation" r:id="rId21" imgW="1476453" imgH="438293" progId="Equation.3">
                    <p:embed/>
                  </p:oleObj>
                </mc:Choice>
                <mc:Fallback>
                  <p:oleObj name="Equation" r:id="rId21" imgW="1476453" imgH="438293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2688"/>
                          <a:ext cx="9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48"/>
            <p:cNvSpPr>
              <a:spLocks noChangeShapeType="1"/>
            </p:cNvSpPr>
            <p:nvPr/>
          </p:nvSpPr>
          <p:spPr bwMode="auto">
            <a:xfrm>
              <a:off x="1256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4" name="Line 49"/>
            <p:cNvSpPr>
              <a:spLocks noChangeShapeType="1"/>
            </p:cNvSpPr>
            <p:nvPr/>
          </p:nvSpPr>
          <p:spPr bwMode="auto">
            <a:xfrm>
              <a:off x="1617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3843" name="AutoShape 51"/>
          <p:cNvSpPr>
            <a:spLocks noChangeArrowheads="1"/>
          </p:cNvSpPr>
          <p:nvPr/>
        </p:nvSpPr>
        <p:spPr bwMode="auto">
          <a:xfrm>
            <a:off x="1905000" y="34290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3844" name="AutoShape 52"/>
          <p:cNvSpPr>
            <a:spLocks noChangeArrowheads="1"/>
          </p:cNvSpPr>
          <p:nvPr/>
        </p:nvSpPr>
        <p:spPr bwMode="auto">
          <a:xfrm>
            <a:off x="1905000" y="44196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3858" name="Group 66"/>
          <p:cNvGrpSpPr>
            <a:grpSpLocks/>
          </p:cNvGrpSpPr>
          <p:nvPr/>
        </p:nvGrpSpPr>
        <p:grpSpPr bwMode="auto">
          <a:xfrm>
            <a:off x="2286000" y="5029200"/>
            <a:ext cx="2489200" cy="990600"/>
            <a:chOff x="1440" y="3168"/>
            <a:chExt cx="1568" cy="624"/>
          </a:xfrm>
        </p:grpSpPr>
        <p:graphicFrame>
          <p:nvGraphicFramePr>
            <p:cNvPr id="17436" name="Object 54"/>
            <p:cNvGraphicFramePr>
              <a:graphicFrameLocks noChangeAspect="1"/>
            </p:cNvGraphicFramePr>
            <p:nvPr/>
          </p:nvGraphicFramePr>
          <p:xfrm>
            <a:off x="1440" y="316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2" name="Equation" r:id="rId23" imgW="2476575" imgH="981089" progId="Equation.3">
                    <p:embed/>
                  </p:oleObj>
                </mc:Choice>
                <mc:Fallback>
                  <p:oleObj name="Equation" r:id="rId23" imgW="2476575" imgH="981089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7" name="Line 55"/>
            <p:cNvSpPr>
              <a:spLocks noChangeShapeType="1"/>
            </p:cNvSpPr>
            <p:nvPr/>
          </p:nvSpPr>
          <p:spPr bwMode="auto">
            <a:xfrm>
              <a:off x="2316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8" name="Line 56"/>
            <p:cNvSpPr>
              <a:spLocks noChangeShapeType="1"/>
            </p:cNvSpPr>
            <p:nvPr/>
          </p:nvSpPr>
          <p:spPr bwMode="auto">
            <a:xfrm>
              <a:off x="2640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9" name="Line 57"/>
            <p:cNvSpPr>
              <a:spLocks noChangeShapeType="1"/>
            </p:cNvSpPr>
            <p:nvPr/>
          </p:nvSpPr>
          <p:spPr bwMode="auto">
            <a:xfrm>
              <a:off x="2304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0" name="Line 58"/>
            <p:cNvSpPr>
              <a:spLocks noChangeShapeType="1"/>
            </p:cNvSpPr>
            <p:nvPr/>
          </p:nvSpPr>
          <p:spPr bwMode="auto">
            <a:xfrm>
              <a:off x="2673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7429" name="Picture 59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0" name="Text Box 6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7431" name="Picture 6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6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Picture 6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6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6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801" grpId="0" autoUpdateAnimBg="0"/>
      <p:bldP spid="33805" grpId="0" autoUpdateAnimBg="0"/>
      <p:bldP spid="33810" grpId="0" animBg="1"/>
      <p:bldP spid="33811" grpId="0" animBg="1"/>
      <p:bldP spid="33843" grpId="0" animBg="1"/>
      <p:bldP spid="338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463800" y="1117600"/>
          <a:ext cx="332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3" imgW="3314711" imgH="380885" progId="Equation.3">
                  <p:embed/>
                </p:oleObj>
              </mc:Choice>
              <mc:Fallback>
                <p:oleObj name="Equation" r:id="rId3" imgW="3314711" imgH="3808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1117600"/>
                        <a:ext cx="332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257800" y="2557463"/>
          <a:ext cx="172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5" imgW="1714446" imgH="838085" progId="Equation.3">
                  <p:embed/>
                </p:oleObj>
              </mc:Choice>
              <mc:Fallback>
                <p:oleObj name="Equation" r:id="rId5" imgW="1714446" imgH="8380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57463"/>
                        <a:ext cx="172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平面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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5800" y="275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09600" y="3581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L //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09600" y="4586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夹角公式：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5105400" y="3706813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7" imgW="2838380" imgH="380885" progId="Equation.3">
                  <p:embed/>
                </p:oleObj>
              </mc:Choice>
              <mc:Fallback>
                <p:oleObj name="Equation" r:id="rId7" imgW="2838380" imgH="3808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06813"/>
                        <a:ext cx="284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895600" y="469900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9" imgW="742869" imgH="400136" progId="Equation.3">
                  <p:embed/>
                </p:oleObj>
              </mc:Choice>
              <mc:Fallback>
                <p:oleObj name="Equation" r:id="rId9" imgW="742869" imgH="4001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9900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2503488" y="1587500"/>
          <a:ext cx="3135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11" imgW="3124179" imgH="914400" progId="Equation.3">
                  <p:embed/>
                </p:oleObj>
              </mc:Choice>
              <mc:Fallback>
                <p:oleObj name="Equation" r:id="rId11" imgW="3124179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1587500"/>
                        <a:ext cx="31353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363538"/>
            <a:ext cx="3429000" cy="627062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anose="02010609030101010101" pitchFamily="49" charset="-122"/>
              </a:rPr>
              <a:t>3. </a:t>
            </a:r>
            <a:r>
              <a:rPr lang="zh-CN" altLang="en-US" sz="2800" b="1" smtClean="0">
                <a:ea typeface="楷体_GB2312" panose="02010609030101010101" pitchFamily="49" charset="-122"/>
              </a:rPr>
              <a:t>面与线间的关系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990600" y="17176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直线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 :</a:t>
            </a:r>
          </a:p>
        </p:txBody>
      </p:sp>
      <p:sp>
        <p:nvSpPr>
          <p:cNvPr id="34833" name="AutoShape 17"/>
          <p:cNvSpPr>
            <a:spLocks noChangeArrowheads="1"/>
          </p:cNvSpPr>
          <p:nvPr/>
        </p:nvSpPr>
        <p:spPr bwMode="auto">
          <a:xfrm>
            <a:off x="4038600" y="2938463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4834" name="AutoShape 18"/>
          <p:cNvSpPr>
            <a:spLocks noChangeArrowheads="1"/>
          </p:cNvSpPr>
          <p:nvPr/>
        </p:nvSpPr>
        <p:spPr bwMode="auto">
          <a:xfrm>
            <a:off x="3886200" y="3810000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5943600" y="1117600"/>
            <a:ext cx="1981200" cy="406400"/>
            <a:chOff x="3648" y="816"/>
            <a:chExt cx="1248" cy="256"/>
          </a:xfrm>
        </p:grpSpPr>
        <p:graphicFrame>
          <p:nvGraphicFramePr>
            <p:cNvPr id="18485" name="Object 20"/>
            <p:cNvGraphicFramePr>
              <a:graphicFrameLocks noChangeAspect="1"/>
            </p:cNvGraphicFramePr>
            <p:nvPr/>
          </p:nvGraphicFramePr>
          <p:xfrm>
            <a:off x="3648" y="816"/>
            <a:ext cx="1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2" name="Equation" r:id="rId13" imgW="1971699" imgH="400136" progId="Equation.3">
                    <p:embed/>
                  </p:oleObj>
                </mc:Choice>
                <mc:Fallback>
                  <p:oleObj name="Equation" r:id="rId13" imgW="1971699" imgH="40013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816"/>
                          <a:ext cx="1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6" name="Line 21"/>
            <p:cNvSpPr>
              <a:spLocks noChangeShapeType="1"/>
            </p:cNvSpPr>
            <p:nvPr/>
          </p:nvSpPr>
          <p:spPr bwMode="auto">
            <a:xfrm>
              <a:off x="3653" y="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5918200" y="1828800"/>
            <a:ext cx="1854200" cy="406400"/>
            <a:chOff x="2736" y="1808"/>
            <a:chExt cx="1168" cy="256"/>
          </a:xfrm>
        </p:grpSpPr>
        <p:graphicFrame>
          <p:nvGraphicFramePr>
            <p:cNvPr id="18483" name="Object 23"/>
            <p:cNvGraphicFramePr>
              <a:graphicFrameLocks noChangeAspect="1"/>
            </p:cNvGraphicFramePr>
            <p:nvPr/>
          </p:nvGraphicFramePr>
          <p:xfrm>
            <a:off x="2736" y="1808"/>
            <a:ext cx="11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3" name="Equation" r:id="rId15" imgW="1847888" imgH="400136" progId="Equation.3">
                    <p:embed/>
                  </p:oleObj>
                </mc:Choice>
                <mc:Fallback>
                  <p:oleObj name="Equation" r:id="rId15" imgW="1847888" imgH="40013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808"/>
                          <a:ext cx="11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4" name="Line 24"/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53" name="Group 37"/>
          <p:cNvGrpSpPr>
            <a:grpSpLocks/>
          </p:cNvGrpSpPr>
          <p:nvPr/>
        </p:nvGrpSpPr>
        <p:grpSpPr bwMode="auto">
          <a:xfrm>
            <a:off x="2632075" y="2819400"/>
            <a:ext cx="1330325" cy="457200"/>
            <a:chOff x="1569" y="1731"/>
            <a:chExt cx="838" cy="288"/>
          </a:xfrm>
        </p:grpSpPr>
        <p:graphicFrame>
          <p:nvGraphicFramePr>
            <p:cNvPr id="18479" name="Object 13"/>
            <p:cNvGraphicFramePr>
              <a:graphicFrameLocks noChangeAspect="1"/>
            </p:cNvGraphicFramePr>
            <p:nvPr/>
          </p:nvGraphicFramePr>
          <p:xfrm>
            <a:off x="1600" y="1771"/>
            <a:ext cx="8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4" name="Equation" r:id="rId17" imgW="1257375" imgH="380885" progId="Equation.3">
                    <p:embed/>
                  </p:oleObj>
                </mc:Choice>
                <mc:Fallback>
                  <p:oleObj name="Equation" r:id="rId17" imgW="1257375" imgH="38088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771"/>
                          <a:ext cx="8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0" name="Line 31"/>
            <p:cNvSpPr>
              <a:spLocks noChangeShapeType="1"/>
            </p:cNvSpPr>
            <p:nvPr/>
          </p:nvSpPr>
          <p:spPr bwMode="auto">
            <a:xfrm>
              <a:off x="1569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81" name="Line 32"/>
            <p:cNvSpPr>
              <a:spLocks noChangeShapeType="1"/>
            </p:cNvSpPr>
            <p:nvPr/>
          </p:nvSpPr>
          <p:spPr bwMode="auto">
            <a:xfrm>
              <a:off x="1905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82" name="Line 34"/>
            <p:cNvSpPr>
              <a:spLocks noChangeShapeType="1"/>
            </p:cNvSpPr>
            <p:nvPr/>
          </p:nvSpPr>
          <p:spPr bwMode="auto">
            <a:xfrm>
              <a:off x="2248" y="17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54" name="Group 38"/>
          <p:cNvGrpSpPr>
            <a:grpSpLocks/>
          </p:cNvGrpSpPr>
          <p:nvPr/>
        </p:nvGrpSpPr>
        <p:grpSpPr bwMode="auto">
          <a:xfrm>
            <a:off x="2590800" y="3719513"/>
            <a:ext cx="1166813" cy="393700"/>
            <a:chOff x="1713" y="2448"/>
            <a:chExt cx="735" cy="248"/>
          </a:xfrm>
        </p:grpSpPr>
        <p:graphicFrame>
          <p:nvGraphicFramePr>
            <p:cNvPr id="18476" name="Object 15"/>
            <p:cNvGraphicFramePr>
              <a:graphicFrameLocks noChangeAspect="1"/>
            </p:cNvGraphicFramePr>
            <p:nvPr/>
          </p:nvGraphicFramePr>
          <p:xfrm>
            <a:off x="1720" y="2448"/>
            <a:ext cx="7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5" name="Equation" r:id="rId19" imgW="1142850" imgH="380885" progId="Equation.3">
                    <p:embed/>
                  </p:oleObj>
                </mc:Choice>
                <mc:Fallback>
                  <p:oleObj name="Equation" r:id="rId19" imgW="1142850" imgH="38088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2448"/>
                          <a:ext cx="7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7" name="Line 35"/>
            <p:cNvSpPr>
              <a:spLocks noChangeShapeType="1"/>
            </p:cNvSpPr>
            <p:nvPr/>
          </p:nvSpPr>
          <p:spPr bwMode="auto">
            <a:xfrm>
              <a:off x="1713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78" name="Line 36"/>
            <p:cNvSpPr>
              <a:spLocks noChangeShapeType="1"/>
            </p:cNvSpPr>
            <p:nvPr/>
          </p:nvSpPr>
          <p:spPr bwMode="auto">
            <a:xfrm>
              <a:off x="1968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4856" name="AutoShape 40"/>
          <p:cNvSpPr>
            <a:spLocks noChangeArrowheads="1"/>
          </p:cNvSpPr>
          <p:nvPr/>
        </p:nvSpPr>
        <p:spPr bwMode="auto">
          <a:xfrm>
            <a:off x="1752600" y="29718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4857" name="AutoShape 41"/>
          <p:cNvSpPr>
            <a:spLocks noChangeArrowheads="1"/>
          </p:cNvSpPr>
          <p:nvPr/>
        </p:nvSpPr>
        <p:spPr bwMode="auto">
          <a:xfrm>
            <a:off x="1676400" y="3795713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4864" name="Group 48"/>
          <p:cNvGrpSpPr>
            <a:grpSpLocks/>
          </p:cNvGrpSpPr>
          <p:nvPr/>
        </p:nvGrpSpPr>
        <p:grpSpPr bwMode="auto">
          <a:xfrm>
            <a:off x="3733800" y="4419600"/>
            <a:ext cx="1333500" cy="990600"/>
            <a:chOff x="2400" y="3024"/>
            <a:chExt cx="840" cy="624"/>
          </a:xfrm>
        </p:grpSpPr>
        <p:graphicFrame>
          <p:nvGraphicFramePr>
            <p:cNvPr id="18471" name="Object 43"/>
            <p:cNvGraphicFramePr>
              <a:graphicFrameLocks noChangeAspect="1"/>
            </p:cNvGraphicFramePr>
            <p:nvPr/>
          </p:nvGraphicFramePr>
          <p:xfrm>
            <a:off x="2400" y="3024"/>
            <a:ext cx="84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6" name="Equation" r:id="rId21" imgW="1324096" imgH="981089" progId="Equation.3">
                    <p:embed/>
                  </p:oleObj>
                </mc:Choice>
                <mc:Fallback>
                  <p:oleObj name="Equation" r:id="rId21" imgW="1324096" imgH="981089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024"/>
                          <a:ext cx="84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2" name="Line 44"/>
            <p:cNvSpPr>
              <a:spLocks noChangeShapeType="1"/>
            </p:cNvSpPr>
            <p:nvPr/>
          </p:nvSpPr>
          <p:spPr bwMode="auto">
            <a:xfrm>
              <a:off x="2692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73" name="Line 45"/>
            <p:cNvSpPr>
              <a:spLocks noChangeShapeType="1"/>
            </p:cNvSpPr>
            <p:nvPr/>
          </p:nvSpPr>
          <p:spPr bwMode="auto">
            <a:xfrm>
              <a:off x="2980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74" name="Line 46"/>
            <p:cNvSpPr>
              <a:spLocks noChangeShapeType="1"/>
            </p:cNvSpPr>
            <p:nvPr/>
          </p:nvSpPr>
          <p:spPr bwMode="auto">
            <a:xfrm>
              <a:off x="2677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75" name="Line 47"/>
            <p:cNvSpPr>
              <a:spLocks noChangeShapeType="1"/>
            </p:cNvSpPr>
            <p:nvPr/>
          </p:nvSpPr>
          <p:spPr bwMode="auto">
            <a:xfrm>
              <a:off x="2980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94" name="Group 78"/>
          <p:cNvGrpSpPr>
            <a:grpSpLocks/>
          </p:cNvGrpSpPr>
          <p:nvPr/>
        </p:nvGrpSpPr>
        <p:grpSpPr bwMode="auto">
          <a:xfrm>
            <a:off x="6096000" y="4267200"/>
            <a:ext cx="2590800" cy="1905000"/>
            <a:chOff x="3840" y="2688"/>
            <a:chExt cx="1632" cy="1200"/>
          </a:xfrm>
        </p:grpSpPr>
        <p:sp>
          <p:nvSpPr>
            <p:cNvPr id="18462" name="Line 52"/>
            <p:cNvSpPr>
              <a:spLocks noChangeShapeType="1"/>
            </p:cNvSpPr>
            <p:nvPr/>
          </p:nvSpPr>
          <p:spPr bwMode="auto">
            <a:xfrm flipH="1">
              <a:off x="4080" y="3455"/>
              <a:ext cx="345" cy="433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63" name="Group 77"/>
            <p:cNvGrpSpPr>
              <a:grpSpLocks/>
            </p:cNvGrpSpPr>
            <p:nvPr/>
          </p:nvGrpSpPr>
          <p:grpSpPr bwMode="auto">
            <a:xfrm>
              <a:off x="3840" y="2688"/>
              <a:ext cx="1632" cy="1008"/>
              <a:chOff x="3840" y="2688"/>
              <a:chExt cx="1632" cy="1008"/>
            </a:xfrm>
          </p:grpSpPr>
          <p:graphicFrame>
            <p:nvGraphicFramePr>
              <p:cNvPr id="18464" name="Object 50"/>
              <p:cNvGraphicFramePr>
                <a:graphicFrameLocks noChangeAspect="1"/>
              </p:cNvGraphicFramePr>
              <p:nvPr/>
            </p:nvGraphicFramePr>
            <p:xfrm>
              <a:off x="4983" y="2736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97" name="Equation" r:id="rId23" imgW="247623" imgH="295289" progId="Equation.3">
                      <p:embed/>
                    </p:oleObj>
                  </mc:Choice>
                  <mc:Fallback>
                    <p:oleObj name="Equation" r:id="rId23" imgW="247623" imgH="295289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3" y="2736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5" name="AutoShape 53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1632" cy="528"/>
              </a:xfrm>
              <a:prstGeom prst="parallelogram">
                <a:avLst>
                  <a:gd name="adj" fmla="val 77273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66" name="Line 54"/>
              <p:cNvSpPr>
                <a:spLocks noChangeShapeType="1"/>
              </p:cNvSpPr>
              <p:nvPr/>
            </p:nvSpPr>
            <p:spPr bwMode="auto">
              <a:xfrm flipH="1">
                <a:off x="4464" y="2688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67" name="Object 66"/>
              <p:cNvGraphicFramePr>
                <a:graphicFrameLocks noChangeAspect="1"/>
              </p:cNvGraphicFramePr>
              <p:nvPr/>
            </p:nvGraphicFramePr>
            <p:xfrm>
              <a:off x="4877" y="3455"/>
              <a:ext cx="211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98" name="Equation" r:id="rId25" imgW="323974" imgH="295289" progId="Equation.3">
                      <p:embed/>
                    </p:oleObj>
                  </mc:Choice>
                  <mc:Fallback>
                    <p:oleObj name="Equation" r:id="rId25" imgW="323974" imgH="295289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3455"/>
                            <a:ext cx="211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8" name="Arc 57"/>
              <p:cNvSpPr>
                <a:spLocks/>
              </p:cNvSpPr>
              <p:nvPr/>
            </p:nvSpPr>
            <p:spPr bwMode="auto">
              <a:xfrm rot="3385627">
                <a:off x="4483" y="3213"/>
                <a:ext cx="121" cy="288"/>
              </a:xfrm>
              <a:custGeom>
                <a:avLst/>
                <a:gdLst>
                  <a:gd name="T0" fmla="*/ 0 w 15466"/>
                  <a:gd name="T1" fmla="*/ 1 h 21600"/>
                  <a:gd name="T2" fmla="*/ 121 w 15466"/>
                  <a:gd name="T3" fmla="*/ 61 h 21600"/>
                  <a:gd name="T4" fmla="*/ 17 w 15466"/>
                  <a:gd name="T5" fmla="*/ 28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466" h="21600" fill="none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</a:path>
                  <a:path w="15466" h="21600" stroke="0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  <a:lnTo>
                      <a:pt x="2146" y="21600"/>
                    </a:lnTo>
                    <a:lnTo>
                      <a:pt x="-1" y="106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69" name="Object 59"/>
              <p:cNvGraphicFramePr>
                <a:graphicFrameLocks noChangeAspect="1"/>
              </p:cNvGraphicFramePr>
              <p:nvPr/>
            </p:nvGraphicFramePr>
            <p:xfrm>
              <a:off x="4680" y="3112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99" name="Equation" r:id="rId27" imgW="257253" imgH="304915" progId="Equation.3">
                      <p:embed/>
                    </p:oleObj>
                  </mc:Choice>
                  <mc:Fallback>
                    <p:oleObj name="Equation" r:id="rId27" imgW="257253" imgH="304915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3112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0" name="Line 56"/>
              <p:cNvSpPr>
                <a:spLocks noChangeShapeType="1"/>
              </p:cNvSpPr>
              <p:nvPr/>
            </p:nvSpPr>
            <p:spPr bwMode="auto">
              <a:xfrm flipV="1">
                <a:off x="4128" y="3216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8455" name="Picture 70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6" name="Text Box 7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8457" name="Picture 7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7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7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7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7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autoUpdateAnimBg="0"/>
      <p:bldP spid="34822" grpId="0" autoUpdateAnimBg="0"/>
      <p:bldP spid="34823" grpId="0" autoUpdateAnimBg="0"/>
      <p:bldP spid="34828" grpId="0" autoUpdateAnimBg="0"/>
      <p:bldP spid="34833" grpId="0" animBg="1"/>
      <p:bldP spid="34834" grpId="0" animBg="1"/>
      <p:bldP spid="34856" grpId="0" animBg="1"/>
      <p:bldP spid="348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27088" y="1341438"/>
            <a:ext cx="7200900" cy="34766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>
                <a:latin typeface="Times New Roman" panose="02020603050405020304" pitchFamily="18" charset="0"/>
              </a:rPr>
              <a:t>作业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</a:rPr>
              <a:t>P40  A  1(2),   2(3)(4)(5)</a:t>
            </a: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</a:rPr>
              <a:t>             4(2),   6,   7,   8</a:t>
            </a: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</a:rPr>
              <a:t>证明及</a:t>
            </a:r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</a:rPr>
              <a:t>(1)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1"/>
                </a:solidFill>
                <a:latin typeface="Times New Roman" panose="02020603050405020304" pitchFamily="18" charset="0"/>
              </a:rPr>
              <a:t>         B   2,   4,   5  </a:t>
            </a:r>
          </a:p>
        </p:txBody>
      </p:sp>
      <p:pic>
        <p:nvPicPr>
          <p:cNvPr id="19459" name="Picture 8" descr="F:\My Documents\数学资源库\机动.jpg">
            <a:hlinkClick r:id="rId2" action="ppaction://hlinkpres?slideindex=1&amp;slidetitle=习题课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9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习题课  目录   上页   下页   返回   结束 </a:t>
            </a:r>
          </a:p>
        </p:txBody>
      </p:sp>
      <p:pic>
        <p:nvPicPr>
          <p:cNvPr id="19461" name="Picture 1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7" name="Object 3081"/>
          <p:cNvGraphicFramePr>
            <a:graphicFrameLocks noChangeAspect="1"/>
          </p:cNvGraphicFramePr>
          <p:nvPr/>
        </p:nvGraphicFramePr>
        <p:xfrm>
          <a:off x="2514600" y="11176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3" imgW="1361927" imgH="400136" progId="Equation.3">
                  <p:embed/>
                </p:oleObj>
              </mc:Choice>
              <mc:Fallback>
                <p:oleObj name="Equation" r:id="rId3" imgW="1361927" imgH="400136" progId="Equation.3">
                  <p:embed/>
                  <p:pic>
                    <p:nvPicPr>
                      <p:cNvPr id="0" name="Object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117600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3082"/>
          <p:cNvGraphicFramePr>
            <a:graphicFrameLocks noChangeAspect="1"/>
          </p:cNvGraphicFramePr>
          <p:nvPr/>
        </p:nvGraphicFramePr>
        <p:xfrm>
          <a:off x="6019800" y="914400"/>
          <a:ext cx="300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5" imgW="3000367" imgH="838085" progId="Equation.3">
                  <p:embed/>
                </p:oleObj>
              </mc:Choice>
              <mc:Fallback>
                <p:oleObj name="Equation" r:id="rId5" imgW="3000367" imgH="838085" progId="Equation.3">
                  <p:embed/>
                  <p:pic>
                    <p:nvPicPr>
                      <p:cNvPr id="0" name="Object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300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3083"/>
          <p:cNvGraphicFramePr>
            <a:graphicFrameLocks noChangeAspect="1"/>
          </p:cNvGraphicFramePr>
          <p:nvPr/>
        </p:nvGraphicFramePr>
        <p:xfrm>
          <a:off x="685800" y="3149600"/>
          <a:ext cx="151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7" imgW="1504998" imgH="495357" progId="Equation.3">
                  <p:embed/>
                </p:oleObj>
              </mc:Choice>
              <mc:Fallback>
                <p:oleObj name="Equation" r:id="rId7" imgW="1504998" imgH="495357" progId="Equation.3">
                  <p:embed/>
                  <p:pic>
                    <p:nvPicPr>
                      <p:cNvPr id="0" name="Object 3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49600"/>
                        <a:ext cx="1511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1" name="Text Box 3085"/>
          <p:cNvSpPr txBox="1">
            <a:spLocks noChangeArrowheads="1"/>
          </p:cNvSpPr>
          <p:nvPr/>
        </p:nvSpPr>
        <p:spPr bwMode="auto">
          <a:xfrm>
            <a:off x="609600" y="2514600"/>
            <a:ext cx="72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73746" name="Object 3090"/>
          <p:cNvGraphicFramePr>
            <a:graphicFrameLocks noChangeAspect="1"/>
          </p:cNvGraphicFramePr>
          <p:nvPr/>
        </p:nvGraphicFramePr>
        <p:xfrm>
          <a:off x="361950" y="4343400"/>
          <a:ext cx="29098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9" imgW="2886185" imgH="457200" progId="Equation.3">
                  <p:embed/>
                </p:oleObj>
              </mc:Choice>
              <mc:Fallback>
                <p:oleObj name="Equation" r:id="rId9" imgW="2886185" imgH="457200" progId="Equation.3">
                  <p:embed/>
                  <p:pic>
                    <p:nvPicPr>
                      <p:cNvPr id="0" name="Object 3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343400"/>
                        <a:ext cx="29098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9" name="Object 3093"/>
          <p:cNvGraphicFramePr>
            <a:graphicFrameLocks noChangeAspect="1"/>
          </p:cNvGraphicFramePr>
          <p:nvPr/>
        </p:nvGraphicFramePr>
        <p:xfrm>
          <a:off x="1828800" y="1660525"/>
          <a:ext cx="22129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11" imgW="2200407" imgH="838085" progId="Equation.3">
                  <p:embed/>
                </p:oleObj>
              </mc:Choice>
              <mc:Fallback>
                <p:oleObj name="Equation" r:id="rId11" imgW="2200407" imgH="838085" progId="Equation.3">
                  <p:embed/>
                  <p:pic>
                    <p:nvPicPr>
                      <p:cNvPr id="0" name="Object 3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60525"/>
                        <a:ext cx="22129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0" name="Text Box 3094"/>
          <p:cNvSpPr txBox="1">
            <a:spLocks noChangeArrowheads="1"/>
          </p:cNvSpPr>
          <p:nvPr/>
        </p:nvSpPr>
        <p:spPr bwMode="auto">
          <a:xfrm>
            <a:off x="4038600" y="18288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相交</a:t>
            </a:r>
            <a:r>
              <a:rPr lang="en-US" altLang="zh-CN">
                <a:solidFill>
                  <a:srgbClr val="FFFFFF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求此直线方程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3751" name="Text Box 3095"/>
          <p:cNvSpPr txBox="1">
            <a:spLocks noChangeArrowheads="1"/>
          </p:cNvSpPr>
          <p:nvPr/>
        </p:nvSpPr>
        <p:spPr bwMode="auto">
          <a:xfrm>
            <a:off x="2133600" y="30622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的方向向量为</a:t>
            </a:r>
          </a:p>
        </p:txBody>
      </p:sp>
      <p:sp>
        <p:nvSpPr>
          <p:cNvPr id="73752" name="Text Box 3096"/>
          <p:cNvSpPr txBox="1">
            <a:spLocks noChangeArrowheads="1"/>
          </p:cNvSpPr>
          <p:nvPr/>
        </p:nvSpPr>
        <p:spPr bwMode="auto">
          <a:xfrm>
            <a:off x="6019800" y="3124200"/>
            <a:ext cx="1735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过 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点及 </a:t>
            </a:r>
          </a:p>
        </p:txBody>
      </p:sp>
      <p:graphicFrame>
        <p:nvGraphicFramePr>
          <p:cNvPr id="73754" name="Object 3098"/>
          <p:cNvGraphicFramePr>
            <a:graphicFrameLocks noChangeAspect="1"/>
          </p:cNvGraphicFramePr>
          <p:nvPr/>
        </p:nvGraphicFramePr>
        <p:xfrm>
          <a:off x="7620000" y="3200400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13" imgW="1133564" imgH="438293" progId="Equation.3">
                  <p:embed/>
                </p:oleObj>
              </mc:Choice>
              <mc:Fallback>
                <p:oleObj name="Equation" r:id="rId13" imgW="1133564" imgH="438293" progId="Equation.3">
                  <p:embed/>
                  <p:pic>
                    <p:nvPicPr>
                      <p:cNvPr id="0" name="Object 3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00400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6" name="Text Box 3100"/>
          <p:cNvSpPr txBox="1">
            <a:spLocks noChangeArrowheads="1"/>
          </p:cNvSpPr>
          <p:nvPr/>
        </p:nvSpPr>
        <p:spPr bwMode="auto">
          <a:xfrm>
            <a:off x="304800" y="36576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面的法向量为</a:t>
            </a:r>
          </a:p>
        </p:txBody>
      </p:sp>
      <p:sp>
        <p:nvSpPr>
          <p:cNvPr id="73758" name="Text Box 3102"/>
          <p:cNvSpPr txBox="1">
            <a:spLocks noChangeArrowheads="1"/>
          </p:cNvSpPr>
          <p:nvPr/>
        </p:nvSpPr>
        <p:spPr bwMode="auto">
          <a:xfrm>
            <a:off x="2965450" y="36576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则所求直线的方向向量</a:t>
            </a:r>
          </a:p>
        </p:txBody>
      </p:sp>
      <p:sp>
        <p:nvSpPr>
          <p:cNvPr id="73760" name="Text Box 3104"/>
          <p:cNvSpPr txBox="1">
            <a:spLocks noChangeArrowheads="1"/>
          </p:cNvSpPr>
          <p:nvPr/>
        </p:nvSpPr>
        <p:spPr bwMode="auto">
          <a:xfrm>
            <a:off x="1295400" y="2547938"/>
            <a:ext cx="285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利用叉积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73765" name="Group 3109"/>
          <p:cNvGrpSpPr>
            <a:grpSpLocks/>
          </p:cNvGrpSpPr>
          <p:nvPr/>
        </p:nvGrpSpPr>
        <p:grpSpPr bwMode="auto">
          <a:xfrm>
            <a:off x="4408488" y="3162300"/>
            <a:ext cx="1687512" cy="495300"/>
            <a:chOff x="3345" y="1992"/>
            <a:chExt cx="1063" cy="312"/>
          </a:xfrm>
        </p:grpSpPr>
        <p:graphicFrame>
          <p:nvGraphicFramePr>
            <p:cNvPr id="20549" name="Object 3086"/>
            <p:cNvGraphicFramePr>
              <a:graphicFrameLocks noChangeAspect="1"/>
            </p:cNvGraphicFramePr>
            <p:nvPr/>
          </p:nvGraphicFramePr>
          <p:xfrm>
            <a:off x="3360" y="1992"/>
            <a:ext cx="10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7" name="Equation" r:id="rId15" imgW="1657355" imgH="485732" progId="Equation.3">
                    <p:embed/>
                  </p:oleObj>
                </mc:Choice>
                <mc:Fallback>
                  <p:oleObj name="Equation" r:id="rId15" imgW="1657355" imgH="485732" progId="Equation.3">
                    <p:embed/>
                    <p:pic>
                      <p:nvPicPr>
                        <p:cNvPr id="0" name="Object 3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992"/>
                          <a:ext cx="104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0" name="Line 3108"/>
            <p:cNvSpPr>
              <a:spLocks noChangeShapeType="1"/>
            </p:cNvSpPr>
            <p:nvPr/>
          </p:nvSpPr>
          <p:spPr bwMode="auto">
            <a:xfrm>
              <a:off x="3345" y="20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3767" name="Group 3111"/>
          <p:cNvGrpSpPr>
            <a:grpSpLocks/>
          </p:cNvGrpSpPr>
          <p:nvPr/>
        </p:nvGrpSpPr>
        <p:grpSpPr bwMode="auto">
          <a:xfrm>
            <a:off x="2590800" y="3810000"/>
            <a:ext cx="304800" cy="381000"/>
            <a:chOff x="1632" y="2400"/>
            <a:chExt cx="192" cy="240"/>
          </a:xfrm>
        </p:grpSpPr>
        <p:graphicFrame>
          <p:nvGraphicFramePr>
            <p:cNvPr id="20547" name="Object 3099"/>
            <p:cNvGraphicFramePr>
              <a:graphicFrameLocks noChangeAspect="1"/>
            </p:cNvGraphicFramePr>
            <p:nvPr/>
          </p:nvGraphicFramePr>
          <p:xfrm>
            <a:off x="1632" y="2456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8" name="Equation" r:id="rId17" imgW="295428" imgH="285664" progId="Equation.3">
                    <p:embed/>
                  </p:oleObj>
                </mc:Choice>
                <mc:Fallback>
                  <p:oleObj name="Equation" r:id="rId17" imgW="295428" imgH="285664" progId="Equation.3">
                    <p:embed/>
                    <p:pic>
                      <p:nvPicPr>
                        <p:cNvPr id="0" name="Object 3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56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8" name="Line 3110"/>
            <p:cNvSpPr>
              <a:spLocks noChangeShapeType="1"/>
            </p:cNvSpPr>
            <p:nvPr/>
          </p:nvSpPr>
          <p:spPr bwMode="auto">
            <a:xfrm>
              <a:off x="1632" y="24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3772" name="Group 3116"/>
          <p:cNvGrpSpPr>
            <a:grpSpLocks/>
          </p:cNvGrpSpPr>
          <p:nvPr/>
        </p:nvGrpSpPr>
        <p:grpSpPr bwMode="auto">
          <a:xfrm>
            <a:off x="6681788" y="3771900"/>
            <a:ext cx="1509712" cy="495300"/>
            <a:chOff x="4209" y="2376"/>
            <a:chExt cx="951" cy="312"/>
          </a:xfrm>
        </p:grpSpPr>
        <p:graphicFrame>
          <p:nvGraphicFramePr>
            <p:cNvPr id="20543" name="Object 3103"/>
            <p:cNvGraphicFramePr>
              <a:graphicFrameLocks noChangeAspect="1"/>
            </p:cNvGraphicFramePr>
            <p:nvPr/>
          </p:nvGraphicFramePr>
          <p:xfrm>
            <a:off x="4224" y="2376"/>
            <a:ext cx="9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" name="Equation" r:id="rId19" imgW="1476453" imgH="485732" progId="Equation.3">
                    <p:embed/>
                  </p:oleObj>
                </mc:Choice>
                <mc:Fallback>
                  <p:oleObj name="Equation" r:id="rId19" imgW="1476453" imgH="485732" progId="Equation.3">
                    <p:embed/>
                    <p:pic>
                      <p:nvPicPr>
                        <p:cNvPr id="0" name="Object 3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76"/>
                          <a:ext cx="9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4" name="Line 3112"/>
            <p:cNvSpPr>
              <a:spLocks noChangeShapeType="1"/>
            </p:cNvSpPr>
            <p:nvPr/>
          </p:nvSpPr>
          <p:spPr bwMode="auto">
            <a:xfrm>
              <a:off x="4209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45" name="Line 3113"/>
            <p:cNvSpPr>
              <a:spLocks noChangeShapeType="1"/>
            </p:cNvSpPr>
            <p:nvPr/>
          </p:nvSpPr>
          <p:spPr bwMode="auto">
            <a:xfrm>
              <a:off x="4560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46" name="Line 3114"/>
            <p:cNvSpPr>
              <a:spLocks noChangeShapeType="1"/>
            </p:cNvSpPr>
            <p:nvPr/>
          </p:nvSpPr>
          <p:spPr bwMode="auto">
            <a:xfrm>
              <a:off x="4929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3771" name="Text Box 3115"/>
          <p:cNvSpPr txBox="1">
            <a:spLocks noChangeArrowheads="1"/>
          </p:cNvSpPr>
          <p:nvPr/>
        </p:nvSpPr>
        <p:spPr bwMode="auto">
          <a:xfrm>
            <a:off x="3124200" y="42735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所以</a:t>
            </a:r>
          </a:p>
        </p:txBody>
      </p:sp>
      <p:grpSp>
        <p:nvGrpSpPr>
          <p:cNvPr id="73776" name="Group 3120"/>
          <p:cNvGrpSpPr>
            <a:grpSpLocks/>
          </p:cNvGrpSpPr>
          <p:nvPr/>
        </p:nvGrpSpPr>
        <p:grpSpPr bwMode="auto">
          <a:xfrm>
            <a:off x="609600" y="5410200"/>
            <a:ext cx="1700213" cy="463550"/>
            <a:chOff x="753" y="3408"/>
            <a:chExt cx="1071" cy="292"/>
          </a:xfrm>
        </p:grpSpPr>
        <p:graphicFrame>
          <p:nvGraphicFramePr>
            <p:cNvPr id="20539" name="Object 3074"/>
            <p:cNvGraphicFramePr>
              <a:graphicFrameLocks noChangeAspect="1"/>
            </p:cNvGraphicFramePr>
            <p:nvPr/>
          </p:nvGraphicFramePr>
          <p:xfrm>
            <a:off x="761" y="3420"/>
            <a:ext cx="106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" name="Equation" r:id="rId21" imgW="1676271" imgH="438293" progId="Equation.3">
                    <p:embed/>
                  </p:oleObj>
                </mc:Choice>
                <mc:Fallback>
                  <p:oleObj name="Equation" r:id="rId21" imgW="1676271" imgH="438293" progId="Equation.3">
                    <p:embed/>
                    <p:pic>
                      <p:nvPicPr>
                        <p:cNvPr id="0" name="Object 3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3420"/>
                          <a:ext cx="106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0" name="Line 3117"/>
            <p:cNvSpPr>
              <a:spLocks noChangeShapeType="1"/>
            </p:cNvSpPr>
            <p:nvPr/>
          </p:nvSpPr>
          <p:spPr bwMode="auto">
            <a:xfrm>
              <a:off x="753" y="342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41" name="Line 3118"/>
            <p:cNvSpPr>
              <a:spLocks noChangeShapeType="1"/>
            </p:cNvSpPr>
            <p:nvPr/>
          </p:nvSpPr>
          <p:spPr bwMode="auto">
            <a:xfrm>
              <a:off x="1104" y="342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42" name="Line 3119"/>
            <p:cNvSpPr>
              <a:spLocks noChangeShapeType="1"/>
            </p:cNvSpPr>
            <p:nvPr/>
          </p:nvSpPr>
          <p:spPr bwMode="auto">
            <a:xfrm>
              <a:off x="1521" y="3408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3780" name="Group 3124"/>
          <p:cNvGrpSpPr>
            <a:grpSpLocks/>
          </p:cNvGrpSpPr>
          <p:nvPr/>
        </p:nvGrpSpPr>
        <p:grpSpPr bwMode="auto">
          <a:xfrm>
            <a:off x="2386013" y="4876800"/>
            <a:ext cx="2068512" cy="1524000"/>
            <a:chOff x="1872" y="3072"/>
            <a:chExt cx="1303" cy="960"/>
          </a:xfrm>
        </p:grpSpPr>
        <p:graphicFrame>
          <p:nvGraphicFramePr>
            <p:cNvPr id="20535" name="Object 3075"/>
            <p:cNvGraphicFramePr>
              <a:graphicFrameLocks noChangeAspect="1"/>
            </p:cNvGraphicFramePr>
            <p:nvPr/>
          </p:nvGraphicFramePr>
          <p:xfrm>
            <a:off x="1872" y="3072"/>
            <a:ext cx="1303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1" name="Equation" r:id="rId23" imgW="2057336" imgH="1514604" progId="Equation.3">
                    <p:embed/>
                  </p:oleObj>
                </mc:Choice>
                <mc:Fallback>
                  <p:oleObj name="Equation" r:id="rId23" imgW="2057336" imgH="1514604" progId="Equation.3">
                    <p:embed/>
                    <p:pic>
                      <p:nvPicPr>
                        <p:cNvPr id="0" name="Object 3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072"/>
                          <a:ext cx="1303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6" name="Line 3121"/>
            <p:cNvSpPr>
              <a:spLocks noChangeShapeType="1"/>
            </p:cNvSpPr>
            <p:nvPr/>
          </p:nvSpPr>
          <p:spPr bwMode="auto">
            <a:xfrm>
              <a:off x="2176" y="30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37" name="Line 3122"/>
            <p:cNvSpPr>
              <a:spLocks noChangeShapeType="1"/>
            </p:cNvSpPr>
            <p:nvPr/>
          </p:nvSpPr>
          <p:spPr bwMode="auto">
            <a:xfrm>
              <a:off x="2559" y="30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38" name="Line 3123"/>
            <p:cNvSpPr>
              <a:spLocks noChangeShapeType="1"/>
            </p:cNvSpPr>
            <p:nvPr/>
          </p:nvSpPr>
          <p:spPr bwMode="auto">
            <a:xfrm>
              <a:off x="2880" y="30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3784" name="Group 3128"/>
          <p:cNvGrpSpPr>
            <a:grpSpLocks/>
          </p:cNvGrpSpPr>
          <p:nvPr/>
        </p:nvGrpSpPr>
        <p:grpSpPr bwMode="auto">
          <a:xfrm>
            <a:off x="4495800" y="5375275"/>
            <a:ext cx="2157413" cy="460375"/>
            <a:chOff x="3201" y="3386"/>
            <a:chExt cx="1359" cy="290"/>
          </a:xfrm>
        </p:grpSpPr>
        <p:graphicFrame>
          <p:nvGraphicFramePr>
            <p:cNvPr id="20531" name="Object 3076"/>
            <p:cNvGraphicFramePr>
              <a:graphicFrameLocks noChangeAspect="1"/>
            </p:cNvGraphicFramePr>
            <p:nvPr/>
          </p:nvGraphicFramePr>
          <p:xfrm>
            <a:off x="3201" y="3420"/>
            <a:ext cx="135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2" name="Equation" r:id="rId25" imgW="2152602" imgH="400136" progId="Equation.3">
                    <p:embed/>
                  </p:oleObj>
                </mc:Choice>
                <mc:Fallback>
                  <p:oleObj name="Equation" r:id="rId25" imgW="2152602" imgH="400136" progId="Equation.3">
                    <p:embed/>
                    <p:pic>
                      <p:nvPicPr>
                        <p:cNvPr id="0" name="Object 3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3420"/>
                          <a:ext cx="135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2" name="Line 3125"/>
            <p:cNvSpPr>
              <a:spLocks noChangeShapeType="1"/>
            </p:cNvSpPr>
            <p:nvPr/>
          </p:nvSpPr>
          <p:spPr bwMode="auto">
            <a:xfrm>
              <a:off x="3537" y="338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33" name="Line 3126"/>
            <p:cNvSpPr>
              <a:spLocks noChangeShapeType="1"/>
            </p:cNvSpPr>
            <p:nvPr/>
          </p:nvSpPr>
          <p:spPr bwMode="auto">
            <a:xfrm>
              <a:off x="3969" y="338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34" name="Line 3127"/>
            <p:cNvSpPr>
              <a:spLocks noChangeShapeType="1"/>
            </p:cNvSpPr>
            <p:nvPr/>
          </p:nvSpPr>
          <p:spPr bwMode="auto">
            <a:xfrm>
              <a:off x="4401" y="338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3786" name="Text Box 3130"/>
          <p:cNvSpPr txBox="1">
            <a:spLocks noChangeArrowheads="1"/>
          </p:cNvSpPr>
          <p:nvPr/>
        </p:nvSpPr>
        <p:spPr bwMode="auto">
          <a:xfrm>
            <a:off x="685800" y="1004888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一直线过点 </a:t>
            </a:r>
          </a:p>
        </p:txBody>
      </p:sp>
      <p:sp>
        <p:nvSpPr>
          <p:cNvPr id="73787" name="Text Box 3131"/>
          <p:cNvSpPr txBox="1">
            <a:spLocks noChangeArrowheads="1"/>
          </p:cNvSpPr>
          <p:nvPr/>
        </p:nvSpPr>
        <p:spPr bwMode="auto">
          <a:xfrm>
            <a:off x="3810000" y="1035050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且垂直于直线 </a:t>
            </a:r>
          </a:p>
        </p:txBody>
      </p:sp>
      <p:sp>
        <p:nvSpPr>
          <p:cNvPr id="73788" name="Text Box 3132"/>
          <p:cNvSpPr txBox="1">
            <a:spLocks noChangeArrowheads="1"/>
          </p:cNvSpPr>
          <p:nvPr/>
        </p:nvSpPr>
        <p:spPr bwMode="auto">
          <a:xfrm>
            <a:off x="304800" y="17526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又和直线</a:t>
            </a:r>
          </a:p>
        </p:txBody>
      </p:sp>
      <p:sp>
        <p:nvSpPr>
          <p:cNvPr id="20505" name="Rectangle 3133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6002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备用题</a:t>
            </a:r>
          </a:p>
        </p:txBody>
      </p:sp>
      <p:sp>
        <p:nvSpPr>
          <p:cNvPr id="73801" name="AutoShape 3145"/>
          <p:cNvSpPr>
            <a:spLocks noChangeArrowheads="1"/>
          </p:cNvSpPr>
          <p:nvPr/>
        </p:nvSpPr>
        <p:spPr bwMode="auto">
          <a:xfrm rot="847588">
            <a:off x="6781800" y="4495800"/>
            <a:ext cx="2057400" cy="1752600"/>
          </a:xfrm>
          <a:prstGeom prst="parallelogram">
            <a:avLst>
              <a:gd name="adj" fmla="val 29348"/>
            </a:avLst>
          </a:prstGeom>
          <a:solidFill>
            <a:srgbClr val="0066FF"/>
          </a:solidFill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3817" name="Group 3161"/>
          <p:cNvGrpSpPr>
            <a:grpSpLocks/>
          </p:cNvGrpSpPr>
          <p:nvPr/>
        </p:nvGrpSpPr>
        <p:grpSpPr bwMode="auto">
          <a:xfrm>
            <a:off x="8305800" y="4162425"/>
            <a:ext cx="296863" cy="638175"/>
            <a:chOff x="5232" y="2622"/>
            <a:chExt cx="187" cy="402"/>
          </a:xfrm>
        </p:grpSpPr>
        <p:sp>
          <p:nvSpPr>
            <p:cNvPr id="20529" name="Line 3147"/>
            <p:cNvSpPr>
              <a:spLocks noChangeShapeType="1"/>
            </p:cNvSpPr>
            <p:nvPr/>
          </p:nvSpPr>
          <p:spPr bwMode="auto">
            <a:xfrm flipV="1">
              <a:off x="5232" y="26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20530" name="Object 3149"/>
            <p:cNvGraphicFramePr>
              <a:graphicFrameLocks noChangeAspect="1"/>
            </p:cNvGraphicFramePr>
            <p:nvPr/>
          </p:nvGraphicFramePr>
          <p:xfrm>
            <a:off x="5275" y="262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3" name="Equation" r:id="rId27" imgW="219078" imgH="228600" progId="Equation.3">
                    <p:embed/>
                  </p:oleObj>
                </mc:Choice>
                <mc:Fallback>
                  <p:oleObj name="Equation" r:id="rId27" imgW="219078" imgH="228600" progId="Equation.3">
                    <p:embed/>
                    <p:pic>
                      <p:nvPicPr>
                        <p:cNvPr id="0" name="Object 3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262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806" name="Line 3150"/>
          <p:cNvSpPr>
            <a:spLocks noChangeShapeType="1"/>
          </p:cNvSpPr>
          <p:nvPr/>
        </p:nvSpPr>
        <p:spPr bwMode="auto">
          <a:xfrm>
            <a:off x="8382000" y="4114800"/>
            <a:ext cx="233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73825" name="Object 3169"/>
          <p:cNvGraphicFramePr>
            <a:graphicFrameLocks noChangeAspect="1"/>
          </p:cNvGraphicFramePr>
          <p:nvPr/>
        </p:nvGraphicFramePr>
        <p:xfrm>
          <a:off x="6705600" y="5638800"/>
          <a:ext cx="3063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29" imgW="295428" imgH="304915" progId="Equation.3">
                  <p:embed/>
                </p:oleObj>
              </mc:Choice>
              <mc:Fallback>
                <p:oleObj name="Equation" r:id="rId29" imgW="295428" imgH="304915" progId="Equation.3">
                  <p:embed/>
                  <p:pic>
                    <p:nvPicPr>
                      <p:cNvPr id="0" name="Object 3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638800"/>
                        <a:ext cx="3063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2" name="Line 3176"/>
          <p:cNvSpPr>
            <a:spLocks noChangeShapeType="1"/>
          </p:cNvSpPr>
          <p:nvPr/>
        </p:nvSpPr>
        <p:spPr bwMode="auto">
          <a:xfrm flipV="1">
            <a:off x="7010400" y="46482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73836" name="Group 3180"/>
          <p:cNvGrpSpPr>
            <a:grpSpLocks/>
          </p:cNvGrpSpPr>
          <p:nvPr/>
        </p:nvGrpSpPr>
        <p:grpSpPr bwMode="auto">
          <a:xfrm>
            <a:off x="6934200" y="4445000"/>
            <a:ext cx="1695450" cy="1574800"/>
            <a:chOff x="4368" y="2800"/>
            <a:chExt cx="1068" cy="992"/>
          </a:xfrm>
        </p:grpSpPr>
        <p:grpSp>
          <p:nvGrpSpPr>
            <p:cNvPr id="20520" name="Group 3160"/>
            <p:cNvGrpSpPr>
              <a:grpSpLocks/>
            </p:cNvGrpSpPr>
            <p:nvPr/>
          </p:nvGrpSpPr>
          <p:grpSpPr bwMode="auto">
            <a:xfrm>
              <a:off x="4368" y="2800"/>
              <a:ext cx="1068" cy="992"/>
              <a:chOff x="4368" y="2896"/>
              <a:chExt cx="1068" cy="992"/>
            </a:xfrm>
          </p:grpSpPr>
          <p:graphicFrame>
            <p:nvGraphicFramePr>
              <p:cNvPr id="20525" name="Object 3143"/>
              <p:cNvGraphicFramePr>
                <a:graphicFrameLocks noChangeAspect="1"/>
              </p:cNvGraphicFramePr>
              <p:nvPr/>
            </p:nvGraphicFramePr>
            <p:xfrm>
              <a:off x="4800" y="2896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5" name="Equation" r:id="rId31" imgW="266539" imgH="295289" progId="Equation.3">
                      <p:embed/>
                    </p:oleObj>
                  </mc:Choice>
                  <mc:Fallback>
                    <p:oleObj name="Equation" r:id="rId31" imgW="266539" imgH="295289" progId="Equation.3">
                      <p:embed/>
                      <p:pic>
                        <p:nvPicPr>
                          <p:cNvPr id="0" name="Object 3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2896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26" name="Line 3156"/>
              <p:cNvSpPr>
                <a:spLocks noChangeShapeType="1"/>
              </p:cNvSpPr>
              <p:nvPr/>
            </p:nvSpPr>
            <p:spPr bwMode="auto">
              <a:xfrm flipV="1">
                <a:off x="4368" y="3120"/>
                <a:ext cx="1056" cy="768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20527" name="Object 3157"/>
              <p:cNvGraphicFramePr>
                <a:graphicFrameLocks noChangeAspect="1"/>
              </p:cNvGraphicFramePr>
              <p:nvPr/>
            </p:nvGraphicFramePr>
            <p:xfrm>
              <a:off x="5196" y="3224"/>
              <a:ext cx="24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6" name="Equation" r:id="rId33" imgW="371435" imgH="438293" progId="Equation.3">
                      <p:embed/>
                    </p:oleObj>
                  </mc:Choice>
                  <mc:Fallback>
                    <p:oleObj name="Equation" r:id="rId33" imgW="371435" imgH="438293" progId="Equation.3">
                      <p:embed/>
                      <p:pic>
                        <p:nvPicPr>
                          <p:cNvPr id="0" name="Object 31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6" y="3224"/>
                            <a:ext cx="24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28" name="Oval 3158"/>
              <p:cNvSpPr>
                <a:spLocks noChangeArrowheads="1"/>
              </p:cNvSpPr>
              <p:nvPr/>
            </p:nvSpPr>
            <p:spPr bwMode="auto">
              <a:xfrm>
                <a:off x="4739" y="2976"/>
                <a:ext cx="45" cy="45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0521" name="Line 3165"/>
            <p:cNvSpPr>
              <a:spLocks noChangeShapeType="1"/>
            </p:cNvSpPr>
            <p:nvPr/>
          </p:nvSpPr>
          <p:spPr bwMode="auto">
            <a:xfrm flipV="1">
              <a:off x="4723" y="3309"/>
              <a:ext cx="317" cy="23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0522" name="Group 3179"/>
            <p:cNvGrpSpPr>
              <a:grpSpLocks/>
            </p:cNvGrpSpPr>
            <p:nvPr/>
          </p:nvGrpSpPr>
          <p:grpSpPr bwMode="auto">
            <a:xfrm>
              <a:off x="4896" y="3427"/>
              <a:ext cx="210" cy="280"/>
              <a:chOff x="4896" y="3427"/>
              <a:chExt cx="210" cy="280"/>
            </a:xfrm>
          </p:grpSpPr>
          <p:graphicFrame>
            <p:nvGraphicFramePr>
              <p:cNvPr id="20523" name="Object 3177"/>
              <p:cNvGraphicFramePr>
                <a:graphicFrameLocks noChangeAspect="1"/>
              </p:cNvGraphicFramePr>
              <p:nvPr/>
            </p:nvGraphicFramePr>
            <p:xfrm>
              <a:off x="4905" y="3427"/>
              <a:ext cx="201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7" name="Equation" r:id="rId35" imgW="304714" imgH="438293" progId="Equation.3">
                      <p:embed/>
                    </p:oleObj>
                  </mc:Choice>
                  <mc:Fallback>
                    <p:oleObj name="Equation" r:id="rId35" imgW="304714" imgH="438293" progId="Equation.3">
                      <p:embed/>
                      <p:pic>
                        <p:nvPicPr>
                          <p:cNvPr id="0" name="Object 31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5" y="3427"/>
                            <a:ext cx="201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24" name="Line 3178"/>
              <p:cNvSpPr>
                <a:spLocks noChangeShapeType="1"/>
              </p:cNvSpPr>
              <p:nvPr/>
            </p:nvSpPr>
            <p:spPr bwMode="auto">
              <a:xfrm flipV="1">
                <a:off x="4896" y="345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830" name="Oval 3174"/>
          <p:cNvSpPr>
            <a:spLocks noChangeArrowheads="1"/>
          </p:cNvSpPr>
          <p:nvPr/>
        </p:nvSpPr>
        <p:spPr bwMode="auto">
          <a:xfrm>
            <a:off x="6934200" y="5948363"/>
            <a:ext cx="71438" cy="71437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20513" name="Picture 3181" descr="F:\My Documents\数学资源库\机动.jpg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4" name="Text Box 318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20515" name="Picture 318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6" name="Picture 318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7" name="Picture 318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8" name="Picture 318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9" name="Picture 318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3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1" grpId="0" autoUpdateAnimBg="0"/>
      <p:bldP spid="73750" grpId="0" build="p" autoUpdateAnimBg="0" advAuto="0"/>
      <p:bldP spid="73751" grpId="0" build="p" autoUpdateAnimBg="0" advAuto="0"/>
      <p:bldP spid="73752" grpId="0" build="p" autoUpdateAnimBg="0"/>
      <p:bldP spid="73756" grpId="0" build="p" autoUpdateAnimBg="0" advAuto="0"/>
      <p:bldP spid="73758" grpId="0" build="p" autoUpdateAnimBg="0"/>
      <p:bldP spid="73760" grpId="0" build="p" autoUpdateAnimBg="0"/>
      <p:bldP spid="73771" grpId="0" build="p" autoUpdateAnimBg="0"/>
      <p:bldP spid="73786" grpId="0" build="p" autoUpdateAnimBg="0"/>
      <p:bldP spid="73787" grpId="0" build="p" autoUpdateAnimBg="0"/>
      <p:bldP spid="73788" grpId="0" build="p" autoUpdateAnimBg="0"/>
      <p:bldP spid="73801" grpId="0" animBg="1"/>
      <p:bldP spid="73806" grpId="0" animBg="1"/>
      <p:bldP spid="73832" grpId="0" animBg="1"/>
      <p:bldP spid="738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609600" y="39624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设所求直线与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3124200" y="39687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的交点为</a:t>
            </a:r>
          </a:p>
        </p:txBody>
      </p:sp>
      <p:sp>
        <p:nvSpPr>
          <p:cNvPr id="74754" name="Line 2"/>
          <p:cNvSpPr>
            <a:spLocks noChangeShapeType="1"/>
          </p:cNvSpPr>
          <p:nvPr/>
        </p:nvSpPr>
        <p:spPr bwMode="auto">
          <a:xfrm flipH="1">
            <a:off x="6789738" y="4267200"/>
            <a:ext cx="304800" cy="1600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3505200" y="2590800"/>
          <a:ext cx="284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3" imgW="2838380" imgH="838085" progId="Equation.3">
                  <p:embed/>
                </p:oleObj>
              </mc:Choice>
              <mc:Fallback>
                <p:oleObj name="Equation" r:id="rId3" imgW="2838380" imgH="8380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90800"/>
                        <a:ext cx="284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2590800" y="4584700"/>
          <a:ext cx="1943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5" imgW="1933524" imgH="857336" progId="Equation.3">
                  <p:embed/>
                </p:oleObj>
              </mc:Choice>
              <mc:Fallback>
                <p:oleObj name="Equation" r:id="rId5" imgW="1933524" imgH="85733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84700"/>
                        <a:ext cx="1943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2311400" y="5562600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7" imgW="2848010" imgH="438293" progId="Equation.3">
                  <p:embed/>
                </p:oleObj>
              </mc:Choice>
              <mc:Fallback>
                <p:oleObj name="Equation" r:id="rId7" imgW="2848010" imgH="43829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562600"/>
                        <a:ext cx="285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654050" y="3952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待求直线的方向向量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584200" y="3381375"/>
            <a:ext cx="54562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2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利用所求直线与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的交点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914400" y="5486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即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304800" y="2701925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故所求直线方程为 </a:t>
            </a:r>
          </a:p>
        </p:txBody>
      </p:sp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2819400" y="40513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9" imgW="371435" imgH="438293" progId="Equation.3">
                  <p:embed/>
                </p:oleObj>
              </mc:Choice>
              <mc:Fallback>
                <p:oleObj name="Equation" r:id="rId9" imgW="371435" imgH="43829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513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9"/>
          <p:cNvGraphicFramePr>
            <a:graphicFrameLocks noChangeAspect="1"/>
          </p:cNvGraphicFramePr>
          <p:nvPr/>
        </p:nvGraphicFramePr>
        <p:xfrm>
          <a:off x="4648200" y="4051300"/>
          <a:ext cx="195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11" imgW="1943154" imgH="438293" progId="Equation.3">
                  <p:embed/>
                </p:oleObj>
              </mc:Choice>
              <mc:Fallback>
                <p:oleObj name="Equation" r:id="rId11" imgW="1943154" imgH="43829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051300"/>
                        <a:ext cx="195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609600" y="47244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则有</a:t>
            </a:r>
          </a:p>
        </p:txBody>
      </p:sp>
      <p:grpSp>
        <p:nvGrpSpPr>
          <p:cNvPr id="74794" name="Group 42"/>
          <p:cNvGrpSpPr>
            <a:grpSpLocks/>
          </p:cNvGrpSpPr>
          <p:nvPr/>
        </p:nvGrpSpPr>
        <p:grpSpPr bwMode="auto">
          <a:xfrm>
            <a:off x="6438900" y="4165600"/>
            <a:ext cx="1828800" cy="1625600"/>
            <a:chOff x="4176" y="2864"/>
            <a:chExt cx="1152" cy="1024"/>
          </a:xfrm>
        </p:grpSpPr>
        <p:sp>
          <p:nvSpPr>
            <p:cNvPr id="21544" name="Line 22"/>
            <p:cNvSpPr>
              <a:spLocks noChangeShapeType="1"/>
            </p:cNvSpPr>
            <p:nvPr/>
          </p:nvSpPr>
          <p:spPr bwMode="auto">
            <a:xfrm flipV="1">
              <a:off x="4176" y="3120"/>
              <a:ext cx="1056" cy="76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21545" name="Object 23"/>
            <p:cNvGraphicFramePr>
              <a:graphicFrameLocks noChangeAspect="1"/>
            </p:cNvGraphicFramePr>
            <p:nvPr/>
          </p:nvGraphicFramePr>
          <p:xfrm>
            <a:off x="5004" y="3224"/>
            <a:ext cx="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3" name="Equation" r:id="rId13" imgW="371435" imgH="438293" progId="Equation.3">
                    <p:embed/>
                  </p:oleObj>
                </mc:Choice>
                <mc:Fallback>
                  <p:oleObj name="Equation" r:id="rId13" imgW="371435" imgH="438293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" y="3224"/>
                          <a:ext cx="2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6" name="Oval 24"/>
            <p:cNvSpPr>
              <a:spLocks noChangeArrowheads="1"/>
            </p:cNvSpPr>
            <p:nvPr/>
          </p:nvSpPr>
          <p:spPr bwMode="auto">
            <a:xfrm>
              <a:off x="4547" y="2976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1547" name="Object 25"/>
            <p:cNvGraphicFramePr>
              <a:graphicFrameLocks noChangeAspect="1"/>
            </p:cNvGraphicFramePr>
            <p:nvPr/>
          </p:nvGraphicFramePr>
          <p:xfrm>
            <a:off x="4608" y="2864"/>
            <a:ext cx="7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4" name="Equation" r:id="rId15" imgW="1133564" imgH="400136" progId="Equation.3">
                    <p:embed/>
                  </p:oleObj>
                </mc:Choice>
                <mc:Fallback>
                  <p:oleObj name="Equation" r:id="rId15" imgW="1133564" imgH="40013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864"/>
                          <a:ext cx="7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80" name="Oval 28"/>
          <p:cNvSpPr>
            <a:spLocks noChangeArrowheads="1"/>
          </p:cNvSpPr>
          <p:nvPr/>
        </p:nvSpPr>
        <p:spPr bwMode="auto">
          <a:xfrm>
            <a:off x="6824663" y="5437188"/>
            <a:ext cx="71437" cy="71437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4792" name="Group 40"/>
          <p:cNvGrpSpPr>
            <a:grpSpLocks/>
          </p:cNvGrpSpPr>
          <p:nvPr/>
        </p:nvGrpSpPr>
        <p:grpSpPr bwMode="auto">
          <a:xfrm>
            <a:off x="1617663" y="1536700"/>
            <a:ext cx="1354137" cy="444500"/>
            <a:chOff x="587" y="968"/>
            <a:chExt cx="853" cy="280"/>
          </a:xfrm>
        </p:grpSpPr>
        <p:graphicFrame>
          <p:nvGraphicFramePr>
            <p:cNvPr id="21540" name="Object 3"/>
            <p:cNvGraphicFramePr>
              <a:graphicFrameLocks noChangeAspect="1"/>
            </p:cNvGraphicFramePr>
            <p:nvPr/>
          </p:nvGraphicFramePr>
          <p:xfrm>
            <a:off x="599" y="968"/>
            <a:ext cx="8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5" name="Equation" r:id="rId17" imgW="1324096" imgH="438293" progId="Equation.3">
                    <p:embed/>
                  </p:oleObj>
                </mc:Choice>
                <mc:Fallback>
                  <p:oleObj name="Equation" r:id="rId17" imgW="1324096" imgH="438293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968"/>
                          <a:ext cx="8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1" name="Line 29"/>
            <p:cNvSpPr>
              <a:spLocks noChangeShapeType="1"/>
            </p:cNvSpPr>
            <p:nvPr/>
          </p:nvSpPr>
          <p:spPr bwMode="auto">
            <a:xfrm>
              <a:off x="587" y="9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42" name="Line 30"/>
            <p:cNvSpPr>
              <a:spLocks noChangeShapeType="1"/>
            </p:cNvSpPr>
            <p:nvPr/>
          </p:nvSpPr>
          <p:spPr bwMode="auto">
            <a:xfrm>
              <a:off x="912" y="9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43" name="Line 31"/>
            <p:cNvSpPr>
              <a:spLocks noChangeShapeType="1"/>
            </p:cNvSpPr>
            <p:nvPr/>
          </p:nvSpPr>
          <p:spPr bwMode="auto">
            <a:xfrm>
              <a:off x="1281" y="9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4791" name="Group 39"/>
          <p:cNvGrpSpPr>
            <a:grpSpLocks/>
          </p:cNvGrpSpPr>
          <p:nvPr/>
        </p:nvGrpSpPr>
        <p:grpSpPr bwMode="auto">
          <a:xfrm>
            <a:off x="3016250" y="990600"/>
            <a:ext cx="1930400" cy="1524000"/>
            <a:chOff x="1468" y="624"/>
            <a:chExt cx="1216" cy="960"/>
          </a:xfrm>
        </p:grpSpPr>
        <p:graphicFrame>
          <p:nvGraphicFramePr>
            <p:cNvPr id="21536" name="Object 4"/>
            <p:cNvGraphicFramePr>
              <a:graphicFrameLocks noChangeAspect="1"/>
            </p:cNvGraphicFramePr>
            <p:nvPr/>
          </p:nvGraphicFramePr>
          <p:xfrm>
            <a:off x="1468" y="624"/>
            <a:ext cx="1216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6" name="Equation" r:id="rId19" imgW="1923894" imgH="1514604" progId="Equation.3">
                    <p:embed/>
                  </p:oleObj>
                </mc:Choice>
                <mc:Fallback>
                  <p:oleObj name="Equation" r:id="rId19" imgW="1923894" imgH="151460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" y="624"/>
                          <a:ext cx="1216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1761" y="62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2112" y="62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2448" y="62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4804" name="Group 52"/>
          <p:cNvGrpSpPr>
            <a:grpSpLocks/>
          </p:cNvGrpSpPr>
          <p:nvPr/>
        </p:nvGrpSpPr>
        <p:grpSpPr bwMode="auto">
          <a:xfrm>
            <a:off x="5156200" y="1485900"/>
            <a:ext cx="2616200" cy="444500"/>
            <a:chOff x="3248" y="936"/>
            <a:chExt cx="1648" cy="280"/>
          </a:xfrm>
        </p:grpSpPr>
        <p:graphicFrame>
          <p:nvGraphicFramePr>
            <p:cNvPr id="21532" name="Object 5"/>
            <p:cNvGraphicFramePr>
              <a:graphicFrameLocks noChangeAspect="1"/>
            </p:cNvGraphicFramePr>
            <p:nvPr/>
          </p:nvGraphicFramePr>
          <p:xfrm>
            <a:off x="3248" y="960"/>
            <a:ext cx="1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7" name="Equation" r:id="rId21" imgW="2610017" imgH="400136" progId="Equation.3">
                    <p:embed/>
                  </p:oleObj>
                </mc:Choice>
                <mc:Fallback>
                  <p:oleObj name="Equation" r:id="rId21" imgW="2610017" imgH="40013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960"/>
                          <a:ext cx="1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3" name="Line 36"/>
            <p:cNvSpPr>
              <a:spLocks noChangeShapeType="1"/>
            </p:cNvSpPr>
            <p:nvPr/>
          </p:nvSpPr>
          <p:spPr bwMode="auto">
            <a:xfrm>
              <a:off x="3725" y="9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34" name="Line 37"/>
            <p:cNvSpPr>
              <a:spLocks noChangeShapeType="1"/>
            </p:cNvSpPr>
            <p:nvPr/>
          </p:nvSpPr>
          <p:spPr bwMode="auto">
            <a:xfrm>
              <a:off x="4205" y="9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35" name="Line 38"/>
            <p:cNvSpPr>
              <a:spLocks noChangeShapeType="1"/>
            </p:cNvSpPr>
            <p:nvPr/>
          </p:nvSpPr>
          <p:spPr bwMode="auto">
            <a:xfrm>
              <a:off x="4661" y="9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74796" name="Object 44"/>
          <p:cNvGraphicFramePr>
            <a:graphicFrameLocks noChangeAspect="1"/>
          </p:cNvGraphicFramePr>
          <p:nvPr/>
        </p:nvGraphicFramePr>
        <p:xfrm>
          <a:off x="6896100" y="54102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23" imgW="1857517" imgH="438293" progId="Equation.3">
                  <p:embed/>
                </p:oleObj>
              </mc:Choice>
              <mc:Fallback>
                <p:oleObj name="Equation" r:id="rId23" imgW="1857517" imgH="43829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5410200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5" name="Picture 45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6" name="Text Box 4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21527" name="Picture 4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4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4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5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5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9" grpId="0" build="p" autoUpdateAnimBg="0"/>
      <p:bldP spid="74770" grpId="0" build="p" autoUpdateAnimBg="0" advAuto="0"/>
      <p:bldP spid="74754" grpId="0" animBg="1"/>
      <p:bldP spid="74762" grpId="0" autoUpdateAnimBg="0"/>
      <p:bldP spid="74763" grpId="0" autoUpdateAnimBg="0"/>
      <p:bldP spid="74765" grpId="0" build="p" autoUpdateAnimBg="0"/>
      <p:bldP spid="74772" grpId="0" build="p" autoUpdateAnimBg="0"/>
      <p:bldP spid="747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589088" y="1155700"/>
          <a:ext cx="5421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3" imgW="5410221" imgH="438293" progId="Equation.3">
                  <p:embed/>
                </p:oleObj>
              </mc:Choice>
              <mc:Fallback>
                <p:oleObj name="Equation" r:id="rId3" imgW="5410221" imgH="43829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155700"/>
                        <a:ext cx="54213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209800" y="2362200"/>
          <a:ext cx="3668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5" imgW="3657600" imgH="838085" progId="Equation.3">
                  <p:embed/>
                </p:oleObj>
              </mc:Choice>
              <mc:Fallback>
                <p:oleObj name="Equation" r:id="rId5" imgW="3657600" imgH="8380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36687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209800" y="5016500"/>
          <a:ext cx="33893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7" imgW="3381431" imgH="838085" progId="Equation.3">
                  <p:embed/>
                </p:oleObj>
              </mc:Choice>
              <mc:Fallback>
                <p:oleObj name="Equation" r:id="rId7" imgW="3381431" imgH="8380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16500"/>
                        <a:ext cx="33893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685800" y="1752600"/>
          <a:ext cx="316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9" imgW="3152724" imgH="447575" progId="Equation.3">
                  <p:embed/>
                </p:oleObj>
              </mc:Choice>
              <mc:Fallback>
                <p:oleObj name="Equation" r:id="rId9" imgW="3152724" imgH="4475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316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790950" y="1690688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代入上式 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得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609600" y="4267200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由点法式得所求直线方程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558800" y="45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而</a:t>
            </a:r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1905000" y="533400"/>
          <a:ext cx="3298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11" imgW="3305081" imgH="438293" progId="Equation.3">
                  <p:embed/>
                </p:oleObj>
              </mc:Choice>
              <mc:Fallback>
                <p:oleObj name="Equation" r:id="rId11" imgW="3305081" imgH="43829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"/>
                        <a:ext cx="32988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8" name="Group 38"/>
          <p:cNvGrpSpPr>
            <a:grpSpLocks/>
          </p:cNvGrpSpPr>
          <p:nvPr/>
        </p:nvGrpSpPr>
        <p:grpSpPr bwMode="auto">
          <a:xfrm>
            <a:off x="1304925" y="546100"/>
            <a:ext cx="541338" cy="330200"/>
            <a:chOff x="822" y="365"/>
            <a:chExt cx="341" cy="208"/>
          </a:xfrm>
        </p:grpSpPr>
        <p:graphicFrame>
          <p:nvGraphicFramePr>
            <p:cNvPr id="22560" name="Object 14"/>
            <p:cNvGraphicFramePr>
              <a:graphicFrameLocks noChangeAspect="1"/>
            </p:cNvGraphicFramePr>
            <p:nvPr/>
          </p:nvGraphicFramePr>
          <p:xfrm>
            <a:off x="822" y="379"/>
            <a:ext cx="33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7" name="Equation" r:id="rId13" imgW="514506" imgH="295289" progId="Equation.3">
                    <p:embed/>
                  </p:oleObj>
                </mc:Choice>
                <mc:Fallback>
                  <p:oleObj name="Equation" r:id="rId13" imgW="514506" imgH="29528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379"/>
                          <a:ext cx="33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1" name="Line 15"/>
            <p:cNvSpPr>
              <a:spLocks noChangeShapeType="1"/>
            </p:cNvSpPr>
            <p:nvPr/>
          </p:nvSpPr>
          <p:spPr bwMode="auto">
            <a:xfrm>
              <a:off x="887" y="365"/>
              <a:ext cx="27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75803" name="Object 27"/>
          <p:cNvGraphicFramePr>
            <a:graphicFrameLocks noChangeAspect="1"/>
          </p:cNvGraphicFramePr>
          <p:nvPr/>
        </p:nvGraphicFramePr>
        <p:xfrm>
          <a:off x="4787900" y="3340100"/>
          <a:ext cx="237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15" imgW="2362050" imgH="838085" progId="Equation.3">
                  <p:embed/>
                </p:oleObj>
              </mc:Choice>
              <mc:Fallback>
                <p:oleObj name="Equation" r:id="rId15" imgW="2362050" imgH="83808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40100"/>
                        <a:ext cx="237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5" name="Object 39"/>
          <p:cNvGraphicFramePr>
            <a:graphicFrameLocks noChangeAspect="1"/>
          </p:cNvGraphicFramePr>
          <p:nvPr/>
        </p:nvGraphicFramePr>
        <p:xfrm>
          <a:off x="5257800" y="547688"/>
          <a:ext cx="6572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17" imgW="647603" imgH="438293" progId="Equation.3">
                  <p:embed/>
                </p:oleObj>
              </mc:Choice>
              <mc:Fallback>
                <p:oleObj name="Equation" r:id="rId17" imgW="647603" imgH="43829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7688"/>
                        <a:ext cx="6572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17" name="Group 41"/>
          <p:cNvGrpSpPr>
            <a:grpSpLocks/>
          </p:cNvGrpSpPr>
          <p:nvPr/>
        </p:nvGrpSpPr>
        <p:grpSpPr bwMode="auto">
          <a:xfrm>
            <a:off x="1233488" y="3340100"/>
            <a:ext cx="3490912" cy="850900"/>
            <a:chOff x="777" y="2104"/>
            <a:chExt cx="2199" cy="536"/>
          </a:xfrm>
        </p:grpSpPr>
        <p:graphicFrame>
          <p:nvGraphicFramePr>
            <p:cNvPr id="22558" name="Object 26"/>
            <p:cNvGraphicFramePr>
              <a:graphicFrameLocks noChangeAspect="1"/>
            </p:cNvGraphicFramePr>
            <p:nvPr/>
          </p:nvGraphicFramePr>
          <p:xfrm>
            <a:off x="777" y="2104"/>
            <a:ext cx="2199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0" name="Equation" r:id="rId19" imgW="3485983" imgH="838085" progId="Equation.3">
                    <p:embed/>
                  </p:oleObj>
                </mc:Choice>
                <mc:Fallback>
                  <p:oleObj name="Equation" r:id="rId19" imgW="3485983" imgH="83808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2104"/>
                          <a:ext cx="2199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Line 40"/>
            <p:cNvSpPr>
              <a:spLocks noChangeShapeType="1"/>
            </p:cNvSpPr>
            <p:nvPr/>
          </p:nvSpPr>
          <p:spPr bwMode="auto">
            <a:xfrm>
              <a:off x="1190" y="2232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2542" name="Group 50"/>
          <p:cNvGrpSpPr>
            <a:grpSpLocks/>
          </p:cNvGrpSpPr>
          <p:nvPr/>
        </p:nvGrpSpPr>
        <p:grpSpPr bwMode="auto">
          <a:xfrm>
            <a:off x="6324600" y="4191000"/>
            <a:ext cx="2324100" cy="1701800"/>
            <a:chOff x="4176" y="2864"/>
            <a:chExt cx="1464" cy="1072"/>
          </a:xfrm>
        </p:grpSpPr>
        <p:sp>
          <p:nvSpPr>
            <p:cNvPr id="22550" name="Line 42"/>
            <p:cNvSpPr>
              <a:spLocks noChangeShapeType="1"/>
            </p:cNvSpPr>
            <p:nvPr/>
          </p:nvSpPr>
          <p:spPr bwMode="auto">
            <a:xfrm flipH="1">
              <a:off x="4397" y="2928"/>
              <a:ext cx="192" cy="1008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2551" name="Group 43"/>
            <p:cNvGrpSpPr>
              <a:grpSpLocks/>
            </p:cNvGrpSpPr>
            <p:nvPr/>
          </p:nvGrpSpPr>
          <p:grpSpPr bwMode="auto">
            <a:xfrm>
              <a:off x="4176" y="2864"/>
              <a:ext cx="1152" cy="1024"/>
              <a:chOff x="4176" y="2864"/>
              <a:chExt cx="1152" cy="1024"/>
            </a:xfrm>
          </p:grpSpPr>
          <p:sp>
            <p:nvSpPr>
              <p:cNvPr id="22554" name="Line 44"/>
              <p:cNvSpPr>
                <a:spLocks noChangeShapeType="1"/>
              </p:cNvSpPr>
              <p:nvPr/>
            </p:nvSpPr>
            <p:spPr bwMode="auto">
              <a:xfrm flipV="1">
                <a:off x="4176" y="3120"/>
                <a:ext cx="1056" cy="768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22555" name="Object 45"/>
              <p:cNvGraphicFramePr>
                <a:graphicFrameLocks noChangeAspect="1"/>
              </p:cNvGraphicFramePr>
              <p:nvPr/>
            </p:nvGraphicFramePr>
            <p:xfrm>
              <a:off x="5004" y="3224"/>
              <a:ext cx="24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1" name="Equation" r:id="rId21" imgW="371435" imgH="438293" progId="Equation.3">
                      <p:embed/>
                    </p:oleObj>
                  </mc:Choice>
                  <mc:Fallback>
                    <p:oleObj name="Equation" r:id="rId21" imgW="371435" imgH="438293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4" y="3224"/>
                            <a:ext cx="24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56" name="Oval 46"/>
              <p:cNvSpPr>
                <a:spLocks noChangeArrowheads="1"/>
              </p:cNvSpPr>
              <p:nvPr/>
            </p:nvSpPr>
            <p:spPr bwMode="auto">
              <a:xfrm>
                <a:off x="4547" y="2976"/>
                <a:ext cx="45" cy="45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22557" name="Object 47"/>
              <p:cNvGraphicFramePr>
                <a:graphicFrameLocks noChangeAspect="1"/>
              </p:cNvGraphicFramePr>
              <p:nvPr/>
            </p:nvGraphicFramePr>
            <p:xfrm>
              <a:off x="4608" y="2864"/>
              <a:ext cx="72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2" name="Equation" r:id="rId23" imgW="1133564" imgH="400136" progId="Equation.3">
                      <p:embed/>
                    </p:oleObj>
                  </mc:Choice>
                  <mc:Fallback>
                    <p:oleObj name="Equation" r:id="rId23" imgW="1133564" imgH="400136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864"/>
                            <a:ext cx="72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52" name="Oval 48"/>
            <p:cNvSpPr>
              <a:spLocks noChangeArrowheads="1"/>
            </p:cNvSpPr>
            <p:nvPr/>
          </p:nvSpPr>
          <p:spPr bwMode="auto">
            <a:xfrm>
              <a:off x="4419" y="3665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2553" name="Object 49"/>
            <p:cNvGraphicFramePr>
              <a:graphicFrameLocks noChangeAspect="1"/>
            </p:cNvGraphicFramePr>
            <p:nvPr/>
          </p:nvGraphicFramePr>
          <p:xfrm>
            <a:off x="4464" y="3648"/>
            <a:ext cx="11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3" name="Equation" r:id="rId25" imgW="1857517" imgH="438293" progId="Equation.3">
                    <p:embed/>
                  </p:oleObj>
                </mc:Choice>
                <mc:Fallback>
                  <p:oleObj name="Equation" r:id="rId25" imgW="1857517" imgH="438293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648"/>
                          <a:ext cx="11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543" name="Picture 51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4" name="Text Box 5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22545" name="Picture 5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5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5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8" name="Picture 5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5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build="p" autoUpdateAnimBg="0"/>
      <p:bldP spid="757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1371600" y="2438400"/>
            <a:ext cx="4419600" cy="1219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37338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一、空间直线方程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4957763" y="3962400"/>
            <a:ext cx="3321050" cy="2286000"/>
            <a:chOff x="2976" y="2784"/>
            <a:chExt cx="2092" cy="1440"/>
          </a:xfrm>
        </p:grpSpPr>
        <p:sp>
          <p:nvSpPr>
            <p:cNvPr id="5148" name="Line 4"/>
            <p:cNvSpPr>
              <a:spLocks noChangeShapeType="1"/>
            </p:cNvSpPr>
            <p:nvPr/>
          </p:nvSpPr>
          <p:spPr bwMode="auto">
            <a:xfrm>
              <a:off x="3600" y="3792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5"/>
            <p:cNvSpPr>
              <a:spLocks noChangeShapeType="1"/>
            </p:cNvSpPr>
            <p:nvPr/>
          </p:nvSpPr>
          <p:spPr bwMode="auto">
            <a:xfrm flipV="1">
              <a:off x="3600" y="278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Line 6"/>
            <p:cNvSpPr>
              <a:spLocks noChangeShapeType="1"/>
            </p:cNvSpPr>
            <p:nvPr/>
          </p:nvSpPr>
          <p:spPr bwMode="auto">
            <a:xfrm flipH="1">
              <a:off x="2976" y="3792"/>
              <a:ext cx="62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51" name="Object 7"/>
            <p:cNvGraphicFramePr>
              <a:graphicFrameLocks noChangeAspect="1"/>
            </p:cNvGraphicFramePr>
            <p:nvPr/>
          </p:nvGraphicFramePr>
          <p:xfrm>
            <a:off x="3120" y="399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公式" r:id="rId3" imgW="114182" imgH="133379" progId="Equation.3">
                    <p:embed/>
                  </p:oleObj>
                </mc:Choice>
                <mc:Fallback>
                  <p:oleObj name="公式" r:id="rId3" imgW="114182" imgH="13337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99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2" name="Object 8"/>
            <p:cNvGraphicFramePr>
              <a:graphicFrameLocks noChangeAspect="1"/>
            </p:cNvGraphicFramePr>
            <p:nvPr/>
          </p:nvGraphicFramePr>
          <p:xfrm>
            <a:off x="4836" y="3792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公式" r:id="rId5" imgW="133441" imgH="152285" progId="Equation.3">
                    <p:embed/>
                  </p:oleObj>
                </mc:Choice>
                <mc:Fallback>
                  <p:oleObj name="公式" r:id="rId5" imgW="133441" imgH="1522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3792"/>
                          <a:ext cx="23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3" name="Object 9"/>
            <p:cNvGraphicFramePr>
              <a:graphicFrameLocks noChangeAspect="1"/>
            </p:cNvGraphicFramePr>
            <p:nvPr/>
          </p:nvGraphicFramePr>
          <p:xfrm>
            <a:off x="3632" y="2795"/>
            <a:ext cx="20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公式" r:id="rId7" imgW="114182" imgH="114472" progId="Equation.3">
                    <p:embed/>
                  </p:oleObj>
                </mc:Choice>
                <mc:Fallback>
                  <p:oleObj name="公式" r:id="rId7" imgW="114182" imgH="11447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2795"/>
                          <a:ext cx="20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4" name="Object 10"/>
            <p:cNvGraphicFramePr>
              <a:graphicFrameLocks noChangeAspect="1"/>
            </p:cNvGraphicFramePr>
            <p:nvPr/>
          </p:nvGraphicFramePr>
          <p:xfrm>
            <a:off x="3536" y="379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公式" r:id="rId9" imgW="114182" imgH="133379" progId="Equation.3">
                    <p:embed/>
                  </p:oleObj>
                </mc:Choice>
                <mc:Fallback>
                  <p:oleObj name="公式" r:id="rId9" imgW="114182" imgH="13337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379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1733550" y="2552700"/>
          <a:ext cx="377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11" imgW="3762496" imgH="485732" progId="Equation.3">
                  <p:embed/>
                </p:oleObj>
              </mc:Choice>
              <mc:Fallback>
                <p:oleObj name="Equation" r:id="rId11" imgW="3762496" imgH="48573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552700"/>
                        <a:ext cx="3771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1676400" y="3136900"/>
          <a:ext cx="3792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3" imgW="3791041" imgH="438293" progId="Equation.3">
                  <p:embed/>
                </p:oleObj>
              </mc:Choice>
              <mc:Fallback>
                <p:oleObj name="Equation" r:id="rId13" imgW="3791041" imgH="43829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36900"/>
                        <a:ext cx="37925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4" name="Group 14"/>
          <p:cNvGrpSpPr>
            <a:grpSpLocks/>
          </p:cNvGrpSpPr>
          <p:nvPr/>
        </p:nvGrpSpPr>
        <p:grpSpPr bwMode="auto">
          <a:xfrm>
            <a:off x="6642100" y="4000500"/>
            <a:ext cx="754063" cy="1871663"/>
            <a:chOff x="4037" y="1513"/>
            <a:chExt cx="475" cy="1134"/>
          </a:xfrm>
        </p:grpSpPr>
        <p:sp>
          <p:nvSpPr>
            <p:cNvPr id="5146" name="AutoShape 15"/>
            <p:cNvSpPr>
              <a:spLocks noChangeArrowheads="1"/>
            </p:cNvSpPr>
            <p:nvPr/>
          </p:nvSpPr>
          <p:spPr bwMode="auto">
            <a:xfrm rot="-3039119">
              <a:off x="3659" y="1891"/>
              <a:ext cx="1134" cy="377"/>
            </a:xfrm>
            <a:prstGeom prst="parallelogram">
              <a:avLst>
                <a:gd name="adj" fmla="val 2638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5147" name="Object 16"/>
            <p:cNvGraphicFramePr>
              <a:graphicFrameLocks noChangeAspect="1"/>
            </p:cNvGraphicFramePr>
            <p:nvPr/>
          </p:nvGraphicFramePr>
          <p:xfrm>
            <a:off x="4320" y="168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公式" r:id="rId15" imgW="457200" imgH="457200" progId="Equation.3">
                    <p:embed/>
                  </p:oleObj>
                </mc:Choice>
                <mc:Fallback>
                  <p:oleObj name="公式" r:id="rId15" imgW="457200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80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17" name="Group 17"/>
          <p:cNvGrpSpPr>
            <a:grpSpLocks/>
          </p:cNvGrpSpPr>
          <p:nvPr/>
        </p:nvGrpSpPr>
        <p:grpSpPr bwMode="auto">
          <a:xfrm>
            <a:off x="6446838" y="4583113"/>
            <a:ext cx="2239962" cy="1055687"/>
            <a:chOff x="3914" y="1841"/>
            <a:chExt cx="1411" cy="665"/>
          </a:xfrm>
        </p:grpSpPr>
        <p:sp>
          <p:nvSpPr>
            <p:cNvPr id="5144" name="AutoShape 18"/>
            <p:cNvSpPr>
              <a:spLocks noChangeArrowheads="1"/>
            </p:cNvSpPr>
            <p:nvPr/>
          </p:nvSpPr>
          <p:spPr bwMode="auto">
            <a:xfrm rot="-719080">
              <a:off x="3914" y="1841"/>
              <a:ext cx="1411" cy="665"/>
            </a:xfrm>
            <a:prstGeom prst="parallelogram">
              <a:avLst>
                <a:gd name="adj" fmla="val 124518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5145" name="Object 19"/>
            <p:cNvGraphicFramePr>
              <a:graphicFrameLocks noChangeAspect="1"/>
            </p:cNvGraphicFramePr>
            <p:nvPr/>
          </p:nvGraphicFramePr>
          <p:xfrm>
            <a:off x="4411" y="2304"/>
            <a:ext cx="1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公式" r:id="rId17" imgW="469900" imgH="457200" progId="Equation.3">
                    <p:embed/>
                  </p:oleObj>
                </mc:Choice>
                <mc:Fallback>
                  <p:oleObj name="公式" r:id="rId17" imgW="46990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304"/>
                          <a:ext cx="197" cy="192"/>
                        </a:xfrm>
                        <a:prstGeom prst="rect">
                          <a:avLst/>
                        </a:prstGeom>
                        <a:solidFill>
                          <a:srgbClr val="0066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20" name="Group 20"/>
          <p:cNvGrpSpPr>
            <a:grpSpLocks/>
          </p:cNvGrpSpPr>
          <p:nvPr/>
        </p:nvGrpSpPr>
        <p:grpSpPr bwMode="auto">
          <a:xfrm>
            <a:off x="6570663" y="4038600"/>
            <a:ext cx="1428750" cy="1817688"/>
            <a:chOff x="3992" y="2832"/>
            <a:chExt cx="900" cy="1145"/>
          </a:xfrm>
        </p:grpSpPr>
        <p:sp>
          <p:nvSpPr>
            <p:cNvPr id="5142" name="Line 21"/>
            <p:cNvSpPr>
              <a:spLocks noChangeShapeType="1"/>
            </p:cNvSpPr>
            <p:nvPr/>
          </p:nvSpPr>
          <p:spPr bwMode="auto">
            <a:xfrm flipV="1">
              <a:off x="3992" y="3153"/>
              <a:ext cx="700" cy="8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3" name="Object 22"/>
            <p:cNvGraphicFramePr>
              <a:graphicFrameLocks noChangeAspect="1"/>
            </p:cNvGraphicFramePr>
            <p:nvPr/>
          </p:nvGraphicFramePr>
          <p:xfrm>
            <a:off x="4656" y="2832"/>
            <a:ext cx="2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公式" r:id="rId19" imgW="133441" imgH="152285" progId="Equation.3">
                    <p:embed/>
                  </p:oleObj>
                </mc:Choice>
                <mc:Fallback>
                  <p:oleObj name="公式" r:id="rId19" imgW="133441" imgH="15228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832"/>
                          <a:ext cx="2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4876800" y="18288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因此其一般式方程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685800" y="1219200"/>
            <a:ext cx="251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en-US" altLang="zh-CN" b="1"/>
              <a:t>1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  <a:r>
              <a:rPr lang="zh-CN" altLang="en-US" b="1"/>
              <a:t>一般式方程 </a:t>
            </a: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09650" y="181927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chemeClr val="tx1"/>
                </a:solidFill>
              </a:rPr>
              <a:t>直线可视为两平面交线，</a:t>
            </a:r>
          </a:p>
        </p:txBody>
      </p:sp>
      <p:sp>
        <p:nvSpPr>
          <p:cNvPr id="76827" name="AutoShape 27"/>
          <p:cNvSpPr>
            <a:spLocks/>
          </p:cNvSpPr>
          <p:nvPr/>
        </p:nvSpPr>
        <p:spPr bwMode="auto">
          <a:xfrm>
            <a:off x="1524000" y="2590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2203450" y="3733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不唯一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135" name="Picture 30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6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5137" name="Picture 3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3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3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3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3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9" grpId="0" animBg="1"/>
      <p:bldP spid="76823" grpId="0" autoUpdateAnimBg="0"/>
      <p:bldP spid="76825" grpId="0" autoUpdateAnimBg="0"/>
      <p:bldP spid="76826" grpId="0" autoUpdateAnimBg="0"/>
      <p:bldP spid="76827" grpId="0" animBg="1"/>
      <p:bldP spid="7682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447800" y="2667000"/>
            <a:ext cx="4114800" cy="10668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6934200" y="1447800"/>
            <a:ext cx="2133600" cy="2209800"/>
            <a:chOff x="4272" y="1200"/>
            <a:chExt cx="1344" cy="1392"/>
          </a:xfrm>
        </p:grpSpPr>
        <p:sp>
          <p:nvSpPr>
            <p:cNvPr id="6185" name="Line 4"/>
            <p:cNvSpPr>
              <a:spLocks noChangeShapeType="1"/>
            </p:cNvSpPr>
            <p:nvPr/>
          </p:nvSpPr>
          <p:spPr bwMode="auto">
            <a:xfrm flipH="1">
              <a:off x="4272" y="1200"/>
              <a:ext cx="720" cy="13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6" name="Object 5"/>
            <p:cNvGraphicFramePr>
              <a:graphicFrameLocks noChangeAspect="1"/>
            </p:cNvGraphicFramePr>
            <p:nvPr/>
          </p:nvGraphicFramePr>
          <p:xfrm>
            <a:off x="4416" y="2256"/>
            <a:ext cx="12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公式" r:id="rId3" imgW="914486" imgH="218975" progId="Equation.3">
                    <p:embed/>
                  </p:oleObj>
                </mc:Choice>
                <mc:Fallback>
                  <p:oleObj name="公式" r:id="rId3" imgW="914486" imgH="21897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56"/>
                          <a:ext cx="12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7" name="Oval 6"/>
            <p:cNvSpPr>
              <a:spLocks noChangeArrowheads="1"/>
            </p:cNvSpPr>
            <p:nvPr/>
          </p:nvSpPr>
          <p:spPr bwMode="auto">
            <a:xfrm>
              <a:off x="4341" y="2400"/>
              <a:ext cx="34" cy="3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31242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anose="02010609030101010101" pitchFamily="49" charset="-122"/>
              </a:rPr>
              <a:t>2. 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对称式方程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04800" y="2909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故有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09600" y="4419600"/>
            <a:ext cx="7086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说明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某些分母为零时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其分子也理解为零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1643063" y="2736850"/>
          <a:ext cx="104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1028668" imgH="857336" progId="Equation.3">
                  <p:embed/>
                </p:oleObj>
              </mc:Choice>
              <mc:Fallback>
                <p:oleObj name="Equation" r:id="rId5" imgW="1028668" imgH="8573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736850"/>
                        <a:ext cx="1041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2590800" y="5486400"/>
          <a:ext cx="118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7" imgW="1171739" imgH="904775" progId="Equation.3">
                  <p:embed/>
                </p:oleObj>
              </mc:Choice>
              <mc:Fallback>
                <p:oleObj name="Equation" r:id="rId7" imgW="1171739" imgH="9047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86400"/>
                        <a:ext cx="1181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2590800" y="1462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设直线上的动点为 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609600" y="1981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则</a:t>
            </a:r>
          </a:p>
        </p:txBody>
      </p:sp>
      <p:grpSp>
        <p:nvGrpSpPr>
          <p:cNvPr id="61458" name="Group 18"/>
          <p:cNvGrpSpPr>
            <a:grpSpLocks/>
          </p:cNvGrpSpPr>
          <p:nvPr/>
        </p:nvGrpSpPr>
        <p:grpSpPr bwMode="auto">
          <a:xfrm>
            <a:off x="7489825" y="2362200"/>
            <a:ext cx="1411288" cy="414338"/>
            <a:chOff x="4622" y="1776"/>
            <a:chExt cx="889" cy="261"/>
          </a:xfrm>
        </p:grpSpPr>
        <p:graphicFrame>
          <p:nvGraphicFramePr>
            <p:cNvPr id="6183" name="Object 19"/>
            <p:cNvGraphicFramePr>
              <a:graphicFrameLocks noChangeAspect="1"/>
            </p:cNvGraphicFramePr>
            <p:nvPr/>
          </p:nvGraphicFramePr>
          <p:xfrm>
            <a:off x="4656" y="1776"/>
            <a:ext cx="85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" name="公式" r:id="rId9" imgW="647603" imgH="190443" progId="Equation.3">
                    <p:embed/>
                  </p:oleObj>
                </mc:Choice>
                <mc:Fallback>
                  <p:oleObj name="公式" r:id="rId9" imgW="647603" imgH="19044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776"/>
                          <a:ext cx="85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4" name="Oval 20"/>
            <p:cNvSpPr>
              <a:spLocks noChangeArrowheads="1"/>
            </p:cNvSpPr>
            <p:nvPr/>
          </p:nvSpPr>
          <p:spPr bwMode="auto">
            <a:xfrm>
              <a:off x="4622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2722563" y="2751138"/>
          <a:ext cx="127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1" imgW="1257375" imgH="857336" progId="Equation.3">
                  <p:embed/>
                </p:oleObj>
              </mc:Choice>
              <mc:Fallback>
                <p:oleObj name="Equation" r:id="rId11" imgW="1257375" imgH="85733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2751138"/>
                        <a:ext cx="127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2"/>
          <p:cNvGraphicFramePr>
            <a:graphicFrameLocks noChangeAspect="1"/>
          </p:cNvGraphicFramePr>
          <p:nvPr/>
        </p:nvGraphicFramePr>
        <p:xfrm>
          <a:off x="4102100" y="2743200"/>
          <a:ext cx="1308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3" imgW="1295550" imgH="933307" progId="Equation.3">
                  <p:embed/>
                </p:oleObj>
              </mc:Choice>
              <mc:Fallback>
                <p:oleObj name="Equation" r:id="rId13" imgW="1295550" imgH="93330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743200"/>
                        <a:ext cx="1308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04800" y="38242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此式称为直线的</a:t>
            </a:r>
            <a:r>
              <a:rPr lang="zh-CN" altLang="en-US" b="1">
                <a:latin typeface="Times New Roman" panose="02020603050405020304" pitchFamily="18" charset="0"/>
              </a:rPr>
              <a:t>对称式方程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也称为</a:t>
            </a:r>
            <a:r>
              <a:rPr lang="zh-CN" altLang="en-US" b="1">
                <a:latin typeface="Times New Roman" panose="02020603050405020304" pitchFamily="18" charset="0"/>
              </a:rPr>
              <a:t>点向式方程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5029200" y="4953000"/>
            <a:ext cx="2286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直线方程为</a:t>
            </a:r>
          </a:p>
        </p:txBody>
      </p:sp>
      <p:grpSp>
        <p:nvGrpSpPr>
          <p:cNvPr id="61468" name="Group 28"/>
          <p:cNvGrpSpPr>
            <a:grpSpLocks/>
          </p:cNvGrpSpPr>
          <p:nvPr/>
        </p:nvGrpSpPr>
        <p:grpSpPr bwMode="auto">
          <a:xfrm>
            <a:off x="7772400" y="1524000"/>
            <a:ext cx="595313" cy="660400"/>
            <a:chOff x="4800" y="960"/>
            <a:chExt cx="375" cy="416"/>
          </a:xfrm>
        </p:grpSpPr>
        <p:sp>
          <p:nvSpPr>
            <p:cNvPr id="6181" name="Line 29"/>
            <p:cNvSpPr>
              <a:spLocks noChangeShapeType="1"/>
            </p:cNvSpPr>
            <p:nvPr/>
          </p:nvSpPr>
          <p:spPr bwMode="auto">
            <a:xfrm flipV="1">
              <a:off x="4800" y="1008"/>
              <a:ext cx="144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2" name="Object 30"/>
            <p:cNvGraphicFramePr>
              <a:graphicFrameLocks noChangeAspect="1"/>
            </p:cNvGraphicFramePr>
            <p:nvPr/>
          </p:nvGraphicFramePr>
          <p:xfrm>
            <a:off x="4944" y="960"/>
            <a:ext cx="231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" name="公式" r:id="rId15" imgW="133441" imgH="247507" progId="Equation.3">
                    <p:embed/>
                  </p:oleObj>
                </mc:Choice>
                <mc:Fallback>
                  <p:oleObj name="公式" r:id="rId15" imgW="133441" imgH="24750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60"/>
                          <a:ext cx="231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609600" y="9286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已知直线上一点</a:t>
            </a:r>
          </a:p>
        </p:txBody>
      </p:sp>
      <p:graphicFrame>
        <p:nvGraphicFramePr>
          <p:cNvPr id="61473" name="Object 33"/>
          <p:cNvGraphicFramePr>
            <a:graphicFrameLocks noChangeAspect="1"/>
          </p:cNvGraphicFramePr>
          <p:nvPr/>
        </p:nvGraphicFramePr>
        <p:xfrm>
          <a:off x="3265488" y="1003300"/>
          <a:ext cx="2144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7" imgW="2133686" imgH="438293" progId="Equation.3">
                  <p:embed/>
                </p:oleObj>
              </mc:Choice>
              <mc:Fallback>
                <p:oleObj name="Equation" r:id="rId17" imgW="2133686" imgH="43829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1003300"/>
                        <a:ext cx="2144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4" name="Object 34"/>
          <p:cNvGraphicFramePr>
            <a:graphicFrameLocks noChangeAspect="1"/>
          </p:cNvGraphicFramePr>
          <p:nvPr/>
        </p:nvGraphicFramePr>
        <p:xfrm>
          <a:off x="5575300" y="15748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9" imgW="1504998" imgH="400136" progId="Equation.3">
                  <p:embed/>
                </p:oleObj>
              </mc:Choice>
              <mc:Fallback>
                <p:oleObj name="Equation" r:id="rId19" imgW="1504998" imgH="40013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5748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685800" y="4953000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例如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1477" name="Object 37"/>
          <p:cNvGraphicFramePr>
            <a:graphicFrameLocks noChangeAspect="1"/>
          </p:cNvGraphicFramePr>
          <p:nvPr/>
        </p:nvGraphicFramePr>
        <p:xfrm>
          <a:off x="2057400" y="4965700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21" imgW="2886185" imgH="438293" progId="Equation.3">
                  <p:embed/>
                </p:oleObj>
              </mc:Choice>
              <mc:Fallback>
                <p:oleObj name="Equation" r:id="rId21" imgW="2886185" imgH="43829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65700"/>
                        <a:ext cx="289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5334000" y="95885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和它的方向向量 </a:t>
            </a:r>
            <a:endParaRPr lang="zh-CN" altLang="en-US" sz="3200"/>
          </a:p>
        </p:txBody>
      </p:sp>
      <p:grpSp>
        <p:nvGrpSpPr>
          <p:cNvPr id="61480" name="Group 40"/>
          <p:cNvGrpSpPr>
            <a:grpSpLocks/>
          </p:cNvGrpSpPr>
          <p:nvPr/>
        </p:nvGrpSpPr>
        <p:grpSpPr bwMode="auto">
          <a:xfrm>
            <a:off x="514350" y="1563688"/>
            <a:ext cx="2055813" cy="406400"/>
            <a:chOff x="324" y="985"/>
            <a:chExt cx="1295" cy="256"/>
          </a:xfrm>
        </p:grpSpPr>
        <p:graphicFrame>
          <p:nvGraphicFramePr>
            <p:cNvPr id="6179" name="Object 15"/>
            <p:cNvGraphicFramePr>
              <a:graphicFrameLocks noChangeAspect="1"/>
            </p:cNvGraphicFramePr>
            <p:nvPr/>
          </p:nvGraphicFramePr>
          <p:xfrm>
            <a:off x="324" y="985"/>
            <a:ext cx="129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Equation" r:id="rId23" imgW="2047706" imgH="400136" progId="Equation.3">
                    <p:embed/>
                  </p:oleObj>
                </mc:Choice>
                <mc:Fallback>
                  <p:oleObj name="Equation" r:id="rId23" imgW="2047706" imgH="40013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" y="985"/>
                          <a:ext cx="129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0" name="Line 39"/>
            <p:cNvSpPr>
              <a:spLocks noChangeShapeType="1"/>
            </p:cNvSpPr>
            <p:nvPr/>
          </p:nvSpPr>
          <p:spPr bwMode="auto">
            <a:xfrm>
              <a:off x="326" y="99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1483" name="Group 43"/>
          <p:cNvGrpSpPr>
            <a:grpSpLocks/>
          </p:cNvGrpSpPr>
          <p:nvPr/>
        </p:nvGrpSpPr>
        <p:grpSpPr bwMode="auto">
          <a:xfrm>
            <a:off x="2540000" y="2057400"/>
            <a:ext cx="1498600" cy="457200"/>
            <a:chOff x="1600" y="1296"/>
            <a:chExt cx="944" cy="288"/>
          </a:xfrm>
        </p:grpSpPr>
        <p:graphicFrame>
          <p:nvGraphicFramePr>
            <p:cNvPr id="6176" name="Object 11"/>
            <p:cNvGraphicFramePr>
              <a:graphicFrameLocks noChangeAspect="1"/>
            </p:cNvGraphicFramePr>
            <p:nvPr/>
          </p:nvGraphicFramePr>
          <p:xfrm>
            <a:off x="1600" y="1304"/>
            <a:ext cx="8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" name="Equation" r:id="rId25" imgW="1409732" imgH="438293" progId="Equation.3">
                    <p:embed/>
                  </p:oleObj>
                </mc:Choice>
                <mc:Fallback>
                  <p:oleObj name="Equation" r:id="rId25" imgW="1409732" imgH="43829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304"/>
                          <a:ext cx="8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7" name="Line 41"/>
            <p:cNvSpPr>
              <a:spLocks noChangeShapeType="1"/>
            </p:cNvSpPr>
            <p:nvPr/>
          </p:nvSpPr>
          <p:spPr bwMode="auto">
            <a:xfrm>
              <a:off x="163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78" name="Line 42"/>
            <p:cNvSpPr>
              <a:spLocks noChangeShapeType="1"/>
            </p:cNvSpPr>
            <p:nvPr/>
          </p:nvSpPr>
          <p:spPr bwMode="auto">
            <a:xfrm>
              <a:off x="2400" y="131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6169" name="Picture 44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0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6171" name="Picture 4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2" name="Picture 4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3" name="Picture 4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4" name="Picture 4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5" name="Picture 5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8" grpId="0" autoUpdateAnimBg="0"/>
      <p:bldP spid="61449" grpId="0" autoUpdateAnimBg="0"/>
      <p:bldP spid="61456" grpId="0" autoUpdateAnimBg="0"/>
      <p:bldP spid="61457" grpId="0" autoUpdateAnimBg="0"/>
      <p:bldP spid="61463" grpId="0" autoUpdateAnimBg="0"/>
      <p:bldP spid="61464" grpId="0" autoUpdateAnimBg="0"/>
      <p:bldP spid="61472" grpId="0" build="p" autoUpdateAnimBg="0"/>
      <p:bldP spid="61476" grpId="0" build="p" autoUpdateAnimBg="0"/>
      <p:bldP spid="6147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905000" y="2743200"/>
            <a:ext cx="2590800" cy="18288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28956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anose="02010609030101010101" pitchFamily="49" charset="-122"/>
              </a:rPr>
              <a:t>3. </a:t>
            </a:r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参数式方程</a:t>
            </a:r>
            <a:endParaRPr lang="zh-CN" altLang="en-US" sz="280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2922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得参数式方程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362075" y="1117600"/>
          <a:ext cx="42005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4191021" imgH="933307" progId="Equation.3">
                  <p:embed/>
                </p:oleObj>
              </mc:Choice>
              <mc:Fallback>
                <p:oleObj name="Equation" r:id="rId3" imgW="4191021" imgH="933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117600"/>
                        <a:ext cx="42005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486025" y="2895600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1704816" imgH="438293" progId="Equation.3">
                  <p:embed/>
                </p:oleObj>
              </mc:Choice>
              <mc:Fallback>
                <p:oleObj name="Equation" r:id="rId5" imgW="1704816" imgH="43829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2895600"/>
                        <a:ext cx="171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451100" y="34290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7" imgW="1676271" imgH="438293" progId="Equation.3">
                  <p:embed/>
                </p:oleObj>
              </mc:Choice>
              <mc:Fallback>
                <p:oleObj name="Equation" r:id="rId7" imgW="1676271" imgH="43829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429000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501900" y="4003675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9" imgW="1657355" imgH="438293" progId="Equation.3">
                  <p:embed/>
                </p:oleObj>
              </mc:Choice>
              <mc:Fallback>
                <p:oleObj name="Equation" r:id="rId9" imgW="1657355" imgH="43829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003675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AutoShape 11"/>
          <p:cNvSpPr>
            <a:spLocks/>
          </p:cNvSpPr>
          <p:nvPr/>
        </p:nvSpPr>
        <p:spPr bwMode="auto">
          <a:xfrm>
            <a:off x="2120900" y="2971800"/>
            <a:ext cx="241300" cy="1447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7179" name="Picture 13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7181" name="Picture 1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 animBg="1"/>
      <p:bldP spid="22531" grpId="0" autoUpdateAnimBg="0"/>
      <p:bldP spid="22532" grpId="0" autoUpdateAnimBg="0"/>
      <p:bldP spid="225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46075"/>
            <a:ext cx="61722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en-US" altLang="zh-CN" sz="280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用对称式及参数式表示直线</a:t>
            </a:r>
            <a:endParaRPr lang="zh-CN" altLang="en-US" sz="280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解</a:t>
            </a:r>
            <a:r>
              <a:rPr lang="en-US" altLang="zh-CN" b="1"/>
              <a:t>:</a:t>
            </a:r>
            <a:r>
              <a:rPr lang="zh-CN" altLang="en-US"/>
              <a:t>先在直线上找一点</a:t>
            </a:r>
            <a:r>
              <a:rPr lang="en-US" altLang="zh-CN"/>
              <a:t>.</a:t>
            </a:r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2286000" y="1003300"/>
          <a:ext cx="28940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" imgW="2886185" imgH="895493" progId="Equation.3">
                  <p:embed/>
                </p:oleObj>
              </mc:Choice>
              <mc:Fallback>
                <p:oleObj name="Equation" r:id="rId3" imgW="2886185" imgH="89549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03300"/>
                        <a:ext cx="28940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886200" y="2476500"/>
          <a:ext cx="15351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5" imgW="1523914" imgH="866617" progId="Equation.3">
                  <p:embed/>
                </p:oleObj>
              </mc:Choice>
              <mc:Fallback>
                <p:oleObj name="Equation" r:id="rId5" imgW="1523914" imgH="8666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76500"/>
                        <a:ext cx="15351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09600" y="40513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再求直线的方向向量</a:t>
            </a: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6096000" y="2730500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7" imgW="2000245" imgH="380885" progId="Equation.3">
                  <p:embed/>
                </p:oleObj>
              </mc:Choice>
              <mc:Fallback>
                <p:oleObj name="Equation" r:id="rId7" imgW="2000245" imgH="3808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30500"/>
                        <a:ext cx="200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652463" y="2667000"/>
            <a:ext cx="315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令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= 1,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解方程组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5410200" y="2590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得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609600" y="45720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交已知直线的两平面的法向量为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087563" y="3505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是直线上一点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23592" name="Object 40"/>
          <p:cNvGraphicFramePr>
            <a:graphicFrameLocks noChangeAspect="1"/>
          </p:cNvGraphicFramePr>
          <p:nvPr/>
        </p:nvGraphicFramePr>
        <p:xfrm>
          <a:off x="304800" y="3567113"/>
          <a:ext cx="1858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9" imgW="1847888" imgH="419043" progId="Equation.3">
                  <p:embed/>
                </p:oleObj>
              </mc:Choice>
              <mc:Fallback>
                <p:oleObj name="Equation" r:id="rId9" imgW="1847888" imgH="419043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67113"/>
                        <a:ext cx="1858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4" name="AutoShape 42"/>
          <p:cNvSpPr>
            <a:spLocks/>
          </p:cNvSpPr>
          <p:nvPr/>
        </p:nvSpPr>
        <p:spPr bwMode="auto">
          <a:xfrm>
            <a:off x="3657600" y="25146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611" name="Group 59"/>
          <p:cNvGrpSpPr>
            <a:grpSpLocks/>
          </p:cNvGrpSpPr>
          <p:nvPr/>
        </p:nvGrpSpPr>
        <p:grpSpPr bwMode="auto">
          <a:xfrm>
            <a:off x="3962400" y="4191000"/>
            <a:ext cx="333375" cy="381000"/>
            <a:chOff x="2496" y="1968"/>
            <a:chExt cx="210" cy="240"/>
          </a:xfrm>
        </p:grpSpPr>
        <p:graphicFrame>
          <p:nvGraphicFramePr>
            <p:cNvPr id="8231" name="Object 30"/>
            <p:cNvGraphicFramePr>
              <a:graphicFrameLocks noChangeAspect="1"/>
            </p:cNvGraphicFramePr>
            <p:nvPr/>
          </p:nvGraphicFramePr>
          <p:xfrm>
            <a:off x="2496" y="2007"/>
            <a:ext cx="21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Equation" r:id="rId11" imgW="323974" imgH="304915" progId="Equation.3">
                    <p:embed/>
                  </p:oleObj>
                </mc:Choice>
                <mc:Fallback>
                  <p:oleObj name="Equation" r:id="rId11" imgW="323974" imgH="30491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07"/>
                          <a:ext cx="21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2" name="Line 43"/>
            <p:cNvSpPr>
              <a:spLocks noChangeShapeType="1"/>
            </p:cNvSpPr>
            <p:nvPr/>
          </p:nvSpPr>
          <p:spPr bwMode="auto">
            <a:xfrm>
              <a:off x="2496" y="196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609" name="Group 57"/>
          <p:cNvGrpSpPr>
            <a:grpSpLocks/>
          </p:cNvGrpSpPr>
          <p:nvPr/>
        </p:nvGrpSpPr>
        <p:grpSpPr bwMode="auto">
          <a:xfrm>
            <a:off x="1752600" y="5181600"/>
            <a:ext cx="1852613" cy="444500"/>
            <a:chOff x="993" y="2675"/>
            <a:chExt cx="1167" cy="280"/>
          </a:xfrm>
        </p:grpSpPr>
        <p:graphicFrame>
          <p:nvGraphicFramePr>
            <p:cNvPr id="8229" name="Object 13"/>
            <p:cNvGraphicFramePr>
              <a:graphicFrameLocks noChangeAspect="1"/>
            </p:cNvGraphicFramePr>
            <p:nvPr/>
          </p:nvGraphicFramePr>
          <p:xfrm>
            <a:off x="1001" y="2675"/>
            <a:ext cx="115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Equation" r:id="rId13" imgW="1828972" imgH="438293" progId="Equation.3">
                    <p:embed/>
                  </p:oleObj>
                </mc:Choice>
                <mc:Fallback>
                  <p:oleObj name="Equation" r:id="rId13" imgW="1828972" imgH="43829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2675"/>
                          <a:ext cx="115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0" name="Line 44"/>
            <p:cNvSpPr>
              <a:spLocks noChangeShapeType="1"/>
            </p:cNvSpPr>
            <p:nvPr/>
          </p:nvSpPr>
          <p:spPr bwMode="auto">
            <a:xfrm>
              <a:off x="99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610" name="Group 58"/>
          <p:cNvGrpSpPr>
            <a:grpSpLocks/>
          </p:cNvGrpSpPr>
          <p:nvPr/>
        </p:nvGrpSpPr>
        <p:grpSpPr bwMode="auto">
          <a:xfrm>
            <a:off x="4205288" y="5216525"/>
            <a:ext cx="2119312" cy="444500"/>
            <a:chOff x="2418" y="2670"/>
            <a:chExt cx="1335" cy="280"/>
          </a:xfrm>
        </p:grpSpPr>
        <p:graphicFrame>
          <p:nvGraphicFramePr>
            <p:cNvPr id="8227" name="Object 34"/>
            <p:cNvGraphicFramePr>
              <a:graphicFrameLocks noChangeAspect="1"/>
            </p:cNvGraphicFramePr>
            <p:nvPr/>
          </p:nvGraphicFramePr>
          <p:xfrm>
            <a:off x="2418" y="2670"/>
            <a:ext cx="13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Equation" r:id="rId15" imgW="2114426" imgH="438293" progId="Equation.3">
                    <p:embed/>
                  </p:oleObj>
                </mc:Choice>
                <mc:Fallback>
                  <p:oleObj name="Equation" r:id="rId15" imgW="2114426" imgH="438293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2670"/>
                          <a:ext cx="13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8" name="Line 45"/>
            <p:cNvSpPr>
              <a:spLocks noChangeShapeType="1"/>
            </p:cNvSpPr>
            <p:nvPr/>
          </p:nvSpPr>
          <p:spPr bwMode="auto">
            <a:xfrm>
              <a:off x="243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685800" y="5867400"/>
            <a:ext cx="2565400" cy="444500"/>
            <a:chOff x="784" y="3298"/>
            <a:chExt cx="1616" cy="280"/>
          </a:xfrm>
        </p:grpSpPr>
        <p:graphicFrame>
          <p:nvGraphicFramePr>
            <p:cNvPr id="8222" name="Object 16"/>
            <p:cNvGraphicFramePr>
              <a:graphicFrameLocks noChangeAspect="1"/>
            </p:cNvGraphicFramePr>
            <p:nvPr/>
          </p:nvGraphicFramePr>
          <p:xfrm>
            <a:off x="784" y="3298"/>
            <a:ext cx="1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" name="Equation" r:id="rId17" imgW="2552582" imgH="438293" progId="Equation.3">
                    <p:embed/>
                  </p:oleObj>
                </mc:Choice>
                <mc:Fallback>
                  <p:oleObj name="Equation" r:id="rId17" imgW="2552582" imgH="43829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3298"/>
                          <a:ext cx="1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" name="Line 46"/>
            <p:cNvSpPr>
              <a:spLocks noChangeShapeType="1"/>
            </p:cNvSpPr>
            <p:nvPr/>
          </p:nvSpPr>
          <p:spPr bwMode="auto">
            <a:xfrm>
              <a:off x="11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4" name="Line 47"/>
            <p:cNvSpPr>
              <a:spLocks noChangeShapeType="1"/>
            </p:cNvSpPr>
            <p:nvPr/>
          </p:nvSpPr>
          <p:spPr bwMode="auto">
            <a:xfrm>
              <a:off x="1498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5" name="Line 48"/>
            <p:cNvSpPr>
              <a:spLocks noChangeShapeType="1"/>
            </p:cNvSpPr>
            <p:nvPr/>
          </p:nvSpPr>
          <p:spPr bwMode="auto">
            <a:xfrm>
              <a:off x="1824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6" name="Line 49"/>
            <p:cNvSpPr>
              <a:spLocks noChangeShapeType="1"/>
            </p:cNvSpPr>
            <p:nvPr/>
          </p:nvSpPr>
          <p:spPr bwMode="auto">
            <a:xfrm>
              <a:off x="219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608" name="Group 56"/>
          <p:cNvGrpSpPr>
            <a:grpSpLocks/>
          </p:cNvGrpSpPr>
          <p:nvPr/>
        </p:nvGrpSpPr>
        <p:grpSpPr bwMode="auto">
          <a:xfrm>
            <a:off x="3810000" y="5854700"/>
            <a:ext cx="2055813" cy="444500"/>
            <a:chOff x="2881" y="3400"/>
            <a:chExt cx="1295" cy="280"/>
          </a:xfrm>
        </p:grpSpPr>
        <p:graphicFrame>
          <p:nvGraphicFramePr>
            <p:cNvPr id="8218" name="Object 18"/>
            <p:cNvGraphicFramePr>
              <a:graphicFrameLocks noChangeAspect="1"/>
            </p:cNvGraphicFramePr>
            <p:nvPr/>
          </p:nvGraphicFramePr>
          <p:xfrm>
            <a:off x="2881" y="3400"/>
            <a:ext cx="129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Equation" r:id="rId19" imgW="2047706" imgH="438293" progId="Equation.3">
                    <p:embed/>
                  </p:oleObj>
                </mc:Choice>
                <mc:Fallback>
                  <p:oleObj name="Equation" r:id="rId19" imgW="2047706" imgH="43829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3400"/>
                          <a:ext cx="129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9" name="Line 50"/>
            <p:cNvSpPr>
              <a:spLocks noChangeShapeType="1"/>
            </p:cNvSpPr>
            <p:nvPr/>
          </p:nvSpPr>
          <p:spPr bwMode="auto">
            <a:xfrm>
              <a:off x="321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0" name="Line 51"/>
            <p:cNvSpPr>
              <a:spLocks noChangeShapeType="1"/>
            </p:cNvSpPr>
            <p:nvPr/>
          </p:nvSpPr>
          <p:spPr bwMode="auto">
            <a:xfrm>
              <a:off x="3552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1" name="Line 52"/>
            <p:cNvSpPr>
              <a:spLocks noChangeShapeType="1"/>
            </p:cNvSpPr>
            <p:nvPr/>
          </p:nvSpPr>
          <p:spPr bwMode="auto">
            <a:xfrm>
              <a:off x="393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8211" name="Picture 61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2" name="Text Box 6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8213" name="Picture 6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6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6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6" name="Picture 6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7" name="Picture 6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61" grpId="0" autoUpdateAnimBg="0"/>
      <p:bldP spid="23579" grpId="0" autoUpdateAnimBg="0"/>
      <p:bldP spid="23580" grpId="0" autoUpdateAnimBg="0"/>
      <p:bldP spid="23581" grpId="0" autoUpdateAnimBg="0"/>
      <p:bldP spid="23563" grpId="0" autoUpdateAnimBg="0"/>
      <p:bldP spid="235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1029"/>
          <p:cNvSpPr txBox="1">
            <a:spLocks noChangeArrowheads="1"/>
          </p:cNvSpPr>
          <p:nvPr/>
        </p:nvSpPr>
        <p:spPr bwMode="auto">
          <a:xfrm>
            <a:off x="649288" y="2324100"/>
            <a:ext cx="4760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故所给直线的对称式方程为</a:t>
            </a:r>
          </a:p>
        </p:txBody>
      </p:sp>
      <p:sp>
        <p:nvSpPr>
          <p:cNvPr id="40966" name="Text Box 1030"/>
          <p:cNvSpPr txBox="1">
            <a:spLocks noChangeArrowheads="1"/>
          </p:cNvSpPr>
          <p:nvPr/>
        </p:nvSpPr>
        <p:spPr bwMode="auto">
          <a:xfrm>
            <a:off x="571500" y="34671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参数式方程为</a:t>
            </a:r>
          </a:p>
        </p:txBody>
      </p:sp>
      <p:graphicFrame>
        <p:nvGraphicFramePr>
          <p:cNvPr id="40982" name="Object 1046"/>
          <p:cNvGraphicFramePr>
            <a:graphicFrameLocks noChangeAspect="1"/>
          </p:cNvGraphicFramePr>
          <p:nvPr/>
        </p:nvGraphicFramePr>
        <p:xfrm>
          <a:off x="3009900" y="3111500"/>
          <a:ext cx="1866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3" imgW="1857517" imgH="1333443" progId="Equation.3">
                  <p:embed/>
                </p:oleObj>
              </mc:Choice>
              <mc:Fallback>
                <p:oleObj name="Equation" r:id="rId3" imgW="1857517" imgH="1333443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111500"/>
                        <a:ext cx="18669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1047"/>
          <p:cNvGraphicFramePr>
            <a:graphicFrameLocks noChangeAspect="1"/>
          </p:cNvGraphicFramePr>
          <p:nvPr/>
        </p:nvGraphicFramePr>
        <p:xfrm>
          <a:off x="8026400" y="24638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5" imgW="419240" imgH="266757" progId="Equation.3">
                  <p:embed/>
                </p:oleObj>
              </mc:Choice>
              <mc:Fallback>
                <p:oleObj name="Equation" r:id="rId5" imgW="419240" imgH="266757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0" y="2463800"/>
                        <a:ext cx="431800" cy="279400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4" name="Rectangle 1048"/>
          <p:cNvSpPr>
            <a:spLocks noChangeArrowheads="1"/>
          </p:cNvSpPr>
          <p:nvPr/>
        </p:nvSpPr>
        <p:spPr bwMode="auto">
          <a:xfrm>
            <a:off x="8001000" y="23622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0987" name="Object 1051"/>
          <p:cNvGraphicFramePr>
            <a:graphicFrameLocks noChangeAspect="1"/>
          </p:cNvGraphicFramePr>
          <p:nvPr/>
        </p:nvGraphicFramePr>
        <p:xfrm>
          <a:off x="5145088" y="2171700"/>
          <a:ext cx="69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7" imgW="685779" imgH="838085" progId="Equation.3">
                  <p:embed/>
                </p:oleObj>
              </mc:Choice>
              <mc:Fallback>
                <p:oleObj name="Equation" r:id="rId7" imgW="685779" imgH="838085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2171700"/>
                        <a:ext cx="69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1052"/>
          <p:cNvGraphicFramePr>
            <a:graphicFrameLocks noChangeAspect="1"/>
          </p:cNvGraphicFramePr>
          <p:nvPr/>
        </p:nvGraphicFramePr>
        <p:xfrm>
          <a:off x="5945188" y="2171700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9" imgW="723954" imgH="838085" progId="Equation.3">
                  <p:embed/>
                </p:oleObj>
              </mc:Choice>
              <mc:Fallback>
                <p:oleObj name="Equation" r:id="rId9" imgW="723954" imgH="838085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2171700"/>
                        <a:ext cx="73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9" name="Object 1053"/>
          <p:cNvGraphicFramePr>
            <a:graphicFrameLocks noChangeAspect="1"/>
          </p:cNvGraphicFramePr>
          <p:nvPr/>
        </p:nvGraphicFramePr>
        <p:xfrm>
          <a:off x="6718300" y="2174875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1" imgW="1047583" imgH="838085" progId="Equation.3">
                  <p:embed/>
                </p:oleObj>
              </mc:Choice>
              <mc:Fallback>
                <p:oleObj name="Equation" r:id="rId11" imgW="1047583" imgH="838085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2174875"/>
                        <a:ext cx="105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0" name="Text Box 1054"/>
          <p:cNvSpPr txBox="1">
            <a:spLocks noChangeArrowheads="1"/>
          </p:cNvSpPr>
          <p:nvPr/>
        </p:nvSpPr>
        <p:spPr bwMode="auto">
          <a:xfrm>
            <a:off x="609600" y="46863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解题思路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0991" name="Text Box 1055"/>
          <p:cNvSpPr txBox="1">
            <a:spLocks noChangeArrowheads="1"/>
          </p:cNvSpPr>
          <p:nvPr/>
        </p:nvSpPr>
        <p:spPr bwMode="auto">
          <a:xfrm>
            <a:off x="2286000" y="46863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先找直线上一点</a:t>
            </a:r>
            <a:r>
              <a:rPr lang="en-US" altLang="zh-CN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0992" name="Text Box 1056"/>
          <p:cNvSpPr txBox="1">
            <a:spLocks noChangeArrowheads="1"/>
          </p:cNvSpPr>
          <p:nvPr/>
        </p:nvSpPr>
        <p:spPr bwMode="auto">
          <a:xfrm>
            <a:off x="2286000" y="55006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再找直线的方向向量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229" name="Line 1059"/>
          <p:cNvSpPr>
            <a:spLocks noChangeShapeType="1"/>
          </p:cNvSpPr>
          <p:nvPr/>
        </p:nvSpPr>
        <p:spPr bwMode="auto">
          <a:xfrm flipV="1">
            <a:off x="0" y="3162300"/>
            <a:ext cx="5334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0" name="Line 1060"/>
          <p:cNvSpPr>
            <a:spLocks noChangeShapeType="1"/>
          </p:cNvSpPr>
          <p:nvPr/>
        </p:nvSpPr>
        <p:spPr bwMode="auto">
          <a:xfrm>
            <a:off x="0" y="2857500"/>
            <a:ext cx="89154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41000" name="Object 1064"/>
          <p:cNvGraphicFramePr>
            <a:graphicFrameLocks noChangeAspect="1"/>
          </p:cNvGraphicFramePr>
          <p:nvPr/>
        </p:nvGraphicFramePr>
        <p:xfrm>
          <a:off x="5092700" y="1155700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13" imgW="1904979" imgH="400136" progId="Equation.3">
                  <p:embed/>
                </p:oleObj>
              </mc:Choice>
              <mc:Fallback>
                <p:oleObj name="Equation" r:id="rId13" imgW="1904979" imgH="400136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1155700"/>
                        <a:ext cx="191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2" name="Group 1071"/>
          <p:cNvGrpSpPr>
            <a:grpSpLocks/>
          </p:cNvGrpSpPr>
          <p:nvPr/>
        </p:nvGrpSpPr>
        <p:grpSpPr bwMode="auto">
          <a:xfrm>
            <a:off x="1522413" y="1104900"/>
            <a:ext cx="1485900" cy="444500"/>
            <a:chOff x="959" y="624"/>
            <a:chExt cx="936" cy="280"/>
          </a:xfrm>
        </p:grpSpPr>
        <p:graphicFrame>
          <p:nvGraphicFramePr>
            <p:cNvPr id="9245" name="Object 1067"/>
            <p:cNvGraphicFramePr>
              <a:graphicFrameLocks noChangeAspect="1"/>
            </p:cNvGraphicFramePr>
            <p:nvPr/>
          </p:nvGraphicFramePr>
          <p:xfrm>
            <a:off x="960" y="624"/>
            <a:ext cx="9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name="Equation" r:id="rId15" imgW="1476453" imgH="438293" progId="Equation.3">
                    <p:embed/>
                  </p:oleObj>
                </mc:Choice>
                <mc:Fallback>
                  <p:oleObj name="Equation" r:id="rId15" imgW="1476453" imgH="438293" progId="Equation.3">
                    <p:embed/>
                    <p:pic>
                      <p:nvPicPr>
                        <p:cNvPr id="0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24"/>
                          <a:ext cx="9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6" name="Line 1068"/>
            <p:cNvSpPr>
              <a:spLocks noChangeShapeType="1"/>
            </p:cNvSpPr>
            <p:nvPr/>
          </p:nvSpPr>
          <p:spPr bwMode="auto">
            <a:xfrm>
              <a:off x="95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47" name="Line 1069"/>
            <p:cNvSpPr>
              <a:spLocks noChangeShapeType="1"/>
            </p:cNvSpPr>
            <p:nvPr/>
          </p:nvSpPr>
          <p:spPr bwMode="auto">
            <a:xfrm>
              <a:off x="1295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48" name="Line 1070"/>
            <p:cNvSpPr>
              <a:spLocks noChangeShapeType="1"/>
            </p:cNvSpPr>
            <p:nvPr/>
          </p:nvSpPr>
          <p:spPr bwMode="auto">
            <a:xfrm>
              <a:off x="167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233" name="Group 1075"/>
          <p:cNvGrpSpPr>
            <a:grpSpLocks/>
          </p:cNvGrpSpPr>
          <p:nvPr/>
        </p:nvGrpSpPr>
        <p:grpSpPr bwMode="auto">
          <a:xfrm>
            <a:off x="3054350" y="571500"/>
            <a:ext cx="1905000" cy="1524000"/>
            <a:chOff x="1924" y="288"/>
            <a:chExt cx="1200" cy="960"/>
          </a:xfrm>
        </p:grpSpPr>
        <p:graphicFrame>
          <p:nvGraphicFramePr>
            <p:cNvPr id="9241" name="Object 1065"/>
            <p:cNvGraphicFramePr>
              <a:graphicFrameLocks noChangeAspect="1"/>
            </p:cNvGraphicFramePr>
            <p:nvPr/>
          </p:nvGraphicFramePr>
          <p:xfrm>
            <a:off x="1924" y="288"/>
            <a:ext cx="120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name="Equation" r:id="rId17" imgW="1895349" imgH="1514604" progId="Equation.3">
                    <p:embed/>
                  </p:oleObj>
                </mc:Choice>
                <mc:Fallback>
                  <p:oleObj name="Equation" r:id="rId17" imgW="1895349" imgH="1514604" progId="Equation.3">
                    <p:embed/>
                    <p:pic>
                      <p:nvPicPr>
                        <p:cNvPr id="0" name="Object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288"/>
                          <a:ext cx="120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2" name="Line 1072"/>
            <p:cNvSpPr>
              <a:spLocks noChangeShapeType="1"/>
            </p:cNvSpPr>
            <p:nvPr/>
          </p:nvSpPr>
          <p:spPr bwMode="auto">
            <a:xfrm>
              <a:off x="2230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43" name="Line 1073"/>
            <p:cNvSpPr>
              <a:spLocks noChangeShapeType="1"/>
            </p:cNvSpPr>
            <p:nvPr/>
          </p:nvSpPr>
          <p:spPr bwMode="auto">
            <a:xfrm>
              <a:off x="2544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44" name="Line 1074"/>
            <p:cNvSpPr>
              <a:spLocks noChangeShapeType="1"/>
            </p:cNvSpPr>
            <p:nvPr/>
          </p:nvSpPr>
          <p:spPr bwMode="auto">
            <a:xfrm>
              <a:off x="2856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9234" name="Picture 1076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Text Box 107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9236" name="Picture 107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7" name="Picture 107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108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9" name="Picture 108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0" name="Picture 108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  <p:bldP spid="40966" grpId="0" build="p" autoUpdateAnimBg="0"/>
      <p:bldP spid="40984" grpId="0" animBg="1"/>
      <p:bldP spid="40990" grpId="0" autoUpdateAnimBg="0"/>
      <p:bldP spid="40991" grpId="0" autoUpdateAnimBg="0"/>
      <p:bldP spid="409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48" name="Group 72"/>
          <p:cNvGrpSpPr>
            <a:grpSpLocks/>
          </p:cNvGrpSpPr>
          <p:nvPr/>
        </p:nvGrpSpPr>
        <p:grpSpPr bwMode="auto">
          <a:xfrm>
            <a:off x="6148388" y="2133600"/>
            <a:ext cx="2767012" cy="2443163"/>
            <a:chOff x="3873" y="1344"/>
            <a:chExt cx="1743" cy="1539"/>
          </a:xfrm>
        </p:grpSpPr>
        <p:sp>
          <p:nvSpPr>
            <p:cNvPr id="10281" name="Line 28"/>
            <p:cNvSpPr>
              <a:spLocks noChangeShapeType="1"/>
            </p:cNvSpPr>
            <p:nvPr/>
          </p:nvSpPr>
          <p:spPr bwMode="auto">
            <a:xfrm rot="3215520">
              <a:off x="4108" y="1445"/>
              <a:ext cx="873" cy="13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82" name="Object 30"/>
            <p:cNvGraphicFramePr>
              <a:graphicFrameLocks noChangeAspect="1"/>
            </p:cNvGraphicFramePr>
            <p:nvPr/>
          </p:nvGraphicFramePr>
          <p:xfrm>
            <a:off x="5318" y="1814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7" name="公式" r:id="rId3" imgW="180902" imgH="209693" progId="Equation.3">
                    <p:embed/>
                  </p:oleObj>
                </mc:Choice>
                <mc:Fallback>
                  <p:oleObj name="公式" r:id="rId3" imgW="180902" imgH="20969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" y="1814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Object 31"/>
            <p:cNvGraphicFramePr>
              <a:graphicFrameLocks noChangeAspect="1"/>
            </p:cNvGraphicFramePr>
            <p:nvPr/>
          </p:nvGraphicFramePr>
          <p:xfrm>
            <a:off x="4847" y="1344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8" name="公式" r:id="rId5" imgW="152357" imgH="209693" progId="Equation.3">
                    <p:embed/>
                  </p:oleObj>
                </mc:Choice>
                <mc:Fallback>
                  <p:oleObj name="公式" r:id="rId5" imgW="152357" imgH="20969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7" y="1344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4" name="Line 27"/>
            <p:cNvSpPr>
              <a:spLocks noChangeShapeType="1"/>
            </p:cNvSpPr>
            <p:nvPr/>
          </p:nvSpPr>
          <p:spPr bwMode="auto">
            <a:xfrm rot="1964077" flipH="1">
              <a:off x="4224" y="1674"/>
              <a:ext cx="740" cy="120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Arc 35"/>
            <p:cNvSpPr>
              <a:spLocks/>
            </p:cNvSpPr>
            <p:nvPr/>
          </p:nvSpPr>
          <p:spPr bwMode="auto">
            <a:xfrm rot="-3102590">
              <a:off x="4524" y="2178"/>
              <a:ext cx="67" cy="103"/>
            </a:xfrm>
            <a:custGeom>
              <a:avLst/>
              <a:gdLst>
                <a:gd name="T0" fmla="*/ 56 w 21600"/>
                <a:gd name="T1" fmla="*/ 0 h 33492"/>
                <a:gd name="T2" fmla="*/ 0 w 21600"/>
                <a:gd name="T3" fmla="*/ 103 h 33492"/>
                <a:gd name="T4" fmla="*/ 0 w 21600"/>
                <a:gd name="T5" fmla="*/ 37 h 334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3492" fill="none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</a:path>
                <a:path w="21600" h="33492" stroke="0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  <a:lnTo>
                    <a:pt x="0" y="11892"/>
                  </a:lnTo>
                  <a:lnTo>
                    <a:pt x="18031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86" name="Object 36"/>
            <p:cNvGraphicFramePr>
              <a:graphicFrameLocks noChangeAspect="1"/>
            </p:cNvGraphicFramePr>
            <p:nvPr/>
          </p:nvGraphicFramePr>
          <p:xfrm>
            <a:off x="4593" y="2064"/>
            <a:ext cx="15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Equation" r:id="rId7" imgW="257253" imgH="304915" progId="Equation.3">
                    <p:embed/>
                  </p:oleObj>
                </mc:Choice>
                <mc:Fallback>
                  <p:oleObj name="Equation" r:id="rId7" imgW="257253" imgH="304915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2064"/>
                          <a:ext cx="15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800600" cy="7620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二、线面间的位置关系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28956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chemeClr val="tx2"/>
                </a:solidFill>
                <a:ea typeface="楷体_GB2312" panose="02010609030101010101" pitchFamily="49" charset="-122"/>
              </a:rPr>
              <a:t>1. </a:t>
            </a:r>
            <a:r>
              <a:rPr lang="zh-CN" altLang="en-US" sz="2800" b="1" smtClean="0">
                <a:solidFill>
                  <a:schemeClr val="tx2"/>
                </a:solidFill>
                <a:ea typeface="楷体_GB2312" panose="02010609030101010101" pitchFamily="49" charset="-122"/>
              </a:rPr>
              <a:t>两直线的夹角</a:t>
            </a:r>
            <a:r>
              <a:rPr lang="zh-CN" altLang="en-US" sz="2800" smtClean="0">
                <a:ea typeface="楷体_GB2312" panose="02010609030101010101" pitchFamily="49" charset="-122"/>
              </a:rPr>
              <a:t>  </a:t>
            </a:r>
            <a:endParaRPr lang="zh-CN" altLang="en-US" sz="2800" smtClean="0">
              <a:solidFill>
                <a:schemeClr val="accent2"/>
              </a:solidFill>
              <a:ea typeface="仿宋_GB2312" panose="02010609030101010101" pitchFamily="49" charset="-122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327025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则两直线夹角</a:t>
            </a:r>
            <a:r>
              <a:rPr lang="zh-CN" altLang="en-US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满足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752600" y="2101850"/>
          <a:ext cx="10937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公式" r:id="rId9" imgW="409610" imgH="209693" progId="Equation.3">
                  <p:embed/>
                </p:oleObj>
              </mc:Choice>
              <mc:Fallback>
                <p:oleObj name="公式" r:id="rId9" imgW="409610" imgH="20969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01850"/>
                        <a:ext cx="10937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09600" y="2057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设直线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176463" y="5181600"/>
          <a:ext cx="55197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11" imgW="5515117" imgH="914400" progId="Equation.3">
                  <p:embed/>
                </p:oleObj>
              </mc:Choice>
              <mc:Fallback>
                <p:oleObj name="Equation" r:id="rId11" imgW="5515117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181600"/>
                        <a:ext cx="55197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609600" y="15240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两直线的夹角指其方向向量间的夹角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通常取</a:t>
            </a:r>
            <a:r>
              <a:rPr lang="zh-CN" altLang="en-US"/>
              <a:t>锐角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2743200" y="20748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的方向向量分别为</a:t>
            </a:r>
          </a:p>
        </p:txBody>
      </p:sp>
      <p:graphicFrame>
        <p:nvGraphicFramePr>
          <p:cNvPr id="24619" name="Object 43"/>
          <p:cNvGraphicFramePr>
            <a:graphicFrameLocks noChangeAspect="1"/>
          </p:cNvGraphicFramePr>
          <p:nvPr/>
        </p:nvGraphicFramePr>
        <p:xfrm>
          <a:off x="3328988" y="5105400"/>
          <a:ext cx="30718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13" imgW="3067088" imgH="457200" progId="Equation.3">
                  <p:embed/>
                </p:oleObj>
              </mc:Choice>
              <mc:Fallback>
                <p:oleObj name="Equation" r:id="rId13" imgW="3067088" imgH="457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5105400"/>
                        <a:ext cx="30718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0" name="Object 44"/>
          <p:cNvGraphicFramePr>
            <a:graphicFrameLocks noChangeAspect="1"/>
          </p:cNvGraphicFramePr>
          <p:nvPr/>
        </p:nvGraphicFramePr>
        <p:xfrm>
          <a:off x="2438400" y="5675313"/>
          <a:ext cx="25003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15" imgW="2495491" imgH="571672" progId="Equation.3">
                  <p:embed/>
                </p:oleObj>
              </mc:Choice>
              <mc:Fallback>
                <p:oleObj name="Equation" r:id="rId15" imgW="2495491" imgH="571672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75313"/>
                        <a:ext cx="25003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1" name="Object 45"/>
          <p:cNvGraphicFramePr>
            <a:graphicFrameLocks noChangeAspect="1"/>
          </p:cNvGraphicFramePr>
          <p:nvPr/>
        </p:nvGraphicFramePr>
        <p:xfrm>
          <a:off x="4991100" y="5675313"/>
          <a:ext cx="2652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17" imgW="2647848" imgH="571672" progId="Equation.3">
                  <p:embed/>
                </p:oleObj>
              </mc:Choice>
              <mc:Fallback>
                <p:oleObj name="Equation" r:id="rId17" imgW="2647848" imgH="571672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5675313"/>
                        <a:ext cx="26527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34" name="Group 58"/>
          <p:cNvGrpSpPr>
            <a:grpSpLocks/>
          </p:cNvGrpSpPr>
          <p:nvPr/>
        </p:nvGrpSpPr>
        <p:grpSpPr bwMode="auto">
          <a:xfrm>
            <a:off x="1082675" y="2743200"/>
            <a:ext cx="5241925" cy="444500"/>
            <a:chOff x="564" y="1745"/>
            <a:chExt cx="3302" cy="280"/>
          </a:xfrm>
        </p:grpSpPr>
        <p:graphicFrame>
          <p:nvGraphicFramePr>
            <p:cNvPr id="10278" name="Object 9"/>
            <p:cNvGraphicFramePr>
              <a:graphicFrameLocks noChangeAspect="1"/>
            </p:cNvGraphicFramePr>
            <p:nvPr/>
          </p:nvGraphicFramePr>
          <p:xfrm>
            <a:off x="564" y="1745"/>
            <a:ext cx="330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5" name="Equation" r:id="rId19" imgW="5238605" imgH="438293" progId="Equation.3">
                    <p:embed/>
                  </p:oleObj>
                </mc:Choice>
                <mc:Fallback>
                  <p:oleObj name="Equation" r:id="rId19" imgW="5238605" imgH="43829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1745"/>
                          <a:ext cx="330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Line 49"/>
            <p:cNvSpPr>
              <a:spLocks noChangeShapeType="1"/>
            </p:cNvSpPr>
            <p:nvPr/>
          </p:nvSpPr>
          <p:spPr bwMode="auto">
            <a:xfrm>
              <a:off x="576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80" name="Line 50"/>
            <p:cNvSpPr>
              <a:spLocks noChangeShapeType="1"/>
            </p:cNvSpPr>
            <p:nvPr/>
          </p:nvSpPr>
          <p:spPr bwMode="auto">
            <a:xfrm>
              <a:off x="2244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4647" name="Group 71"/>
          <p:cNvGrpSpPr>
            <a:grpSpLocks/>
          </p:cNvGrpSpPr>
          <p:nvPr/>
        </p:nvGrpSpPr>
        <p:grpSpPr bwMode="auto">
          <a:xfrm>
            <a:off x="1295400" y="3962400"/>
            <a:ext cx="2489200" cy="990600"/>
            <a:chOff x="816" y="2496"/>
            <a:chExt cx="1568" cy="624"/>
          </a:xfrm>
        </p:grpSpPr>
        <p:graphicFrame>
          <p:nvGraphicFramePr>
            <p:cNvPr id="10273" name="Object 10"/>
            <p:cNvGraphicFramePr>
              <a:graphicFrameLocks noChangeAspect="1"/>
            </p:cNvGraphicFramePr>
            <p:nvPr/>
          </p:nvGraphicFramePr>
          <p:xfrm>
            <a:off x="816" y="2496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6" name="Equation" r:id="rId21" imgW="2476575" imgH="981089" progId="Equation.3">
                    <p:embed/>
                  </p:oleObj>
                </mc:Choice>
                <mc:Fallback>
                  <p:oleObj name="Equation" r:id="rId21" imgW="2476575" imgH="98108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96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4" name="Line 51"/>
            <p:cNvSpPr>
              <a:spLocks noChangeShapeType="1"/>
            </p:cNvSpPr>
            <p:nvPr/>
          </p:nvSpPr>
          <p:spPr bwMode="auto">
            <a:xfrm>
              <a:off x="1680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75" name="Line 52"/>
            <p:cNvSpPr>
              <a:spLocks noChangeShapeType="1"/>
            </p:cNvSpPr>
            <p:nvPr/>
          </p:nvSpPr>
          <p:spPr bwMode="auto">
            <a:xfrm>
              <a:off x="2016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76" name="Line 53"/>
            <p:cNvSpPr>
              <a:spLocks noChangeShapeType="1"/>
            </p:cNvSpPr>
            <p:nvPr/>
          </p:nvSpPr>
          <p:spPr bwMode="auto">
            <a:xfrm>
              <a:off x="1680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77" name="Line 54"/>
            <p:cNvSpPr>
              <a:spLocks noChangeShapeType="1"/>
            </p:cNvSpPr>
            <p:nvPr/>
          </p:nvSpPr>
          <p:spPr bwMode="auto">
            <a:xfrm>
              <a:off x="2049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4638" name="Group 62"/>
          <p:cNvGrpSpPr>
            <a:grpSpLocks/>
          </p:cNvGrpSpPr>
          <p:nvPr/>
        </p:nvGrpSpPr>
        <p:grpSpPr bwMode="auto">
          <a:xfrm>
            <a:off x="7010400" y="2667000"/>
            <a:ext cx="471488" cy="533400"/>
            <a:chOff x="4416" y="1680"/>
            <a:chExt cx="297" cy="336"/>
          </a:xfrm>
        </p:grpSpPr>
        <p:sp>
          <p:nvSpPr>
            <p:cNvPr id="10269" name="Line 34"/>
            <p:cNvSpPr>
              <a:spLocks noChangeShapeType="1"/>
            </p:cNvSpPr>
            <p:nvPr/>
          </p:nvSpPr>
          <p:spPr bwMode="auto">
            <a:xfrm flipV="1">
              <a:off x="4579" y="1680"/>
              <a:ext cx="13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70" name="Group 60"/>
            <p:cNvGrpSpPr>
              <a:grpSpLocks/>
            </p:cNvGrpSpPr>
            <p:nvPr/>
          </p:nvGrpSpPr>
          <p:grpSpPr bwMode="auto">
            <a:xfrm>
              <a:off x="4416" y="1688"/>
              <a:ext cx="192" cy="280"/>
              <a:chOff x="4368" y="1559"/>
              <a:chExt cx="192" cy="280"/>
            </a:xfrm>
          </p:grpSpPr>
          <p:graphicFrame>
            <p:nvGraphicFramePr>
              <p:cNvPr id="10271" name="Object 32"/>
              <p:cNvGraphicFramePr>
                <a:graphicFrameLocks noChangeAspect="1"/>
              </p:cNvGraphicFramePr>
              <p:nvPr/>
            </p:nvGraphicFramePr>
            <p:xfrm>
              <a:off x="4384" y="1559"/>
              <a:ext cx="17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7" name="Equation" r:id="rId23" imgW="266539" imgH="438293" progId="Equation.3">
                      <p:embed/>
                    </p:oleObj>
                  </mc:Choice>
                  <mc:Fallback>
                    <p:oleObj name="Equation" r:id="rId23" imgW="266539" imgH="438293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4" y="1559"/>
                            <a:ext cx="17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2" name="Line 57"/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639" name="Group 63"/>
          <p:cNvGrpSpPr>
            <a:grpSpLocks/>
          </p:cNvGrpSpPr>
          <p:nvPr/>
        </p:nvGrpSpPr>
        <p:grpSpPr bwMode="auto">
          <a:xfrm>
            <a:off x="7596188" y="3200400"/>
            <a:ext cx="557212" cy="673100"/>
            <a:chOff x="4785" y="2016"/>
            <a:chExt cx="351" cy="424"/>
          </a:xfrm>
        </p:grpSpPr>
        <p:sp>
          <p:nvSpPr>
            <p:cNvPr id="10265" name="Line 29"/>
            <p:cNvSpPr>
              <a:spLocks noChangeShapeType="1"/>
            </p:cNvSpPr>
            <p:nvPr/>
          </p:nvSpPr>
          <p:spPr bwMode="auto">
            <a:xfrm flipV="1">
              <a:off x="4785" y="2016"/>
              <a:ext cx="351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66" name="Group 61"/>
            <p:cNvGrpSpPr>
              <a:grpSpLocks/>
            </p:cNvGrpSpPr>
            <p:nvPr/>
          </p:nvGrpSpPr>
          <p:grpSpPr bwMode="auto">
            <a:xfrm>
              <a:off x="4927" y="2160"/>
              <a:ext cx="209" cy="280"/>
              <a:chOff x="4800" y="2232"/>
              <a:chExt cx="209" cy="280"/>
            </a:xfrm>
          </p:grpSpPr>
          <p:graphicFrame>
            <p:nvGraphicFramePr>
              <p:cNvPr id="10267" name="Object 33"/>
              <p:cNvGraphicFramePr>
                <a:graphicFrameLocks noChangeAspect="1"/>
              </p:cNvGraphicFramePr>
              <p:nvPr/>
            </p:nvGraphicFramePr>
            <p:xfrm>
              <a:off x="4809" y="2232"/>
              <a:ext cx="20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8" name="Equation" r:id="rId25" imgW="304714" imgH="438293" progId="Equation.3">
                      <p:embed/>
                    </p:oleObj>
                  </mc:Choice>
                  <mc:Fallback>
                    <p:oleObj name="Equation" r:id="rId25" imgW="304714" imgH="438293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" y="2232"/>
                            <a:ext cx="20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8" name="Line 59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0258" name="Picture 64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9" name="Text Box 6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0260" name="Picture 6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1" name="Picture 6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2" name="Picture 6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3" name="Picture 6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7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  <p:bldP spid="24580" grpId="0" autoUpdateAnimBg="0"/>
      <p:bldP spid="24584" grpId="0" autoUpdateAnimBg="0"/>
      <p:bldP spid="24613" grpId="0" autoUpdateAnimBg="0"/>
      <p:bldP spid="246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8"/>
          <p:cNvSpPr txBox="1">
            <a:spLocks noChangeArrowheads="1"/>
          </p:cNvSpPr>
          <p:nvPr/>
        </p:nvSpPr>
        <p:spPr bwMode="auto">
          <a:xfrm>
            <a:off x="685800" y="533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特别有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762000" y="1231900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1695531" imgH="438293" progId="Equation.3">
                  <p:embed/>
                </p:oleObj>
              </mc:Choice>
              <mc:Fallback>
                <p:oleObj name="Equation" r:id="rId3" imgW="1695531" imgH="43829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31900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9" name="Object 31"/>
          <p:cNvGraphicFramePr>
            <a:graphicFrameLocks noChangeAspect="1"/>
          </p:cNvGraphicFramePr>
          <p:nvPr/>
        </p:nvGraphicFramePr>
        <p:xfrm>
          <a:off x="762000" y="259080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1638440" imgH="438293" progId="Equation.3">
                  <p:embed/>
                </p:oleObj>
              </mc:Choice>
              <mc:Fallback>
                <p:oleObj name="Equation" r:id="rId5" imgW="1638440" imgH="43829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2590800" y="1371600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2590800" y="2063750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2590800" y="2747963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2590800" y="3533775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3049" name="Object 41"/>
          <p:cNvGraphicFramePr>
            <a:graphicFrameLocks noChangeAspect="1"/>
          </p:cNvGraphicFramePr>
          <p:nvPr/>
        </p:nvGraphicFramePr>
        <p:xfrm>
          <a:off x="3733800" y="1905000"/>
          <a:ext cx="34782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3467068" imgH="438293" progId="Equation.3">
                  <p:embed/>
                </p:oleObj>
              </mc:Choice>
              <mc:Fallback>
                <p:oleObj name="Equation" r:id="rId7" imgW="3467068" imgH="43829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34782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0" name="Object 42"/>
          <p:cNvGraphicFramePr>
            <a:graphicFrameLocks noChangeAspect="1"/>
          </p:cNvGraphicFramePr>
          <p:nvPr/>
        </p:nvGraphicFramePr>
        <p:xfrm>
          <a:off x="3733800" y="3124200"/>
          <a:ext cx="207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9" imgW="2057336" imgH="942932" progId="Equation.3">
                  <p:embed/>
                </p:oleObj>
              </mc:Choice>
              <mc:Fallback>
                <p:oleObj name="Equation" r:id="rId9" imgW="2057336" imgH="94293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207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98" name="Group 90"/>
          <p:cNvGrpSpPr>
            <a:grpSpLocks/>
          </p:cNvGrpSpPr>
          <p:nvPr/>
        </p:nvGrpSpPr>
        <p:grpSpPr bwMode="auto">
          <a:xfrm>
            <a:off x="3709988" y="1219200"/>
            <a:ext cx="1001712" cy="444500"/>
            <a:chOff x="2337" y="768"/>
            <a:chExt cx="631" cy="280"/>
          </a:xfrm>
        </p:grpSpPr>
        <p:graphicFrame>
          <p:nvGraphicFramePr>
            <p:cNvPr id="11287" name="Object 37"/>
            <p:cNvGraphicFramePr>
              <a:graphicFrameLocks noChangeAspect="1"/>
            </p:cNvGraphicFramePr>
            <p:nvPr/>
          </p:nvGraphicFramePr>
          <p:xfrm>
            <a:off x="2352" y="768"/>
            <a:ext cx="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11" imgW="971577" imgH="438293" progId="Equation.3">
                    <p:embed/>
                  </p:oleObj>
                </mc:Choice>
                <mc:Fallback>
                  <p:oleObj name="Equation" r:id="rId11" imgW="971577" imgH="438293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768"/>
                          <a:ext cx="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Line 86"/>
            <p:cNvSpPr>
              <a:spLocks noChangeShapeType="1"/>
            </p:cNvSpPr>
            <p:nvPr/>
          </p:nvSpPr>
          <p:spPr bwMode="auto">
            <a:xfrm>
              <a:off x="2337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89" name="Line 87"/>
            <p:cNvSpPr>
              <a:spLocks noChangeShapeType="1"/>
            </p:cNvSpPr>
            <p:nvPr/>
          </p:nvSpPr>
          <p:spPr bwMode="auto">
            <a:xfrm>
              <a:off x="2736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3099" name="Group 91"/>
          <p:cNvGrpSpPr>
            <a:grpSpLocks/>
          </p:cNvGrpSpPr>
          <p:nvPr/>
        </p:nvGrpSpPr>
        <p:grpSpPr bwMode="auto">
          <a:xfrm>
            <a:off x="3657600" y="2657475"/>
            <a:ext cx="914400" cy="444500"/>
            <a:chOff x="2304" y="1736"/>
            <a:chExt cx="576" cy="280"/>
          </a:xfrm>
        </p:grpSpPr>
        <p:graphicFrame>
          <p:nvGraphicFramePr>
            <p:cNvPr id="11284" name="Object 39"/>
            <p:cNvGraphicFramePr>
              <a:graphicFrameLocks noChangeAspect="1"/>
            </p:cNvGraphicFramePr>
            <p:nvPr/>
          </p:nvGraphicFramePr>
          <p:xfrm>
            <a:off x="2304" y="1736"/>
            <a:ext cx="5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Equation" r:id="rId13" imgW="904856" imgH="438293" progId="Equation.3">
                    <p:embed/>
                  </p:oleObj>
                </mc:Choice>
                <mc:Fallback>
                  <p:oleObj name="Equation" r:id="rId13" imgW="904856" imgH="438293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36"/>
                          <a:ext cx="5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Line 88"/>
            <p:cNvSpPr>
              <a:spLocks noChangeShapeType="1"/>
            </p:cNvSpPr>
            <p:nvPr/>
          </p:nvSpPr>
          <p:spPr bwMode="auto">
            <a:xfrm>
              <a:off x="2304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86" name="Line 89"/>
            <p:cNvSpPr>
              <a:spLocks noChangeShapeType="1"/>
            </p:cNvSpPr>
            <p:nvPr/>
          </p:nvSpPr>
          <p:spPr bwMode="auto">
            <a:xfrm>
              <a:off x="2688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1277" name="Picture 92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8" name="Text Box 9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1279" name="Picture 9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9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9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9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9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1" grpId="0" animBg="1"/>
      <p:bldP spid="43042" grpId="0" animBg="1"/>
      <p:bldP spid="43043" grpId="0" animBg="1"/>
      <p:bldP spid="430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572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2</a:t>
            </a:r>
            <a:r>
              <a:rPr lang="en-US" altLang="zh-CN" sz="28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80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求以下两直线的夹角</a:t>
            </a:r>
            <a:endParaRPr lang="zh-CN" altLang="en-US" sz="280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解</a:t>
            </a:r>
            <a:r>
              <a:rPr lang="en-US" altLang="zh-CN" b="1">
                <a:latin typeface="Times New Roman" panose="02020603050405020304" pitchFamily="18" charset="0"/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直线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04800" y="2895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直线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04800" y="37639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二直线夹角</a:t>
            </a:r>
            <a:r>
              <a:rPr lang="zh-CN" altLang="en-US" i="1">
                <a:solidFill>
                  <a:schemeClr val="tx1"/>
                </a:solidFill>
                <a:sym typeface="Symbol" panose="05050102010706020507" pitchFamily="18" charset="2"/>
              </a:rPr>
              <a:t>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的余弦为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124200" y="5791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参考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P332 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例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2 )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601788" y="901700"/>
          <a:ext cx="3275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" imgW="3266906" imgH="838085" progId="Equation.3">
                  <p:embed/>
                </p:oleObj>
              </mc:Choice>
              <mc:Fallback>
                <p:oleObj name="Equation" r:id="rId3" imgW="3266906" imgH="8380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901700"/>
                        <a:ext cx="32750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5410200" y="838200"/>
          <a:ext cx="26273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5" imgW="2619302" imgH="971464" progId="Equation.3">
                  <p:embed/>
                </p:oleObj>
              </mc:Choice>
              <mc:Fallback>
                <p:oleObj name="Equation" r:id="rId5" imgW="2619302" imgH="97146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838200"/>
                        <a:ext cx="26273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777875" y="4483100"/>
          <a:ext cx="67405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7" imgW="6734317" imgH="914400" progId="Equation.3">
                  <p:embed/>
                </p:oleObj>
              </mc:Choice>
              <mc:Fallback>
                <p:oleObj name="Equation" r:id="rId7" imgW="6734317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483100"/>
                        <a:ext cx="67405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7620000" y="4445000"/>
          <a:ext cx="90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9" imgW="895226" imgH="952557" progId="Equation.3">
                  <p:embed/>
                </p:oleObj>
              </mc:Choice>
              <mc:Fallback>
                <p:oleObj name="Equation" r:id="rId9" imgW="895226" imgH="9525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45000"/>
                        <a:ext cx="901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457200" y="5715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从而</a:t>
            </a: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1752600" y="5562600"/>
          <a:ext cx="121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11" imgW="1209570" imgH="914400" progId="Equation.3">
                  <p:embed/>
                </p:oleObj>
              </mc:Choice>
              <mc:Fallback>
                <p:oleObj name="Equation" r:id="rId11" imgW="120957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121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2286000" y="1766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的方向向量为</a:t>
            </a: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2057400" y="18288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13" imgW="323974" imgH="438293" progId="Equation.3">
                  <p:embed/>
                </p:oleObj>
              </mc:Choice>
              <mc:Fallback>
                <p:oleObj name="Equation" r:id="rId13" imgW="323974" imgH="43829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600200" y="2895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的方向向量为</a:t>
            </a:r>
          </a:p>
        </p:txBody>
      </p:sp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1219200" y="29845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5" imgW="371435" imgH="438293" progId="Equation.3">
                  <p:embed/>
                </p:oleObj>
              </mc:Choice>
              <mc:Fallback>
                <p:oleObj name="Equation" r:id="rId15" imgW="371435" imgH="43829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845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6172200" y="3022600"/>
          <a:ext cx="2005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17" imgW="2000245" imgH="400136" progId="Equation.3">
                  <p:embed/>
                </p:oleObj>
              </mc:Choice>
              <mc:Fallback>
                <p:oleObj name="Equation" r:id="rId17" imgW="2000245" imgH="40013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022600"/>
                        <a:ext cx="2005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2362200" y="4406900"/>
          <a:ext cx="4049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19" imgW="4038664" imgH="457200" progId="Equation.3">
                  <p:embed/>
                </p:oleObj>
              </mc:Choice>
              <mc:Fallback>
                <p:oleObj name="Equation" r:id="rId19" imgW="4038664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06900"/>
                        <a:ext cx="4049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1828800" y="5000625"/>
          <a:ext cx="2487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21" imgW="2476575" imgH="552421" progId="Equation.3">
                  <p:embed/>
                </p:oleObj>
              </mc:Choice>
              <mc:Fallback>
                <p:oleObj name="Equation" r:id="rId21" imgW="2476575" imgH="55242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00625"/>
                        <a:ext cx="24876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4343400" y="5013325"/>
          <a:ext cx="30464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23" imgW="3038542" imgH="552421" progId="Equation.3">
                  <p:embed/>
                </p:oleObj>
              </mc:Choice>
              <mc:Fallback>
                <p:oleObj name="Equation" r:id="rId23" imgW="3038542" imgH="55242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13325"/>
                        <a:ext cx="30464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93" name="Group 29"/>
          <p:cNvGrpSpPr>
            <a:grpSpLocks/>
          </p:cNvGrpSpPr>
          <p:nvPr/>
        </p:nvGrpSpPr>
        <p:grpSpPr bwMode="auto">
          <a:xfrm>
            <a:off x="4648200" y="1878013"/>
            <a:ext cx="2032000" cy="444500"/>
            <a:chOff x="2928" y="1183"/>
            <a:chExt cx="1280" cy="280"/>
          </a:xfrm>
        </p:grpSpPr>
        <p:graphicFrame>
          <p:nvGraphicFramePr>
            <p:cNvPr id="12323" name="Object 9"/>
            <p:cNvGraphicFramePr>
              <a:graphicFrameLocks noChangeAspect="1"/>
            </p:cNvGraphicFramePr>
            <p:nvPr/>
          </p:nvGraphicFramePr>
          <p:xfrm>
            <a:off x="2928" y="1183"/>
            <a:ext cx="1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" name="Equation" r:id="rId25" imgW="2019160" imgH="438293" progId="Equation.3">
                    <p:embed/>
                  </p:oleObj>
                </mc:Choice>
                <mc:Fallback>
                  <p:oleObj name="Equation" r:id="rId25" imgW="2019160" imgH="43829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83"/>
                          <a:ext cx="12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4" name="Line 23"/>
            <p:cNvSpPr>
              <a:spLocks noChangeShapeType="1"/>
            </p:cNvSpPr>
            <p:nvPr/>
          </p:nvSpPr>
          <p:spPr bwMode="auto">
            <a:xfrm>
              <a:off x="2928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2492" name="Group 28"/>
          <p:cNvGrpSpPr>
            <a:grpSpLocks/>
          </p:cNvGrpSpPr>
          <p:nvPr/>
        </p:nvGrpSpPr>
        <p:grpSpPr bwMode="auto">
          <a:xfrm>
            <a:off x="3938588" y="2438400"/>
            <a:ext cx="2143125" cy="1539875"/>
            <a:chOff x="2481" y="1536"/>
            <a:chExt cx="1350" cy="970"/>
          </a:xfrm>
        </p:grpSpPr>
        <p:graphicFrame>
          <p:nvGraphicFramePr>
            <p:cNvPr id="12318" name="Object 10"/>
            <p:cNvGraphicFramePr>
              <a:graphicFrameLocks noChangeAspect="1"/>
            </p:cNvGraphicFramePr>
            <p:nvPr/>
          </p:nvGraphicFramePr>
          <p:xfrm>
            <a:off x="2496" y="1546"/>
            <a:ext cx="1335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" name="Equation" r:id="rId27" imgW="2114426" imgH="1514604" progId="Equation.3">
                    <p:embed/>
                  </p:oleObj>
                </mc:Choice>
                <mc:Fallback>
                  <p:oleObj name="Equation" r:id="rId27" imgW="2114426" imgH="151460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46"/>
                          <a:ext cx="1335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Line 24"/>
            <p:cNvSpPr>
              <a:spLocks noChangeShapeType="1"/>
            </p:cNvSpPr>
            <p:nvPr/>
          </p:nvSpPr>
          <p:spPr bwMode="auto">
            <a:xfrm>
              <a:off x="2481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20" name="Line 25"/>
            <p:cNvSpPr>
              <a:spLocks noChangeShapeType="1"/>
            </p:cNvSpPr>
            <p:nvPr/>
          </p:nvSpPr>
          <p:spPr bwMode="auto">
            <a:xfrm>
              <a:off x="3042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21" name="Line 26"/>
            <p:cNvSpPr>
              <a:spLocks noChangeShapeType="1"/>
            </p:cNvSpPr>
            <p:nvPr/>
          </p:nvSpPr>
          <p:spPr bwMode="auto">
            <a:xfrm>
              <a:off x="3321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22" name="Line 27"/>
            <p:cNvSpPr>
              <a:spLocks noChangeShapeType="1"/>
            </p:cNvSpPr>
            <p:nvPr/>
          </p:nvSpPr>
          <p:spPr bwMode="auto">
            <a:xfrm>
              <a:off x="359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2311" name="Picture 30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2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2313" name="Picture 3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3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5" name="Picture 3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6" name="Picture 3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7" name="Picture 3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8" grpId="0" autoUpdateAnimBg="0"/>
      <p:bldP spid="62469" grpId="0" autoUpdateAnimBg="0"/>
      <p:bldP spid="62470" grpId="0" autoUpdateAnimBg="0"/>
      <p:bldP spid="62477" grpId="0" autoUpdateAnimBg="0"/>
      <p:bldP spid="62479" grpId="0" autoUpdateAnimBg="0"/>
      <p:bldP spid="62481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anose="02010609030101010101" pitchFamily="49" charset="-122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anose="02010609030101010101" pitchFamily="49" charset="-122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3303</TotalTime>
  <Words>735</Words>
  <Application>Microsoft Office PowerPoint</Application>
  <PresentationFormat>全屏显示(4:3)</PresentationFormat>
  <Paragraphs>130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楷体_GB2312</vt:lpstr>
      <vt:lpstr>Arial</vt:lpstr>
      <vt:lpstr>Times New Roman</vt:lpstr>
      <vt:lpstr>宋体</vt:lpstr>
      <vt:lpstr>华文行楷</vt:lpstr>
      <vt:lpstr>仿宋_GB2312</vt:lpstr>
      <vt:lpstr>Symbol</vt:lpstr>
      <vt:lpstr>空演示文稿</vt:lpstr>
      <vt:lpstr>BMP 图象</vt:lpstr>
      <vt:lpstr>Microsoft 公式 3.0</vt:lpstr>
      <vt:lpstr>Microsoft Equation 3.0</vt:lpstr>
      <vt:lpstr>MathType 6.0 Equation</vt:lpstr>
      <vt:lpstr>第5节</vt:lpstr>
      <vt:lpstr>一、空间直线方程</vt:lpstr>
      <vt:lpstr>2. 对称式方程</vt:lpstr>
      <vt:lpstr>3. 参数式方程</vt:lpstr>
      <vt:lpstr>例1.用对称式及参数式表示直线</vt:lpstr>
      <vt:lpstr>PowerPoint 演示文稿</vt:lpstr>
      <vt:lpstr>二、线面间的位置关系</vt:lpstr>
      <vt:lpstr>PowerPoint 演示文稿</vt:lpstr>
      <vt:lpstr>例2. 求以下两直线的夹角</vt:lpstr>
      <vt:lpstr>2. 直线与平面的夹角</vt:lpstr>
      <vt:lpstr>例3. 求过点(1,－2 , 4) 且与平面</vt:lpstr>
      <vt:lpstr>三、过直线的平面族</vt:lpstr>
      <vt:lpstr>1. 空间直线方程</vt:lpstr>
      <vt:lpstr>2.  线与线的关系</vt:lpstr>
      <vt:lpstr>3. 面与线间的关系</vt:lpstr>
      <vt:lpstr>PowerPoint 演示文稿</vt:lpstr>
      <vt:lpstr>备用题</vt:lpstr>
      <vt:lpstr>PowerPoint 演示文稿</vt:lpstr>
      <vt:lpstr>PowerPoint 演示文稿</vt:lpstr>
    </vt:vector>
  </TitlesOfParts>
  <Manager/>
  <Company>cumt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 平面及其方程</dc:title>
  <dc:creator>yingluo</dc:creator>
  <cp:lastModifiedBy>Zhuangchu LUO</cp:lastModifiedBy>
  <cp:revision>109</cp:revision>
  <dcterms:created xsi:type="dcterms:W3CDTF">2000-02-01T02:33:52Z</dcterms:created>
  <dcterms:modified xsi:type="dcterms:W3CDTF">2018-02-07T10:37:36Z</dcterms:modified>
</cp:coreProperties>
</file>