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352" r:id="rId3"/>
    <p:sldId id="354" r:id="rId4"/>
    <p:sldId id="355" r:id="rId5"/>
    <p:sldId id="356" r:id="rId6"/>
    <p:sldId id="332" r:id="rId7"/>
    <p:sldId id="300" r:id="rId8"/>
    <p:sldId id="333" r:id="rId9"/>
    <p:sldId id="301" r:id="rId10"/>
    <p:sldId id="302" r:id="rId11"/>
    <p:sldId id="349" r:id="rId12"/>
    <p:sldId id="338" r:id="rId13"/>
    <p:sldId id="35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CFBC31"/>
    <a:srgbClr val="66FF99"/>
    <a:srgbClr val="008080"/>
    <a:srgbClr val="009999"/>
    <a:srgbClr val="CC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89882" autoAdjust="0"/>
  </p:normalViewPr>
  <p:slideViewPr>
    <p:cSldViewPr>
      <p:cViewPr varScale="1">
        <p:scale>
          <a:sx n="109" d="100"/>
          <a:sy n="109" d="100"/>
        </p:scale>
        <p:origin x="270" y="114"/>
      </p:cViewPr>
      <p:guideLst>
        <p:guide orient="horz" pos="201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png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png"/><Relationship Id="rId9" Type="http://schemas.openxmlformats.org/officeDocument/2006/relationships/image" Target="../media/image10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48.emf"/><Relationship Id="rId16" Type="http://schemas.openxmlformats.org/officeDocument/2006/relationships/image" Target="../media/image62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png"/><Relationship Id="rId14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png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973CFBC5-8F64-4E8C-AEF0-C365ABCF7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585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F846FA94-8E61-44D0-A8F3-CF67F3F841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4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9AA43-52A5-4C55-BBE0-2D59EFE23C9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30392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0A1DB-BAF3-4903-ACED-9DFC10E7567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08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793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A745C-DA7A-40A5-9406-BE94E8C3AE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6366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F0D40-3F30-4C3F-9879-57062E75C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51446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1E70-9697-4B18-A0AE-579486935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800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D8108-EABF-4996-B628-2B0FE2CAF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51223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4B9C2-9787-476C-80A2-E8D9D4D523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00782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6BE7-BC9B-48AD-AAAC-E1C5E7951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9186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776D-B409-4820-B538-AC443AB205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3381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E7303-A4FD-4572-B737-EC1749E6A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9064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6D050-7367-41D6-A347-D81FE011A3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29385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AD1C9-3B05-49AD-B2F7-62ACDDF69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6772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9B555-A41C-425D-B62B-CC0486F84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3977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81EB2823-579A-4BA6-8EC7-3CD86634FE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10" Type="http://schemas.openxmlformats.org/officeDocument/2006/relationships/slide" Target="slide6.xm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100.bin"/><Relationship Id="rId26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8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6.emf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3.png"/><Relationship Id="rId24" Type="http://schemas.openxmlformats.org/officeDocument/2006/relationships/image" Target="../media/image5.jpeg"/><Relationship Id="rId5" Type="http://schemas.openxmlformats.org/officeDocument/2006/relationships/image" Target="../media/image100.png"/><Relationship Id="rId15" Type="http://schemas.openxmlformats.org/officeDocument/2006/relationships/image" Target="../media/image105.emf"/><Relationship Id="rId23" Type="http://schemas.openxmlformats.org/officeDocument/2006/relationships/image" Target="../media/image4.jpeg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07.png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98.bin"/><Relationship Id="rId22" Type="http://schemas.openxmlformats.org/officeDocument/2006/relationships/image" Target="../media/image3.jpeg"/><Relationship Id="rId27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5.jpeg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4.jpeg"/><Relationship Id="rId4" Type="http://schemas.openxmlformats.org/officeDocument/2006/relationships/image" Target="../media/image114.emf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_4&#31354;&#38388;&#26354;&#32447;.ppt#-1,1,&#31532;&#22235;&#33410;  &#31354;&#38388;&#26354;&#32447;&#21450;&#20854;&#26041;&#31243;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9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6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8.emf"/><Relationship Id="rId36" Type="http://schemas.openxmlformats.org/officeDocument/2006/relationships/image" Target="../media/image8.jpeg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7.bin"/><Relationship Id="rId31" Type="http://schemas.openxmlformats.org/officeDocument/2006/relationships/image" Target="../media/image3.jpeg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9.emf"/><Relationship Id="rId35" Type="http://schemas.openxmlformats.org/officeDocument/2006/relationships/image" Target="../media/image7.jpeg"/><Relationship Id="rId8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45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43.e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8.jpeg"/><Relationship Id="rId42" Type="http://schemas.openxmlformats.org/officeDocument/2006/relationships/image" Target="../media/image63.emf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20" Type="http://schemas.openxmlformats.org/officeDocument/2006/relationships/image" Target="../media/image55.png"/><Relationship Id="rId29" Type="http://schemas.openxmlformats.org/officeDocument/2006/relationships/image" Target="../media/image3.jpeg"/><Relationship Id="rId41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7.emf"/><Relationship Id="rId32" Type="http://schemas.openxmlformats.org/officeDocument/2006/relationships/image" Target="../media/image6.jpeg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62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9.emf"/><Relationship Id="rId36" Type="http://schemas.openxmlformats.org/officeDocument/2006/relationships/image" Target="../media/image60.emf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48.bin"/><Relationship Id="rId31" Type="http://schemas.openxmlformats.org/officeDocument/2006/relationships/image" Target="../media/image5.jpeg"/><Relationship Id="rId44" Type="http://schemas.openxmlformats.org/officeDocument/2006/relationships/image" Target="../media/image64.png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4.jpeg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8" Type="http://schemas.openxmlformats.org/officeDocument/2006/relationships/image" Target="../media/image49.png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image" Target="../media/image7.jpeg"/><Relationship Id="rId38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png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7.jpeg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0.bin"/><Relationship Id="rId31" Type="http://schemas.openxmlformats.org/officeDocument/2006/relationships/image" Target="../media/image5.jpe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.jpeg"/><Relationship Id="rId8" Type="http://schemas.openxmlformats.org/officeDocument/2006/relationships/image" Target="../media/image7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6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3.jpeg"/><Relationship Id="rId10" Type="http://schemas.openxmlformats.org/officeDocument/2006/relationships/image" Target="../media/image85.emf"/><Relationship Id="rId19" Type="http://schemas.openxmlformats.org/officeDocument/2006/relationships/image" Target="../media/image7.jpe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4.jpeg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89.bin"/><Relationship Id="rId31" Type="http://schemas.openxmlformats.org/officeDocument/2006/relationships/image" Target="../media/image7.jpeg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png"/><Relationship Id="rId22" Type="http://schemas.openxmlformats.org/officeDocument/2006/relationships/image" Target="../media/image9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04800"/>
            <a:ext cx="22860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2362200" y="33432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楷体_GB2312" panose="02010609030101010101" pitchFamily="49" charset="-122"/>
              </a:rPr>
              <a:t>二、旋转曲面</a:t>
            </a:r>
            <a:r>
              <a:rPr lang="zh-CN" altLang="en-US" b="1">
                <a:ea typeface="仿宋_GB2312" panose="02010609030101010101" pitchFamily="49" charset="-122"/>
              </a:rPr>
              <a:t> 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2362200" y="2559843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楷体_GB2312" panose="02010609030101010101" pitchFamily="49" charset="-122"/>
              </a:rPr>
              <a:t>一、</a:t>
            </a:r>
            <a:r>
              <a:rPr lang="zh-CN" altLang="en-US" b="1" dirty="0">
                <a:latin typeface="楷体_GB2312" panose="02010609030101010101" pitchFamily="49" charset="-122"/>
              </a:rPr>
              <a:t>柱面</a:t>
            </a:r>
          </a:p>
        </p:txBody>
      </p:sp>
      <p:pic>
        <p:nvPicPr>
          <p:cNvPr id="111648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1650" name="Picture 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1" name="Picture 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2" name="Picture 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3" name="Picture 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4" name="Picture 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5" name="AutoShape 29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09800" y="3352800"/>
            <a:ext cx="35052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2843808" y="1128292"/>
            <a:ext cx="3022079" cy="85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空间曲面</a:t>
            </a:r>
            <a:endParaRPr lang="zh-CN" altLang="en-US" sz="4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11661" name="Object 45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4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7578021" y="250825"/>
            <a:ext cx="1261884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b="1" dirty="0" smtClean="0">
                <a:solidFill>
                  <a:schemeClr val="accent2"/>
                </a:solidFill>
              </a:rPr>
              <a:t>8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31" name="Group 23"/>
          <p:cNvGrpSpPr>
            <a:grpSpLocks/>
          </p:cNvGrpSpPr>
          <p:nvPr/>
        </p:nvGrpSpPr>
        <p:grpSpPr bwMode="auto">
          <a:xfrm>
            <a:off x="4848225" y="2971800"/>
            <a:ext cx="2524125" cy="1838325"/>
            <a:chOff x="2970" y="1872"/>
            <a:chExt cx="1590" cy="1158"/>
          </a:xfrm>
        </p:grpSpPr>
        <p:graphicFrame>
          <p:nvGraphicFramePr>
            <p:cNvPr id="119824" name="Object 16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0" name="BMP 图象" r:id="rId4" imgW="2523810" imgH="1838095" progId="Paint.Picture">
                    <p:embed/>
                  </p:oleObj>
                </mc:Choice>
                <mc:Fallback>
                  <p:oleObj name="BMP 图象" r:id="rId4" imgW="2523810" imgH="183809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9" name="Object 21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1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0" name="Object 22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2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7067550" y="2105025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BMP 图象" r:id="rId10" imgW="1771429" imgH="1704762" progId="Paint.Picture">
                  <p:embed/>
                </p:oleObj>
              </mc:Choice>
              <mc:Fallback>
                <p:oleObj name="BMP 图象" r:id="rId10" imgW="1771429" imgH="170476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105025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742950" y="685800"/>
            <a:ext cx="5105400" cy="533400"/>
          </a:xfrm>
        </p:spPr>
        <p:txBody>
          <a:bodyPr/>
          <a:lstStyle/>
          <a:p>
            <a:pPr algn="just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仿宋_GB2312" panose="02010609030101010101" pitchFamily="49" charset="-122"/>
              </a:rPr>
              <a:t>4.</a:t>
            </a:r>
            <a:r>
              <a:rPr lang="en-US" altLang="zh-CN" sz="2800"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求坐标面 </a:t>
            </a:r>
            <a:r>
              <a:rPr lang="en-US" altLang="zh-CN" sz="2800" i="1">
                <a:solidFill>
                  <a:schemeClr val="tx1"/>
                </a:solidFill>
                <a:ea typeface="仿宋_GB2312" panose="02010609030101010101" pitchFamily="49" charset="-122"/>
              </a:rPr>
              <a:t>xoz</a:t>
            </a:r>
            <a:r>
              <a:rPr lang="en-US" altLang="zh-CN" sz="2800">
                <a:solidFill>
                  <a:schemeClr val="tx1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上的双曲线</a:t>
            </a:r>
            <a:endParaRPr lang="zh-CN" altLang="en-US" sz="2800">
              <a:ea typeface="仿宋_GB2312" panose="02010609030101010101" pitchFamily="49" charset="-122"/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467350" y="457200"/>
          <a:ext cx="166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Equation" r:id="rId12" imgW="1663560" imgH="977760" progId="Equation.3">
                  <p:embed/>
                </p:oleObj>
              </mc:Choice>
              <mc:Fallback>
                <p:oleObj name="Equation" r:id="rId12" imgW="16635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57200"/>
                        <a:ext cx="166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7143750" y="685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分别绕</a:t>
            </a:r>
            <a:r>
              <a:rPr lang="zh-CN" altLang="en-US" i="1">
                <a:ea typeface="仿宋_GB2312" panose="02010609030101010101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x</a:t>
            </a:r>
            <a:endParaRPr lang="en-US" altLang="zh-CN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79413" y="1462088"/>
            <a:ext cx="8288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轴和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z</a:t>
            </a:r>
            <a:r>
              <a:rPr lang="en-US" altLang="zh-CN" i="1">
                <a:ea typeface="仿宋_GB2312" panose="02010609030101010101" pitchFamily="49" charset="-122"/>
              </a:rPr>
              <a:t> </a:t>
            </a:r>
            <a:r>
              <a:rPr lang="zh-CN" altLang="en-US"/>
              <a:t>轴旋转一周所生成的旋转曲面方程</a:t>
            </a:r>
            <a:r>
              <a:rPr lang="en-US" altLang="zh-CN">
                <a:ea typeface="仿宋_GB2312" panose="02010609030101010101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742950" y="2057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楷体_GB2312" panose="02010609030101010101" pitchFamily="49" charset="-122"/>
              </a:rPr>
              <a:t>解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</a:rPr>
              <a:t>:</a:t>
            </a:r>
            <a:r>
              <a:rPr lang="zh-CN" altLang="en-US">
                <a:latin typeface="楷体_GB2312" panose="02010609030101010101" pitchFamily="49" charset="-122"/>
              </a:rPr>
              <a:t>绕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x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627188" y="26670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Equation" r:id="rId14" imgW="2412720" imgH="977760" progId="Equation.3">
                  <p:embed/>
                </p:oleObj>
              </mc:Choice>
              <mc:Fallback>
                <p:oleObj name="Equation" r:id="rId14" imgW="241272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6670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361950" y="3810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z</a:t>
            </a:r>
            <a:r>
              <a:rPr lang="en-US" altLang="zh-CN" i="1">
                <a:solidFill>
                  <a:schemeClr val="accent1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/>
              <a:t>轴旋转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504950" y="4419600"/>
          <a:ext cx="240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Equation" r:id="rId16" imgW="2400120" imgH="977760" progId="Equation.3">
                  <p:embed/>
                </p:oleObj>
              </mc:Choice>
              <mc:Fallback>
                <p:oleObj name="Equation" r:id="rId16" imgW="240012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419600"/>
                        <a:ext cx="240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61950" y="5500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这两种曲面都叫做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旋转双曲面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105150" y="2057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2097088" y="3810000"/>
            <a:ext cx="291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所成曲面方程为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6762750" y="4419600"/>
            <a:ext cx="1828800" cy="1643063"/>
            <a:chOff x="4176" y="2784"/>
            <a:chExt cx="1152" cy="1035"/>
          </a:xfrm>
        </p:grpSpPr>
        <p:graphicFrame>
          <p:nvGraphicFramePr>
            <p:cNvPr id="119826" name="Object 18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7" name="BMP 图象" r:id="rId18" imgW="2161905" imgH="1943371" progId="Paint.Picture">
                    <p:embed/>
                  </p:oleObj>
                </mc:Choice>
                <mc:Fallback>
                  <p:oleObj name="BMP 图象" r:id="rId18" imgW="2161905" imgH="1943371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7" name="Object 19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8" name="Equation" r:id="rId20" imgW="215640" imgH="215640" progId="Equation.3">
                    <p:embed/>
                  </p:oleObj>
                </mc:Choice>
                <mc:Fallback>
                  <p:oleObj name="Equation" r:id="rId20" imgW="21564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9833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9835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6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7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8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39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utoUpdateAnimBg="0"/>
      <p:bldP spid="119815" grpId="0" autoUpdateAnimBg="0"/>
      <p:bldP spid="119817" grpId="0" autoUpdateAnimBg="0"/>
      <p:bldP spid="119819" grpId="0" autoUpdateAnimBg="0"/>
      <p:bldP spid="119820" grpId="0" autoUpdateAnimBg="0"/>
      <p:bldP spid="1198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13319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/>
              <a:t>1.</a:t>
            </a:r>
            <a:r>
              <a:rPr lang="en-US" altLang="zh-CN"/>
              <a:t> </a:t>
            </a:r>
            <a:r>
              <a:rPr lang="zh-CN" altLang="en-US"/>
              <a:t>空间曲面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2590800" y="16113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5814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5105400" y="1433513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4" name="Equation" r:id="rId3" imgW="2145960" imgH="406080" progId="Equation.3">
                  <p:embed/>
                </p:oleObj>
              </mc:Choice>
              <mc:Fallback>
                <p:oleObj name="Equation" r:id="rId3" imgW="2145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33513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990600" y="18891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球面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209800" y="1839913"/>
          <a:ext cx="5484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5" name="Equation" r:id="rId5" imgW="5486400" imgH="533160" progId="Equation.3">
                  <p:embed/>
                </p:oleObj>
              </mc:Choice>
              <mc:Fallback>
                <p:oleObj name="Equation" r:id="rId5" imgW="54864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39913"/>
                        <a:ext cx="5484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990600" y="24780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旋转曲面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524000" y="30797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曲线</a:t>
            </a: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2895600" y="290830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6" name="Equation" r:id="rId7" imgW="1803240" imgH="901440" progId="Equation.3">
                  <p:embed/>
                </p:oleObj>
              </mc:Choice>
              <mc:Fallback>
                <p:oleObj name="Equation" r:id="rId7" imgW="18032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830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648200" y="30749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轴的旋转曲面</a:t>
            </a:r>
            <a:r>
              <a:rPr lang="en-US" altLang="zh-CN"/>
              <a:t>: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2935288" y="3886200"/>
          <a:ext cx="3160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7" name="Equation" r:id="rId9" imgW="3162240" imgH="558720" progId="Equation.3">
                  <p:embed/>
                </p:oleObj>
              </mc:Choice>
              <mc:Fallback>
                <p:oleObj name="Equation" r:id="rId9" imgW="316224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886200"/>
                        <a:ext cx="3160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990600" y="4357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柱面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1676400" y="48910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</a:t>
            </a:r>
            <a:r>
              <a:rPr lang="zh-CN" altLang="en-US"/>
              <a:t>曲面</a:t>
            </a:r>
          </a:p>
        </p:txBody>
      </p:sp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2895600" y="50038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8" name="Equation" r:id="rId11" imgW="1752480" imgH="406080" progId="Equation.3">
                  <p:embed/>
                </p:oleObj>
              </mc:Choice>
              <mc:Fallback>
                <p:oleObj name="Equation" r:id="rId11" imgW="1752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38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4572000" y="48910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轴的柱面</a:t>
            </a:r>
            <a:r>
              <a:rPr lang="en-US" altLang="zh-CN"/>
              <a:t>.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1676400" y="5476875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又如</a:t>
            </a:r>
            <a:r>
              <a:rPr lang="en-US" altLang="zh-CN"/>
              <a:t>,</a:t>
            </a:r>
            <a:r>
              <a:rPr lang="zh-CN" altLang="en-US"/>
              <a:t>椭圆柱面</a:t>
            </a:r>
            <a:r>
              <a:rPr lang="en-US" altLang="zh-CN"/>
              <a:t>, </a:t>
            </a:r>
            <a:r>
              <a:rPr lang="zh-CN" altLang="en-US"/>
              <a:t>双曲柱面</a:t>
            </a:r>
            <a:r>
              <a:rPr lang="en-US" altLang="zh-CN"/>
              <a:t>, </a:t>
            </a:r>
            <a:r>
              <a:rPr lang="zh-CN" altLang="en-US"/>
              <a:t>抛物柱面等 </a:t>
            </a:r>
            <a:r>
              <a:rPr lang="en-US" altLang="zh-CN"/>
              <a:t>.</a:t>
            </a:r>
          </a:p>
        </p:txBody>
      </p:sp>
      <p:pic>
        <p:nvPicPr>
          <p:cNvPr id="199707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9709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710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711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712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713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/>
      <p:bldP spid="199685" grpId="0" autoUpdateAnimBg="0"/>
      <p:bldP spid="199687" grpId="0" autoUpdateAnimBg="0"/>
      <p:bldP spid="199689" grpId="0" autoUpdateAnimBg="0"/>
      <p:bldP spid="199690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70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257800" y="2068513"/>
            <a:ext cx="3352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555875" y="2063750"/>
            <a:ext cx="26812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F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1135063" y="2905125"/>
          <a:ext cx="6937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8" name="Equation" r:id="rId3" imgW="761760" imgH="317160" progId="Equation.3">
                  <p:embed/>
                </p:oleObj>
              </mc:Choice>
              <mc:Fallback>
                <p:oleObj name="Equation" r:id="rId3" imgW="7617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905125"/>
                        <a:ext cx="6937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762000" y="3962400"/>
          <a:ext cx="1543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9" name="Equation" r:id="rId5" imgW="1688760" imgH="507960" progId="Equation.3">
                  <p:embed/>
                </p:oleObj>
              </mc:Choice>
              <mc:Fallback>
                <p:oleObj name="Equation" r:id="rId5" imgW="16887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1543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990600" y="5291138"/>
          <a:ext cx="10969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0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91138"/>
                        <a:ext cx="10969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743200" y="5195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斜率为</a:t>
            </a:r>
            <a:r>
              <a:rPr lang="en-US" altLang="zh-CN"/>
              <a:t>1</a:t>
            </a:r>
            <a:r>
              <a:rPr lang="zh-CN" altLang="en-US"/>
              <a:t>的直线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5146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平面解析几何中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56388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空间解析几何中</a:t>
            </a:r>
          </a:p>
        </p:txBody>
      </p:sp>
      <p:grpSp>
        <p:nvGrpSpPr>
          <p:cNvPr id="169006" name="Group 46"/>
          <p:cNvGrpSpPr>
            <a:grpSpLocks/>
          </p:cNvGrpSpPr>
          <p:nvPr/>
        </p:nvGrpSpPr>
        <p:grpSpPr bwMode="auto">
          <a:xfrm>
            <a:off x="609600" y="1981200"/>
            <a:ext cx="8132763" cy="3962400"/>
            <a:chOff x="384" y="1248"/>
            <a:chExt cx="5123" cy="2496"/>
          </a:xfrm>
        </p:grpSpPr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384" y="1248"/>
              <a:ext cx="5123" cy="24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1" name="Line 21"/>
            <p:cNvSpPr>
              <a:spLocks noChangeShapeType="1"/>
            </p:cNvSpPr>
            <p:nvPr/>
          </p:nvSpPr>
          <p:spPr bwMode="auto">
            <a:xfrm>
              <a:off x="3404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2" name="Line 22"/>
            <p:cNvSpPr>
              <a:spLocks noChangeShapeType="1"/>
            </p:cNvSpPr>
            <p:nvPr/>
          </p:nvSpPr>
          <p:spPr bwMode="auto">
            <a:xfrm>
              <a:off x="1536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3" name="Line 23"/>
            <p:cNvSpPr>
              <a:spLocks noChangeShapeType="1"/>
            </p:cNvSpPr>
            <p:nvPr/>
          </p:nvSpPr>
          <p:spPr bwMode="auto">
            <a:xfrm>
              <a:off x="384" y="1688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>
              <a:off x="384" y="2191"/>
              <a:ext cx="512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384" y="3133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914400" y="2071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   程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2438400" y="2819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轴的直线 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5410200" y="2757488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 i="1"/>
              <a:t>yoz </a:t>
            </a:r>
            <a:r>
              <a:rPr lang="zh-CN" altLang="en-US"/>
              <a:t>面的平面 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2727325" y="3648075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圆心在</a:t>
            </a:r>
            <a:r>
              <a:rPr lang="en-US" altLang="zh-CN"/>
              <a:t>(0,0)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2667000" y="42576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半径为 </a:t>
            </a:r>
            <a:r>
              <a:rPr lang="en-US" altLang="zh-CN"/>
              <a:t>3 </a:t>
            </a:r>
            <a:r>
              <a:rPr lang="zh-CN" altLang="en-US"/>
              <a:t>的圆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3008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以 </a:t>
            </a:r>
            <a:r>
              <a:rPr lang="en-US" altLang="zh-CN"/>
              <a:t>z </a:t>
            </a:r>
            <a:r>
              <a:rPr lang="zh-CN" altLang="en-US"/>
              <a:t>轴为中心轴的</a:t>
            </a:r>
          </a:p>
          <a:p>
            <a:r>
              <a:rPr lang="zh-CN" altLang="en-US"/>
              <a:t>圆柱面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5526088" y="5172075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/>
              <a:t>z </a:t>
            </a:r>
            <a:r>
              <a:rPr lang="zh-CN" altLang="en-US"/>
              <a:t>轴的平面</a:t>
            </a:r>
          </a:p>
        </p:txBody>
      </p:sp>
      <p:sp>
        <p:nvSpPr>
          <p:cNvPr id="168996" name="Rectangle 36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4384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685800" y="1295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/>
              <a:t>指出下列方程的图形</a:t>
            </a:r>
            <a:r>
              <a:rPr lang="en-US" altLang="zh-CN"/>
              <a:t>:</a:t>
            </a:r>
          </a:p>
        </p:txBody>
      </p:sp>
      <p:pic>
        <p:nvPicPr>
          <p:cNvPr id="168998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99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9000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001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002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003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004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6" grpId="0" build="p" autoUpdateAnimBg="0"/>
      <p:bldP spid="168988" grpId="0" build="p" autoUpdateAnimBg="0"/>
      <p:bldP spid="168989" grpId="0" build="p" autoUpdateAnimBg="0"/>
      <p:bldP spid="168990" grpId="0" build="p" autoUpdateAnimBg="0"/>
      <p:bldP spid="168991" grpId="0" build="p" autoUpdateAnimBg="0"/>
      <p:bldP spid="168992" grpId="0" build="p" autoUpdateAnimBg="0"/>
      <p:bldP spid="16899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276600" y="1600200"/>
            <a:ext cx="145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tx2"/>
                </a:solidFill>
              </a:rPr>
              <a:t>作业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24000" y="2787650"/>
            <a:ext cx="48401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P47  A  2(2)(3)   3(2)(4)  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 B  2,   3</a:t>
            </a:r>
            <a:endParaRPr lang="en-US" altLang="zh-CN" sz="3600" dirty="0"/>
          </a:p>
        </p:txBody>
      </p:sp>
      <p:pic>
        <p:nvPicPr>
          <p:cNvPr id="206853" name="Picture 5" descr="F:\My Documents\数学资源库\机动.jpg">
            <a:hlinkClick r:id="rId2" action="ppaction://hlinkpres?slideindex=1&amp;slidetitle=第四节  空间曲线及其方程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第四节  目录   上页   下页   返回   结束 </a:t>
            </a:r>
          </a:p>
        </p:txBody>
      </p:sp>
      <p:pic>
        <p:nvPicPr>
          <p:cNvPr id="206855" name="Picture 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6" name="Picture 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7" name="Picture 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8" name="Picture 1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9" name="Picture 1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9" name="Object 15"/>
          <p:cNvGraphicFramePr>
            <a:graphicFrameLocks noChangeAspect="1"/>
          </p:cNvGraphicFramePr>
          <p:nvPr/>
        </p:nvGraphicFramePr>
        <p:xfrm>
          <a:off x="7162800" y="2590800"/>
          <a:ext cx="1671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2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90800"/>
                        <a:ext cx="1671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61" name="Group 37"/>
          <p:cNvGrpSpPr>
            <a:grpSpLocks/>
          </p:cNvGrpSpPr>
          <p:nvPr/>
        </p:nvGrpSpPr>
        <p:grpSpPr bwMode="auto">
          <a:xfrm>
            <a:off x="7010400" y="2971800"/>
            <a:ext cx="1781175" cy="1835150"/>
            <a:chOff x="4320" y="1872"/>
            <a:chExt cx="1122" cy="1156"/>
          </a:xfrm>
        </p:grpSpPr>
        <p:grpSp>
          <p:nvGrpSpPr>
            <p:cNvPr id="205859" name="Group 35"/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205858" name="Object 34"/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63" name="BMP 图象" r:id="rId5" imgW="1704762" imgH="1228571" progId="Paint.Picture">
                      <p:embed/>
                    </p:oleObj>
                  </mc:Choice>
                  <mc:Fallback>
                    <p:oleObj name="BMP 图象" r:id="rId5" imgW="1704762" imgH="1228571" progId="Paint.Picture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72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830" name="Line 6"/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31" name="Line 7"/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34" name="Line 10"/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835" name="Object 11"/>
            <p:cNvGraphicFramePr>
              <a:graphicFrameLocks noChangeAspect="1"/>
            </p:cNvGraphicFramePr>
            <p:nvPr/>
          </p:nvGraphicFramePr>
          <p:xfrm>
            <a:off x="4925" y="2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4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2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6" name="Object 12"/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5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7" name="Object 13"/>
            <p:cNvGraphicFramePr>
              <a:graphicFrameLocks noChangeAspect="1"/>
            </p:cNvGraphicFramePr>
            <p:nvPr/>
          </p:nvGraphicFramePr>
          <p:xfrm>
            <a:off x="5128" y="267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6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67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8" name="Object 14"/>
            <p:cNvGraphicFramePr>
              <a:graphicFrameLocks noChangeAspect="1"/>
            </p:cNvGraphicFramePr>
            <p:nvPr/>
          </p:nvGraphicFramePr>
          <p:xfrm>
            <a:off x="4380" y="28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7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8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0" name="Object 16"/>
            <p:cNvGraphicFramePr>
              <a:graphicFrameLocks noChangeAspect="1"/>
            </p:cNvGraphicFramePr>
            <p:nvPr/>
          </p:nvGraphicFramePr>
          <p:xfrm>
            <a:off x="4608" y="2646"/>
            <a:ext cx="17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8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6"/>
                          <a:ext cx="17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526535" y="500062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如果曲面</a:t>
            </a:r>
            <a:r>
              <a:rPr lang="zh-CN" altLang="en-US" dirty="0">
                <a:ea typeface="仿宋_GB2312" panose="02010609030101010101" pitchFamily="49" charset="-122"/>
              </a:rPr>
              <a:t> </a:t>
            </a:r>
            <a:r>
              <a:rPr lang="en-US" altLang="zh-CN" i="1" dirty="0">
                <a:ea typeface="仿宋_GB2312" panose="02010609030101010101" pitchFamily="49" charset="-122"/>
              </a:rPr>
              <a:t>S</a:t>
            </a:r>
            <a:r>
              <a:rPr lang="en-US" altLang="zh-CN" dirty="0">
                <a:ea typeface="仿宋_GB2312" panose="02010609030101010101" pitchFamily="49" charset="-122"/>
              </a:rPr>
              <a:t> </a:t>
            </a:r>
            <a:r>
              <a:rPr lang="zh-CN" altLang="en-US" dirty="0"/>
              <a:t>与方程</a:t>
            </a:r>
            <a:r>
              <a:rPr lang="zh-CN" altLang="en-US" dirty="0">
                <a:ea typeface="仿宋_GB2312" panose="02010609030101010101" pitchFamily="49" charset="-122"/>
              </a:rPr>
              <a:t> </a:t>
            </a:r>
            <a:r>
              <a:rPr lang="en-US" altLang="zh-CN" i="1" dirty="0">
                <a:ea typeface="仿宋_GB2312" panose="02010609030101010101" pitchFamily="49" charset="-122"/>
              </a:rPr>
              <a:t>F</a:t>
            </a:r>
            <a:r>
              <a:rPr lang="en-US" altLang="zh-CN" dirty="0">
                <a:ea typeface="仿宋_GB2312" panose="02010609030101010101" pitchFamily="49" charset="-122"/>
              </a:rPr>
              <a:t>( </a:t>
            </a:r>
            <a:r>
              <a:rPr lang="en-US" altLang="zh-CN" i="1" dirty="0">
                <a:ea typeface="仿宋_GB2312" panose="02010609030101010101" pitchFamily="49" charset="-122"/>
              </a:rPr>
              <a:t>x, y, z </a:t>
            </a:r>
            <a:r>
              <a:rPr lang="en-US" altLang="zh-CN" dirty="0">
                <a:ea typeface="仿宋_GB2312" panose="02010609030101010101" pitchFamily="49" charset="-122"/>
              </a:rPr>
              <a:t>) = 0 </a:t>
            </a:r>
            <a:r>
              <a:rPr lang="zh-CN" altLang="en-US" dirty="0"/>
              <a:t>有下述关系</a:t>
            </a:r>
            <a:r>
              <a:rPr lang="en-US" altLang="zh-CN" dirty="0"/>
              <a:t>:</a:t>
            </a:r>
            <a:endParaRPr lang="en-US" altLang="zh-CN" dirty="0">
              <a:ea typeface="仿宋_GB2312" panose="02010609030101010101" pitchFamily="49" charset="-122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190625" y="1066800"/>
            <a:ext cx="683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</a:t>
            </a:r>
            <a:r>
              <a:rPr lang="zh-CN" altLang="en-US"/>
              <a:t>曲面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S </a:t>
            </a:r>
            <a:r>
              <a:rPr lang="zh-CN" altLang="en-US"/>
              <a:t>上的任意点的坐标都满足此方程</a:t>
            </a:r>
            <a:r>
              <a:rPr lang="en-US" altLang="zh-CN"/>
              <a:t>;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381000" y="2282825"/>
            <a:ext cx="584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则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x, y, z 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) = 0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叫做</a:t>
            </a:r>
            <a:r>
              <a:rPr lang="zh-CN" altLang="en-US" b="1">
                <a:latin typeface="楷体_GB2312" panose="02010609030101010101" pitchFamily="49" charset="-122"/>
              </a:rPr>
              <a:t>曲面</a:t>
            </a:r>
            <a:r>
              <a:rPr lang="zh-CN" altLang="en-US"/>
              <a:t> </a:t>
            </a:r>
            <a:r>
              <a:rPr lang="en-US" altLang="zh-CN" i="1"/>
              <a:t>S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 b="1">
                <a:latin typeface="楷体_GB2312" panose="02010609030101010101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方程</a:t>
            </a:r>
            <a:r>
              <a:rPr lang="en-US" altLang="zh-CN">
                <a:ea typeface="仿宋_GB2312" panose="02010609030101010101" pitchFamily="49" charset="-122"/>
              </a:rPr>
              <a:t>, 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381000" y="2895600"/>
            <a:ext cx="601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曲面 </a:t>
            </a:r>
            <a:r>
              <a:rPr lang="en-US" altLang="zh-CN" i="1">
                <a:ea typeface="仿宋_GB2312" panose="02010609030101010101" pitchFamily="49" charset="-122"/>
              </a:rPr>
              <a:t>S </a:t>
            </a:r>
            <a:r>
              <a:rPr lang="zh-CN" altLang="en-US"/>
              <a:t>叫做方程 </a:t>
            </a:r>
            <a:r>
              <a:rPr lang="en-US" altLang="zh-CN" i="1">
                <a:ea typeface="仿宋_GB2312" panose="02010609030101010101" pitchFamily="49" charset="-122"/>
              </a:rPr>
              <a:t>F</a:t>
            </a:r>
            <a:r>
              <a:rPr lang="en-US" altLang="zh-CN">
                <a:ea typeface="仿宋_GB2312" panose="02010609030101010101" pitchFamily="49" charset="-122"/>
              </a:rPr>
              <a:t>( </a:t>
            </a:r>
            <a:r>
              <a:rPr lang="en-US" altLang="zh-CN" i="1">
                <a:ea typeface="仿宋_GB2312" panose="02010609030101010101" pitchFamily="49" charset="-122"/>
              </a:rPr>
              <a:t>x, y, z </a:t>
            </a:r>
            <a:r>
              <a:rPr lang="en-US" altLang="zh-CN">
                <a:ea typeface="仿宋_GB2312" panose="02010609030101010101" pitchFamily="49" charset="-122"/>
              </a:rPr>
              <a:t>) = 0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图形</a:t>
            </a: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</a:rPr>
              <a:t>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914400" y="3509963"/>
            <a:ext cx="269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两个基本问题 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endParaRPr lang="en-US" altLang="zh-CN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57250" y="4191000"/>
            <a:ext cx="584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(1)  </a:t>
            </a:r>
            <a:r>
              <a:rPr lang="zh-CN" altLang="en-US"/>
              <a:t>已知一曲面作为点的几何轨迹时</a:t>
            </a:r>
            <a:r>
              <a:rPr lang="en-US" altLang="zh-CN"/>
              <a:t>,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190625" y="1674813"/>
            <a:ext cx="682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(2) </a:t>
            </a:r>
            <a:r>
              <a:rPr lang="zh-CN" altLang="en-US"/>
              <a:t>不在曲面 </a:t>
            </a:r>
            <a:r>
              <a:rPr lang="en-US" altLang="zh-CN" i="1"/>
              <a:t>S </a:t>
            </a:r>
            <a:r>
              <a:rPr lang="zh-CN" altLang="en-US"/>
              <a:t>上的点的坐标不满足此方程</a:t>
            </a:r>
            <a:r>
              <a:rPr lang="en-US" altLang="zh-CN"/>
              <a:t>,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1447800" y="474662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求曲面方程</a:t>
            </a:r>
            <a:r>
              <a:rPr lang="en-US" altLang="zh-CN"/>
              <a:t>.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38200" y="5272088"/>
            <a:ext cx="682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(2)  </a:t>
            </a:r>
            <a:r>
              <a:rPr lang="zh-CN" altLang="en-US"/>
              <a:t>已知方程时 </a:t>
            </a:r>
            <a:r>
              <a:rPr lang="en-US" altLang="zh-CN"/>
              <a:t>,  </a:t>
            </a:r>
            <a:r>
              <a:rPr lang="zh-CN" altLang="en-US"/>
              <a:t>研究它所表示的几何形状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447800" y="579120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 </a:t>
            </a:r>
            <a:r>
              <a:rPr lang="zh-CN" altLang="en-US"/>
              <a:t>必要时需作图 </a:t>
            </a:r>
            <a:r>
              <a:rPr lang="en-US" altLang="zh-CN"/>
              <a:t>). </a:t>
            </a:r>
          </a:p>
        </p:txBody>
      </p:sp>
      <p:pic>
        <p:nvPicPr>
          <p:cNvPr id="205851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5853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4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5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6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7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1" grpId="0" autoUpdateAnimBg="0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  <p:bldP spid="205848" grpId="0" autoUpdateAnimBg="0"/>
      <p:bldP spid="205849" grpId="0" autoUpdateAnimBg="0"/>
      <p:bldP spid="2058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93" name="Group 73"/>
          <p:cNvGrpSpPr>
            <a:grpSpLocks/>
          </p:cNvGrpSpPr>
          <p:nvPr/>
        </p:nvGrpSpPr>
        <p:grpSpPr bwMode="auto">
          <a:xfrm>
            <a:off x="7010400" y="574675"/>
            <a:ext cx="1981200" cy="2746375"/>
            <a:chOff x="4368" y="362"/>
            <a:chExt cx="1248" cy="1730"/>
          </a:xfrm>
        </p:grpSpPr>
        <p:sp>
          <p:nvSpPr>
            <p:cNvPr id="158756" name="Line 36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7" name="Line 37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8" name="Line 38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8767" name="Object 47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98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83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8" name="Object 48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99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3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9" name="Object 49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0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8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98" name="Group 78"/>
          <p:cNvGrpSpPr>
            <a:grpSpLocks/>
          </p:cNvGrpSpPr>
          <p:nvPr/>
        </p:nvGrpSpPr>
        <p:grpSpPr bwMode="auto">
          <a:xfrm>
            <a:off x="7300913" y="914400"/>
            <a:ext cx="1162050" cy="2500313"/>
            <a:chOff x="4551" y="576"/>
            <a:chExt cx="732" cy="1575"/>
          </a:xfrm>
        </p:grpSpPr>
        <p:grpSp>
          <p:nvGrpSpPr>
            <p:cNvPr id="158786" name="Group 66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158723" name="Freeform 3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768 w 768"/>
                  <a:gd name="T1" fmla="*/ 0 h 1536"/>
                  <a:gd name="T2" fmla="*/ 768 w 768"/>
                  <a:gd name="T3" fmla="*/ 1536 h 1536"/>
                  <a:gd name="T4" fmla="*/ 0 w 768"/>
                  <a:gd name="T5" fmla="*/ 1536 h 1536"/>
                  <a:gd name="T6" fmla="*/ 0 w 768"/>
                  <a:gd name="T7" fmla="*/ 0 h 1536"/>
                  <a:gd name="T8" fmla="*/ 768 w 768"/>
                  <a:gd name="T9" fmla="*/ 0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84" name="Arc 64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450 h 27406"/>
                  <a:gd name="T2" fmla="*/ 42404 w 43199"/>
                  <a:gd name="T3" fmla="*/ 27406 h 27406"/>
                  <a:gd name="T4" fmla="*/ 21599 w 43199"/>
                  <a:gd name="T5" fmla="*/ 21600 h 27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85" name="Arc 65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96 w 43200"/>
                  <a:gd name="T1" fmla="*/ 27039 h 27039"/>
                  <a:gd name="T2" fmla="*/ 43200 w 43200"/>
                  <a:gd name="T3" fmla="*/ 21600 h 27039"/>
                  <a:gd name="T4" fmla="*/ 21600 w 43200"/>
                  <a:gd name="T5" fmla="*/ 21600 h 27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763" name="Line 43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1" name="Line 41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2" name="Line 42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95" name="Line 75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97" name="Line 77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2057400" cy="533400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柱面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685800" y="9906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引例</a:t>
            </a:r>
            <a:r>
              <a:rPr lang="en-US" altLang="zh-CN">
                <a:solidFill>
                  <a:schemeClr val="tx2"/>
                </a:solidFill>
                <a:latin typeface="楷体_GB2312" panose="02010609030101010101" pitchFamily="49" charset="-122"/>
              </a:rPr>
              <a:t>.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分析方程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表示怎样的曲面 </a:t>
            </a:r>
            <a:r>
              <a:rPr lang="en-US" altLang="zh-CN" sz="2400">
                <a:ea typeface="仿宋_GB2312" panose="02010609030101010101" pitchFamily="49" charset="-122"/>
              </a:rPr>
              <a:t>.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381000" y="39766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的坐标也满足方程</a:t>
            </a:r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3381375" y="9906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1" name="Equation" r:id="rId9" imgW="1917360" imgH="507960" progId="Equation.3">
                  <p:embed/>
                </p:oleObj>
              </mc:Choice>
              <mc:Fallback>
                <p:oleObj name="Equation" r:id="rId9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9906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762000" y="21478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r>
              <a:rPr lang="zh-CN" altLang="en-US">
                <a:latin typeface="楷体_GB2312" panose="02010609030101010101" pitchFamily="49" charset="-122"/>
              </a:rPr>
              <a:t>在 </a:t>
            </a:r>
            <a:r>
              <a:rPr lang="en-US" altLang="zh-CN" i="1">
                <a:ea typeface="仿宋_GB2312" panose="02010609030101010101" pitchFamily="49" charset="-122"/>
              </a:rPr>
              <a:t>xoy </a:t>
            </a:r>
            <a:r>
              <a:rPr lang="zh-CN" altLang="en-US"/>
              <a:t>面上</a:t>
            </a:r>
            <a:r>
              <a:rPr lang="zh-CN" altLang="en-US">
                <a:ea typeface="仿宋_GB2312" panose="02010609030101010101" pitchFamily="49" charset="-122"/>
              </a:rPr>
              <a:t>，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257800" y="2147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表示圆</a:t>
            </a:r>
            <a:r>
              <a:rPr lang="en-US" altLang="zh-CN" i="1">
                <a:ea typeface="仿宋_GB2312" panose="02010609030101010101" pitchFamily="49" charset="-122"/>
              </a:rPr>
              <a:t>C</a:t>
            </a:r>
            <a:r>
              <a:rPr lang="en-US" altLang="zh-CN">
                <a:ea typeface="仿宋_GB2312" panose="02010609030101010101" pitchFamily="49" charset="-122"/>
              </a:rPr>
              <a:t>,  </a:t>
            </a:r>
          </a:p>
        </p:txBody>
      </p:sp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3416300" y="21590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2" name="Equation" r:id="rId11" imgW="1917360" imgH="507960" progId="Equation.3">
                  <p:embed/>
                </p:oleObj>
              </mc:Choice>
              <mc:Fallback>
                <p:oleObj name="Equation" r:id="rId11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1590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3416300" y="39878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Equation" r:id="rId13" imgW="1917360" imgH="507960" progId="Equation.3">
                  <p:embed/>
                </p:oleObj>
              </mc:Choice>
              <mc:Fallback>
                <p:oleObj name="Equation" r:id="rId13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9878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762000" y="45862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沿曲线</a:t>
            </a:r>
            <a:r>
              <a:rPr lang="en-US" altLang="zh-CN" i="1">
                <a:ea typeface="仿宋_GB2312" panose="02010609030101010101" pitchFamily="49" charset="-122"/>
              </a:rPr>
              <a:t>C</a:t>
            </a:r>
            <a:r>
              <a:rPr lang="zh-CN" altLang="en-US"/>
              <a:t>平行于</a:t>
            </a:r>
            <a:r>
              <a:rPr lang="zh-CN" altLang="en-US" i="1">
                <a:ea typeface="仿宋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z </a:t>
            </a:r>
            <a:r>
              <a:rPr lang="zh-CN" altLang="en-US"/>
              <a:t>轴的一切直线所形成的曲面</a:t>
            </a:r>
            <a:r>
              <a:rPr lang="zh-CN" altLang="en-US">
                <a:latin typeface="楷体_GB2312" panose="02010609030101010101" pitchFamily="49" charset="-122"/>
              </a:rPr>
              <a:t>称为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圆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6477000" y="5195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故在空间</a:t>
            </a:r>
          </a:p>
        </p:txBody>
      </p:sp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2209800" y="58166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4" name="Equation" r:id="rId15" imgW="1917360" imgH="507960" progId="Equation.3">
                  <p:embed/>
                </p:oleObj>
              </mc:Choice>
              <mc:Fallback>
                <p:oleObj name="Equation" r:id="rId15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166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257800" y="2743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过此点作</a:t>
            </a:r>
            <a:endParaRPr lang="zh-CN" altLang="en-US"/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381000" y="5195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柱面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3352800" y="33528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sz="3200" i="1">
                <a:ea typeface="仿宋_GB2312" panose="02010609030101010101" pitchFamily="49" charset="-122"/>
              </a:rPr>
              <a:t>z</a:t>
            </a:r>
            <a:r>
              <a:rPr lang="en-US" altLang="zh-CN">
                <a:ea typeface="仿宋_GB2312" panose="02010609030101010101" pitchFamily="49" charset="-122"/>
              </a:rPr>
              <a:t> ,</a:t>
            </a:r>
          </a:p>
        </p:txBody>
      </p: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381000" y="33528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</a:t>
            </a:r>
            <a:r>
              <a:rPr lang="zh-CN" altLang="en-US" sz="3200" i="1">
                <a:ea typeface="仿宋_GB2312" panose="02010609030101010101" pitchFamily="49" charset="-122"/>
              </a:rPr>
              <a:t> </a:t>
            </a:r>
            <a:r>
              <a:rPr lang="en-US" altLang="zh-CN" sz="3200" i="1">
                <a:ea typeface="仿宋_GB2312" panose="02010609030101010101" pitchFamily="49" charset="-122"/>
              </a:rPr>
              <a:t>z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轴的直线</a:t>
            </a:r>
            <a:r>
              <a:rPr lang="zh-CN" altLang="en-US" sz="3200"/>
              <a:t> </a:t>
            </a:r>
            <a:r>
              <a:rPr lang="en-US" altLang="zh-CN" sz="3200" i="1"/>
              <a:t>l ,</a:t>
            </a:r>
            <a:endParaRPr lang="en-US" altLang="zh-CN" i="1">
              <a:ea typeface="仿宋_GB2312" panose="02010609030101010101" pitchFamily="49" charset="-122"/>
            </a:endParaRP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4191000" y="57912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表示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圆柱面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6918325" y="2097088"/>
            <a:ext cx="75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b="1">
              <a:ea typeface="仿宋_GB2312" panose="02010609030101010101" pitchFamily="49" charset="-122"/>
            </a:endParaRPr>
          </a:p>
        </p:txBody>
      </p:sp>
      <p:graphicFrame>
        <p:nvGraphicFramePr>
          <p:cNvPr id="158770" name="Object 50"/>
          <p:cNvGraphicFramePr>
            <a:graphicFrameLocks noChangeAspect="1"/>
          </p:cNvGraphicFramePr>
          <p:nvPr/>
        </p:nvGraphicFramePr>
        <p:xfrm>
          <a:off x="7604125" y="2128838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5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2128838"/>
                        <a:ext cx="296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1" name="Object 51"/>
          <p:cNvGraphicFramePr>
            <a:graphicFrameLocks noChangeAspect="1"/>
          </p:cNvGraphicFramePr>
          <p:nvPr/>
        </p:nvGraphicFramePr>
        <p:xfrm>
          <a:off x="7010400" y="20970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6" name="公式" r:id="rId19" imgW="152280" imgH="177480" progId="Equation.3">
                  <p:embed/>
                </p:oleObj>
              </mc:Choice>
              <mc:Fallback>
                <p:oleObj name="公式" r:id="rId19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970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762000" y="2743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在圆</a:t>
            </a:r>
            <a:r>
              <a:rPr lang="en-US" altLang="zh-CN" i="1">
                <a:ea typeface="仿宋_GB2312" panose="02010609030101010101" pitchFamily="49" charset="-122"/>
              </a:rPr>
              <a:t>C</a:t>
            </a:r>
            <a:r>
              <a:rPr lang="zh-CN" altLang="en-US">
                <a:ea typeface="仿宋_GB2312" panose="02010609030101010101" pitchFamily="49" charset="-122"/>
              </a:rPr>
              <a:t>上任取一点 </a:t>
            </a:r>
          </a:p>
        </p:txBody>
      </p:sp>
      <p:graphicFrame>
        <p:nvGraphicFramePr>
          <p:cNvPr id="158774" name="Object 54"/>
          <p:cNvGraphicFramePr>
            <a:graphicFrameLocks noChangeAspect="1"/>
          </p:cNvGraphicFramePr>
          <p:nvPr/>
        </p:nvGraphicFramePr>
        <p:xfrm>
          <a:off x="3581400" y="2819400"/>
          <a:ext cx="17065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7" name="Equation" r:id="rId21" imgW="1701720" imgH="444240" progId="Equation.3">
                  <p:embed/>
                </p:oleObj>
              </mc:Choice>
              <mc:Fallback>
                <p:oleObj name="Equation" r:id="rId21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17065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82" name="Group 62"/>
          <p:cNvGrpSpPr>
            <a:grpSpLocks/>
          </p:cNvGrpSpPr>
          <p:nvPr/>
        </p:nvGrpSpPr>
        <p:grpSpPr bwMode="auto">
          <a:xfrm>
            <a:off x="7359650" y="2149475"/>
            <a:ext cx="1098550" cy="288925"/>
            <a:chOff x="3168" y="2842"/>
            <a:chExt cx="692" cy="182"/>
          </a:xfrm>
        </p:grpSpPr>
        <p:sp>
          <p:nvSpPr>
            <p:cNvPr id="158779" name="Arc 59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81" name="Arc 61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92" name="Group 72"/>
          <p:cNvGrpSpPr>
            <a:grpSpLocks/>
          </p:cNvGrpSpPr>
          <p:nvPr/>
        </p:nvGrpSpPr>
        <p:grpSpPr bwMode="auto">
          <a:xfrm>
            <a:off x="8074025" y="1258888"/>
            <a:ext cx="155575" cy="2503487"/>
            <a:chOff x="5038" y="793"/>
            <a:chExt cx="98" cy="1577"/>
          </a:xfrm>
        </p:grpSpPr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8753" name="Object 33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8" name="Equation" r:id="rId23" imgW="152280" imgH="330120" progId="Equation.3">
                    <p:embed/>
                  </p:oleObj>
                </mc:Choice>
                <mc:Fallback>
                  <p:oleObj name="Equation" r:id="rId23" imgW="15228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89" name="Group 69"/>
          <p:cNvGrpSpPr>
            <a:grpSpLocks/>
          </p:cNvGrpSpPr>
          <p:nvPr/>
        </p:nvGrpSpPr>
        <p:grpSpPr bwMode="auto">
          <a:xfrm>
            <a:off x="7694613" y="1600200"/>
            <a:ext cx="436562" cy="334963"/>
            <a:chOff x="4799" y="1008"/>
            <a:chExt cx="275" cy="211"/>
          </a:xfrm>
        </p:grpSpPr>
        <p:graphicFrame>
          <p:nvGraphicFramePr>
            <p:cNvPr id="158741" name="Object 21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9" name="公式" r:id="rId25" imgW="203040" imgH="164880" progId="Equation.3">
                    <p:embed/>
                  </p:oleObj>
                </mc:Choice>
                <mc:Fallback>
                  <p:oleObj name="公式" r:id="rId2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88" name="Oval 68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8743" name="Object 23"/>
          <p:cNvGraphicFramePr>
            <a:graphicFrameLocks noChangeAspect="1"/>
          </p:cNvGraphicFramePr>
          <p:nvPr/>
        </p:nvGraphicFramePr>
        <p:xfrm>
          <a:off x="7700963" y="24003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0" name="Equation" r:id="rId27" imgW="482400" imgH="444240" progId="Equation.3">
                  <p:embed/>
                </p:oleObj>
              </mc:Choice>
              <mc:Fallback>
                <p:oleObj name="Equation" r:id="rId27" imgW="482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24003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87" name="Oval 67"/>
          <p:cNvSpPr>
            <a:spLocks noChangeArrowheads="1"/>
          </p:cNvSpPr>
          <p:nvPr/>
        </p:nvSpPr>
        <p:spPr bwMode="auto">
          <a:xfrm>
            <a:off x="8099425" y="238918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799" name="Object 79"/>
          <p:cNvGraphicFramePr>
            <a:graphicFrameLocks noChangeAspect="1"/>
          </p:cNvGraphicFramePr>
          <p:nvPr/>
        </p:nvGraphicFramePr>
        <p:xfrm>
          <a:off x="5029200" y="3443288"/>
          <a:ext cx="18843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1" name="Equation" r:id="rId29" imgW="1879560" imgH="444240" progId="Equation.3">
                  <p:embed/>
                </p:oleObj>
              </mc:Choice>
              <mc:Fallback>
                <p:oleObj name="Equation" r:id="rId29" imgW="1879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43288"/>
                        <a:ext cx="18843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800" name="Text Box 80"/>
          <p:cNvSpPr txBox="1">
            <a:spLocks noChangeArrowheads="1"/>
          </p:cNvSpPr>
          <p:nvPr/>
        </p:nvSpPr>
        <p:spPr bwMode="auto">
          <a:xfrm>
            <a:off x="1295400" y="51958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其上所有点的坐标都满足此方程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</a:p>
        </p:txBody>
      </p:sp>
      <p:pic>
        <p:nvPicPr>
          <p:cNvPr id="158801" name="Picture 81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802" name="Text Box 8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8803" name="Picture 8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04" name="Picture 8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05" name="Picture 8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06" name="Picture 8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07" name="Picture 8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543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utoUpdateAnimBg="0"/>
      <p:bldP spid="158729" grpId="0" autoUpdateAnimBg="0"/>
      <p:bldP spid="158730" grpId="0" autoUpdateAnimBg="0"/>
      <p:bldP spid="158732" grpId="0" autoUpdateAnimBg="0"/>
      <p:bldP spid="158733" grpId="0" autoUpdateAnimBg="0"/>
      <p:bldP spid="158736" grpId="0" autoUpdateAnimBg="0"/>
      <p:bldP spid="158737" grpId="0" autoUpdateAnimBg="0"/>
      <p:bldP spid="158745" grpId="0" autoUpdateAnimBg="0"/>
      <p:bldP spid="158748" grpId="0" autoUpdateAnimBg="0"/>
      <p:bldP spid="158750" grpId="0" autoUpdateAnimBg="0"/>
      <p:bldP spid="158764" grpId="0" autoUpdateAnimBg="0"/>
      <p:bldP spid="158766" grpId="0" autoUpdateAnimBg="0"/>
      <p:bldP spid="158773" grpId="0" autoUpdateAnimBg="0"/>
      <p:bldP spid="158787" grpId="0" animBg="1"/>
      <p:bldP spid="1588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54" name="Group 118"/>
          <p:cNvGrpSpPr>
            <a:grpSpLocks/>
          </p:cNvGrpSpPr>
          <p:nvPr/>
        </p:nvGrpSpPr>
        <p:grpSpPr bwMode="auto">
          <a:xfrm>
            <a:off x="7086600" y="3962400"/>
            <a:ext cx="1878013" cy="2130425"/>
            <a:chOff x="4481" y="2496"/>
            <a:chExt cx="1183" cy="1342"/>
          </a:xfrm>
        </p:grpSpPr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7993" name="Object 57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2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43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4" name="Object 58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3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3331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5" name="Object 59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4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496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988" name="Oval 52"/>
          <p:cNvSpPr>
            <a:spLocks noChangeArrowheads="1"/>
          </p:cNvSpPr>
          <p:nvPr/>
        </p:nvSpPr>
        <p:spPr bwMode="auto">
          <a:xfrm rot="804873">
            <a:off x="7131050" y="469423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980" name="Group 44"/>
          <p:cNvGrpSpPr>
            <a:grpSpLocks/>
          </p:cNvGrpSpPr>
          <p:nvPr/>
        </p:nvGrpSpPr>
        <p:grpSpPr bwMode="auto">
          <a:xfrm>
            <a:off x="5956300" y="2057400"/>
            <a:ext cx="901700" cy="1905000"/>
            <a:chOff x="3224" y="1104"/>
            <a:chExt cx="568" cy="1200"/>
          </a:xfrm>
        </p:grpSpPr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982" name="Group 46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167983" name="Freeform 47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84" name="Freeform 48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85" name="Freeform 49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86" name="Line 50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87" name="Freeform 51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7997" name="Group 61"/>
          <p:cNvGrpSpPr>
            <a:grpSpLocks/>
          </p:cNvGrpSpPr>
          <p:nvPr/>
        </p:nvGrpSpPr>
        <p:grpSpPr bwMode="auto">
          <a:xfrm>
            <a:off x="5313363" y="1655763"/>
            <a:ext cx="2154237" cy="2046287"/>
            <a:chOff x="4115" y="1091"/>
            <a:chExt cx="1357" cy="1289"/>
          </a:xfrm>
        </p:grpSpPr>
        <p:grpSp>
          <p:nvGrpSpPr>
            <p:cNvPr id="167998" name="Group 62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167999" name="Group 63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16800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001" name="Line 65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002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8003" name="Freeform 67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8004" name="Object 68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5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00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05" name="Object 69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6" name="公式" r:id="rId11" imgW="139680" imgH="164880" progId="Equation.3">
                      <p:embed/>
                    </p:oleObj>
                  </mc:Choice>
                  <mc:Fallback>
                    <p:oleObj name="公式" r:id="rId1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06" name="Object 70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27" name="公式" r:id="rId13" imgW="126720" imgH="126720" progId="Equation.3">
                      <p:embed/>
                    </p:oleObj>
                  </mc:Choice>
                  <mc:Fallback>
                    <p:oleObj name="公式" r:id="rId13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851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8007" name="Object 71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8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0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7769225" y="3352800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9" name="Equation" r:id="rId17" imgW="152280" imgH="330120" progId="Equation.3">
                  <p:embed/>
                </p:oleObj>
              </mc:Choice>
              <mc:Fallback>
                <p:oleObj name="Equation" r:id="rId17" imgW="152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3352800"/>
                        <a:ext cx="15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14478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anose="02010609030101010101" pitchFamily="49" charset="-122"/>
              </a:rPr>
              <a:t>定义</a:t>
            </a:r>
            <a:r>
              <a:rPr lang="en-US" altLang="zh-CN" sz="2800" b="1" dirty="0" smtClean="0">
                <a:ea typeface="楷体_GB2312" panose="02010609030101010101" pitchFamily="49" charset="-122"/>
              </a:rPr>
              <a:t>1.</a:t>
            </a:r>
            <a:endParaRPr lang="en-US" altLang="zh-CN" sz="2800" b="1" dirty="0">
              <a:ea typeface="楷体_GB2312" panose="02010609030101010101" pitchFamily="49" charset="-122"/>
            </a:endParaRP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905000" y="47148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平行定直线并沿定曲线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移动的直线 </a:t>
            </a:r>
            <a:r>
              <a:rPr lang="en-US" altLang="zh-CN" i="1"/>
              <a:t>l  </a:t>
            </a:r>
            <a:r>
              <a:rPr lang="zh-CN" altLang="en-US"/>
              <a:t>形成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的轨迹叫做</a:t>
            </a:r>
            <a:r>
              <a:rPr lang="zh-CN" altLang="en-US" b="1">
                <a:solidFill>
                  <a:schemeClr val="tx2"/>
                </a:solidFill>
              </a:rPr>
              <a:t>柱面</a:t>
            </a:r>
            <a:r>
              <a:rPr lang="en-US" altLang="zh-CN"/>
              <a:t>.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457200" y="161607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 </a:t>
            </a:r>
            <a:endParaRPr lang="en-US" altLang="zh-CN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2019300" y="1616075"/>
            <a:ext cx="247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 b="1">
                <a:solidFill>
                  <a:schemeClr val="tx2"/>
                </a:solidFill>
              </a:rPr>
              <a:t>抛物柱面</a:t>
            </a:r>
            <a:r>
              <a:rPr lang="en-US" altLang="zh-CN"/>
              <a:t>,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1066800" y="22098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1066800" y="2757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2514600" y="4114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椭圆柱面</a:t>
            </a:r>
            <a:r>
              <a:rPr lang="en-US" altLang="zh-CN"/>
              <a:t>.</a:t>
            </a:r>
          </a:p>
        </p:txBody>
      </p:sp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914400" y="1600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0" name="Equation" r:id="rId19" imgW="1180800" imgH="520560" progId="Equation.3">
                  <p:embed/>
                </p:oleObj>
              </mc:Choice>
              <mc:Fallback>
                <p:oleObj name="Equation" r:id="rId19" imgW="1180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1" name="Object 25"/>
          <p:cNvGraphicFramePr>
            <a:graphicFrameLocks noChangeAspect="1"/>
          </p:cNvGraphicFramePr>
          <p:nvPr/>
        </p:nvGraphicFramePr>
        <p:xfrm>
          <a:off x="906463" y="3276600"/>
          <a:ext cx="17605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1" name="Equation" r:id="rId21" imgW="1752480" imgH="965160" progId="Equation.3">
                  <p:embed/>
                </p:oleObj>
              </mc:Choice>
              <mc:Fallback>
                <p:oleObj name="Equation" r:id="rId21" imgW="1752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276600"/>
                        <a:ext cx="17605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457200" y="353695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2286000" y="5334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平面</a:t>
            </a:r>
            <a:r>
              <a:rPr lang="en-US" altLang="zh-CN"/>
              <a:t>.</a:t>
            </a:r>
          </a:p>
        </p:txBody>
      </p:sp>
      <p:graphicFrame>
        <p:nvGraphicFramePr>
          <p:cNvPr id="167964" name="Object 28"/>
          <p:cNvGraphicFramePr>
            <a:graphicFrameLocks noChangeAspect="1"/>
          </p:cNvGraphicFramePr>
          <p:nvPr/>
        </p:nvGraphicFramePr>
        <p:xfrm>
          <a:off x="901700" y="494030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2" name="Equation" r:id="rId23" imgW="1384200" imgH="393480" progId="Equation.3">
                  <p:embed/>
                </p:oleObj>
              </mc:Choice>
              <mc:Fallback>
                <p:oleObj name="Equation" r:id="rId2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940300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457200" y="4800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</a:t>
            </a:r>
            <a:endParaRPr lang="en-US" altLang="zh-CN" b="1">
              <a:solidFill>
                <a:schemeClr val="tx2"/>
              </a:solidFill>
              <a:ea typeface="仿宋_GB2312" panose="02010609030101010101" pitchFamily="49" charset="-122"/>
            </a:endParaRPr>
          </a:p>
        </p:txBody>
      </p:sp>
      <p:sp>
        <p:nvSpPr>
          <p:cNvPr id="167966" name="Text Box 30"/>
          <p:cNvSpPr txBox="1">
            <a:spLocks noChangeArrowheads="1"/>
          </p:cNvSpPr>
          <p:nvPr/>
        </p:nvSpPr>
        <p:spPr bwMode="auto">
          <a:xfrm>
            <a:off x="2209800" y="48006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表示母线平行于 </a:t>
            </a: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7785100" y="1836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7907338" y="1519238"/>
            <a:ext cx="900112" cy="2144712"/>
            <a:chOff x="4464" y="912"/>
            <a:chExt cx="942" cy="1689"/>
          </a:xfrm>
        </p:grpSpPr>
        <p:grpSp>
          <p:nvGrpSpPr>
            <p:cNvPr id="167945" name="Group 9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167946" name="Freeform 10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7" name="Freeform 11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8" name="Freeform 12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67" name="Freeform 31"/>
          <p:cNvSpPr>
            <a:spLocks/>
          </p:cNvSpPr>
          <p:nvPr/>
        </p:nvSpPr>
        <p:spPr bwMode="auto">
          <a:xfrm>
            <a:off x="7999413" y="2378075"/>
            <a:ext cx="808037" cy="639763"/>
          </a:xfrm>
          <a:custGeom>
            <a:avLst/>
            <a:gdLst>
              <a:gd name="T0" fmla="*/ 0 w 1056"/>
              <a:gd name="T1" fmla="*/ 720 h 720"/>
              <a:gd name="T2" fmla="*/ 816 w 1056"/>
              <a:gd name="T3" fmla="*/ 576 h 720"/>
              <a:gd name="T4" fmla="*/ 1056 w 10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68" name="Object 32"/>
          <p:cNvGraphicFramePr>
            <a:graphicFrameLocks noChangeAspect="1"/>
          </p:cNvGraphicFramePr>
          <p:nvPr/>
        </p:nvGraphicFramePr>
        <p:xfrm>
          <a:off x="8321675" y="2209800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Equation" r:id="rId25" imgW="291960" imgH="317160" progId="Equation.3">
                  <p:embed/>
                </p:oleObj>
              </mc:Choice>
              <mc:Fallback>
                <p:oleObj name="Equation" r:id="rId25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2209800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1981200" y="5791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且 </a:t>
            </a:r>
            <a:r>
              <a:rPr lang="en-US" altLang="zh-CN" i="1">
                <a:ea typeface="仿宋_GB2312" panose="02010609030101010101" pitchFamily="49" charset="-122"/>
              </a:rPr>
              <a:t>z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轴在平面上</a:t>
            </a:r>
            <a:r>
              <a:rPr lang="en-US" altLang="zh-CN">
                <a:ea typeface="仿宋_GB2312" panose="02010609030101010101" pitchFamily="49" charset="-122"/>
              </a:rPr>
              <a:t>)</a:t>
            </a:r>
            <a:endParaRPr lang="en-US" altLang="zh-CN">
              <a:solidFill>
                <a:schemeClr val="accent1"/>
              </a:solidFill>
              <a:ea typeface="仿宋_GB2312" panose="02010609030101010101" pitchFamily="49" charset="-122"/>
            </a:endParaRPr>
          </a:p>
        </p:txBody>
      </p:sp>
      <p:sp>
        <p:nvSpPr>
          <p:cNvPr id="168011" name="Text Box 75"/>
          <p:cNvSpPr txBox="1">
            <a:spLocks noChangeArrowheads="1"/>
          </p:cNvSpPr>
          <p:nvPr/>
        </p:nvSpPr>
        <p:spPr bwMode="auto">
          <a:xfrm>
            <a:off x="2514600" y="34909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表示母线平行于</a:t>
            </a:r>
          </a:p>
        </p:txBody>
      </p:sp>
      <p:sp>
        <p:nvSpPr>
          <p:cNvPr id="168012" name="Text Box 76"/>
          <p:cNvSpPr txBox="1">
            <a:spLocks noChangeArrowheads="1"/>
          </p:cNvSpPr>
          <p:nvPr/>
        </p:nvSpPr>
        <p:spPr bwMode="auto">
          <a:xfrm>
            <a:off x="3124200" y="10668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C</a:t>
            </a:r>
            <a:r>
              <a:rPr lang="en-US" altLang="zh-CN"/>
              <a:t>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准线</a:t>
            </a:r>
            <a:r>
              <a:rPr lang="en-US" altLang="zh-CN"/>
              <a:t>,  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母线</a:t>
            </a:r>
            <a:r>
              <a:rPr lang="en-US" altLang="zh-CN"/>
              <a:t>.</a:t>
            </a:r>
          </a:p>
        </p:txBody>
      </p:sp>
      <p:grpSp>
        <p:nvGrpSpPr>
          <p:cNvPr id="168017" name="Group 81"/>
          <p:cNvGrpSpPr>
            <a:grpSpLocks/>
          </p:cNvGrpSpPr>
          <p:nvPr/>
        </p:nvGrpSpPr>
        <p:grpSpPr bwMode="auto">
          <a:xfrm>
            <a:off x="6324600" y="2778125"/>
            <a:ext cx="457200" cy="225425"/>
            <a:chOff x="3888" y="1750"/>
            <a:chExt cx="288" cy="142"/>
          </a:xfrm>
        </p:grpSpPr>
        <p:sp>
          <p:nvSpPr>
            <p:cNvPr id="168009" name="Line 73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10" name="Line 74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8033" name="Group 97"/>
          <p:cNvGrpSpPr>
            <a:grpSpLocks/>
          </p:cNvGrpSpPr>
          <p:nvPr/>
        </p:nvGrpSpPr>
        <p:grpSpPr bwMode="auto">
          <a:xfrm>
            <a:off x="5219700" y="4119563"/>
            <a:ext cx="1562100" cy="2070100"/>
            <a:chOff x="2928" y="2496"/>
            <a:chExt cx="1152" cy="1525"/>
          </a:xfrm>
        </p:grpSpPr>
        <p:sp>
          <p:nvSpPr>
            <p:cNvPr id="168034" name="Line 98"/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5" name="Line 99"/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36" name="Line 100"/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8037" name="Object 101"/>
            <p:cNvGraphicFramePr>
              <a:graphicFrameLocks noChangeAspect="1"/>
            </p:cNvGraphicFramePr>
            <p:nvPr/>
          </p:nvGraphicFramePr>
          <p:xfrm>
            <a:off x="2928" y="3792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4" name="公式" r:id="rId27" imgW="126720" imgH="139680" progId="Equation.3">
                    <p:embed/>
                  </p:oleObj>
                </mc:Choice>
                <mc:Fallback>
                  <p:oleObj name="公式" r:id="rId2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38" name="Object 102"/>
            <p:cNvGraphicFramePr>
              <a:graphicFrameLocks noChangeAspect="1"/>
            </p:cNvGraphicFramePr>
            <p:nvPr/>
          </p:nvGraphicFramePr>
          <p:xfrm>
            <a:off x="3852" y="3504"/>
            <a:ext cx="2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5" name="公式" r:id="rId29" imgW="139680" imgH="164880" progId="Equation.3">
                    <p:embed/>
                  </p:oleObj>
                </mc:Choice>
                <mc:Fallback>
                  <p:oleObj name="公式" r:id="rId2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504"/>
                          <a:ext cx="22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39" name="Object 103"/>
            <p:cNvGraphicFramePr>
              <a:graphicFrameLocks noChangeAspect="1"/>
            </p:cNvGraphicFramePr>
            <p:nvPr/>
          </p:nvGraphicFramePr>
          <p:xfrm>
            <a:off x="3322" y="2496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6" name="公式" r:id="rId31" imgW="126720" imgH="126720" progId="Equation.3">
                    <p:embed/>
                  </p:oleObj>
                </mc:Choice>
                <mc:Fallback>
                  <p:oleObj name="公式" r:id="rId31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96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40" name="Object 104"/>
            <p:cNvGraphicFramePr>
              <a:graphicFrameLocks noChangeAspect="1"/>
            </p:cNvGraphicFramePr>
            <p:nvPr/>
          </p:nvGraphicFramePr>
          <p:xfrm>
            <a:off x="3287" y="321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7" name="公式" r:id="rId33" imgW="126720" imgH="139680" progId="Equation.3">
                    <p:embed/>
                  </p:oleObj>
                </mc:Choice>
                <mc:Fallback>
                  <p:oleObj name="公式" r:id="rId3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1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041" name="Freeform 105"/>
          <p:cNvSpPr>
            <a:spLocks/>
          </p:cNvSpPr>
          <p:nvPr/>
        </p:nvSpPr>
        <p:spPr bwMode="auto">
          <a:xfrm>
            <a:off x="5349875" y="4249738"/>
            <a:ext cx="781050" cy="2151062"/>
          </a:xfrm>
          <a:custGeom>
            <a:avLst/>
            <a:gdLst>
              <a:gd name="T0" fmla="*/ 0 w 576"/>
              <a:gd name="T1" fmla="*/ 0 h 1584"/>
              <a:gd name="T2" fmla="*/ 576 w 576"/>
              <a:gd name="T3" fmla="*/ 528 h 1584"/>
              <a:gd name="T4" fmla="*/ 576 w 576"/>
              <a:gd name="T5" fmla="*/ 1584 h 1584"/>
              <a:gd name="T6" fmla="*/ 0 w 576"/>
              <a:gd name="T7" fmla="*/ 1056 h 1584"/>
              <a:gd name="T8" fmla="*/ 0 w 57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42" name="Line 106"/>
          <p:cNvSpPr>
            <a:spLocks noChangeShapeType="1"/>
          </p:cNvSpPr>
          <p:nvPr/>
        </p:nvSpPr>
        <p:spPr bwMode="auto">
          <a:xfrm>
            <a:off x="5349875" y="503237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8059" name="Group 123"/>
          <p:cNvGrpSpPr>
            <a:grpSpLocks/>
          </p:cNvGrpSpPr>
          <p:nvPr/>
        </p:nvGrpSpPr>
        <p:grpSpPr bwMode="auto">
          <a:xfrm>
            <a:off x="7110413" y="4014788"/>
            <a:ext cx="1397000" cy="1706562"/>
            <a:chOff x="4496" y="2529"/>
            <a:chExt cx="880" cy="1075"/>
          </a:xfrm>
        </p:grpSpPr>
        <p:sp>
          <p:nvSpPr>
            <p:cNvPr id="167940" name="Line 4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8058" name="Group 122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168053" name="Group 117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168047" name="Freeform 111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720 h 816"/>
                    <a:gd name="T4" fmla="*/ 864 w 864"/>
                    <a:gd name="T5" fmla="*/ 816 h 816"/>
                    <a:gd name="T6" fmla="*/ 864 w 864"/>
                    <a:gd name="T7" fmla="*/ 144 h 816"/>
                    <a:gd name="T8" fmla="*/ 0 w 864"/>
                    <a:gd name="T9" fmla="*/ 0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044" name="Arc 108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943" name="Oval 7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045" name="Arc 109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051" name="Group 115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168049" name="Arc 113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050" name="Arc 114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33CCCC"/>
                          </a:gs>
                          <a:gs pos="10000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8055" name="Line 119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56" name="Line 120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057" name="Line 121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7996" name="Object 60"/>
          <p:cNvGraphicFramePr>
            <a:graphicFrameLocks noChangeAspect="1"/>
          </p:cNvGraphicFramePr>
          <p:nvPr/>
        </p:nvGraphicFramePr>
        <p:xfrm>
          <a:off x="7869238" y="4953000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8" name="公式" r:id="rId35" imgW="126720" imgH="139680" progId="Equation.3">
                  <p:embed/>
                </p:oleObj>
              </mc:Choice>
              <mc:Fallback>
                <p:oleObj name="公式" r:id="rId3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953000"/>
                        <a:ext cx="2778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060" name="Picture 124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061" name="Text Box 1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8062" name="Picture 1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63" name="Picture 1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64" name="Picture 1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65" name="Picture 1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66" name="Picture 1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459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6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6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88" grpId="0" animBg="1"/>
      <p:bldP spid="167953" grpId="0" autoUpdateAnimBg="0"/>
      <p:bldP spid="167954" grpId="0" autoUpdateAnimBg="0"/>
      <p:bldP spid="167955" grpId="0" autoUpdateAnimBg="0"/>
      <p:bldP spid="167956" grpId="0" autoUpdateAnimBg="0"/>
      <p:bldP spid="167957" grpId="0" autoUpdateAnimBg="0"/>
      <p:bldP spid="167958" grpId="0" autoUpdateAnimBg="0"/>
      <p:bldP spid="167959" grpId="0" autoUpdateAnimBg="0"/>
      <p:bldP spid="167962" grpId="0" build="p" autoUpdateAnimBg="0"/>
      <p:bldP spid="167963" grpId="0" autoUpdateAnimBg="0"/>
      <p:bldP spid="167965" grpId="0" autoUpdateAnimBg="0"/>
      <p:bldP spid="167966" grpId="0" autoUpdateAnimBg="0"/>
      <p:bldP spid="167951" grpId="0" animBg="1"/>
      <p:bldP spid="167967" grpId="0" animBg="1"/>
      <p:bldP spid="167969" grpId="0" autoUpdateAnimBg="0"/>
      <p:bldP spid="168011" grpId="0" build="p" autoUpdateAnimBg="0"/>
      <p:bldP spid="168012" grpId="0" autoUpdateAnimBg="0"/>
      <p:bldP spid="168041" grpId="0" animBg="1"/>
      <p:bldP spid="168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92" name="Group 188"/>
          <p:cNvGrpSpPr>
            <a:grpSpLocks/>
          </p:cNvGrpSpPr>
          <p:nvPr/>
        </p:nvGrpSpPr>
        <p:grpSpPr bwMode="auto">
          <a:xfrm>
            <a:off x="6362700" y="2247900"/>
            <a:ext cx="2070100" cy="1830388"/>
            <a:chOff x="4008" y="1416"/>
            <a:chExt cx="1304" cy="1153"/>
          </a:xfrm>
        </p:grpSpPr>
        <p:graphicFrame>
          <p:nvGraphicFramePr>
            <p:cNvPr id="123914" name="Object 10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6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7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29" name="Object 125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8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81" name="Line 77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2" name="Line 78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1" name="Line 137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6" name="Line 142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7" name="Line 143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050" name="Object 146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49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80" name="Object 76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0" name="Equation" r:id="rId11" imgW="279360" imgH="444240" progId="Equation.3">
                    <p:embed/>
                  </p:oleObj>
                </mc:Choice>
                <mc:Fallback>
                  <p:oleObj name="Equation" r:id="rId11" imgW="279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92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962400" cy="533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一般地</a:t>
            </a:r>
            <a:r>
              <a:rPr lang="en-US" altLang="zh-CN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在三维空间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810000" y="2757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柱面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886200" y="4648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柱面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1828800" y="34051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平行于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轴</a:t>
            </a:r>
            <a:r>
              <a:rPr lang="en-US" altLang="zh-CN">
                <a:latin typeface="楷体_GB2312" panose="02010609030101010101" pitchFamily="49" charset="-122"/>
              </a:rPr>
              <a:t>;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828800" y="51958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y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  <a:endParaRPr lang="en-US" altLang="zh-CN">
              <a:ea typeface="仿宋_GB2312" panose="02010609030101010101" pitchFamily="49" charset="-122"/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1828800" y="16002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z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轴</a:t>
            </a:r>
            <a:r>
              <a:rPr lang="en-US" altLang="zh-CN">
                <a:latin typeface="楷体_GB2312" panose="02010609030101010101" pitchFamily="49" charset="-122"/>
              </a:rPr>
              <a:t>;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990600" y="57912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准线</a:t>
            </a:r>
            <a:r>
              <a:rPr lang="zh-CN" altLang="en-US" b="1">
                <a:latin typeface="楷体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xoz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面上的曲线 </a:t>
            </a:r>
            <a:r>
              <a:rPr lang="en-US" altLang="zh-CN" i="1"/>
              <a:t>l</a:t>
            </a:r>
            <a:r>
              <a:rPr lang="en-US" altLang="zh-CN" i="1" baseline="-25000"/>
              <a:t>3.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990600" y="5181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母线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810000" y="990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柱面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90600" y="21336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准线</a:t>
            </a:r>
            <a:r>
              <a:rPr lang="zh-CN" altLang="en-US" b="1">
                <a:latin typeface="楷体_GB2312" panose="02010609030101010101" pitchFamily="49" charset="-122"/>
              </a:rPr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i="1" baseline="-25000"/>
              <a:t>1.</a:t>
            </a:r>
            <a:endParaRPr lang="en-US" altLang="zh-CN" b="1" i="1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990600" y="1524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母线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990600" y="40687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准线</a:t>
            </a:r>
            <a:r>
              <a:rPr lang="zh-CN" altLang="en-US" b="1">
                <a:latin typeface="楷体_GB2312" panose="02010609030101010101" pitchFamily="49" charset="-122"/>
              </a:rPr>
              <a:t> </a:t>
            </a:r>
            <a:r>
              <a:rPr lang="en-US" altLang="zh-CN" i="1"/>
              <a:t>yoz </a:t>
            </a:r>
            <a:r>
              <a:rPr lang="zh-CN" altLang="en-US">
                <a:latin typeface="楷体_GB2312" panose="02010609030101010101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i="1" baseline="-25000"/>
              <a:t>2. 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990600" y="33909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母线</a:t>
            </a:r>
          </a:p>
        </p:txBody>
      </p:sp>
      <p:graphicFrame>
        <p:nvGraphicFramePr>
          <p:cNvPr id="123968" name="Object 64"/>
          <p:cNvGraphicFramePr>
            <a:graphicFrameLocks noChangeAspect="1"/>
          </p:cNvGraphicFramePr>
          <p:nvPr/>
        </p:nvGraphicFramePr>
        <p:xfrm>
          <a:off x="609600" y="1069975"/>
          <a:ext cx="3263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Equation" r:id="rId13" imgW="3263760" imgH="457200" progId="Equation.3">
                  <p:embed/>
                </p:oleObj>
              </mc:Choice>
              <mc:Fallback>
                <p:oleObj name="Equation" r:id="rId13" imgW="326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9975"/>
                        <a:ext cx="3263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71" name="Object 67"/>
          <p:cNvGraphicFramePr>
            <a:graphicFrameLocks noChangeAspect="1"/>
          </p:cNvGraphicFramePr>
          <p:nvPr/>
        </p:nvGraphicFramePr>
        <p:xfrm>
          <a:off x="647700" y="2819400"/>
          <a:ext cx="3238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2" name="Equation" r:id="rId15" imgW="3238200" imgH="457200" progId="Equation.3">
                  <p:embed/>
                </p:oleObj>
              </mc:Choice>
              <mc:Fallback>
                <p:oleObj name="Equation" r:id="rId15" imgW="32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819400"/>
                        <a:ext cx="3238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74" name="Object 70"/>
          <p:cNvGraphicFramePr>
            <a:graphicFrameLocks noChangeAspect="1"/>
          </p:cNvGraphicFramePr>
          <p:nvPr/>
        </p:nvGraphicFramePr>
        <p:xfrm>
          <a:off x="685800" y="4681538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3" name="Equation" r:id="rId17" imgW="3276360" imgH="457200" progId="Equation.3">
                  <p:embed/>
                </p:oleObj>
              </mc:Choice>
              <mc:Fallback>
                <p:oleObj name="Equation" r:id="rId17" imgW="3276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81538"/>
                        <a:ext cx="3276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097" name="Group 193"/>
          <p:cNvGrpSpPr>
            <a:grpSpLocks/>
          </p:cNvGrpSpPr>
          <p:nvPr/>
        </p:nvGrpSpPr>
        <p:grpSpPr bwMode="auto">
          <a:xfrm>
            <a:off x="5638800" y="4267200"/>
            <a:ext cx="2260600" cy="1579563"/>
            <a:chOff x="3552" y="2688"/>
            <a:chExt cx="1424" cy="995"/>
          </a:xfrm>
        </p:grpSpPr>
        <p:grpSp>
          <p:nvGrpSpPr>
            <p:cNvPr id="124096" name="Group 192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124065" name="Object 161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54" name="BMP 图象" r:id="rId19" imgW="1514686" imgH="923810" progId="Paint.Picture">
                      <p:embed/>
                    </p:oleObj>
                  </mc:Choice>
                  <mc:Fallback>
                    <p:oleObj name="BMP 图象" r:id="rId19" imgW="1514686" imgH="9238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964" name="Line 60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6" name="Line 152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7" name="Line 153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54" name="Line 150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75" name="Line 171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076" name="Line 172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4059" name="Object 155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5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60" name="Object 156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6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61" name="Object 157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7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62" name="Object 158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8" name="Equation" r:id="rId27" imgW="266400" imgH="444240" progId="Equation.3">
                    <p:embed/>
                  </p:oleObj>
                </mc:Choice>
                <mc:Fallback>
                  <p:oleObj name="Equation" r:id="rId27" imgW="266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4083" name="Picture 179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084" name="Text Box 18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4085" name="Picture 18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86" name="Picture 18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87" name="Picture 18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88" name="Picture 18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89" name="Picture 18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090" name="Group 186"/>
          <p:cNvGrpSpPr>
            <a:grpSpLocks/>
          </p:cNvGrpSpPr>
          <p:nvPr/>
        </p:nvGrpSpPr>
        <p:grpSpPr bwMode="auto">
          <a:xfrm>
            <a:off x="5257800" y="533400"/>
            <a:ext cx="1762125" cy="1860550"/>
            <a:chOff x="3312" y="336"/>
            <a:chExt cx="1110" cy="1172"/>
          </a:xfrm>
        </p:grpSpPr>
        <p:graphicFrame>
          <p:nvGraphicFramePr>
            <p:cNvPr id="123925" name="Object 21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9" name="Equation" r:id="rId35" imgW="228600" imgH="241200" progId="Equation.3">
                    <p:embed/>
                  </p:oleObj>
                </mc:Choice>
                <mc:Fallback>
                  <p:oleObj name="Equation" r:id="rId3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6" name="Object 22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0" name="Equation" r:id="rId37" imgW="241200" imgH="317160" progId="Equation.3">
                    <p:embed/>
                  </p:oleObj>
                </mc:Choice>
                <mc:Fallback>
                  <p:oleObj name="Equation" r:id="rId37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7" name="Object 23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1" name="Equation" r:id="rId39" imgW="215640" imgH="215640" progId="Equation.3">
                    <p:embed/>
                  </p:oleObj>
                </mc:Choice>
                <mc:Fallback>
                  <p:oleObj name="Equation" r:id="rId3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46" name="Object 42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2" name="公式" r:id="rId41" imgW="126720" imgH="215640" progId="Equation.3">
                    <p:embed/>
                  </p:oleObj>
                </mc:Choice>
                <mc:Fallback>
                  <p:oleObj name="公式" r:id="rId41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33" name="Object 129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3" name="BMP 图象" r:id="rId43" imgW="2419048" imgH="2742857" progId="Paint.Picture">
                    <p:embed/>
                  </p:oleObj>
                </mc:Choice>
                <mc:Fallback>
                  <p:oleObj name="BMP 图象" r:id="rId43" imgW="2419048" imgH="27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52" name="Line 48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3" name="Line 49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5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35" name="Line 131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36" name="Line 132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0222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9" grpId="0" autoUpdateAnimBg="0"/>
      <p:bldP spid="123930" grpId="0" autoUpdateAnimBg="0"/>
      <p:bldP spid="123931" grpId="0" autoUpdateAnimBg="0"/>
      <p:bldP spid="123932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123938" grpId="0" autoUpdateAnimBg="0"/>
      <p:bldP spid="123939" grpId="0" autoUpdateAnimBg="0"/>
      <p:bldP spid="1239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Line 2"/>
          <p:cNvSpPr>
            <a:spLocks noChangeShapeType="1"/>
          </p:cNvSpPr>
          <p:nvPr/>
        </p:nvSpPr>
        <p:spPr bwMode="auto">
          <a:xfrm flipH="1" flipV="1">
            <a:off x="7391400" y="2738438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762000" y="1147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. </a:t>
            </a:r>
            <a:r>
              <a:rPr lang="zh-CN" altLang="en-US">
                <a:latin typeface="楷体_GB2312" panose="02010609030101010101" pitchFamily="49" charset="-122"/>
              </a:rPr>
              <a:t>一条平面曲线</a:t>
            </a:r>
          </a:p>
        </p:txBody>
      </p:sp>
      <p:sp>
        <p:nvSpPr>
          <p:cNvPr id="159753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581400" cy="685800"/>
          </a:xfrm>
          <a:noFill/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二、旋转曲面</a:t>
            </a:r>
            <a:r>
              <a:rPr lang="zh-CN" altLang="en-US" sz="4800" b="1">
                <a:solidFill>
                  <a:schemeClr val="accent1"/>
                </a:solidFill>
                <a:ea typeface="仿宋_GB2312" panose="02010609030101010101" pitchFamily="49" charset="-122"/>
              </a:rPr>
              <a:t>   </a:t>
            </a:r>
            <a:endParaRPr lang="zh-CN" altLang="en-US" b="1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accent1"/>
                </a:solidFill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绕其平面上一条</a:t>
            </a:r>
            <a:r>
              <a:rPr lang="zh-CN" altLang="en-US" b="1">
                <a:solidFill>
                  <a:schemeClr val="accent2"/>
                </a:solidFill>
                <a:latin typeface="楷体_GB2312" panose="02010609030101010101" pitchFamily="49" charset="-122"/>
              </a:rPr>
              <a:t>定直线</a:t>
            </a:r>
            <a:r>
              <a:rPr lang="zh-CN" altLang="en-US">
                <a:latin typeface="楷体_GB2312" panose="02010609030101010101" pitchFamily="49" charset="-122"/>
              </a:rPr>
              <a:t>旋转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81000" y="1766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一周</a:t>
            </a:r>
            <a:endParaRPr lang="zh-CN" altLang="en-US" b="1">
              <a:solidFill>
                <a:schemeClr val="accent1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1143000" y="1766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所形成的曲面叫做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旋转曲面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  <a:endParaRPr lang="en-US" altLang="zh-CN" b="1">
              <a:solidFill>
                <a:schemeClr val="accent1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5638800" y="17668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该定直线称为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旋转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381000" y="2362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轴 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.</a:t>
            </a:r>
            <a:endParaRPr lang="en-US" altLang="zh-CN" b="1">
              <a:latin typeface="楷体_GB2312" panose="02010609030101010101" pitchFamily="49" charset="-122"/>
            </a:endParaRP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746125" y="2986088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例如 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59769" name="Object 25"/>
          <p:cNvGraphicFramePr>
            <a:graphicFrameLocks noChangeAspect="1"/>
          </p:cNvGraphicFramePr>
          <p:nvPr/>
        </p:nvGraphicFramePr>
        <p:xfrm>
          <a:off x="3400425" y="2743200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1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743200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Object 26"/>
          <p:cNvGraphicFramePr>
            <a:graphicFrameLocks noChangeAspect="1"/>
          </p:cNvGraphicFramePr>
          <p:nvPr/>
        </p:nvGraphicFramePr>
        <p:xfrm>
          <a:off x="1971675" y="2667000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2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667000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3505200" y="3886200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2" name="Object 28"/>
          <p:cNvGraphicFramePr>
            <a:graphicFrameLocks noChangeAspect="1"/>
          </p:cNvGraphicFramePr>
          <p:nvPr/>
        </p:nvGraphicFramePr>
        <p:xfrm>
          <a:off x="1895475" y="4038600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038600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Freeform 29"/>
          <p:cNvSpPr>
            <a:spLocks/>
          </p:cNvSpPr>
          <p:nvPr/>
        </p:nvSpPr>
        <p:spPr bwMode="auto">
          <a:xfrm>
            <a:off x="7797800" y="327660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Freeform 30"/>
          <p:cNvSpPr>
            <a:spLocks/>
          </p:cNvSpPr>
          <p:nvPr/>
        </p:nvSpPr>
        <p:spPr bwMode="auto">
          <a:xfrm flipH="1">
            <a:off x="6477000" y="327660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98" name="Group 54"/>
          <p:cNvGrpSpPr>
            <a:grpSpLocks/>
          </p:cNvGrpSpPr>
          <p:nvPr/>
        </p:nvGrpSpPr>
        <p:grpSpPr bwMode="auto">
          <a:xfrm>
            <a:off x="6478588" y="3127375"/>
            <a:ext cx="1828800" cy="1979613"/>
            <a:chOff x="4081" y="1970"/>
            <a:chExt cx="1152" cy="1247"/>
          </a:xfrm>
        </p:grpSpPr>
        <p:sp>
          <p:nvSpPr>
            <p:cNvPr id="159776" name="Arc 32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3" name="Arc 3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0" name="Arc 36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9791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92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9793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4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5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6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7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800" name="Group 56"/>
          <p:cNvGrpSpPr>
            <a:grpSpLocks/>
          </p:cNvGrpSpPr>
          <p:nvPr/>
        </p:nvGrpSpPr>
        <p:grpSpPr bwMode="auto">
          <a:xfrm>
            <a:off x="6477000" y="3271838"/>
            <a:ext cx="1828800" cy="2062162"/>
            <a:chOff x="4080" y="2061"/>
            <a:chExt cx="1152" cy="1299"/>
          </a:xfrm>
        </p:grpSpPr>
        <p:grpSp>
          <p:nvGrpSpPr>
            <p:cNvPr id="159788" name="Group 44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159777" name="Arc 3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Arc 37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4" name="Arc 40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99" name="Line 55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nimBg="1"/>
      <p:bldP spid="159752" grpId="0" autoUpdateAnimBg="0"/>
      <p:bldP spid="159754" grpId="0" autoUpdateAnimBg="0"/>
      <p:bldP spid="159755" grpId="0" autoUpdateAnimBg="0"/>
      <p:bldP spid="159756" grpId="0" autoUpdateAnimBg="0"/>
      <p:bldP spid="159757" grpId="0" autoUpdateAnimBg="0"/>
      <p:bldP spid="159758" grpId="0" autoUpdateAnimBg="0"/>
      <p:bldP spid="159768" grpId="0" build="p" autoUpdateAnimBg="0"/>
      <p:bldP spid="159773" grpId="0" animBg="1"/>
      <p:bldP spid="1597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97" name="Group 137"/>
          <p:cNvGrpSpPr>
            <a:grpSpLocks/>
          </p:cNvGrpSpPr>
          <p:nvPr/>
        </p:nvGrpSpPr>
        <p:grpSpPr bwMode="auto">
          <a:xfrm>
            <a:off x="6021388" y="2128838"/>
            <a:ext cx="1828800" cy="1979612"/>
            <a:chOff x="3793" y="1341"/>
            <a:chExt cx="1152" cy="1247"/>
          </a:xfrm>
        </p:grpSpPr>
        <p:sp>
          <p:nvSpPr>
            <p:cNvPr id="117867" name="Arc 107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68" name="Arc 108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69" name="Arc 109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804" name="Rectangle 4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</a:t>
            </a:r>
            <a:r>
              <a:rPr lang="en-US" altLang="zh-CN" sz="2800" i="1">
                <a:solidFill>
                  <a:schemeClr val="tx1"/>
                </a:solidFill>
                <a:ea typeface="仿宋_GB2312" panose="02010609030101010101" pitchFamily="49" charset="-122"/>
              </a:rPr>
              <a:t>yoz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面上曲线</a:t>
            </a:r>
            <a:r>
              <a:rPr lang="en-US" altLang="zh-CN" sz="2800" i="1">
                <a:solidFill>
                  <a:schemeClr val="tx1"/>
                </a:solidFill>
                <a:ea typeface="仿宋_GB2312" panose="02010609030101010101" pitchFamily="49" charset="-122"/>
              </a:rPr>
              <a:t>C</a:t>
            </a:r>
            <a:r>
              <a:rPr lang="en-US" altLang="zh-CN" sz="2800">
                <a:solidFill>
                  <a:schemeClr val="tx1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绕</a:t>
            </a:r>
            <a:r>
              <a:rPr lang="zh-CN" altLang="en-US" sz="2800">
                <a:solidFill>
                  <a:schemeClr val="tx1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ea typeface="仿宋_GB2312" panose="02010609030101010101" pitchFamily="49" charset="-122"/>
              </a:rPr>
              <a:t>z</a:t>
            </a:r>
            <a:r>
              <a:rPr lang="en-US" altLang="zh-CN" sz="2800">
                <a:solidFill>
                  <a:schemeClr val="tx1"/>
                </a:solidFill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轴旋转所成曲面</a:t>
            </a:r>
            <a:r>
              <a:rPr lang="zh-CN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的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方程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381000" y="46624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故旋转曲面方程为</a:t>
            </a:r>
          </a:p>
        </p:txBody>
      </p:sp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457200" y="3505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1" name="Equation" r:id="rId3" imgW="1676160" imgH="406080" progId="Equation.3">
                  <p:embed/>
                </p:oleObj>
              </mc:Choice>
              <mc:Fallback>
                <p:oleObj name="Equation" r:id="rId3" imgW="1676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81000" y="290353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当绕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anose="02010609030101010101" pitchFamily="49" charset="-122"/>
              </a:rPr>
              <a:t>z </a:t>
            </a:r>
            <a:r>
              <a:rPr lang="zh-CN" altLang="en-US">
                <a:latin typeface="楷体_GB2312" panose="02010609030101010101" pitchFamily="49" charset="-122"/>
              </a:rPr>
              <a:t>轴旋转时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endParaRPr lang="en-US" altLang="zh-CN">
              <a:ea typeface="仿宋_GB2312" panose="02010609030101010101" pitchFamily="49" charset="-122"/>
            </a:endParaRPr>
          </a:p>
        </p:txBody>
      </p:sp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1943100" y="2298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2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87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1676400" y="176530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3" name="Equation" r:id="rId7" imgW="2552400" imgH="444240" progId="Equation.3">
                  <p:embed/>
                </p:oleObj>
              </mc:Choice>
              <mc:Fallback>
                <p:oleObj name="Equation" r:id="rId7" imgW="25524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530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762000" y="167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若点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762000" y="10715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给定 </a:t>
            </a:r>
            <a:r>
              <a:rPr lang="en-US" altLang="zh-CN" i="1">
                <a:ea typeface="仿宋_GB2312" panose="02010609030101010101" pitchFamily="49" charset="-122"/>
              </a:rPr>
              <a:t>yoz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  <a:r>
              <a:rPr lang="zh-CN" altLang="en-US"/>
              <a:t>面上曲线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en-US" altLang="zh-CN" i="1">
                <a:ea typeface="仿宋_GB2312" panose="02010609030101010101" pitchFamily="49" charset="-122"/>
              </a:rPr>
              <a:t>C</a:t>
            </a:r>
            <a:r>
              <a:rPr lang="en-US" altLang="zh-CN">
                <a:ea typeface="仿宋_GB2312" panose="02010609030101010101" pitchFamily="49" charset="-122"/>
              </a:rPr>
              <a:t>: 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7874" name="Group 114"/>
          <p:cNvGrpSpPr>
            <a:grpSpLocks/>
          </p:cNvGrpSpPr>
          <p:nvPr/>
        </p:nvGrpSpPr>
        <p:grpSpPr bwMode="auto">
          <a:xfrm>
            <a:off x="6924675" y="2946400"/>
            <a:ext cx="1990725" cy="393700"/>
            <a:chOff x="4266" y="1480"/>
            <a:chExt cx="1254" cy="248"/>
          </a:xfrm>
        </p:grpSpPr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9" name="Object 29"/>
            <p:cNvGraphicFramePr>
              <a:graphicFrameLocks noChangeAspect="1"/>
            </p:cNvGraphicFramePr>
            <p:nvPr/>
          </p:nvGraphicFramePr>
          <p:xfrm>
            <a:off x="4596" y="1480"/>
            <a:ext cx="9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4" name="公式" r:id="rId9" imgW="799920" imgH="215640" progId="Equation.3">
                    <p:embed/>
                  </p:oleObj>
                </mc:Choice>
                <mc:Fallback>
                  <p:oleObj name="公式" r:id="rId9" imgW="79992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480"/>
                          <a:ext cx="9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898" name="Group 138"/>
          <p:cNvGrpSpPr>
            <a:grpSpLocks/>
          </p:cNvGrpSpPr>
          <p:nvPr/>
        </p:nvGrpSpPr>
        <p:grpSpPr bwMode="auto">
          <a:xfrm>
            <a:off x="5715000" y="3151188"/>
            <a:ext cx="1244600" cy="492125"/>
            <a:chOff x="3600" y="1985"/>
            <a:chExt cx="784" cy="310"/>
          </a:xfrm>
        </p:grpSpPr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92" name="Object 32"/>
            <p:cNvGraphicFramePr>
              <a:graphicFrameLocks noChangeAspect="1"/>
            </p:cNvGraphicFramePr>
            <p:nvPr/>
          </p:nvGraphicFramePr>
          <p:xfrm>
            <a:off x="3600" y="2056"/>
            <a:ext cx="78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5" name="公式" r:id="rId11" imgW="660240" imgH="203040" progId="Equation.3">
                    <p:embed/>
                  </p:oleObj>
                </mc:Choice>
                <mc:Fallback>
                  <p:oleObj name="公式" r:id="rId11" imgW="66024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56"/>
                          <a:ext cx="78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01" name="Object 41"/>
          <p:cNvGraphicFramePr>
            <a:graphicFrameLocks noChangeAspect="1"/>
          </p:cNvGraphicFramePr>
          <p:nvPr/>
        </p:nvGraphicFramePr>
        <p:xfrm>
          <a:off x="1270000" y="4038600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6" name="Equation" r:id="rId13" imgW="3543120" imgH="558720" progId="Equation.3">
                  <p:embed/>
                </p:oleObj>
              </mc:Choice>
              <mc:Fallback>
                <p:oleObj name="Equation" r:id="rId13" imgW="3543120" imgH="558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38600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2133600" y="3429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1651000" y="538480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7" name="Equation" r:id="rId15" imgW="3149280" imgH="558720" progId="Equation.3">
                  <p:embed/>
                </p:oleObj>
              </mc:Choice>
              <mc:Fallback>
                <p:oleObj name="Equation" r:id="rId15" imgW="3149280" imgH="5587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480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4191000" y="1676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124200" y="29035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该点转到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117807" name="Line 47"/>
          <p:cNvSpPr>
            <a:spLocks noChangeShapeType="1"/>
          </p:cNvSpPr>
          <p:nvPr/>
        </p:nvSpPr>
        <p:spPr bwMode="auto">
          <a:xfrm flipV="1">
            <a:off x="2057400" y="2667000"/>
            <a:ext cx="9144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 flipV="1">
            <a:off x="2438400" y="2743200"/>
            <a:ext cx="213360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810" name="Object 50"/>
          <p:cNvGraphicFramePr>
            <a:graphicFrameLocks noChangeAspect="1"/>
          </p:cNvGraphicFramePr>
          <p:nvPr/>
        </p:nvGraphicFramePr>
        <p:xfrm>
          <a:off x="4318000" y="11430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8" name="Equation" r:id="rId17" imgW="1625400" imgH="406080" progId="Equation.3">
                  <p:embed/>
                </p:oleObj>
              </mc:Choice>
              <mc:Fallback>
                <p:oleObj name="Equation" r:id="rId17" imgW="162540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1430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5" name="Freeform 105"/>
          <p:cNvSpPr>
            <a:spLocks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7900" name="Group 140"/>
          <p:cNvGrpSpPr>
            <a:grpSpLocks/>
          </p:cNvGrpSpPr>
          <p:nvPr/>
        </p:nvGrpSpPr>
        <p:grpSpPr bwMode="auto">
          <a:xfrm>
            <a:off x="6629400" y="1582738"/>
            <a:ext cx="1689100" cy="3370262"/>
            <a:chOff x="4176" y="997"/>
            <a:chExt cx="1064" cy="2123"/>
          </a:xfrm>
        </p:grpSpPr>
        <p:sp>
          <p:nvSpPr>
            <p:cNvPr id="117864" name="Freeform 104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899" name="Group 139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117773" name="Object 13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09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90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0" name="Object 10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10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01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1" name="Object 11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11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6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2" name="Object 12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12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892" name="Group 132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11777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8" name="Line 18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7876" name="Object 116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13" name="Equation" r:id="rId27" imgW="291960" imgH="317160" progId="Equation.3">
                      <p:embed/>
                    </p:oleObj>
                  </mc:Choice>
                  <mc:Fallback>
                    <p:oleObj name="Equation" r:id="rId27" imgW="291960" imgH="31716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17881" name="Picture 121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882" name="Text Box 1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7883" name="Picture 1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84" name="Picture 1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85" name="Picture 1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86" name="Picture 1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87" name="Picture 1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891" name="Group 131"/>
          <p:cNvGrpSpPr>
            <a:grpSpLocks/>
          </p:cNvGrpSpPr>
          <p:nvPr/>
        </p:nvGrpSpPr>
        <p:grpSpPr bwMode="auto">
          <a:xfrm>
            <a:off x="6016625" y="2273300"/>
            <a:ext cx="1828800" cy="2070100"/>
            <a:chOff x="3792" y="1432"/>
            <a:chExt cx="1152" cy="1304"/>
          </a:xfrm>
        </p:grpSpPr>
        <p:grpSp>
          <p:nvGrpSpPr>
            <p:cNvPr id="117888" name="Group 128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117870" name="Group 110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117871" name="Arc 111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72" name="Arc 112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73" name="Arc 113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7878" name="Line 118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889" name="Line 129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0" name="Line 130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  <p:bldP spid="117782" grpId="0" autoUpdateAnimBg="0"/>
      <p:bldP spid="117785" grpId="0" autoUpdateAnimBg="0"/>
      <p:bldP spid="117786" grpId="0" build="p" autoUpdateAnimBg="0"/>
      <p:bldP spid="117802" grpId="0" autoUpdateAnimBg="0"/>
      <p:bldP spid="117805" grpId="0" autoUpdateAnimBg="0"/>
      <p:bldP spid="117806" grpId="0" autoUpdateAnimBg="0"/>
      <p:bldP spid="117807" grpId="0" animBg="1"/>
      <p:bldP spid="117808" grpId="0" animBg="1"/>
      <p:bldP spid="1178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2" name="Rectangle 4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2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思考：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当曲线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C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绕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y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轴旋转时，方程如何？</a:t>
            </a:r>
          </a:p>
        </p:txBody>
      </p:sp>
      <p:graphicFrame>
        <p:nvGraphicFramePr>
          <p:cNvPr id="160850" name="Object 82"/>
          <p:cNvGraphicFramePr>
            <a:graphicFrameLocks noChangeAspect="1"/>
          </p:cNvGraphicFramePr>
          <p:nvPr/>
        </p:nvGraphicFramePr>
        <p:xfrm>
          <a:off x="4191000" y="1274763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8" name="Equation" r:id="rId3" imgW="2095200" imgH="406080" progId="Equation.3">
                  <p:embed/>
                </p:oleObj>
              </mc:Choice>
              <mc:Fallback>
                <p:oleObj name="Equation" r:id="rId3" imgW="2095200" imgH="4060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74763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851" name="Group 83"/>
          <p:cNvGrpSpPr>
            <a:grpSpLocks/>
          </p:cNvGrpSpPr>
          <p:nvPr/>
        </p:nvGrpSpPr>
        <p:grpSpPr bwMode="auto">
          <a:xfrm>
            <a:off x="2971800" y="1279525"/>
            <a:ext cx="1905000" cy="2509838"/>
            <a:chOff x="3600" y="2451"/>
            <a:chExt cx="1200" cy="1581"/>
          </a:xfrm>
        </p:grpSpPr>
        <p:grpSp>
          <p:nvGrpSpPr>
            <p:cNvPr id="160852" name="Group 84"/>
            <p:cNvGrpSpPr>
              <a:grpSpLocks/>
            </p:cNvGrpSpPr>
            <p:nvPr/>
          </p:nvGrpSpPr>
          <p:grpSpPr bwMode="auto">
            <a:xfrm>
              <a:off x="3600" y="2451"/>
              <a:ext cx="1200" cy="1581"/>
              <a:chOff x="3600" y="2451"/>
              <a:chExt cx="1200" cy="1581"/>
            </a:xfrm>
          </p:grpSpPr>
          <p:sp>
            <p:nvSpPr>
              <p:cNvPr id="160853" name="Line 85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54" name="Line 86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855" name="Line 87"/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0856" name="Object 88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79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57" name="Object 89"/>
              <p:cNvGraphicFramePr>
                <a:graphicFrameLocks noChangeAspect="1"/>
              </p:cNvGraphicFramePr>
              <p:nvPr/>
            </p:nvGraphicFramePr>
            <p:xfrm>
              <a:off x="4560" y="3267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80" name="公式" r:id="rId7" imgW="139680" imgH="164880" progId="Equation.3">
                      <p:embed/>
                    </p:oleObj>
                  </mc:Choice>
                  <mc:Fallback>
                    <p:oleObj name="公式" r:id="rId7" imgW="139680" imgH="16488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267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58" name="Object 90"/>
              <p:cNvGraphicFramePr>
                <a:graphicFrameLocks noChangeAspect="1"/>
              </p:cNvGraphicFramePr>
              <p:nvPr/>
            </p:nvGraphicFramePr>
            <p:xfrm>
              <a:off x="3648" y="379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81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79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859" name="Object 91"/>
              <p:cNvGraphicFramePr>
                <a:graphicFrameLocks noChangeAspect="1"/>
              </p:cNvGraphicFramePr>
              <p:nvPr/>
            </p:nvGraphicFramePr>
            <p:xfrm>
              <a:off x="3674" y="2451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82" name="公式" r:id="rId11" imgW="126720" imgH="126720" progId="Equation.3">
                      <p:embed/>
                    </p:oleObj>
                  </mc:Choice>
                  <mc:Fallback>
                    <p:oleObj name="公式" r:id="rId11" imgW="126720" imgH="126720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4" y="2451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0860" name="Line 92"/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61" name="Line 93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862" name="Freeform 94"/>
          <p:cNvSpPr>
            <a:spLocks/>
          </p:cNvSpPr>
          <p:nvPr/>
        </p:nvSpPr>
        <p:spPr bwMode="auto">
          <a:xfrm>
            <a:off x="3649663" y="1731963"/>
            <a:ext cx="457200" cy="1676400"/>
          </a:xfrm>
          <a:custGeom>
            <a:avLst/>
            <a:gdLst>
              <a:gd name="T0" fmla="*/ 288 w 288"/>
              <a:gd name="T1" fmla="*/ 0 h 1056"/>
              <a:gd name="T2" fmla="*/ 0 w 288"/>
              <a:gd name="T3" fmla="*/ 528 h 1056"/>
              <a:gd name="T4" fmla="*/ 288 w 288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>
                        <a:gamma/>
                        <a:shade val="46275"/>
                        <a:invGamma/>
                      </a:srgbClr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865" name="Object 97"/>
          <p:cNvGraphicFramePr>
            <a:graphicFrameLocks noChangeAspect="1"/>
          </p:cNvGraphicFramePr>
          <p:nvPr/>
        </p:nvGraphicFramePr>
        <p:xfrm>
          <a:off x="2209800" y="3941763"/>
          <a:ext cx="3684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3" name="公式" r:id="rId13" imgW="1384200" imgH="266400" progId="Equation.3">
                  <p:embed/>
                </p:oleObj>
              </mc:Choice>
              <mc:Fallback>
                <p:oleObj name="公式" r:id="rId13" imgW="1384200" imgH="2664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41763"/>
                        <a:ext cx="3684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866" name="Group 98"/>
          <p:cNvGrpSpPr>
            <a:grpSpLocks/>
          </p:cNvGrpSpPr>
          <p:nvPr/>
        </p:nvGrpSpPr>
        <p:grpSpPr bwMode="auto">
          <a:xfrm>
            <a:off x="3657600" y="1731963"/>
            <a:ext cx="685800" cy="1676400"/>
            <a:chOff x="4032" y="2736"/>
            <a:chExt cx="432" cy="1056"/>
          </a:xfrm>
        </p:grpSpPr>
        <p:sp>
          <p:nvSpPr>
            <p:cNvPr id="160867" name="Freeform 99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669900">
                    <a:gamma/>
                    <a:shade val="46275"/>
                    <a:invGamma/>
                  </a:srgbClr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68" name="Oval 100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69" name="Line 101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0871" name="Picture 103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872" name="Text Box 10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0873" name="Picture 10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74" name="Picture 10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75" name="Picture 10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76" name="Picture 10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77" name="Picture 10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2275"/>
            <a:ext cx="7848600" cy="644525"/>
          </a:xfrm>
        </p:spPr>
        <p:txBody>
          <a:bodyPr/>
          <a:lstStyle/>
          <a:p>
            <a:pPr algn="just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试建立顶点在原点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旋转轴为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z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轴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半顶角为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8166100" y="6731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5" name="Equation" r:id="rId3" imgW="266400" imgH="241200" progId="Equation.3">
                  <p:embed/>
                </p:oleObj>
              </mc:Choice>
              <mc:Fallback>
                <p:oleObj name="Equation" r:id="rId3" imgW="266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6731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的圆锥面方程</a:t>
            </a:r>
            <a:r>
              <a:rPr lang="en-US" altLang="zh-CN">
                <a:ea typeface="仿宋_GB2312" panose="02010609030101010101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62000" y="161448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>
                <a:latin typeface="楷体_GB2312" panose="02010609030101010101" pitchFamily="49" charset="-122"/>
              </a:rPr>
              <a:t>在</a:t>
            </a:r>
            <a:r>
              <a:rPr lang="en-US" altLang="zh-CN" i="1">
                <a:ea typeface="仿宋_GB2312" panose="02010609030101010101" pitchFamily="49" charset="-122"/>
              </a:rPr>
              <a:t>yoz</a:t>
            </a:r>
            <a:r>
              <a:rPr lang="zh-CN" altLang="en-US">
                <a:latin typeface="楷体_GB2312" panose="02010609030101010101" pitchFamily="49" charset="-122"/>
              </a:rPr>
              <a:t>面上直线</a:t>
            </a:r>
            <a:r>
              <a:rPr lang="en-US" altLang="zh-CN" i="1">
                <a:ea typeface="仿宋_GB2312" panose="02010609030101010101" pitchFamily="49" charset="-122"/>
              </a:rPr>
              <a:t>L </a:t>
            </a:r>
            <a:r>
              <a:rPr lang="zh-CN" altLang="en-US"/>
              <a:t>的方程为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2133600" y="22860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6" name="Equation" r:id="rId5" imgW="1587240" imgH="368280" progId="Equation.3">
                  <p:embed/>
                </p:oleObj>
              </mc:Choice>
              <mc:Fallback>
                <p:oleObj name="Equation" r:id="rId5" imgW="15872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81000" y="2697163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绕</a:t>
            </a:r>
            <a:r>
              <a:rPr lang="en-US" altLang="zh-CN" sz="3200" i="1">
                <a:latin typeface="楷体_GB2312" panose="02010609030101010101" pitchFamily="49" charset="-122"/>
              </a:rPr>
              <a:t>z</a:t>
            </a:r>
            <a:r>
              <a:rPr lang="en-US" altLang="zh-CN" i="1">
                <a:solidFill>
                  <a:schemeClr val="tx2"/>
                </a:solidFill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轴旋转时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圆锥面的方程为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589088" y="3379788"/>
          <a:ext cx="2982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7" name="Equation" r:id="rId7" imgW="2984400" imgH="558720" progId="Equation.3">
                  <p:embed/>
                </p:oleObj>
              </mc:Choice>
              <mc:Fallback>
                <p:oleObj name="Equation" r:id="rId7" imgW="29844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379788"/>
                        <a:ext cx="29829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600200" y="5233988"/>
          <a:ext cx="262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8" name="Equation" r:id="rId9" imgW="2628720" imgH="520560" progId="Equation.3">
                  <p:embed/>
                </p:oleObj>
              </mc:Choice>
              <mc:Fallback>
                <p:oleObj name="Equation" r:id="rId9" imgW="262872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3988"/>
                        <a:ext cx="2627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43125" y="40909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2286000" y="41275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Equation" r:id="rId11" imgW="1803240" imgH="444240" progId="Equation.3">
                  <p:embed/>
                </p:oleObj>
              </mc:Choice>
              <mc:Fallback>
                <p:oleObj name="Equation" r:id="rId11" imgW="18032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2750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46" name="Group 62"/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3648" y="816"/>
            <a:chExt cx="1341" cy="2751"/>
          </a:xfrm>
        </p:grpSpPr>
        <p:graphicFrame>
          <p:nvGraphicFramePr>
            <p:cNvPr id="118838" name="Object 54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0" name="BMP 图象" r:id="rId13" imgW="1181265" imgH="2409524" progId="Paint.Picture">
                    <p:embed/>
                  </p:oleObj>
                </mc:Choice>
                <mc:Fallback>
                  <p:oleObj name="BMP 图象" r:id="rId13" imgW="1181265" imgH="2409524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7" name="Object 23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1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8" name="Object 24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2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9" name="Object 25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3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839" name="Group 55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118811" name="Line 27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05" name="Line 21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0" name="Line 26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2" name="Line 28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6972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Equation" r:id="rId21" imgW="266400" imgH="241200" progId="Equation.3">
                  <p:embed/>
                </p:oleObj>
              </mc:Choice>
              <mc:Fallback>
                <p:oleObj name="Equation" r:id="rId21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2209800" y="45624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两边平方</a:t>
            </a:r>
          </a:p>
        </p:txBody>
      </p:sp>
      <p:grpSp>
        <p:nvGrpSpPr>
          <p:cNvPr id="118847" name="Group 63"/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3840" y="1248"/>
            <a:chExt cx="1408" cy="1920"/>
          </a:xfrm>
        </p:grpSpPr>
        <p:sp>
          <p:nvSpPr>
            <p:cNvPr id="118815" name="Line 31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40" name="Object 56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5" name="Equation" r:id="rId23" imgW="253800" imgH="304560" progId="Equation.3">
                    <p:embed/>
                  </p:oleObj>
                </mc:Choice>
                <mc:Fallback>
                  <p:oleObj name="Equation" r:id="rId23" imgW="253800" imgH="3045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45" name="Group 61"/>
          <p:cNvGrpSpPr>
            <a:grpSpLocks/>
          </p:cNvGrpSpPr>
          <p:nvPr/>
        </p:nvGrpSpPr>
        <p:grpSpPr bwMode="auto">
          <a:xfrm>
            <a:off x="7456488" y="2832100"/>
            <a:ext cx="1460500" cy="368300"/>
            <a:chOff x="4697" y="1784"/>
            <a:chExt cx="920" cy="232"/>
          </a:xfrm>
        </p:grpSpPr>
        <p:graphicFrame>
          <p:nvGraphicFramePr>
            <p:cNvPr id="118819" name="Object 35"/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6" name="Equation" r:id="rId25" imgW="1498320" imgH="406080" progId="Equation.3">
                    <p:embed/>
                  </p:oleObj>
                </mc:Choice>
                <mc:Fallback>
                  <p:oleObj name="Equation" r:id="rId25" imgW="1498320" imgH="406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84"/>
                          <a:ext cx="8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8848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49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8850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51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52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53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54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1" grpId="0" autoUpdateAnimBg="0"/>
      <p:bldP spid="118794" grpId="0" animBg="1"/>
      <p:bldP spid="118828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4216</TotalTime>
  <Words>773</Words>
  <Application>Microsoft Office PowerPoint</Application>
  <PresentationFormat>全屏显示(4:3)</PresentationFormat>
  <Paragraphs>131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Times New Roman</vt:lpstr>
      <vt:lpstr>宋体</vt:lpstr>
      <vt:lpstr>楷体_GB2312</vt:lpstr>
      <vt:lpstr>华文行楷</vt:lpstr>
      <vt:lpstr>仿宋_GB2312</vt:lpstr>
      <vt:lpstr>Arial</vt:lpstr>
      <vt:lpstr>Symbol</vt:lpstr>
      <vt:lpstr>空演示文稿</vt:lpstr>
      <vt:lpstr>BMP 图象</vt:lpstr>
      <vt:lpstr>Microsoft 公式 3.0</vt:lpstr>
      <vt:lpstr>Microsoft Equation 3.0</vt:lpstr>
      <vt:lpstr>第6节</vt:lpstr>
      <vt:lpstr>PowerPoint 演示文稿</vt:lpstr>
      <vt:lpstr>一、柱面</vt:lpstr>
      <vt:lpstr>定义1.</vt:lpstr>
      <vt:lpstr>一般地,在三维空间</vt:lpstr>
      <vt:lpstr>二、旋转曲面   </vt:lpstr>
      <vt:lpstr>建立yoz面上曲线C 绕 z 轴旋转所成曲面的方程:</vt:lpstr>
      <vt:lpstr>思考：当曲线 C 绕 y 轴旋转时，方程如何？</vt:lpstr>
      <vt:lpstr>例3. 试建立顶点在原点, 旋转轴为z 轴, 半顶角为</vt:lpstr>
      <vt:lpstr>例4. 求坐标面 xoz 上的双曲线</vt:lpstr>
      <vt:lpstr>内容小结</vt:lpstr>
      <vt:lpstr>思考与练习</vt:lpstr>
      <vt:lpstr>PowerPoint 演示文稿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Zhuangchu LUO</cp:lastModifiedBy>
  <cp:revision>168</cp:revision>
  <dcterms:created xsi:type="dcterms:W3CDTF">2000-12-02T01:28:42Z</dcterms:created>
  <dcterms:modified xsi:type="dcterms:W3CDTF">2018-02-07T10:45:45Z</dcterms:modified>
</cp:coreProperties>
</file>