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309" r:id="rId3"/>
    <p:sldId id="296" r:id="rId4"/>
    <p:sldId id="297" r:id="rId5"/>
    <p:sldId id="320" r:id="rId6"/>
    <p:sldId id="321" r:id="rId7"/>
    <p:sldId id="324" r:id="rId8"/>
    <p:sldId id="323" r:id="rId9"/>
    <p:sldId id="298" r:id="rId10"/>
    <p:sldId id="310" r:id="rId11"/>
    <p:sldId id="299" r:id="rId12"/>
    <p:sldId id="300" r:id="rId13"/>
    <p:sldId id="311" r:id="rId14"/>
    <p:sldId id="312" r:id="rId15"/>
    <p:sldId id="318" r:id="rId16"/>
    <p:sldId id="304" r:id="rId17"/>
    <p:sldId id="319" r:id="rId18"/>
    <p:sldId id="306" r:id="rId19"/>
    <p:sldId id="32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33CC"/>
    <a:srgbClr val="CFBC31"/>
    <a:srgbClr val="66FF99"/>
    <a:srgbClr val="00FF00"/>
    <a:srgbClr val="6666FF"/>
    <a:srgbClr val="008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6009" autoAdjust="0"/>
  </p:normalViewPr>
  <p:slideViewPr>
    <p:cSldViewPr>
      <p:cViewPr varScale="1">
        <p:scale>
          <a:sx n="105" d="100"/>
          <a:sy n="105" d="100"/>
        </p:scale>
        <p:origin x="576" y="108"/>
      </p:cViewPr>
      <p:guideLst>
        <p:guide orient="horz" pos="91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2" Type="http://schemas.openxmlformats.org/officeDocument/2006/relationships/image" Target="../media/image121.emf"/><Relationship Id="rId16" Type="http://schemas.openxmlformats.org/officeDocument/2006/relationships/image" Target="../media/image135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5" Type="http://schemas.openxmlformats.org/officeDocument/2006/relationships/image" Target="../media/image13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Relationship Id="rId14" Type="http://schemas.openxmlformats.org/officeDocument/2006/relationships/image" Target="../media/image13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10" Type="http://schemas.openxmlformats.org/officeDocument/2006/relationships/image" Target="../media/image162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17" Type="http://schemas.openxmlformats.org/officeDocument/2006/relationships/image" Target="../media/image45.emf"/><Relationship Id="rId2" Type="http://schemas.openxmlformats.org/officeDocument/2006/relationships/image" Target="../media/image30.emf"/><Relationship Id="rId16" Type="http://schemas.openxmlformats.org/officeDocument/2006/relationships/image" Target="../media/image44.emf"/><Relationship Id="rId1" Type="http://schemas.openxmlformats.org/officeDocument/2006/relationships/image" Target="../media/image29.png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EC42B0DD-02B7-40F1-BC0B-2A6A8E470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3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9E595B61-9C76-4D19-8DDD-F4A70AA01A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109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9C0E6-74B3-4B28-8A49-5E5B968271A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19155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B557A-C216-4D77-830E-E708EABF0EB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336267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12C8B-2544-4057-B84F-C7D4A408FF7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7670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DE7E5-2895-40E9-B882-6D0FA7F933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92422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D40DF-C581-4713-8471-B7E4A61F4C0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71530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C9642-DD07-4D97-BEE1-CDDB57223C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397441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97682-E3A0-405A-B199-2D5A470BE5D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334795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85D74-0FAB-4FD8-A59C-2E14642C918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P414</a:t>
            </a:r>
          </a:p>
        </p:txBody>
      </p:sp>
    </p:spTree>
    <p:extLst>
      <p:ext uri="{BB962C8B-B14F-4D97-AF65-F5344CB8AC3E}">
        <p14:creationId xmlns:p14="http://schemas.microsoft.com/office/powerpoint/2010/main" val="105621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EC24C-A427-44A4-AAB6-844EAEE4C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90858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0D049-7098-4A57-BDD0-A220E04DC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97609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B7BDC-43AA-474F-AE1A-5B089E6A1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5685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FE228-A9FA-492A-9AC1-14AA87A40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67211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BC7DF-AFC2-4375-890E-A6BB3570A3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00319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C8FC5-F730-4E7F-A05A-790423A0EE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01266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0F7A3-6F1B-427A-8E80-3A6154442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49154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DB67A-B49E-4B9D-86C6-C9D466BA5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3850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6748C-2DA1-43DB-9A84-221DEBDE3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04257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BE96D-2AFC-42CA-AB4E-873F5FBE58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37759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24141-42C1-4ABF-9806-16A7B2B7B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7059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39AF932F-22AB-4D11-8E05-D27502557B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slide" Target="slide9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7.jpeg"/><Relationship Id="rId10" Type="http://schemas.openxmlformats.org/officeDocument/2006/relationships/image" Target="../media/image104.emf"/><Relationship Id="rId19" Type="http://schemas.openxmlformats.org/officeDocument/2006/relationships/image" Target="../media/image3.jpeg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6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9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9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6.jpeg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7.emf"/><Relationship Id="rId26" Type="http://schemas.openxmlformats.org/officeDocument/2006/relationships/image" Target="../media/image131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135.e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30.emf"/><Relationship Id="rId32" Type="http://schemas.openxmlformats.org/officeDocument/2006/relationships/image" Target="../media/image134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32.emf"/><Relationship Id="rId36" Type="http://schemas.openxmlformats.org/officeDocument/2006/relationships/image" Target="../media/image4.jpeg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33.emf"/><Relationship Id="rId35" Type="http://schemas.openxmlformats.org/officeDocument/2006/relationships/image" Target="../media/image3.jpeg"/><Relationship Id="rId8" Type="http://schemas.openxmlformats.org/officeDocument/2006/relationships/image" Target="../media/image122.emf"/><Relationship Id="rId3" Type="http://schemas.openxmlformats.org/officeDocument/2006/relationships/oleObject" Target="../embeddings/oleObject1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3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6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39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9.emf"/><Relationship Id="rId19" Type="http://schemas.openxmlformats.org/officeDocument/2006/relationships/image" Target="../media/image5.jpeg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1.emf"/><Relationship Id="rId2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0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7.emf"/><Relationship Id="rId17" Type="http://schemas.openxmlformats.org/officeDocument/2006/relationships/oleObject" Target="../embeddings/oleObject153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emf"/><Relationship Id="rId20" Type="http://schemas.openxmlformats.org/officeDocument/2006/relationships/image" Target="../media/image16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56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8.emf"/><Relationship Id="rId22" Type="http://schemas.openxmlformats.org/officeDocument/2006/relationships/image" Target="../media/image162.emf"/><Relationship Id="rId27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73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4.jpeg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4.bin"/><Relationship Id="rId31" Type="http://schemas.openxmlformats.org/officeDocument/2006/relationships/image" Target="../media/image7.jpeg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_5&#24179;&#38754;&#26041;&#31243;.ppt#-1,1,&#31532;&#20116;&#33410; &#24179;&#38754;&#21450;&#20854;&#26041;&#31243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68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image" Target="../media/image7.jpeg"/><Relationship Id="rId10" Type="http://schemas.openxmlformats.org/officeDocument/2006/relationships/image" Target="../media/image178.emf"/><Relationship Id="rId19" Type="http://schemas.openxmlformats.org/officeDocument/2006/relationships/image" Target="../media/image3.jpeg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80.emf"/><Relationship Id="rId2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.emf"/><Relationship Id="rId34" Type="http://schemas.openxmlformats.org/officeDocument/2006/relationships/image" Target="../media/image7.jpeg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5.jpeg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emf"/><Relationship Id="rId30" Type="http://schemas.openxmlformats.org/officeDocument/2006/relationships/image" Target="../media/image3.jpeg"/><Relationship Id="rId35" Type="http://schemas.openxmlformats.org/officeDocument/2006/relationships/image" Target="../media/image8.jpeg"/><Relationship Id="rId8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png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19" Type="http://schemas.openxmlformats.org/officeDocument/2006/relationships/image" Target="../media/image5.jpeg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emf"/><Relationship Id="rId2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4.jpeg"/><Relationship Id="rId21" Type="http://schemas.openxmlformats.org/officeDocument/2006/relationships/image" Target="../media/image37.emf"/><Relationship Id="rId34" Type="http://schemas.openxmlformats.org/officeDocument/2006/relationships/oleObject" Target="../embeddings/oleObject37.bin"/><Relationship Id="rId42" Type="http://schemas.openxmlformats.org/officeDocument/2006/relationships/image" Target="../media/image7.jpe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41.emf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e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45.emf"/><Relationship Id="rId40" Type="http://schemas.openxmlformats.org/officeDocument/2006/relationships/image" Target="../media/image5.jpeg"/><Relationship Id="rId5" Type="http://schemas.openxmlformats.org/officeDocument/2006/relationships/image" Target="../media/image29.png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8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e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40.e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44.emf"/><Relationship Id="rId43" Type="http://schemas.openxmlformats.org/officeDocument/2006/relationships/image" Target="../media/image8.jpeg"/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3.jpe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54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3.emf"/><Relationship Id="rId31" Type="http://schemas.openxmlformats.org/officeDocument/2006/relationships/image" Target="../media/image8.jpe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57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3.emf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0.emf"/><Relationship Id="rId24" Type="http://schemas.openxmlformats.org/officeDocument/2006/relationships/image" Target="../media/image3.jpeg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e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75.png"/><Relationship Id="rId34" Type="http://schemas.openxmlformats.org/officeDocument/2006/relationships/image" Target="../media/image7.jpeg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0.emf"/><Relationship Id="rId24" Type="http://schemas.openxmlformats.org/officeDocument/2006/relationships/oleObject" Target="../embeddings/oleObject70.bin"/><Relationship Id="rId32" Type="http://schemas.openxmlformats.org/officeDocument/2006/relationships/image" Target="../media/image5.jpeg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28" Type="http://schemas.openxmlformats.org/officeDocument/2006/relationships/oleObject" Target="../embeddings/oleObject72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4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8.emf"/><Relationship Id="rId30" Type="http://schemas.openxmlformats.org/officeDocument/2006/relationships/image" Target="../media/image3.jpeg"/><Relationship Id="rId35" Type="http://schemas.openxmlformats.org/officeDocument/2006/relationships/image" Target="../media/image8.jpeg"/><Relationship Id="rId8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0.bin"/><Relationship Id="rId26" Type="http://schemas.openxmlformats.org/officeDocument/2006/relationships/image" Target="../media/image3.jpe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88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e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7.emf"/><Relationship Id="rId31" Type="http://schemas.openxmlformats.org/officeDocument/2006/relationships/image" Target="../media/image8.jpeg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91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7.emf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4.emf"/><Relationship Id="rId24" Type="http://schemas.openxmlformats.org/officeDocument/2006/relationships/image" Target="../media/image3.jpeg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8.e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59" name="Object 43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2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7578020" y="250825"/>
            <a:ext cx="1261884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b="1" dirty="0" smtClean="0">
                <a:solidFill>
                  <a:schemeClr val="accent2"/>
                </a:solidFill>
              </a:rPr>
              <a:t>8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1981200" y="2468563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anose="02010609030101010101" pitchFamily="49" charset="-122"/>
              </a:rPr>
              <a:t>一、空间曲线的一般方程</a:t>
            </a:r>
            <a:endParaRPr lang="zh-CN" altLang="en-US" sz="3200" b="1">
              <a:ea typeface="仿宋_GB2312" panose="02010609030101010101" pitchFamily="49" charset="-122"/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981200" y="326866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anose="02010609030101010101" pitchFamily="49" charset="-122"/>
              </a:rPr>
              <a:t>二、空间曲线的参数方程 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1981200" y="4114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楷体_GB2312" panose="02010609030101010101" pitchFamily="49" charset="-122"/>
              </a:rPr>
              <a:t>三、空间曲线在坐标面上的投影</a:t>
            </a:r>
          </a:p>
        </p:txBody>
      </p:sp>
      <p:sp>
        <p:nvSpPr>
          <p:cNvPr id="111644" name="AutoShape 2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352800"/>
            <a:ext cx="48768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5" name="AutoShape 2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4191000"/>
            <a:ext cx="59436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181100" y="381000"/>
            <a:ext cx="21717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1646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1648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49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0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1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2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1828800" y="110013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空间曲线及其方程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75" name="Group 31"/>
          <p:cNvGrpSpPr>
            <a:grpSpLocks/>
          </p:cNvGrpSpPr>
          <p:nvPr/>
        </p:nvGrpSpPr>
        <p:grpSpPr bwMode="auto">
          <a:xfrm>
            <a:off x="5943600" y="1295400"/>
            <a:ext cx="2286000" cy="2590800"/>
            <a:chOff x="4032" y="192"/>
            <a:chExt cx="1440" cy="1632"/>
          </a:xfrm>
        </p:grpSpPr>
        <p:grpSp>
          <p:nvGrpSpPr>
            <p:cNvPr id="134176" name="Group 32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134177" name="Oval 33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8" name="Oval 34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9" name="Oval 35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36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134181" name="Group 37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13418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83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4184" name="Group 40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13418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8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8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88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34189" name="Object 45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22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0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90" name="Object 46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23" name="公式" r:id="rId5" imgW="139680" imgH="164880" progId="Equation.3">
                      <p:embed/>
                    </p:oleObj>
                  </mc:Choice>
                  <mc:Fallback>
                    <p:oleObj name="公式" r:id="rId5" imgW="139680" imgH="16488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2"/>
                            <a:ext cx="17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91" name="Object 47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24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92" name="Object 48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25" name="公式" r:id="rId9" imgW="152280" imgH="177480" progId="Equation.3">
                      <p:embed/>
                    </p:oleObj>
                  </mc:Choice>
                  <mc:Fallback>
                    <p:oleObj name="公式" r:id="rId9" imgW="152280" imgH="1774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1"/>
                            <a:ext cx="212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193" name="Arc 49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4" name="Arc 50"/>
              <p:cNvSpPr>
                <a:spLocks/>
              </p:cNvSpPr>
              <p:nvPr/>
            </p:nvSpPr>
            <p:spPr bwMode="auto">
              <a:xfrm rot="18960000">
                <a:off x="4742" y="553"/>
                <a:ext cx="79" cy="6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4195" name="Object 51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26" name="公式" r:id="rId11" imgW="101520" imgH="164880" progId="Equation.3">
                      <p:embed/>
                    </p:oleObj>
                  </mc:Choice>
                  <mc:Fallback>
                    <p:oleObj name="公式" r:id="rId11" imgW="101520" imgH="16488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6"/>
                            <a:ext cx="13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4196" name="Object 52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7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97" name="Rectangle 53"/>
          <p:cNvSpPr>
            <a:spLocks noGrp="1" noChangeArrowheads="1"/>
          </p:cNvSpPr>
          <p:nvPr>
            <p:ph type="title"/>
          </p:nvPr>
        </p:nvSpPr>
        <p:spPr>
          <a:xfrm>
            <a:off x="685800" y="446088"/>
            <a:ext cx="1295400" cy="544512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例如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</p:txBody>
      </p:sp>
      <p:sp>
        <p:nvSpPr>
          <p:cNvPr id="134198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48768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800" i="1">
                <a:ea typeface="楷体_GB2312" panose="02010609030101010101" pitchFamily="49" charset="-122"/>
              </a:rPr>
              <a:t>xoy 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面上的投影曲线方程为</a:t>
            </a:r>
          </a:p>
        </p:txBody>
      </p:sp>
      <p:graphicFrame>
        <p:nvGraphicFramePr>
          <p:cNvPr id="134200" name="Object 56"/>
          <p:cNvGraphicFramePr>
            <a:graphicFrameLocks noChangeAspect="1"/>
          </p:cNvGraphicFramePr>
          <p:nvPr/>
        </p:nvGraphicFramePr>
        <p:xfrm>
          <a:off x="1447800" y="3276600"/>
          <a:ext cx="2817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8" name="Equation" r:id="rId15" imgW="2819160" imgH="990360" progId="Equation.3">
                  <p:embed/>
                </p:oleObj>
              </mc:Choice>
              <mc:Fallback>
                <p:oleObj name="Equation" r:id="rId15" imgW="2819160" imgH="9903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8178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05" name="Object 61"/>
          <p:cNvGraphicFramePr>
            <a:graphicFrameLocks noChangeAspect="1"/>
          </p:cNvGraphicFramePr>
          <p:nvPr/>
        </p:nvGraphicFramePr>
        <p:xfrm>
          <a:off x="990600" y="1143000"/>
          <a:ext cx="4418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9" name="Equation" r:id="rId17" imgW="4419360" imgH="1054080" progId="Equation.3">
                  <p:embed/>
                </p:oleObj>
              </mc:Choice>
              <mc:Fallback>
                <p:oleObj name="Equation" r:id="rId17" imgW="4419360" imgH="10540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44180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2" name="Arc 68"/>
          <p:cNvSpPr>
            <a:spLocks/>
          </p:cNvSpPr>
          <p:nvPr/>
        </p:nvSpPr>
        <p:spPr bwMode="auto">
          <a:xfrm>
            <a:off x="6705600" y="2673350"/>
            <a:ext cx="763588" cy="303213"/>
          </a:xfrm>
          <a:custGeom>
            <a:avLst/>
            <a:gdLst>
              <a:gd name="G0" fmla="+- 21600 0 0"/>
              <a:gd name="G1" fmla="+- 21101 0 0"/>
              <a:gd name="G2" fmla="+- 21600 0 0"/>
              <a:gd name="T0" fmla="*/ 43182 w 43200"/>
              <a:gd name="T1" fmla="*/ 20219 h 42701"/>
              <a:gd name="T2" fmla="*/ 16986 w 43200"/>
              <a:gd name="T3" fmla="*/ 0 h 42701"/>
              <a:gd name="T4" fmla="*/ 21600 w 43200"/>
              <a:gd name="T5" fmla="*/ 21101 h 4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4215" name="Picture 71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216" name="Text Box 7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4217" name="Picture 7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18" name="Picture 7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19" name="Picture 7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20" name="Picture 7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21" name="Picture 7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98" grpId="0" build="p" autoUpdateAnimBg="0"/>
      <p:bldP spid="1342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66" name="Group 82"/>
          <p:cNvGrpSpPr>
            <a:grpSpLocks/>
          </p:cNvGrpSpPr>
          <p:nvPr/>
        </p:nvGrpSpPr>
        <p:grpSpPr bwMode="auto">
          <a:xfrm>
            <a:off x="6553200" y="3429000"/>
            <a:ext cx="2438400" cy="2514600"/>
            <a:chOff x="4128" y="2160"/>
            <a:chExt cx="1536" cy="1584"/>
          </a:xfrm>
        </p:grpSpPr>
        <p:sp>
          <p:nvSpPr>
            <p:cNvPr id="118859" name="Arc 75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0" name="Arc 76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61" name="Arc 77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791" name="Object 7"/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4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2" name="Object 8"/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5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5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3" name="Object 9"/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6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64"/>
                          <a:ext cx="19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00" name="Object 16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7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8809" name="Group 25"/>
          <p:cNvGrpSpPr>
            <a:grpSpLocks/>
          </p:cNvGrpSpPr>
          <p:nvPr/>
        </p:nvGrpSpPr>
        <p:grpSpPr bwMode="auto">
          <a:xfrm>
            <a:off x="6934200" y="4191000"/>
            <a:ext cx="1600200" cy="1143000"/>
            <a:chOff x="4368" y="2880"/>
            <a:chExt cx="1008" cy="720"/>
          </a:xfrm>
        </p:grpSpPr>
        <p:sp>
          <p:nvSpPr>
            <p:cNvPr id="118810" name="Line 26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11" name="Group 27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118812" name="Line 28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3" name="Line 29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4" name="Line 30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8854" name="Object 70"/>
          <p:cNvGraphicFramePr>
            <a:graphicFrameLocks noChangeAspect="1"/>
          </p:cNvGraphicFramePr>
          <p:nvPr/>
        </p:nvGraphicFramePr>
        <p:xfrm>
          <a:off x="8077200" y="5105400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8" name="公式" r:id="rId11" imgW="101520" imgH="164880" progId="Equation.3">
                  <p:embed/>
                </p:oleObj>
              </mc:Choice>
              <mc:Fallback>
                <p:oleObj name="公式" r:id="rId11" imgW="101520" imgH="1648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05400"/>
                        <a:ext cx="2492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6629400" y="4940300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9" name="公式" r:id="rId13" imgW="152280" imgH="177480" progId="Equation.3">
                  <p:embed/>
                </p:oleObj>
              </mc:Choice>
              <mc:Fallback>
                <p:oleObj name="公式" r:id="rId13" imgW="1522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40300"/>
                        <a:ext cx="334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37" name="Rectangle 5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又如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304800" y="1828800"/>
            <a:ext cx="640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所围的立体在 </a:t>
            </a:r>
            <a:r>
              <a:rPr lang="en-US" altLang="zh-CN" i="1"/>
              <a:t>xoy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面上的投影区域为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118841" name="Text Box 57"/>
          <p:cNvSpPr txBox="1">
            <a:spLocks noChangeArrowheads="1"/>
          </p:cNvSpPr>
          <p:nvPr/>
        </p:nvSpPr>
        <p:spPr bwMode="auto">
          <a:xfrm>
            <a:off x="609600" y="11572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上半球面</a:t>
            </a:r>
          </a:p>
        </p:txBody>
      </p:sp>
      <p:sp>
        <p:nvSpPr>
          <p:cNvPr id="118842" name="Text Box 58"/>
          <p:cNvSpPr txBox="1">
            <a:spLocks noChangeArrowheads="1"/>
          </p:cNvSpPr>
          <p:nvPr/>
        </p:nvSpPr>
        <p:spPr bwMode="auto">
          <a:xfrm>
            <a:off x="4876800" y="1143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和锥面</a:t>
            </a:r>
          </a:p>
        </p:txBody>
      </p:sp>
      <p:graphicFrame>
        <p:nvGraphicFramePr>
          <p:cNvPr id="118843" name="Object 59"/>
          <p:cNvGraphicFramePr>
            <a:graphicFrameLocks noChangeAspect="1"/>
          </p:cNvGraphicFramePr>
          <p:nvPr/>
        </p:nvGraphicFramePr>
        <p:xfrm>
          <a:off x="2286000" y="1143000"/>
          <a:ext cx="2487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Equation" r:id="rId15" imgW="2489040" imgH="558720" progId="Equation.3">
                  <p:embed/>
                </p:oleObj>
              </mc:Choice>
              <mc:Fallback>
                <p:oleObj name="Equation" r:id="rId15" imgW="2489040" imgH="55872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2487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44" name="Object 60"/>
          <p:cNvGraphicFramePr>
            <a:graphicFrameLocks noChangeAspect="1"/>
          </p:cNvGraphicFramePr>
          <p:nvPr/>
        </p:nvGraphicFramePr>
        <p:xfrm>
          <a:off x="6148388" y="1117600"/>
          <a:ext cx="2386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Equation" r:id="rId17" imgW="2387520" imgH="558720" progId="Equation.3">
                  <p:embed/>
                </p:oleObj>
              </mc:Choice>
              <mc:Fallback>
                <p:oleObj name="Equation" r:id="rId17" imgW="2387520" imgH="55872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1117600"/>
                        <a:ext cx="23860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47" name="Object 63"/>
          <p:cNvGraphicFramePr>
            <a:graphicFrameLocks noChangeAspect="1"/>
          </p:cNvGraphicFramePr>
          <p:nvPr/>
        </p:nvGraphicFramePr>
        <p:xfrm>
          <a:off x="4191000" y="4495800"/>
          <a:ext cx="182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2" name="Equation" r:id="rId19" imgW="1828800" imgH="990360" progId="Equation.3">
                  <p:embed/>
                </p:oleObj>
              </mc:Choice>
              <mc:Fallback>
                <p:oleObj name="Equation" r:id="rId19" imgW="1828800" imgH="990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95800"/>
                        <a:ext cx="182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48" name="Text Box 64"/>
          <p:cNvSpPr txBox="1">
            <a:spLocks noChangeArrowheads="1"/>
          </p:cNvSpPr>
          <p:nvPr/>
        </p:nvSpPr>
        <p:spPr bwMode="auto">
          <a:xfrm>
            <a:off x="304800" y="47244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在 </a:t>
            </a:r>
            <a:r>
              <a:rPr lang="en-US" altLang="zh-CN" i="1"/>
              <a:t>xoy </a:t>
            </a:r>
            <a:r>
              <a:rPr lang="zh-CN" altLang="en-US">
                <a:latin typeface="楷体_GB2312" panose="02010609030101010101" pitchFamily="49" charset="-122"/>
              </a:rPr>
              <a:t>面上的</a:t>
            </a:r>
            <a:r>
              <a:rPr lang="zh-CN" altLang="en-US"/>
              <a:t>投影曲线</a:t>
            </a:r>
          </a:p>
        </p:txBody>
      </p:sp>
      <p:graphicFrame>
        <p:nvGraphicFramePr>
          <p:cNvPr id="118849" name="Object 65"/>
          <p:cNvGraphicFramePr>
            <a:graphicFrameLocks noChangeAspect="1"/>
          </p:cNvGraphicFramePr>
          <p:nvPr/>
        </p:nvGraphicFramePr>
        <p:xfrm>
          <a:off x="2743200" y="3136900"/>
          <a:ext cx="31353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3" name="Equation" r:id="rId21" imgW="3136680" imgH="1130040" progId="Equation.3">
                  <p:embed/>
                </p:oleObj>
              </mc:Choice>
              <mc:Fallback>
                <p:oleObj name="Equation" r:id="rId21" imgW="3136680" imgH="11300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36900"/>
                        <a:ext cx="31353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50" name="Text Box 66"/>
          <p:cNvSpPr txBox="1">
            <a:spLocks noChangeArrowheads="1"/>
          </p:cNvSpPr>
          <p:nvPr/>
        </p:nvSpPr>
        <p:spPr bwMode="auto">
          <a:xfrm>
            <a:off x="990600" y="33655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二者交线</a:t>
            </a:r>
          </a:p>
        </p:txBody>
      </p:sp>
      <p:graphicFrame>
        <p:nvGraphicFramePr>
          <p:cNvPr id="118851" name="Object 67"/>
          <p:cNvGraphicFramePr>
            <a:graphicFrameLocks noChangeAspect="1"/>
          </p:cNvGraphicFramePr>
          <p:nvPr/>
        </p:nvGraphicFramePr>
        <p:xfrm>
          <a:off x="2149475" y="5492750"/>
          <a:ext cx="2651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" name="Equation" r:id="rId23" imgW="2654280" imgH="507960" progId="Equation.3">
                  <p:embed/>
                </p:oleObj>
              </mc:Choice>
              <mc:Fallback>
                <p:oleObj name="Equation" r:id="rId23" imgW="2654280" imgH="5079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492750"/>
                        <a:ext cx="2651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53" name="Text Box 69"/>
          <p:cNvSpPr txBox="1">
            <a:spLocks noChangeArrowheads="1"/>
          </p:cNvSpPr>
          <p:nvPr/>
        </p:nvSpPr>
        <p:spPr bwMode="auto">
          <a:xfrm>
            <a:off x="304800" y="55006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所围圆域</a:t>
            </a:r>
            <a:r>
              <a:rPr lang="en-US" altLang="zh-CN">
                <a:ea typeface="仿宋_GB2312" panose="02010609030101010101" pitchFamily="49" charset="-122"/>
              </a:rPr>
              <a:t>:</a:t>
            </a:r>
          </a:p>
        </p:txBody>
      </p:sp>
      <p:sp>
        <p:nvSpPr>
          <p:cNvPr id="118857" name="Text Box 73"/>
          <p:cNvSpPr txBox="1">
            <a:spLocks noChangeArrowheads="1"/>
          </p:cNvSpPr>
          <p:nvPr/>
        </p:nvSpPr>
        <p:spPr bwMode="auto">
          <a:xfrm>
            <a:off x="6461125" y="1752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二者交线在</a:t>
            </a:r>
          </a:p>
        </p:txBody>
      </p:sp>
      <p:sp>
        <p:nvSpPr>
          <p:cNvPr id="118858" name="Text Box 74"/>
          <p:cNvSpPr txBox="1">
            <a:spLocks noChangeArrowheads="1"/>
          </p:cNvSpPr>
          <p:nvPr/>
        </p:nvSpPr>
        <p:spPr bwMode="auto">
          <a:xfrm>
            <a:off x="365125" y="2428875"/>
            <a:ext cx="485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xoy </a:t>
            </a:r>
            <a:r>
              <a:rPr lang="zh-CN" altLang="en-US"/>
              <a:t>面上的投影曲线所围之域 </a:t>
            </a:r>
            <a:r>
              <a:rPr lang="en-US" altLang="zh-CN"/>
              <a:t>.</a:t>
            </a:r>
          </a:p>
        </p:txBody>
      </p:sp>
      <p:grpSp>
        <p:nvGrpSpPr>
          <p:cNvPr id="118870" name="Group 86"/>
          <p:cNvGrpSpPr>
            <a:grpSpLocks/>
          </p:cNvGrpSpPr>
          <p:nvPr/>
        </p:nvGrpSpPr>
        <p:grpSpPr bwMode="auto">
          <a:xfrm>
            <a:off x="6934200" y="4953000"/>
            <a:ext cx="1220788" cy="381000"/>
            <a:chOff x="4368" y="3120"/>
            <a:chExt cx="769" cy="240"/>
          </a:xfrm>
        </p:grpSpPr>
        <p:sp>
          <p:nvSpPr>
            <p:cNvPr id="118802" name="Oval 18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67" name="Group 83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118868" name="Line 84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69" name="Line 85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876" name="Group 92"/>
          <p:cNvGrpSpPr>
            <a:grpSpLocks/>
          </p:cNvGrpSpPr>
          <p:nvPr/>
        </p:nvGrpSpPr>
        <p:grpSpPr bwMode="auto">
          <a:xfrm>
            <a:off x="6926263" y="4122738"/>
            <a:ext cx="1227137" cy="982662"/>
            <a:chOff x="4363" y="2597"/>
            <a:chExt cx="773" cy="619"/>
          </a:xfrm>
        </p:grpSpPr>
        <p:sp>
          <p:nvSpPr>
            <p:cNvPr id="118805" name="Freeform 21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75" name="Group 91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118871" name="Arc 87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73" name="Arc 89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808" name="Line 24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8877" name="Picture 93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78" name="Text Box 9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8879" name="Picture 9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80" name="Picture 9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81" name="Picture 9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82" name="Picture 9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83" name="Picture 9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9" grpId="0" autoUpdateAnimBg="0"/>
      <p:bldP spid="118841" grpId="0" autoUpdateAnimBg="0"/>
      <p:bldP spid="118842" grpId="0" autoUpdateAnimBg="0"/>
      <p:bldP spid="118848" grpId="0" autoUpdateAnimBg="0"/>
      <p:bldP spid="118850" grpId="0" autoUpdateAnimBg="0"/>
      <p:bldP spid="118853" grpId="0" autoUpdateAnimBg="0"/>
      <p:bldP spid="118857" grpId="0" build="p" autoUpdateAnimBg="0"/>
      <p:bldP spid="118858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1336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762000" y="14652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空间曲线</a:t>
            </a:r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2819400" y="1752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733800" y="14652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三元方程组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733800" y="1981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或参数方程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762000" y="2376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求投影曲线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486400" y="19954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(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圆柱螺线</a:t>
            </a:r>
            <a:r>
              <a:rPr lang="en-US" altLang="zh-CN"/>
              <a:t>)</a:t>
            </a:r>
          </a:p>
        </p:txBody>
      </p:sp>
      <p:pic>
        <p:nvPicPr>
          <p:cNvPr id="119833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9835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6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7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8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9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609600" y="3581400"/>
            <a:ext cx="26670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119841" name="Rectangle 33"/>
          <p:cNvSpPr>
            <a:spLocks noChangeArrowheads="1"/>
          </p:cNvSpPr>
          <p:nvPr/>
        </p:nvSpPr>
        <p:spPr bwMode="auto">
          <a:xfrm>
            <a:off x="533400" y="441960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 P324  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zh-CN" altLang="en-US" sz="2800"/>
              <a:t> 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7</a:t>
            </a:r>
            <a:r>
              <a:rPr lang="zh-CN" altLang="en-US" sz="2800"/>
              <a:t>（</a:t>
            </a:r>
            <a:r>
              <a:rPr lang="zh-CN" altLang="en-US" sz="2800">
                <a:ea typeface="楷体_GB2312" panose="02010609030101010101" pitchFamily="49" charset="-122"/>
              </a:rPr>
              <a:t>展示空间图形</a:t>
            </a:r>
            <a:r>
              <a:rPr lang="zh-CN" altLang="en-US" sz="2800"/>
              <a:t>）</a:t>
            </a:r>
            <a:endParaRPr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6" grpId="0" autoUpdateAnimBg="0"/>
      <p:bldP spid="119827" grpId="0" animBg="1"/>
      <p:bldP spid="119828" grpId="0" autoUpdateAnimBg="0"/>
      <p:bldP spid="119829" grpId="0" autoUpdateAnimBg="0"/>
      <p:bldP spid="119831" grpId="0" autoUpdateAnimBg="0"/>
      <p:bldP spid="119832" grpId="0" autoUpdateAnimBg="0"/>
      <p:bldP spid="119840" grpId="0" animBg="1" autoUpdateAnimBg="0"/>
      <p:bldP spid="1198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1752600" y="547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P324   </a:t>
            </a:r>
            <a:r>
              <a:rPr lang="zh-CN" altLang="en-US">
                <a:solidFill>
                  <a:schemeClr val="tx2"/>
                </a:solidFill>
              </a:rPr>
              <a:t>题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1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5181600" y="1462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 (2)</a:t>
            </a:r>
          </a:p>
        </p:txBody>
      </p:sp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1339850" y="2486025"/>
            <a:ext cx="3379788" cy="2633663"/>
            <a:chOff x="960" y="220"/>
            <a:chExt cx="2365" cy="1844"/>
          </a:xfrm>
        </p:grpSpPr>
        <p:graphicFrame>
          <p:nvGraphicFramePr>
            <p:cNvPr id="138243" name="Object 3"/>
            <p:cNvGraphicFramePr>
              <a:graphicFrameLocks noChangeAspect="1"/>
            </p:cNvGraphicFramePr>
            <p:nvPr/>
          </p:nvGraphicFramePr>
          <p:xfrm>
            <a:off x="1488" y="134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4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4" name="Line 4"/>
            <p:cNvSpPr>
              <a:spLocks noChangeShapeType="1"/>
            </p:cNvSpPr>
            <p:nvPr/>
          </p:nvSpPr>
          <p:spPr bwMode="auto">
            <a:xfrm>
              <a:off x="1680" y="144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5" name="Line 5"/>
            <p:cNvSpPr>
              <a:spLocks noChangeShapeType="1"/>
            </p:cNvSpPr>
            <p:nvPr/>
          </p:nvSpPr>
          <p:spPr bwMode="auto">
            <a:xfrm flipH="1">
              <a:off x="1128" y="1440"/>
              <a:ext cx="544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 flipV="1">
              <a:off x="1680" y="28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/>
          </p:nvGraphicFramePr>
          <p:xfrm>
            <a:off x="1680" y="22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5" name="公式" r:id="rId5" imgW="126720" imgH="126720" progId="Equation.3">
                    <p:embed/>
                  </p:oleObj>
                </mc:Choice>
                <mc:Fallback>
                  <p:oleObj name="公式" r:id="rId5" imgW="12672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48" name="Object 8"/>
            <p:cNvGraphicFramePr>
              <a:graphicFrameLocks noChangeAspect="1"/>
            </p:cNvGraphicFramePr>
            <p:nvPr/>
          </p:nvGraphicFramePr>
          <p:xfrm>
            <a:off x="3120" y="134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6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34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49" name="Object 9"/>
            <p:cNvGraphicFramePr>
              <a:graphicFrameLocks noChangeAspect="1"/>
            </p:cNvGraphicFramePr>
            <p:nvPr/>
          </p:nvGraphicFramePr>
          <p:xfrm>
            <a:off x="960" y="182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7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65" name="Group 25"/>
          <p:cNvGrpSpPr>
            <a:grpSpLocks/>
          </p:cNvGrpSpPr>
          <p:nvPr/>
        </p:nvGrpSpPr>
        <p:grpSpPr bwMode="auto">
          <a:xfrm>
            <a:off x="1676400" y="3030538"/>
            <a:ext cx="1858963" cy="1541462"/>
            <a:chOff x="1195" y="601"/>
            <a:chExt cx="1301" cy="1079"/>
          </a:xfrm>
        </p:grpSpPr>
        <p:grpSp>
          <p:nvGrpSpPr>
            <p:cNvPr id="138266" name="Group 26"/>
            <p:cNvGrpSpPr>
              <a:grpSpLocks/>
            </p:cNvGrpSpPr>
            <p:nvPr/>
          </p:nvGrpSpPr>
          <p:grpSpPr bwMode="auto">
            <a:xfrm>
              <a:off x="1344" y="601"/>
              <a:ext cx="1152" cy="1079"/>
              <a:chOff x="1344" y="601"/>
              <a:chExt cx="1152" cy="1079"/>
            </a:xfrm>
          </p:grpSpPr>
          <p:sp>
            <p:nvSpPr>
              <p:cNvPr id="138267" name="Freeform 27"/>
              <p:cNvSpPr>
                <a:spLocks/>
              </p:cNvSpPr>
              <p:nvPr/>
            </p:nvSpPr>
            <p:spPr bwMode="auto">
              <a:xfrm>
                <a:off x="1344" y="624"/>
                <a:ext cx="1152" cy="1056"/>
              </a:xfrm>
              <a:custGeom>
                <a:avLst/>
                <a:gdLst>
                  <a:gd name="T0" fmla="*/ 0 w 1152"/>
                  <a:gd name="T1" fmla="*/ 0 h 1056"/>
                  <a:gd name="T2" fmla="*/ 1152 w 1152"/>
                  <a:gd name="T3" fmla="*/ 0 h 1056"/>
                  <a:gd name="T4" fmla="*/ 1152 w 1152"/>
                  <a:gd name="T5" fmla="*/ 1056 h 1056"/>
                  <a:gd name="T6" fmla="*/ 0 w 1152"/>
                  <a:gd name="T7" fmla="*/ 1056 h 1056"/>
                  <a:gd name="T8" fmla="*/ 0 w 1152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1056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68" name="Line 28"/>
              <p:cNvSpPr>
                <a:spLocks noChangeShapeType="1"/>
              </p:cNvSpPr>
              <p:nvPr/>
            </p:nvSpPr>
            <p:spPr bwMode="auto">
              <a:xfrm flipV="1">
                <a:off x="1680" y="601"/>
                <a:ext cx="0" cy="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69" name="Line 29"/>
              <p:cNvSpPr>
                <a:spLocks noChangeShapeType="1"/>
              </p:cNvSpPr>
              <p:nvPr/>
            </p:nvSpPr>
            <p:spPr bwMode="auto">
              <a:xfrm flipH="1">
                <a:off x="1367" y="1440"/>
                <a:ext cx="313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70" name="Line 30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8271" name="Object 31"/>
              <p:cNvGraphicFramePr>
                <a:graphicFrameLocks noChangeAspect="1"/>
              </p:cNvGraphicFramePr>
              <p:nvPr/>
            </p:nvGraphicFramePr>
            <p:xfrm>
              <a:off x="1518" y="1332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68" name="公式" r:id="rId11" imgW="126720" imgH="139680" progId="Equation.3">
                      <p:embed/>
                    </p:oleObj>
                  </mc:Choice>
                  <mc:Fallback>
                    <p:oleObj name="公式" r:id="rId11" imgW="126720" imgH="1396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8" y="1332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8272" name="Object 32"/>
            <p:cNvGraphicFramePr>
              <a:graphicFrameLocks noChangeAspect="1"/>
            </p:cNvGraphicFramePr>
            <p:nvPr/>
          </p:nvGraphicFramePr>
          <p:xfrm>
            <a:off x="1195" y="1488"/>
            <a:ext cx="10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9" name="公式" r:id="rId13" imgW="88560" imgH="164880" progId="Equation.3">
                    <p:embed/>
                  </p:oleObj>
                </mc:Choice>
                <mc:Fallback>
                  <p:oleObj name="公式" r:id="rId13" imgW="8856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1488"/>
                          <a:ext cx="10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79" name="Group 39"/>
          <p:cNvGrpSpPr>
            <a:grpSpLocks/>
          </p:cNvGrpSpPr>
          <p:nvPr/>
        </p:nvGrpSpPr>
        <p:grpSpPr bwMode="auto">
          <a:xfrm>
            <a:off x="3535363" y="2720975"/>
            <a:ext cx="776287" cy="1851025"/>
            <a:chOff x="2496" y="384"/>
            <a:chExt cx="543" cy="1296"/>
          </a:xfrm>
        </p:grpSpPr>
        <p:sp>
          <p:nvSpPr>
            <p:cNvPr id="138280" name="Freeform 40"/>
            <p:cNvSpPr>
              <a:spLocks/>
            </p:cNvSpPr>
            <p:nvPr/>
          </p:nvSpPr>
          <p:spPr bwMode="auto">
            <a:xfrm>
              <a:off x="2496" y="384"/>
              <a:ext cx="336" cy="1296"/>
            </a:xfrm>
            <a:custGeom>
              <a:avLst/>
              <a:gdLst>
                <a:gd name="T0" fmla="*/ 336 w 336"/>
                <a:gd name="T1" fmla="*/ 0 h 1296"/>
                <a:gd name="T2" fmla="*/ 336 w 336"/>
                <a:gd name="T3" fmla="*/ 1056 h 1296"/>
                <a:gd name="T4" fmla="*/ 0 w 336"/>
                <a:gd name="T5" fmla="*/ 1296 h 1296"/>
                <a:gd name="T6" fmla="*/ 0 w 336"/>
                <a:gd name="T7" fmla="*/ 240 h 1296"/>
                <a:gd name="T8" fmla="*/ 336 w 336"/>
                <a:gd name="T9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296">
                  <a:moveTo>
                    <a:pt x="336" y="0"/>
                  </a:moveTo>
                  <a:lnTo>
                    <a:pt x="336" y="1056"/>
                  </a:lnTo>
                  <a:lnTo>
                    <a:pt x="0" y="1296"/>
                  </a:lnTo>
                  <a:lnTo>
                    <a:pt x="0" y="240"/>
                  </a:lnTo>
                  <a:lnTo>
                    <a:pt x="33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81" name="Object 41"/>
            <p:cNvGraphicFramePr>
              <a:graphicFrameLocks noChangeAspect="1"/>
            </p:cNvGraphicFramePr>
            <p:nvPr/>
          </p:nvGraphicFramePr>
          <p:xfrm>
            <a:off x="2880" y="1248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0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48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>
              <a:off x="249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83" name="Line 43"/>
          <p:cNvSpPr>
            <a:spLocks noChangeShapeType="1"/>
          </p:cNvSpPr>
          <p:nvPr/>
        </p:nvSpPr>
        <p:spPr bwMode="auto">
          <a:xfrm>
            <a:off x="3535363" y="3062288"/>
            <a:ext cx="0" cy="15097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333" name="Object 93"/>
          <p:cNvGraphicFramePr>
            <a:graphicFrameLocks noChangeAspect="1"/>
          </p:cNvGraphicFramePr>
          <p:nvPr/>
        </p:nvGraphicFramePr>
        <p:xfrm>
          <a:off x="1949450" y="13716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17" imgW="711000" imgH="317160" progId="Equation.3">
                  <p:embed/>
                </p:oleObj>
              </mc:Choice>
              <mc:Fallback>
                <p:oleObj name="Equation" r:id="rId17" imgW="711000" imgH="31716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3716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34" name="Object 94"/>
          <p:cNvGraphicFramePr>
            <a:graphicFrameLocks noChangeAspect="1"/>
          </p:cNvGraphicFramePr>
          <p:nvPr/>
        </p:nvGraphicFramePr>
        <p:xfrm>
          <a:off x="1917700" y="1897063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2" name="Equation" r:id="rId19" imgW="799920" imgH="393480" progId="Equation.3">
                  <p:embed/>
                </p:oleObj>
              </mc:Choice>
              <mc:Fallback>
                <p:oleObj name="Equation" r:id="rId19" imgW="799920" imgH="3934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897063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35" name="AutoShape 95"/>
          <p:cNvSpPr>
            <a:spLocks/>
          </p:cNvSpPr>
          <p:nvPr/>
        </p:nvSpPr>
        <p:spPr bwMode="auto">
          <a:xfrm>
            <a:off x="1765300" y="13843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336" name="Text Box 96"/>
          <p:cNvSpPr txBox="1">
            <a:spLocks noChangeArrowheads="1"/>
          </p:cNvSpPr>
          <p:nvPr/>
        </p:nvSpPr>
        <p:spPr bwMode="auto">
          <a:xfrm>
            <a:off x="1143000" y="15271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(1)</a:t>
            </a:r>
          </a:p>
        </p:txBody>
      </p:sp>
      <p:graphicFrame>
        <p:nvGraphicFramePr>
          <p:cNvPr id="138337" name="Object 97"/>
          <p:cNvGraphicFramePr>
            <a:graphicFrameLocks noChangeAspect="1"/>
          </p:cNvGraphicFramePr>
          <p:nvPr/>
        </p:nvGraphicFramePr>
        <p:xfrm>
          <a:off x="6121400" y="1143000"/>
          <a:ext cx="248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Equation" r:id="rId21" imgW="2489040" imgH="558720" progId="Equation.3">
                  <p:embed/>
                </p:oleObj>
              </mc:Choice>
              <mc:Fallback>
                <p:oleObj name="Equation" r:id="rId21" imgW="2489040" imgH="55872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143000"/>
                        <a:ext cx="248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38" name="Object 98"/>
          <p:cNvGraphicFramePr>
            <a:graphicFrameLocks noChangeAspect="1"/>
          </p:cNvGraphicFramePr>
          <p:nvPr/>
        </p:nvGraphicFramePr>
        <p:xfrm>
          <a:off x="6096000" y="181610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23" imgW="1320480" imgH="393480" progId="Equation.3">
                  <p:embed/>
                </p:oleObj>
              </mc:Choice>
              <mc:Fallback>
                <p:oleObj name="Equation" r:id="rId23" imgW="1320480" imgH="39348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1610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39" name="AutoShape 99"/>
          <p:cNvSpPr>
            <a:spLocks/>
          </p:cNvSpPr>
          <p:nvPr/>
        </p:nvSpPr>
        <p:spPr bwMode="auto">
          <a:xfrm>
            <a:off x="5949950" y="13033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349" name="Group 109"/>
          <p:cNvGrpSpPr>
            <a:grpSpLocks/>
          </p:cNvGrpSpPr>
          <p:nvPr/>
        </p:nvGrpSpPr>
        <p:grpSpPr bwMode="auto">
          <a:xfrm>
            <a:off x="5945188" y="2752725"/>
            <a:ext cx="2817812" cy="2230438"/>
            <a:chOff x="3504" y="1200"/>
            <a:chExt cx="1973" cy="1560"/>
          </a:xfrm>
        </p:grpSpPr>
        <p:graphicFrame>
          <p:nvGraphicFramePr>
            <p:cNvPr id="138255" name="Object 15"/>
            <p:cNvGraphicFramePr>
              <a:graphicFrameLocks noChangeAspect="1"/>
            </p:cNvGraphicFramePr>
            <p:nvPr/>
          </p:nvGraphicFramePr>
          <p:xfrm>
            <a:off x="3985" y="26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5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26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6" name="Object 16"/>
            <p:cNvGraphicFramePr>
              <a:graphicFrameLocks noChangeAspect="1"/>
            </p:cNvGraphicFramePr>
            <p:nvPr/>
          </p:nvGraphicFramePr>
          <p:xfrm>
            <a:off x="4133" y="120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6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120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7" name="Object 17"/>
            <p:cNvGraphicFramePr>
              <a:graphicFrameLocks noChangeAspect="1"/>
            </p:cNvGraphicFramePr>
            <p:nvPr/>
          </p:nvGraphicFramePr>
          <p:xfrm>
            <a:off x="5325" y="2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7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1" name="Arc 11"/>
            <p:cNvSpPr>
              <a:spLocks/>
            </p:cNvSpPr>
            <p:nvPr/>
          </p:nvSpPr>
          <p:spPr bwMode="auto">
            <a:xfrm rot="10800000">
              <a:off x="3509" y="2229"/>
              <a:ext cx="1632" cy="16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 w 43200"/>
                <a:gd name="T1" fmla="*/ 24408 h 24408"/>
                <a:gd name="T2" fmla="*/ 43200 w 43200"/>
                <a:gd name="T3" fmla="*/ 21600 h 24408"/>
                <a:gd name="T4" fmla="*/ 21600 w 43200"/>
                <a:gd name="T5" fmla="*/ 21600 h 24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408" fill="none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408" stroke="0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2" name="Arc 12"/>
            <p:cNvSpPr>
              <a:spLocks/>
            </p:cNvSpPr>
            <p:nvPr/>
          </p:nvSpPr>
          <p:spPr bwMode="auto">
            <a:xfrm>
              <a:off x="3504" y="1481"/>
              <a:ext cx="1632" cy="7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3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0" name="Arc 20"/>
            <p:cNvSpPr>
              <a:spLocks/>
            </p:cNvSpPr>
            <p:nvPr/>
          </p:nvSpPr>
          <p:spPr bwMode="auto">
            <a:xfrm>
              <a:off x="3509" y="2103"/>
              <a:ext cx="1632" cy="145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18 h 21600"/>
                <a:gd name="T2" fmla="*/ 43189 w 43189"/>
                <a:gd name="T3" fmla="*/ 21600 h 21600"/>
                <a:gd name="T4" fmla="*/ 21589 w 431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1600" fill="none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</a:path>
                <a:path w="43189" h="21600" stroke="0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lnTo>
                    <a:pt x="2158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4141" y="21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8" name="Equation" r:id="rId31" imgW="215640" imgH="241200" progId="Equation.3">
                    <p:embed/>
                  </p:oleObj>
                </mc:Choice>
                <mc:Fallback>
                  <p:oleObj name="Equation" r:id="rId31" imgW="2156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21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3" name="Line 13"/>
            <p:cNvSpPr>
              <a:spLocks noChangeShapeType="1"/>
            </p:cNvSpPr>
            <p:nvPr/>
          </p:nvSpPr>
          <p:spPr bwMode="auto">
            <a:xfrm>
              <a:off x="4314" y="2246"/>
              <a:ext cx="8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4" name="Line 14"/>
            <p:cNvSpPr>
              <a:spLocks noChangeShapeType="1"/>
            </p:cNvSpPr>
            <p:nvPr/>
          </p:nvSpPr>
          <p:spPr bwMode="auto">
            <a:xfrm flipH="1">
              <a:off x="4181" y="2247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 flipH="1">
              <a:off x="3893" y="2391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5141" y="224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 flipV="1">
              <a:off x="4325" y="1550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 flipV="1">
              <a:off x="4325" y="1239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347" name="Object 107"/>
            <p:cNvGraphicFramePr>
              <a:graphicFrameLocks noChangeAspect="1"/>
            </p:cNvGraphicFramePr>
            <p:nvPr/>
          </p:nvGraphicFramePr>
          <p:xfrm>
            <a:off x="5149" y="224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9" name="Equation" r:id="rId33" imgW="215640" imgH="304560" progId="Equation.3">
                    <p:embed/>
                  </p:oleObj>
                </mc:Choice>
                <mc:Fallback>
                  <p:oleObj name="Equation" r:id="rId33" imgW="215640" imgH="30456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248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4" name="Freeform 24"/>
          <p:cNvSpPr>
            <a:spLocks/>
          </p:cNvSpPr>
          <p:nvPr/>
        </p:nvSpPr>
        <p:spPr bwMode="auto">
          <a:xfrm>
            <a:off x="6288088" y="2616200"/>
            <a:ext cx="1712912" cy="1989138"/>
          </a:xfrm>
          <a:custGeom>
            <a:avLst/>
            <a:gdLst>
              <a:gd name="T0" fmla="*/ 1200 w 1200"/>
              <a:gd name="T1" fmla="*/ 1392 h 1392"/>
              <a:gd name="T2" fmla="*/ 0 w 1200"/>
              <a:gd name="T3" fmla="*/ 912 h 1392"/>
              <a:gd name="T4" fmla="*/ 0 w 1200"/>
              <a:gd name="T5" fmla="*/ 0 h 1392"/>
              <a:gd name="T6" fmla="*/ 1200 w 1200"/>
              <a:gd name="T7" fmla="*/ 480 h 1392"/>
              <a:gd name="T8" fmla="*/ 1200 w 1200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392">
                <a:moveTo>
                  <a:pt x="1200" y="1392"/>
                </a:moveTo>
                <a:lnTo>
                  <a:pt x="0" y="912"/>
                </a:lnTo>
                <a:lnTo>
                  <a:pt x="0" y="0"/>
                </a:lnTo>
                <a:lnTo>
                  <a:pt x="1200" y="480"/>
                </a:lnTo>
                <a:lnTo>
                  <a:pt x="1200" y="1392"/>
                </a:lnTo>
                <a:close/>
              </a:path>
            </a:pathLst>
          </a:custGeom>
          <a:solidFill>
            <a:srgbClr val="33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350" name="Group 110"/>
          <p:cNvGrpSpPr>
            <a:grpSpLocks/>
          </p:cNvGrpSpPr>
          <p:nvPr/>
        </p:nvGrpSpPr>
        <p:grpSpPr bwMode="auto">
          <a:xfrm>
            <a:off x="6635750" y="3233738"/>
            <a:ext cx="990600" cy="2405062"/>
            <a:chOff x="3987" y="1536"/>
            <a:chExt cx="694" cy="1683"/>
          </a:xfrm>
        </p:grpSpPr>
        <p:sp>
          <p:nvSpPr>
            <p:cNvPr id="138277" name="Arc 37"/>
            <p:cNvSpPr>
              <a:spLocks/>
            </p:cNvSpPr>
            <p:nvPr/>
          </p:nvSpPr>
          <p:spPr bwMode="auto">
            <a:xfrm>
              <a:off x="4320" y="1537"/>
              <a:ext cx="361" cy="1682"/>
            </a:xfrm>
            <a:custGeom>
              <a:avLst/>
              <a:gdLst>
                <a:gd name="G0" fmla="+- 720 0 0"/>
                <a:gd name="G1" fmla="+- 21600 0 0"/>
                <a:gd name="G2" fmla="+- 21600 0 0"/>
                <a:gd name="T0" fmla="*/ 0 w 19513"/>
                <a:gd name="T1" fmla="*/ 12 h 21600"/>
                <a:gd name="T2" fmla="*/ 19513 w 19513"/>
                <a:gd name="T3" fmla="*/ 10952 h 21600"/>
                <a:gd name="T4" fmla="*/ 720 w 195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3" h="21600" fill="none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</a:path>
                <a:path w="19513" h="21600" stroke="0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  <a:lnTo>
                    <a:pt x="72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>
                <a:ea typeface="仿宋_GB2312" panose="02010609030101010101" pitchFamily="49" charset="-122"/>
              </a:endParaRPr>
            </a:p>
          </p:txBody>
        </p:sp>
        <p:sp>
          <p:nvSpPr>
            <p:cNvPr id="138278" name="Arc 38"/>
            <p:cNvSpPr>
              <a:spLocks/>
            </p:cNvSpPr>
            <p:nvPr/>
          </p:nvSpPr>
          <p:spPr bwMode="auto">
            <a:xfrm>
              <a:off x="3987" y="1536"/>
              <a:ext cx="349" cy="954"/>
            </a:xfrm>
            <a:custGeom>
              <a:avLst/>
              <a:gdLst>
                <a:gd name="G0" fmla="+- 19946 0 0"/>
                <a:gd name="G1" fmla="+- 21600 0 0"/>
                <a:gd name="G2" fmla="+- 21600 0 0"/>
                <a:gd name="T0" fmla="*/ 0 w 20292"/>
                <a:gd name="T1" fmla="*/ 13310 h 21600"/>
                <a:gd name="T2" fmla="*/ 20292 w 20292"/>
                <a:gd name="T3" fmla="*/ 3 h 21600"/>
                <a:gd name="T4" fmla="*/ 19946 w 202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92" h="21600" fill="none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</a:path>
                <a:path w="20292" h="21600" stroke="0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  <a:lnTo>
                    <a:pt x="19946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354" name="Rectangle 11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2192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答案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pic>
        <p:nvPicPr>
          <p:cNvPr id="138357" name="Picture 117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358" name="Text Box 1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8359" name="Picture 11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60" name="Picture 12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61" name="Picture 1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62" name="Picture 1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63" name="Picture 1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3" grpId="0" build="p" autoUpdateAnimBg="0"/>
      <p:bldP spid="138274" grpId="0" build="p" autoUpdateAnimBg="0"/>
      <p:bldP spid="138283" grpId="0" animBg="1"/>
      <p:bldP spid="138335" grpId="0" animBg="1"/>
      <p:bldP spid="138336" grpId="0" build="p" autoUpdateAnimBg="0"/>
      <p:bldP spid="138339" grpId="0" animBg="1"/>
      <p:bldP spid="1382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44525" y="8556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(3)</a:t>
            </a: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946400" y="1962150"/>
            <a:ext cx="3384550" cy="3324225"/>
            <a:chOff x="2812" y="1938"/>
            <a:chExt cx="2132" cy="2094"/>
          </a:xfrm>
        </p:grpSpPr>
        <p:grpSp>
          <p:nvGrpSpPr>
            <p:cNvPr id="139291" name="Group 27"/>
            <p:cNvGrpSpPr>
              <a:grpSpLocks/>
            </p:cNvGrpSpPr>
            <p:nvPr/>
          </p:nvGrpSpPr>
          <p:grpSpPr bwMode="auto">
            <a:xfrm>
              <a:off x="2812" y="1938"/>
              <a:ext cx="2132" cy="2094"/>
              <a:chOff x="864" y="1938"/>
              <a:chExt cx="2132" cy="2094"/>
            </a:xfrm>
          </p:grpSpPr>
          <p:sp>
            <p:nvSpPr>
              <p:cNvPr id="139292" name="Line 28"/>
              <p:cNvSpPr>
                <a:spLocks noChangeShapeType="1"/>
              </p:cNvSpPr>
              <p:nvPr/>
            </p:nvSpPr>
            <p:spPr bwMode="auto">
              <a:xfrm>
                <a:off x="1268" y="3312"/>
                <a:ext cx="1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93" name="Line 29"/>
              <p:cNvSpPr>
                <a:spLocks noChangeShapeType="1"/>
              </p:cNvSpPr>
              <p:nvPr/>
            </p:nvSpPr>
            <p:spPr bwMode="auto">
              <a:xfrm flipV="1">
                <a:off x="1268" y="1938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9294" name="Object 30"/>
              <p:cNvGraphicFramePr>
                <a:graphicFrameLocks noChangeAspect="1"/>
              </p:cNvGraphicFramePr>
              <p:nvPr/>
            </p:nvGraphicFramePr>
            <p:xfrm>
              <a:off x="1316" y="196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88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6" y="196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95" name="Object 31"/>
              <p:cNvGraphicFramePr>
                <a:graphicFrameLocks noChangeAspect="1"/>
              </p:cNvGraphicFramePr>
              <p:nvPr/>
            </p:nvGraphicFramePr>
            <p:xfrm>
              <a:off x="980" y="3792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89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0" y="3792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96" name="Object 32"/>
              <p:cNvGraphicFramePr>
                <a:graphicFrameLocks noChangeAspect="1"/>
              </p:cNvGraphicFramePr>
              <p:nvPr/>
            </p:nvGraphicFramePr>
            <p:xfrm>
              <a:off x="2791" y="3360"/>
              <a:ext cx="20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90" name="公式" r:id="rId7" imgW="139680" imgH="164880" progId="Equation.3">
                      <p:embed/>
                    </p:oleObj>
                  </mc:Choice>
                  <mc:Fallback>
                    <p:oleObj name="公式" r:id="rId7" imgW="139680" imgH="1648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1" y="3360"/>
                            <a:ext cx="20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7" name="Line 33"/>
              <p:cNvSpPr>
                <a:spLocks noChangeShapeType="1"/>
              </p:cNvSpPr>
              <p:nvPr/>
            </p:nvSpPr>
            <p:spPr bwMode="auto">
              <a:xfrm flipH="1">
                <a:off x="864" y="3312"/>
                <a:ext cx="404" cy="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9298" name="Object 34"/>
              <p:cNvGraphicFramePr>
                <a:graphicFrameLocks noChangeAspect="1"/>
              </p:cNvGraphicFramePr>
              <p:nvPr/>
            </p:nvGraphicFramePr>
            <p:xfrm>
              <a:off x="1316" y="3120"/>
              <a:ext cx="17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91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6" y="3120"/>
                            <a:ext cx="173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9299" name="Object 35"/>
            <p:cNvGraphicFramePr>
              <a:graphicFrameLocks noChangeAspect="1"/>
            </p:cNvGraphicFramePr>
            <p:nvPr/>
          </p:nvGraphicFramePr>
          <p:xfrm>
            <a:off x="3277" y="312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2" name="Equation" r:id="rId11" imgW="126720" imgH="139680" progId="Equation.3">
                    <p:embed/>
                  </p:oleObj>
                </mc:Choice>
                <mc:Fallback>
                  <p:oleObj name="Equation" r:id="rId11" imgW="126720" imgH="1396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312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300" name="Group 36"/>
          <p:cNvGrpSpPr>
            <a:grpSpLocks/>
          </p:cNvGrpSpPr>
          <p:nvPr/>
        </p:nvGrpSpPr>
        <p:grpSpPr bwMode="auto">
          <a:xfrm>
            <a:off x="3282950" y="2924175"/>
            <a:ext cx="2139950" cy="1676400"/>
            <a:chOff x="3024" y="2544"/>
            <a:chExt cx="1348" cy="1056"/>
          </a:xfrm>
        </p:grpSpPr>
        <p:graphicFrame>
          <p:nvGraphicFramePr>
            <p:cNvPr id="139301" name="Object 37"/>
            <p:cNvGraphicFramePr>
              <a:graphicFrameLocks noChangeAspect="1"/>
            </p:cNvGraphicFramePr>
            <p:nvPr/>
          </p:nvGraphicFramePr>
          <p:xfrm>
            <a:off x="3229" y="2544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3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2544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9302" name="Group 38"/>
            <p:cNvGrpSpPr>
              <a:grpSpLocks/>
            </p:cNvGrpSpPr>
            <p:nvPr/>
          </p:nvGrpSpPr>
          <p:grpSpPr bwMode="auto">
            <a:xfrm>
              <a:off x="3024" y="2736"/>
              <a:ext cx="1348" cy="864"/>
              <a:chOff x="3024" y="2736"/>
              <a:chExt cx="1348" cy="864"/>
            </a:xfrm>
          </p:grpSpPr>
          <p:grpSp>
            <p:nvGrpSpPr>
              <p:cNvPr id="139303" name="Group 39"/>
              <p:cNvGrpSpPr>
                <a:grpSpLocks/>
              </p:cNvGrpSpPr>
              <p:nvPr/>
            </p:nvGrpSpPr>
            <p:grpSpPr bwMode="auto">
              <a:xfrm>
                <a:off x="3024" y="2736"/>
                <a:ext cx="1348" cy="864"/>
                <a:chOff x="3024" y="2736"/>
                <a:chExt cx="1348" cy="864"/>
              </a:xfrm>
            </p:grpSpPr>
            <p:sp>
              <p:nvSpPr>
                <p:cNvPr id="139304" name="Rectangle 40"/>
                <p:cNvSpPr>
                  <a:spLocks noChangeArrowheads="1"/>
                </p:cNvSpPr>
                <p:nvPr/>
              </p:nvSpPr>
              <p:spPr bwMode="auto">
                <a:xfrm>
                  <a:off x="3024" y="2736"/>
                  <a:ext cx="1344" cy="85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9305" name="Group 41"/>
                <p:cNvGrpSpPr>
                  <a:grpSpLocks/>
                </p:cNvGrpSpPr>
                <p:nvPr/>
              </p:nvGrpSpPr>
              <p:grpSpPr bwMode="auto">
                <a:xfrm>
                  <a:off x="3046" y="2736"/>
                  <a:ext cx="1326" cy="864"/>
                  <a:chOff x="3057" y="2736"/>
                  <a:chExt cx="1326" cy="864"/>
                </a:xfrm>
              </p:grpSpPr>
              <p:sp>
                <p:nvSpPr>
                  <p:cNvPr id="13930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9" y="2736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930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057" y="2736"/>
                    <a:ext cx="1326" cy="864"/>
                    <a:chOff x="3057" y="2736"/>
                    <a:chExt cx="1326" cy="864"/>
                  </a:xfrm>
                </p:grpSpPr>
                <p:sp>
                  <p:nvSpPr>
                    <p:cNvPr id="13930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5" y="3590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09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29" y="2736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9" y="3312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1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57" y="3312"/>
                      <a:ext cx="17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2" name="Arc 48"/>
                    <p:cNvSpPr>
                      <a:spLocks/>
                    </p:cNvSpPr>
                    <p:nvPr/>
                  </p:nvSpPr>
                  <p:spPr bwMode="auto">
                    <a:xfrm>
                      <a:off x="4239" y="2737"/>
                      <a:ext cx="144" cy="8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0 w 21600"/>
                        <a:gd name="T1" fmla="*/ 21482 h 21600"/>
                        <a:gd name="T2" fmla="*/ 21453 w 21600"/>
                        <a:gd name="T3" fmla="*/ 0 h 21600"/>
                        <a:gd name="T4" fmla="*/ 2160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21482"/>
                          </a:moveTo>
                          <a:cubicBezTo>
                            <a:pt x="64" y="9656"/>
                            <a:pt x="9627" y="80"/>
                            <a:pt x="21453" y="0"/>
                          </a:cubicBezTo>
                        </a:path>
                        <a:path w="21600" h="21600" stroke="0" extrusionOk="0">
                          <a:moveTo>
                            <a:pt x="0" y="21482"/>
                          </a:moveTo>
                          <a:cubicBezTo>
                            <a:pt x="64" y="9656"/>
                            <a:pt x="9627" y="80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3" name="Line 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78" y="2736"/>
                      <a:ext cx="1" cy="57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4" name="Line 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8" y="3312"/>
                      <a:ext cx="138" cy="2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15" name="Arc 51"/>
                    <p:cNvSpPr>
                      <a:spLocks/>
                    </p:cNvSpPr>
                    <p:nvPr/>
                  </p:nvSpPr>
                  <p:spPr bwMode="auto">
                    <a:xfrm>
                      <a:off x="3078" y="2736"/>
                      <a:ext cx="152" cy="829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 w 21600"/>
                        <a:gd name="T1" fmla="*/ 22086 h 22086"/>
                        <a:gd name="T2" fmla="*/ 21453 w 21600"/>
                        <a:gd name="T3" fmla="*/ 0 h 22086"/>
                        <a:gd name="T4" fmla="*/ 21600 w 21600"/>
                        <a:gd name="T5" fmla="*/ 21600 h 220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086" fill="none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</a:path>
                        <a:path w="21600" h="22086" stroke="0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aphicFrame>
            <p:nvGraphicFramePr>
              <p:cNvPr id="139316" name="Object 52"/>
              <p:cNvGraphicFramePr>
                <a:graphicFrameLocks noChangeAspect="1"/>
              </p:cNvGraphicFramePr>
              <p:nvPr/>
            </p:nvGraphicFramePr>
            <p:xfrm>
              <a:off x="3261" y="3094"/>
              <a:ext cx="195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94" name="Equation" r:id="rId15" imgW="126720" imgH="139680" progId="Equation.3">
                      <p:embed/>
                    </p:oleObj>
                  </mc:Choice>
                  <mc:Fallback>
                    <p:oleObj name="Equation" r:id="rId15" imgW="126720" imgH="1396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1" y="3094"/>
                            <a:ext cx="195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317" name="Group 53"/>
          <p:cNvGrpSpPr>
            <a:grpSpLocks/>
          </p:cNvGrpSpPr>
          <p:nvPr/>
        </p:nvGrpSpPr>
        <p:grpSpPr bwMode="auto">
          <a:xfrm>
            <a:off x="3198813" y="2374900"/>
            <a:ext cx="1536700" cy="2209800"/>
            <a:chOff x="2971" y="2198"/>
            <a:chExt cx="968" cy="1392"/>
          </a:xfrm>
        </p:grpSpPr>
        <p:grpSp>
          <p:nvGrpSpPr>
            <p:cNvPr id="139318" name="Group 54"/>
            <p:cNvGrpSpPr>
              <a:grpSpLocks/>
            </p:cNvGrpSpPr>
            <p:nvPr/>
          </p:nvGrpSpPr>
          <p:grpSpPr bwMode="auto">
            <a:xfrm>
              <a:off x="2971" y="2198"/>
              <a:ext cx="773" cy="1392"/>
              <a:chOff x="2971" y="2198"/>
              <a:chExt cx="773" cy="1392"/>
            </a:xfrm>
          </p:grpSpPr>
          <p:sp>
            <p:nvSpPr>
              <p:cNvPr id="139319" name="Arc 55"/>
              <p:cNvSpPr>
                <a:spLocks/>
              </p:cNvSpPr>
              <p:nvPr/>
            </p:nvSpPr>
            <p:spPr bwMode="auto">
              <a:xfrm>
                <a:off x="3065" y="2736"/>
                <a:ext cx="145" cy="748"/>
              </a:xfrm>
              <a:custGeom>
                <a:avLst/>
                <a:gdLst>
                  <a:gd name="G0" fmla="+- 21575 0 0"/>
                  <a:gd name="G1" fmla="+- 21600 0 0"/>
                  <a:gd name="G2" fmla="+- 21600 0 0"/>
                  <a:gd name="T0" fmla="*/ 0 w 21575"/>
                  <a:gd name="T1" fmla="*/ 20570 h 21600"/>
                  <a:gd name="T2" fmla="*/ 21428 w 21575"/>
                  <a:gd name="T3" fmla="*/ 0 h 21600"/>
                  <a:gd name="T4" fmla="*/ 21575 w 215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75" h="21600" fill="none" extrusionOk="0">
                    <a:moveTo>
                      <a:pt x="-1" y="20569"/>
                    </a:moveTo>
                    <a:cubicBezTo>
                      <a:pt x="546" y="9110"/>
                      <a:pt x="9956" y="78"/>
                      <a:pt x="21428" y="0"/>
                    </a:cubicBezTo>
                  </a:path>
                  <a:path w="21575" h="21600" stroke="0" extrusionOk="0">
                    <a:moveTo>
                      <a:pt x="-1" y="20569"/>
                    </a:moveTo>
                    <a:cubicBezTo>
                      <a:pt x="546" y="9110"/>
                      <a:pt x="9956" y="78"/>
                      <a:pt x="21428" y="0"/>
                    </a:cubicBezTo>
                    <a:lnTo>
                      <a:pt x="21575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9320" name="Group 56"/>
              <p:cNvGrpSpPr>
                <a:grpSpLocks/>
              </p:cNvGrpSpPr>
              <p:nvPr/>
            </p:nvGrpSpPr>
            <p:grpSpPr bwMode="auto">
              <a:xfrm>
                <a:off x="2971" y="2198"/>
                <a:ext cx="773" cy="1392"/>
                <a:chOff x="2971" y="2198"/>
                <a:chExt cx="773" cy="1392"/>
              </a:xfrm>
            </p:grpSpPr>
            <p:grpSp>
              <p:nvGrpSpPr>
                <p:cNvPr id="139321" name="Group 57"/>
                <p:cNvGrpSpPr>
                  <a:grpSpLocks/>
                </p:cNvGrpSpPr>
                <p:nvPr/>
              </p:nvGrpSpPr>
              <p:grpSpPr bwMode="auto">
                <a:xfrm>
                  <a:off x="3200" y="2208"/>
                  <a:ext cx="544" cy="528"/>
                  <a:chOff x="4584" y="1162"/>
                  <a:chExt cx="544" cy="528"/>
                </a:xfrm>
              </p:grpSpPr>
              <p:sp>
                <p:nvSpPr>
                  <p:cNvPr id="1393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597" y="1162"/>
                    <a:ext cx="0" cy="528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584" y="1689"/>
                    <a:ext cx="544" cy="1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9324" name="Group 60"/>
                <p:cNvGrpSpPr>
                  <a:grpSpLocks/>
                </p:cNvGrpSpPr>
                <p:nvPr/>
              </p:nvGrpSpPr>
              <p:grpSpPr bwMode="auto">
                <a:xfrm>
                  <a:off x="2971" y="2198"/>
                  <a:ext cx="773" cy="1392"/>
                  <a:chOff x="4363" y="1152"/>
                  <a:chExt cx="773" cy="1392"/>
                </a:xfrm>
              </p:grpSpPr>
              <p:sp>
                <p:nvSpPr>
                  <p:cNvPr id="139325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13" y="1200"/>
                    <a:ext cx="0" cy="4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932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363" y="1152"/>
                    <a:ext cx="773" cy="1392"/>
                    <a:chOff x="4368" y="1152"/>
                    <a:chExt cx="773" cy="1392"/>
                  </a:xfrm>
                </p:grpSpPr>
                <p:sp>
                  <p:nvSpPr>
                    <p:cNvPr id="139327" name="Arc 63"/>
                    <p:cNvSpPr>
                      <a:spLocks/>
                    </p:cNvSpPr>
                    <p:nvPr/>
                  </p:nvSpPr>
                  <p:spPr bwMode="auto">
                    <a:xfrm>
                      <a:off x="4368" y="1681"/>
                      <a:ext cx="769" cy="858"/>
                    </a:xfrm>
                    <a:custGeom>
                      <a:avLst/>
                      <a:gdLst>
                        <a:gd name="G0" fmla="+- 0 0 0"/>
                        <a:gd name="G1" fmla="+- 0 0 0"/>
                        <a:gd name="G2" fmla="+- 21600 0 0"/>
                        <a:gd name="T0" fmla="*/ 21600 w 21600"/>
                        <a:gd name="T1" fmla="*/ 40 h 21434"/>
                        <a:gd name="T2" fmla="*/ 2673 w 21600"/>
                        <a:gd name="T3" fmla="*/ 21434 h 21434"/>
                        <a:gd name="T4" fmla="*/ 0 w 21600"/>
                        <a:gd name="T5" fmla="*/ 0 h 214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434" fill="none" extrusionOk="0">
                          <a:moveTo>
                            <a:pt x="21599" y="39"/>
                          </a:moveTo>
                          <a:cubicBezTo>
                            <a:pt x="21579" y="10920"/>
                            <a:pt x="13469" y="20087"/>
                            <a:pt x="2672" y="21433"/>
                          </a:cubicBezTo>
                        </a:path>
                        <a:path w="21600" h="21434" stroke="0" extrusionOk="0">
                          <a:moveTo>
                            <a:pt x="21599" y="39"/>
                          </a:moveTo>
                          <a:cubicBezTo>
                            <a:pt x="21579" y="10920"/>
                            <a:pt x="13469" y="20087"/>
                            <a:pt x="2672" y="21433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2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5" y="1696"/>
                      <a:ext cx="521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9329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36" y="1152"/>
                      <a:ext cx="1" cy="1104"/>
                      <a:chOff x="5136" y="1152"/>
                      <a:chExt cx="1" cy="1104"/>
                    </a:xfrm>
                  </p:grpSpPr>
                  <p:sp>
                    <p:nvSpPr>
                      <p:cNvPr id="139330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6" y="1152"/>
                        <a:ext cx="1" cy="5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331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36" y="1712"/>
                        <a:ext cx="0" cy="5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9332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4466" y="2256"/>
                      <a:ext cx="672" cy="288"/>
                    </a:xfrm>
                    <a:custGeom>
                      <a:avLst/>
                      <a:gdLst>
                        <a:gd name="G0" fmla="+- 1844 0 0"/>
                        <a:gd name="G1" fmla="+- 0 0 0"/>
                        <a:gd name="G2" fmla="+- 21600 0 0"/>
                        <a:gd name="T0" fmla="*/ 23444 w 23444"/>
                        <a:gd name="T1" fmla="*/ 80 h 21600"/>
                        <a:gd name="T2" fmla="*/ 0 w 23444"/>
                        <a:gd name="T3" fmla="*/ 21521 h 21600"/>
                        <a:gd name="T4" fmla="*/ 1844 w 2344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444" h="21600" fill="none" extrusionOk="0">
                          <a:moveTo>
                            <a:pt x="23443" y="79"/>
                          </a:moveTo>
                          <a:cubicBezTo>
                            <a:pt x="23399" y="11978"/>
                            <a:pt x="13742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</a:path>
                        <a:path w="23444" h="21600" stroke="0" extrusionOk="0">
                          <a:moveTo>
                            <a:pt x="23443" y="79"/>
                          </a:moveTo>
                          <a:cubicBezTo>
                            <a:pt x="23399" y="11978"/>
                            <a:pt x="13742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  <a:lnTo>
                            <a:pt x="1844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33" name="Line 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66" y="1152"/>
                      <a:ext cx="147" cy="2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34" name="Arc 70"/>
                    <p:cNvSpPr>
                      <a:spLocks/>
                    </p:cNvSpPr>
                    <p:nvPr/>
                  </p:nvSpPr>
                  <p:spPr bwMode="auto">
                    <a:xfrm>
                      <a:off x="4466" y="1152"/>
                      <a:ext cx="671" cy="288"/>
                    </a:xfrm>
                    <a:custGeom>
                      <a:avLst/>
                      <a:gdLst>
                        <a:gd name="G0" fmla="+- 1844 0 0"/>
                        <a:gd name="G1" fmla="+- 0 0 0"/>
                        <a:gd name="G2" fmla="+- 21600 0 0"/>
                        <a:gd name="T0" fmla="*/ 23422 w 23422"/>
                        <a:gd name="T1" fmla="*/ 978 h 21600"/>
                        <a:gd name="T2" fmla="*/ 0 w 23422"/>
                        <a:gd name="T3" fmla="*/ 21521 h 21600"/>
                        <a:gd name="T4" fmla="*/ 1844 w 23422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422" h="21600" fill="none" extrusionOk="0">
                          <a:moveTo>
                            <a:pt x="23421" y="977"/>
                          </a:moveTo>
                          <a:cubicBezTo>
                            <a:pt x="22898" y="12515"/>
                            <a:pt x="13393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</a:path>
                        <a:path w="23422" h="21600" stroke="0" extrusionOk="0">
                          <a:moveTo>
                            <a:pt x="23421" y="977"/>
                          </a:moveTo>
                          <a:cubicBezTo>
                            <a:pt x="22898" y="12515"/>
                            <a:pt x="13393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  <a:lnTo>
                            <a:pt x="1844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3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2" y="1152"/>
                      <a:ext cx="5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36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1" y="1440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337" name="Arc 73"/>
                    <p:cNvSpPr>
                      <a:spLocks/>
                    </p:cNvSpPr>
                    <p:nvPr/>
                  </p:nvSpPr>
                  <p:spPr bwMode="auto">
                    <a:xfrm>
                      <a:off x="4469" y="1709"/>
                      <a:ext cx="152" cy="829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 w 21600"/>
                        <a:gd name="T1" fmla="*/ 22086 h 22086"/>
                        <a:gd name="T2" fmla="*/ 21453 w 21600"/>
                        <a:gd name="T3" fmla="*/ 0 h 22086"/>
                        <a:gd name="T4" fmla="*/ 21600 w 21600"/>
                        <a:gd name="T5" fmla="*/ 21600 h 220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086" fill="none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</a:path>
                        <a:path w="21600" h="22086" stroke="0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aphicFrame>
          <p:nvGraphicFramePr>
            <p:cNvPr id="139338" name="Object 74"/>
            <p:cNvGraphicFramePr>
              <a:graphicFrameLocks noChangeAspect="1"/>
            </p:cNvGraphicFramePr>
            <p:nvPr/>
          </p:nvGraphicFramePr>
          <p:xfrm>
            <a:off x="3744" y="3120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5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20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346" name="Object 82"/>
          <p:cNvGraphicFramePr>
            <a:graphicFrameLocks noChangeAspect="1"/>
          </p:cNvGraphicFramePr>
          <p:nvPr/>
        </p:nvGraphicFramePr>
        <p:xfrm>
          <a:off x="1552575" y="6096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6" name="Equation" r:id="rId19" imgW="1841400" imgH="444240" progId="Equation.3">
                  <p:embed/>
                </p:oleObj>
              </mc:Choice>
              <mc:Fallback>
                <p:oleObj name="Equation" r:id="rId19" imgW="1841400" imgH="4442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6096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7" name="Object 83"/>
          <p:cNvGraphicFramePr>
            <a:graphicFrameLocks noChangeAspect="1"/>
          </p:cNvGraphicFramePr>
          <p:nvPr/>
        </p:nvGraphicFramePr>
        <p:xfrm>
          <a:off x="1549400" y="1206500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Equation" r:id="rId21" imgW="1879560" imgH="520560" progId="Equation.3">
                  <p:embed/>
                </p:oleObj>
              </mc:Choice>
              <mc:Fallback>
                <p:oleObj name="Equation" r:id="rId21" imgW="1879560" imgH="52056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206500"/>
                        <a:ext cx="187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48" name="AutoShape 84"/>
          <p:cNvSpPr>
            <a:spLocks/>
          </p:cNvSpPr>
          <p:nvPr/>
        </p:nvSpPr>
        <p:spPr bwMode="auto">
          <a:xfrm>
            <a:off x="1330325" y="7493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49" name="Arc 85"/>
          <p:cNvSpPr>
            <a:spLocks/>
          </p:cNvSpPr>
          <p:nvPr/>
        </p:nvSpPr>
        <p:spPr bwMode="auto">
          <a:xfrm>
            <a:off x="3200400" y="3200400"/>
            <a:ext cx="1220788" cy="13620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40 h 21434"/>
              <a:gd name="T2" fmla="*/ 2673 w 21600"/>
              <a:gd name="T3" fmla="*/ 21434 h 21434"/>
              <a:gd name="T4" fmla="*/ 0 w 21600"/>
              <a:gd name="T5" fmla="*/ 0 h 2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34" fill="none" extrusionOk="0">
                <a:moveTo>
                  <a:pt x="21599" y="39"/>
                </a:moveTo>
                <a:cubicBezTo>
                  <a:pt x="21579" y="10920"/>
                  <a:pt x="13469" y="20087"/>
                  <a:pt x="2672" y="21433"/>
                </a:cubicBezTo>
              </a:path>
              <a:path w="21600" h="21434" stroke="0" extrusionOk="0">
                <a:moveTo>
                  <a:pt x="21599" y="39"/>
                </a:moveTo>
                <a:cubicBezTo>
                  <a:pt x="21579" y="10920"/>
                  <a:pt x="13469" y="20087"/>
                  <a:pt x="2672" y="21433"/>
                </a:cubic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9427" name="Picture 163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428" name="Text Box 16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9429" name="Picture 16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30" name="Picture 16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31" name="Picture 1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32" name="Picture 1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33" name="Picture 1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build="p" autoUpdateAnimBg="0"/>
      <p:bldP spid="139348" grpId="0" animBg="1"/>
      <p:bldP spid="1393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P324   </a:t>
            </a:r>
            <a:r>
              <a:rPr lang="zh-CN" altLang="en-US">
                <a:solidFill>
                  <a:schemeClr val="tx2"/>
                </a:solidFill>
              </a:rPr>
              <a:t>题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2 (1)</a:t>
            </a:r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6600825" y="3367088"/>
            <a:ext cx="188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3492500" y="1539875"/>
            <a:ext cx="4814888" cy="3290888"/>
            <a:chOff x="816" y="432"/>
            <a:chExt cx="3792" cy="2592"/>
          </a:xfrm>
        </p:grpSpPr>
        <p:sp>
          <p:nvSpPr>
            <p:cNvPr id="146437" name="Freeform 5"/>
            <p:cNvSpPr>
              <a:spLocks/>
            </p:cNvSpPr>
            <p:nvPr/>
          </p:nvSpPr>
          <p:spPr bwMode="auto">
            <a:xfrm>
              <a:off x="816" y="432"/>
              <a:ext cx="3600" cy="2592"/>
            </a:xfrm>
            <a:custGeom>
              <a:avLst/>
              <a:gdLst>
                <a:gd name="T0" fmla="*/ 0 w 3600"/>
                <a:gd name="T1" fmla="*/ 0 h 2592"/>
                <a:gd name="T2" fmla="*/ 0 w 3600"/>
                <a:gd name="T3" fmla="*/ 1440 h 2592"/>
                <a:gd name="T4" fmla="*/ 3600 w 3600"/>
                <a:gd name="T5" fmla="*/ 2592 h 2592"/>
                <a:gd name="T6" fmla="*/ 3600 w 3600"/>
                <a:gd name="T7" fmla="*/ 1104 h 2592"/>
                <a:gd name="T8" fmla="*/ 0 w 3600"/>
                <a:gd name="T9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2592">
                  <a:moveTo>
                    <a:pt x="0" y="0"/>
                  </a:moveTo>
                  <a:lnTo>
                    <a:pt x="0" y="1440"/>
                  </a:lnTo>
                  <a:lnTo>
                    <a:pt x="3600" y="2592"/>
                  </a:lnTo>
                  <a:lnTo>
                    <a:pt x="360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8" name="Line 6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439" name="Line 7"/>
          <p:cNvSpPr>
            <a:spLocks noChangeShapeType="1"/>
          </p:cNvSpPr>
          <p:nvPr/>
        </p:nvSpPr>
        <p:spPr bwMode="auto">
          <a:xfrm rot="-150142">
            <a:off x="4273550" y="2420938"/>
            <a:ext cx="3795713" cy="147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H="1">
            <a:off x="5259388" y="3367088"/>
            <a:ext cx="1341437" cy="195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3492500" y="1295400"/>
            <a:ext cx="4814888" cy="4632325"/>
            <a:chOff x="816" y="240"/>
            <a:chExt cx="3792" cy="3648"/>
          </a:xfrm>
        </p:grpSpPr>
        <p:grpSp>
          <p:nvGrpSpPr>
            <p:cNvPr id="146442" name="Group 10"/>
            <p:cNvGrpSpPr>
              <a:grpSpLocks/>
            </p:cNvGrpSpPr>
            <p:nvPr/>
          </p:nvGrpSpPr>
          <p:grpSpPr bwMode="auto">
            <a:xfrm>
              <a:off x="816" y="240"/>
              <a:ext cx="3600" cy="3648"/>
              <a:chOff x="816" y="240"/>
              <a:chExt cx="3600" cy="3648"/>
            </a:xfrm>
          </p:grpSpPr>
          <p:sp>
            <p:nvSpPr>
              <p:cNvPr id="146443" name="Freeform 11"/>
              <p:cNvSpPr>
                <a:spLocks/>
              </p:cNvSpPr>
              <p:nvPr/>
            </p:nvSpPr>
            <p:spPr bwMode="auto">
              <a:xfrm>
                <a:off x="1440" y="624"/>
                <a:ext cx="2976" cy="2400"/>
              </a:xfrm>
              <a:custGeom>
                <a:avLst/>
                <a:gdLst>
                  <a:gd name="T0" fmla="*/ 0 w 2976"/>
                  <a:gd name="T1" fmla="*/ 0 h 2400"/>
                  <a:gd name="T2" fmla="*/ 2976 w 2976"/>
                  <a:gd name="T3" fmla="*/ 912 h 2400"/>
                  <a:gd name="T4" fmla="*/ 2976 w 2976"/>
                  <a:gd name="T5" fmla="*/ 2400 h 2400"/>
                  <a:gd name="T6" fmla="*/ 2064 w 2976"/>
                  <a:gd name="T7" fmla="*/ 2112 h 2400"/>
                  <a:gd name="T8" fmla="*/ 2064 w 2976"/>
                  <a:gd name="T9" fmla="*/ 1872 h 2400"/>
                  <a:gd name="T10" fmla="*/ 0 w 2976"/>
                  <a:gd name="T11" fmla="*/ 0 h 2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6" h="2400">
                    <a:moveTo>
                      <a:pt x="0" y="0"/>
                    </a:moveTo>
                    <a:lnTo>
                      <a:pt x="2976" y="912"/>
                    </a:lnTo>
                    <a:lnTo>
                      <a:pt x="2976" y="2400"/>
                    </a:lnTo>
                    <a:lnTo>
                      <a:pt x="2064" y="2112"/>
                    </a:lnTo>
                    <a:lnTo>
                      <a:pt x="2064" y="187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6444" name="Group 12"/>
              <p:cNvGrpSpPr>
                <a:grpSpLocks/>
              </p:cNvGrpSpPr>
              <p:nvPr/>
            </p:nvGrpSpPr>
            <p:grpSpPr bwMode="auto">
              <a:xfrm>
                <a:off x="816" y="240"/>
                <a:ext cx="2688" cy="3648"/>
                <a:chOff x="816" y="240"/>
                <a:chExt cx="2688" cy="3648"/>
              </a:xfrm>
            </p:grpSpPr>
            <p:sp>
              <p:nvSpPr>
                <p:cNvPr id="146445" name="Freeform 13"/>
                <p:cNvSpPr>
                  <a:spLocks/>
                </p:cNvSpPr>
                <p:nvPr/>
              </p:nvSpPr>
              <p:spPr bwMode="auto">
                <a:xfrm>
                  <a:off x="1008" y="240"/>
                  <a:ext cx="2496" cy="3648"/>
                </a:xfrm>
                <a:custGeom>
                  <a:avLst/>
                  <a:gdLst>
                    <a:gd name="T0" fmla="*/ 432 w 2496"/>
                    <a:gd name="T1" fmla="*/ 912 h 3648"/>
                    <a:gd name="T2" fmla="*/ 432 w 2496"/>
                    <a:gd name="T3" fmla="*/ 1824 h 3648"/>
                    <a:gd name="T4" fmla="*/ 2496 w 2496"/>
                    <a:gd name="T5" fmla="*/ 3648 h 3648"/>
                    <a:gd name="T6" fmla="*/ 2496 w 2496"/>
                    <a:gd name="T7" fmla="*/ 2208 h 3648"/>
                    <a:gd name="T8" fmla="*/ 0 w 2496"/>
                    <a:gd name="T9" fmla="*/ 0 h 3648"/>
                    <a:gd name="T10" fmla="*/ 0 w 2496"/>
                    <a:gd name="T11" fmla="*/ 768 h 3648"/>
                    <a:gd name="T12" fmla="*/ 432 w 2496"/>
                    <a:gd name="T13" fmla="*/ 912 h 3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6" h="3648">
                      <a:moveTo>
                        <a:pt x="432" y="912"/>
                      </a:moveTo>
                      <a:lnTo>
                        <a:pt x="432" y="1824"/>
                      </a:lnTo>
                      <a:lnTo>
                        <a:pt x="2496" y="3648"/>
                      </a:lnTo>
                      <a:lnTo>
                        <a:pt x="2496" y="2208"/>
                      </a:lnTo>
                      <a:lnTo>
                        <a:pt x="0" y="0"/>
                      </a:lnTo>
                      <a:lnTo>
                        <a:pt x="0" y="768"/>
                      </a:lnTo>
                      <a:lnTo>
                        <a:pt x="432" y="91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46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1200"/>
                  <a:ext cx="96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47" name="Freeform 15"/>
                <p:cNvSpPr>
                  <a:spLocks/>
                </p:cNvSpPr>
                <p:nvPr/>
              </p:nvSpPr>
              <p:spPr bwMode="auto">
                <a:xfrm>
                  <a:off x="816" y="432"/>
                  <a:ext cx="624" cy="1632"/>
                </a:xfrm>
                <a:custGeom>
                  <a:avLst/>
                  <a:gdLst>
                    <a:gd name="T0" fmla="*/ 0 w 624"/>
                    <a:gd name="T1" fmla="*/ 0 h 1680"/>
                    <a:gd name="T2" fmla="*/ 0 w 624"/>
                    <a:gd name="T3" fmla="*/ 1488 h 1680"/>
                    <a:gd name="T4" fmla="*/ 624 w 624"/>
                    <a:gd name="T5" fmla="*/ 1680 h 1680"/>
                    <a:gd name="T6" fmla="*/ 624 w 624"/>
                    <a:gd name="T7" fmla="*/ 192 h 1680"/>
                    <a:gd name="T8" fmla="*/ 0 w 624"/>
                    <a:gd name="T9" fmla="*/ 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4" h="1680">
                      <a:moveTo>
                        <a:pt x="0" y="0"/>
                      </a:moveTo>
                      <a:lnTo>
                        <a:pt x="0" y="1488"/>
                      </a:lnTo>
                      <a:lnTo>
                        <a:pt x="624" y="1680"/>
                      </a:lnTo>
                      <a:lnTo>
                        <a:pt x="62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48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1442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4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18" y="2437"/>
                  <a:ext cx="458" cy="6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6450" name="Line 18"/>
              <p:cNvSpPr>
                <a:spLocks noChangeShapeType="1"/>
              </p:cNvSpPr>
              <p:nvPr/>
            </p:nvSpPr>
            <p:spPr bwMode="auto">
              <a:xfrm flipH="1">
                <a:off x="3105" y="1872"/>
                <a:ext cx="159" cy="2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1" name="Line 19"/>
              <p:cNvSpPr>
                <a:spLocks noChangeShapeType="1"/>
              </p:cNvSpPr>
              <p:nvPr/>
            </p:nvSpPr>
            <p:spPr bwMode="auto">
              <a:xfrm rot="-150142">
                <a:off x="2509" y="1515"/>
                <a:ext cx="1907" cy="7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453" name="Line 21"/>
          <p:cNvSpPr>
            <a:spLocks noChangeShapeType="1"/>
          </p:cNvSpPr>
          <p:nvPr/>
        </p:nvSpPr>
        <p:spPr bwMode="auto">
          <a:xfrm flipV="1">
            <a:off x="6600825" y="2087563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4284663" y="2514600"/>
            <a:ext cx="2620962" cy="231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459" name="Object 27"/>
          <p:cNvGraphicFramePr>
            <a:graphicFrameLocks noChangeAspect="1"/>
          </p:cNvGraphicFramePr>
          <p:nvPr/>
        </p:nvGraphicFramePr>
        <p:xfrm>
          <a:off x="6600825" y="3429000"/>
          <a:ext cx="21748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7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429000"/>
                        <a:ext cx="217488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Line 29"/>
          <p:cNvSpPr>
            <a:spLocks noChangeShapeType="1"/>
          </p:cNvSpPr>
          <p:nvPr/>
        </p:nvSpPr>
        <p:spPr bwMode="auto">
          <a:xfrm>
            <a:off x="6600825" y="3367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 flipH="1">
            <a:off x="6113463" y="3611563"/>
            <a:ext cx="315912" cy="487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6463" name="Object 31"/>
          <p:cNvGraphicFramePr>
            <a:graphicFrameLocks noChangeAspect="1"/>
          </p:cNvGraphicFramePr>
          <p:nvPr/>
        </p:nvGraphicFramePr>
        <p:xfrm>
          <a:off x="6553200" y="18415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8" name="Equation" r:id="rId5" imgW="215640" imgH="215640" progId="Equation.3">
                  <p:embed/>
                </p:oleObj>
              </mc:Choice>
              <mc:Fallback>
                <p:oleObj name="Equation" r:id="rId5" imgW="21564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415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4" name="Object 32"/>
          <p:cNvGraphicFramePr>
            <a:graphicFrameLocks noChangeAspect="1"/>
          </p:cNvGraphicFramePr>
          <p:nvPr/>
        </p:nvGraphicFramePr>
        <p:xfrm>
          <a:off x="8293100" y="3492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9" name="Equation" r:id="rId7" imgW="241200" imgH="317160" progId="Equation.3">
                  <p:embed/>
                </p:oleObj>
              </mc:Choice>
              <mc:Fallback>
                <p:oleObj name="Equation" r:id="rId7" imgW="24120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34925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5" name="Object 33"/>
          <p:cNvGraphicFramePr>
            <a:graphicFrameLocks noChangeAspect="1"/>
          </p:cNvGraphicFramePr>
          <p:nvPr/>
        </p:nvGraphicFramePr>
        <p:xfrm>
          <a:off x="6083300" y="2770188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0" name="Equation" r:id="rId9" imgW="1434960" imgH="393480" progId="Equation.3">
                  <p:embed/>
                </p:oleObj>
              </mc:Choice>
              <mc:Fallback>
                <p:oleObj name="Equation" r:id="rId9" imgW="143496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770188"/>
                        <a:ext cx="1435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6" name="Object 34"/>
          <p:cNvGraphicFramePr>
            <a:graphicFrameLocks noChangeAspect="1"/>
          </p:cNvGraphicFramePr>
          <p:nvPr/>
        </p:nvGraphicFramePr>
        <p:xfrm>
          <a:off x="4483100" y="3343275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1" name="Equation" r:id="rId11" imgW="1295280" imgH="393480" progId="Equation.3">
                  <p:embed/>
                </p:oleObj>
              </mc:Choice>
              <mc:Fallback>
                <p:oleObj name="Equation" r:id="rId11" imgW="129528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43275"/>
                        <a:ext cx="1295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7" name="Object 35"/>
          <p:cNvGraphicFramePr>
            <a:graphicFrameLocks noChangeAspect="1"/>
          </p:cNvGraphicFramePr>
          <p:nvPr/>
        </p:nvGraphicFramePr>
        <p:xfrm>
          <a:off x="1511300" y="1430338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2" name="Equation" r:id="rId13" imgW="1434960" imgH="393480" progId="Equation.3">
                  <p:embed/>
                </p:oleObj>
              </mc:Choice>
              <mc:Fallback>
                <p:oleObj name="Equation" r:id="rId13" imgW="143496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430338"/>
                        <a:ext cx="1435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8" name="Object 36"/>
          <p:cNvGraphicFramePr>
            <a:graphicFrameLocks noChangeAspect="1"/>
          </p:cNvGraphicFramePr>
          <p:nvPr/>
        </p:nvGraphicFramePr>
        <p:xfrm>
          <a:off x="1536700" y="1963738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3" name="Equation" r:id="rId15" imgW="1295280" imgH="393480" progId="Equation.3">
                  <p:embed/>
                </p:oleObj>
              </mc:Choice>
              <mc:Fallback>
                <p:oleObj name="Equation" r:id="rId15" imgW="129528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963738"/>
                        <a:ext cx="1295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9" name="AutoShape 37"/>
          <p:cNvSpPr>
            <a:spLocks/>
          </p:cNvSpPr>
          <p:nvPr/>
        </p:nvSpPr>
        <p:spPr bwMode="auto">
          <a:xfrm>
            <a:off x="1358900" y="144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6470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6472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73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74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75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76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146455" grpId="0" animBg="1"/>
      <p:bldP spid="1464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49" name="Group 45"/>
          <p:cNvGrpSpPr>
            <a:grpSpLocks/>
          </p:cNvGrpSpPr>
          <p:nvPr/>
        </p:nvGrpSpPr>
        <p:grpSpPr bwMode="auto">
          <a:xfrm>
            <a:off x="3810000" y="609600"/>
            <a:ext cx="3708400" cy="3289300"/>
            <a:chOff x="2400" y="384"/>
            <a:chExt cx="2336" cy="2072"/>
          </a:xfrm>
        </p:grpSpPr>
        <p:sp>
          <p:nvSpPr>
            <p:cNvPr id="123906" name="Freeform 2"/>
            <p:cNvSpPr>
              <a:spLocks/>
            </p:cNvSpPr>
            <p:nvPr/>
          </p:nvSpPr>
          <p:spPr bwMode="auto">
            <a:xfrm>
              <a:off x="2400" y="816"/>
              <a:ext cx="1536" cy="1104"/>
            </a:xfrm>
            <a:custGeom>
              <a:avLst/>
              <a:gdLst>
                <a:gd name="T0" fmla="*/ 0 w 1536"/>
                <a:gd name="T1" fmla="*/ 0 h 1104"/>
                <a:gd name="T2" fmla="*/ 0 w 1536"/>
                <a:gd name="T3" fmla="*/ 1104 h 1104"/>
                <a:gd name="T4" fmla="*/ 1536 w 1536"/>
                <a:gd name="T5" fmla="*/ 1104 h 1104"/>
                <a:gd name="T6" fmla="*/ 1536 w 1536"/>
                <a:gd name="T7" fmla="*/ 0 h 1104"/>
                <a:gd name="T8" fmla="*/ 0 w 1536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lnTo>
                    <a:pt x="0" y="1104"/>
                  </a:lnTo>
                  <a:lnTo>
                    <a:pt x="1536" y="1104"/>
                  </a:lnTo>
                  <a:lnTo>
                    <a:pt x="153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100000">
                  <a:srgbClr val="33CC33"/>
                </a:gs>
              </a:gsLst>
              <a:lin ang="0" scaled="1"/>
            </a:gradFill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948" name="Group 44"/>
            <p:cNvGrpSpPr>
              <a:grpSpLocks/>
            </p:cNvGrpSpPr>
            <p:nvPr/>
          </p:nvGrpSpPr>
          <p:grpSpPr bwMode="auto">
            <a:xfrm rot="-36168">
              <a:off x="2400" y="1776"/>
              <a:ext cx="1536" cy="289"/>
              <a:chOff x="3746" y="2688"/>
              <a:chExt cx="1536" cy="289"/>
            </a:xfrm>
          </p:grpSpPr>
          <p:sp>
            <p:nvSpPr>
              <p:cNvPr id="123945" name="Arc 41"/>
              <p:cNvSpPr>
                <a:spLocks/>
              </p:cNvSpPr>
              <p:nvPr/>
            </p:nvSpPr>
            <p:spPr bwMode="auto">
              <a:xfrm>
                <a:off x="3746" y="2809"/>
                <a:ext cx="1536" cy="168"/>
              </a:xfrm>
              <a:custGeom>
                <a:avLst/>
                <a:gdLst>
                  <a:gd name="G0" fmla="+- 21600 0 0"/>
                  <a:gd name="G1" fmla="+- 3610 0 0"/>
                  <a:gd name="G2" fmla="+- 21600 0 0"/>
                  <a:gd name="T0" fmla="*/ 43158 w 43158"/>
                  <a:gd name="T1" fmla="*/ 4957 h 25210"/>
                  <a:gd name="T2" fmla="*/ 304 w 43158"/>
                  <a:gd name="T3" fmla="*/ 0 h 25210"/>
                  <a:gd name="T4" fmla="*/ 21600 w 43158"/>
                  <a:gd name="T5" fmla="*/ 3610 h 25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5210" fill="none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</a:path>
                  <a:path w="43158" h="25210" stroke="0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  <a:lnTo>
                      <a:pt x="21600" y="361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47" name="Arc 43"/>
              <p:cNvSpPr>
                <a:spLocks/>
              </p:cNvSpPr>
              <p:nvPr/>
            </p:nvSpPr>
            <p:spPr bwMode="auto">
              <a:xfrm flipH="1" flipV="1">
                <a:off x="3746" y="2688"/>
                <a:ext cx="1536" cy="168"/>
              </a:xfrm>
              <a:custGeom>
                <a:avLst/>
                <a:gdLst>
                  <a:gd name="G0" fmla="+- 21600 0 0"/>
                  <a:gd name="G1" fmla="+- 3556 0 0"/>
                  <a:gd name="G2" fmla="+- 21600 0 0"/>
                  <a:gd name="T0" fmla="*/ 43158 w 43158"/>
                  <a:gd name="T1" fmla="*/ 4903 h 25156"/>
                  <a:gd name="T2" fmla="*/ 295 w 43158"/>
                  <a:gd name="T3" fmla="*/ 0 h 25156"/>
                  <a:gd name="T4" fmla="*/ 21600 w 43158"/>
                  <a:gd name="T5" fmla="*/ 3556 h 25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5156" fill="none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</a:path>
                  <a:path w="43158" h="25156" stroke="0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  <a:lnTo>
                      <a:pt x="21600" y="355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908" name="Oval 4"/>
            <p:cNvSpPr>
              <a:spLocks noChangeArrowheads="1"/>
            </p:cNvSpPr>
            <p:nvPr/>
          </p:nvSpPr>
          <p:spPr bwMode="auto">
            <a:xfrm>
              <a:off x="2400" y="672"/>
              <a:ext cx="15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flipH="1">
              <a:off x="2950" y="1920"/>
              <a:ext cx="21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>
              <a:off x="3936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>
              <a:off x="2400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 flipV="1">
              <a:off x="3168" y="3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 flipH="1">
              <a:off x="273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4584" y="19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2" name="Equation" r:id="rId3" imgW="241200" imgH="317160" progId="Equation.3">
                    <p:embed/>
                  </p:oleObj>
                </mc:Choice>
                <mc:Fallback>
                  <p:oleObj name="Equation" r:id="rId3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19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1" name="Object 17"/>
            <p:cNvGraphicFramePr>
              <a:graphicFrameLocks noChangeAspect="1"/>
            </p:cNvGraphicFramePr>
            <p:nvPr/>
          </p:nvGraphicFramePr>
          <p:xfrm>
            <a:off x="3216" y="4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3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2" name="Object 18"/>
            <p:cNvGraphicFramePr>
              <a:graphicFrameLocks noChangeAspect="1"/>
            </p:cNvGraphicFramePr>
            <p:nvPr/>
          </p:nvGraphicFramePr>
          <p:xfrm>
            <a:off x="2976" y="20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4" name="Equation" r:id="rId7" imgW="215640" imgH="304560" progId="Equation.3">
                    <p:embed/>
                  </p:oleObj>
                </mc:Choice>
                <mc:Fallback>
                  <p:oleObj name="Equation" r:id="rId7" imgW="21564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8" name="Object 24"/>
            <p:cNvGraphicFramePr>
              <a:graphicFrameLocks noChangeAspect="1"/>
            </p:cNvGraphicFramePr>
            <p:nvPr/>
          </p:nvGraphicFramePr>
          <p:xfrm>
            <a:off x="2674" y="2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2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36" name="Line 32"/>
            <p:cNvSpPr>
              <a:spLocks noChangeShapeType="1"/>
            </p:cNvSpPr>
            <p:nvPr/>
          </p:nvSpPr>
          <p:spPr bwMode="auto">
            <a:xfrm flipV="1">
              <a:off x="3168" y="67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923" name="Object 19"/>
            <p:cNvGraphicFramePr>
              <a:graphicFrameLocks noChangeAspect="1"/>
            </p:cNvGraphicFramePr>
            <p:nvPr/>
          </p:nvGraphicFramePr>
          <p:xfrm>
            <a:off x="3930" y="1932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16" name="Equation" r:id="rId11" imgW="190440" imgH="317160" progId="Equation.3">
                    <p:embed/>
                  </p:oleObj>
                </mc:Choice>
                <mc:Fallback>
                  <p:oleObj name="Equation" r:id="rId11" imgW="19044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1932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44" name="Freeform 40"/>
          <p:cNvSpPr>
            <a:spLocks/>
          </p:cNvSpPr>
          <p:nvPr/>
        </p:nvSpPr>
        <p:spPr bwMode="auto">
          <a:xfrm>
            <a:off x="5562600" y="827088"/>
            <a:ext cx="1295400" cy="2819400"/>
          </a:xfrm>
          <a:custGeom>
            <a:avLst/>
            <a:gdLst>
              <a:gd name="T0" fmla="*/ 0 w 864"/>
              <a:gd name="T1" fmla="*/ 672 h 1776"/>
              <a:gd name="T2" fmla="*/ 0 w 864"/>
              <a:gd name="T3" fmla="*/ 1776 h 1776"/>
              <a:gd name="T4" fmla="*/ 864 w 864"/>
              <a:gd name="T5" fmla="*/ 1104 h 1776"/>
              <a:gd name="T6" fmla="*/ 864 w 864"/>
              <a:gd name="T7" fmla="*/ 0 h 1776"/>
              <a:gd name="T8" fmla="*/ 0 w 864"/>
              <a:gd name="T9" fmla="*/ 672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1776">
                <a:moveTo>
                  <a:pt x="0" y="672"/>
                </a:moveTo>
                <a:lnTo>
                  <a:pt x="0" y="1776"/>
                </a:lnTo>
                <a:lnTo>
                  <a:pt x="864" y="1104"/>
                </a:lnTo>
                <a:lnTo>
                  <a:pt x="864" y="0"/>
                </a:lnTo>
                <a:lnTo>
                  <a:pt x="0" y="672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6248400" y="1330325"/>
            <a:ext cx="0" cy="17383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09600" y="3962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思考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endParaRPr lang="en-US" altLang="zh-CN">
              <a:latin typeface="楷体_GB2312" panose="02010609030101010101" pitchFamily="49" charset="-122"/>
            </a:endParaRPr>
          </a:p>
        </p:txBody>
      </p:sp>
      <p:graphicFrame>
        <p:nvGraphicFramePr>
          <p:cNvPr id="123927" name="Object 23"/>
          <p:cNvGraphicFramePr>
            <a:graphicFrameLocks noChangeAspect="1"/>
          </p:cNvGraphicFramePr>
          <p:nvPr/>
        </p:nvGraphicFramePr>
        <p:xfrm>
          <a:off x="1854200" y="4051300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Equation" r:id="rId13" imgW="1955520" imgH="444240" progId="Equation.3">
                  <p:embed/>
                </p:oleObj>
              </mc:Choice>
              <mc:Fallback>
                <p:oleObj name="Equation" r:id="rId13" imgW="19555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051300"/>
                        <a:ext cx="195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581400" y="45720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交线情况如何</a:t>
            </a:r>
            <a:r>
              <a:rPr lang="en-US" altLang="zh-CN"/>
              <a:t>?</a:t>
            </a:r>
          </a:p>
        </p:txBody>
      </p:sp>
      <p:graphicFrame>
        <p:nvGraphicFramePr>
          <p:cNvPr id="123931" name="Object 27"/>
          <p:cNvGraphicFramePr>
            <a:graphicFrameLocks noChangeAspect="1"/>
          </p:cNvGraphicFramePr>
          <p:nvPr/>
        </p:nvGraphicFramePr>
        <p:xfrm>
          <a:off x="1809750" y="4616450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15" imgW="1854000" imgH="469800" progId="Equation.3">
                  <p:embed/>
                </p:oleObj>
              </mc:Choice>
              <mc:Fallback>
                <p:oleObj name="Equation" r:id="rId15" imgW="185400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616450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3581400" y="51689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交线情况如何</a:t>
            </a:r>
            <a:r>
              <a:rPr lang="en-US" altLang="zh-CN"/>
              <a:t>?</a:t>
            </a:r>
          </a:p>
        </p:txBody>
      </p:sp>
      <p:graphicFrame>
        <p:nvGraphicFramePr>
          <p:cNvPr id="123934" name="Object 30"/>
          <p:cNvGraphicFramePr>
            <a:graphicFrameLocks noChangeAspect="1"/>
          </p:cNvGraphicFramePr>
          <p:nvPr/>
        </p:nvGraphicFramePr>
        <p:xfrm>
          <a:off x="1803400" y="5245100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17" imgW="1854000" imgH="469800" progId="Equation.3">
                  <p:embed/>
                </p:oleObj>
              </mc:Choice>
              <mc:Fallback>
                <p:oleObj name="Equation" r:id="rId17" imgW="185400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245100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5" name="Rectangle 3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2971800" cy="609600"/>
          </a:xfrm>
        </p:spPr>
        <p:txBody>
          <a:bodyPr/>
          <a:lstStyle/>
          <a:p>
            <a:r>
              <a:rPr lang="en-US" altLang="zh-CN" sz="2800"/>
              <a:t>P324  </a:t>
            </a:r>
            <a:r>
              <a:rPr lang="zh-CN" altLang="en-US" sz="2800">
                <a:ea typeface="楷体_GB2312" panose="02010609030101010101" pitchFamily="49" charset="-122"/>
              </a:rPr>
              <a:t>题</a:t>
            </a:r>
            <a:r>
              <a:rPr lang="en-US" altLang="zh-CN" sz="2800"/>
              <a:t>2(2)</a:t>
            </a:r>
          </a:p>
        </p:txBody>
      </p:sp>
      <p:graphicFrame>
        <p:nvGraphicFramePr>
          <p:cNvPr id="123937" name="Object 33"/>
          <p:cNvGraphicFramePr>
            <a:graphicFrameLocks noChangeAspect="1"/>
          </p:cNvGraphicFramePr>
          <p:nvPr/>
        </p:nvGraphicFramePr>
        <p:xfrm>
          <a:off x="1282700" y="1270000"/>
          <a:ext cx="168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Equation" r:id="rId19" imgW="1688760" imgH="939600" progId="Equation.3">
                  <p:embed/>
                </p:oleObj>
              </mc:Choice>
              <mc:Fallback>
                <p:oleObj name="Equation" r:id="rId19" imgW="1688760" imgH="939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270000"/>
                        <a:ext cx="168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0" name="Object 36"/>
          <p:cNvGraphicFramePr>
            <a:graphicFrameLocks noChangeAspect="1"/>
          </p:cNvGraphicFramePr>
          <p:nvPr/>
        </p:nvGraphicFramePr>
        <p:xfrm>
          <a:off x="1358900" y="23622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Equation" r:id="rId21" imgW="774360" imgH="393480" progId="Equation.3">
                  <p:embed/>
                </p:oleObj>
              </mc:Choice>
              <mc:Fallback>
                <p:oleObj name="Equation" r:id="rId21" imgW="77436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3622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3" name="AutoShape 39"/>
          <p:cNvSpPr>
            <a:spLocks/>
          </p:cNvSpPr>
          <p:nvPr/>
        </p:nvSpPr>
        <p:spPr bwMode="auto">
          <a:xfrm>
            <a:off x="1066800" y="13716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3950" name="Picture 46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952" name="Picture 4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53" name="Picture 4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54" name="Picture 5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55" name="Picture 5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56" name="Picture 5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4" grpId="0" animBg="1"/>
      <p:bldP spid="123911" grpId="0" animBg="1"/>
      <p:bldP spid="123926" grpId="0" build="p" autoUpdateAnimBg="0"/>
      <p:bldP spid="123930" grpId="0" build="p" autoUpdateAnimBg="0" advAuto="0"/>
      <p:bldP spid="123933" grpId="0" build="p" autoUpdateAnimBg="0" advAuto="0"/>
      <p:bldP spid="1239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23" name="Oval 67"/>
          <p:cNvSpPr>
            <a:spLocks noChangeArrowheads="1"/>
          </p:cNvSpPr>
          <p:nvPr/>
        </p:nvSpPr>
        <p:spPr bwMode="auto">
          <a:xfrm rot="130180">
            <a:off x="1747838" y="3148013"/>
            <a:ext cx="1027112" cy="49053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556" name="Group 100"/>
          <p:cNvGrpSpPr>
            <a:grpSpLocks/>
          </p:cNvGrpSpPr>
          <p:nvPr/>
        </p:nvGrpSpPr>
        <p:grpSpPr bwMode="auto">
          <a:xfrm>
            <a:off x="6210300" y="1917700"/>
            <a:ext cx="266700" cy="1741488"/>
            <a:chOff x="3912" y="1920"/>
            <a:chExt cx="168" cy="1097"/>
          </a:xfrm>
        </p:grpSpPr>
        <p:sp>
          <p:nvSpPr>
            <p:cNvPr id="147519" name="Freeform 63"/>
            <p:cNvSpPr>
              <a:spLocks/>
            </p:cNvSpPr>
            <p:nvPr/>
          </p:nvSpPr>
          <p:spPr bwMode="auto">
            <a:xfrm>
              <a:off x="3936" y="1920"/>
              <a:ext cx="144" cy="1056"/>
            </a:xfrm>
            <a:custGeom>
              <a:avLst/>
              <a:gdLst>
                <a:gd name="T0" fmla="*/ 144 w 144"/>
                <a:gd name="T1" fmla="*/ 0 h 1392"/>
                <a:gd name="T2" fmla="*/ 144 w 144"/>
                <a:gd name="T3" fmla="*/ 1056 h 1392"/>
                <a:gd name="T4" fmla="*/ 0 w 144"/>
                <a:gd name="T5" fmla="*/ 1392 h 1392"/>
                <a:gd name="T6" fmla="*/ 144 w 144"/>
                <a:gd name="T7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92">
                  <a:moveTo>
                    <a:pt x="144" y="0"/>
                  </a:moveTo>
                  <a:lnTo>
                    <a:pt x="144" y="1056"/>
                  </a:lnTo>
                  <a:lnTo>
                    <a:pt x="0" y="13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20" name="Freeform 64"/>
            <p:cNvSpPr>
              <a:spLocks/>
            </p:cNvSpPr>
            <p:nvPr/>
          </p:nvSpPr>
          <p:spPr bwMode="auto">
            <a:xfrm>
              <a:off x="3912" y="1920"/>
              <a:ext cx="168" cy="1097"/>
            </a:xfrm>
            <a:custGeom>
              <a:avLst/>
              <a:gdLst>
                <a:gd name="T0" fmla="*/ 168 w 168"/>
                <a:gd name="T1" fmla="*/ 0 h 1392"/>
                <a:gd name="T2" fmla="*/ 24 w 168"/>
                <a:gd name="T3" fmla="*/ 528 h 1392"/>
                <a:gd name="T4" fmla="*/ 24 w 168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1392">
                  <a:moveTo>
                    <a:pt x="168" y="0"/>
                  </a:moveTo>
                  <a:cubicBezTo>
                    <a:pt x="108" y="148"/>
                    <a:pt x="48" y="296"/>
                    <a:pt x="24" y="528"/>
                  </a:cubicBezTo>
                  <a:cubicBezTo>
                    <a:pt x="0" y="760"/>
                    <a:pt x="24" y="1248"/>
                    <a:pt x="24" y="1392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685800" y="4714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P325  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题</a:t>
            </a:r>
            <a:r>
              <a:rPr lang="zh-CN" altLang="en-US">
                <a:solidFill>
                  <a:schemeClr val="tx2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7</a:t>
            </a:r>
          </a:p>
        </p:txBody>
      </p:sp>
      <p:graphicFrame>
        <p:nvGraphicFramePr>
          <p:cNvPr id="147486" name="Object 30"/>
          <p:cNvGraphicFramePr>
            <a:graphicFrameLocks noChangeAspect="1"/>
          </p:cNvGraphicFramePr>
          <p:nvPr/>
        </p:nvGraphicFramePr>
        <p:xfrm>
          <a:off x="1054100" y="4648200"/>
          <a:ext cx="2070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4" name="Equation" r:id="rId3" imgW="2070000" imgH="990360" progId="Equation.3">
                  <p:embed/>
                </p:oleObj>
              </mc:Choice>
              <mc:Fallback>
                <p:oleObj name="Equation" r:id="rId3" imgW="2070000" imgH="990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648200"/>
                        <a:ext cx="2070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17" name="Object 61"/>
          <p:cNvGraphicFramePr>
            <a:graphicFrameLocks noChangeAspect="1"/>
          </p:cNvGraphicFramePr>
          <p:nvPr/>
        </p:nvGraphicFramePr>
        <p:xfrm>
          <a:off x="4343400" y="4660900"/>
          <a:ext cx="434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5" name="Equation" r:id="rId5" imgW="4343400" imgH="1054080" progId="Equation.3">
                  <p:embed/>
                </p:oleObj>
              </mc:Choice>
              <mc:Fallback>
                <p:oleObj name="Equation" r:id="rId5" imgW="4343400" imgH="10540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60900"/>
                        <a:ext cx="4343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8" name="Group 12"/>
          <p:cNvGrpSpPr>
            <a:grpSpLocks/>
          </p:cNvGrpSpPr>
          <p:nvPr/>
        </p:nvGrpSpPr>
        <p:grpSpPr bwMode="auto">
          <a:xfrm>
            <a:off x="990600" y="1219200"/>
            <a:ext cx="3262313" cy="2908300"/>
            <a:chOff x="3489" y="432"/>
            <a:chExt cx="2055" cy="1832"/>
          </a:xfrm>
        </p:grpSpPr>
        <p:grpSp>
          <p:nvGrpSpPr>
            <p:cNvPr id="147469" name="Group 13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147470" name="Group 14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147471" name="Arc 15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472" name="Arc 16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7473" name="Arc 17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84 h 22091"/>
                  <a:gd name="T2" fmla="*/ 43193 w 43199"/>
                  <a:gd name="T3" fmla="*/ 22091 h 22091"/>
                  <a:gd name="T4" fmla="*/ 21599 w 43199"/>
                  <a:gd name="T5" fmla="*/ 21600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74" name="Line 18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75" name="Line 19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77" name="Line 21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7479" name="Object 23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6" name="Equation" r:id="rId7" imgW="241200" imgH="317160" progId="Equation.3">
                      <p:embed/>
                    </p:oleObj>
                  </mc:Choice>
                  <mc:Fallback>
                    <p:oleObj name="Equation" r:id="rId7" imgW="241200" imgH="31716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80" name="Object 24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7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81" name="Object 25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8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82" name="Object 26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9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83" name="Line 27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7484" name="Object 28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80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559" name="Group 103"/>
          <p:cNvGrpSpPr>
            <a:grpSpLocks/>
          </p:cNvGrpSpPr>
          <p:nvPr/>
        </p:nvGrpSpPr>
        <p:grpSpPr bwMode="auto">
          <a:xfrm>
            <a:off x="1730375" y="1857375"/>
            <a:ext cx="1089025" cy="1797050"/>
            <a:chOff x="1090" y="1882"/>
            <a:chExt cx="686" cy="1132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 rot="130180">
              <a:off x="1101" y="2700"/>
              <a:ext cx="647" cy="3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41" name="Line 85"/>
            <p:cNvSpPr>
              <a:spLocks noChangeShapeType="1"/>
            </p:cNvSpPr>
            <p:nvPr/>
          </p:nvSpPr>
          <p:spPr bwMode="auto">
            <a:xfrm>
              <a:off x="1108" y="2390"/>
              <a:ext cx="0" cy="4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42" name="Line 86"/>
            <p:cNvSpPr>
              <a:spLocks noChangeShapeType="1"/>
            </p:cNvSpPr>
            <p:nvPr/>
          </p:nvSpPr>
          <p:spPr bwMode="auto">
            <a:xfrm>
              <a:off x="1749" y="2274"/>
              <a:ext cx="0" cy="5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44" name="Arc 88"/>
            <p:cNvSpPr>
              <a:spLocks/>
            </p:cNvSpPr>
            <p:nvPr/>
          </p:nvSpPr>
          <p:spPr bwMode="auto">
            <a:xfrm rot="779158">
              <a:off x="1163" y="1882"/>
              <a:ext cx="613" cy="6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13 w 42231"/>
                <a:gd name="T1" fmla="*/ 26278 h 26278"/>
                <a:gd name="T2" fmla="*/ 42231 w 42231"/>
                <a:gd name="T3" fmla="*/ 15203 h 26278"/>
                <a:gd name="T4" fmla="*/ 21600 w 42231"/>
                <a:gd name="T5" fmla="*/ 21600 h 2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31" h="26278" fill="none" extrusionOk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</a:path>
                <a:path w="42231" h="26278" stroke="0" extrusionOk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45" name="Freeform 89"/>
            <p:cNvSpPr>
              <a:spLocks/>
            </p:cNvSpPr>
            <p:nvPr/>
          </p:nvSpPr>
          <p:spPr bwMode="auto">
            <a:xfrm rot="179158">
              <a:off x="1371" y="2246"/>
              <a:ext cx="372" cy="768"/>
            </a:xfrm>
            <a:custGeom>
              <a:avLst/>
              <a:gdLst>
                <a:gd name="T0" fmla="*/ 384 w 384"/>
                <a:gd name="T1" fmla="*/ 0 h 768"/>
                <a:gd name="T2" fmla="*/ 288 w 384"/>
                <a:gd name="T3" fmla="*/ 432 h 768"/>
                <a:gd name="T4" fmla="*/ 0 w 384"/>
                <a:gd name="T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768">
                  <a:moveTo>
                    <a:pt x="384" y="0"/>
                  </a:moveTo>
                  <a:cubicBezTo>
                    <a:pt x="368" y="152"/>
                    <a:pt x="352" y="304"/>
                    <a:pt x="288" y="432"/>
                  </a:cubicBezTo>
                  <a:cubicBezTo>
                    <a:pt x="224" y="560"/>
                    <a:pt x="112" y="664"/>
                    <a:pt x="0" y="768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46" name="Freeform 90"/>
            <p:cNvSpPr>
              <a:spLocks/>
            </p:cNvSpPr>
            <p:nvPr/>
          </p:nvSpPr>
          <p:spPr bwMode="auto">
            <a:xfrm rot="179158">
              <a:off x="1090" y="2411"/>
              <a:ext cx="260" cy="576"/>
            </a:xfrm>
            <a:custGeom>
              <a:avLst/>
              <a:gdLst>
                <a:gd name="T0" fmla="*/ 288 w 288"/>
                <a:gd name="T1" fmla="*/ 576 h 576"/>
                <a:gd name="T2" fmla="*/ 48 w 288"/>
                <a:gd name="T3" fmla="*/ 240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576"/>
                  </a:moveTo>
                  <a:cubicBezTo>
                    <a:pt x="192" y="456"/>
                    <a:pt x="96" y="336"/>
                    <a:pt x="48" y="240"/>
                  </a:cubicBezTo>
                  <a:cubicBezTo>
                    <a:pt x="0" y="144"/>
                    <a:pt x="8" y="40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7500" name="Group 44"/>
          <p:cNvGrpSpPr>
            <a:grpSpLocks/>
          </p:cNvGrpSpPr>
          <p:nvPr/>
        </p:nvGrpSpPr>
        <p:grpSpPr bwMode="auto">
          <a:xfrm>
            <a:off x="5105400" y="1219200"/>
            <a:ext cx="3262313" cy="2908300"/>
            <a:chOff x="3489" y="432"/>
            <a:chExt cx="2055" cy="1832"/>
          </a:xfrm>
        </p:grpSpPr>
        <p:grpSp>
          <p:nvGrpSpPr>
            <p:cNvPr id="147501" name="Group 45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147502" name="Group 46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147503" name="Arc 47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504" name="Arc 48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7505" name="Arc 49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84 h 22091"/>
                  <a:gd name="T2" fmla="*/ 43193 w 43199"/>
                  <a:gd name="T3" fmla="*/ 22091 h 22091"/>
                  <a:gd name="T4" fmla="*/ 21599 w 43199"/>
                  <a:gd name="T5" fmla="*/ 21600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506" name="Line 50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507" name="Line 51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508" name="Line 52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509" name="Line 53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510" name="Line 54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7511" name="Object 55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81" name="Equation" r:id="rId17" imgW="241200" imgH="317160" progId="Equation.3">
                      <p:embed/>
                    </p:oleObj>
                  </mc:Choice>
                  <mc:Fallback>
                    <p:oleObj name="Equation" r:id="rId17" imgW="241200" imgH="31716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512" name="Object 56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82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513" name="Object 57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83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514" name="Object 58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84" name="Equation" r:id="rId23" imgW="228600" imgH="241200" progId="Equation.3">
                      <p:embed/>
                    </p:oleObj>
                  </mc:Choice>
                  <mc:Fallback>
                    <p:oleObj name="Equation" r:id="rId23" imgW="228600" imgH="24120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515" name="Line 59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7516" name="Object 60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85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560" name="Group 104"/>
          <p:cNvGrpSpPr>
            <a:grpSpLocks/>
          </p:cNvGrpSpPr>
          <p:nvPr/>
        </p:nvGrpSpPr>
        <p:grpSpPr bwMode="auto">
          <a:xfrm>
            <a:off x="5845175" y="1841500"/>
            <a:ext cx="1089025" cy="1797050"/>
            <a:chOff x="1090" y="1882"/>
            <a:chExt cx="686" cy="1132"/>
          </a:xfrm>
        </p:grpSpPr>
        <p:sp>
          <p:nvSpPr>
            <p:cNvPr id="147561" name="Oval 105"/>
            <p:cNvSpPr>
              <a:spLocks noChangeArrowheads="1"/>
            </p:cNvSpPr>
            <p:nvPr/>
          </p:nvSpPr>
          <p:spPr bwMode="auto">
            <a:xfrm rot="130180">
              <a:off x="1101" y="2700"/>
              <a:ext cx="647" cy="3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62" name="Line 106"/>
            <p:cNvSpPr>
              <a:spLocks noChangeShapeType="1"/>
            </p:cNvSpPr>
            <p:nvPr/>
          </p:nvSpPr>
          <p:spPr bwMode="auto">
            <a:xfrm>
              <a:off x="1108" y="2390"/>
              <a:ext cx="0" cy="4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63" name="Line 107"/>
            <p:cNvSpPr>
              <a:spLocks noChangeShapeType="1"/>
            </p:cNvSpPr>
            <p:nvPr/>
          </p:nvSpPr>
          <p:spPr bwMode="auto">
            <a:xfrm>
              <a:off x="1749" y="2274"/>
              <a:ext cx="0" cy="5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64" name="Arc 108"/>
            <p:cNvSpPr>
              <a:spLocks/>
            </p:cNvSpPr>
            <p:nvPr/>
          </p:nvSpPr>
          <p:spPr bwMode="auto">
            <a:xfrm rot="779158">
              <a:off x="1163" y="1882"/>
              <a:ext cx="613" cy="6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13 w 42231"/>
                <a:gd name="T1" fmla="*/ 26278 h 26278"/>
                <a:gd name="T2" fmla="*/ 42231 w 42231"/>
                <a:gd name="T3" fmla="*/ 15203 h 26278"/>
                <a:gd name="T4" fmla="*/ 21600 w 42231"/>
                <a:gd name="T5" fmla="*/ 21600 h 2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31" h="26278" fill="none" extrusionOk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</a:path>
                <a:path w="42231" h="26278" stroke="0" extrusionOk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65" name="Freeform 109"/>
            <p:cNvSpPr>
              <a:spLocks/>
            </p:cNvSpPr>
            <p:nvPr/>
          </p:nvSpPr>
          <p:spPr bwMode="auto">
            <a:xfrm rot="179158">
              <a:off x="1371" y="2246"/>
              <a:ext cx="372" cy="768"/>
            </a:xfrm>
            <a:custGeom>
              <a:avLst/>
              <a:gdLst>
                <a:gd name="T0" fmla="*/ 384 w 384"/>
                <a:gd name="T1" fmla="*/ 0 h 768"/>
                <a:gd name="T2" fmla="*/ 288 w 384"/>
                <a:gd name="T3" fmla="*/ 432 h 768"/>
                <a:gd name="T4" fmla="*/ 0 w 384"/>
                <a:gd name="T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768">
                  <a:moveTo>
                    <a:pt x="384" y="0"/>
                  </a:moveTo>
                  <a:cubicBezTo>
                    <a:pt x="368" y="152"/>
                    <a:pt x="352" y="304"/>
                    <a:pt x="288" y="432"/>
                  </a:cubicBezTo>
                  <a:cubicBezTo>
                    <a:pt x="224" y="560"/>
                    <a:pt x="112" y="664"/>
                    <a:pt x="0" y="768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66" name="Freeform 110"/>
            <p:cNvSpPr>
              <a:spLocks/>
            </p:cNvSpPr>
            <p:nvPr/>
          </p:nvSpPr>
          <p:spPr bwMode="auto">
            <a:xfrm rot="179158">
              <a:off x="1090" y="2411"/>
              <a:ext cx="260" cy="576"/>
            </a:xfrm>
            <a:custGeom>
              <a:avLst/>
              <a:gdLst>
                <a:gd name="T0" fmla="*/ 288 w 288"/>
                <a:gd name="T1" fmla="*/ 576 h 576"/>
                <a:gd name="T2" fmla="*/ 48 w 288"/>
                <a:gd name="T3" fmla="*/ 240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576"/>
                  </a:moveTo>
                  <a:cubicBezTo>
                    <a:pt x="192" y="456"/>
                    <a:pt x="96" y="336"/>
                    <a:pt x="48" y="240"/>
                  </a:cubicBezTo>
                  <a:cubicBezTo>
                    <a:pt x="0" y="144"/>
                    <a:pt x="8" y="40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7567" name="Picture 111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568" name="Text Box 11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7569" name="Picture 11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70" name="Picture 11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71" name="Picture 11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72" name="Picture 11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73" name="Picture 11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429903" y="2738436"/>
            <a:ext cx="68282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dirty="0" smtClean="0">
                <a:ea typeface="宋体" panose="02010600030101010101" pitchFamily="2" charset="-122"/>
              </a:rPr>
              <a:t>P54   A  2(2)  3(1)   5(2)  6(2)</a:t>
            </a:r>
          </a:p>
          <a:p>
            <a:pPr eaLnBrk="1" hangingPunct="1"/>
            <a:r>
              <a:rPr lang="en-US" altLang="zh-CN" sz="4400" dirty="0">
                <a:ea typeface="宋体" panose="02010600030101010101" pitchFamily="2" charset="-122"/>
              </a:rPr>
              <a:t> </a:t>
            </a:r>
            <a:r>
              <a:rPr lang="en-US" altLang="zh-CN" sz="4400" dirty="0" smtClean="0">
                <a:ea typeface="宋体" panose="02010600030101010101" pitchFamily="2" charset="-122"/>
              </a:rPr>
              <a:t>        B  2,   3(3)</a:t>
            </a:r>
            <a:endParaRPr lang="en-US" altLang="zh-CN" sz="4400" dirty="0">
              <a:ea typeface="仿宋_GB2312" panose="02010609030101010101" pitchFamily="49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0" y="1371600"/>
            <a:ext cx="1524000" cy="1143000"/>
          </a:xfrm>
        </p:spPr>
        <p:txBody>
          <a:bodyPr/>
          <a:lstStyle/>
          <a:p>
            <a:r>
              <a:rPr lang="zh-CN" altLang="en-US" b="1">
                <a:ea typeface="楷体_GB2312" panose="02010609030101010101" pitchFamily="49" charset="-122"/>
              </a:rPr>
              <a:t>作业</a:t>
            </a:r>
          </a:p>
        </p:txBody>
      </p:sp>
      <p:pic>
        <p:nvPicPr>
          <p:cNvPr id="126980" name="Picture 4" descr="F:\My Documents\数学资源库\机动.jpg">
            <a:hlinkClick r:id="rId2" action="ppaction://hlinkpres?slideindex=1&amp;slidetitle=第五节 平面及其方程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第五节  目录   上页   下页   返回   结束 </a:t>
            </a:r>
          </a:p>
        </p:txBody>
      </p:sp>
      <p:pic>
        <p:nvPicPr>
          <p:cNvPr id="126982" name="Picture 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3" name="Picture 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4" name="Picture 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4419600" y="1905000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3" name="Equation" r:id="rId3" imgW="1663560" imgH="507960" progId="Equation.3">
                  <p:embed/>
                </p:oleObj>
              </mc:Choice>
              <mc:Fallback>
                <p:oleObj name="Equation" r:id="rId3" imgW="16635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166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289300" y="2514600"/>
          <a:ext cx="196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4" name="Equation" r:id="rId5" imgW="1968480" imgH="977760" progId="Equation.3">
                  <p:embed/>
                </p:oleObj>
              </mc:Choice>
              <mc:Fallback>
                <p:oleObj name="Equation" r:id="rId5" imgW="19684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514600"/>
                        <a:ext cx="196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692400" y="4140200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5" name="Equation" r:id="rId7" imgW="2717640" imgH="507960" progId="Equation.3">
                  <p:embed/>
                </p:oleObj>
              </mc:Choice>
              <mc:Fallback>
                <p:oleObj name="Equation" r:id="rId7" imgW="27176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140200"/>
                        <a:ext cx="271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2667000" y="52705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6" name="Equation" r:id="rId9" imgW="2895480" imgH="977760" progId="Equation.3">
                  <p:embed/>
                </p:oleObj>
              </mc:Choice>
              <mc:Fallback>
                <p:oleObj name="Equation" r:id="rId9" imgW="28954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705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752600" cy="627063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ea typeface="楷体_GB2312" panose="02010609030101010101" pitchFamily="49" charset="-122"/>
              </a:rPr>
              <a:t>备用题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135188" y="5286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求曲线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4618038" y="574675"/>
            <a:ext cx="414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绕 </a:t>
            </a:r>
            <a:r>
              <a:rPr lang="en-US" altLang="zh-CN" i="1">
                <a:solidFill>
                  <a:srgbClr val="FFFFFF"/>
                </a:solidFill>
              </a:rPr>
              <a:t>z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轴旋转的曲面与平面 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133600" y="1317625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的交线在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平面的投影曲线方程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431800" y="144780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7" name="Equation" r:id="rId11" imgW="1777680" imgH="393480" progId="Equation.3">
                  <p:embed/>
                </p:oleObj>
              </mc:Choice>
              <mc:Fallback>
                <p:oleObj name="Equation" r:id="rId11" imgW="17776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447800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669925" y="1905000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pSp>
        <p:nvGrpSpPr>
          <p:cNvPr id="161808" name="Group 16"/>
          <p:cNvGrpSpPr>
            <a:grpSpLocks/>
          </p:cNvGrpSpPr>
          <p:nvPr/>
        </p:nvGrpSpPr>
        <p:grpSpPr bwMode="auto">
          <a:xfrm>
            <a:off x="1346200" y="1919288"/>
            <a:ext cx="3073400" cy="519112"/>
            <a:chOff x="864" y="1348"/>
            <a:chExt cx="1936" cy="327"/>
          </a:xfrm>
        </p:grpSpPr>
        <p:graphicFrame>
          <p:nvGraphicFramePr>
            <p:cNvPr id="161809" name="Object 17"/>
            <p:cNvGraphicFramePr>
              <a:graphicFrameLocks noChangeAspect="1"/>
            </p:cNvGraphicFramePr>
            <p:nvPr/>
          </p:nvGraphicFramePr>
          <p:xfrm>
            <a:off x="864" y="1424"/>
            <a:ext cx="22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38" name="Equation" r:id="rId13" imgW="139680" imgH="126720" progId="Equation.3">
                    <p:embed/>
                  </p:oleObj>
                </mc:Choice>
                <mc:Fallback>
                  <p:oleObj name="Equation" r:id="rId13" imgW="139680" imgH="126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24"/>
                          <a:ext cx="22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0" name="Text Box 18"/>
            <p:cNvSpPr txBox="1">
              <a:spLocks noChangeArrowheads="1"/>
            </p:cNvSpPr>
            <p:nvPr/>
          </p:nvSpPr>
          <p:spPr bwMode="auto">
            <a:xfrm>
              <a:off x="1116" y="1348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旋转曲面方程为</a:t>
              </a:r>
            </a:p>
          </p:txBody>
        </p:sp>
      </p:grp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04800" y="28003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交线为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685800" y="3581400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此曲线向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面的投影柱面方程为  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666750" y="472440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此曲线在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面上的投影曲线方程为 </a:t>
            </a:r>
          </a:p>
        </p:txBody>
      </p:sp>
      <p:sp>
        <p:nvSpPr>
          <p:cNvPr id="161820" name="AutoShape 28"/>
          <p:cNvSpPr>
            <a:spLocks/>
          </p:cNvSpPr>
          <p:nvPr/>
        </p:nvSpPr>
        <p:spPr bwMode="auto">
          <a:xfrm>
            <a:off x="3429000" y="4175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690938" y="3048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9" name="Equation" r:id="rId15" imgW="939600" imgH="507960" progId="Equation.3">
                  <p:embed/>
                </p:oleObj>
              </mc:Choice>
              <mc:Fallback>
                <p:oleObj name="Equation" r:id="rId15" imgW="93960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0480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2" name="Object 30"/>
          <p:cNvGraphicFramePr>
            <a:graphicFrameLocks noChangeAspect="1"/>
          </p:cNvGraphicFramePr>
          <p:nvPr/>
        </p:nvGraphicFramePr>
        <p:xfrm>
          <a:off x="3690938" y="89217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0" name="Equation" r:id="rId17" imgW="774360" imgH="317160" progId="Equation.3">
                  <p:embed/>
                </p:oleObj>
              </mc:Choice>
              <mc:Fallback>
                <p:oleObj name="Equation" r:id="rId17" imgW="77436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892175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6019800" y="1905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它与所给平面的</a:t>
            </a:r>
          </a:p>
        </p:txBody>
      </p:sp>
      <p:pic>
        <p:nvPicPr>
          <p:cNvPr id="161826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1828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29" name="Picture 3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0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1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2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build="p" autoUpdateAnimBg="0"/>
      <p:bldP spid="161802" grpId="0" build="p" autoUpdateAnimBg="0"/>
      <p:bldP spid="161807" grpId="0" autoUpdateAnimBg="0"/>
      <p:bldP spid="161811" grpId="0" autoUpdateAnimBg="0"/>
      <p:bldP spid="161813" grpId="0" build="p" autoUpdateAnimBg="0"/>
      <p:bldP spid="161817" grpId="0" build="p" autoUpdateAnimBg="0"/>
      <p:bldP spid="1618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38" name="Group 66"/>
          <p:cNvGrpSpPr>
            <a:grpSpLocks/>
          </p:cNvGrpSpPr>
          <p:nvPr/>
        </p:nvGrpSpPr>
        <p:grpSpPr bwMode="auto">
          <a:xfrm>
            <a:off x="5227638" y="1828800"/>
            <a:ext cx="1574800" cy="1320800"/>
            <a:chOff x="3293" y="1152"/>
            <a:chExt cx="992" cy="832"/>
          </a:xfrm>
        </p:grpSpPr>
        <p:sp>
          <p:nvSpPr>
            <p:cNvPr id="131075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848 h 1040"/>
                <a:gd name="T2" fmla="*/ 240 w 1240"/>
                <a:gd name="T3" fmla="*/ 128 h 1040"/>
                <a:gd name="T4" fmla="*/ 768 w 1240"/>
                <a:gd name="T5" fmla="*/ 80 h 1040"/>
                <a:gd name="T6" fmla="*/ 1200 w 1240"/>
                <a:gd name="T7" fmla="*/ 320 h 1040"/>
                <a:gd name="T8" fmla="*/ 1008 w 1240"/>
                <a:gd name="T9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5F5F5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7" name="Freeform 5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128 h 320"/>
                <a:gd name="T2" fmla="*/ 384 w 912"/>
                <a:gd name="T3" fmla="*/ 32 h 320"/>
                <a:gd name="T4" fmla="*/ 912 w 912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50673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一、空间曲线的一般方程</a:t>
            </a:r>
            <a:endParaRPr lang="zh-CN" altLang="en-US" sz="3200" b="1">
              <a:ea typeface="仿宋_GB2312" panose="02010609030101010101" pitchFamily="49" charset="-122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空间曲线可视为两曲面的交线</a:t>
            </a:r>
            <a:r>
              <a:rPr lang="en-US" altLang="zh-CN"/>
              <a:t>,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410200" y="10810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其一般方程为方程组</a:t>
            </a: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1600200" y="1790700"/>
          <a:ext cx="2144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" name="Equation" r:id="rId4" imgW="2145960" imgH="977760" progId="Equation.3">
                  <p:embed/>
                </p:oleObj>
              </mc:Choice>
              <mc:Fallback>
                <p:oleObj name="Equation" r:id="rId4" imgW="214596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90700"/>
                        <a:ext cx="2144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8000"/>
                                </a:gs>
                                <a:gs pos="10000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715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7" name="Equation" r:id="rId6" imgW="380880" imgH="444240" progId="Equation.3">
                  <p:embed/>
                </p:oleObj>
              </mc:Choice>
              <mc:Fallback>
                <p:oleObj name="Equation" r:id="rId6" imgW="380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02" name="Group 30"/>
          <p:cNvGrpSpPr>
            <a:grpSpLocks/>
          </p:cNvGrpSpPr>
          <p:nvPr/>
        </p:nvGrpSpPr>
        <p:grpSpPr bwMode="auto">
          <a:xfrm>
            <a:off x="6446838" y="1870075"/>
            <a:ext cx="1706562" cy="1228725"/>
            <a:chOff x="4061" y="1178"/>
            <a:chExt cx="1075" cy="774"/>
          </a:xfrm>
        </p:grpSpPr>
        <p:sp>
          <p:nvSpPr>
            <p:cNvPr id="131085" name="Freeform 13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1344 w 1344"/>
                <a:gd name="T1" fmla="*/ 0 h 720"/>
                <a:gd name="T2" fmla="*/ 1152 w 1344"/>
                <a:gd name="T3" fmla="*/ 336 h 720"/>
                <a:gd name="T4" fmla="*/ 1104 w 1344"/>
                <a:gd name="T5" fmla="*/ 624 h 720"/>
                <a:gd name="T6" fmla="*/ 624 w 1344"/>
                <a:gd name="T7" fmla="*/ 528 h 720"/>
                <a:gd name="T8" fmla="*/ 0 w 1344"/>
                <a:gd name="T9" fmla="*/ 720 h 720"/>
                <a:gd name="T10" fmla="*/ 1344 w 1344"/>
                <a:gd name="T11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099" name="Group 27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131086" name="Freeform 14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968 h 968"/>
                  <a:gd name="T2" fmla="*/ 192 w 1392"/>
                  <a:gd name="T3" fmla="*/ 200 h 968"/>
                  <a:gd name="T4" fmla="*/ 720 w 1392"/>
                  <a:gd name="T5" fmla="*/ 8 h 968"/>
                  <a:gd name="T6" fmla="*/ 1392 w 1392"/>
                  <a:gd name="T7" fmla="*/ 2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7" name="Freeform 15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208 h 208"/>
                  <a:gd name="T2" fmla="*/ 576 w 1104"/>
                  <a:gd name="T3" fmla="*/ 16 h 208"/>
                  <a:gd name="T4" fmla="*/ 1104 w 1104"/>
                  <a:gd name="T5" fmla="*/ 11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8" name="Freeform 16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240 w 240"/>
                  <a:gd name="T1" fmla="*/ 0 h 624"/>
                  <a:gd name="T2" fmla="*/ 48 w 240"/>
                  <a:gd name="T3" fmla="*/ 288 h 624"/>
                  <a:gd name="T4" fmla="*/ 0 w 240"/>
                  <a:gd name="T5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1094" name="Group 22"/>
          <p:cNvGrpSpPr>
            <a:grpSpLocks/>
          </p:cNvGrpSpPr>
          <p:nvPr/>
        </p:nvGrpSpPr>
        <p:grpSpPr bwMode="auto">
          <a:xfrm>
            <a:off x="6446838" y="2112963"/>
            <a:ext cx="355600" cy="976312"/>
            <a:chOff x="4061" y="1571"/>
            <a:chExt cx="224" cy="615"/>
          </a:xfrm>
        </p:grpSpPr>
        <p:sp>
          <p:nvSpPr>
            <p:cNvPr id="131091" name="Freeform 19"/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768 h 768"/>
                <a:gd name="T2" fmla="*/ 96 w 192"/>
                <a:gd name="T3" fmla="*/ 240 h 768"/>
                <a:gd name="T4" fmla="*/ 192 w 19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092" name="Object 20"/>
            <p:cNvGraphicFramePr>
              <a:graphicFrameLocks noChangeAspect="1"/>
            </p:cNvGraphicFramePr>
            <p:nvPr/>
          </p:nvGraphicFramePr>
          <p:xfrm>
            <a:off x="4125" y="1763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8" name="Equation" r:id="rId8" imgW="253800" imgH="304560" progId="Equation.3">
                    <p:embed/>
                  </p:oleObj>
                </mc:Choice>
                <mc:Fallback>
                  <p:oleObj name="Equation" r:id="rId8" imgW="25380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763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7000875" y="2300288"/>
          <a:ext cx="1762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9" name="Equation" r:id="rId10" imgW="1955520" imgH="406080" progId="Equation.3">
                  <p:embed/>
                </p:oleObj>
              </mc:Choice>
              <mc:Fallback>
                <p:oleObj name="Equation" r:id="rId10" imgW="1955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300288"/>
                        <a:ext cx="1762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4637088" y="2362200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0" name="Equation" r:id="rId12" imgW="1955520" imgH="406080" progId="Equation.3">
                  <p:embed/>
                </p:oleObj>
              </mc:Choice>
              <mc:Fallback>
                <p:oleObj name="Equation" r:id="rId12" imgW="19555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362200"/>
                        <a:ext cx="1763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1" name="Object 29"/>
          <p:cNvGraphicFramePr>
            <a:graphicFrameLocks noChangeAspect="1"/>
          </p:cNvGraphicFramePr>
          <p:nvPr/>
        </p:nvGraphicFramePr>
        <p:xfrm>
          <a:off x="7035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1" name="Equation" r:id="rId14" imgW="330120" imgH="444240" progId="Equation.3">
                  <p:embed/>
                </p:oleObj>
              </mc:Choice>
              <mc:Fallback>
                <p:oleObj name="Equation" r:id="rId14" imgW="3301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609600" y="289560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例如</a:t>
            </a:r>
            <a:r>
              <a:rPr lang="en-US" altLang="zh-CN">
                <a:solidFill>
                  <a:schemeClr val="tx2"/>
                </a:solidFill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方程组</a:t>
            </a:r>
          </a:p>
        </p:txBody>
      </p:sp>
      <p:graphicFrame>
        <p:nvGraphicFramePr>
          <p:cNvPr id="131104" name="Object 32"/>
          <p:cNvGraphicFramePr>
            <a:graphicFrameLocks noChangeAspect="1"/>
          </p:cNvGraphicFramePr>
          <p:nvPr/>
        </p:nvGraphicFramePr>
        <p:xfrm>
          <a:off x="1682750" y="3549650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2" name="Equation" r:id="rId16" imgW="1815840" imgH="1054080" progId="Equation.3">
                  <p:embed/>
                </p:oleObj>
              </mc:Choice>
              <mc:Fallback>
                <p:oleObj name="Equation" r:id="rId16" imgW="1815840" imgH="1054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549650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304800" y="46482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/>
              <a:t>表示圆柱面与平面的交线</a:t>
            </a:r>
            <a:r>
              <a:rPr kumimoji="0" lang="zh-CN" altLang="en-US">
                <a:ea typeface="仿宋_GB2312" panose="02010609030101010101" pitchFamily="49" charset="-122"/>
              </a:rPr>
              <a:t> </a:t>
            </a:r>
            <a:r>
              <a:rPr kumimoji="0" lang="en-US" altLang="zh-CN" i="1">
                <a:ea typeface="仿宋_GB2312" panose="02010609030101010101" pitchFamily="49" charset="-122"/>
              </a:rPr>
              <a:t>C</a:t>
            </a:r>
            <a:r>
              <a:rPr kumimoji="0" lang="en-US" altLang="zh-CN">
                <a:ea typeface="仿宋_GB2312" panose="02010609030101010101" pitchFamily="49" charset="-122"/>
              </a:rPr>
              <a:t>. </a:t>
            </a:r>
            <a:endParaRPr kumimoji="0" lang="en-US" altLang="zh-CN" sz="240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grpSp>
        <p:nvGrpSpPr>
          <p:cNvPr id="131107" name="Group 35"/>
          <p:cNvGrpSpPr>
            <a:grpSpLocks/>
          </p:cNvGrpSpPr>
          <p:nvPr/>
        </p:nvGrpSpPr>
        <p:grpSpPr bwMode="auto">
          <a:xfrm>
            <a:off x="6430963" y="3505200"/>
            <a:ext cx="1581150" cy="2987675"/>
            <a:chOff x="4130" y="71"/>
            <a:chExt cx="1246" cy="2350"/>
          </a:xfrm>
        </p:grpSpPr>
        <p:grpSp>
          <p:nvGrpSpPr>
            <p:cNvPr id="131108" name="Group 36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131109" name="Group 37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131110" name="Oval 38"/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1" name="Freeform 39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1114" name="Oval 42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115" name="Group 43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131116" name="Line 44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7" name="Line 4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8" name="Line 46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9" name="Line 47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20" name="Line 48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21" name="Line 49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1122" name="Object 50"/>
            <p:cNvGraphicFramePr>
              <a:graphicFrameLocks noChangeAspect="1"/>
            </p:cNvGraphicFramePr>
            <p:nvPr/>
          </p:nvGraphicFramePr>
          <p:xfrm>
            <a:off x="4322" y="2233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3" name="Equation" r:id="rId18" imgW="126720" imgH="139680" progId="Equation.3">
                    <p:embed/>
                  </p:oleObj>
                </mc:Choice>
                <mc:Fallback>
                  <p:oleObj name="Equation" r:id="rId18" imgW="12672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233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3" name="Object 51"/>
            <p:cNvGraphicFramePr>
              <a:graphicFrameLocks noChangeAspect="1"/>
            </p:cNvGraphicFramePr>
            <p:nvPr/>
          </p:nvGraphicFramePr>
          <p:xfrm>
            <a:off x="4608" y="71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4" name="Equation" r:id="rId20" imgW="126720" imgH="126720" progId="Equation.3">
                    <p:embed/>
                  </p:oleObj>
                </mc:Choice>
                <mc:Fallback>
                  <p:oleObj name="Equation" r:id="rId20" imgW="126720" imgH="1267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1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4" name="Object 52"/>
            <p:cNvGraphicFramePr>
              <a:graphicFrameLocks noChangeAspect="1"/>
            </p:cNvGraphicFramePr>
            <p:nvPr/>
          </p:nvGraphicFramePr>
          <p:xfrm>
            <a:off x="5186" y="2041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5" name="Equation" r:id="rId22" imgW="139680" imgH="164880" progId="Equation.3">
                    <p:embed/>
                  </p:oleObj>
                </mc:Choice>
                <mc:Fallback>
                  <p:oleObj name="Equation" r:id="rId22" imgW="139680" imgH="1648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041"/>
                          <a:ext cx="1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25" name="Arc 53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2820"/>
                <a:gd name="T1" fmla="*/ 19642 h 21600"/>
                <a:gd name="T2" fmla="*/ 42820 w 42820"/>
                <a:gd name="T3" fmla="*/ 18067 h 21600"/>
                <a:gd name="T4" fmla="*/ 21511 w 428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126" name="Object 54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6" name="Equation" r:id="rId24" imgW="101520" imgH="164880" progId="Equation.3">
                    <p:embed/>
                  </p:oleObj>
                </mc:Choice>
                <mc:Fallback>
                  <p:oleObj name="Equation" r:id="rId24" imgW="101520" imgH="1648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1988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7" name="Object 55"/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7" name="Equation" r:id="rId26" imgW="126720" imgH="139680" progId="Equation.3">
                    <p:embed/>
                  </p:oleObj>
                </mc:Choice>
                <mc:Fallback>
                  <p:oleObj name="Equation" r:id="rId26" imgW="12672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28" name="Group 56"/>
          <p:cNvGrpSpPr>
            <a:grpSpLocks/>
          </p:cNvGrpSpPr>
          <p:nvPr/>
        </p:nvGrpSpPr>
        <p:grpSpPr bwMode="auto">
          <a:xfrm>
            <a:off x="5638800" y="3836988"/>
            <a:ext cx="2619375" cy="1347787"/>
            <a:chOff x="3504" y="332"/>
            <a:chExt cx="2064" cy="1060"/>
          </a:xfrm>
        </p:grpSpPr>
        <p:grpSp>
          <p:nvGrpSpPr>
            <p:cNvPr id="131129" name="Group 57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131130" name="Oval 58"/>
              <p:cNvSpPr>
                <a:spLocks noChangeArrowheads="1"/>
              </p:cNvSpPr>
              <p:nvPr/>
            </p:nvSpPr>
            <p:spPr bwMode="auto">
              <a:xfrm rot="-3078636">
                <a:off x="4032" y="479"/>
                <a:ext cx="1060" cy="765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31" name="Text Box 59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chemeClr val="tx2"/>
                    </a:solidFill>
                    <a:ea typeface="仿宋_GB2312" panose="02010609030101010101" pitchFamily="49" charset="-122"/>
                  </a:rPr>
                  <a:t>C</a:t>
                </a:r>
              </a:p>
            </p:txBody>
          </p:sp>
          <p:grpSp>
            <p:nvGrpSpPr>
              <p:cNvPr id="131132" name="Group 60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131133" name="Object 61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158" name="Equation" r:id="rId28" imgW="126720" imgH="164880" progId="Equation.3">
                        <p:embed/>
                      </p:oleObj>
                    </mc:Choice>
                    <mc:Fallback>
                      <p:oleObj name="Equation" r:id="rId28" imgW="126720" imgH="164880" progId="Equation.3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1134" name="Oval 62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1135" name="Freeform 63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136" name="Line 64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31139" name="Picture 67" descr="F:\My Documents\数学资源库\机动.jp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140" name="Text Box 6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1141" name="Picture 6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2" name="Picture 7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3" name="Picture 7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4" name="Picture 7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5" name="Picture 7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build="p" autoUpdateAnimBg="0"/>
      <p:bldP spid="131080" grpId="0" build="p" autoUpdateAnimBg="0"/>
      <p:bldP spid="131103" grpId="0" build="p" autoUpdateAnimBg="0"/>
      <p:bldP spid="13110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49" name="Group 85"/>
          <p:cNvGrpSpPr>
            <a:grpSpLocks/>
          </p:cNvGrpSpPr>
          <p:nvPr/>
        </p:nvGrpSpPr>
        <p:grpSpPr bwMode="auto">
          <a:xfrm>
            <a:off x="6307138" y="1828800"/>
            <a:ext cx="1008062" cy="1274763"/>
            <a:chOff x="3960" y="2240"/>
            <a:chExt cx="648" cy="803"/>
          </a:xfrm>
        </p:grpSpPr>
        <p:sp>
          <p:nvSpPr>
            <p:cNvPr id="113743" name="Rectangle 79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4" name="Arc 80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G0" fmla="+- 21600 0 0"/>
                <a:gd name="G1" fmla="+- 1173 0 0"/>
                <a:gd name="G2" fmla="+- 21600 0 0"/>
                <a:gd name="T0" fmla="*/ 43168 w 43200"/>
                <a:gd name="T1" fmla="*/ 0 h 22773"/>
                <a:gd name="T2" fmla="*/ 0 w 43200"/>
                <a:gd name="T3" fmla="*/ 1109 h 22773"/>
                <a:gd name="T4" fmla="*/ 21600 w 43200"/>
                <a:gd name="T5" fmla="*/ 1173 h 2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5" name="Arc 81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G0" fmla="+- 21600 0 0"/>
                <a:gd name="G1" fmla="+- 2394 0 0"/>
                <a:gd name="G2" fmla="+- 21600 0 0"/>
                <a:gd name="T0" fmla="*/ 43019 w 43019"/>
                <a:gd name="T1" fmla="*/ 5184 h 23994"/>
                <a:gd name="T2" fmla="*/ 133 w 43019"/>
                <a:gd name="T3" fmla="*/ 0 h 23994"/>
                <a:gd name="T4" fmla="*/ 21600 w 43019"/>
                <a:gd name="T5" fmla="*/ 2394 h 2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76" name="Oval 12"/>
          <p:cNvSpPr>
            <a:spLocks noChangeArrowheads="1"/>
          </p:cNvSpPr>
          <p:nvPr/>
        </p:nvSpPr>
        <p:spPr bwMode="auto">
          <a:xfrm rot="130180">
            <a:off x="6296025" y="2614613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381000"/>
            <a:ext cx="2708275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又如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方程组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53340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表示上半球面与圆柱面的交线</a:t>
            </a:r>
            <a:r>
              <a:rPr lang="en-US" altLang="zh-CN" i="1"/>
              <a:t>C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  <a:latin typeface="楷体_GB2312" panose="02010609030101010101" pitchFamily="49" charset="-122"/>
            </a:endParaRPr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143000" y="1066800"/>
          <a:ext cx="2870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" name="Equation" r:id="rId3" imgW="2869920" imgH="1091880" progId="Equation.3">
                  <p:embed/>
                </p:oleObj>
              </mc:Choice>
              <mc:Fallback>
                <p:oleObj name="Equation" r:id="rId3" imgW="2869920" imgH="1091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2870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53" name="Group 89"/>
          <p:cNvGrpSpPr>
            <a:grpSpLocks/>
          </p:cNvGrpSpPr>
          <p:nvPr/>
        </p:nvGrpSpPr>
        <p:grpSpPr bwMode="auto">
          <a:xfrm>
            <a:off x="5538788" y="685800"/>
            <a:ext cx="3262312" cy="2908300"/>
            <a:chOff x="3489" y="432"/>
            <a:chExt cx="2055" cy="1832"/>
          </a:xfrm>
        </p:grpSpPr>
        <p:grpSp>
          <p:nvGrpSpPr>
            <p:cNvPr id="113742" name="Group 78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113737" name="Group 73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113735" name="Arc 71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6" name="Arc 72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679" name="Arc 15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84 h 22091"/>
                  <a:gd name="T2" fmla="*/ 43193 w 43199"/>
                  <a:gd name="T3" fmla="*/ 22091 h 22091"/>
                  <a:gd name="T4" fmla="*/ 21599 w 43199"/>
                  <a:gd name="T5" fmla="*/ 21600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1" name="Line 17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" name="Line 22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8" name="Line 24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9" name="Line 25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682" name="Object 18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95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83" name="Object 19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96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84" name="Object 20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97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31" name="Object 67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98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87" name="Line 23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3752" name="Object 88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9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852" name="Object 188"/>
          <p:cNvGraphicFramePr>
            <a:graphicFrameLocks noChangeAspect="1"/>
          </p:cNvGraphicFramePr>
          <p:nvPr/>
        </p:nvGraphicFramePr>
        <p:xfrm>
          <a:off x="2828925" y="36576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0" name="BMP 图象" r:id="rId15" imgW="2734057" imgH="2095793" progId="Paint.Picture">
                  <p:embed/>
                </p:oleObj>
              </mc:Choice>
              <mc:Fallback>
                <p:oleObj name="BMP 图象" r:id="rId15" imgW="2734057" imgH="2095793" progId="Paint.Picture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576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879" name="Group 215"/>
          <p:cNvGrpSpPr>
            <a:grpSpLocks/>
          </p:cNvGrpSpPr>
          <p:nvPr/>
        </p:nvGrpSpPr>
        <p:grpSpPr bwMode="auto">
          <a:xfrm>
            <a:off x="6289675" y="1335088"/>
            <a:ext cx="1057275" cy="1789112"/>
            <a:chOff x="3962" y="841"/>
            <a:chExt cx="666" cy="1127"/>
          </a:xfrm>
        </p:grpSpPr>
        <p:sp>
          <p:nvSpPr>
            <p:cNvPr id="113865" name="Line 201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66" name="Line 202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874" name="Group 210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113867" name="Arc 203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5 w 42231"/>
                  <a:gd name="T1" fmla="*/ 22989 h 22989"/>
                  <a:gd name="T2" fmla="*/ 42231 w 42231"/>
                  <a:gd name="T3" fmla="*/ 15203 h 22989"/>
                  <a:gd name="T4" fmla="*/ 21600 w 42231"/>
                  <a:gd name="T5" fmla="*/ 21600 h 22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69" name="Freeform 205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84 w 384"/>
                  <a:gd name="T1" fmla="*/ 0 h 768"/>
                  <a:gd name="T2" fmla="*/ 288 w 384"/>
                  <a:gd name="T3" fmla="*/ 432 h 768"/>
                  <a:gd name="T4" fmla="*/ 0 w 384"/>
                  <a:gd name="T5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71" name="Freeform 207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288 w 288"/>
                  <a:gd name="T1" fmla="*/ 576 h 576"/>
                  <a:gd name="T2" fmla="*/ 48 w 288"/>
                  <a:gd name="T3" fmla="*/ 240 h 576"/>
                  <a:gd name="T4" fmla="*/ 0 w 288"/>
                  <a:gd name="T5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13887" name="Picture 223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888" name="Text Box 2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3889" name="Picture 22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0" name="Picture 22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1" name="Picture 2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2" name="Picture 2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3" name="Picture 2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  <p:bldP spid="1136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43" name="Group 55"/>
          <p:cNvGrpSpPr>
            <a:grpSpLocks/>
          </p:cNvGrpSpPr>
          <p:nvPr/>
        </p:nvGrpSpPr>
        <p:grpSpPr bwMode="auto">
          <a:xfrm>
            <a:off x="6705600" y="1600200"/>
            <a:ext cx="1828800" cy="2819400"/>
            <a:chOff x="4224" y="912"/>
            <a:chExt cx="1152" cy="1776"/>
          </a:xfrm>
        </p:grpSpPr>
        <p:graphicFrame>
          <p:nvGraphicFramePr>
            <p:cNvPr id="114734" name="Object 46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6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4" name="Object 16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7"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5" name="Object 17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8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6" name="Object 18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9" name="Equation" r:id="rId10" imgW="228600" imgH="241200" progId="Equation.3">
                    <p:embed/>
                  </p:oleObj>
                </mc:Choice>
                <mc:Fallback>
                  <p:oleObj name="Equation" r:id="rId10" imgW="22860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42" name="Object 54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20" name="Equation" r:id="rId12" imgW="215640" imgH="241200" progId="Equation.3">
                    <p:embed/>
                  </p:oleObj>
                </mc:Choice>
                <mc:Fallback>
                  <p:oleObj name="Equation" r:id="rId12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400800" cy="685800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二、空间曲线的参数方程</a:t>
            </a:r>
            <a:endParaRPr lang="zh-CN" altLang="en-US" sz="3200" b="1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将曲线</a:t>
            </a:r>
            <a:r>
              <a:rPr lang="en-US" altLang="zh-CN" sz="2800" b="1" i="1">
                <a:ea typeface="仿宋_GB2312" panose="02010609030101010101" pitchFamily="49" charset="-122"/>
              </a:rPr>
              <a:t>C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上的动点坐标</a:t>
            </a:r>
            <a:r>
              <a:rPr lang="en-US" altLang="zh-CN" sz="2800" i="1">
                <a:ea typeface="仿宋_GB2312" panose="02010609030101010101" pitchFamily="49" charset="-122"/>
              </a:rPr>
              <a:t>x, y, z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表示成参数</a:t>
            </a:r>
            <a:r>
              <a:rPr lang="en-US" altLang="zh-CN" sz="2800" i="1">
                <a:ea typeface="仿宋_GB2312" panose="02010609030101010101" pitchFamily="49" charset="-122"/>
              </a:rPr>
              <a:t>t</a:t>
            </a:r>
            <a:r>
              <a:rPr lang="en-US" altLang="zh-CN" sz="2800" i="1">
                <a:solidFill>
                  <a:schemeClr val="tx2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的函数</a:t>
            </a:r>
            <a:r>
              <a:rPr lang="en-US" altLang="zh-CN" sz="2800">
                <a:latin typeface="仿宋_GB2312" panose="02010609030101010101" pitchFamily="49" charset="-122"/>
                <a:ea typeface="仿宋_GB2312" panose="02010609030101010101" pitchFamily="49" charset="-122"/>
              </a:rPr>
              <a:t>: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438400" y="1828800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称它为空间曲线的    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参数方程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206500" y="167957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14" imgW="1155600" imgH="406080" progId="Equation.3">
                  <p:embed/>
                </p:oleObj>
              </mc:Choice>
              <mc:Fallback>
                <p:oleObj name="Equation" r:id="rId14" imgW="11556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67957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90550" y="3103563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例如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圆柱螺旋线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3124200" y="4025900"/>
          <a:ext cx="251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Equation" r:id="rId16" imgW="2514600" imgH="850680" progId="Equation.3">
                  <p:embed/>
                </p:oleObj>
              </mc:Choice>
              <mc:Fallback>
                <p:oleObj name="Equation" r:id="rId16" imgW="25146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25900"/>
                        <a:ext cx="2513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6172200" y="4343400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Equation" r:id="rId18" imgW="1574640" imgH="1206360" progId="Equation.3">
                  <p:embed/>
                </p:oleObj>
              </mc:Choice>
              <mc:Fallback>
                <p:oleObj name="Equation" r:id="rId18" imgW="1574640" imgH="1206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43400"/>
                        <a:ext cx="1574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762000" y="57150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4" name="Equation" r:id="rId20" imgW="1879560" imgH="444240" progId="Equation.3">
                  <p:embed/>
                </p:oleObj>
              </mc:Choice>
              <mc:Fallback>
                <p:oleObj name="Equation" r:id="rId20" imgW="18795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4191000" y="57658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Equation" r:id="rId22" imgW="1231560" imgH="406080" progId="Equation.3">
                  <p:embed/>
                </p:oleObj>
              </mc:Choice>
              <mc:Fallback>
                <p:oleObj name="Equation" r:id="rId22" imgW="12315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658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0" name="Object 32"/>
          <p:cNvGraphicFramePr>
            <a:graphicFrameLocks noChangeAspect="1"/>
          </p:cNvGraphicFramePr>
          <p:nvPr/>
        </p:nvGraphicFramePr>
        <p:xfrm>
          <a:off x="1117600" y="3886200"/>
          <a:ext cx="1776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Equation" r:id="rId24" imgW="1777680" imgH="355320" progId="Equation.3">
                  <p:embed/>
                </p:oleObj>
              </mc:Choice>
              <mc:Fallback>
                <p:oleObj name="Equation" r:id="rId24" imgW="1777680" imgH="35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886200"/>
                        <a:ext cx="1776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1101725" y="42672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Equation" r:id="rId26" imgW="1752480" imgH="406080" progId="Equation.3">
                  <p:embed/>
                </p:oleObj>
              </mc:Choice>
              <mc:Fallback>
                <p:oleObj name="Equation" r:id="rId26" imgW="175248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2672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1143000" y="4800600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28" imgW="1054080" imgH="355320" progId="Equation.3">
                  <p:embed/>
                </p:oleObj>
              </mc:Choice>
              <mc:Fallback>
                <p:oleObj name="Equation" r:id="rId28" imgW="1054080" imgH="355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3276600" y="31035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的参数方程为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7315200" y="3362325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2590800" y="565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上升高度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5334000" y="5653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,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螺距</a:t>
            </a:r>
            <a:r>
              <a:rPr lang="zh-CN" altLang="en-US" b="1">
                <a:solidFill>
                  <a:schemeClr val="accent1"/>
                </a:solidFill>
              </a:rPr>
              <a:t> </a:t>
            </a:r>
            <a:r>
              <a:rPr lang="en-US" altLang="zh-CN">
                <a:ea typeface="仿宋_GB2312" panose="02010609030101010101" pitchFamily="49" charset="-122"/>
              </a:rPr>
              <a:t>.</a:t>
            </a:r>
          </a:p>
        </p:txBody>
      </p:sp>
      <p:sp>
        <p:nvSpPr>
          <p:cNvPr id="114727" name="AutoShape 39"/>
          <p:cNvSpPr>
            <a:spLocks/>
          </p:cNvSpPr>
          <p:nvPr/>
        </p:nvSpPr>
        <p:spPr bwMode="auto">
          <a:xfrm>
            <a:off x="914400" y="3886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8" name="AutoShape 40"/>
          <p:cNvSpPr>
            <a:spLocks/>
          </p:cNvSpPr>
          <p:nvPr/>
        </p:nvSpPr>
        <p:spPr bwMode="auto">
          <a:xfrm>
            <a:off x="990600" y="1773238"/>
            <a:ext cx="152400" cy="1198562"/>
          </a:xfrm>
          <a:prstGeom prst="leftBrace">
            <a:avLst>
              <a:gd name="adj1" fmla="val 65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1133475" y="21082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30" imgW="1206360" imgH="406080" progId="Equation.3">
                  <p:embed/>
                </p:oleObj>
              </mc:Choice>
              <mc:Fallback>
                <p:oleObj name="Equation" r:id="rId30" imgW="120636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082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0" name="Object 42"/>
          <p:cNvGraphicFramePr>
            <a:graphicFrameLocks noChangeAspect="1"/>
          </p:cNvGraphicFramePr>
          <p:nvPr/>
        </p:nvGraphicFramePr>
        <p:xfrm>
          <a:off x="1219200" y="256222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0" name="Equation" r:id="rId32" imgW="1130040" imgH="406080" progId="Equation.3">
                  <p:embed/>
                </p:oleObj>
              </mc:Choice>
              <mc:Fallback>
                <p:oleObj name="Equation" r:id="rId32" imgW="113004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62225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2" name="Freeform 44"/>
          <p:cNvSpPr>
            <a:spLocks/>
          </p:cNvSpPr>
          <p:nvPr/>
        </p:nvSpPr>
        <p:spPr bwMode="auto">
          <a:xfrm>
            <a:off x="2971800" y="4724400"/>
            <a:ext cx="2819400" cy="228600"/>
          </a:xfrm>
          <a:custGeom>
            <a:avLst/>
            <a:gdLst>
              <a:gd name="T0" fmla="*/ 0 w 1776"/>
              <a:gd name="T1" fmla="*/ 0 h 144"/>
              <a:gd name="T2" fmla="*/ 1152 w 1776"/>
              <a:gd name="T3" fmla="*/ 0 h 144"/>
              <a:gd name="T4" fmla="*/ 576 w 1776"/>
              <a:gd name="T5" fmla="*/ 144 h 144"/>
              <a:gd name="T6" fmla="*/ 1776 w 177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745" name="Group 57"/>
          <p:cNvGrpSpPr>
            <a:grpSpLocks/>
          </p:cNvGrpSpPr>
          <p:nvPr/>
        </p:nvGrpSpPr>
        <p:grpSpPr bwMode="auto">
          <a:xfrm>
            <a:off x="7467600" y="3840163"/>
            <a:ext cx="247650" cy="436562"/>
            <a:chOff x="4704" y="2419"/>
            <a:chExt cx="156" cy="275"/>
          </a:xfrm>
        </p:grpSpPr>
        <p:graphicFrame>
          <p:nvGraphicFramePr>
            <p:cNvPr id="114717" name="Object 29"/>
            <p:cNvGraphicFramePr>
              <a:graphicFrameLocks noChangeAspect="1"/>
            </p:cNvGraphicFramePr>
            <p:nvPr/>
          </p:nvGraphicFramePr>
          <p:xfrm>
            <a:off x="4704" y="24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1" name="Equation" r:id="rId34" imgW="241200" imgH="317160" progId="Equation.3">
                    <p:embed/>
                  </p:oleObj>
                </mc:Choice>
                <mc:Fallback>
                  <p:oleObj name="Equation" r:id="rId34" imgW="24120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9" name="Freeform 5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240 w 432"/>
                <a:gd name="T3" fmla="*/ 96 h 96"/>
                <a:gd name="T4" fmla="*/ 432 w 43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744" name="Group 56"/>
          <p:cNvGrpSpPr>
            <a:grpSpLocks/>
          </p:cNvGrpSpPr>
          <p:nvPr/>
        </p:nvGrpSpPr>
        <p:grpSpPr bwMode="auto">
          <a:xfrm>
            <a:off x="7599363" y="3054350"/>
            <a:ext cx="1163637" cy="914400"/>
            <a:chOff x="4787" y="1924"/>
            <a:chExt cx="733" cy="576"/>
          </a:xfrm>
        </p:grpSpPr>
        <p:grpSp>
          <p:nvGrpSpPr>
            <p:cNvPr id="114738" name="Group 50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114736" name="Line 48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7" name="Line 49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741" name="Group 53"/>
            <p:cNvGrpSpPr>
              <a:grpSpLocks/>
            </p:cNvGrpSpPr>
            <p:nvPr/>
          </p:nvGrpSpPr>
          <p:grpSpPr bwMode="auto">
            <a:xfrm>
              <a:off x="4992" y="1924"/>
              <a:ext cx="528" cy="482"/>
              <a:chOff x="4992" y="1828"/>
              <a:chExt cx="528" cy="482"/>
            </a:xfrm>
          </p:grpSpPr>
          <p:sp>
            <p:nvSpPr>
              <p:cNvPr id="114712" name="Line 24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13" name="Line 25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4740" name="Object 52"/>
              <p:cNvGraphicFramePr>
                <a:graphicFrameLocks noChangeAspect="1"/>
              </p:cNvGraphicFramePr>
              <p:nvPr/>
            </p:nvGraphicFramePr>
            <p:xfrm>
              <a:off x="5264" y="1828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32" name="Equation" r:id="rId36" imgW="406080" imgH="304560" progId="Equation.3">
                      <p:embed/>
                    </p:oleObj>
                  </mc:Choice>
                  <mc:Fallback>
                    <p:oleObj name="Equation" r:id="rId36" imgW="406080" imgH="30456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4" y="1828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4746" name="AutoShape 58"/>
          <p:cNvSpPr>
            <a:spLocks/>
          </p:cNvSpPr>
          <p:nvPr/>
        </p:nvSpPr>
        <p:spPr bwMode="auto">
          <a:xfrm>
            <a:off x="5943600" y="4343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4747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4749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0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1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2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3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  <p:bldP spid="114692" grpId="0" autoUpdateAnimBg="0"/>
      <p:bldP spid="114694" grpId="0" autoUpdateAnimBg="0"/>
      <p:bldP spid="114723" grpId="0" autoUpdateAnimBg="0"/>
      <p:bldP spid="114724" grpId="0" animBg="1"/>
      <p:bldP spid="114725" grpId="0" autoUpdateAnimBg="0"/>
      <p:bldP spid="114726" grpId="0" autoUpdateAnimBg="0"/>
      <p:bldP spid="114727" grpId="0" animBg="1"/>
      <p:bldP spid="114728" grpId="0" animBg="1"/>
      <p:bldP spid="114732" grpId="0" animBg="1"/>
      <p:bldP spid="1147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7150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将下列曲线化为参数方程表示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  <a:endParaRPr lang="en-US" altLang="zh-CN" sz="2800" b="1">
              <a:ea typeface="楷体_GB2312" panose="02010609030101010101" pitchFamily="49" charset="-122"/>
            </a:endParaRPr>
          </a:p>
        </p:txBody>
      </p:sp>
      <p:graphicFrame>
        <p:nvGraphicFramePr>
          <p:cNvPr id="150572" name="Object 44"/>
          <p:cNvGraphicFramePr>
            <a:graphicFrameLocks noChangeAspect="1"/>
          </p:cNvGraphicFramePr>
          <p:nvPr/>
        </p:nvGraphicFramePr>
        <p:xfrm>
          <a:off x="1447800" y="1057275"/>
          <a:ext cx="227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0" name="Equation" r:id="rId4" imgW="2273040" imgH="1054080" progId="Equation.3">
                  <p:embed/>
                </p:oleObj>
              </mc:Choice>
              <mc:Fallback>
                <p:oleObj name="Equation" r:id="rId4" imgW="2273040" imgH="1054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57275"/>
                        <a:ext cx="2273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3" name="Object 45"/>
          <p:cNvGraphicFramePr>
            <a:graphicFrameLocks noChangeAspect="1"/>
          </p:cNvGraphicFramePr>
          <p:nvPr/>
        </p:nvGraphicFramePr>
        <p:xfrm>
          <a:off x="4775200" y="1057275"/>
          <a:ext cx="3378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1" name="Equation" r:id="rId6" imgW="3377880" imgH="1079280" progId="Equation.3">
                  <p:embed/>
                </p:oleObj>
              </mc:Choice>
              <mc:Fallback>
                <p:oleObj name="Equation" r:id="rId6" imgW="3377880" imgH="1079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057275"/>
                        <a:ext cx="3378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746125" y="22002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sp>
        <p:nvSpPr>
          <p:cNvPr id="150576" name="Text Box 48"/>
          <p:cNvSpPr txBox="1">
            <a:spLocks noChangeArrowheads="1"/>
          </p:cNvSpPr>
          <p:nvPr/>
        </p:nvSpPr>
        <p:spPr bwMode="auto">
          <a:xfrm>
            <a:off x="1898650" y="2224088"/>
            <a:ext cx="400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根据第一方程引入参数 </a:t>
            </a:r>
            <a:r>
              <a:rPr lang="en-US" altLang="zh-CN"/>
              <a:t>, </a:t>
            </a:r>
          </a:p>
        </p:txBody>
      </p:sp>
      <p:graphicFrame>
        <p:nvGraphicFramePr>
          <p:cNvPr id="150577" name="Object 49"/>
          <p:cNvGraphicFramePr>
            <a:graphicFrameLocks noChangeAspect="1"/>
          </p:cNvGraphicFramePr>
          <p:nvPr/>
        </p:nvGraphicFramePr>
        <p:xfrm>
          <a:off x="2616200" y="2819400"/>
          <a:ext cx="1244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2" name="Equation" r:id="rId8" imgW="1244520" imgH="279360" progId="Equation.3">
                  <p:embed/>
                </p:oleObj>
              </mc:Choice>
              <mc:Fallback>
                <p:oleObj name="Equation" r:id="rId8" imgW="124452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19400"/>
                        <a:ext cx="1244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8" name="Object 50"/>
          <p:cNvGraphicFramePr>
            <a:graphicFrameLocks noChangeAspect="1"/>
          </p:cNvGraphicFramePr>
          <p:nvPr/>
        </p:nvGraphicFramePr>
        <p:xfrm>
          <a:off x="2616200" y="3200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3" name="Equation" r:id="rId10" imgW="1218960" imgH="406080" progId="Equation.3">
                  <p:embed/>
                </p:oleObj>
              </mc:Choice>
              <mc:Fallback>
                <p:oleObj name="Equation" r:id="rId10" imgW="121896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200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9" name="Object 51"/>
          <p:cNvGraphicFramePr>
            <a:graphicFrameLocks noChangeAspect="1"/>
          </p:cNvGraphicFramePr>
          <p:nvPr/>
        </p:nvGraphicFramePr>
        <p:xfrm>
          <a:off x="2616200" y="3594100"/>
          <a:ext cx="241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4" name="Equation" r:id="rId12" imgW="2412720" imgH="520560" progId="Equation.3">
                  <p:embed/>
                </p:oleObj>
              </mc:Choice>
              <mc:Fallback>
                <p:oleObj name="Equation" r:id="rId12" imgW="2412720" imgH="5205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594100"/>
                        <a:ext cx="241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80" name="AutoShape 52"/>
          <p:cNvSpPr>
            <a:spLocks/>
          </p:cNvSpPr>
          <p:nvPr/>
        </p:nvSpPr>
        <p:spPr bwMode="auto">
          <a:xfrm>
            <a:off x="2362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1" name="Text Box 53"/>
          <p:cNvSpPr txBox="1">
            <a:spLocks noChangeArrowheads="1"/>
          </p:cNvSpPr>
          <p:nvPr/>
        </p:nvSpPr>
        <p:spPr bwMode="auto">
          <a:xfrm>
            <a:off x="685800" y="4192588"/>
            <a:ext cx="353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 </a:t>
            </a:r>
            <a:r>
              <a:rPr lang="zh-CN" altLang="en-US"/>
              <a:t>将第二方程变形为</a:t>
            </a:r>
          </a:p>
        </p:txBody>
      </p:sp>
      <p:graphicFrame>
        <p:nvGraphicFramePr>
          <p:cNvPr id="150582" name="Object 54"/>
          <p:cNvGraphicFramePr>
            <a:graphicFrameLocks noChangeAspect="1"/>
          </p:cNvGraphicFramePr>
          <p:nvPr/>
        </p:nvGraphicFramePr>
        <p:xfrm>
          <a:off x="4191000" y="4114800"/>
          <a:ext cx="2717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Equation" r:id="rId14" imgW="2717640" imgH="596880" progId="Equation.3">
                  <p:embed/>
                </p:oleObj>
              </mc:Choice>
              <mc:Fallback>
                <p:oleObj name="Equation" r:id="rId14" imgW="2717640" imgH="596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2717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83" name="Text Box 55"/>
          <p:cNvSpPr txBox="1">
            <a:spLocks noChangeArrowheads="1"/>
          </p:cNvSpPr>
          <p:nvPr/>
        </p:nvSpPr>
        <p:spPr bwMode="auto">
          <a:xfrm>
            <a:off x="6858000" y="41465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故所求为</a:t>
            </a:r>
          </a:p>
        </p:txBody>
      </p:sp>
      <p:sp>
        <p:nvSpPr>
          <p:cNvPr id="150584" name="Text Box 56"/>
          <p:cNvSpPr txBox="1">
            <a:spLocks noChangeArrowheads="1"/>
          </p:cNvSpPr>
          <p:nvPr/>
        </p:nvSpPr>
        <p:spPr bwMode="auto">
          <a:xfrm>
            <a:off x="5791200" y="2209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得所求为</a:t>
            </a:r>
          </a:p>
        </p:txBody>
      </p:sp>
      <p:graphicFrame>
        <p:nvGraphicFramePr>
          <p:cNvPr id="150585" name="Object 57"/>
          <p:cNvGraphicFramePr>
            <a:graphicFrameLocks noChangeAspect="1"/>
          </p:cNvGraphicFramePr>
          <p:nvPr/>
        </p:nvGraphicFramePr>
        <p:xfrm>
          <a:off x="2616200" y="472440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6" name="Equation" r:id="rId16" imgW="1955520" imgH="520560" progId="Equation.3">
                  <p:embed/>
                </p:oleObj>
              </mc:Choice>
              <mc:Fallback>
                <p:oleObj name="Equation" r:id="rId16" imgW="1955520" imgH="520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724400"/>
                        <a:ext cx="195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86" name="Object 58"/>
          <p:cNvGraphicFramePr>
            <a:graphicFrameLocks noChangeAspect="1"/>
          </p:cNvGraphicFramePr>
          <p:nvPr/>
        </p:nvGraphicFramePr>
        <p:xfrm>
          <a:off x="2641600" y="5257800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7" name="Equation" r:id="rId18" imgW="1422360" imgH="520560" progId="Equation.3">
                  <p:embed/>
                </p:oleObj>
              </mc:Choice>
              <mc:Fallback>
                <p:oleObj name="Equation" r:id="rId18" imgW="1422360" imgH="520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257800"/>
                        <a:ext cx="142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87" name="Object 59"/>
          <p:cNvGraphicFramePr>
            <a:graphicFrameLocks noChangeAspect="1"/>
          </p:cNvGraphicFramePr>
          <p:nvPr/>
        </p:nvGraphicFramePr>
        <p:xfrm>
          <a:off x="2590800" y="5842000"/>
          <a:ext cx="238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8" name="Equation" r:id="rId20" imgW="2387520" imgH="558720" progId="Equation.3">
                  <p:embed/>
                </p:oleObj>
              </mc:Choice>
              <mc:Fallback>
                <p:oleObj name="Equation" r:id="rId20" imgW="2387520" imgH="55872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42000"/>
                        <a:ext cx="238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88" name="Object 60"/>
          <p:cNvGraphicFramePr>
            <a:graphicFrameLocks noChangeAspect="1"/>
          </p:cNvGraphicFramePr>
          <p:nvPr/>
        </p:nvGraphicFramePr>
        <p:xfrm>
          <a:off x="4940300" y="31369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Equation" r:id="rId22" imgW="1726920" imgH="406080" progId="Equation.3">
                  <p:embed/>
                </p:oleObj>
              </mc:Choice>
              <mc:Fallback>
                <p:oleObj name="Equation" r:id="rId22" imgW="1726920" imgH="406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1369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89" name="AutoShape 61"/>
          <p:cNvSpPr>
            <a:spLocks/>
          </p:cNvSpPr>
          <p:nvPr/>
        </p:nvSpPr>
        <p:spPr bwMode="auto">
          <a:xfrm>
            <a:off x="2362200" y="4953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0590" name="Object 62"/>
          <p:cNvGraphicFramePr>
            <a:graphicFrameLocks noChangeAspect="1"/>
          </p:cNvGraphicFramePr>
          <p:nvPr/>
        </p:nvGraphicFramePr>
        <p:xfrm>
          <a:off x="5257800" y="53340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Equation" r:id="rId24" imgW="1726920" imgH="406080" progId="Equation.3">
                  <p:embed/>
                </p:oleObj>
              </mc:Choice>
              <mc:Fallback>
                <p:oleObj name="Equation" r:id="rId24" imgW="1726920" imgH="4060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91" name="Picture 63" descr="F:\My Documents\数学资源库\机动.jpg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0593" name="Picture 6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4" name="Picture 6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5" name="Picture 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6" name="Picture 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7" name="Picture 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4" grpId="0" build="p" autoUpdateAnimBg="0"/>
      <p:bldP spid="150576" grpId="0" build="p" autoUpdateAnimBg="0"/>
      <p:bldP spid="150580" grpId="0" animBg="1"/>
      <p:bldP spid="150581" grpId="0" build="p" autoUpdateAnimBg="0"/>
      <p:bldP spid="150583" grpId="0" build="p" autoUpdateAnimBg="0"/>
      <p:bldP spid="150584" grpId="0" build="p" autoUpdateAnimBg="0"/>
      <p:bldP spid="1505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求空间曲线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:</a:t>
            </a:r>
            <a:endParaRPr lang="en-US" altLang="zh-CN" sz="2800" b="1">
              <a:ea typeface="楷体_GB2312" panose="02010609030101010101" pitchFamily="49" charset="-122"/>
            </a:endParaRPr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987800" y="5461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6" name="Equation" r:id="rId4" imgW="1193760" imgH="406080" progId="Equation.3">
                  <p:embed/>
                </p:oleObj>
              </mc:Choice>
              <mc:Fallback>
                <p:oleObj name="Equation" r:id="rId4" imgW="11937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461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3943350" y="9144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name="Equation" r:id="rId6" imgW="1257120" imgH="406080" progId="Equation.3">
                  <p:embed/>
                </p:oleObj>
              </mc:Choice>
              <mc:Fallback>
                <p:oleObj name="Equation" r:id="rId6" imgW="12571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9144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3962400" y="1295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8" name="Equation" r:id="rId8" imgW="1218960" imgH="406080" progId="Equation.3">
                  <p:embed/>
                </p:oleObj>
              </mc:Choice>
              <mc:Fallback>
                <p:oleObj name="Equation" r:id="rId8" imgW="12189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AutoShape 10"/>
          <p:cNvSpPr>
            <a:spLocks/>
          </p:cNvSpPr>
          <p:nvPr/>
        </p:nvSpPr>
        <p:spPr bwMode="auto">
          <a:xfrm>
            <a:off x="37338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5410200" y="9144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9" name="Equation" r:id="rId10" imgW="1638000" imgH="406080" progId="Equation.3">
                  <p:embed/>
                </p:oleObj>
              </mc:Choice>
              <mc:Fallback>
                <p:oleObj name="Equation" r:id="rId10" imgW="16380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44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7010400" y="776288"/>
            <a:ext cx="194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304800" y="15382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时的旋转曲面方程 </a:t>
            </a:r>
            <a:r>
              <a:rPr lang="en-US" altLang="zh-CN"/>
              <a:t>.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685800" y="2133600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53624" name="Object 24"/>
          <p:cNvGraphicFramePr>
            <a:graphicFrameLocks noChangeAspect="1"/>
          </p:cNvGraphicFramePr>
          <p:nvPr/>
        </p:nvGraphicFramePr>
        <p:xfrm>
          <a:off x="1371600" y="2209800"/>
          <a:ext cx="483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0" name="Equation" r:id="rId12" imgW="4838400" imgH="457200" progId="Equation.3">
                  <p:embed/>
                </p:oleObj>
              </mc:Choice>
              <mc:Fallback>
                <p:oleObj name="Equation" r:id="rId12" imgW="48384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483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6096000" y="2133600"/>
            <a:ext cx="298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点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</a:t>
            </a:r>
            <a:r>
              <a:rPr lang="en-US" altLang="zh-CN"/>
              <a:t>, 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365125" y="2803525"/>
            <a:ext cx="303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转过角度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>
                <a:sym typeface="Symbol" panose="05050102010706020507" pitchFamily="18" charset="2"/>
              </a:rPr>
              <a:t> 后到点 </a:t>
            </a:r>
            <a:endParaRPr lang="zh-CN" altLang="en-US"/>
          </a:p>
        </p:txBody>
      </p:sp>
      <p:graphicFrame>
        <p:nvGraphicFramePr>
          <p:cNvPr id="153627" name="Object 27"/>
          <p:cNvGraphicFramePr>
            <a:graphicFrameLocks noChangeAspect="1"/>
          </p:cNvGraphicFramePr>
          <p:nvPr/>
        </p:nvGraphicFramePr>
        <p:xfrm>
          <a:off x="3276600" y="28956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1" name="Equation" r:id="rId14" imgW="1638000" imgH="406080" progId="Equation.3">
                  <p:embed/>
                </p:oleObj>
              </mc:Choice>
              <mc:Fallback>
                <p:oleObj name="Equation" r:id="rId14" imgW="163800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4876800" y="2787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53633" name="AutoShape 33"/>
          <p:cNvSpPr>
            <a:spLocks/>
          </p:cNvSpPr>
          <p:nvPr/>
        </p:nvSpPr>
        <p:spPr bwMode="auto">
          <a:xfrm>
            <a:off x="2057400" y="36576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34" name="Object 34"/>
          <p:cNvGraphicFramePr>
            <a:graphicFrameLocks noChangeAspect="1"/>
          </p:cNvGraphicFramePr>
          <p:nvPr/>
        </p:nvGraphicFramePr>
        <p:xfrm>
          <a:off x="2387600" y="3505200"/>
          <a:ext cx="363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2" name="Equation" r:id="rId16" imgW="3632040" imgH="545760" progId="Equation.3">
                  <p:embed/>
                </p:oleObj>
              </mc:Choice>
              <mc:Fallback>
                <p:oleObj name="Equation" r:id="rId16" imgW="3632040" imgH="5457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505200"/>
                        <a:ext cx="3632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5" name="Object 35"/>
          <p:cNvGraphicFramePr>
            <a:graphicFrameLocks noChangeAspect="1"/>
          </p:cNvGraphicFramePr>
          <p:nvPr/>
        </p:nvGraphicFramePr>
        <p:xfrm>
          <a:off x="2362200" y="4191000"/>
          <a:ext cx="360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Equation" r:id="rId18" imgW="3606480" imgH="545760" progId="Equation.3">
                  <p:embed/>
                </p:oleObj>
              </mc:Choice>
              <mc:Fallback>
                <p:oleObj name="Equation" r:id="rId18" imgW="3606480" imgH="5457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60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6" name="Object 36"/>
          <p:cNvGraphicFramePr>
            <a:graphicFrameLocks noChangeAspect="1"/>
          </p:cNvGraphicFramePr>
          <p:nvPr/>
        </p:nvGraphicFramePr>
        <p:xfrm>
          <a:off x="2406650" y="4876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4" name="Equation" r:id="rId20" imgW="1218960" imgH="406080" progId="Equation.3">
                  <p:embed/>
                </p:oleObj>
              </mc:Choice>
              <mc:Fallback>
                <p:oleObj name="Equation" r:id="rId20" imgW="121896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8768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7" name="Object 37"/>
          <p:cNvGraphicFramePr>
            <a:graphicFrameLocks noChangeAspect="1"/>
          </p:cNvGraphicFramePr>
          <p:nvPr/>
        </p:nvGraphicFramePr>
        <p:xfrm>
          <a:off x="6477000" y="3746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5" name="Equation" r:id="rId22" imgW="1917360" imgH="977760" progId="Equation.3">
                  <p:embed/>
                </p:oleObj>
              </mc:Choice>
              <mc:Fallback>
                <p:oleObj name="Equation" r:id="rId22" imgW="1917360" imgH="9777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465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38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3640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1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2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3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4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5" name="Text Box 45"/>
          <p:cNvSpPr txBox="1">
            <a:spLocks noChangeArrowheads="1"/>
          </p:cNvSpPr>
          <p:nvPr/>
        </p:nvSpPr>
        <p:spPr bwMode="auto">
          <a:xfrm>
            <a:off x="742950" y="5324475"/>
            <a:ext cx="542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这就是旋转曲面满足的参数方程 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1" grpId="0" build="p" autoUpdateAnimBg="0"/>
      <p:bldP spid="153622" grpId="0" build="p" autoUpdateAnimBg="0"/>
      <p:bldP spid="153623" grpId="0" build="p" autoUpdateAnimBg="0"/>
      <p:bldP spid="153625" grpId="0" build="p" autoUpdateAnimBg="0"/>
      <p:bldP spid="153626" grpId="0" build="p" autoUpdateAnimBg="0"/>
      <p:bldP spid="153628" grpId="0" build="p" autoUpdateAnimBg="0"/>
      <p:bldP spid="153633" grpId="0" animBg="1"/>
      <p:bldP spid="1536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例如</a:t>
            </a:r>
            <a:r>
              <a:rPr lang="en-US" altLang="zh-CN" sz="2800" b="1">
                <a:ea typeface="楷体_GB2312" panose="02010609030101010101" pitchFamily="49" charset="-122"/>
              </a:rPr>
              <a:t>,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直线</a:t>
            </a:r>
          </a:p>
        </p:txBody>
      </p:sp>
      <p:graphicFrame>
        <p:nvGraphicFramePr>
          <p:cNvPr id="159747" name="Object 1027"/>
          <p:cNvGraphicFramePr>
            <a:graphicFrameLocks noChangeAspect="1"/>
          </p:cNvGraphicFramePr>
          <p:nvPr/>
        </p:nvGraphicFramePr>
        <p:xfrm>
          <a:off x="2743200" y="5334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6" name="Equation" r:id="rId4" imgW="711000" imgH="317160" progId="Equation.3">
                  <p:embed/>
                </p:oleObj>
              </mc:Choice>
              <mc:Fallback>
                <p:oleObj name="Equation" r:id="rId4" imgW="711000" imgH="317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1028"/>
          <p:cNvGraphicFramePr>
            <a:graphicFrameLocks noChangeAspect="1"/>
          </p:cNvGraphicFramePr>
          <p:nvPr/>
        </p:nvGraphicFramePr>
        <p:xfrm>
          <a:off x="2743200" y="93980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7" name="Equation" r:id="rId6" imgW="736560" imgH="355320" progId="Equation.3">
                  <p:embed/>
                </p:oleObj>
              </mc:Choice>
              <mc:Fallback>
                <p:oleObj name="Equation" r:id="rId6" imgW="736560" imgH="355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39800"/>
                        <a:ext cx="73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1029"/>
          <p:cNvGraphicFramePr>
            <a:graphicFrameLocks noChangeAspect="1"/>
          </p:cNvGraphicFramePr>
          <p:nvPr/>
        </p:nvGraphicFramePr>
        <p:xfrm>
          <a:off x="2768600" y="133985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8" name="Equation" r:id="rId8" imgW="888840" imgH="317160" progId="Equation.3">
                  <p:embed/>
                </p:oleObj>
              </mc:Choice>
              <mc:Fallback>
                <p:oleObj name="Equation" r:id="rId8" imgW="888840" imgH="3171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33985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AutoShape 1030"/>
          <p:cNvSpPr>
            <a:spLocks/>
          </p:cNvSpPr>
          <p:nvPr/>
        </p:nvSpPr>
        <p:spPr bwMode="auto">
          <a:xfrm>
            <a:off x="25146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Text Box 1031"/>
          <p:cNvSpPr txBox="1">
            <a:spLocks noChangeArrowheads="1"/>
          </p:cNvSpPr>
          <p:nvPr/>
        </p:nvSpPr>
        <p:spPr bwMode="auto">
          <a:xfrm>
            <a:off x="3657600" y="762000"/>
            <a:ext cx="523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轴旋转所得旋转曲面方程为 </a:t>
            </a:r>
          </a:p>
        </p:txBody>
      </p:sp>
      <p:sp>
        <p:nvSpPr>
          <p:cNvPr id="159752" name="AutoShape 1032"/>
          <p:cNvSpPr>
            <a:spLocks/>
          </p:cNvSpPr>
          <p:nvPr/>
        </p:nvSpPr>
        <p:spPr bwMode="auto">
          <a:xfrm>
            <a:off x="1676400" y="2057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753" name="Object 1033"/>
          <p:cNvGraphicFramePr>
            <a:graphicFrameLocks noChangeAspect="1"/>
          </p:cNvGraphicFramePr>
          <p:nvPr/>
        </p:nvGraphicFramePr>
        <p:xfrm>
          <a:off x="1931988" y="1905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9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9050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34"/>
          <p:cNvGraphicFramePr>
            <a:graphicFrameLocks noChangeAspect="1"/>
          </p:cNvGraphicFramePr>
          <p:nvPr/>
        </p:nvGraphicFramePr>
        <p:xfrm>
          <a:off x="1893888" y="2514600"/>
          <a:ext cx="2400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0" name="Equation" r:id="rId12" imgW="2400120" imgH="533160" progId="Equation.3">
                  <p:embed/>
                </p:oleObj>
              </mc:Choice>
              <mc:Fallback>
                <p:oleObj name="Equation" r:id="rId12" imgW="2400120" imgH="53316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514600"/>
                        <a:ext cx="2400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035"/>
          <p:cNvGraphicFramePr>
            <a:graphicFrameLocks noChangeAspect="1"/>
          </p:cNvGraphicFramePr>
          <p:nvPr/>
        </p:nvGraphicFramePr>
        <p:xfrm>
          <a:off x="1931988" y="318770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1" name="Equation" r:id="rId14" imgW="927000" imgH="393480" progId="Equation.3">
                  <p:embed/>
                </p:oleObj>
              </mc:Choice>
              <mc:Fallback>
                <p:oleObj name="Equation" r:id="rId14" imgW="927000" imgH="39348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18770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036"/>
          <p:cNvGraphicFramePr>
            <a:graphicFrameLocks noChangeAspect="1"/>
          </p:cNvGraphicFramePr>
          <p:nvPr/>
        </p:nvGraphicFramePr>
        <p:xfrm>
          <a:off x="4660900" y="22987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2" name="Equation" r:id="rId16" imgW="2273040" imgH="901440" progId="Equation.3">
                  <p:embed/>
                </p:oleObj>
              </mc:Choice>
              <mc:Fallback>
                <p:oleObj name="Equation" r:id="rId16" imgW="2273040" imgH="90144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2987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Text Box 1037"/>
          <p:cNvSpPr txBox="1">
            <a:spLocks noChangeArrowheads="1"/>
          </p:cNvSpPr>
          <p:nvPr/>
        </p:nvSpPr>
        <p:spPr bwMode="auto">
          <a:xfrm>
            <a:off x="304800" y="36718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消去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得</a:t>
            </a:r>
            <a:r>
              <a:rPr lang="zh-CN" altLang="en-US"/>
              <a:t>旋转曲面方程为</a:t>
            </a:r>
          </a:p>
        </p:txBody>
      </p:sp>
      <p:graphicFrame>
        <p:nvGraphicFramePr>
          <p:cNvPr id="159758" name="Object 1038"/>
          <p:cNvGraphicFramePr>
            <a:graphicFrameLocks noChangeAspect="1"/>
          </p:cNvGraphicFramePr>
          <p:nvPr/>
        </p:nvGraphicFramePr>
        <p:xfrm>
          <a:off x="1517650" y="4495800"/>
          <a:ext cx="284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" name="Equation" r:id="rId18" imgW="2844720" imgH="507960" progId="Equation.3">
                  <p:embed/>
                </p:oleObj>
              </mc:Choice>
              <mc:Fallback>
                <p:oleObj name="Equation" r:id="rId18" imgW="2844720" imgH="50796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495800"/>
                        <a:ext cx="284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79" name="Group 1059"/>
          <p:cNvGrpSpPr>
            <a:grpSpLocks/>
          </p:cNvGrpSpPr>
          <p:nvPr/>
        </p:nvGrpSpPr>
        <p:grpSpPr bwMode="auto">
          <a:xfrm>
            <a:off x="6927850" y="2362200"/>
            <a:ext cx="1911350" cy="3517900"/>
            <a:chOff x="902" y="1768"/>
            <a:chExt cx="1204" cy="2216"/>
          </a:xfrm>
        </p:grpSpPr>
        <p:graphicFrame>
          <p:nvGraphicFramePr>
            <p:cNvPr id="159780" name="Object 1060"/>
            <p:cNvGraphicFramePr>
              <a:graphicFrameLocks noChangeAspect="1"/>
            </p:cNvGraphicFramePr>
            <p:nvPr/>
          </p:nvGraphicFramePr>
          <p:xfrm>
            <a:off x="1008" y="2112"/>
            <a:ext cx="101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" name="BMP 图象" r:id="rId20" imgW="1609524" imgH="2971429" progId="Paint.Picture">
                    <p:embed/>
                  </p:oleObj>
                </mc:Choice>
                <mc:Fallback>
                  <p:oleObj name="BMP 图象" r:id="rId20" imgW="1609524" imgH="2971429" progId="Paint.Picture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112"/>
                          <a:ext cx="1014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9781" name="Group 1061"/>
            <p:cNvGrpSpPr>
              <a:grpSpLocks/>
            </p:cNvGrpSpPr>
            <p:nvPr/>
          </p:nvGrpSpPr>
          <p:grpSpPr bwMode="auto">
            <a:xfrm>
              <a:off x="902" y="1768"/>
              <a:ext cx="1204" cy="1784"/>
              <a:chOff x="4080" y="1680"/>
              <a:chExt cx="1204" cy="1784"/>
            </a:xfrm>
          </p:grpSpPr>
          <p:sp>
            <p:nvSpPr>
              <p:cNvPr id="159782" name="Line 1062"/>
              <p:cNvSpPr>
                <a:spLocks noChangeShapeType="1"/>
              </p:cNvSpPr>
              <p:nvPr/>
            </p:nvSpPr>
            <p:spPr bwMode="auto">
              <a:xfrm flipV="1">
                <a:off x="4719" y="168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783" name="Line 1063"/>
              <p:cNvSpPr>
                <a:spLocks noChangeShapeType="1"/>
              </p:cNvSpPr>
              <p:nvPr/>
            </p:nvSpPr>
            <p:spPr bwMode="auto">
              <a:xfrm>
                <a:off x="4715" y="2942"/>
                <a:ext cx="52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784" name="Line 1064"/>
              <p:cNvSpPr>
                <a:spLocks noChangeShapeType="1"/>
              </p:cNvSpPr>
              <p:nvPr/>
            </p:nvSpPr>
            <p:spPr bwMode="auto">
              <a:xfrm flipH="1">
                <a:off x="4128" y="2953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9785" name="Object 1065"/>
              <p:cNvGraphicFramePr>
                <a:graphicFrameLocks noChangeAspect="1"/>
              </p:cNvGraphicFramePr>
              <p:nvPr/>
            </p:nvGraphicFramePr>
            <p:xfrm>
              <a:off x="4080" y="33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805" name="Equation" r:id="rId22" imgW="228600" imgH="241200" progId="Equation.3">
                      <p:embed/>
                    </p:oleObj>
                  </mc:Choice>
                  <mc:Fallback>
                    <p:oleObj name="Equation" r:id="rId22" imgW="228600" imgH="241200" progId="Equation.3">
                      <p:embed/>
                      <p:pic>
                        <p:nvPicPr>
                          <p:cNvPr id="0" name="Object 10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3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786" name="Object 1066"/>
              <p:cNvGraphicFramePr>
                <a:graphicFrameLocks noChangeAspect="1"/>
              </p:cNvGraphicFramePr>
              <p:nvPr/>
            </p:nvGraphicFramePr>
            <p:xfrm>
              <a:off x="4752" y="1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806" name="Equation" r:id="rId24" imgW="215640" imgH="215640" progId="Equation.3">
                      <p:embed/>
                    </p:oleObj>
                  </mc:Choice>
                  <mc:Fallback>
                    <p:oleObj name="Equation" r:id="rId24" imgW="215640" imgH="215640" progId="Equation.3">
                      <p:embed/>
                      <p:pic>
                        <p:nvPicPr>
                          <p:cNvPr id="0" name="Object 10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787" name="Object 1067"/>
              <p:cNvGraphicFramePr>
                <a:graphicFrameLocks noChangeAspect="1"/>
              </p:cNvGraphicFramePr>
              <p:nvPr/>
            </p:nvGraphicFramePr>
            <p:xfrm>
              <a:off x="4660" y="296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807" name="Equation" r:id="rId26" imgW="215640" imgH="241200" progId="Equation.3">
                      <p:embed/>
                    </p:oleObj>
                  </mc:Choice>
                  <mc:Fallback>
                    <p:oleObj name="Equation" r:id="rId26" imgW="215640" imgH="241200" progId="Equation.3">
                      <p:embed/>
                      <p:pic>
                        <p:nvPicPr>
                          <p:cNvPr id="0" name="Object 10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0" y="296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788" name="Object 1068"/>
              <p:cNvGraphicFramePr>
                <a:graphicFrameLocks noChangeAspect="1"/>
              </p:cNvGraphicFramePr>
              <p:nvPr/>
            </p:nvGraphicFramePr>
            <p:xfrm>
              <a:off x="5132" y="30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808" name="Equation" r:id="rId28" imgW="241200" imgH="317160" progId="Equation.3">
                      <p:embed/>
                    </p:oleObj>
                  </mc:Choice>
                  <mc:Fallback>
                    <p:oleObj name="Equation" r:id="rId28" imgW="241200" imgH="317160" progId="Equation.3">
                      <p:embed/>
                      <p:pic>
                        <p:nvPicPr>
                          <p:cNvPr id="0" name="Object 10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2" y="30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59789" name="Picture 1069" descr="F:\My Documents\数学资源库\机动.jp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90" name="Text Box 107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9791" name="Picture 107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2" name="Picture 107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3" name="Picture 107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4" name="Picture 107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5" name="Picture 107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build="p" autoUpdateAnimBg="0"/>
      <p:bldP spid="159752" grpId="0" animBg="1"/>
      <p:bldP spid="1597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8600" y="1843088"/>
            <a:ext cx="689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轴旋转所得旋转曲面 </a:t>
            </a:r>
            <a:r>
              <a:rPr lang="en-US" altLang="zh-CN"/>
              <a:t>( </a:t>
            </a:r>
            <a:r>
              <a:rPr lang="zh-CN" altLang="en-US"/>
              <a:t>即球面 </a:t>
            </a:r>
            <a:r>
              <a:rPr lang="en-US" altLang="zh-CN"/>
              <a:t>) </a:t>
            </a:r>
            <a:r>
              <a:rPr lang="zh-CN" altLang="en-US"/>
              <a:t>方程为 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4114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又如</a:t>
            </a:r>
            <a:r>
              <a:rPr lang="en-US" altLang="zh-CN" sz="2800" b="1">
                <a:ea typeface="楷体_GB2312" panose="02010609030101010101" pitchFamily="49" charset="-122"/>
              </a:rPr>
              <a:t>,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xoz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面上的半圆周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826000" y="48895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5" name="Equation" r:id="rId4" imgW="1549080" imgH="406080" progId="Equation.3">
                  <p:embed/>
                </p:oleObj>
              </mc:Choice>
              <mc:Fallback>
                <p:oleObj name="Equation" r:id="rId4" imgW="15490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8895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4768850" y="92075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6"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920750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775200" y="1390650"/>
          <a:ext cx="158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7" name="Equation" r:id="rId8" imgW="1587240" imgH="317160" progId="Equation.3">
                  <p:embed/>
                </p:oleObj>
              </mc:Choice>
              <mc:Fallback>
                <p:oleObj name="Equation" r:id="rId8" imgW="15872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390650"/>
                        <a:ext cx="158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AutoShape 6"/>
          <p:cNvSpPr>
            <a:spLocks/>
          </p:cNvSpPr>
          <p:nvPr/>
        </p:nvSpPr>
        <p:spPr bwMode="auto">
          <a:xfrm>
            <a:off x="45720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AutoShape 8"/>
          <p:cNvSpPr>
            <a:spLocks/>
          </p:cNvSpPr>
          <p:nvPr/>
        </p:nvSpPr>
        <p:spPr bwMode="auto">
          <a:xfrm>
            <a:off x="2335213" y="2590800"/>
            <a:ext cx="179387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2554288" y="25019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8" name="Equation" r:id="rId10" imgW="2361960" imgH="406080" progId="Equation.3">
                  <p:embed/>
                </p:oleObj>
              </mc:Choice>
              <mc:Fallback>
                <p:oleObj name="Equation" r:id="rId10" imgW="23619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5019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2554288" y="31115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9" name="Equation" r:id="rId12" imgW="2336760" imgH="406080" progId="Equation.3">
                  <p:embed/>
                </p:oleObj>
              </mc:Choice>
              <mc:Fallback>
                <p:oleObj name="Equation" r:id="rId12" imgW="23367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11150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/>
        </p:nvGraphicFramePr>
        <p:xfrm>
          <a:off x="2554288" y="3759200"/>
          <a:ext cx="158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0" name="Equation" r:id="rId14" imgW="1587240" imgH="317160" progId="Equation.3">
                  <p:embed/>
                </p:oleObj>
              </mc:Choice>
              <mc:Fallback>
                <p:oleObj name="Equation" r:id="rId14" imgW="158724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759200"/>
                        <a:ext cx="158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/>
          <p:cNvGraphicFramePr>
            <a:graphicFrameLocks noChangeAspect="1"/>
          </p:cNvGraphicFramePr>
          <p:nvPr/>
        </p:nvGraphicFramePr>
        <p:xfrm>
          <a:off x="6781800" y="9652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1" name="Equation" r:id="rId16" imgW="1650960" imgH="406080" progId="Equation.3">
                  <p:embed/>
                </p:oleObj>
              </mc:Choice>
              <mc:Fallback>
                <p:oleObj name="Equation" r:id="rId16" imgW="16509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652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2" name="Object 16"/>
          <p:cNvGraphicFramePr>
            <a:graphicFrameLocks noChangeAspect="1"/>
          </p:cNvGraphicFramePr>
          <p:nvPr/>
        </p:nvGraphicFramePr>
        <p:xfrm>
          <a:off x="5334000" y="28194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2" name="Equation" r:id="rId18" imgW="1917360" imgH="977760" progId="Equation.3">
                  <p:embed/>
                </p:oleObj>
              </mc:Choice>
              <mc:Fallback>
                <p:oleObj name="Equation" r:id="rId18" imgW="191736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685800" y="4267200"/>
            <a:ext cx="715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一般曲面的参数方程含两个参数 </a:t>
            </a:r>
            <a:r>
              <a:rPr lang="en-US" altLang="zh-CN"/>
              <a:t>, </a:t>
            </a:r>
            <a:r>
              <a:rPr lang="zh-CN" altLang="en-US"/>
              <a:t>形如</a:t>
            </a:r>
          </a:p>
        </p:txBody>
      </p:sp>
      <p:sp>
        <p:nvSpPr>
          <p:cNvPr id="157714" name="AutoShape 18"/>
          <p:cNvSpPr>
            <a:spLocks/>
          </p:cNvSpPr>
          <p:nvPr/>
        </p:nvSpPr>
        <p:spPr bwMode="auto">
          <a:xfrm>
            <a:off x="2336800" y="4876800"/>
            <a:ext cx="177800" cy="1219200"/>
          </a:xfrm>
          <a:prstGeom prst="leftBrace">
            <a:avLst>
              <a:gd name="adj1" fmla="val 571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15" name="Object 19"/>
          <p:cNvGraphicFramePr>
            <a:graphicFrameLocks noChangeAspect="1"/>
          </p:cNvGraphicFramePr>
          <p:nvPr/>
        </p:nvGraphicFramePr>
        <p:xfrm>
          <a:off x="2554288" y="48006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3" name="Equation" r:id="rId20" imgW="1447560" imgH="406080" progId="Equation.3">
                  <p:embed/>
                </p:oleObj>
              </mc:Choice>
              <mc:Fallback>
                <p:oleObj name="Equation" r:id="rId20" imgW="14475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8006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20"/>
          <p:cNvGraphicFramePr>
            <a:graphicFrameLocks noChangeAspect="1"/>
          </p:cNvGraphicFramePr>
          <p:nvPr/>
        </p:nvGraphicFramePr>
        <p:xfrm>
          <a:off x="2554288" y="53086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4" name="Equation" r:id="rId22" imgW="1498320" imgH="406080" progId="Equation.3">
                  <p:embed/>
                </p:oleObj>
              </mc:Choice>
              <mc:Fallback>
                <p:oleObj name="Equation" r:id="rId22" imgW="14983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30860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7" name="Object 21"/>
          <p:cNvGraphicFramePr>
            <a:graphicFrameLocks noChangeAspect="1"/>
          </p:cNvGraphicFramePr>
          <p:nvPr/>
        </p:nvGraphicFramePr>
        <p:xfrm>
          <a:off x="2554288" y="5842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5" name="Equation" r:id="rId24" imgW="1422360" imgH="406080" progId="Equation.3">
                  <p:embed/>
                </p:oleObj>
              </mc:Choice>
              <mc:Fallback>
                <p:oleObj name="Equation" r:id="rId24" imgW="14223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8420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718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7720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21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22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23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24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build="p" autoUpdateAnimBg="0"/>
      <p:bldP spid="157704" grpId="0" animBg="1"/>
      <p:bldP spid="157713" grpId="0" build="p" autoUpdateAnimBg="0"/>
      <p:bldP spid="1577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086600" cy="627062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三、空间曲线在坐标面上的投影</a:t>
            </a:r>
            <a:endParaRPr lang="zh-CN" altLang="en-US" sz="3200" b="1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4800600" cy="52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设空间曲线 </a:t>
            </a:r>
            <a:r>
              <a:rPr lang="en-US" altLang="zh-CN" sz="2800" i="1">
                <a:ea typeface="楷体_GB2312" panose="02010609030101010101" pitchFamily="49" charset="-122"/>
              </a:rPr>
              <a:t>C 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的一般方程为</a:t>
            </a:r>
            <a:endParaRPr lang="zh-CN" altLang="en-US" sz="280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22300" y="1905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消去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得投影柱面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28600" y="25003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则</a:t>
            </a:r>
            <a:r>
              <a:rPr lang="en-US" altLang="zh-CN" i="1"/>
              <a:t>C </a:t>
            </a:r>
            <a:r>
              <a:rPr lang="zh-CN" altLang="en-US">
                <a:latin typeface="楷体_GB2312" panose="02010609030101010101" pitchFamily="49" charset="-122"/>
              </a:rPr>
              <a:t>在</a:t>
            </a:r>
            <a:r>
              <a:rPr lang="en-US" altLang="zh-CN" i="1"/>
              <a:t>xoy </a:t>
            </a:r>
            <a:r>
              <a:rPr lang="zh-CN" altLang="en-US">
                <a:latin typeface="楷体_GB2312" panose="02010609030101010101" pitchFamily="49" charset="-122"/>
              </a:rPr>
              <a:t>面上的投影曲线 </a:t>
            </a:r>
            <a:r>
              <a:rPr lang="en-US" altLang="zh-CN" i="1"/>
              <a:t>C</a:t>
            </a:r>
            <a:r>
              <a:rPr lang="en-US" altLang="zh-CN"/>
              <a:t>´</a:t>
            </a:r>
            <a:r>
              <a:rPr lang="zh-CN" altLang="en-US">
                <a:latin typeface="楷体_GB2312" panose="02010609030101010101" pitchFamily="49" charset="-122"/>
              </a:rPr>
              <a:t>为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9600" y="402431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消去 </a:t>
            </a:r>
            <a:r>
              <a:rPr lang="en-US" altLang="zh-CN" i="1"/>
              <a:t>x </a:t>
            </a:r>
            <a:r>
              <a:rPr lang="zh-CN" altLang="en-US">
                <a:latin typeface="楷体_GB2312" panose="02010609030101010101" pitchFamily="49" charset="-122"/>
              </a:rPr>
              <a:t>得</a:t>
            </a:r>
            <a:r>
              <a:rPr lang="en-US" altLang="zh-CN" i="1"/>
              <a:t>C </a:t>
            </a:r>
            <a:r>
              <a:rPr lang="zh-CN" altLang="en-US">
                <a:latin typeface="楷体_GB2312" panose="02010609030101010101" pitchFamily="49" charset="-122"/>
              </a:rPr>
              <a:t>在</a:t>
            </a:r>
            <a:r>
              <a:rPr lang="en-US" altLang="zh-CN" i="1"/>
              <a:t>yoz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面上的投影曲线方程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09600" y="55006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消去</a:t>
            </a:r>
            <a:r>
              <a:rPr lang="en-US" altLang="zh-CN" i="1"/>
              <a:t>y </a:t>
            </a:r>
            <a:r>
              <a:rPr lang="zh-CN" altLang="en-US">
                <a:latin typeface="楷体_GB2312" panose="02010609030101010101" pitchFamily="49" charset="-122"/>
              </a:rPr>
              <a:t>得</a:t>
            </a:r>
            <a:r>
              <a:rPr lang="en-US" altLang="zh-CN" i="1"/>
              <a:t>C </a:t>
            </a:r>
            <a:r>
              <a:rPr lang="zh-CN" altLang="en-US">
                <a:latin typeface="楷体_GB2312" panose="02010609030101010101" pitchFamily="49" charset="-122"/>
              </a:rPr>
              <a:t>在</a:t>
            </a:r>
            <a:r>
              <a:rPr lang="en-US" altLang="zh-CN" i="1"/>
              <a:t>zox </a:t>
            </a:r>
            <a:r>
              <a:rPr lang="zh-CN" altLang="en-US">
                <a:latin typeface="楷体_GB2312" panose="02010609030101010101" pitchFamily="49" charset="-122"/>
              </a:rPr>
              <a:t>面上的投影曲线方程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170488" y="1155700"/>
          <a:ext cx="2144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Equation" r:id="rId4" imgW="2145960" imgH="901440" progId="Equation.3">
                  <p:embed/>
                </p:oleObj>
              </mc:Choice>
              <mc:Fallback>
                <p:oleObj name="Equation" r:id="rId4" imgW="214596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155700"/>
                        <a:ext cx="2144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505200" y="2017713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Equation" r:id="rId6" imgW="1828800" imgH="406080" progId="Equation.3">
                  <p:embed/>
                </p:oleObj>
              </mc:Choice>
              <mc:Fallback>
                <p:oleObj name="Equation" r:id="rId6" imgW="18288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17713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1600200" y="3122613"/>
          <a:ext cx="189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8" imgW="1892160" imgH="901440" progId="Equation.3">
                  <p:embed/>
                </p:oleObj>
              </mc:Choice>
              <mc:Fallback>
                <p:oleObj name="Equation" r:id="rId8" imgW="1892160" imgH="901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2613"/>
                        <a:ext cx="1892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1562100" y="4572000"/>
          <a:ext cx="179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10" imgW="1790640" imgH="901440" progId="Equation.3">
                  <p:embed/>
                </p:oleObj>
              </mc:Choice>
              <mc:Fallback>
                <p:oleObj name="Equation" r:id="rId10" imgW="17906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572000"/>
                        <a:ext cx="1790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6553200" y="5319713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6" name="Equation" r:id="rId12" imgW="1752480" imgH="901440" progId="Equation.3">
                  <p:embed/>
                </p:oleObj>
              </mc:Choice>
              <mc:Fallback>
                <p:oleObj name="Equation" r:id="rId12" imgW="175248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19713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6477000" y="2133600"/>
            <a:ext cx="2098675" cy="2741613"/>
            <a:chOff x="3964" y="960"/>
            <a:chExt cx="1652" cy="2160"/>
          </a:xfrm>
        </p:grpSpPr>
        <p:grpSp>
          <p:nvGrpSpPr>
            <p:cNvPr id="116750" name="Group 14"/>
            <p:cNvGrpSpPr>
              <a:grpSpLocks/>
            </p:cNvGrpSpPr>
            <p:nvPr/>
          </p:nvGrpSpPr>
          <p:grpSpPr bwMode="auto">
            <a:xfrm>
              <a:off x="3964" y="960"/>
              <a:ext cx="1652" cy="2160"/>
              <a:chOff x="3964" y="960"/>
              <a:chExt cx="1652" cy="2160"/>
            </a:xfrm>
          </p:grpSpPr>
          <p:sp>
            <p:nvSpPr>
              <p:cNvPr id="116751" name="Freeform 15"/>
              <p:cNvSpPr>
                <a:spLocks/>
              </p:cNvSpPr>
              <p:nvPr/>
            </p:nvSpPr>
            <p:spPr bwMode="auto">
              <a:xfrm>
                <a:off x="4224" y="96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752" name="Group 16"/>
              <p:cNvGrpSpPr>
                <a:grpSpLocks/>
              </p:cNvGrpSpPr>
              <p:nvPr/>
            </p:nvGrpSpPr>
            <p:grpSpPr bwMode="auto">
              <a:xfrm>
                <a:off x="3964" y="1008"/>
                <a:ext cx="1652" cy="2112"/>
                <a:chOff x="3964" y="1008"/>
                <a:chExt cx="1652" cy="2112"/>
              </a:xfrm>
            </p:grpSpPr>
            <p:graphicFrame>
              <p:nvGraphicFramePr>
                <p:cNvPr id="116753" name="Object 17"/>
                <p:cNvGraphicFramePr>
                  <a:graphicFrameLocks noChangeAspect="1"/>
                </p:cNvGraphicFramePr>
                <p:nvPr/>
              </p:nvGraphicFramePr>
              <p:xfrm>
                <a:off x="4752" y="1008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787" name="公式" r:id="rId14" imgW="126720" imgH="126720" progId="Equation.3">
                        <p:embed/>
                      </p:oleObj>
                    </mc:Choice>
                    <mc:Fallback>
                      <p:oleObj name="公式" r:id="rId14" imgW="126720" imgH="126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008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6754" name="Group 18"/>
                <p:cNvGrpSpPr>
                  <a:grpSpLocks/>
                </p:cNvGrpSpPr>
                <p:nvPr/>
              </p:nvGrpSpPr>
              <p:grpSpPr bwMode="auto">
                <a:xfrm>
                  <a:off x="3964" y="1008"/>
                  <a:ext cx="1652" cy="2112"/>
                  <a:chOff x="3964" y="1008"/>
                  <a:chExt cx="1652" cy="2112"/>
                </a:xfrm>
              </p:grpSpPr>
              <p:sp>
                <p:nvSpPr>
                  <p:cNvPr id="116755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8" y="2256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5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008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6758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5424" y="2256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788" name="公式" r:id="rId16" imgW="139680" imgH="164880" progId="Equation.3">
                          <p:embed/>
                        </p:oleObj>
                      </mc:Choice>
                      <mc:Fallback>
                        <p:oleObj name="公式" r:id="rId16" imgW="139680" imgH="164880" progId="Equation.3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2256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675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3964" y="2880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789" name="公式" r:id="rId18" imgW="126720" imgH="139680" progId="Equation.3">
                          <p:embed/>
                        </p:oleObj>
                      </mc:Choice>
                      <mc:Fallback>
                        <p:oleObj name="公式" r:id="rId18" imgW="126720" imgH="139680" progId="Equation.3">
                          <p:embed/>
                          <p:pic>
                            <p:nvPicPr>
                              <p:cNvPr id="0" name="Object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4" y="2880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116760" name="Object 24"/>
            <p:cNvGraphicFramePr>
              <a:graphicFrameLocks noChangeAspect="1"/>
            </p:cNvGraphicFramePr>
            <p:nvPr/>
          </p:nvGraphicFramePr>
          <p:xfrm>
            <a:off x="4992" y="139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0" name="公式" r:id="rId20" imgW="152280" imgH="177480" progId="Equation.3">
                    <p:embed/>
                  </p:oleObj>
                </mc:Choice>
                <mc:Fallback>
                  <p:oleObj name="公式" r:id="rId20" imgW="15228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9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61" name="Group 25"/>
          <p:cNvGrpSpPr>
            <a:grpSpLocks/>
          </p:cNvGrpSpPr>
          <p:nvPr/>
        </p:nvGrpSpPr>
        <p:grpSpPr bwMode="auto">
          <a:xfrm>
            <a:off x="6807200" y="2133600"/>
            <a:ext cx="1463675" cy="2814638"/>
            <a:chOff x="4224" y="960"/>
            <a:chExt cx="1152" cy="2218"/>
          </a:xfrm>
        </p:grpSpPr>
        <p:grpSp>
          <p:nvGrpSpPr>
            <p:cNvPr id="116762" name="Group 26"/>
            <p:cNvGrpSpPr>
              <a:grpSpLocks/>
            </p:cNvGrpSpPr>
            <p:nvPr/>
          </p:nvGrpSpPr>
          <p:grpSpPr bwMode="auto">
            <a:xfrm>
              <a:off x="4224" y="960"/>
              <a:ext cx="1152" cy="2218"/>
              <a:chOff x="4224" y="960"/>
              <a:chExt cx="1152" cy="2218"/>
            </a:xfrm>
          </p:grpSpPr>
          <p:sp>
            <p:nvSpPr>
              <p:cNvPr id="116763" name="Line 27"/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764" name="Group 28"/>
              <p:cNvGrpSpPr>
                <a:grpSpLocks/>
              </p:cNvGrpSpPr>
              <p:nvPr/>
            </p:nvGrpSpPr>
            <p:grpSpPr bwMode="auto">
              <a:xfrm>
                <a:off x="4224" y="960"/>
                <a:ext cx="1152" cy="2218"/>
                <a:chOff x="4224" y="960"/>
                <a:chExt cx="1152" cy="2218"/>
              </a:xfrm>
            </p:grpSpPr>
            <p:sp>
              <p:nvSpPr>
                <p:cNvPr id="11676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25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6766" name="Group 30"/>
                <p:cNvGrpSpPr>
                  <a:grpSpLocks/>
                </p:cNvGrpSpPr>
                <p:nvPr/>
              </p:nvGrpSpPr>
              <p:grpSpPr bwMode="auto">
                <a:xfrm>
                  <a:off x="4224" y="960"/>
                  <a:ext cx="1152" cy="2218"/>
                  <a:chOff x="4224" y="960"/>
                  <a:chExt cx="1152" cy="2218"/>
                </a:xfrm>
              </p:grpSpPr>
              <p:sp>
                <p:nvSpPr>
                  <p:cNvPr id="1167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676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224" y="960"/>
                    <a:ext cx="1152" cy="2218"/>
                    <a:chOff x="4224" y="1056"/>
                    <a:chExt cx="1152" cy="2218"/>
                  </a:xfrm>
                </p:grpSpPr>
                <p:sp>
                  <p:nvSpPr>
                    <p:cNvPr id="11676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77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7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6" y="1056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7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24" y="2800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16772" name="Object 3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2976"/>
                    <a:ext cx="32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6791" name="公式" r:id="rId22" imgW="190440" imgH="177480" progId="Equation.3">
                            <p:embed/>
                          </p:oleObj>
                        </mc:Choice>
                        <mc:Fallback>
                          <p:oleObj name="公式" r:id="rId22" imgW="190440" imgH="177480" progId="Equation.3">
                            <p:embed/>
                            <p:pic>
                              <p:nvPicPr>
                                <p:cNvPr id="0" name="Object 3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2976"/>
                                  <a:ext cx="32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 flipH="1">
              <a:off x="4224" y="225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6775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6777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78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79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80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81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  <p:bldP spid="116740" grpId="0" autoUpdateAnimBg="0"/>
      <p:bldP spid="116741" grpId="0" autoUpdateAnimBg="0"/>
      <p:bldP spid="116742" grpId="0" autoUpdateAnimBg="0"/>
      <p:bldP spid="116743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3361</TotalTime>
  <Words>696</Words>
  <Application>Microsoft Office PowerPoint</Application>
  <PresentationFormat>全屏显示(4:3)</PresentationFormat>
  <Paragraphs>125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Times New Roman</vt:lpstr>
      <vt:lpstr>宋体</vt:lpstr>
      <vt:lpstr>楷体_GB2312</vt:lpstr>
      <vt:lpstr>仿宋_GB2312</vt:lpstr>
      <vt:lpstr>华文行楷</vt:lpstr>
      <vt:lpstr>Arial</vt:lpstr>
      <vt:lpstr>Symbol</vt:lpstr>
      <vt:lpstr>空演示文稿</vt:lpstr>
      <vt:lpstr>BMP 图象</vt:lpstr>
      <vt:lpstr>Microsoft 公式 3.0</vt:lpstr>
      <vt:lpstr>Microsoft Equation 3.0</vt:lpstr>
      <vt:lpstr>第7节</vt:lpstr>
      <vt:lpstr>一、空间曲线的一般方程</vt:lpstr>
      <vt:lpstr>又如,方程组</vt:lpstr>
      <vt:lpstr>二、空间曲线的参数方程</vt:lpstr>
      <vt:lpstr>例1. 将下列曲线化为参数方程表示:</vt:lpstr>
      <vt:lpstr>例2. 求空间曲线 :</vt:lpstr>
      <vt:lpstr>例如,  直线</vt:lpstr>
      <vt:lpstr>又如,  xoz 面上的半圆周</vt:lpstr>
      <vt:lpstr>三、空间曲线在坐标面上的投影</vt:lpstr>
      <vt:lpstr>例如,</vt:lpstr>
      <vt:lpstr>又如,</vt:lpstr>
      <vt:lpstr>内容小结</vt:lpstr>
      <vt:lpstr>答案:</vt:lpstr>
      <vt:lpstr>PowerPoint 演示文稿</vt:lpstr>
      <vt:lpstr>PowerPoint 演示文稿</vt:lpstr>
      <vt:lpstr>P324  题2(2)</vt:lpstr>
      <vt:lpstr>PowerPoint 演示文稿</vt:lpstr>
      <vt:lpstr>作业</vt:lpstr>
      <vt:lpstr>备用题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Zhuangchu LUO</cp:lastModifiedBy>
  <cp:revision>143</cp:revision>
  <dcterms:created xsi:type="dcterms:W3CDTF">2000-12-02T01:28:42Z</dcterms:created>
  <dcterms:modified xsi:type="dcterms:W3CDTF">2018-02-07T10:49:17Z</dcterms:modified>
</cp:coreProperties>
</file>