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5" r:id="rId2"/>
    <p:sldId id="319" r:id="rId3"/>
    <p:sldId id="339" r:id="rId4"/>
    <p:sldId id="321" r:id="rId5"/>
    <p:sldId id="322" r:id="rId6"/>
    <p:sldId id="344" r:id="rId7"/>
    <p:sldId id="324" r:id="rId8"/>
    <p:sldId id="325" r:id="rId9"/>
    <p:sldId id="348" r:id="rId10"/>
    <p:sldId id="345" r:id="rId11"/>
    <p:sldId id="35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CC"/>
    <a:srgbClr val="CFBC31"/>
    <a:srgbClr val="66FF99"/>
    <a:srgbClr val="008080"/>
    <a:srgbClr val="009999"/>
    <a:srgbClr val="CC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89882" autoAdjust="0"/>
  </p:normalViewPr>
  <p:slideViewPr>
    <p:cSldViewPr>
      <p:cViewPr varScale="1">
        <p:scale>
          <a:sx n="109" d="100"/>
          <a:sy n="109" d="100"/>
        </p:scale>
        <p:origin x="312" y="114"/>
      </p:cViewPr>
      <p:guideLst>
        <p:guide orient="horz" pos="2016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11.png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wmf"/><Relationship Id="rId9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png"/><Relationship Id="rId6" Type="http://schemas.openxmlformats.org/officeDocument/2006/relationships/image" Target="../media/image44.png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3" Type="http://schemas.openxmlformats.org/officeDocument/2006/relationships/image" Target="../media/image52.emf"/><Relationship Id="rId7" Type="http://schemas.openxmlformats.org/officeDocument/2006/relationships/image" Target="../media/image56.png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png"/><Relationship Id="rId5" Type="http://schemas.openxmlformats.org/officeDocument/2006/relationships/image" Target="../media/image54.emf"/><Relationship Id="rId15" Type="http://schemas.openxmlformats.org/officeDocument/2006/relationships/image" Target="../media/image6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Relationship Id="rId14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D976E07E-F2DA-49A7-8A52-70EA076956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434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0A1432BF-F799-43C4-8878-659FACFCF5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4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16F7-A6E0-4F0D-8D1F-07FDEEF9027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P403</a:t>
            </a:r>
          </a:p>
        </p:txBody>
      </p:sp>
    </p:spTree>
    <p:extLst>
      <p:ext uri="{BB962C8B-B14F-4D97-AF65-F5344CB8AC3E}">
        <p14:creationId xmlns:p14="http://schemas.microsoft.com/office/powerpoint/2010/main" val="20649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F9F3F-DCBF-4381-A7E7-C55F3F7D74D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74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07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567D9-DB8B-4E65-BBE7-5CDD0E9A9A6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14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211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C2257-141F-47F0-82CF-6EAF9DD246E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15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884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420CA-27E4-4772-B823-B1A25EC306A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0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点击“椭球面”</a:t>
            </a:r>
            <a:r>
              <a:rPr lang="en-US" altLang="zh-CN"/>
              <a:t>,“</a:t>
            </a:r>
            <a:r>
              <a:rPr lang="zh-CN" altLang="en-US"/>
              <a:t>抛物面”</a:t>
            </a:r>
            <a:r>
              <a:rPr lang="en-US" altLang="zh-CN"/>
              <a:t>, “</a:t>
            </a:r>
            <a:r>
              <a:rPr lang="zh-CN" altLang="en-US"/>
              <a:t>双曲面”</a:t>
            </a:r>
            <a:r>
              <a:rPr lang="en-US" altLang="zh-CN"/>
              <a:t>, “</a:t>
            </a:r>
            <a:r>
              <a:rPr lang="zh-CN" altLang="en-US"/>
              <a:t>椭圆锥面” 可显示有关内容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51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2ABBD-CD9E-45BB-99FC-A130AE98A1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27505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CC19A-06D6-45A3-97AA-8589FA6401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6832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2BFE9-389A-4EEE-9195-F1E532D7A4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049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ABADF-0878-4567-998F-642F0C8FD1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95205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DD7AF-B3B4-4B59-BFED-DB83D221F1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35714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53EA4-B321-4B25-879D-1279F99C5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58719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7C45C-DA64-4227-BF2F-C341A0FF97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8657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46BC9-5562-414F-8A06-AB2D759434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1906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DC55F-7804-4C1C-B37D-0C76585450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26064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9E9CE-00E2-4DBB-8590-4B66F745C1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76952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601E1-FBFC-4390-A715-647D08DC2D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4805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FA7C21DF-4521-4780-A7FC-C6FB78A197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2.png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emf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88.bin"/><Relationship Id="rId34" Type="http://schemas.openxmlformats.org/officeDocument/2006/relationships/image" Target="../media/image7.jpeg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29" Type="http://schemas.openxmlformats.org/officeDocument/2006/relationships/image" Target="../media/image98.emf"/><Relationship Id="rId1" Type="http://schemas.openxmlformats.org/officeDocument/2006/relationships/vmlDrawing" Target="../drawings/vmlDrawing10.vml"/><Relationship Id="rId6" Type="http://schemas.openxmlformats.org/officeDocument/2006/relationships/slide" Target="slide3.xml"/><Relationship Id="rId11" Type="http://schemas.openxmlformats.org/officeDocument/2006/relationships/image" Target="../media/image90.emf"/><Relationship Id="rId24" Type="http://schemas.openxmlformats.org/officeDocument/2006/relationships/image" Target="../media/image96.emf"/><Relationship Id="rId32" Type="http://schemas.openxmlformats.org/officeDocument/2006/relationships/image" Target="../media/image5.jpeg"/><Relationship Id="rId5" Type="http://schemas.openxmlformats.org/officeDocument/2006/relationships/image" Target="../media/image88.emf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oleObject" Target="../embeddings/oleObject91.bin"/><Relationship Id="rId10" Type="http://schemas.openxmlformats.org/officeDocument/2006/relationships/oleObject" Target="../embeddings/oleObject83.bin"/><Relationship Id="rId19" Type="http://schemas.openxmlformats.org/officeDocument/2006/relationships/oleObject" Target="../embeddings/oleObject87.bin"/><Relationship Id="rId31" Type="http://schemas.openxmlformats.org/officeDocument/2006/relationships/image" Target="../media/image4.jpeg"/><Relationship Id="rId4" Type="http://schemas.openxmlformats.org/officeDocument/2006/relationships/oleObject" Target="../embeddings/oleObject81.bin"/><Relationship Id="rId9" Type="http://schemas.openxmlformats.org/officeDocument/2006/relationships/slide" Target="slide5.xml"/><Relationship Id="rId14" Type="http://schemas.openxmlformats.org/officeDocument/2006/relationships/slide" Target="slide6.xml"/><Relationship Id="rId22" Type="http://schemas.openxmlformats.org/officeDocument/2006/relationships/image" Target="../media/image95.emf"/><Relationship Id="rId27" Type="http://schemas.openxmlformats.org/officeDocument/2006/relationships/slide" Target="slide9.xml"/><Relationship Id="rId30" Type="http://schemas.openxmlformats.org/officeDocument/2006/relationships/image" Target="../media/image3.jpeg"/><Relationship Id="rId35" Type="http://schemas.openxmlformats.org/officeDocument/2006/relationships/image" Target="../media/image8.jpeg"/><Relationship Id="rId8" Type="http://schemas.openxmlformats.org/officeDocument/2006/relationships/image" Target="../media/image8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7_4&#31354;&#38388;&#26354;&#32447;.ppt#-1,1,&#31532;&#22235;&#33410;  &#31354;&#38388;&#26354;&#32447;&#21450;&#20854;&#26041;&#31243;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image" Target="../media/image7.jpe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jpeg"/><Relationship Id="rId4" Type="http://schemas.openxmlformats.org/officeDocument/2006/relationships/image" Target="../media/image9.emf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8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4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1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5.jpeg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emf"/><Relationship Id="rId2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4.jpeg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4.emf"/><Relationship Id="rId17" Type="http://schemas.openxmlformats.org/officeDocument/2006/relationships/image" Target="../media/image3.jpeg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7.png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23.emf"/><Relationship Id="rId19" Type="http://schemas.openxmlformats.org/officeDocument/2006/relationships/image" Target="../media/image5.jpeg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5.emf"/><Relationship Id="rId2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3.emf"/><Relationship Id="rId18" Type="http://schemas.openxmlformats.org/officeDocument/2006/relationships/oleObject" Target="../embeddings/oleObject29.bin"/><Relationship Id="rId26" Type="http://schemas.openxmlformats.org/officeDocument/2006/relationships/image" Target="../media/image5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7.emf"/><Relationship Id="rId7" Type="http://schemas.openxmlformats.org/officeDocument/2006/relationships/image" Target="../media/image30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5.png"/><Relationship Id="rId25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8.jpe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2.emf"/><Relationship Id="rId24" Type="http://schemas.openxmlformats.org/officeDocument/2006/relationships/image" Target="../media/image3.jpeg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28" Type="http://schemas.openxmlformats.org/officeDocument/2006/relationships/image" Target="../media/image7.jpeg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6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png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3.emf"/><Relationship Id="rId18" Type="http://schemas.openxmlformats.org/officeDocument/2006/relationships/oleObject" Target="../embeddings/oleObject39.bin"/><Relationship Id="rId26" Type="http://schemas.openxmlformats.org/officeDocument/2006/relationships/image" Target="../media/image3.jpe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7.e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2.emf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emf"/><Relationship Id="rId28" Type="http://schemas.openxmlformats.org/officeDocument/2006/relationships/image" Target="../media/image5.jpeg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6.emf"/><Relationship Id="rId31" Type="http://schemas.openxmlformats.org/officeDocument/2006/relationships/image" Target="../media/image8.jpe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4.jpeg"/><Relationship Id="rId30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e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9" Type="http://schemas.openxmlformats.org/officeDocument/2006/relationships/image" Target="../media/image64.emf"/><Relationship Id="rId21" Type="http://schemas.openxmlformats.org/officeDocument/2006/relationships/image" Target="../media/image58.emf"/><Relationship Id="rId34" Type="http://schemas.openxmlformats.org/officeDocument/2006/relationships/image" Target="../media/image5.jpeg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4.jpeg"/><Relationship Id="rId38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62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3.e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3.jpeg"/><Relationship Id="rId37" Type="http://schemas.openxmlformats.org/officeDocument/2006/relationships/image" Target="../media/image8.jpeg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23" Type="http://schemas.openxmlformats.org/officeDocument/2006/relationships/image" Target="../media/image59.emf"/><Relationship Id="rId28" Type="http://schemas.openxmlformats.org/officeDocument/2006/relationships/oleObject" Target="../embeddings/oleObject55.bin"/><Relationship Id="rId36" Type="http://schemas.openxmlformats.org/officeDocument/2006/relationships/image" Target="../media/image7.jpeg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7.emf"/><Relationship Id="rId31" Type="http://schemas.openxmlformats.org/officeDocument/2006/relationships/image" Target="../media/image63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61.emf"/><Relationship Id="rId30" Type="http://schemas.openxmlformats.org/officeDocument/2006/relationships/oleObject" Target="../embeddings/oleObject56.bin"/><Relationship Id="rId35" Type="http://schemas.openxmlformats.org/officeDocument/2006/relationships/image" Target="../media/image6.jpeg"/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2.emf"/><Relationship Id="rId26" Type="http://schemas.openxmlformats.org/officeDocument/2006/relationships/image" Target="../media/image3.jpeg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65.bin"/><Relationship Id="rId25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5.jpeg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66.bin"/><Relationship Id="rId31" Type="http://schemas.openxmlformats.org/officeDocument/2006/relationships/image" Target="../media/image8.jpeg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Relationship Id="rId27" Type="http://schemas.openxmlformats.org/officeDocument/2006/relationships/image" Target="../media/image4.jpeg"/><Relationship Id="rId30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emf"/><Relationship Id="rId20" Type="http://schemas.openxmlformats.org/officeDocument/2006/relationships/image" Target="../media/image84.png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6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4.jpeg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7.bin"/><Relationship Id="rId31" Type="http://schemas.openxmlformats.org/officeDocument/2006/relationships/image" Target="../media/image7.jpeg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62" name="Rectangle 46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2362200" y="48006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</a:rPr>
              <a:t>四</a:t>
            </a:r>
            <a:r>
              <a:rPr lang="zh-CN" altLang="en-US" b="1" dirty="0" smtClean="0">
                <a:latin typeface="楷体_GB2312" panose="02010609030101010101" pitchFamily="49" charset="-122"/>
              </a:rPr>
              <a:t>、</a:t>
            </a:r>
            <a:r>
              <a:rPr lang="zh-CN" altLang="en-US" b="1" dirty="0">
                <a:latin typeface="楷体_GB2312" panose="02010609030101010101" pitchFamily="49" charset="-122"/>
              </a:rPr>
              <a:t>椭圆锥面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304800"/>
            <a:ext cx="22860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8</a:t>
            </a:r>
            <a:r>
              <a:rPr lang="zh-CN" altLang="en-US" sz="48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  <a:endParaRPr lang="zh-CN" altLang="en-US" sz="48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2362200" y="2590800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_GB2312" panose="02010609030101010101" pitchFamily="49" charset="-122"/>
              </a:rPr>
              <a:t>一</a:t>
            </a:r>
            <a:r>
              <a:rPr lang="zh-CN" altLang="en-US" sz="3200" b="1" dirty="0" smtClean="0">
                <a:latin typeface="楷体_GB2312" panose="02010609030101010101" pitchFamily="49" charset="-122"/>
              </a:rPr>
              <a:t>、</a:t>
            </a:r>
            <a:r>
              <a:rPr lang="zh-CN" altLang="en-US" sz="3200" b="1" dirty="0">
                <a:latin typeface="楷体_GB2312" panose="02010609030101010101" pitchFamily="49" charset="-122"/>
              </a:rPr>
              <a:t>椭球面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2362200" y="33432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</a:rPr>
              <a:t>二</a:t>
            </a:r>
            <a:r>
              <a:rPr lang="zh-CN" altLang="en-US" b="1" dirty="0" smtClean="0">
                <a:latin typeface="楷体_GB2312" panose="02010609030101010101" pitchFamily="49" charset="-122"/>
              </a:rPr>
              <a:t>、</a:t>
            </a:r>
            <a:r>
              <a:rPr lang="zh-CN" altLang="en-US" b="1" dirty="0"/>
              <a:t>抛物面</a:t>
            </a:r>
            <a:endParaRPr lang="zh-CN" altLang="en-US" b="1" dirty="0">
              <a:ea typeface="仿宋_GB2312" panose="02010609030101010101" pitchFamily="49" charset="-122"/>
            </a:endParaRP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2362200" y="4038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</a:rPr>
              <a:t>三</a:t>
            </a:r>
            <a:r>
              <a:rPr lang="zh-CN" altLang="en-US" b="1" dirty="0" smtClean="0">
                <a:latin typeface="楷体_GB2312" panose="02010609030101010101" pitchFamily="49" charset="-122"/>
              </a:rPr>
              <a:t>、</a:t>
            </a:r>
            <a:r>
              <a:rPr lang="zh-CN" altLang="en-US" b="1" dirty="0"/>
              <a:t>双曲面</a:t>
            </a:r>
            <a:endParaRPr lang="zh-CN" altLang="en-US" b="1" dirty="0">
              <a:latin typeface="楷体_GB2312" panose="02010609030101010101" pitchFamily="49" charset="-122"/>
            </a:endParaRPr>
          </a:p>
        </p:txBody>
      </p:sp>
      <p:pic>
        <p:nvPicPr>
          <p:cNvPr id="111648" name="Picture 32" descr="F:\My Documents\数学资源库\机动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1650" name="Picture 3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1" name="Picture 3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2" name="Picture 3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3" name="Picture 3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4" name="Picture 3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60" name="Text Box 44"/>
          <p:cNvSpPr txBox="1">
            <a:spLocks noChangeArrowheads="1"/>
          </p:cNvSpPr>
          <p:nvPr/>
        </p:nvSpPr>
        <p:spPr bwMode="auto">
          <a:xfrm>
            <a:off x="3192289" y="1150203"/>
            <a:ext cx="33101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二次曲面 </a:t>
            </a:r>
            <a:endParaRPr lang="zh-CN" altLang="en-US" sz="48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11661" name="Object 45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4"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3" name="Text Box 47"/>
          <p:cNvSpPr txBox="1">
            <a:spLocks noChangeArrowheads="1"/>
          </p:cNvSpPr>
          <p:nvPr/>
        </p:nvSpPr>
        <p:spPr bwMode="auto">
          <a:xfrm>
            <a:off x="7578021" y="250825"/>
            <a:ext cx="1261884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第</a:t>
            </a:r>
            <a:r>
              <a:rPr kumimoji="0" lang="en-US" altLang="zh-CN" b="1" dirty="0" smtClean="0">
                <a:solidFill>
                  <a:schemeClr val="accent2"/>
                </a:solidFill>
              </a:rPr>
              <a:t>8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章 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1276350" y="2601913"/>
          <a:ext cx="16954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2" name="Equation" r:id="rId4" imgW="1676160" imgH="444240" progId="Equation.3">
                  <p:embed/>
                </p:oleObj>
              </mc:Choice>
              <mc:Fallback>
                <p:oleObj name="Equation" r:id="rId4" imgW="16761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601913"/>
                        <a:ext cx="16954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3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89013" y="13303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椭球面</a:t>
            </a:r>
          </a:p>
        </p:txBody>
      </p:sp>
      <p:graphicFrame>
        <p:nvGraphicFramePr>
          <p:cNvPr id="192524" name="Object 12"/>
          <p:cNvGraphicFramePr>
            <a:graphicFrameLocks noChangeAspect="1"/>
          </p:cNvGraphicFramePr>
          <p:nvPr/>
        </p:nvGraphicFramePr>
        <p:xfrm>
          <a:off x="2667000" y="11430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3" name="Equation" r:id="rId7" imgW="2425680" imgH="965160" progId="Equation.3">
                  <p:embed/>
                </p:oleObj>
              </mc:Choice>
              <mc:Fallback>
                <p:oleObj name="Equation" r:id="rId7" imgW="242568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5" name="Text Box 13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抛物面</a:t>
            </a:r>
            <a:r>
              <a:rPr lang="en-US" altLang="zh-CN"/>
              <a:t>: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3505200" y="2133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椭圆抛物面</a:t>
            </a: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6019800" y="2133600"/>
            <a:ext cx="211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双曲抛物面</a:t>
            </a:r>
          </a:p>
        </p:txBody>
      </p:sp>
      <p:graphicFrame>
        <p:nvGraphicFramePr>
          <p:cNvPr id="192529" name="Object 17"/>
          <p:cNvGraphicFramePr>
            <a:graphicFrameLocks noChangeAspect="1"/>
          </p:cNvGraphicFramePr>
          <p:nvPr/>
        </p:nvGraphicFramePr>
        <p:xfrm>
          <a:off x="3651250" y="2654300"/>
          <a:ext cx="1816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4" name="Equation" r:id="rId10" imgW="1815840" imgH="1041120" progId="Equation.3">
                  <p:embed/>
                </p:oleObj>
              </mc:Choice>
              <mc:Fallback>
                <p:oleObj name="Equation" r:id="rId10" imgW="1815840" imgH="10411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654300"/>
                        <a:ext cx="1816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0" name="Object 18"/>
          <p:cNvGraphicFramePr>
            <a:graphicFrameLocks noChangeAspect="1"/>
          </p:cNvGraphicFramePr>
          <p:nvPr/>
        </p:nvGraphicFramePr>
        <p:xfrm>
          <a:off x="6159500" y="2667000"/>
          <a:ext cx="207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5" name="Equation" r:id="rId12" imgW="2070000" imgH="1015920" progId="Equation.3">
                  <p:embed/>
                </p:oleObj>
              </mc:Choice>
              <mc:Fallback>
                <p:oleObj name="Equation" r:id="rId12" imgW="2070000" imgH="101592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667000"/>
                        <a:ext cx="207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1" name="Text Box 19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双曲面</a:t>
            </a:r>
            <a:r>
              <a:rPr lang="en-US" altLang="zh-CN"/>
              <a:t>:</a:t>
            </a:r>
          </a:p>
        </p:txBody>
      </p:sp>
      <p:sp>
        <p:nvSpPr>
          <p:cNvPr id="192533" name="Text Box 21"/>
          <p:cNvSpPr txBox="1">
            <a:spLocks noChangeArrowheads="1"/>
          </p:cNvSpPr>
          <p:nvPr/>
        </p:nvSpPr>
        <p:spPr bwMode="auto">
          <a:xfrm>
            <a:off x="2590800" y="3733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单叶双曲面</a:t>
            </a:r>
          </a:p>
        </p:txBody>
      </p:sp>
      <p:graphicFrame>
        <p:nvGraphicFramePr>
          <p:cNvPr id="192534" name="Object 22"/>
          <p:cNvGraphicFramePr>
            <a:graphicFrameLocks noChangeAspect="1"/>
          </p:cNvGraphicFramePr>
          <p:nvPr/>
        </p:nvGraphicFramePr>
        <p:xfrm>
          <a:off x="2743200" y="4252913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6" name="Equation" r:id="rId15" imgW="1206360" imgH="965160" progId="Equation.3">
                  <p:embed/>
                </p:oleObj>
              </mc:Choice>
              <mc:Fallback>
                <p:oleObj name="Equation" r:id="rId15" imgW="1206360" imgH="965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52913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3962400" y="4252913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7" name="Equation" r:id="rId17" imgW="698400" imgH="965160" progId="Equation.3">
                  <p:embed/>
                </p:oleObj>
              </mc:Choice>
              <mc:Fallback>
                <p:oleObj name="Equation" r:id="rId17" imgW="698400" imgH="965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52913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4724400" y="4633913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8" name="Equation" r:id="rId19" imgW="431640" imgH="304560" progId="Equation.3">
                  <p:embed/>
                </p:oleObj>
              </mc:Choice>
              <mc:Fallback>
                <p:oleObj name="Equation" r:id="rId19" imgW="43164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33913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7" name="Text Box 25"/>
          <p:cNvSpPr txBox="1">
            <a:spLocks noChangeArrowheads="1"/>
          </p:cNvSpPr>
          <p:nvPr/>
        </p:nvSpPr>
        <p:spPr bwMode="auto">
          <a:xfrm>
            <a:off x="5638800" y="37338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双叶双曲面</a:t>
            </a:r>
          </a:p>
        </p:txBody>
      </p:sp>
      <p:graphicFrame>
        <p:nvGraphicFramePr>
          <p:cNvPr id="192538" name="Object 26"/>
          <p:cNvGraphicFramePr>
            <a:graphicFrameLocks noChangeAspect="1"/>
          </p:cNvGraphicFramePr>
          <p:nvPr/>
        </p:nvGraphicFramePr>
        <p:xfrm>
          <a:off x="5715000" y="4278313"/>
          <a:ext cx="1206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59" name="Equation" r:id="rId21" imgW="1206360" imgH="965160" progId="Equation.3">
                  <p:embed/>
                </p:oleObj>
              </mc:Choice>
              <mc:Fallback>
                <p:oleObj name="Equation" r:id="rId21" imgW="1206360" imgH="96516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78313"/>
                        <a:ext cx="1206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6934200" y="4278313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0" name="Equation" r:id="rId23" imgW="698400" imgH="965160" progId="Equation.3">
                  <p:embed/>
                </p:oleObj>
              </mc:Choice>
              <mc:Fallback>
                <p:oleObj name="Equation" r:id="rId23" imgW="698400" imgH="965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78313"/>
                        <a:ext cx="69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40" name="Object 28"/>
          <p:cNvGraphicFramePr>
            <a:graphicFrameLocks noChangeAspect="1"/>
          </p:cNvGraphicFramePr>
          <p:nvPr/>
        </p:nvGraphicFramePr>
        <p:xfrm>
          <a:off x="7696200" y="4633913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1" name="Equation" r:id="rId25" imgW="685800" imgH="304560" progId="Equation.3">
                  <p:embed/>
                </p:oleObj>
              </mc:Choice>
              <mc:Fallback>
                <p:oleObj name="Equation" r:id="rId25" imgW="68580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633913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3" name="Text Box 31">
            <a:hlinkClick r:id="rId27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5576888"/>
            <a:ext cx="200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/>
              <a:t> </a:t>
            </a:r>
            <a:r>
              <a:rPr lang="zh-CN" altLang="en-US"/>
              <a:t>椭圆锥面</a:t>
            </a:r>
            <a:r>
              <a:rPr lang="en-US" altLang="zh-CN"/>
              <a:t>: </a:t>
            </a:r>
          </a:p>
        </p:txBody>
      </p:sp>
      <p:graphicFrame>
        <p:nvGraphicFramePr>
          <p:cNvPr id="192544" name="Object 32"/>
          <p:cNvGraphicFramePr>
            <a:graphicFrameLocks noChangeAspect="1"/>
          </p:cNvGraphicFramePr>
          <p:nvPr/>
        </p:nvGraphicFramePr>
        <p:xfrm>
          <a:off x="3048000" y="5334000"/>
          <a:ext cx="195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2" name="Equation" r:id="rId28" imgW="1955520" imgH="1028520" progId="Equation.3">
                  <p:embed/>
                </p:oleObj>
              </mc:Choice>
              <mc:Fallback>
                <p:oleObj name="Equation" r:id="rId28" imgW="1955520" imgH="10285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1955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2545" name="Picture 33" descr="F:\My Documents\数学资源库\机动.jpg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546" name="Text Box 3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2547" name="Picture 3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548" name="Picture 3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549" name="Picture 3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550" name="Picture 3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551" name="Picture 3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1813"/>
            <a:ext cx="22860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内容小结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2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3" grpId="0" autoUpdateAnimBg="0"/>
      <p:bldP spid="192525" grpId="0" autoUpdateAnimBg="0"/>
      <p:bldP spid="192527" grpId="0" autoUpdateAnimBg="0"/>
      <p:bldP spid="192528" grpId="0" autoUpdateAnimBg="0"/>
      <p:bldP spid="192531" grpId="0" autoUpdateAnimBg="0"/>
      <p:bldP spid="192533" grpId="0" autoUpdateAnimBg="0"/>
      <p:bldP spid="192537" grpId="0" autoUpdateAnimBg="0"/>
      <p:bldP spid="19254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276600" y="1600200"/>
            <a:ext cx="1450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chemeClr val="tx2"/>
                </a:solidFill>
              </a:rPr>
              <a:t>作业 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524000" y="2787650"/>
            <a:ext cx="38416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P64  A  2(2)(3)(5); </a:t>
            </a:r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    B  2(3)</a:t>
            </a:r>
            <a:endParaRPr lang="en-US" altLang="zh-CN" sz="3600" dirty="0"/>
          </a:p>
        </p:txBody>
      </p:sp>
      <p:pic>
        <p:nvPicPr>
          <p:cNvPr id="206853" name="Picture 5" descr="F:\My Documents\数学资源库\机动.jpg">
            <a:hlinkClick r:id="rId2" action="ppaction://hlinkpres?slideindex=1&amp;slidetitle=第四节  空间曲线及其方程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第四节  目录   上页   下页   返回   结束 </a:t>
            </a:r>
          </a:p>
        </p:txBody>
      </p:sp>
      <p:pic>
        <p:nvPicPr>
          <p:cNvPr id="206855" name="Picture 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6" name="Picture 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7" name="Picture 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8" name="Picture 1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9" name="Picture 1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0" name="Rectangle 20"/>
          <p:cNvSpPr>
            <a:spLocks noGrp="1" noChangeArrowheads="1"/>
          </p:cNvSpPr>
          <p:nvPr>
            <p:ph type="title"/>
          </p:nvPr>
        </p:nvSpPr>
        <p:spPr>
          <a:xfrm>
            <a:off x="152400" y="361156"/>
            <a:ext cx="2743200" cy="609600"/>
          </a:xfrm>
        </p:spPr>
        <p:txBody>
          <a:bodyPr/>
          <a:lstStyle/>
          <a:p>
            <a:r>
              <a:rPr lang="zh-CN" altLang="en-US" sz="4000" b="1" dirty="0" smtClean="0">
                <a:ea typeface="楷体_GB2312" panose="02010609030101010101" pitchFamily="49" charset="-122"/>
              </a:rPr>
              <a:t>二次曲面</a:t>
            </a:r>
            <a:endParaRPr lang="zh-CN" altLang="en-US" sz="4000" b="1" dirty="0">
              <a:ea typeface="楷体_GB2312" panose="02010609030101010101" pitchFamily="49" charset="-122"/>
            </a:endParaRP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815975" y="10810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三元二次方程 </a:t>
            </a:r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815975" y="4433888"/>
            <a:ext cx="667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适当选取直角坐标系可得它们的标准方程</a:t>
            </a:r>
            <a:r>
              <a:rPr lang="en-US" altLang="zh-CN"/>
              <a:t>,</a:t>
            </a:r>
          </a:p>
        </p:txBody>
      </p:sp>
      <p:sp>
        <p:nvSpPr>
          <p:cNvPr id="143387" name="Text Box 27"/>
          <p:cNvSpPr txBox="1">
            <a:spLocks noChangeArrowheads="1"/>
          </p:cNvSpPr>
          <p:nvPr/>
        </p:nvSpPr>
        <p:spPr bwMode="auto">
          <a:xfrm>
            <a:off x="7308850" y="4441825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下面仅 </a:t>
            </a:r>
          </a:p>
        </p:txBody>
      </p:sp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434975" y="50514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就几种常见标准型的特点进行介绍 </a:t>
            </a:r>
            <a:r>
              <a:rPr lang="en-US" altLang="zh-CN"/>
              <a:t>.</a:t>
            </a: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850900" y="5653088"/>
            <a:ext cx="615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研究二次曲面特性的基本方法</a:t>
            </a:r>
            <a:r>
              <a:rPr lang="en-US" altLang="zh-CN"/>
              <a:t>: </a:t>
            </a:r>
            <a:r>
              <a:rPr lang="zh-CN" altLang="en-US" b="1">
                <a:solidFill>
                  <a:schemeClr val="tx2"/>
                </a:solidFill>
              </a:rPr>
              <a:t>截痕法 </a:t>
            </a:r>
            <a:endParaRPr lang="zh-CN" altLang="en-US"/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4343400" y="327660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其基本类型有</a:t>
            </a:r>
            <a:r>
              <a:rPr lang="en-US" altLang="zh-CN"/>
              <a:t>: </a:t>
            </a:r>
          </a:p>
        </p:txBody>
      </p:sp>
      <p:sp>
        <p:nvSpPr>
          <p:cNvPr id="143392" name="Text Box 32"/>
          <p:cNvSpPr txBox="1">
            <a:spLocks noChangeArrowheads="1"/>
          </p:cNvSpPr>
          <p:nvPr/>
        </p:nvSpPr>
        <p:spPr bwMode="auto">
          <a:xfrm>
            <a:off x="1524000" y="384968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椭球面、抛物面、双曲面、锥面</a:t>
            </a:r>
          </a:p>
        </p:txBody>
      </p:sp>
      <p:sp>
        <p:nvSpPr>
          <p:cNvPr id="143395" name="Text Box 35"/>
          <p:cNvSpPr txBox="1">
            <a:spLocks noChangeArrowheads="1"/>
          </p:cNvSpPr>
          <p:nvPr/>
        </p:nvSpPr>
        <p:spPr bwMode="auto">
          <a:xfrm>
            <a:off x="434975" y="3276600"/>
            <a:ext cx="401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的图形通常为</a:t>
            </a:r>
            <a:r>
              <a:rPr lang="zh-CN" altLang="en-US" b="1">
                <a:solidFill>
                  <a:schemeClr val="tx2"/>
                </a:solidFill>
              </a:rPr>
              <a:t>二次曲面</a:t>
            </a:r>
            <a:r>
              <a:rPr lang="en-US" altLang="zh-CN"/>
              <a:t>.  </a:t>
            </a:r>
          </a:p>
        </p:txBody>
      </p:sp>
      <p:graphicFrame>
        <p:nvGraphicFramePr>
          <p:cNvPr id="143396" name="Object 36"/>
          <p:cNvGraphicFramePr>
            <a:graphicFrameLocks noChangeAspect="1"/>
          </p:cNvGraphicFramePr>
          <p:nvPr/>
        </p:nvGraphicFramePr>
        <p:xfrm>
          <a:off x="1676400" y="1625600"/>
          <a:ext cx="525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6" name="Equation" r:id="rId3" imgW="5257800" imgH="507960" progId="Equation.3">
                  <p:embed/>
                </p:oleObj>
              </mc:Choice>
              <mc:Fallback>
                <p:oleObj name="Equation" r:id="rId3" imgW="5257800" imgH="5079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25600"/>
                        <a:ext cx="525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7" name="Object 37"/>
          <p:cNvGraphicFramePr>
            <a:graphicFrameLocks noChangeAspect="1"/>
          </p:cNvGraphicFramePr>
          <p:nvPr/>
        </p:nvGraphicFramePr>
        <p:xfrm>
          <a:off x="4343400" y="2273300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7" name="Equation" r:id="rId5" imgW="3276360" imgH="393480" progId="Equation.3">
                  <p:embed/>
                </p:oleObj>
              </mc:Choice>
              <mc:Fallback>
                <p:oleObj name="Equation" r:id="rId5" imgW="327636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73300"/>
                        <a:ext cx="327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Text Box 38"/>
          <p:cNvSpPr txBox="1">
            <a:spLocks noChangeArrowheads="1"/>
          </p:cNvSpPr>
          <p:nvPr/>
        </p:nvSpPr>
        <p:spPr bwMode="auto">
          <a:xfrm>
            <a:off x="2244725" y="2681288"/>
            <a:ext cx="362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二次项系数不全为 </a:t>
            </a:r>
            <a:r>
              <a:rPr lang="en-US" altLang="zh-CN"/>
              <a:t>0 )</a:t>
            </a:r>
          </a:p>
        </p:txBody>
      </p:sp>
      <p:pic>
        <p:nvPicPr>
          <p:cNvPr id="143399" name="Picture 39" descr="F:\My Documents\数学资源库\机动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0" name="Text Box 4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401" name="Picture 4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2" name="Picture 4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3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4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5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5" grpId="0" build="p" autoUpdateAnimBg="0"/>
      <p:bldP spid="143386" grpId="0" build="p" autoUpdateAnimBg="0"/>
      <p:bldP spid="143387" grpId="0" build="p" autoUpdateAnimBg="0"/>
      <p:bldP spid="143388" grpId="0" build="p" autoUpdateAnimBg="0" advAuto="0"/>
      <p:bldP spid="143389" grpId="0" build="p" autoUpdateAnimBg="0"/>
      <p:bldP spid="143390" grpId="0" build="p" autoUpdateAnimBg="0"/>
      <p:bldP spid="143392" grpId="0" build="p" autoUpdateAnimBg="0"/>
      <p:bldP spid="143395" grpId="0" build="p" autoUpdateAnimBg="0"/>
      <p:bldP spid="14339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73" name="Group 1065"/>
          <p:cNvGrpSpPr>
            <a:grpSpLocks/>
          </p:cNvGrpSpPr>
          <p:nvPr/>
        </p:nvGrpSpPr>
        <p:grpSpPr bwMode="auto">
          <a:xfrm>
            <a:off x="5791200" y="1219200"/>
            <a:ext cx="3108325" cy="1841500"/>
            <a:chOff x="3648" y="768"/>
            <a:chExt cx="1958" cy="1160"/>
          </a:xfrm>
        </p:grpSpPr>
        <p:grpSp>
          <p:nvGrpSpPr>
            <p:cNvPr id="172064" name="Group 1056"/>
            <p:cNvGrpSpPr>
              <a:grpSpLocks/>
            </p:cNvGrpSpPr>
            <p:nvPr/>
          </p:nvGrpSpPr>
          <p:grpSpPr bwMode="auto">
            <a:xfrm>
              <a:off x="3696" y="768"/>
              <a:ext cx="1910" cy="1152"/>
              <a:chOff x="3450" y="2629"/>
              <a:chExt cx="1910" cy="1152"/>
            </a:xfrm>
          </p:grpSpPr>
          <p:graphicFrame>
            <p:nvGraphicFramePr>
              <p:cNvPr id="172065" name="Object 1057"/>
              <p:cNvGraphicFramePr>
                <a:graphicFrameLocks noChangeAspect="1"/>
              </p:cNvGraphicFramePr>
              <p:nvPr/>
            </p:nvGraphicFramePr>
            <p:xfrm>
              <a:off x="3494" y="2839"/>
              <a:ext cx="1770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2081" name="BMP 图象" r:id="rId3" imgW="2809524" imgH="1495634" progId="Paint.Picture">
                      <p:embed/>
                    </p:oleObj>
                  </mc:Choice>
                  <mc:Fallback>
                    <p:oleObj name="BMP 图象" r:id="rId3" imgW="2809524" imgH="1495634" progId="Paint.Picture">
                      <p:embed/>
                      <p:pic>
                        <p:nvPicPr>
                          <p:cNvPr id="0" name="Object 1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4" y="2839"/>
                            <a:ext cx="1770" cy="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2066" name="Group 1058"/>
              <p:cNvGrpSpPr>
                <a:grpSpLocks/>
              </p:cNvGrpSpPr>
              <p:nvPr/>
            </p:nvGrpSpPr>
            <p:grpSpPr bwMode="auto">
              <a:xfrm>
                <a:off x="3450" y="2629"/>
                <a:ext cx="1910" cy="960"/>
                <a:chOff x="816" y="2496"/>
                <a:chExt cx="1910" cy="960"/>
              </a:xfrm>
            </p:grpSpPr>
            <p:sp>
              <p:nvSpPr>
                <p:cNvPr id="172067" name="Line 1059"/>
                <p:cNvSpPr>
                  <a:spLocks noChangeShapeType="1"/>
                </p:cNvSpPr>
                <p:nvPr/>
              </p:nvSpPr>
              <p:spPr bwMode="auto">
                <a:xfrm>
                  <a:off x="2352" y="3264"/>
                  <a:ext cx="374" cy="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068" name="Line 1060"/>
                <p:cNvSpPr>
                  <a:spLocks noChangeShapeType="1"/>
                </p:cNvSpPr>
                <p:nvPr/>
              </p:nvSpPr>
              <p:spPr bwMode="auto">
                <a:xfrm flipH="1">
                  <a:off x="816" y="3360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069" name="Line 1061"/>
                <p:cNvSpPr>
                  <a:spLocks noChangeShapeType="1"/>
                </p:cNvSpPr>
                <p:nvPr/>
              </p:nvSpPr>
              <p:spPr bwMode="auto">
                <a:xfrm flipV="1">
                  <a:off x="1739" y="249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72070" name="Object 1062"/>
            <p:cNvGraphicFramePr>
              <a:graphicFrameLocks noChangeAspect="1"/>
            </p:cNvGraphicFramePr>
            <p:nvPr/>
          </p:nvGraphicFramePr>
          <p:xfrm>
            <a:off x="4464" y="77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82" name="Equation" r:id="rId5" imgW="215640" imgH="215640" progId="Equation.3">
                    <p:embed/>
                  </p:oleObj>
                </mc:Choice>
                <mc:Fallback>
                  <p:oleObj name="Equation" r:id="rId5" imgW="215640" imgH="215640" progId="Equation.3">
                    <p:embed/>
                    <p:pic>
                      <p:nvPicPr>
                        <p:cNvPr id="0" name="Object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7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1" name="Object 1063"/>
            <p:cNvGraphicFramePr>
              <a:graphicFrameLocks noChangeAspect="1"/>
            </p:cNvGraphicFramePr>
            <p:nvPr/>
          </p:nvGraphicFramePr>
          <p:xfrm>
            <a:off x="5424" y="163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83" name="Equation" r:id="rId7" imgW="241200" imgH="317160" progId="Equation.3">
                    <p:embed/>
                  </p:oleObj>
                </mc:Choice>
                <mc:Fallback>
                  <p:oleObj name="Equation" r:id="rId7" imgW="241200" imgH="317160" progId="Equation.3">
                    <p:embed/>
                    <p:pic>
                      <p:nvPicPr>
                        <p:cNvPr id="0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63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2" name="Object 1064"/>
            <p:cNvGraphicFramePr>
              <a:graphicFrameLocks noChangeAspect="1"/>
            </p:cNvGraphicFramePr>
            <p:nvPr/>
          </p:nvGraphicFramePr>
          <p:xfrm>
            <a:off x="3648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84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2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2133600" cy="53340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sz="2800" b="1" dirty="0">
                <a:ea typeface="楷体_GB2312" panose="02010609030101010101" pitchFamily="49" charset="-122"/>
              </a:rPr>
              <a:t>. 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椭球面</a:t>
            </a:r>
            <a:endParaRPr lang="zh-CN" altLang="en-US" sz="2800" dirty="0">
              <a:ea typeface="仿宋_GB2312" panose="02010609030101010101" pitchFamily="49" charset="-122"/>
            </a:endParaRPr>
          </a:p>
        </p:txBody>
      </p:sp>
      <p:graphicFrame>
        <p:nvGraphicFramePr>
          <p:cNvPr id="172035" name="Object 1027"/>
          <p:cNvGraphicFramePr>
            <a:graphicFrameLocks/>
          </p:cNvGraphicFramePr>
          <p:nvPr/>
        </p:nvGraphicFramePr>
        <p:xfrm>
          <a:off x="1473200" y="1079500"/>
          <a:ext cx="500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5" name="Equation" r:id="rId11" imgW="5003640" imgH="965160" progId="Equation.3">
                  <p:embed/>
                </p:oleObj>
              </mc:Choice>
              <mc:Fallback>
                <p:oleObj name="Equation" r:id="rId11" imgW="5003640" imgH="965160" progId="Equation.3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079500"/>
                        <a:ext cx="500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1028"/>
          <p:cNvSpPr txBox="1">
            <a:spLocks noChangeArrowheads="1"/>
          </p:cNvSpPr>
          <p:nvPr/>
        </p:nvSpPr>
        <p:spPr bwMode="auto">
          <a:xfrm>
            <a:off x="685800" y="22018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</a:t>
            </a:r>
            <a:r>
              <a:rPr lang="zh-CN" altLang="en-US">
                <a:latin typeface="楷体_GB2312" panose="02010609030101010101" pitchFamily="49" charset="-122"/>
              </a:rPr>
              <a:t>范围：</a:t>
            </a:r>
          </a:p>
        </p:txBody>
      </p:sp>
      <p:graphicFrame>
        <p:nvGraphicFramePr>
          <p:cNvPr id="172037" name="Object 1029"/>
          <p:cNvGraphicFramePr>
            <a:graphicFrameLocks noChangeAspect="1"/>
          </p:cNvGraphicFramePr>
          <p:nvPr/>
        </p:nvGraphicFramePr>
        <p:xfrm>
          <a:off x="1600200" y="2819400"/>
          <a:ext cx="331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6" name="Equation" r:id="rId13" imgW="3314520" imgH="469800" progId="Equation.3">
                  <p:embed/>
                </p:oleObj>
              </mc:Choice>
              <mc:Fallback>
                <p:oleObj name="Equation" r:id="rId13" imgW="3314520" imgH="469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331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8" name="Text Box 1030"/>
          <p:cNvSpPr txBox="1">
            <a:spLocks noChangeArrowheads="1"/>
          </p:cNvSpPr>
          <p:nvPr/>
        </p:nvSpPr>
        <p:spPr bwMode="auto">
          <a:xfrm>
            <a:off x="685800" y="34290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</a:t>
            </a:r>
            <a:r>
              <a:rPr lang="zh-CN" altLang="en-US">
                <a:latin typeface="楷体_GB2312" panose="02010609030101010101" pitchFamily="49" charset="-122"/>
              </a:rPr>
              <a:t>与坐标面的交线：椭圆</a:t>
            </a:r>
          </a:p>
        </p:txBody>
      </p:sp>
      <p:graphicFrame>
        <p:nvGraphicFramePr>
          <p:cNvPr id="172039" name="Object 1031"/>
          <p:cNvGraphicFramePr>
            <a:graphicFrameLocks noChangeAspect="1"/>
          </p:cNvGraphicFramePr>
          <p:nvPr/>
        </p:nvGraphicFramePr>
        <p:xfrm>
          <a:off x="1397000" y="4044950"/>
          <a:ext cx="2044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7" name="Equation" r:id="rId15" imgW="2044440" imgH="1422360" progId="Equation.3">
                  <p:embed/>
                </p:oleObj>
              </mc:Choice>
              <mc:Fallback>
                <p:oleObj name="Equation" r:id="rId15" imgW="2044440" imgH="1422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044950"/>
                        <a:ext cx="20447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1032"/>
          <p:cNvGraphicFramePr>
            <a:graphicFrameLocks noChangeAspect="1"/>
          </p:cNvGraphicFramePr>
          <p:nvPr/>
        </p:nvGraphicFramePr>
        <p:xfrm>
          <a:off x="3797300" y="4064000"/>
          <a:ext cx="2019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8" name="Equation" r:id="rId17" imgW="2019240" imgH="1422360" progId="Equation.3">
                  <p:embed/>
                </p:oleObj>
              </mc:Choice>
              <mc:Fallback>
                <p:oleObj name="Equation" r:id="rId17" imgW="2019240" imgH="14223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064000"/>
                        <a:ext cx="2019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1033"/>
          <p:cNvGraphicFramePr>
            <a:graphicFrameLocks noChangeAspect="1"/>
          </p:cNvGraphicFramePr>
          <p:nvPr/>
        </p:nvGraphicFramePr>
        <p:xfrm>
          <a:off x="6159500" y="4064000"/>
          <a:ext cx="1841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9" name="Equation" r:id="rId19" imgW="1841400" imgH="1422360" progId="Equation.3">
                  <p:embed/>
                </p:oleObj>
              </mc:Choice>
              <mc:Fallback>
                <p:oleObj name="Equation" r:id="rId19" imgW="1841400" imgH="14223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4064000"/>
                        <a:ext cx="1841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2074" name="Picture 1066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075" name="Text Box 106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72076" name="Picture 106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77" name="Picture 106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78" name="Picture 107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79" name="Picture 107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080" name="Picture 107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1720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1" name="Object 3"/>
          <p:cNvGraphicFramePr>
            <a:graphicFrameLocks/>
          </p:cNvGraphicFramePr>
          <p:nvPr/>
        </p:nvGraphicFramePr>
        <p:xfrm>
          <a:off x="1454150" y="622300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3" name="Equation" r:id="rId3" imgW="2425680" imgH="965160" progId="Equation.3">
                  <p:embed/>
                </p:oleObj>
              </mc:Choice>
              <mc:Fallback>
                <p:oleObj name="Equation" r:id="rId3" imgW="2425680" imgH="96516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622300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2133600" y="1828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与</a:t>
            </a:r>
          </a:p>
        </p:txBody>
      </p:sp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590800" y="1892300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4" name="Equation" r:id="rId5" imgW="2171520" imgH="469800" progId="Equation.3">
                  <p:embed/>
                </p:oleObj>
              </mc:Choice>
              <mc:Fallback>
                <p:oleObj name="Equation" r:id="rId5" imgW="21715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92300"/>
                        <a:ext cx="217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4648200" y="1828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的交线为椭圆：</a:t>
            </a:r>
          </a:p>
        </p:txBody>
      </p:sp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1816100" y="3746500"/>
          <a:ext cx="85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5" name="Equation" r:id="rId7" imgW="850680" imgH="444240" progId="Equation.3">
                  <p:embed/>
                </p:oleObj>
              </mc:Choice>
              <mc:Fallback>
                <p:oleObj name="Equation" r:id="rId7" imgW="85068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746500"/>
                        <a:ext cx="85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838200" y="55626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(4) </a:t>
            </a:r>
            <a:r>
              <a:rPr lang="zh-CN" altLang="en-US"/>
              <a:t>当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时为</a:t>
            </a:r>
            <a:r>
              <a:rPr lang="zh-CN" altLang="en-US">
                <a:solidFill>
                  <a:schemeClr val="tx2"/>
                </a:solidFill>
              </a:rPr>
              <a:t>旋转椭球面</a:t>
            </a:r>
            <a:r>
              <a:rPr lang="en-US" altLang="zh-CN"/>
              <a:t>;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809625" y="43084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同样</a:t>
            </a:r>
          </a:p>
        </p:txBody>
      </p:sp>
      <p:graphicFrame>
        <p:nvGraphicFramePr>
          <p:cNvPr id="145442" name="Object 34"/>
          <p:cNvGraphicFramePr>
            <a:graphicFrameLocks noChangeAspect="1"/>
          </p:cNvGraphicFramePr>
          <p:nvPr/>
        </p:nvGraphicFramePr>
        <p:xfrm>
          <a:off x="1752600" y="433070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6" name="Equation" r:id="rId9" imgW="2374560" imgH="469800" progId="Equation.3">
                  <p:embed/>
                </p:oleObj>
              </mc:Choice>
              <mc:Fallback>
                <p:oleObj name="Equation" r:id="rId9" imgW="2374560" imgH="469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30700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6858000" y="4267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的截痕</a:t>
            </a:r>
          </a:p>
        </p:txBody>
      </p:sp>
      <p:graphicFrame>
        <p:nvGraphicFramePr>
          <p:cNvPr id="145444" name="Object 36"/>
          <p:cNvGraphicFramePr>
            <a:graphicFrameLocks noChangeAspect="1"/>
          </p:cNvGraphicFramePr>
          <p:nvPr/>
        </p:nvGraphicFramePr>
        <p:xfrm>
          <a:off x="4660900" y="4330700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7" name="Equation" r:id="rId11" imgW="2273040" imgH="469800" progId="Equation.3">
                  <p:embed/>
                </p:oleObj>
              </mc:Choice>
              <mc:Fallback>
                <p:oleObj name="Equation" r:id="rId11" imgW="2273040" imgH="469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330700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4103688" y="42846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381000" y="4891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也为椭圆</a:t>
            </a:r>
            <a:r>
              <a:rPr lang="en-US" altLang="zh-CN">
                <a:latin typeface="楷体_GB2312" panose="02010609030101010101" pitchFamily="49" charset="-122"/>
              </a:rPr>
              <a:t>.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5257800" y="5562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当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b</a:t>
            </a:r>
            <a:r>
              <a:rPr lang="zh-CN" altLang="en-US"/>
              <a:t>＝</a:t>
            </a:r>
            <a:r>
              <a:rPr lang="en-US" altLang="zh-CN" i="1"/>
              <a:t>c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时为</a:t>
            </a:r>
            <a:r>
              <a:rPr lang="zh-CN" altLang="en-US">
                <a:solidFill>
                  <a:schemeClr val="tx2"/>
                </a:solidFill>
                <a:latin typeface="楷体_GB2312" panose="02010609030101010101" pitchFamily="49" charset="-122"/>
              </a:rPr>
              <a:t>球面</a:t>
            </a:r>
            <a:r>
              <a:rPr lang="en-US" altLang="zh-CN">
                <a:solidFill>
                  <a:schemeClr val="tx2"/>
                </a:solidFill>
                <a:latin typeface="楷体_GB2312" panose="02010609030101010101" pitchFamily="49" charset="-122"/>
              </a:rPr>
              <a:t>.</a:t>
            </a:r>
          </a:p>
        </p:txBody>
      </p:sp>
      <p:sp>
        <p:nvSpPr>
          <p:cNvPr id="145448" name="Text Box 40"/>
          <p:cNvSpPr txBox="1">
            <a:spLocks noChangeArrowheads="1"/>
          </p:cNvSpPr>
          <p:nvPr/>
        </p:nvSpPr>
        <p:spPr bwMode="auto">
          <a:xfrm>
            <a:off x="762000" y="18589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>
                <a:latin typeface="楷体_GB2312" panose="02010609030101010101" pitchFamily="49" charset="-122"/>
              </a:rPr>
              <a:t>截痕</a:t>
            </a:r>
            <a:r>
              <a:rPr lang="en-US" altLang="zh-CN">
                <a:latin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145449" name="Object 41"/>
          <p:cNvGraphicFramePr>
            <a:graphicFrameLocks noChangeAspect="1"/>
          </p:cNvGraphicFramePr>
          <p:nvPr/>
        </p:nvGraphicFramePr>
        <p:xfrm>
          <a:off x="1666875" y="2420938"/>
          <a:ext cx="44291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8" name="Equation" r:id="rId13" imgW="4431960" imgH="1231560" progId="Equation.3">
                  <p:embed/>
                </p:oleObj>
              </mc:Choice>
              <mc:Fallback>
                <p:oleObj name="Equation" r:id="rId13" imgW="4431960" imgH="1231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420938"/>
                        <a:ext cx="44291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50" name="Object 42"/>
          <p:cNvGraphicFramePr>
            <a:graphicFrameLocks/>
          </p:cNvGraphicFramePr>
          <p:nvPr/>
        </p:nvGraphicFramePr>
        <p:xfrm>
          <a:off x="4191000" y="96520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9" name="Equation" r:id="rId15" imgW="1066680" imgH="406080" progId="Equation.3">
                  <p:embed/>
                </p:oleObj>
              </mc:Choice>
              <mc:Fallback>
                <p:oleObj name="Equation" r:id="rId15" imgW="1066680" imgH="406080" progId="Equation.3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65200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51" name="Text Box 43"/>
          <p:cNvSpPr txBox="1">
            <a:spLocks noChangeArrowheads="1"/>
          </p:cNvSpPr>
          <p:nvPr/>
        </p:nvSpPr>
        <p:spPr bwMode="auto">
          <a:xfrm>
            <a:off x="5105400" y="879475"/>
            <a:ext cx="153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为正数</a:t>
            </a:r>
            <a:r>
              <a:rPr lang="en-US" altLang="zh-CN"/>
              <a:t>)</a:t>
            </a:r>
          </a:p>
        </p:txBody>
      </p:sp>
      <p:sp>
        <p:nvSpPr>
          <p:cNvPr id="145471" name="AutoShape 63"/>
          <p:cNvSpPr>
            <a:spLocks/>
          </p:cNvSpPr>
          <p:nvPr/>
        </p:nvSpPr>
        <p:spPr bwMode="auto">
          <a:xfrm>
            <a:off x="1447800" y="26670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5472" name="Picture 64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73" name="Text Box 6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5474" name="Picture 6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75" name="Picture 6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76" name="Picture 6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77" name="Picture 6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78" name="Picture 7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482" name="Group 74"/>
          <p:cNvGrpSpPr>
            <a:grpSpLocks/>
          </p:cNvGrpSpPr>
          <p:nvPr/>
        </p:nvGrpSpPr>
        <p:grpSpPr bwMode="auto">
          <a:xfrm>
            <a:off x="6621463" y="2268538"/>
            <a:ext cx="1741487" cy="1922462"/>
            <a:chOff x="4171" y="1314"/>
            <a:chExt cx="1097" cy="1211"/>
          </a:xfrm>
        </p:grpSpPr>
        <p:graphicFrame>
          <p:nvGraphicFramePr>
            <p:cNvPr id="145467" name="Object 59"/>
            <p:cNvGraphicFramePr>
              <a:graphicFrameLocks noChangeAspect="1"/>
            </p:cNvGraphicFramePr>
            <p:nvPr/>
          </p:nvGraphicFramePr>
          <p:xfrm>
            <a:off x="4171" y="1595"/>
            <a:ext cx="109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90" name="BMP 图象" r:id="rId23" imgW="2486372" imgH="1561905" progId="Paint.Picture">
                    <p:embed/>
                  </p:oleObj>
                </mc:Choice>
                <mc:Fallback>
                  <p:oleObj name="BMP 图象" r:id="rId23" imgW="2486372" imgH="1561905" progId="Paint.Picture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595"/>
                          <a:ext cx="1097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69" name="Object 61"/>
            <p:cNvGraphicFramePr>
              <a:graphicFrameLocks noChangeAspect="1"/>
            </p:cNvGraphicFramePr>
            <p:nvPr/>
          </p:nvGraphicFramePr>
          <p:xfrm>
            <a:off x="4896" y="13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91" name="Equation" r:id="rId25" imgW="215640" imgH="215640" progId="Equation.3">
                    <p:embed/>
                  </p:oleObj>
                </mc:Choice>
                <mc:Fallback>
                  <p:oleObj name="Equation" r:id="rId25" imgW="215640" imgH="2156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5481" name="Group 73"/>
            <p:cNvGrpSpPr>
              <a:grpSpLocks/>
            </p:cNvGrpSpPr>
            <p:nvPr/>
          </p:nvGrpSpPr>
          <p:grpSpPr bwMode="auto">
            <a:xfrm>
              <a:off x="4597" y="1314"/>
              <a:ext cx="197" cy="1211"/>
              <a:chOff x="4597" y="1314"/>
              <a:chExt cx="208" cy="1275"/>
            </a:xfrm>
          </p:grpSpPr>
          <p:sp>
            <p:nvSpPr>
              <p:cNvPr id="145468" name="Line 60"/>
              <p:cNvSpPr>
                <a:spLocks noChangeShapeType="1"/>
              </p:cNvSpPr>
              <p:nvPr/>
            </p:nvSpPr>
            <p:spPr bwMode="auto">
              <a:xfrm flipV="1">
                <a:off x="4728" y="1314"/>
                <a:ext cx="77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80" name="Line 72"/>
              <p:cNvSpPr>
                <a:spLocks noChangeShapeType="1"/>
              </p:cNvSpPr>
              <p:nvPr/>
            </p:nvSpPr>
            <p:spPr bwMode="auto">
              <a:xfrm flipV="1">
                <a:off x="4597" y="2267"/>
                <a:ext cx="5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utoUpdateAnimBg="0"/>
      <p:bldP spid="145415" grpId="0" autoUpdateAnimBg="0"/>
      <p:bldP spid="145440" grpId="0" autoUpdateAnimBg="0"/>
      <p:bldP spid="145441" grpId="0" autoUpdateAnimBg="0"/>
      <p:bldP spid="145443" grpId="0" autoUpdateAnimBg="0"/>
      <p:bldP spid="145445" grpId="0" build="p" autoUpdateAnimBg="0"/>
      <p:bldP spid="145446" grpId="0" autoUpdateAnimBg="0"/>
      <p:bldP spid="145447" grpId="0" autoUpdateAnimBg="0"/>
      <p:bldP spid="1454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286000" cy="609600"/>
          </a:xfrm>
        </p:spPr>
        <p:txBody>
          <a:bodyPr/>
          <a:lstStyle/>
          <a:p>
            <a:pPr algn="l"/>
            <a:r>
              <a:rPr lang="en-US" altLang="zh-CN" sz="2800" b="1" dirty="0">
                <a:ea typeface="楷体_GB2312" panose="02010609030101010101" pitchFamily="49" charset="-122"/>
              </a:rPr>
              <a:t>2. </a:t>
            </a:r>
            <a:r>
              <a:rPr lang="zh-CN" altLang="en-US" sz="2800" b="1" dirty="0">
                <a:ea typeface="楷体_GB2312" panose="02010609030101010101" pitchFamily="49" charset="-122"/>
              </a:rPr>
              <a:t>抛物面</a:t>
            </a: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1638300" y="1651000"/>
          <a:ext cx="1790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1" name="Equation" r:id="rId4" imgW="1790640" imgH="1015920" progId="Equation.3">
                  <p:embed/>
                </p:oleObj>
              </mc:Choice>
              <mc:Fallback>
                <p:oleObj name="Equation" r:id="rId4" imgW="179064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651000"/>
                        <a:ext cx="1790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>
                <a:latin typeface="楷体_GB2312" panose="02010609030101010101" pitchFamily="49" charset="-122"/>
              </a:rPr>
              <a:t>椭圆抛物面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581400" y="1905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p , q</a:t>
            </a:r>
            <a:r>
              <a:rPr lang="en-US" altLang="zh-CN" i="1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同号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066800" y="3443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>
                <a:latin typeface="楷体_GB2312" panose="02010609030101010101" pitchFamily="49" charset="-122"/>
              </a:rPr>
              <a:t>双曲抛物面（鞍形曲面）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1676400" y="4089400"/>
          <a:ext cx="208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2" name="Equation" r:id="rId6" imgW="2082600" imgH="1015920" progId="Equation.3">
                  <p:embed/>
                </p:oleObj>
              </mc:Choice>
              <mc:Fallback>
                <p:oleObj name="Equation" r:id="rId6" imgW="208260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89400"/>
                        <a:ext cx="2082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56" name="Group 24"/>
          <p:cNvGrpSpPr>
            <a:grpSpLocks/>
          </p:cNvGrpSpPr>
          <p:nvPr/>
        </p:nvGrpSpPr>
        <p:grpSpPr bwMode="auto">
          <a:xfrm>
            <a:off x="6276975" y="895350"/>
            <a:ext cx="2562225" cy="2457450"/>
            <a:chOff x="3840" y="384"/>
            <a:chExt cx="1614" cy="1548"/>
          </a:xfrm>
        </p:grpSpPr>
        <p:graphicFrame>
          <p:nvGraphicFramePr>
            <p:cNvPr id="146452" name="Object 20"/>
            <p:cNvGraphicFramePr>
              <a:graphicFrameLocks noChangeAspect="1"/>
            </p:cNvGraphicFramePr>
            <p:nvPr/>
          </p:nvGraphicFramePr>
          <p:xfrm>
            <a:off x="3840" y="384"/>
            <a:ext cx="16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3" name="BMP 图象" r:id="rId8" imgW="2561905" imgH="2457143" progId="Paint.Picture">
                    <p:embed/>
                  </p:oleObj>
                </mc:Choice>
                <mc:Fallback>
                  <p:oleObj name="BMP 图象" r:id="rId8" imgW="2561905" imgH="2457143" progId="Paint.Picture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4"/>
                          <a:ext cx="16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42" name="Object 10"/>
            <p:cNvGraphicFramePr>
              <a:graphicFrameLocks noChangeAspect="1"/>
            </p:cNvGraphicFramePr>
            <p:nvPr/>
          </p:nvGraphicFramePr>
          <p:xfrm>
            <a:off x="4464" y="38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4" name="Equation" r:id="rId10" imgW="215640" imgH="215640" progId="Equation.3">
                    <p:embed/>
                  </p:oleObj>
                </mc:Choice>
                <mc:Fallback>
                  <p:oleObj name="Equation" r:id="rId10" imgW="21564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8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43" name="Object 11"/>
            <p:cNvGraphicFramePr>
              <a:graphicFrameLocks noChangeAspect="1"/>
            </p:cNvGraphicFramePr>
            <p:nvPr/>
          </p:nvGraphicFramePr>
          <p:xfrm>
            <a:off x="5232" y="1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5" name="Equation" r:id="rId12" imgW="241200" imgH="317160" progId="Equation.3">
                    <p:embed/>
                  </p:oleObj>
                </mc:Choice>
                <mc:Fallback>
                  <p:oleObj name="Equation" r:id="rId12" imgW="24120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44" name="Object 12"/>
            <p:cNvGraphicFramePr>
              <a:graphicFrameLocks noChangeAspect="1"/>
            </p:cNvGraphicFramePr>
            <p:nvPr/>
          </p:nvGraphicFramePr>
          <p:xfrm>
            <a:off x="4464" y="17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6" name="Equation" r:id="rId14" imgW="228600" imgH="241200" progId="Equation.3">
                    <p:embed/>
                  </p:oleObj>
                </mc:Choice>
                <mc:Fallback>
                  <p:oleObj name="Equation" r:id="rId14" imgW="22860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7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685800" y="27574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特别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当 </a:t>
            </a:r>
            <a:r>
              <a:rPr lang="en-US" altLang="zh-CN" i="1"/>
              <a:t>p = q </a:t>
            </a:r>
            <a:r>
              <a:rPr lang="zh-CN" altLang="en-US">
                <a:latin typeface="楷体_GB2312" panose="02010609030101010101" pitchFamily="49" charset="-122"/>
              </a:rPr>
              <a:t>时为绕</a:t>
            </a:r>
            <a:r>
              <a:rPr lang="zh-CN" altLang="en-US" i="1"/>
              <a:t> </a:t>
            </a:r>
            <a:r>
              <a:rPr lang="en-US" altLang="zh-CN" i="1"/>
              <a:t>z </a:t>
            </a:r>
            <a:r>
              <a:rPr lang="zh-CN" altLang="en-US">
                <a:latin typeface="楷体_GB2312" panose="02010609030101010101" pitchFamily="49" charset="-122"/>
              </a:rPr>
              <a:t>轴的旋转抛物面</a:t>
            </a:r>
            <a:r>
              <a:rPr lang="en-US" altLang="zh-CN">
                <a:latin typeface="楷体_GB2312" panose="02010609030101010101" pitchFamily="49" charset="-122"/>
              </a:rPr>
              <a:t>.</a:t>
            </a: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3810000" y="4267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p , q </a:t>
            </a:r>
            <a:r>
              <a:rPr lang="zh-CN" altLang="en-US">
                <a:latin typeface="楷体_GB2312" panose="02010609030101010101" pitchFamily="49" charset="-122"/>
              </a:rPr>
              <a:t>同号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</a:p>
        </p:txBody>
      </p:sp>
      <p:grpSp>
        <p:nvGrpSpPr>
          <p:cNvPr id="146457" name="Group 25"/>
          <p:cNvGrpSpPr>
            <a:grpSpLocks/>
          </p:cNvGrpSpPr>
          <p:nvPr/>
        </p:nvGrpSpPr>
        <p:grpSpPr bwMode="auto">
          <a:xfrm>
            <a:off x="5838825" y="3762375"/>
            <a:ext cx="2924175" cy="2333625"/>
            <a:chOff x="3648" y="2400"/>
            <a:chExt cx="1842" cy="1470"/>
          </a:xfrm>
        </p:grpSpPr>
        <p:graphicFrame>
          <p:nvGraphicFramePr>
            <p:cNvPr id="146451" name="Object 19"/>
            <p:cNvGraphicFramePr>
              <a:graphicFrameLocks noChangeAspect="1"/>
            </p:cNvGraphicFramePr>
            <p:nvPr/>
          </p:nvGraphicFramePr>
          <p:xfrm>
            <a:off x="3648" y="2400"/>
            <a:ext cx="1842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7" name="BMP 图象" r:id="rId16" imgW="2924583" imgH="2333333" progId="Paint.Picture">
                    <p:embed/>
                  </p:oleObj>
                </mc:Choice>
                <mc:Fallback>
                  <p:oleObj name="BMP 图象" r:id="rId16" imgW="2924583" imgH="2333333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00"/>
                          <a:ext cx="1842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3" name="Object 21"/>
            <p:cNvGraphicFramePr>
              <a:graphicFrameLocks noChangeAspect="1"/>
            </p:cNvGraphicFramePr>
            <p:nvPr/>
          </p:nvGraphicFramePr>
          <p:xfrm>
            <a:off x="4416" y="240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8" name="Equation" r:id="rId18" imgW="215640" imgH="215640" progId="Equation.3">
                    <p:embed/>
                  </p:oleObj>
                </mc:Choice>
                <mc:Fallback>
                  <p:oleObj name="Equation" r:id="rId18" imgW="21564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4" name="Object 22"/>
            <p:cNvGraphicFramePr>
              <a:graphicFrameLocks noChangeAspect="1"/>
            </p:cNvGraphicFramePr>
            <p:nvPr/>
          </p:nvGraphicFramePr>
          <p:xfrm>
            <a:off x="5320" y="35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79" name="Equation" r:id="rId20" imgW="241200" imgH="317160" progId="Equation.3">
                    <p:embed/>
                  </p:oleObj>
                </mc:Choice>
                <mc:Fallback>
                  <p:oleObj name="Equation" r:id="rId20" imgW="24120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35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5" name="Object 23"/>
            <p:cNvGraphicFramePr>
              <a:graphicFrameLocks noChangeAspect="1"/>
            </p:cNvGraphicFramePr>
            <p:nvPr/>
          </p:nvGraphicFramePr>
          <p:xfrm>
            <a:off x="4176" y="35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80" name="Equation" r:id="rId22" imgW="228600" imgH="241200" progId="Equation.3">
                    <p:embed/>
                  </p:oleObj>
                </mc:Choice>
                <mc:Fallback>
                  <p:oleObj name="Equation" r:id="rId22" imgW="2286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6459" name="Picture 27" descr="F:\My Documents\数学资源库\机动.jpg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6461" name="Picture 2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62" name="Picture 3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63" name="Picture 3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64" name="Picture 3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65" name="Picture 3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  <p:bldP spid="146437" grpId="0" autoUpdateAnimBg="0"/>
      <p:bldP spid="146438" grpId="0" autoUpdateAnimBg="0"/>
      <p:bldP spid="146446" grpId="0" autoUpdateAnimBg="0"/>
      <p:bldP spid="1464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6553200" y="762000"/>
          <a:ext cx="18288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7" name="BMP 图象" r:id="rId4" imgW="1828571" imgH="2324424" progId="Paint.Picture">
                  <p:embed/>
                </p:oleObj>
              </mc:Choice>
              <mc:Fallback>
                <p:oleObj name="BMP 图象" r:id="rId4" imgW="1828571" imgH="232442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762000"/>
                        <a:ext cx="18288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15925"/>
            <a:ext cx="2286000" cy="650875"/>
          </a:xfrm>
        </p:spPr>
        <p:txBody>
          <a:bodyPr/>
          <a:lstStyle/>
          <a:p>
            <a:pPr algn="l"/>
            <a:r>
              <a:rPr lang="en-US" altLang="zh-CN" sz="2800" b="1" dirty="0">
                <a:ea typeface="楷体_GB2312" panose="02010609030101010101" pitchFamily="49" charset="-122"/>
              </a:rPr>
              <a:t>3.  </a:t>
            </a:r>
            <a:r>
              <a:rPr lang="zh-CN" altLang="en-US" sz="2800" b="1" dirty="0">
                <a:ea typeface="楷体_GB2312" panose="02010609030101010101" pitchFamily="49" charset="-122"/>
              </a:rPr>
              <a:t>双曲面</a:t>
            </a:r>
            <a:endParaRPr lang="zh-CN" altLang="en-US" sz="2800" dirty="0">
              <a:ea typeface="楷体_GB2312" panose="02010609030101010101" pitchFamily="49" charset="-122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533400" y="1004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_GB2312" panose="02010609030101010101" pitchFamily="49" charset="-122"/>
              </a:rPr>
              <a:t>(1)</a:t>
            </a:r>
            <a:r>
              <a:rPr lang="zh-CN" altLang="en-US" b="1">
                <a:latin typeface="楷体_GB2312" panose="02010609030101010101" pitchFamily="49" charset="-122"/>
              </a:rPr>
              <a:t>单叶双曲面</a:t>
            </a:r>
          </a:p>
        </p:txBody>
      </p:sp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914400" y="4005263"/>
          <a:ext cx="142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8" name="Equation" r:id="rId6" imgW="1422360" imgH="469800" progId="Equation.3">
                  <p:embed/>
                </p:oleObj>
              </mc:Choice>
              <mc:Fallback>
                <p:oleObj name="Equation" r:id="rId6" imgW="14223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05263"/>
                        <a:ext cx="142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825500" y="2743200"/>
          <a:ext cx="359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9" name="Equation" r:id="rId8" imgW="3593880" imgH="469800" progId="Equation.3">
                  <p:embed/>
                </p:oleObj>
              </mc:Choice>
              <mc:Fallback>
                <p:oleObj name="Equation" r:id="rId8" imgW="35938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743200"/>
                        <a:ext cx="359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343400" y="2681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椭圆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2362200" y="39766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截痕为</a:t>
            </a:r>
          </a:p>
        </p:txBody>
      </p:sp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1600200" y="4584700"/>
          <a:ext cx="2514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0" name="Equation" r:id="rId10" imgW="2514600" imgH="990360" progId="Equation.3">
                  <p:embed/>
                </p:oleObj>
              </mc:Choice>
              <mc:Fallback>
                <p:oleObj name="Equation" r:id="rId10" imgW="2514600" imgH="990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84700"/>
                        <a:ext cx="2514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4648200" y="4891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zh-CN" altLang="en-US">
                <a:latin typeface="楷体_GB2312" panose="02010609030101010101" pitchFamily="49" charset="-122"/>
              </a:rPr>
              <a:t>实轴平行于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>
                <a:latin typeface="楷体_GB2312" panose="02010609030101010101" pitchFamily="49" charset="-122"/>
              </a:rPr>
              <a:t>轴；</a:t>
            </a:r>
          </a:p>
        </p:txBody>
      </p:sp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4876800" y="54244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虚轴平行于</a:t>
            </a:r>
            <a:r>
              <a:rPr lang="en-US" altLang="zh-CN" i="1"/>
              <a:t>z </a:t>
            </a:r>
            <a:r>
              <a:rPr lang="zh-CN" altLang="en-US">
                <a:latin typeface="楷体_GB2312" panose="02010609030101010101" pitchFamily="49" charset="-122"/>
              </a:rPr>
              <a:t>轴）</a:t>
            </a:r>
          </a:p>
        </p:txBody>
      </p:sp>
      <p:sp>
        <p:nvSpPr>
          <p:cNvPr id="190478" name="AutoShape 14"/>
          <p:cNvSpPr>
            <a:spLocks/>
          </p:cNvSpPr>
          <p:nvPr/>
        </p:nvSpPr>
        <p:spPr bwMode="auto">
          <a:xfrm>
            <a:off x="1295400" y="47371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1600200" y="5651500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1" name="Equation" r:id="rId12" imgW="914400" imgH="444240" progId="Equation.3">
                  <p:embed/>
                </p:oleObj>
              </mc:Choice>
              <mc:Fallback>
                <p:oleObj name="Equation" r:id="rId12" imgW="91440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651500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0" name="Object 16"/>
          <p:cNvGraphicFramePr>
            <a:graphicFrameLocks noChangeAspect="1"/>
          </p:cNvGraphicFramePr>
          <p:nvPr/>
        </p:nvGraphicFramePr>
        <p:xfrm>
          <a:off x="6553200" y="762000"/>
          <a:ext cx="1857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2" name="BMP 图象" r:id="rId14" imgW="1857143" imgH="2362530" progId="Paint.Picture">
                  <p:embed/>
                </p:oleObj>
              </mc:Choice>
              <mc:Fallback>
                <p:oleObj name="BMP 图象" r:id="rId14" imgW="1857143" imgH="2362530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762000"/>
                        <a:ext cx="1857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481" name="Group 17"/>
          <p:cNvGrpSpPr>
            <a:grpSpLocks/>
          </p:cNvGrpSpPr>
          <p:nvPr/>
        </p:nvGrpSpPr>
        <p:grpSpPr bwMode="auto">
          <a:xfrm>
            <a:off x="6629400" y="685800"/>
            <a:ext cx="1841500" cy="1917700"/>
            <a:chOff x="4224" y="1680"/>
            <a:chExt cx="1160" cy="1208"/>
          </a:xfrm>
        </p:grpSpPr>
        <p:graphicFrame>
          <p:nvGraphicFramePr>
            <p:cNvPr id="190482" name="Object 18"/>
            <p:cNvGraphicFramePr>
              <a:graphicFrameLocks noChangeAspect="1"/>
            </p:cNvGraphicFramePr>
            <p:nvPr/>
          </p:nvGraphicFramePr>
          <p:xfrm>
            <a:off x="4760" y="168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03" name="Equation" r:id="rId16" imgW="215640" imgH="215640" progId="Equation.3">
                    <p:embed/>
                  </p:oleObj>
                </mc:Choice>
                <mc:Fallback>
                  <p:oleObj name="Equation" r:id="rId16" imgW="2156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68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83" name="Object 19"/>
            <p:cNvGraphicFramePr>
              <a:graphicFrameLocks noChangeAspect="1"/>
            </p:cNvGraphicFramePr>
            <p:nvPr/>
          </p:nvGraphicFramePr>
          <p:xfrm>
            <a:off x="4224" y="27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04" name="Equation" r:id="rId18" imgW="228600" imgH="241200" progId="Equation.3">
                    <p:embed/>
                  </p:oleObj>
                </mc:Choice>
                <mc:Fallback>
                  <p:oleObj name="Equation" r:id="rId18" imgW="22860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84" name="Object 20"/>
            <p:cNvGraphicFramePr>
              <a:graphicFrameLocks noChangeAspect="1"/>
            </p:cNvGraphicFramePr>
            <p:nvPr/>
          </p:nvGraphicFramePr>
          <p:xfrm>
            <a:off x="5232" y="264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05" name="Equation" r:id="rId20" imgW="241200" imgH="317160" progId="Equation.3">
                    <p:embed/>
                  </p:oleObj>
                </mc:Choice>
                <mc:Fallback>
                  <p:oleObj name="Equation" r:id="rId20" imgW="24120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4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85" name="Object 21"/>
          <p:cNvGraphicFramePr>
            <a:graphicFrameLocks noChangeAspect="1"/>
          </p:cNvGraphicFramePr>
          <p:nvPr/>
        </p:nvGraphicFramePr>
        <p:xfrm>
          <a:off x="1143000" y="1600200"/>
          <a:ext cx="4876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6" name="Equation" r:id="rId22" imgW="4876560" imgH="965160" progId="Equation.3">
                  <p:embed/>
                </p:oleObj>
              </mc:Choice>
              <mc:Fallback>
                <p:oleObj name="Equation" r:id="rId22" imgW="4876560" imgH="965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48768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6" name="Object 22"/>
          <p:cNvGraphicFramePr>
            <a:graphicFrameLocks noChangeAspect="1"/>
          </p:cNvGraphicFramePr>
          <p:nvPr/>
        </p:nvGraphicFramePr>
        <p:xfrm>
          <a:off x="1524000" y="3351213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07" name="Equation" r:id="rId24" imgW="914400" imgH="444240" progId="Equation.3">
                  <p:embed/>
                </p:oleObj>
              </mc:Choice>
              <mc:Fallback>
                <p:oleObj name="Equation" r:id="rId24" imgW="914400" imgH="4442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1213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7" name="Text Box 23"/>
          <p:cNvSpPr txBox="1">
            <a:spLocks noChangeArrowheads="1"/>
          </p:cNvSpPr>
          <p:nvPr/>
        </p:nvSpPr>
        <p:spPr bwMode="auto">
          <a:xfrm>
            <a:off x="685800" y="3276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平面  </a:t>
            </a:r>
          </a:p>
        </p:txBody>
      </p:sp>
      <p:sp>
        <p:nvSpPr>
          <p:cNvPr id="190488" name="Text Box 24"/>
          <p:cNvSpPr txBox="1">
            <a:spLocks noChangeArrowheads="1"/>
          </p:cNvSpPr>
          <p:nvPr/>
        </p:nvSpPr>
        <p:spPr bwMode="auto">
          <a:xfrm>
            <a:off x="2362200" y="3276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上的截痕情况</a:t>
            </a:r>
            <a:r>
              <a:rPr lang="en-US" altLang="zh-CN"/>
              <a:t>:</a:t>
            </a:r>
          </a:p>
        </p:txBody>
      </p:sp>
      <p:pic>
        <p:nvPicPr>
          <p:cNvPr id="190489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490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0491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2" name="Picture 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3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4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5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496" name="Text Box 32"/>
          <p:cNvSpPr txBox="1">
            <a:spLocks noChangeArrowheads="1"/>
          </p:cNvSpPr>
          <p:nvPr/>
        </p:nvSpPr>
        <p:spPr bwMode="auto">
          <a:xfrm>
            <a:off x="3962400" y="3976688"/>
            <a:ext cx="143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双曲线</a:t>
            </a:r>
            <a:r>
              <a:rPr lang="en-US" altLang="zh-CN"/>
              <a:t>: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0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build="p" autoUpdateAnimBg="0"/>
      <p:bldP spid="190473" grpId="0" autoUpdateAnimBg="0"/>
      <p:bldP spid="190474" grpId="0" build="p" autoUpdateAnimBg="0"/>
      <p:bldP spid="190476" grpId="0" build="p" autoUpdateAnimBg="0"/>
      <p:bldP spid="190477" grpId="0" autoUpdateAnimBg="0"/>
      <p:bldP spid="190478" grpId="0" animBg="1"/>
      <p:bldP spid="190487" grpId="0" autoUpdateAnimBg="0"/>
      <p:bldP spid="190488" grpId="0" autoUpdateAnimBg="0"/>
      <p:bldP spid="19049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057400" y="5424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虚轴平行于</a:t>
            </a:r>
            <a:r>
              <a:rPr lang="en-US" altLang="zh-CN" i="1"/>
              <a:t>x </a:t>
            </a:r>
            <a:r>
              <a:rPr lang="zh-CN" altLang="en-US">
                <a:latin typeface="楷体_GB2312" panose="02010609030101010101" pitchFamily="49" charset="-122"/>
              </a:rPr>
              <a:t>轴）</a:t>
            </a:r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762000" y="668338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6" name="Equation" r:id="rId4" imgW="1498320" imgH="469800" progId="Equation.3">
                  <p:embed/>
                </p:oleObj>
              </mc:Choice>
              <mc:Fallback>
                <p:oleObj name="Equation" r:id="rId4" imgW="149832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68338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2286000" y="609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截痕为</a:t>
            </a:r>
          </a:p>
        </p:txBody>
      </p:sp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1905000" y="1147763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7" name="Equation" r:id="rId6" imgW="1346040" imgH="850680" progId="Equation.3">
                  <p:embed/>
                </p:oleObj>
              </mc:Choice>
              <mc:Fallback>
                <p:oleObj name="Equation" r:id="rId6" imgW="134604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147763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2" name="Object 14"/>
          <p:cNvGraphicFramePr>
            <a:graphicFrameLocks noChangeAspect="1"/>
          </p:cNvGraphicFramePr>
          <p:nvPr/>
        </p:nvGraphicFramePr>
        <p:xfrm>
          <a:off x="1828800" y="202565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8" name="Equation" r:id="rId8" imgW="2006280" imgH="444240" progId="Equation.3">
                  <p:embed/>
                </p:oleObj>
              </mc:Choice>
              <mc:Fallback>
                <p:oleObj name="Equation" r:id="rId8" imgW="20062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25650"/>
                        <a:ext cx="200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762000" y="2601913"/>
          <a:ext cx="1473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99" name="Equation" r:id="rId10" imgW="1473120" imgH="469800" progId="Equation.3">
                  <p:embed/>
                </p:oleObj>
              </mc:Choice>
              <mc:Fallback>
                <p:oleObj name="Equation" r:id="rId10" imgW="147312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01913"/>
                        <a:ext cx="1473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2133600" y="255905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截痕为</a:t>
            </a:r>
          </a:p>
        </p:txBody>
      </p:sp>
      <p:graphicFrame>
        <p:nvGraphicFramePr>
          <p:cNvPr id="150546" name="Object 18"/>
          <p:cNvGraphicFramePr>
            <a:graphicFrameLocks noChangeAspect="1"/>
          </p:cNvGraphicFramePr>
          <p:nvPr/>
        </p:nvGraphicFramePr>
        <p:xfrm>
          <a:off x="1828800" y="3182938"/>
          <a:ext cx="2514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0" name="Equation" r:id="rId12" imgW="2514600" imgH="990360" progId="Equation.3">
                  <p:embed/>
                </p:oleObj>
              </mc:Choice>
              <mc:Fallback>
                <p:oleObj name="Equation" r:id="rId12" imgW="2514600" imgH="990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82938"/>
                        <a:ext cx="2514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0" name="Text Box 22"/>
          <p:cNvSpPr txBox="1">
            <a:spLocks noChangeArrowheads="1"/>
          </p:cNvSpPr>
          <p:nvPr/>
        </p:nvSpPr>
        <p:spPr bwMode="auto">
          <a:xfrm>
            <a:off x="1828800" y="49053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zh-CN" altLang="en-US">
                <a:latin typeface="楷体_GB2312" panose="02010609030101010101" pitchFamily="49" charset="-122"/>
              </a:rPr>
              <a:t>实轴平行于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>
                <a:latin typeface="楷体_GB2312" panose="02010609030101010101" pitchFamily="49" charset="-122"/>
              </a:rPr>
              <a:t>轴</a:t>
            </a:r>
            <a:r>
              <a:rPr lang="en-US" altLang="zh-CN">
                <a:latin typeface="楷体_GB2312" panose="02010609030101010101" pitchFamily="49" charset="-122"/>
              </a:rPr>
              <a:t>;</a:t>
            </a:r>
          </a:p>
        </p:txBody>
      </p:sp>
      <p:sp>
        <p:nvSpPr>
          <p:cNvPr id="150553" name="AutoShape 25"/>
          <p:cNvSpPr>
            <a:spLocks/>
          </p:cNvSpPr>
          <p:nvPr/>
        </p:nvSpPr>
        <p:spPr bwMode="auto">
          <a:xfrm>
            <a:off x="1524000" y="1277938"/>
            <a:ext cx="152400" cy="1128712"/>
          </a:xfrm>
          <a:prstGeom prst="leftBrace">
            <a:avLst>
              <a:gd name="adj1" fmla="val 617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4" name="AutoShape 26"/>
          <p:cNvSpPr>
            <a:spLocks/>
          </p:cNvSpPr>
          <p:nvPr/>
        </p:nvSpPr>
        <p:spPr bwMode="auto">
          <a:xfrm>
            <a:off x="1600200" y="3357563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0555" name="Object 27"/>
          <p:cNvGraphicFramePr>
            <a:graphicFrameLocks noChangeAspect="1"/>
          </p:cNvGraphicFramePr>
          <p:nvPr/>
        </p:nvGraphicFramePr>
        <p:xfrm>
          <a:off x="1828800" y="4271963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1" name="Equation" r:id="rId14" imgW="914400" imgH="444240" progId="Equation.3">
                  <p:embed/>
                </p:oleObj>
              </mc:Choice>
              <mc:Fallback>
                <p:oleObj name="Equation" r:id="rId14" imgW="914400" imgH="4442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71963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69" name="Group 41"/>
          <p:cNvGrpSpPr>
            <a:grpSpLocks/>
          </p:cNvGrpSpPr>
          <p:nvPr/>
        </p:nvGrpSpPr>
        <p:grpSpPr bwMode="auto">
          <a:xfrm>
            <a:off x="6477000" y="685800"/>
            <a:ext cx="1917700" cy="2378075"/>
            <a:chOff x="4080" y="968"/>
            <a:chExt cx="1208" cy="1498"/>
          </a:xfrm>
        </p:grpSpPr>
        <p:graphicFrame>
          <p:nvGraphicFramePr>
            <p:cNvPr id="150557" name="Object 29"/>
            <p:cNvGraphicFramePr>
              <a:graphicFrameLocks noChangeAspect="1"/>
            </p:cNvGraphicFramePr>
            <p:nvPr/>
          </p:nvGraphicFramePr>
          <p:xfrm>
            <a:off x="4080" y="1008"/>
            <a:ext cx="1134" cy="1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2" name="BMP 图象" r:id="rId16" imgW="1800476" imgH="2314286" progId="Paint.Picture">
                    <p:embed/>
                  </p:oleObj>
                </mc:Choice>
                <mc:Fallback>
                  <p:oleObj name="BMP 图象" r:id="rId16" imgW="1800476" imgH="2314286" progId="Paint.Picture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08"/>
                          <a:ext cx="1134" cy="1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59" name="Object 31"/>
            <p:cNvGraphicFramePr>
              <a:graphicFrameLocks noChangeAspect="1"/>
            </p:cNvGraphicFramePr>
            <p:nvPr/>
          </p:nvGraphicFramePr>
          <p:xfrm>
            <a:off x="4664" y="96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3" name="Equation" r:id="rId18" imgW="215640" imgH="215640" progId="Equation.3">
                    <p:embed/>
                  </p:oleObj>
                </mc:Choice>
                <mc:Fallback>
                  <p:oleObj name="Equation" r:id="rId18" imgW="21564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96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0" name="Object 32"/>
            <p:cNvGraphicFramePr>
              <a:graphicFrameLocks noChangeAspect="1"/>
            </p:cNvGraphicFramePr>
            <p:nvPr/>
          </p:nvGraphicFramePr>
          <p:xfrm>
            <a:off x="4128" y="2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4" name="Equation" r:id="rId20" imgW="228600" imgH="241200" progId="Equation.3">
                    <p:embed/>
                  </p:oleObj>
                </mc:Choice>
                <mc:Fallback>
                  <p:oleObj name="Equation" r:id="rId20" imgW="22860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1" name="Object 33"/>
            <p:cNvGraphicFramePr>
              <a:graphicFrameLocks noChangeAspect="1"/>
            </p:cNvGraphicFramePr>
            <p:nvPr/>
          </p:nvGraphicFramePr>
          <p:xfrm>
            <a:off x="5136" y="19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5" name="Equation" r:id="rId22" imgW="241200" imgH="317160" progId="Equation.3">
                    <p:embed/>
                  </p:oleObj>
                </mc:Choice>
                <mc:Fallback>
                  <p:oleObj name="Equation" r:id="rId22" imgW="24120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9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568" name="Group 40"/>
          <p:cNvGrpSpPr>
            <a:grpSpLocks/>
          </p:cNvGrpSpPr>
          <p:nvPr/>
        </p:nvGrpSpPr>
        <p:grpSpPr bwMode="auto">
          <a:xfrm>
            <a:off x="6553200" y="3124200"/>
            <a:ext cx="1917700" cy="2292350"/>
            <a:chOff x="4128" y="2504"/>
            <a:chExt cx="1208" cy="1444"/>
          </a:xfrm>
        </p:grpSpPr>
        <p:graphicFrame>
          <p:nvGraphicFramePr>
            <p:cNvPr id="150562" name="Object 34"/>
            <p:cNvGraphicFramePr>
              <a:graphicFrameLocks noChangeAspect="1"/>
            </p:cNvGraphicFramePr>
            <p:nvPr/>
          </p:nvGraphicFramePr>
          <p:xfrm>
            <a:off x="4128" y="2544"/>
            <a:ext cx="1134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6" name="BMP 图象" r:id="rId24" imgW="1800476" imgH="2228571" progId="Paint.Picture">
                    <p:embed/>
                  </p:oleObj>
                </mc:Choice>
                <mc:Fallback>
                  <p:oleObj name="BMP 图象" r:id="rId24" imgW="1800476" imgH="2228571" progId="Paint.Picture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44"/>
                          <a:ext cx="1134" cy="1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5" name="Object 37"/>
            <p:cNvGraphicFramePr>
              <a:graphicFrameLocks noChangeAspect="1"/>
            </p:cNvGraphicFramePr>
            <p:nvPr/>
          </p:nvGraphicFramePr>
          <p:xfrm>
            <a:off x="4712" y="25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7" name="Equation" r:id="rId26" imgW="215640" imgH="215640" progId="Equation.3">
                    <p:embed/>
                  </p:oleObj>
                </mc:Choice>
                <mc:Fallback>
                  <p:oleObj name="Equation" r:id="rId26" imgW="21564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5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6" name="Object 38"/>
            <p:cNvGraphicFramePr>
              <a:graphicFrameLocks noChangeAspect="1"/>
            </p:cNvGraphicFramePr>
            <p:nvPr/>
          </p:nvGraphicFramePr>
          <p:xfrm>
            <a:off x="4176" y="35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8" name="Equation" r:id="rId28" imgW="228600" imgH="241200" progId="Equation.3">
                    <p:embed/>
                  </p:oleObj>
                </mc:Choice>
                <mc:Fallback>
                  <p:oleObj name="Equation" r:id="rId28" imgW="22860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7" name="Object 39"/>
            <p:cNvGraphicFramePr>
              <a:graphicFrameLocks noChangeAspect="1"/>
            </p:cNvGraphicFramePr>
            <p:nvPr/>
          </p:nvGraphicFramePr>
          <p:xfrm>
            <a:off x="5184" y="340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09" name="Equation" r:id="rId30" imgW="241200" imgH="317160" progId="Equation.3">
                    <p:embed/>
                  </p:oleObj>
                </mc:Choice>
                <mc:Fallback>
                  <p:oleObj name="Equation" r:id="rId30" imgW="24120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0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0571" name="Picture 43" descr="F:\My Documents\数学资源库\机动.jpg"/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0573" name="Picture 4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74" name="Picture 4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75" name="Picture 4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76" name="Picture 4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577" name="Picture 4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79" name="Text Box 51"/>
          <p:cNvSpPr txBox="1">
            <a:spLocks noChangeArrowheads="1"/>
          </p:cNvSpPr>
          <p:nvPr/>
        </p:nvSpPr>
        <p:spPr bwMode="auto">
          <a:xfrm>
            <a:off x="3886200" y="609600"/>
            <a:ext cx="179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相交直线</a:t>
            </a:r>
            <a:r>
              <a:rPr lang="en-US" altLang="zh-CN"/>
              <a:t>: </a:t>
            </a:r>
          </a:p>
        </p:txBody>
      </p:sp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3733800" y="2581275"/>
            <a:ext cx="143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双曲线</a:t>
            </a:r>
            <a:r>
              <a:rPr lang="en-US" altLang="zh-CN"/>
              <a:t>: </a:t>
            </a:r>
          </a:p>
        </p:txBody>
      </p:sp>
      <p:grpSp>
        <p:nvGrpSpPr>
          <p:cNvPr id="150583" name="Group 55"/>
          <p:cNvGrpSpPr>
            <a:grpSpLocks/>
          </p:cNvGrpSpPr>
          <p:nvPr/>
        </p:nvGrpSpPr>
        <p:grpSpPr bwMode="auto">
          <a:xfrm>
            <a:off x="3352800" y="4025900"/>
            <a:ext cx="1792288" cy="317500"/>
            <a:chOff x="2112" y="2536"/>
            <a:chExt cx="1129" cy="200"/>
          </a:xfrm>
        </p:grpSpPr>
        <p:graphicFrame>
          <p:nvGraphicFramePr>
            <p:cNvPr id="150549" name="Object 21"/>
            <p:cNvGraphicFramePr>
              <a:graphicFrameLocks noChangeAspect="1"/>
            </p:cNvGraphicFramePr>
            <p:nvPr/>
          </p:nvGraphicFramePr>
          <p:xfrm>
            <a:off x="2928" y="2536"/>
            <a:ext cx="31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10" name="Equation" r:id="rId38" imgW="495000" imgH="317160" progId="Equation.3">
                    <p:embed/>
                  </p:oleObj>
                </mc:Choice>
                <mc:Fallback>
                  <p:oleObj name="Equation" r:id="rId38" imgW="495000" imgH="3171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536"/>
                          <a:ext cx="31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99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2112" y="2640"/>
              <a:ext cx="67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45" grpId="0" autoUpdateAnimBg="0"/>
      <p:bldP spid="150550" grpId="0" autoUpdateAnimBg="0"/>
      <p:bldP spid="150553" grpId="0" animBg="1"/>
      <p:bldP spid="150554" grpId="0" animBg="1"/>
      <p:bldP spid="150579" grpId="0" build="p" autoUpdateAnimBg="0"/>
      <p:bldP spid="15058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5334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ea typeface="楷体_GB2312" panose="02010609030101010101" pitchFamily="49" charset="-122"/>
              </a:rPr>
              <a:t>(2) </a:t>
            </a:r>
            <a:r>
              <a:rPr lang="zh-CN" altLang="en-US" sz="2800" b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双叶双曲面</a:t>
            </a:r>
          </a:p>
        </p:txBody>
      </p:sp>
      <p:graphicFrame>
        <p:nvGraphicFramePr>
          <p:cNvPr id="152592" name="Object 16"/>
          <p:cNvGraphicFramePr>
            <a:graphicFrameLocks noChangeAspect="1"/>
          </p:cNvGraphicFramePr>
          <p:nvPr/>
        </p:nvGraphicFramePr>
        <p:xfrm>
          <a:off x="1247775" y="1168400"/>
          <a:ext cx="5305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0" name="Equation" r:id="rId3" imgW="5308560" imgH="965160" progId="Equation.3">
                  <p:embed/>
                </p:oleObj>
              </mc:Choice>
              <mc:Fallback>
                <p:oleObj name="Equation" r:id="rId3" imgW="5308560" imgH="965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168400"/>
                        <a:ext cx="5305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2" name="Object 86"/>
          <p:cNvGraphicFramePr>
            <a:graphicFrameLocks noChangeAspect="1"/>
          </p:cNvGraphicFramePr>
          <p:nvPr/>
        </p:nvGraphicFramePr>
        <p:xfrm>
          <a:off x="1263650" y="2286000"/>
          <a:ext cx="367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1" name="Equation" r:id="rId5" imgW="3670200" imgH="469800" progId="Equation.3">
                  <p:embed/>
                </p:oleObj>
              </mc:Choice>
              <mc:Fallback>
                <p:oleObj name="Equation" r:id="rId5" imgW="3670200" imgH="4698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286000"/>
                        <a:ext cx="367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63" name="Text Box 87"/>
          <p:cNvSpPr txBox="1">
            <a:spLocks noChangeArrowheads="1"/>
          </p:cNvSpPr>
          <p:nvPr/>
        </p:nvSpPr>
        <p:spPr bwMode="auto">
          <a:xfrm>
            <a:off x="4876800" y="22098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双曲线</a:t>
            </a:r>
          </a:p>
        </p:txBody>
      </p:sp>
      <p:graphicFrame>
        <p:nvGraphicFramePr>
          <p:cNvPr id="152664" name="Object 88"/>
          <p:cNvGraphicFramePr>
            <a:graphicFrameLocks noChangeAspect="1"/>
          </p:cNvGraphicFramePr>
          <p:nvPr/>
        </p:nvGraphicFramePr>
        <p:xfrm>
          <a:off x="1333500" y="2882900"/>
          <a:ext cx="361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2" name="Equation" r:id="rId7" imgW="3619440" imgH="469800" progId="Equation.3">
                  <p:embed/>
                </p:oleObj>
              </mc:Choice>
              <mc:Fallback>
                <p:oleObj name="Equation" r:id="rId7" imgW="3619440" imgH="4698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882900"/>
                        <a:ext cx="361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68" name="Object 92"/>
          <p:cNvGraphicFramePr>
            <a:graphicFrameLocks noChangeAspect="1"/>
          </p:cNvGraphicFramePr>
          <p:nvPr/>
        </p:nvGraphicFramePr>
        <p:xfrm>
          <a:off x="1244600" y="3505200"/>
          <a:ext cx="477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3" name="Equation" r:id="rId9" imgW="4775040" imgH="482400" progId="Equation.3">
                  <p:embed/>
                </p:oleObj>
              </mc:Choice>
              <mc:Fallback>
                <p:oleObj name="Equation" r:id="rId9" imgW="4775040" imgH="4824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505200"/>
                        <a:ext cx="477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70" name="Text Box 94"/>
          <p:cNvSpPr txBox="1">
            <a:spLocks noChangeArrowheads="1"/>
          </p:cNvSpPr>
          <p:nvPr/>
        </p:nvSpPr>
        <p:spPr bwMode="auto">
          <a:xfrm>
            <a:off x="5943600" y="3429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椭圆</a:t>
            </a:r>
          </a:p>
        </p:txBody>
      </p:sp>
      <p:sp>
        <p:nvSpPr>
          <p:cNvPr id="152671" name="Text Box 95"/>
          <p:cNvSpPr txBox="1">
            <a:spLocks noChangeArrowheads="1"/>
          </p:cNvSpPr>
          <p:nvPr/>
        </p:nvSpPr>
        <p:spPr bwMode="auto">
          <a:xfrm>
            <a:off x="781050" y="4191000"/>
            <a:ext cx="606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注意单叶双曲面与双叶双曲面的区别</a:t>
            </a:r>
            <a:r>
              <a:rPr lang="en-US" altLang="zh-CN"/>
              <a:t>: </a:t>
            </a:r>
          </a:p>
        </p:txBody>
      </p:sp>
      <p:sp>
        <p:nvSpPr>
          <p:cNvPr id="152672" name="Text Box 96"/>
          <p:cNvSpPr txBox="1">
            <a:spLocks noChangeArrowheads="1"/>
          </p:cNvSpPr>
          <p:nvPr/>
        </p:nvSpPr>
        <p:spPr bwMode="auto">
          <a:xfrm>
            <a:off x="4876800" y="28194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双曲线</a:t>
            </a:r>
          </a:p>
        </p:txBody>
      </p:sp>
      <p:grpSp>
        <p:nvGrpSpPr>
          <p:cNvPr id="152697" name="Group 121"/>
          <p:cNvGrpSpPr>
            <a:grpSpLocks/>
          </p:cNvGrpSpPr>
          <p:nvPr/>
        </p:nvGrpSpPr>
        <p:grpSpPr bwMode="auto">
          <a:xfrm>
            <a:off x="7318375" y="3105150"/>
            <a:ext cx="760413" cy="180975"/>
            <a:chOff x="1440" y="2736"/>
            <a:chExt cx="1912" cy="454"/>
          </a:xfrm>
        </p:grpSpPr>
        <p:sp>
          <p:nvSpPr>
            <p:cNvPr id="152695" name="Arc 119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696" name="Arc 120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2722" name="Group 146"/>
          <p:cNvGrpSpPr>
            <a:grpSpLocks/>
          </p:cNvGrpSpPr>
          <p:nvPr/>
        </p:nvGrpSpPr>
        <p:grpSpPr bwMode="auto">
          <a:xfrm>
            <a:off x="6781800" y="698500"/>
            <a:ext cx="1905000" cy="3568700"/>
            <a:chOff x="4272" y="440"/>
            <a:chExt cx="1200" cy="2248"/>
          </a:xfrm>
        </p:grpSpPr>
        <p:grpSp>
          <p:nvGrpSpPr>
            <p:cNvPr id="152719" name="Group 143"/>
            <p:cNvGrpSpPr>
              <a:grpSpLocks/>
            </p:cNvGrpSpPr>
            <p:nvPr/>
          </p:nvGrpSpPr>
          <p:grpSpPr bwMode="auto">
            <a:xfrm>
              <a:off x="4272" y="440"/>
              <a:ext cx="1200" cy="2248"/>
              <a:chOff x="4272" y="440"/>
              <a:chExt cx="1200" cy="2248"/>
            </a:xfrm>
          </p:grpSpPr>
          <p:sp>
            <p:nvSpPr>
              <p:cNvPr id="152595" name="Line 19"/>
              <p:cNvSpPr>
                <a:spLocks noChangeShapeType="1"/>
              </p:cNvSpPr>
              <p:nvPr/>
            </p:nvSpPr>
            <p:spPr bwMode="auto">
              <a:xfrm>
                <a:off x="4320" y="1642"/>
                <a:ext cx="1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596" name="Line 20"/>
              <p:cNvSpPr>
                <a:spLocks noChangeShapeType="1"/>
              </p:cNvSpPr>
              <p:nvPr/>
            </p:nvSpPr>
            <p:spPr bwMode="auto">
              <a:xfrm flipH="1">
                <a:off x="4416" y="1289"/>
                <a:ext cx="775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18" name="Line 42"/>
              <p:cNvSpPr>
                <a:spLocks noChangeShapeType="1"/>
              </p:cNvSpPr>
              <p:nvPr/>
            </p:nvSpPr>
            <p:spPr bwMode="auto">
              <a:xfrm>
                <a:off x="4847" y="1797"/>
                <a:ext cx="0" cy="7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19" name="Line 43"/>
              <p:cNvSpPr>
                <a:spLocks noChangeShapeType="1"/>
              </p:cNvSpPr>
              <p:nvPr/>
            </p:nvSpPr>
            <p:spPr bwMode="auto">
              <a:xfrm>
                <a:off x="4847" y="2572"/>
                <a:ext cx="0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20" name="Line 44"/>
              <p:cNvSpPr>
                <a:spLocks noChangeShapeType="1"/>
              </p:cNvSpPr>
              <p:nvPr/>
            </p:nvSpPr>
            <p:spPr bwMode="auto">
              <a:xfrm>
                <a:off x="4847" y="867"/>
                <a:ext cx="0" cy="6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621" name="Line 45"/>
              <p:cNvSpPr>
                <a:spLocks noChangeShapeType="1"/>
              </p:cNvSpPr>
              <p:nvPr/>
            </p:nvSpPr>
            <p:spPr bwMode="auto">
              <a:xfrm>
                <a:off x="4847" y="1487"/>
                <a:ext cx="0" cy="3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2597" name="Line 21"/>
              <p:cNvSpPr>
                <a:spLocks noChangeShapeType="1"/>
              </p:cNvSpPr>
              <p:nvPr/>
            </p:nvSpPr>
            <p:spPr bwMode="auto">
              <a:xfrm flipV="1">
                <a:off x="4847" y="480"/>
                <a:ext cx="0" cy="3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2647" name="Object 71"/>
              <p:cNvGraphicFramePr>
                <a:graphicFrameLocks noChangeAspect="1"/>
              </p:cNvGraphicFramePr>
              <p:nvPr/>
            </p:nvGraphicFramePr>
            <p:xfrm>
              <a:off x="4896" y="44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744" name="Equation" r:id="rId11" imgW="215640" imgH="215640" progId="Equation.3">
                      <p:embed/>
                    </p:oleObj>
                  </mc:Choice>
                  <mc:Fallback>
                    <p:oleObj name="Equation" r:id="rId11" imgW="215640" imgH="21564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44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48" name="Object 72"/>
              <p:cNvGraphicFramePr>
                <a:graphicFrameLocks noChangeAspect="1"/>
              </p:cNvGraphicFramePr>
              <p:nvPr/>
            </p:nvGraphicFramePr>
            <p:xfrm>
              <a:off x="4272" y="20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745" name="Equation" r:id="rId13" imgW="228600" imgH="241200" progId="Equation.3">
                      <p:embed/>
                    </p:oleObj>
                  </mc:Choice>
                  <mc:Fallback>
                    <p:oleObj name="Equation" r:id="rId13" imgW="228600" imgH="2412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0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49" name="Object 73"/>
              <p:cNvGraphicFramePr>
                <a:graphicFrameLocks noChangeAspect="1"/>
              </p:cNvGraphicFramePr>
              <p:nvPr/>
            </p:nvGraphicFramePr>
            <p:xfrm>
              <a:off x="5320" y="172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746" name="Equation" r:id="rId15" imgW="241200" imgH="317160" progId="Equation.3">
                      <p:embed/>
                    </p:oleObj>
                  </mc:Choice>
                  <mc:Fallback>
                    <p:oleObj name="Equation" r:id="rId15" imgW="241200" imgH="31716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172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650" name="Object 74"/>
              <p:cNvGraphicFramePr>
                <a:graphicFrameLocks noChangeAspect="1"/>
              </p:cNvGraphicFramePr>
              <p:nvPr/>
            </p:nvGraphicFramePr>
            <p:xfrm>
              <a:off x="4896" y="165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747" name="Equation" r:id="rId17" imgW="215640" imgH="241200" progId="Equation.3">
                      <p:embed/>
                    </p:oleObj>
                  </mc:Choice>
                  <mc:Fallback>
                    <p:oleObj name="Equation" r:id="rId17" imgW="215640" imgH="24120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65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99FF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2721" name="Group 145"/>
            <p:cNvGrpSpPr>
              <a:grpSpLocks/>
            </p:cNvGrpSpPr>
            <p:nvPr/>
          </p:nvGrpSpPr>
          <p:grpSpPr bwMode="auto">
            <a:xfrm>
              <a:off x="4368" y="732"/>
              <a:ext cx="961" cy="1799"/>
              <a:chOff x="4368" y="732"/>
              <a:chExt cx="961" cy="1799"/>
            </a:xfrm>
          </p:grpSpPr>
          <p:sp>
            <p:nvSpPr>
              <p:cNvPr id="152713" name="Oval 137"/>
              <p:cNvSpPr>
                <a:spLocks noChangeArrowheads="1"/>
              </p:cNvSpPr>
              <p:nvPr/>
            </p:nvSpPr>
            <p:spPr bwMode="auto">
              <a:xfrm>
                <a:off x="4368" y="732"/>
                <a:ext cx="959" cy="227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52682" name="Group 106"/>
              <p:cNvGrpSpPr>
                <a:grpSpLocks/>
              </p:cNvGrpSpPr>
              <p:nvPr/>
            </p:nvGrpSpPr>
            <p:grpSpPr bwMode="auto">
              <a:xfrm>
                <a:off x="4368" y="2304"/>
                <a:ext cx="960" cy="227"/>
                <a:chOff x="4391" y="2231"/>
                <a:chExt cx="904" cy="325"/>
              </a:xfrm>
            </p:grpSpPr>
            <p:sp>
              <p:nvSpPr>
                <p:cNvPr id="152683" name="Arc 107"/>
                <p:cNvSpPr>
                  <a:spLocks/>
                </p:cNvSpPr>
                <p:nvPr/>
              </p:nvSpPr>
              <p:spPr bwMode="auto">
                <a:xfrm>
                  <a:off x="4391" y="2231"/>
                  <a:ext cx="901" cy="194"/>
                </a:xfrm>
                <a:custGeom>
                  <a:avLst/>
                  <a:gdLst>
                    <a:gd name="G0" fmla="+- 21538 0 0"/>
                    <a:gd name="G1" fmla="+- 21600 0 0"/>
                    <a:gd name="G2" fmla="+- 21600 0 0"/>
                    <a:gd name="T0" fmla="*/ 0 w 43138"/>
                    <a:gd name="T1" fmla="*/ 19965 h 24006"/>
                    <a:gd name="T2" fmla="*/ 43004 w 43138"/>
                    <a:gd name="T3" fmla="*/ 24006 h 24006"/>
                    <a:gd name="T4" fmla="*/ 21538 w 43138"/>
                    <a:gd name="T5" fmla="*/ 21600 h 240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138" h="24006" fill="none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</a:path>
                    <a:path w="43138" h="24006" stroke="0" extrusionOk="0">
                      <a:moveTo>
                        <a:pt x="-1" y="19964"/>
                      </a:moveTo>
                      <a:cubicBezTo>
                        <a:pt x="854" y="8702"/>
                        <a:pt x="10242" y="-1"/>
                        <a:pt x="21538" y="0"/>
                      </a:cubicBezTo>
                      <a:cubicBezTo>
                        <a:pt x="33467" y="0"/>
                        <a:pt x="43138" y="9670"/>
                        <a:pt x="43138" y="21600"/>
                      </a:cubicBezTo>
                      <a:cubicBezTo>
                        <a:pt x="43138" y="22403"/>
                        <a:pt x="43093" y="23207"/>
                        <a:pt x="43003" y="24005"/>
                      </a:cubicBezTo>
                      <a:lnTo>
                        <a:pt x="21538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2684" name="Arc 108"/>
                <p:cNvSpPr>
                  <a:spLocks/>
                </p:cNvSpPr>
                <p:nvPr/>
              </p:nvSpPr>
              <p:spPr bwMode="auto">
                <a:xfrm>
                  <a:off x="4394" y="2352"/>
                  <a:ext cx="901" cy="204"/>
                </a:xfrm>
                <a:custGeom>
                  <a:avLst/>
                  <a:gdLst>
                    <a:gd name="G0" fmla="+- 21600 0 0"/>
                    <a:gd name="G1" fmla="+- 3577 0 0"/>
                    <a:gd name="G2" fmla="+- 21600 0 0"/>
                    <a:gd name="T0" fmla="*/ 42902 w 43200"/>
                    <a:gd name="T1" fmla="*/ 0 h 25177"/>
                    <a:gd name="T2" fmla="*/ 53 w 43200"/>
                    <a:gd name="T3" fmla="*/ 2071 h 25177"/>
                    <a:gd name="T4" fmla="*/ 21600 w 43200"/>
                    <a:gd name="T5" fmla="*/ 3577 h 25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5177" fill="none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</a:path>
                    <a:path w="43200" h="25177" stroke="0" extrusionOk="0">
                      <a:moveTo>
                        <a:pt x="42901" y="0"/>
                      </a:moveTo>
                      <a:cubicBezTo>
                        <a:pt x="43100" y="1182"/>
                        <a:pt x="43200" y="2378"/>
                        <a:pt x="43200" y="3577"/>
                      </a:cubicBezTo>
                      <a:cubicBezTo>
                        <a:pt x="43200" y="15506"/>
                        <a:pt x="33529" y="25177"/>
                        <a:pt x="21600" y="25177"/>
                      </a:cubicBezTo>
                      <a:cubicBezTo>
                        <a:pt x="9670" y="25177"/>
                        <a:pt x="0" y="15506"/>
                        <a:pt x="0" y="3577"/>
                      </a:cubicBezTo>
                      <a:cubicBezTo>
                        <a:pt x="-1" y="3074"/>
                        <a:pt x="17" y="2572"/>
                        <a:pt x="52" y="2070"/>
                      </a:cubicBezTo>
                      <a:lnTo>
                        <a:pt x="21600" y="3577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2691" name="Freeform 115"/>
              <p:cNvSpPr>
                <a:spLocks/>
              </p:cNvSpPr>
              <p:nvPr/>
            </p:nvSpPr>
            <p:spPr bwMode="auto">
              <a:xfrm>
                <a:off x="4368" y="182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708" name="Freeform 132"/>
              <p:cNvSpPr>
                <a:spLocks/>
              </p:cNvSpPr>
              <p:nvPr/>
            </p:nvSpPr>
            <p:spPr bwMode="auto">
              <a:xfrm flipH="1" flipV="1">
                <a:off x="4368" y="864"/>
                <a:ext cx="961" cy="576"/>
              </a:xfrm>
              <a:custGeom>
                <a:avLst/>
                <a:gdLst>
                  <a:gd name="T0" fmla="*/ 0 w 960"/>
                  <a:gd name="T1" fmla="*/ 576 h 576"/>
                  <a:gd name="T2" fmla="*/ 480 w 960"/>
                  <a:gd name="T3" fmla="*/ 0 h 576"/>
                  <a:gd name="T4" fmla="*/ 960 w 960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576">
                    <a:moveTo>
                      <a:pt x="0" y="576"/>
                    </a:moveTo>
                    <a:cubicBezTo>
                      <a:pt x="160" y="288"/>
                      <a:pt x="320" y="0"/>
                      <a:pt x="480" y="0"/>
                    </a:cubicBezTo>
                    <a:cubicBezTo>
                      <a:pt x="640" y="0"/>
                      <a:pt x="800" y="288"/>
                      <a:pt x="960" y="576"/>
                    </a:cubicBez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2724" name="Group 148"/>
          <p:cNvGrpSpPr>
            <a:grpSpLocks/>
          </p:cNvGrpSpPr>
          <p:nvPr/>
        </p:nvGrpSpPr>
        <p:grpSpPr bwMode="auto">
          <a:xfrm>
            <a:off x="8002588" y="1222375"/>
            <a:ext cx="303212" cy="2767013"/>
            <a:chOff x="5041" y="770"/>
            <a:chExt cx="191" cy="1743"/>
          </a:xfrm>
        </p:grpSpPr>
        <p:sp>
          <p:nvSpPr>
            <p:cNvPr id="152702" name="Freeform 126"/>
            <p:cNvSpPr>
              <a:spLocks/>
            </p:cNvSpPr>
            <p:nvPr/>
          </p:nvSpPr>
          <p:spPr bwMode="auto">
            <a:xfrm>
              <a:off x="5041" y="2077"/>
              <a:ext cx="168" cy="436"/>
            </a:xfrm>
            <a:custGeom>
              <a:avLst/>
              <a:gdLst>
                <a:gd name="T0" fmla="*/ 0 w 336"/>
                <a:gd name="T1" fmla="*/ 872 h 872"/>
                <a:gd name="T2" fmla="*/ 192 w 336"/>
                <a:gd name="T3" fmla="*/ 56 h 872"/>
                <a:gd name="T4" fmla="*/ 336 w 336"/>
                <a:gd name="T5" fmla="*/ 53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712" name="Freeform 136"/>
            <p:cNvSpPr>
              <a:spLocks/>
            </p:cNvSpPr>
            <p:nvPr/>
          </p:nvSpPr>
          <p:spPr bwMode="auto">
            <a:xfrm flipH="1" flipV="1">
              <a:off x="5064" y="770"/>
              <a:ext cx="168" cy="436"/>
            </a:xfrm>
            <a:custGeom>
              <a:avLst/>
              <a:gdLst>
                <a:gd name="T0" fmla="*/ 0 w 336"/>
                <a:gd name="T1" fmla="*/ 872 h 872"/>
                <a:gd name="T2" fmla="*/ 192 w 336"/>
                <a:gd name="T3" fmla="*/ 56 h 872"/>
                <a:gd name="T4" fmla="*/ 336 w 336"/>
                <a:gd name="T5" fmla="*/ 53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872">
                  <a:moveTo>
                    <a:pt x="0" y="872"/>
                  </a:moveTo>
                  <a:cubicBezTo>
                    <a:pt x="68" y="492"/>
                    <a:pt x="136" y="112"/>
                    <a:pt x="192" y="56"/>
                  </a:cubicBezTo>
                  <a:cubicBezTo>
                    <a:pt x="248" y="0"/>
                    <a:pt x="292" y="268"/>
                    <a:pt x="336" y="536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716" name="Group 140"/>
          <p:cNvGrpSpPr>
            <a:grpSpLocks/>
          </p:cNvGrpSpPr>
          <p:nvPr/>
        </p:nvGrpSpPr>
        <p:grpSpPr bwMode="auto">
          <a:xfrm>
            <a:off x="7315200" y="1905000"/>
            <a:ext cx="760413" cy="180975"/>
            <a:chOff x="1440" y="2736"/>
            <a:chExt cx="1912" cy="454"/>
          </a:xfrm>
        </p:grpSpPr>
        <p:sp>
          <p:nvSpPr>
            <p:cNvPr id="152717" name="Arc 141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718" name="Arc 142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2726" name="Object 150"/>
          <p:cNvGraphicFramePr>
            <a:graphicFrameLocks noChangeAspect="1"/>
          </p:cNvGraphicFramePr>
          <p:nvPr/>
        </p:nvGraphicFramePr>
        <p:xfrm>
          <a:off x="1828800" y="4876800"/>
          <a:ext cx="22733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8" name="Equation" r:id="rId19" imgW="2273040" imgH="1028520" progId="Equation.3">
                  <p:embed/>
                </p:oleObj>
              </mc:Choice>
              <mc:Fallback>
                <p:oleObj name="Equation" r:id="rId19" imgW="2273040" imgH="1028520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22733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727" name="Text Box 151"/>
          <p:cNvSpPr txBox="1">
            <a:spLocks noChangeArrowheads="1"/>
          </p:cNvSpPr>
          <p:nvPr/>
        </p:nvSpPr>
        <p:spPr bwMode="auto">
          <a:xfrm>
            <a:off x="4972050" y="4814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单叶双曲面</a:t>
            </a:r>
          </a:p>
        </p:txBody>
      </p:sp>
      <p:graphicFrame>
        <p:nvGraphicFramePr>
          <p:cNvPr id="152728" name="Object 152"/>
          <p:cNvGraphicFramePr>
            <a:graphicFrameLocks noChangeAspect="1"/>
          </p:cNvGraphicFramePr>
          <p:nvPr/>
        </p:nvGraphicFramePr>
        <p:xfrm>
          <a:off x="4610100" y="49530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9" name="Equation" r:id="rId21" imgW="152280" imgH="304560" progId="Equation.3">
                  <p:embed/>
                </p:oleObj>
              </mc:Choice>
              <mc:Fallback>
                <p:oleObj name="Equation" r:id="rId21" imgW="152280" imgH="304560" progId="Equation.3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9530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729" name="Object 153"/>
          <p:cNvGraphicFramePr>
            <a:graphicFrameLocks noChangeAspect="1"/>
          </p:cNvGraphicFramePr>
          <p:nvPr/>
        </p:nvGraphicFramePr>
        <p:xfrm>
          <a:off x="4381500" y="55626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0" name="Equation" r:id="rId23" imgW="419040" imgH="304560" progId="Equation.3">
                  <p:embed/>
                </p:oleObj>
              </mc:Choice>
              <mc:Fallback>
                <p:oleObj name="Equation" r:id="rId23" imgW="419040" imgH="304560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5626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730" name="Text Box 154"/>
          <p:cNvSpPr txBox="1">
            <a:spLocks noChangeArrowheads="1"/>
          </p:cNvSpPr>
          <p:nvPr/>
        </p:nvSpPr>
        <p:spPr bwMode="auto">
          <a:xfrm>
            <a:off x="4972050" y="54244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双叶双曲面</a:t>
            </a:r>
          </a:p>
        </p:txBody>
      </p:sp>
      <p:sp>
        <p:nvSpPr>
          <p:cNvPr id="152731" name="AutoShape 155"/>
          <p:cNvSpPr>
            <a:spLocks/>
          </p:cNvSpPr>
          <p:nvPr/>
        </p:nvSpPr>
        <p:spPr bwMode="auto">
          <a:xfrm>
            <a:off x="4191000" y="4953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2732" name="Picture 156" descr="F:\My Documents\数学资源库\机动.jpg">
            <a:hlinkClick r:id="rId25" action="ppaction://hlinksldjump"/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733" name="Text Box 157"/>
          <p:cNvSpPr txBox="1">
            <a:spLocks noChangeArrowheads="1"/>
          </p:cNvSpPr>
          <p:nvPr/>
        </p:nvSpPr>
        <p:spPr bwMode="auto">
          <a:xfrm>
            <a:off x="6178550" y="6600825"/>
            <a:ext cx="2660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1000">
                <a:latin typeface="楷体_GB2312" panose="02010609030101010101" pitchFamily="49" charset="-122"/>
              </a:rPr>
              <a:t>P18   </a:t>
            </a:r>
            <a:r>
              <a:rPr kumimoji="0" lang="zh-CN" altLang="en-US" sz="1000">
                <a:latin typeface="楷体_GB2312" panose="02010609030101010101" pitchFamily="49" charset="-122"/>
              </a:rPr>
              <a:t>目录   上页   下页   返回   结束 </a:t>
            </a:r>
          </a:p>
        </p:txBody>
      </p:sp>
      <p:pic>
        <p:nvPicPr>
          <p:cNvPr id="152734" name="Picture 15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35" name="Picture 15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36" name="Picture 16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37" name="Picture 16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38" name="Picture 16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739" name="AutoShape 163">
            <a:hlinkClick r:id="rId2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10400" y="4876800"/>
            <a:ext cx="762000" cy="457200"/>
          </a:xfrm>
          <a:prstGeom prst="actionButtonBlank">
            <a:avLst/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/>
              <a:t>图形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2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2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2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63" grpId="0" build="p" autoUpdateAnimBg="0"/>
      <p:bldP spid="152670" grpId="0" build="p" autoUpdateAnimBg="0"/>
      <p:bldP spid="152671" grpId="0" build="p" autoUpdateAnimBg="0"/>
      <p:bldP spid="152672" grpId="0" build="p" autoUpdateAnimBg="0" advAuto="0"/>
      <p:bldP spid="152727" grpId="0" build="p" autoUpdateAnimBg="0" advAuto="0"/>
      <p:bldP spid="152730" grpId="0" build="p" autoUpdateAnimBg="0" advAuto="0"/>
      <p:bldP spid="152731" grpId="0" animBg="1"/>
      <p:bldP spid="15273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533400"/>
          </a:xfrm>
        </p:spPr>
        <p:txBody>
          <a:bodyPr/>
          <a:lstStyle/>
          <a:p>
            <a:pPr algn="l"/>
            <a:r>
              <a:rPr lang="en-US" altLang="zh-CN" sz="2800" b="1" dirty="0">
                <a:ea typeface="楷体_GB2312" panose="02010609030101010101" pitchFamily="49" charset="-122"/>
              </a:rPr>
              <a:t>4.  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椭圆锥面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1295400" y="1092200"/>
          <a:ext cx="4303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3" name="Equation" r:id="rId3" imgW="4305240" imgH="965160" progId="Equation.3">
                  <p:embed/>
                </p:oleObj>
              </mc:Choice>
              <mc:Fallback>
                <p:oleObj name="Equation" r:id="rId3" imgW="430524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92200"/>
                        <a:ext cx="43037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701675" y="2209800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4" name="Equation" r:id="rId5" imgW="3784320" imgH="457200" progId="Equation.3">
                  <p:embed/>
                </p:oleObj>
              </mc:Choice>
              <mc:Fallback>
                <p:oleObj name="Equation" r:id="rId5" imgW="37843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209800"/>
                        <a:ext cx="378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4378325" y="21478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椭圆</a:t>
            </a:r>
          </a:p>
        </p:txBody>
      </p:sp>
      <p:sp>
        <p:nvSpPr>
          <p:cNvPr id="198696" name="Text Box 40"/>
          <p:cNvSpPr txBox="1">
            <a:spLocks noChangeArrowheads="1"/>
          </p:cNvSpPr>
          <p:nvPr/>
        </p:nvSpPr>
        <p:spPr bwMode="auto">
          <a:xfrm>
            <a:off x="533400" y="3810000"/>
            <a:ext cx="778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在平面 </a:t>
            </a: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/>
              <a:t>0 </a:t>
            </a:r>
            <a:r>
              <a:rPr lang="zh-CN" altLang="en-US"/>
              <a:t>或 </a:t>
            </a:r>
            <a:r>
              <a:rPr lang="en-US" altLang="zh-CN" i="1"/>
              <a:t>y</a:t>
            </a:r>
            <a:r>
              <a:rPr lang="zh-CN" altLang="en-US"/>
              <a:t>＝</a:t>
            </a:r>
            <a:r>
              <a:rPr lang="en-US" altLang="zh-CN"/>
              <a:t>0 </a:t>
            </a:r>
            <a:r>
              <a:rPr lang="zh-CN" altLang="en-US"/>
              <a:t>上的截痕为过原点的两直线 </a:t>
            </a:r>
            <a:r>
              <a:rPr lang="en-US" altLang="zh-CN"/>
              <a:t>.</a:t>
            </a:r>
          </a:p>
        </p:txBody>
      </p:sp>
      <p:grpSp>
        <p:nvGrpSpPr>
          <p:cNvPr id="198667" name="Group 11"/>
          <p:cNvGrpSpPr>
            <a:grpSpLocks/>
          </p:cNvGrpSpPr>
          <p:nvPr/>
        </p:nvGrpSpPr>
        <p:grpSpPr bwMode="auto">
          <a:xfrm>
            <a:off x="6875463" y="2524125"/>
            <a:ext cx="617537" cy="147638"/>
            <a:chOff x="1440" y="2736"/>
            <a:chExt cx="1912" cy="454"/>
          </a:xfrm>
        </p:grpSpPr>
        <p:sp>
          <p:nvSpPr>
            <p:cNvPr id="198668" name="Arc 12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69" name="Arc 13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8693" name="Group 37"/>
          <p:cNvGrpSpPr>
            <a:grpSpLocks/>
          </p:cNvGrpSpPr>
          <p:nvPr/>
        </p:nvGrpSpPr>
        <p:grpSpPr bwMode="auto">
          <a:xfrm>
            <a:off x="6872288" y="1558925"/>
            <a:ext cx="617537" cy="147638"/>
            <a:chOff x="1440" y="2736"/>
            <a:chExt cx="1912" cy="454"/>
          </a:xfrm>
        </p:grpSpPr>
        <p:sp>
          <p:nvSpPr>
            <p:cNvPr id="198694" name="Arc 38"/>
            <p:cNvSpPr>
              <a:spLocks/>
            </p:cNvSpPr>
            <p:nvPr/>
          </p:nvSpPr>
          <p:spPr bwMode="auto">
            <a:xfrm>
              <a:off x="1440" y="2736"/>
              <a:ext cx="1912" cy="271"/>
            </a:xfrm>
            <a:custGeom>
              <a:avLst/>
              <a:gdLst>
                <a:gd name="G0" fmla="+- 21538 0 0"/>
                <a:gd name="G1" fmla="+- 21600 0 0"/>
                <a:gd name="G2" fmla="+- 21600 0 0"/>
                <a:gd name="T0" fmla="*/ 0 w 43138"/>
                <a:gd name="T1" fmla="*/ 19965 h 24006"/>
                <a:gd name="T2" fmla="*/ 43004 w 43138"/>
                <a:gd name="T3" fmla="*/ 24006 h 24006"/>
                <a:gd name="T4" fmla="*/ 21538 w 43138"/>
                <a:gd name="T5" fmla="*/ 21600 h 2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38" h="24006" fill="none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</a:path>
                <a:path w="43138" h="24006" stroke="0" extrusionOk="0">
                  <a:moveTo>
                    <a:pt x="-1" y="19964"/>
                  </a:moveTo>
                  <a:cubicBezTo>
                    <a:pt x="854" y="8702"/>
                    <a:pt x="10242" y="-1"/>
                    <a:pt x="21538" y="0"/>
                  </a:cubicBezTo>
                  <a:cubicBezTo>
                    <a:pt x="33467" y="0"/>
                    <a:pt x="43138" y="9670"/>
                    <a:pt x="43138" y="21600"/>
                  </a:cubicBezTo>
                  <a:cubicBezTo>
                    <a:pt x="43138" y="22403"/>
                    <a:pt x="43093" y="23207"/>
                    <a:pt x="43003" y="24005"/>
                  </a:cubicBezTo>
                  <a:lnTo>
                    <a:pt x="21538" y="21600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5" name="Arc 39"/>
            <p:cNvSpPr>
              <a:spLocks/>
            </p:cNvSpPr>
            <p:nvPr/>
          </p:nvSpPr>
          <p:spPr bwMode="auto">
            <a:xfrm>
              <a:off x="1446" y="2928"/>
              <a:ext cx="1904" cy="262"/>
            </a:xfrm>
            <a:custGeom>
              <a:avLst/>
              <a:gdLst>
                <a:gd name="G0" fmla="+- 21600 0 0"/>
                <a:gd name="G1" fmla="+- 1506 0 0"/>
                <a:gd name="G2" fmla="+- 21600 0 0"/>
                <a:gd name="T0" fmla="*/ 43018 w 43018"/>
                <a:gd name="T1" fmla="*/ 4307 h 23106"/>
                <a:gd name="T2" fmla="*/ 53 w 43018"/>
                <a:gd name="T3" fmla="*/ 0 h 23106"/>
                <a:gd name="T4" fmla="*/ 21600 w 43018"/>
                <a:gd name="T5" fmla="*/ 1506 h 2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18" h="23106" fill="none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</a:path>
                <a:path w="43018" h="23106" stroke="0" extrusionOk="0">
                  <a:moveTo>
                    <a:pt x="43017" y="4306"/>
                  </a:moveTo>
                  <a:cubicBezTo>
                    <a:pt x="41611" y="15061"/>
                    <a:pt x="32446" y="23105"/>
                    <a:pt x="21600" y="23106"/>
                  </a:cubicBezTo>
                  <a:cubicBezTo>
                    <a:pt x="9670" y="23106"/>
                    <a:pt x="0" y="13435"/>
                    <a:pt x="0" y="1506"/>
                  </a:cubicBezTo>
                  <a:cubicBezTo>
                    <a:pt x="-1" y="1003"/>
                    <a:pt x="17" y="501"/>
                    <a:pt x="52" y="-1"/>
                  </a:cubicBezTo>
                  <a:lnTo>
                    <a:pt x="21600" y="1506"/>
                  </a:lnTo>
                  <a:close/>
                </a:path>
              </a:pathLst>
            </a:custGeom>
            <a:noFill/>
            <a:ln w="127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8707" name="Group 51"/>
          <p:cNvGrpSpPr>
            <a:grpSpLocks/>
          </p:cNvGrpSpPr>
          <p:nvPr/>
        </p:nvGrpSpPr>
        <p:grpSpPr bwMode="auto">
          <a:xfrm>
            <a:off x="6440488" y="609600"/>
            <a:ext cx="1544637" cy="2900363"/>
            <a:chOff x="4057" y="288"/>
            <a:chExt cx="1079" cy="2024"/>
          </a:xfrm>
        </p:grpSpPr>
        <p:sp>
          <p:nvSpPr>
            <p:cNvPr id="198678" name="Line 22"/>
            <p:cNvSpPr>
              <a:spLocks noChangeShapeType="1"/>
            </p:cNvSpPr>
            <p:nvPr/>
          </p:nvSpPr>
          <p:spPr bwMode="auto">
            <a:xfrm flipV="1">
              <a:off x="4574" y="324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8679" name="Object 23"/>
            <p:cNvGraphicFramePr>
              <a:graphicFrameLocks noChangeAspect="1"/>
            </p:cNvGraphicFramePr>
            <p:nvPr/>
          </p:nvGraphicFramePr>
          <p:xfrm>
            <a:off x="4618" y="288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35" name="Equation" r:id="rId7" imgW="215640" imgH="215640" progId="Equation.3">
                    <p:embed/>
                  </p:oleObj>
                </mc:Choice>
                <mc:Fallback>
                  <p:oleObj name="Equation" r:id="rId7" imgW="2156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88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>
              <a:off x="4100" y="1370"/>
              <a:ext cx="10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73" name="Line 17"/>
            <p:cNvSpPr>
              <a:spLocks noChangeShapeType="1"/>
            </p:cNvSpPr>
            <p:nvPr/>
          </p:nvSpPr>
          <p:spPr bwMode="auto">
            <a:xfrm flipH="1">
              <a:off x="4186" y="1052"/>
              <a:ext cx="697" cy="6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75" name="Line 19"/>
            <p:cNvSpPr>
              <a:spLocks noChangeShapeType="1"/>
            </p:cNvSpPr>
            <p:nvPr/>
          </p:nvSpPr>
          <p:spPr bwMode="auto">
            <a:xfrm>
              <a:off x="4574" y="2208"/>
              <a:ext cx="0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76" name="Line 20"/>
            <p:cNvSpPr>
              <a:spLocks noChangeShapeType="1"/>
            </p:cNvSpPr>
            <p:nvPr/>
          </p:nvSpPr>
          <p:spPr bwMode="auto">
            <a:xfrm>
              <a:off x="4574" y="768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8680" name="Object 24"/>
            <p:cNvGraphicFramePr>
              <a:graphicFrameLocks noChangeAspect="1"/>
            </p:cNvGraphicFramePr>
            <p:nvPr/>
          </p:nvGraphicFramePr>
          <p:xfrm>
            <a:off x="4057" y="1707"/>
            <a:ext cx="12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36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1707"/>
                          <a:ext cx="129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81" name="Object 25"/>
            <p:cNvGraphicFramePr>
              <a:graphicFrameLocks noChangeAspect="1"/>
            </p:cNvGraphicFramePr>
            <p:nvPr/>
          </p:nvGraphicFramePr>
          <p:xfrm>
            <a:off x="4999" y="1440"/>
            <a:ext cx="13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37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1440"/>
                          <a:ext cx="13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82" name="Object 26"/>
            <p:cNvGraphicFramePr>
              <a:graphicFrameLocks noChangeAspect="1"/>
            </p:cNvGraphicFramePr>
            <p:nvPr/>
          </p:nvGraphicFramePr>
          <p:xfrm>
            <a:off x="4618" y="1383"/>
            <a:ext cx="12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38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383"/>
                          <a:ext cx="12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84" name="Oval 28"/>
            <p:cNvSpPr>
              <a:spLocks noChangeArrowheads="1"/>
            </p:cNvSpPr>
            <p:nvPr/>
          </p:nvSpPr>
          <p:spPr bwMode="auto">
            <a:xfrm>
              <a:off x="4143" y="551"/>
              <a:ext cx="863" cy="204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8685" name="Group 29"/>
            <p:cNvGrpSpPr>
              <a:grpSpLocks/>
            </p:cNvGrpSpPr>
            <p:nvPr/>
          </p:nvGrpSpPr>
          <p:grpSpPr bwMode="auto">
            <a:xfrm>
              <a:off x="4143" y="1966"/>
              <a:ext cx="864" cy="205"/>
              <a:chOff x="4391" y="2231"/>
              <a:chExt cx="904" cy="325"/>
            </a:xfrm>
          </p:grpSpPr>
          <p:sp>
            <p:nvSpPr>
              <p:cNvPr id="198686" name="Arc 30"/>
              <p:cNvSpPr>
                <a:spLocks/>
              </p:cNvSpPr>
              <p:nvPr/>
            </p:nvSpPr>
            <p:spPr bwMode="auto">
              <a:xfrm>
                <a:off x="4391" y="2231"/>
                <a:ext cx="901" cy="194"/>
              </a:xfrm>
              <a:custGeom>
                <a:avLst/>
                <a:gdLst>
                  <a:gd name="G0" fmla="+- 21538 0 0"/>
                  <a:gd name="G1" fmla="+- 21600 0 0"/>
                  <a:gd name="G2" fmla="+- 21600 0 0"/>
                  <a:gd name="T0" fmla="*/ 0 w 43138"/>
                  <a:gd name="T1" fmla="*/ 19965 h 24006"/>
                  <a:gd name="T2" fmla="*/ 43004 w 43138"/>
                  <a:gd name="T3" fmla="*/ 24006 h 24006"/>
                  <a:gd name="T4" fmla="*/ 21538 w 43138"/>
                  <a:gd name="T5" fmla="*/ 21600 h 240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38" h="24006" fill="none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</a:path>
                  <a:path w="43138" h="24006" stroke="0" extrusionOk="0">
                    <a:moveTo>
                      <a:pt x="-1" y="19964"/>
                    </a:moveTo>
                    <a:cubicBezTo>
                      <a:pt x="854" y="8702"/>
                      <a:pt x="10242" y="-1"/>
                      <a:pt x="21538" y="0"/>
                    </a:cubicBezTo>
                    <a:cubicBezTo>
                      <a:pt x="33467" y="0"/>
                      <a:pt x="43138" y="9670"/>
                      <a:pt x="43138" y="21600"/>
                    </a:cubicBezTo>
                    <a:cubicBezTo>
                      <a:pt x="43138" y="22403"/>
                      <a:pt x="43093" y="23207"/>
                      <a:pt x="43003" y="24005"/>
                    </a:cubicBezTo>
                    <a:lnTo>
                      <a:pt x="21538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687" name="Arc 31"/>
              <p:cNvSpPr>
                <a:spLocks/>
              </p:cNvSpPr>
              <p:nvPr/>
            </p:nvSpPr>
            <p:spPr bwMode="auto">
              <a:xfrm>
                <a:off x="4394" y="2352"/>
                <a:ext cx="901" cy="204"/>
              </a:xfrm>
              <a:custGeom>
                <a:avLst/>
                <a:gdLst>
                  <a:gd name="G0" fmla="+- 21600 0 0"/>
                  <a:gd name="G1" fmla="+- 3577 0 0"/>
                  <a:gd name="G2" fmla="+- 21600 0 0"/>
                  <a:gd name="T0" fmla="*/ 42902 w 43200"/>
                  <a:gd name="T1" fmla="*/ 0 h 25177"/>
                  <a:gd name="T2" fmla="*/ 53 w 43200"/>
                  <a:gd name="T3" fmla="*/ 2071 h 25177"/>
                  <a:gd name="T4" fmla="*/ 21600 w 43200"/>
                  <a:gd name="T5" fmla="*/ 3577 h 25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177" fill="none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</a:path>
                  <a:path w="43200" h="25177" stroke="0" extrusionOk="0">
                    <a:moveTo>
                      <a:pt x="42901" y="0"/>
                    </a:moveTo>
                    <a:cubicBezTo>
                      <a:pt x="43100" y="1182"/>
                      <a:pt x="43200" y="2378"/>
                      <a:pt x="43200" y="3577"/>
                    </a:cubicBezTo>
                    <a:cubicBezTo>
                      <a:pt x="43200" y="15506"/>
                      <a:pt x="33529" y="25177"/>
                      <a:pt x="21600" y="25177"/>
                    </a:cubicBezTo>
                    <a:cubicBezTo>
                      <a:pt x="9670" y="25177"/>
                      <a:pt x="0" y="15506"/>
                      <a:pt x="0" y="3577"/>
                    </a:cubicBezTo>
                    <a:cubicBezTo>
                      <a:pt x="-1" y="3074"/>
                      <a:pt x="17" y="2572"/>
                      <a:pt x="52" y="2070"/>
                    </a:cubicBezTo>
                    <a:lnTo>
                      <a:pt x="21600" y="3577"/>
                    </a:ln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8698" name="Line 42"/>
            <p:cNvSpPr>
              <a:spLocks noChangeShapeType="1"/>
            </p:cNvSpPr>
            <p:nvPr/>
          </p:nvSpPr>
          <p:spPr bwMode="auto">
            <a:xfrm flipH="1"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9" name="Line 43"/>
            <p:cNvSpPr>
              <a:spLocks noChangeShapeType="1"/>
            </p:cNvSpPr>
            <p:nvPr/>
          </p:nvSpPr>
          <p:spPr bwMode="auto">
            <a:xfrm>
              <a:off x="4143" y="670"/>
              <a:ext cx="864" cy="1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98701" name="Object 45"/>
          <p:cNvGraphicFramePr>
            <a:graphicFrameLocks noChangeAspect="1"/>
          </p:cNvGraphicFramePr>
          <p:nvPr/>
        </p:nvGraphicFramePr>
        <p:xfrm>
          <a:off x="1539875" y="2667000"/>
          <a:ext cx="24114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9" name="Equation" r:id="rId15" imgW="2412720" imgH="1054080" progId="Equation.3">
                  <p:embed/>
                </p:oleObj>
              </mc:Choice>
              <mc:Fallback>
                <p:oleObj name="Equation" r:id="rId15" imgW="2412720" imgH="10540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2667000"/>
                        <a:ext cx="24114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702" name="Object 46"/>
          <p:cNvGraphicFramePr>
            <a:graphicFrameLocks noChangeAspect="1"/>
          </p:cNvGraphicFramePr>
          <p:nvPr/>
        </p:nvGraphicFramePr>
        <p:xfrm>
          <a:off x="3978275" y="3016250"/>
          <a:ext cx="963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40" name="Equation" r:id="rId17" imgW="965160" imgH="355320" progId="Equation.3">
                  <p:embed/>
                </p:oleObj>
              </mc:Choice>
              <mc:Fallback>
                <p:oleObj name="Equation" r:id="rId17" imgW="965160" imgH="3553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3016250"/>
                        <a:ext cx="9636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703" name="Text Box 47"/>
          <p:cNvSpPr txBox="1">
            <a:spLocks noChangeArrowheads="1"/>
          </p:cNvSpPr>
          <p:nvPr/>
        </p:nvSpPr>
        <p:spPr bwMode="auto">
          <a:xfrm>
            <a:off x="533400" y="4419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可以证明</a:t>
            </a:r>
            <a:r>
              <a:rPr lang="en-US" altLang="zh-CN"/>
              <a:t>, </a:t>
            </a:r>
            <a:r>
              <a:rPr lang="zh-CN" altLang="en-US"/>
              <a:t>椭圆①上任一点与原点的连线均在曲面上</a:t>
            </a:r>
            <a:r>
              <a:rPr lang="en-US" altLang="zh-CN"/>
              <a:t>.</a:t>
            </a:r>
          </a:p>
        </p:txBody>
      </p:sp>
      <p:sp>
        <p:nvSpPr>
          <p:cNvPr id="198705" name="Text Box 49"/>
          <p:cNvSpPr txBox="1">
            <a:spLocks noChangeArrowheads="1"/>
          </p:cNvSpPr>
          <p:nvPr/>
        </p:nvSpPr>
        <p:spPr bwMode="auto">
          <a:xfrm>
            <a:off x="5241925" y="28638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①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974725" y="4953000"/>
            <a:ext cx="7729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椭圆锥面也可由圆锥面经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或 </a:t>
            </a:r>
            <a:r>
              <a:rPr lang="en-US" altLang="zh-CN" i="1"/>
              <a:t>y </a:t>
            </a:r>
            <a:r>
              <a:rPr lang="zh-CN" altLang="en-US"/>
              <a:t>方向的伸缩变换</a:t>
            </a:r>
            <a:endParaRPr lang="zh-CN" altLang="en-US" i="1"/>
          </a:p>
        </p:txBody>
      </p:sp>
      <p:sp>
        <p:nvSpPr>
          <p:cNvPr id="198709" name="Text Box 53"/>
          <p:cNvSpPr txBox="1">
            <a:spLocks noChangeArrowheads="1"/>
          </p:cNvSpPr>
          <p:nvPr/>
        </p:nvSpPr>
        <p:spPr bwMode="auto">
          <a:xfrm>
            <a:off x="593725" y="5562600"/>
            <a:ext cx="281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得到</a:t>
            </a:r>
            <a:r>
              <a:rPr lang="en-US" altLang="zh-CN"/>
              <a:t>, </a:t>
            </a:r>
            <a:r>
              <a:rPr lang="zh-CN" altLang="en-US"/>
              <a:t>见书 </a:t>
            </a:r>
            <a:r>
              <a:rPr lang="en-US" altLang="zh-CN"/>
              <a:t>P316 )</a:t>
            </a:r>
          </a:p>
        </p:txBody>
      </p:sp>
      <p:grpSp>
        <p:nvGrpSpPr>
          <p:cNvPr id="198724" name="Group 68"/>
          <p:cNvGrpSpPr>
            <a:grpSpLocks/>
          </p:cNvGrpSpPr>
          <p:nvPr/>
        </p:nvGrpSpPr>
        <p:grpSpPr bwMode="auto">
          <a:xfrm>
            <a:off x="6324600" y="304800"/>
            <a:ext cx="1738313" cy="3478213"/>
            <a:chOff x="4032" y="240"/>
            <a:chExt cx="1095" cy="2191"/>
          </a:xfrm>
        </p:grpSpPr>
        <p:grpSp>
          <p:nvGrpSpPr>
            <p:cNvPr id="198723" name="Group 67"/>
            <p:cNvGrpSpPr>
              <a:grpSpLocks/>
            </p:cNvGrpSpPr>
            <p:nvPr/>
          </p:nvGrpSpPr>
          <p:grpSpPr bwMode="auto">
            <a:xfrm>
              <a:off x="4032" y="289"/>
              <a:ext cx="1095" cy="2142"/>
              <a:chOff x="4032" y="289"/>
              <a:chExt cx="1095" cy="2142"/>
            </a:xfrm>
          </p:grpSpPr>
          <p:graphicFrame>
            <p:nvGraphicFramePr>
              <p:cNvPr id="198712" name="Object 56"/>
              <p:cNvGraphicFramePr>
                <a:graphicFrameLocks noChangeAspect="1"/>
              </p:cNvGraphicFramePr>
              <p:nvPr/>
            </p:nvGraphicFramePr>
            <p:xfrm>
              <a:off x="4055" y="336"/>
              <a:ext cx="1072" cy="20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41" name="BMP 图象" r:id="rId19" imgW="1219370" imgH="2381582" progId="Paint.Picture">
                      <p:embed/>
                    </p:oleObj>
                  </mc:Choice>
                  <mc:Fallback>
                    <p:oleObj name="BMP 图象" r:id="rId19" imgW="1219370" imgH="2381582" progId="Paint.Picture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336"/>
                            <a:ext cx="1072" cy="20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8713" name="Line 57"/>
              <p:cNvSpPr>
                <a:spLocks noChangeShapeType="1"/>
              </p:cNvSpPr>
              <p:nvPr/>
            </p:nvSpPr>
            <p:spPr bwMode="auto">
              <a:xfrm flipH="1">
                <a:off x="4128" y="1392"/>
                <a:ext cx="461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14" name="Line 58"/>
              <p:cNvSpPr>
                <a:spLocks noChangeShapeType="1"/>
              </p:cNvSpPr>
              <p:nvPr/>
            </p:nvSpPr>
            <p:spPr bwMode="auto">
              <a:xfrm flipV="1">
                <a:off x="4580" y="869"/>
                <a:ext cx="0" cy="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15" name="Line 59"/>
              <p:cNvSpPr>
                <a:spLocks noChangeShapeType="1"/>
              </p:cNvSpPr>
              <p:nvPr/>
            </p:nvSpPr>
            <p:spPr bwMode="auto">
              <a:xfrm>
                <a:off x="4583" y="1405"/>
                <a:ext cx="4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716" name="Line 60"/>
              <p:cNvSpPr>
                <a:spLocks noChangeShapeType="1"/>
              </p:cNvSpPr>
              <p:nvPr/>
            </p:nvSpPr>
            <p:spPr bwMode="auto">
              <a:xfrm flipV="1">
                <a:off x="4580" y="289"/>
                <a:ext cx="0" cy="5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8717" name="Object 61"/>
              <p:cNvGraphicFramePr>
                <a:graphicFrameLocks noChangeAspect="1"/>
              </p:cNvGraphicFramePr>
              <p:nvPr/>
            </p:nvGraphicFramePr>
            <p:xfrm>
              <a:off x="4032" y="163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42" name="Equation" r:id="rId21" imgW="228600" imgH="241200" progId="Equation.3">
                      <p:embed/>
                    </p:oleObj>
                  </mc:Choice>
                  <mc:Fallback>
                    <p:oleObj name="Equation" r:id="rId21" imgW="228600" imgH="2412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63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8719" name="Object 63"/>
              <p:cNvGraphicFramePr>
                <a:graphicFrameLocks noChangeAspect="1"/>
              </p:cNvGraphicFramePr>
              <p:nvPr/>
            </p:nvGraphicFramePr>
            <p:xfrm>
              <a:off x="4896" y="144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43" name="Equation" r:id="rId23" imgW="241091" imgH="317225" progId="Equation.3">
                      <p:embed/>
                    </p:oleObj>
                  </mc:Choice>
                  <mc:Fallback>
                    <p:oleObj name="Equation" r:id="rId23" imgW="241091" imgH="317225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44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8718" name="Object 62"/>
            <p:cNvGraphicFramePr>
              <a:graphicFrameLocks noChangeAspect="1"/>
            </p:cNvGraphicFramePr>
            <p:nvPr/>
          </p:nvGraphicFramePr>
          <p:xfrm>
            <a:off x="4656" y="2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44" name="Equation" r:id="rId25" imgW="215619" imgH="215619" progId="Equation.3">
                    <p:embed/>
                  </p:oleObj>
                </mc:Choice>
                <mc:Fallback>
                  <p:oleObj name="Equation" r:id="rId25" imgW="215619" imgH="215619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8726" name="Picture 70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727" name="Text Box 7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8728" name="Picture 7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729" name="Picture 7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730" name="Picture 7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731" name="Picture 7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732" name="Picture 7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8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8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build="p" autoUpdateAnimBg="0"/>
      <p:bldP spid="198696" grpId="0" build="p" autoUpdateAnimBg="0"/>
      <p:bldP spid="198703" grpId="0" build="p" autoUpdateAnimBg="0"/>
      <p:bldP spid="198705" grpId="0" build="p" autoUpdateAnimBg="0"/>
      <p:bldP spid="198708" grpId="0" build="p" autoUpdateAnimBg="0"/>
      <p:bldP spid="198709" grpId="0" build="p" autoUpdateAnimBg="0" advAuto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4213</TotalTime>
  <Words>486</Words>
  <Application>Microsoft Office PowerPoint</Application>
  <PresentationFormat>全屏显示(4:3)</PresentationFormat>
  <Paragraphs>96</Paragraphs>
  <Slides>11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Times New Roman</vt:lpstr>
      <vt:lpstr>宋体</vt:lpstr>
      <vt:lpstr>楷体_GB2312</vt:lpstr>
      <vt:lpstr>华文行楷</vt:lpstr>
      <vt:lpstr>仿宋_GB2312</vt:lpstr>
      <vt:lpstr>Arial</vt:lpstr>
      <vt:lpstr>Symbol</vt:lpstr>
      <vt:lpstr>空演示文稿</vt:lpstr>
      <vt:lpstr>BMP 图象</vt:lpstr>
      <vt:lpstr>Microsoft 公式 3.0</vt:lpstr>
      <vt:lpstr>第8节</vt:lpstr>
      <vt:lpstr>二次曲面</vt:lpstr>
      <vt:lpstr>1. 椭球面</vt:lpstr>
      <vt:lpstr>PowerPoint 演示文稿</vt:lpstr>
      <vt:lpstr>2. 抛物面</vt:lpstr>
      <vt:lpstr>3.  双曲面</vt:lpstr>
      <vt:lpstr>PowerPoint 演示文稿</vt:lpstr>
      <vt:lpstr>(2) 双叶双曲面</vt:lpstr>
      <vt:lpstr>4.  椭圆锥面</vt:lpstr>
      <vt:lpstr>内容小结</vt:lpstr>
      <vt:lpstr>PowerPoint 演示文稿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Zhuangchu LUO</cp:lastModifiedBy>
  <cp:revision>168</cp:revision>
  <dcterms:created xsi:type="dcterms:W3CDTF">2000-12-02T01:28:42Z</dcterms:created>
  <dcterms:modified xsi:type="dcterms:W3CDTF">2018-02-07T10:54:33Z</dcterms:modified>
</cp:coreProperties>
</file>