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80" r:id="rId4"/>
    <p:sldId id="281" r:id="rId5"/>
    <p:sldId id="285" r:id="rId6"/>
    <p:sldId id="259" r:id="rId7"/>
    <p:sldId id="260" r:id="rId8"/>
    <p:sldId id="261" r:id="rId9"/>
    <p:sldId id="268" r:id="rId10"/>
    <p:sldId id="262" r:id="rId11"/>
    <p:sldId id="282" r:id="rId12"/>
    <p:sldId id="284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3" r:id="rId28"/>
    <p:sldId id="272" r:id="rId29"/>
    <p:sldId id="302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66CC"/>
    <a:srgbClr val="008080"/>
    <a:srgbClr val="00FFCC"/>
    <a:srgbClr val="99FF66"/>
    <a:srgbClr val="333333"/>
    <a:srgbClr val="002BB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50" d="100"/>
          <a:sy n="150" d="100"/>
        </p:scale>
        <p:origin x="2010" y="108"/>
      </p:cViewPr>
      <p:guideLst>
        <p:guide orient="horz" pos="15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6" y="16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9" Type="http://schemas.openxmlformats.org/officeDocument/2006/relationships/image" Target="../media/image10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0" Type="http://schemas.openxmlformats.org/officeDocument/2006/relationships/image" Target="../media/image134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8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12" Type="http://schemas.openxmlformats.org/officeDocument/2006/relationships/image" Target="../media/image147.emf"/><Relationship Id="rId2" Type="http://schemas.openxmlformats.org/officeDocument/2006/relationships/image" Target="../media/image137.emf"/><Relationship Id="rId16" Type="http://schemas.openxmlformats.org/officeDocument/2006/relationships/image" Target="../media/image151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emf"/><Relationship Id="rId5" Type="http://schemas.openxmlformats.org/officeDocument/2006/relationships/image" Target="../media/image140.emf"/><Relationship Id="rId15" Type="http://schemas.openxmlformats.org/officeDocument/2006/relationships/image" Target="../media/image15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Relationship Id="rId14" Type="http://schemas.openxmlformats.org/officeDocument/2006/relationships/image" Target="../media/image14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4" Type="http://schemas.openxmlformats.org/officeDocument/2006/relationships/image" Target="../media/image15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11" Type="http://schemas.openxmlformats.org/officeDocument/2006/relationships/image" Target="../media/image183.emf"/><Relationship Id="rId5" Type="http://schemas.openxmlformats.org/officeDocument/2006/relationships/image" Target="../media/image177.emf"/><Relationship Id="rId10" Type="http://schemas.openxmlformats.org/officeDocument/2006/relationships/image" Target="../media/image182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12" Type="http://schemas.openxmlformats.org/officeDocument/2006/relationships/image" Target="../media/image195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11" Type="http://schemas.openxmlformats.org/officeDocument/2006/relationships/image" Target="../media/image194.emf"/><Relationship Id="rId5" Type="http://schemas.openxmlformats.org/officeDocument/2006/relationships/image" Target="../media/image188.emf"/><Relationship Id="rId10" Type="http://schemas.openxmlformats.org/officeDocument/2006/relationships/image" Target="../media/image193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Relationship Id="rId6" Type="http://schemas.openxmlformats.org/officeDocument/2006/relationships/image" Target="../media/image215.emf"/><Relationship Id="rId5" Type="http://schemas.openxmlformats.org/officeDocument/2006/relationships/image" Target="../media/image214.emf"/><Relationship Id="rId4" Type="http://schemas.openxmlformats.org/officeDocument/2006/relationships/image" Target="../media/image213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13" Type="http://schemas.openxmlformats.org/officeDocument/2006/relationships/image" Target="../media/image228.emf"/><Relationship Id="rId3" Type="http://schemas.openxmlformats.org/officeDocument/2006/relationships/image" Target="../media/image218.emf"/><Relationship Id="rId7" Type="http://schemas.openxmlformats.org/officeDocument/2006/relationships/image" Target="../media/image222.emf"/><Relationship Id="rId12" Type="http://schemas.openxmlformats.org/officeDocument/2006/relationships/image" Target="../media/image227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Relationship Id="rId6" Type="http://schemas.openxmlformats.org/officeDocument/2006/relationships/image" Target="../media/image221.emf"/><Relationship Id="rId11" Type="http://schemas.openxmlformats.org/officeDocument/2006/relationships/image" Target="../media/image226.emf"/><Relationship Id="rId5" Type="http://schemas.openxmlformats.org/officeDocument/2006/relationships/image" Target="../media/image220.emf"/><Relationship Id="rId10" Type="http://schemas.openxmlformats.org/officeDocument/2006/relationships/image" Target="../media/image225.emf"/><Relationship Id="rId4" Type="http://schemas.openxmlformats.org/officeDocument/2006/relationships/image" Target="../media/image219.emf"/><Relationship Id="rId9" Type="http://schemas.openxmlformats.org/officeDocument/2006/relationships/image" Target="../media/image224.emf"/><Relationship Id="rId14" Type="http://schemas.openxmlformats.org/officeDocument/2006/relationships/image" Target="../media/image229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3" Type="http://schemas.openxmlformats.org/officeDocument/2006/relationships/image" Target="../media/image232.emf"/><Relationship Id="rId7" Type="http://schemas.openxmlformats.org/officeDocument/2006/relationships/image" Target="../media/image236.e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Relationship Id="rId6" Type="http://schemas.openxmlformats.org/officeDocument/2006/relationships/image" Target="../media/image235.emf"/><Relationship Id="rId11" Type="http://schemas.openxmlformats.org/officeDocument/2006/relationships/image" Target="../media/image240.emf"/><Relationship Id="rId5" Type="http://schemas.openxmlformats.org/officeDocument/2006/relationships/image" Target="../media/image234.emf"/><Relationship Id="rId10" Type="http://schemas.openxmlformats.org/officeDocument/2006/relationships/image" Target="../media/image239.emf"/><Relationship Id="rId4" Type="http://schemas.openxmlformats.org/officeDocument/2006/relationships/image" Target="../media/image233.emf"/><Relationship Id="rId9" Type="http://schemas.openxmlformats.org/officeDocument/2006/relationships/image" Target="../media/image238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image" Target="../media/image253.emf"/><Relationship Id="rId3" Type="http://schemas.openxmlformats.org/officeDocument/2006/relationships/image" Target="../media/image243.emf"/><Relationship Id="rId7" Type="http://schemas.openxmlformats.org/officeDocument/2006/relationships/image" Target="../media/image247.emf"/><Relationship Id="rId12" Type="http://schemas.openxmlformats.org/officeDocument/2006/relationships/image" Target="../media/image252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11" Type="http://schemas.openxmlformats.org/officeDocument/2006/relationships/image" Target="../media/image251.emf"/><Relationship Id="rId5" Type="http://schemas.openxmlformats.org/officeDocument/2006/relationships/image" Target="../media/image245.emf"/><Relationship Id="rId10" Type="http://schemas.openxmlformats.org/officeDocument/2006/relationships/image" Target="../media/image250.emf"/><Relationship Id="rId4" Type="http://schemas.openxmlformats.org/officeDocument/2006/relationships/image" Target="../media/image244.emf"/><Relationship Id="rId9" Type="http://schemas.openxmlformats.org/officeDocument/2006/relationships/image" Target="../media/image249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image" Target="../media/image266.emf"/><Relationship Id="rId3" Type="http://schemas.openxmlformats.org/officeDocument/2006/relationships/image" Target="../media/image256.emf"/><Relationship Id="rId7" Type="http://schemas.openxmlformats.org/officeDocument/2006/relationships/image" Target="../media/image260.emf"/><Relationship Id="rId12" Type="http://schemas.openxmlformats.org/officeDocument/2006/relationships/image" Target="../media/image265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11" Type="http://schemas.openxmlformats.org/officeDocument/2006/relationships/image" Target="../media/image264.emf"/><Relationship Id="rId5" Type="http://schemas.openxmlformats.org/officeDocument/2006/relationships/image" Target="../media/image258.emf"/><Relationship Id="rId15" Type="http://schemas.openxmlformats.org/officeDocument/2006/relationships/image" Target="../media/image268.emf"/><Relationship Id="rId10" Type="http://schemas.openxmlformats.org/officeDocument/2006/relationships/image" Target="../media/image263.emf"/><Relationship Id="rId4" Type="http://schemas.openxmlformats.org/officeDocument/2006/relationships/image" Target="../media/image257.emf"/><Relationship Id="rId9" Type="http://schemas.openxmlformats.org/officeDocument/2006/relationships/image" Target="../media/image262.emf"/><Relationship Id="rId14" Type="http://schemas.openxmlformats.org/officeDocument/2006/relationships/image" Target="../media/image26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0" Type="http://schemas.openxmlformats.org/officeDocument/2006/relationships/image" Target="../media/image86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仿宋_GB2312" panose="0201060903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仿宋_GB2312" panose="0201060903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仿宋_GB2312" panose="0201060903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仿宋_GB2312" panose="02010609030101010101" pitchFamily="49" charset="-122"/>
              </a:defRPr>
            </a:lvl1pPr>
          </a:lstStyle>
          <a:p>
            <a:fld id="{9AAA8148-6F1C-4820-B3A8-7DD1090AF7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316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B805A-B0EA-428B-9C6A-1BC6D9E270B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b="1">
                <a:solidFill>
                  <a:schemeClr val="accent2"/>
                </a:solidFill>
                <a:ea typeface="楷体_GB2312" panose="02010609030101010101" pitchFamily="49" charset="-122"/>
              </a:rPr>
              <a:t>( L. P371 </a:t>
            </a:r>
            <a:r>
              <a:rPr lang="zh-CN" altLang="en-US" sz="800" b="1">
                <a:solidFill>
                  <a:schemeClr val="accent2"/>
                </a:solidFill>
                <a:ea typeface="楷体_GB2312" panose="02010609030101010101" pitchFamily="49" charset="-122"/>
              </a:rPr>
              <a:t>第一节</a:t>
            </a:r>
            <a:r>
              <a:rPr lang="en-US" altLang="zh-CN" sz="800" b="1">
                <a:solidFill>
                  <a:schemeClr val="accent2"/>
                </a:solidFill>
                <a:ea typeface="楷体_GB2312" panose="02010609030101010101" pitchFamily="49" charset="-122"/>
              </a:rPr>
              <a:t>) 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(L.P373 </a:t>
            </a:r>
            <a:r>
              <a:rPr lang="zh-CN" altLang="en-US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表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6-1 ) </a:t>
            </a:r>
            <a:r>
              <a:rPr lang="en-US" altLang="zh-CN" sz="2800">
                <a:ea typeface="楷体_GB2312" panose="02010609030101010101" pitchFamily="49" charset="-122"/>
              </a:rPr>
              <a:t>(</a:t>
            </a:r>
            <a:r>
              <a:rPr lang="zh-CN" altLang="en-US" sz="2800">
                <a:ea typeface="楷体_GB2312" panose="02010609030101010101" pitchFamily="49" charset="-122"/>
              </a:rPr>
              <a:t>参考</a:t>
            </a:r>
            <a:r>
              <a:rPr lang="en-US" altLang="zh-CN" sz="2800">
                <a:solidFill>
                  <a:schemeClr val="accent2"/>
                </a:solidFill>
                <a:ea typeface="楷体_GB2312" panose="02010609030101010101" pitchFamily="49" charset="-122"/>
              </a:rPr>
              <a:t>L. P374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ea typeface="楷体_GB2312" panose="02010609030101010101" pitchFamily="49" charset="-122"/>
              </a:rPr>
              <a:t>说明② </a:t>
            </a:r>
            <a:r>
              <a:rPr lang="en-US" altLang="zh-CN" sz="2800">
                <a:ea typeface="楷体_GB2312" panose="0201060903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230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95AF5-05C7-45BE-96AE-065FB4FF837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b="1">
                <a:solidFill>
                  <a:schemeClr val="accent2"/>
                </a:solidFill>
                <a:ea typeface="楷体_GB2312" panose="02010609030101010101" pitchFamily="49" charset="-122"/>
              </a:rPr>
              <a:t>( L. P374, 5 )</a:t>
            </a:r>
          </a:p>
        </p:txBody>
      </p:sp>
    </p:spTree>
    <p:extLst>
      <p:ext uri="{BB962C8B-B14F-4D97-AF65-F5344CB8AC3E}">
        <p14:creationId xmlns:p14="http://schemas.microsoft.com/office/powerpoint/2010/main" val="168917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F0FA-A8EB-4ACB-A6E0-461DD71B4F9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b="1">
                <a:solidFill>
                  <a:schemeClr val="accent2"/>
                </a:solidFill>
                <a:ea typeface="楷体_GB2312" panose="02010609030101010101" pitchFamily="49" charset="-122"/>
              </a:rPr>
              <a:t>( L. P384, 1 )</a:t>
            </a:r>
          </a:p>
        </p:txBody>
      </p:sp>
    </p:spTree>
    <p:extLst>
      <p:ext uri="{BB962C8B-B14F-4D97-AF65-F5344CB8AC3E}">
        <p14:creationId xmlns:p14="http://schemas.microsoft.com/office/powerpoint/2010/main" val="273431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FC2E8-EEFD-45D0-AABF-59D4E57AB87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800" b="1">
                <a:solidFill>
                  <a:schemeClr val="accent2"/>
                </a:solidFill>
                <a:ea typeface="楷体_GB2312" panose="02010609030101010101" pitchFamily="49" charset="-122"/>
              </a:rPr>
              <a:t>( L. P.395 </a:t>
            </a:r>
            <a:r>
              <a:rPr lang="zh-CN" altLang="en-US" sz="800" b="1">
                <a:solidFill>
                  <a:schemeClr val="accent2"/>
                </a:solidFill>
                <a:ea typeface="楷体_GB2312" panose="02010609030101010101" pitchFamily="49" charset="-122"/>
              </a:rPr>
              <a:t>第三节</a:t>
            </a:r>
            <a:r>
              <a:rPr lang="en-US" altLang="zh-CN" sz="800" b="1">
                <a:solidFill>
                  <a:schemeClr val="accent2"/>
                </a:solidFill>
                <a:ea typeface="楷体_GB2312" panose="02010609030101010101" pitchFamily="49" charset="-122"/>
              </a:rPr>
              <a:t>) 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( L.P396,(2) )</a:t>
            </a:r>
            <a:endParaRPr lang="en-US" altLang="zh-CN" sz="800" b="1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97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C2269-BEE7-4876-8A14-DA4E248913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82318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5BE8C-CFDF-4149-A6F8-3076E9106D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02766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2694A-85C5-493F-B8F4-C01DA201C3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5065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40DEE-AB25-4EE2-906F-449CA2B8E8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02260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DFB6E-3F80-4A65-BC74-A1A9427AF7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87521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4C4B8-FA21-4A5D-A3E8-76CB590C27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57176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15ED5-159D-4C01-ABFD-436300E4FB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78349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459F8-0323-4CA4-9A97-87A81C5AF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42621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B6502-A317-4B28-961E-7202C53FBD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46709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F4245-3445-4915-AD19-909E9A8D6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9056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2BA4B-8A87-4038-B63D-116C64173B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78098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987F940-2AB1-45AE-9EB3-ABBDEB4F3B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slide" Target="slide13.xml"/><Relationship Id="rId5" Type="http://schemas.openxmlformats.org/officeDocument/2006/relationships/image" Target="../media/image5.jpeg"/><Relationship Id="rId10" Type="http://schemas.openxmlformats.org/officeDocument/2006/relationships/slide" Target="slide24.xml"/><Relationship Id="rId4" Type="http://schemas.openxmlformats.org/officeDocument/2006/relationships/image" Target="../media/image4.jpeg"/><Relationship Id="rId9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5.jpeg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4.jpeg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9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7.jpeg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100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93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9.emf"/><Relationship Id="rId20" Type="http://schemas.openxmlformats.org/officeDocument/2006/relationships/image" Target="../media/image10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image" Target="../media/image5.jpeg"/><Relationship Id="rId10" Type="http://schemas.openxmlformats.org/officeDocument/2006/relationships/image" Target="../media/image96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93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8.emf"/><Relationship Id="rId2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95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6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8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5.emf"/><Relationship Id="rId19" Type="http://schemas.openxmlformats.org/officeDocument/2006/relationships/image" Target="../media/image5.jpeg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7.emf"/><Relationship Id="rId2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6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0.emf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4.jpeg"/><Relationship Id="rId5" Type="http://schemas.openxmlformats.org/officeDocument/2006/relationships/image" Target="../media/image109.emf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1.emf"/><Relationship Id="rId1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22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24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13.bin"/><Relationship Id="rId31" Type="http://schemas.openxmlformats.org/officeDocument/2006/relationships/image" Target="../media/image5.jpeg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4.jpeg"/><Relationship Id="rId8" Type="http://schemas.openxmlformats.org/officeDocument/2006/relationships/image" Target="../media/image1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2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25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1.emf"/><Relationship Id="rId20" Type="http://schemas.openxmlformats.org/officeDocument/2006/relationships/image" Target="../media/image133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35.e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6.jpeg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0.emf"/><Relationship Id="rId22" Type="http://schemas.openxmlformats.org/officeDocument/2006/relationships/image" Target="../media/image134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51.emf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46.emf"/><Relationship Id="rId32" Type="http://schemas.openxmlformats.org/officeDocument/2006/relationships/image" Target="../media/image150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48.emf"/><Relationship Id="rId36" Type="http://schemas.openxmlformats.org/officeDocument/2006/relationships/image" Target="../media/image4.jpeg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49.emf"/><Relationship Id="rId35" Type="http://schemas.openxmlformats.org/officeDocument/2006/relationships/image" Target="../media/image3.jpeg"/><Relationship Id="rId8" Type="http://schemas.openxmlformats.org/officeDocument/2006/relationships/image" Target="../media/image138.emf"/><Relationship Id="rId3" Type="http://schemas.openxmlformats.org/officeDocument/2006/relationships/oleObject" Target="../embeddings/oleObject1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5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3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4.jpeg"/><Relationship Id="rId4" Type="http://schemas.openxmlformats.org/officeDocument/2006/relationships/image" Target="../media/image152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63.emf"/><Relationship Id="rId3" Type="http://schemas.openxmlformats.org/officeDocument/2006/relationships/oleObject" Target="../embeddings/oleObject149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2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image" Target="../media/image7.jpeg"/><Relationship Id="rId10" Type="http://schemas.openxmlformats.org/officeDocument/2006/relationships/image" Target="../media/image159.emf"/><Relationship Id="rId19" Type="http://schemas.openxmlformats.org/officeDocument/2006/relationships/image" Target="../media/image3.jpeg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1.emf"/><Relationship Id="rId2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71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57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64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image" Target="../media/image5.jpeg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9.emf"/><Relationship Id="rId2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19" Type="http://schemas.openxmlformats.org/officeDocument/2006/relationships/image" Target="../media/image5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80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73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9.emf"/><Relationship Id="rId20" Type="http://schemas.openxmlformats.org/officeDocument/2006/relationships/image" Target="../media/image181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83.e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6.jpeg"/><Relationship Id="rId10" Type="http://schemas.openxmlformats.org/officeDocument/2006/relationships/image" Target="../media/image176.e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8.emf"/><Relationship Id="rId22" Type="http://schemas.openxmlformats.org/officeDocument/2006/relationships/image" Target="../media/image182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91.emf"/><Relationship Id="rId26" Type="http://schemas.openxmlformats.org/officeDocument/2006/relationships/image" Target="../media/image195.e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94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4.jpeg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185.bin"/><Relationship Id="rId31" Type="http://schemas.openxmlformats.org/officeDocument/2006/relationships/image" Target="../media/image7.jpeg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89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200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2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99.emf"/><Relationship Id="rId19" Type="http://schemas.openxmlformats.org/officeDocument/2006/relationships/image" Target="../media/image5.jpeg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201.emf"/><Relationship Id="rId22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96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07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9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206.emf"/><Relationship Id="rId19" Type="http://schemas.openxmlformats.org/officeDocument/2006/relationships/image" Target="../media/image5.jpeg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8.emf"/><Relationship Id="rId22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214.e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8.jpeg"/><Relationship Id="rId7" Type="http://schemas.openxmlformats.org/officeDocument/2006/relationships/image" Target="../media/image211.e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13.emf"/><Relationship Id="rId5" Type="http://schemas.openxmlformats.org/officeDocument/2006/relationships/image" Target="../media/image210.emf"/><Relationship Id="rId15" Type="http://schemas.openxmlformats.org/officeDocument/2006/relationships/image" Target="../media/image215.emf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6.jpeg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12.emf"/><Relationship Id="rId14" Type="http://schemas.openxmlformats.org/officeDocument/2006/relationships/oleObject" Target="../embeddings/oleObject208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23.emf"/><Relationship Id="rId26" Type="http://schemas.openxmlformats.org/officeDocument/2006/relationships/image" Target="../media/image227.e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20.e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2.emf"/><Relationship Id="rId20" Type="http://schemas.openxmlformats.org/officeDocument/2006/relationships/image" Target="../media/image224.emf"/><Relationship Id="rId29" Type="http://schemas.openxmlformats.org/officeDocument/2006/relationships/oleObject" Target="../embeddings/oleObject222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7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26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28" Type="http://schemas.openxmlformats.org/officeDocument/2006/relationships/image" Target="../media/image228.emf"/><Relationship Id="rId36" Type="http://schemas.openxmlformats.org/officeDocument/2006/relationships/image" Target="../media/image8.jpeg"/><Relationship Id="rId10" Type="http://schemas.openxmlformats.org/officeDocument/2006/relationships/image" Target="../media/image219.emf"/><Relationship Id="rId19" Type="http://schemas.openxmlformats.org/officeDocument/2006/relationships/oleObject" Target="../embeddings/oleObject217.bin"/><Relationship Id="rId31" Type="http://schemas.openxmlformats.org/officeDocument/2006/relationships/image" Target="../media/image3.jpeg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21.emf"/><Relationship Id="rId22" Type="http://schemas.openxmlformats.org/officeDocument/2006/relationships/image" Target="../media/image225.emf"/><Relationship Id="rId27" Type="http://schemas.openxmlformats.org/officeDocument/2006/relationships/oleObject" Target="../embeddings/oleObject221.bin"/><Relationship Id="rId30" Type="http://schemas.openxmlformats.org/officeDocument/2006/relationships/image" Target="../media/image229.emf"/><Relationship Id="rId35" Type="http://schemas.openxmlformats.org/officeDocument/2006/relationships/image" Target="../media/image7.jpeg"/><Relationship Id="rId8" Type="http://schemas.openxmlformats.org/officeDocument/2006/relationships/image" Target="../media/image21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37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34.emf"/><Relationship Id="rId17" Type="http://schemas.openxmlformats.org/officeDocument/2006/relationships/oleObject" Target="../embeddings/oleObject230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6.emf"/><Relationship Id="rId20" Type="http://schemas.openxmlformats.org/officeDocument/2006/relationships/image" Target="../media/image238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1.e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240.emf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28" Type="http://schemas.openxmlformats.org/officeDocument/2006/relationships/image" Target="../media/image6.jpeg"/><Relationship Id="rId10" Type="http://schemas.openxmlformats.org/officeDocument/2006/relationships/image" Target="../media/image233.emf"/><Relationship Id="rId19" Type="http://schemas.openxmlformats.org/officeDocument/2006/relationships/oleObject" Target="../embeddings/oleObject231.bin"/><Relationship Id="rId4" Type="http://schemas.openxmlformats.org/officeDocument/2006/relationships/image" Target="../media/image230.e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35.emf"/><Relationship Id="rId22" Type="http://schemas.openxmlformats.org/officeDocument/2006/relationships/image" Target="../media/image239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48.emf"/><Relationship Id="rId26" Type="http://schemas.openxmlformats.org/officeDocument/2006/relationships/image" Target="../media/image252.e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45.e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7.emf"/><Relationship Id="rId20" Type="http://schemas.openxmlformats.org/officeDocument/2006/relationships/image" Target="../media/image249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2.e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51.e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53.emf"/><Relationship Id="rId10" Type="http://schemas.openxmlformats.org/officeDocument/2006/relationships/image" Target="../media/image244.e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41.e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46.emf"/><Relationship Id="rId22" Type="http://schemas.openxmlformats.org/officeDocument/2006/relationships/image" Target="../media/image250.emf"/><Relationship Id="rId27" Type="http://schemas.openxmlformats.org/officeDocument/2006/relationships/oleObject" Target="../embeddings/oleObject246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jpeg"/><Relationship Id="rId18" Type="http://schemas.openxmlformats.org/officeDocument/2006/relationships/image" Target="../media/image258.emf"/><Relationship Id="rId26" Type="http://schemas.openxmlformats.org/officeDocument/2006/relationships/image" Target="../media/image262.emf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266.emf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4.jpeg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38" Type="http://schemas.openxmlformats.org/officeDocument/2006/relationships/image" Target="../media/image26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20" Type="http://schemas.openxmlformats.org/officeDocument/2006/relationships/image" Target="../media/image259.e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5.emf"/><Relationship Id="rId11" Type="http://schemas.openxmlformats.org/officeDocument/2006/relationships/image" Target="../media/image3.jpeg"/><Relationship Id="rId24" Type="http://schemas.openxmlformats.org/officeDocument/2006/relationships/image" Target="../media/image261.emf"/><Relationship Id="rId32" Type="http://schemas.openxmlformats.org/officeDocument/2006/relationships/image" Target="../media/image265.emf"/><Relationship Id="rId37" Type="http://schemas.openxmlformats.org/officeDocument/2006/relationships/oleObject" Target="../embeddings/oleObject261.bin"/><Relationship Id="rId5" Type="http://schemas.openxmlformats.org/officeDocument/2006/relationships/oleObject" Target="../embeddings/oleObject248.bin"/><Relationship Id="rId15" Type="http://schemas.openxmlformats.org/officeDocument/2006/relationships/image" Target="../media/image7.jpeg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63.emf"/><Relationship Id="rId36" Type="http://schemas.openxmlformats.org/officeDocument/2006/relationships/image" Target="../media/image267.emf"/><Relationship Id="rId10" Type="http://schemas.openxmlformats.org/officeDocument/2006/relationships/image" Target="../media/image257.e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6.jpeg"/><Relationship Id="rId22" Type="http://schemas.openxmlformats.org/officeDocument/2006/relationships/image" Target="../media/image260.e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64.emf"/><Relationship Id="rId35" Type="http://schemas.openxmlformats.org/officeDocument/2006/relationships/oleObject" Target="../embeddings/oleObject260.bin"/><Relationship Id="rId8" Type="http://schemas.openxmlformats.org/officeDocument/2006/relationships/image" Target="../media/image256.emf"/><Relationship Id="rId3" Type="http://schemas.openxmlformats.org/officeDocument/2006/relationships/oleObject" Target="../embeddings/oleObject2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16.bin"/><Relationship Id="rId26" Type="http://schemas.openxmlformats.org/officeDocument/2006/relationships/image" Target="../media/image7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2.emf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emf"/><Relationship Id="rId24" Type="http://schemas.openxmlformats.org/officeDocument/2006/relationships/image" Target="../media/image5.jpeg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4.jpeg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3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3.jpeg"/><Relationship Id="rId27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9.emf"/><Relationship Id="rId18" Type="http://schemas.openxmlformats.org/officeDocument/2006/relationships/oleObject" Target="../embeddings/oleObject25.bin"/><Relationship Id="rId26" Type="http://schemas.openxmlformats.org/officeDocument/2006/relationships/image" Target="../media/image5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3.e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1.emf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8.emf"/><Relationship Id="rId24" Type="http://schemas.openxmlformats.org/officeDocument/2006/relationships/image" Target="../media/image3.jpeg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image" Target="../media/image7.jpeg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2.emf"/><Relationship Id="rId26" Type="http://schemas.openxmlformats.org/officeDocument/2006/relationships/image" Target="../media/image46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5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.jpeg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36.bin"/><Relationship Id="rId31" Type="http://schemas.openxmlformats.org/officeDocument/2006/relationships/image" Target="../media/image7.jpeg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4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47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Relationship Id="rId27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7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4.jpeg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58.bin"/><Relationship Id="rId31" Type="http://schemas.openxmlformats.org/officeDocument/2006/relationships/image" Target="../media/image7.jpeg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6.emf"/><Relationship Id="rId3" Type="http://schemas.openxmlformats.org/officeDocument/2006/relationships/oleObject" Target="../embeddings/oleObject62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image" Target="../media/image7.jpeg"/><Relationship Id="rId10" Type="http://schemas.openxmlformats.org/officeDocument/2006/relationships/image" Target="../media/image72.emf"/><Relationship Id="rId19" Type="http://schemas.openxmlformats.org/officeDocument/2006/relationships/image" Target="../media/image3.jpeg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emf"/><Relationship Id="rId2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4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77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7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6.jpeg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Rectangle 76"/>
          <p:cNvSpPr>
            <a:spLocks noChangeArrowheads="1"/>
          </p:cNvSpPr>
          <p:nvPr/>
        </p:nvSpPr>
        <p:spPr bwMode="auto">
          <a:xfrm>
            <a:off x="-13196" y="-635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22860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2BB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b="1">
                <a:ea typeface="华文行楷" panose="02010800040101010101" pitchFamily="2" charset="-122"/>
              </a:rPr>
              <a:t>习题课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3131840" y="1226403"/>
            <a:ext cx="26468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无穷级数</a:t>
            </a:r>
            <a:endParaRPr lang="zh-CN" altLang="en-US" sz="4800" b="1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108" name="Picture 60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110" name="Picture 6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1" name="Picture 6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3" name="Picture 6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6" name="AutoShape 6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3886200"/>
            <a:ext cx="52578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 b="1"/>
              <a:t>三、幂级数和函数的求法 </a:t>
            </a:r>
          </a:p>
        </p:txBody>
      </p:sp>
      <p:sp>
        <p:nvSpPr>
          <p:cNvPr id="2118" name="AutoShape 70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4648200"/>
            <a:ext cx="6019800" cy="1295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zh-CN" altLang="en-US" sz="3200" b="1"/>
              <a:t>四、函数的幂级数和付式级数</a:t>
            </a:r>
          </a:p>
          <a:p>
            <a:pPr eaLnBrk="0" hangingPunct="0"/>
            <a:r>
              <a:rPr kumimoji="0" lang="zh-CN" altLang="en-US" sz="3200" b="1"/>
              <a:t>        展开法</a:t>
            </a:r>
          </a:p>
        </p:txBody>
      </p:sp>
      <p:sp>
        <p:nvSpPr>
          <p:cNvPr id="2119" name="AutoShape 7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62200" y="2286000"/>
            <a:ext cx="46482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 b="1"/>
              <a:t>一、数项级数的审敛法</a:t>
            </a:r>
            <a:endParaRPr lang="zh-CN" altLang="en-US"/>
          </a:p>
        </p:txBody>
      </p:sp>
      <p:sp>
        <p:nvSpPr>
          <p:cNvPr id="2120" name="AutoShape 72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3124200"/>
            <a:ext cx="58674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 b="1"/>
              <a:t>二、求幂级数收敛域的方法 </a:t>
            </a:r>
          </a:p>
        </p:txBody>
      </p:sp>
      <p:graphicFrame>
        <p:nvGraphicFramePr>
          <p:cNvPr id="2125" name="Object 77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BMP 图象" r:id="rId12" imgW="3390476" imgH="3409524" progId="Paint.Picture">
                  <p:embed/>
                </p:oleObj>
              </mc:Choice>
              <mc:Fallback>
                <p:oleObj name="BMP 图象" r:id="rId12" imgW="3390476" imgH="3409524" progId="Paint.Picture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6" name="Text Box 78"/>
          <p:cNvSpPr txBox="1">
            <a:spLocks noChangeArrowheads="1"/>
          </p:cNvSpPr>
          <p:nvPr/>
        </p:nvSpPr>
        <p:spPr bwMode="auto">
          <a:xfrm>
            <a:off x="7339027" y="250825"/>
            <a:ext cx="144142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第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13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章 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836613" y="2184400"/>
          <a:ext cx="3073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3" imgW="3073320" imgH="1015920" progId="Equation.3">
                  <p:embed/>
                </p:oleObj>
              </mc:Choice>
              <mc:Fallback>
                <p:oleObj name="Equation" r:id="rId3" imgW="307332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184400"/>
                        <a:ext cx="3073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533400"/>
          </a:xfrm>
        </p:spPr>
        <p:txBody>
          <a:bodyPr/>
          <a:lstStyle/>
          <a:p>
            <a:pPr algn="l"/>
            <a:r>
              <a:rPr lang="en-US" altLang="zh-CN" sz="2800">
                <a:ea typeface="楷体_GB2312" panose="02010609030101010101" pitchFamily="49" charset="-122"/>
              </a:rPr>
              <a:t>P257 </a:t>
            </a:r>
            <a:r>
              <a:rPr lang="zh-CN" altLang="en-US" sz="2800">
                <a:ea typeface="楷体_GB2312" panose="02010609030101010101" pitchFamily="49" charset="-122"/>
              </a:rPr>
              <a:t>题</a:t>
            </a:r>
            <a:r>
              <a:rPr lang="en-US" altLang="zh-CN" sz="2800">
                <a:ea typeface="楷体_GB2312" panose="02010609030101010101" pitchFamily="49" charset="-122"/>
              </a:rPr>
              <a:t>5.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讨论下列级数的绝对收敛性与条件收敛性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838200" y="984250"/>
          <a:ext cx="2616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5" imgW="2616120" imgH="1028520" progId="Equation.3">
                  <p:embed/>
                </p:oleObj>
              </mc:Choice>
              <mc:Fallback>
                <p:oleObj name="Equation" r:id="rId5" imgW="261612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84250"/>
                        <a:ext cx="2616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711700" y="996950"/>
          <a:ext cx="3365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7" imgW="3365280" imgH="1054080" progId="Equation.3">
                  <p:embed/>
                </p:oleObj>
              </mc:Choice>
              <mc:Fallback>
                <p:oleObj name="Equation" r:id="rId7" imgW="336528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996950"/>
                        <a:ext cx="3365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724400" y="2178050"/>
          <a:ext cx="3187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9" imgW="3187440" imgH="1028520" progId="Equation.3">
                  <p:embed/>
                </p:oleObj>
              </mc:Choice>
              <mc:Fallback>
                <p:oleObj name="Equation" r:id="rId9" imgW="3187440" imgH="1028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78050"/>
                        <a:ext cx="3187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85800" y="3276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 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286000" y="33274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>
                <a:solidFill>
                  <a:schemeClr val="tx2"/>
                </a:solidFill>
              </a:rPr>
              <a:t> &gt;1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绝对收敛 </a:t>
            </a:r>
            <a:r>
              <a:rPr lang="en-US" altLang="zh-CN"/>
              <a:t>;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286000" y="3886200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0 &lt; </a:t>
            </a: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>
                <a:solidFill>
                  <a:schemeClr val="tx2"/>
                </a:solidFill>
              </a:rPr>
              <a:t> ≤1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条件收敛 </a:t>
            </a:r>
            <a:r>
              <a:rPr lang="en-US" altLang="zh-CN"/>
              <a:t>;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286000" y="44196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>
                <a:solidFill>
                  <a:schemeClr val="tx2"/>
                </a:solidFill>
              </a:rPr>
              <a:t>≤0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发散 </a:t>
            </a:r>
            <a:r>
              <a:rPr lang="en-US" altLang="zh-CN"/>
              <a:t>.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9600" y="50292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因各项取绝对值后所得强级数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7023100" y="5181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066800" y="56388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原级数绝对收敛 </a:t>
            </a:r>
            <a:r>
              <a:rPr lang="en-US" altLang="zh-CN"/>
              <a:t>.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8058150" y="50292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 </a:t>
            </a:r>
          </a:p>
        </p:txBody>
      </p:sp>
      <p:pic>
        <p:nvPicPr>
          <p:cNvPr id="8226" name="Picture 34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228" name="Picture 3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9" name="Picture 3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0" name="Picture 3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1" name="Picture 3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2" name="Picture 4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33" name="Object 41"/>
          <p:cNvGraphicFramePr>
            <a:graphicFrameLocks noChangeAspect="1"/>
          </p:cNvGraphicFramePr>
          <p:nvPr/>
        </p:nvGraphicFramePr>
        <p:xfrm>
          <a:off x="5943600" y="4800600"/>
          <a:ext cx="2209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17" imgW="2209680" imgH="1028520" progId="Equation.3">
                  <p:embed/>
                </p:oleObj>
              </mc:Choice>
              <mc:Fallback>
                <p:oleObj name="Equation" r:id="rId17" imgW="2209680" imgH="10285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00600"/>
                        <a:ext cx="2209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utoUpdateAnimBg="0"/>
      <p:bldP spid="8202" grpId="0" build="p" autoUpdateAnimBg="0"/>
      <p:bldP spid="8204" grpId="0" build="p" autoUpdateAnimBg="0"/>
      <p:bldP spid="8206" grpId="0" build="p" autoUpdateAnimBg="0"/>
      <p:bldP spid="8210" grpId="0" autoUpdateAnimBg="0"/>
      <p:bldP spid="8213" grpId="0" autoUpdateAnimBg="0"/>
      <p:bldP spid="8214" grpId="0" autoUpdateAnimBg="0"/>
      <p:bldP spid="822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03263" y="287338"/>
          <a:ext cx="3022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3" imgW="3022560" imgH="1028520" progId="Equation.3">
                  <p:embed/>
                </p:oleObj>
              </mc:Choice>
              <mc:Fallback>
                <p:oleObj name="Equation" r:id="rId3" imgW="3022560" imgH="1028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87338"/>
                        <a:ext cx="3022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143000" y="1420813"/>
          <a:ext cx="344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5" imgW="3441600" imgH="850680" progId="Equation.3">
                  <p:embed/>
                </p:oleObj>
              </mc:Choice>
              <mc:Fallback>
                <p:oleObj name="Equation" r:id="rId5" imgW="344160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20813"/>
                        <a:ext cx="344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36588" y="15621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572000" y="15684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单调递减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85800" y="31416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但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943100" y="2889250"/>
          <a:ext cx="1460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7" imgW="1460160" imgH="1028520" progId="Equation.3">
                  <p:embed/>
                </p:oleObj>
              </mc:Choice>
              <mc:Fallback>
                <p:oleObj name="Equation" r:id="rId7" imgW="1460160" imgH="102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889250"/>
                        <a:ext cx="1460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3429000" y="3930650"/>
          <a:ext cx="3895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9" imgW="3898800" imgH="1028520" progId="Equation.3">
                  <p:embed/>
                </p:oleObj>
              </mc:Choice>
              <mc:Fallback>
                <p:oleObj name="Equation" r:id="rId9" imgW="3898800" imgH="1028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30650"/>
                        <a:ext cx="38957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3429000" y="5105400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11" imgW="2209680" imgH="609480" progId="Equation.3">
                  <p:embed/>
                </p:oleObj>
              </mc:Choice>
              <mc:Fallback>
                <p:oleObj name="Equation" r:id="rId11" imgW="220968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05400"/>
                        <a:ext cx="220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5715000" y="5232400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13" imgW="583920" imgH="215640" progId="Equation.3">
                  <p:embed/>
                </p:oleObj>
              </mc:Choice>
              <mc:Fallback>
                <p:oleObj name="Equation" r:id="rId13" imgW="58392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32400"/>
                        <a:ext cx="584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609600" y="58054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所以原级数仅</a:t>
            </a:r>
            <a:r>
              <a:rPr lang="zh-CN" altLang="en-US">
                <a:solidFill>
                  <a:schemeClr val="tx2"/>
                </a:solidFill>
              </a:rPr>
              <a:t>条件收敛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aphicFrame>
        <p:nvGraphicFramePr>
          <p:cNvPr id="30744" name="Object 24"/>
          <p:cNvGraphicFramePr>
            <a:graphicFrameLocks noChangeAspect="1"/>
          </p:cNvGraphicFramePr>
          <p:nvPr/>
        </p:nvGraphicFramePr>
        <p:xfrm>
          <a:off x="4545013" y="2921000"/>
          <a:ext cx="1473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15" imgW="1473120" imgH="1028520" progId="Equation.3">
                  <p:embed/>
                </p:oleObj>
              </mc:Choice>
              <mc:Fallback>
                <p:oleObj name="Equation" r:id="rId15" imgW="1473120" imgH="10285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21000"/>
                        <a:ext cx="1473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3505200" y="3195638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17" imgW="914400" imgH="609480" progId="Equation.3">
                  <p:embed/>
                </p:oleObj>
              </mc:Choice>
              <mc:Fallback>
                <p:oleObj name="Equation" r:id="rId17" imgW="914400" imgH="609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95638"/>
                        <a:ext cx="91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304800" y="23622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</a:t>
            </a:r>
            <a:r>
              <a:rPr lang="en-US" altLang="zh-CN"/>
              <a:t>Leibniz</a:t>
            </a:r>
            <a:r>
              <a:rPr lang="zh-CN" altLang="en-US"/>
              <a:t>判别法知级数</a:t>
            </a:r>
            <a:r>
              <a:rPr lang="zh-CN" altLang="en-US">
                <a:solidFill>
                  <a:schemeClr val="tx2"/>
                </a:solidFill>
              </a:rPr>
              <a:t>收敛</a:t>
            </a:r>
            <a:r>
              <a:rPr lang="zh-CN" altLang="en-US"/>
              <a:t> </a:t>
            </a:r>
            <a:r>
              <a:rPr lang="en-US" altLang="zh-CN"/>
              <a:t>;</a:t>
            </a:r>
          </a:p>
        </p:txBody>
      </p:sp>
      <p:graphicFrame>
        <p:nvGraphicFramePr>
          <p:cNvPr id="30748" name="Object 28"/>
          <p:cNvGraphicFramePr>
            <a:graphicFrameLocks noChangeAspect="1"/>
          </p:cNvGraphicFramePr>
          <p:nvPr/>
        </p:nvGraphicFramePr>
        <p:xfrm>
          <a:off x="6807200" y="1614488"/>
          <a:ext cx="157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19" imgW="1574640" imgH="609480" progId="Equation.3">
                  <p:embed/>
                </p:oleObj>
              </mc:Choice>
              <mc:Fallback>
                <p:oleObj name="Equation" r:id="rId19" imgW="1574640" imgH="609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1614488"/>
                        <a:ext cx="157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1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0753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4" name="Picture 3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5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6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7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27" grpId="0" autoUpdateAnimBg="0"/>
      <p:bldP spid="30732" grpId="0" autoUpdateAnimBg="0"/>
      <p:bldP spid="3074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762000" y="349250"/>
          <a:ext cx="3060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3" imgW="3060360" imgH="1028520" progId="Equation.3">
                  <p:embed/>
                </p:oleObj>
              </mc:Choice>
              <mc:Fallback>
                <p:oleObj name="Equation" r:id="rId3" imgW="306036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9250"/>
                        <a:ext cx="3060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09600" y="21717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828800" y="1981200"/>
          <a:ext cx="1104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5" imgW="1104840" imgH="1028520" progId="Equation.3">
                  <p:embed/>
                </p:oleObj>
              </mc:Choice>
              <mc:Fallback>
                <p:oleObj name="Equation" r:id="rId5" imgW="1104840" imgH="1028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1104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3251200" y="1485900"/>
          <a:ext cx="151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7" imgW="1511280" imgH="952200" progId="Equation.3">
                  <p:embed/>
                </p:oleObj>
              </mc:Choice>
              <mc:Fallback>
                <p:oleObj name="Equation" r:id="rId7" imgW="1511280" imgH="952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485900"/>
                        <a:ext cx="151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2997200" y="2438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2781300" y="3505200"/>
          <a:ext cx="288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9" imgW="2882880" imgH="850680" progId="Equation.3">
                  <p:embed/>
                </p:oleObj>
              </mc:Choice>
              <mc:Fallback>
                <p:oleObj name="Equation" r:id="rId9" imgW="288288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505200"/>
                        <a:ext cx="288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3479800" y="2476500"/>
          <a:ext cx="1054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11" imgW="1054080" imgH="876240" progId="Equation.3">
                  <p:embed/>
                </p:oleObj>
              </mc:Choice>
              <mc:Fallback>
                <p:oleObj name="Equation" r:id="rId11" imgW="1054080" imgH="876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476500"/>
                        <a:ext cx="1054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638800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5778500" y="363220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13" imgW="1002960" imgH="253800" progId="Equation.3">
                  <p:embed/>
                </p:oleObj>
              </mc:Choice>
              <mc:Fallback>
                <p:oleObj name="Equation" r:id="rId13" imgW="100296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632200"/>
                        <a:ext cx="1003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7112000" y="365760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15" imgW="965160" imgH="431640" progId="Equation.3">
                  <p:embed/>
                </p:oleObj>
              </mc:Choice>
              <mc:Fallback>
                <p:oleObj name="Equation" r:id="rId15" imgW="96516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657600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609600" y="45100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所以原级数绝对收敛 </a:t>
            </a:r>
            <a:r>
              <a:rPr lang="en-US" altLang="zh-CN"/>
              <a:t>.</a:t>
            </a:r>
          </a:p>
        </p:txBody>
      </p:sp>
      <p:pic>
        <p:nvPicPr>
          <p:cNvPr id="32795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2797" name="Picture 2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8" name="Picture 3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9" name="Picture 3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0" name="Picture 3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1" name="Picture 3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 autoUpdateAnimBg="0"/>
      <p:bldP spid="32783" grpId="0" animBg="1"/>
      <p:bldP spid="32786" grpId="0" animBg="1"/>
      <p:bldP spid="327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3340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二、求幂级数收敛域的方法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</a:t>
            </a:r>
            <a:r>
              <a:rPr lang="en-US" altLang="zh-CN"/>
              <a:t>  </a:t>
            </a:r>
            <a:r>
              <a:rPr lang="zh-CN" altLang="en-US"/>
              <a:t>标准形式幂级数</a:t>
            </a:r>
            <a:r>
              <a:rPr lang="en-US" altLang="zh-CN"/>
              <a:t>: </a:t>
            </a:r>
            <a:r>
              <a:rPr lang="zh-CN" altLang="en-US"/>
              <a:t>先求收敛半径 </a:t>
            </a:r>
            <a:r>
              <a:rPr lang="en-US" altLang="zh-CN" i="1">
                <a:solidFill>
                  <a:schemeClr val="tx2"/>
                </a:solidFill>
              </a:rPr>
              <a:t>R</a:t>
            </a:r>
            <a:r>
              <a:rPr lang="en-US" altLang="zh-CN"/>
              <a:t> , 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477000" y="9906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再讨论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7696200" y="1143000"/>
          <a:ext cx="1066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4" imgW="1066680" imgH="317160" progId="Equation.3">
                  <p:embed/>
                </p:oleObj>
              </mc:Choice>
              <mc:Fallback>
                <p:oleObj name="Equation" r:id="rId4" imgW="106668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143000"/>
                        <a:ext cx="1066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 </a:t>
            </a:r>
            <a:r>
              <a:rPr lang="zh-CN" altLang="en-US"/>
              <a:t>非标准形式幂级数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343400" y="20574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通过换元转化为标准形式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343400" y="26812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直接用比值法或根值法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143000" y="15382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处的敛散性 </a:t>
            </a:r>
            <a:r>
              <a:rPr lang="en-US" altLang="zh-CN"/>
              <a:t>.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0" y="3962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P257 </a:t>
            </a:r>
            <a:r>
              <a:rPr lang="zh-CN" altLang="en-US">
                <a:solidFill>
                  <a:schemeClr val="tx2"/>
                </a:solidFill>
              </a:rPr>
              <a:t>题</a:t>
            </a:r>
            <a:r>
              <a:rPr lang="en-US" altLang="zh-CN">
                <a:solidFill>
                  <a:schemeClr val="tx2"/>
                </a:solidFill>
              </a:rPr>
              <a:t>7</a:t>
            </a:r>
            <a:r>
              <a:rPr lang="en-US" altLang="zh-CN"/>
              <a:t>. </a:t>
            </a:r>
            <a:r>
              <a:rPr lang="zh-CN" altLang="en-US"/>
              <a:t>求下列级数的敛散区间</a:t>
            </a:r>
            <a:r>
              <a:rPr lang="en-US" altLang="zh-CN"/>
              <a:t>:</a:t>
            </a: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1398588" y="4533900"/>
          <a:ext cx="30210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6" imgW="3022560" imgH="1028520" progId="Equation.3">
                  <p:embed/>
                </p:oleObj>
              </mc:Choice>
              <mc:Fallback>
                <p:oleObj name="Equation" r:id="rId6" imgW="302256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533900"/>
                        <a:ext cx="30210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5334000" y="4419600"/>
          <a:ext cx="2235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8" imgW="2234880" imgH="1028520" progId="Equation.3">
                  <p:embed/>
                </p:oleObj>
              </mc:Choice>
              <mc:Fallback>
                <p:oleObj name="Equation" r:id="rId8" imgW="2234880" imgH="1028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19600"/>
                        <a:ext cx="2235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609600" y="33528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练习</a:t>
            </a:r>
            <a:r>
              <a:rPr lang="en-US" altLang="zh-CN" sz="32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3022" name="AutoShape 14"/>
          <p:cNvSpPr>
            <a:spLocks/>
          </p:cNvSpPr>
          <p:nvPr/>
        </p:nvSpPr>
        <p:spPr bwMode="auto">
          <a:xfrm>
            <a:off x="4191000" y="22240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23" name="Picture 15" descr="F:\My Documents\数学资源库\机动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3025" name="Picture 1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26" name="Picture 1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27" name="Picture 1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28" name="Picture 2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29" name="Picture 2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4" grpId="0" autoUpdateAnimBg="0"/>
      <p:bldP spid="43015" grpId="0" autoUpdateAnimBg="0"/>
      <p:bldP spid="43016" grpId="0" autoUpdateAnimBg="0"/>
      <p:bldP spid="43017" grpId="0" autoUpdateAnimBg="0"/>
      <p:bldP spid="43018" grpId="0" autoUpdateAnimBg="0"/>
      <p:bldP spid="43021" grpId="0" autoUpdateAnimBg="0"/>
      <p:bldP spid="430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448050" y="4379913"/>
          <a:ext cx="138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3" imgW="1384200" imgH="927000" progId="Equation.3">
                  <p:embed/>
                </p:oleObj>
              </mc:Choice>
              <mc:Fallback>
                <p:oleObj name="Equation" r:id="rId3" imgW="1384200" imgH="927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379913"/>
                        <a:ext cx="138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428750" y="1219200"/>
          <a:ext cx="3973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5" imgW="3974760" imgH="850680" progId="Equation.3">
                  <p:embed/>
                </p:oleObj>
              </mc:Choice>
              <mc:Fallback>
                <p:oleObj name="Equation" r:id="rId5" imgW="397476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219200"/>
                        <a:ext cx="3973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34877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066800" y="3376613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Equation" r:id="rId7" imgW="1041120" imgH="850680" progId="Equation.3">
                  <p:embed/>
                </p:oleObj>
              </mc:Choice>
              <mc:Fallback>
                <p:oleObj name="Equation" r:id="rId7" imgW="1041120" imgH="850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76613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566578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因此级数在端点发散 </a:t>
            </a:r>
            <a:r>
              <a:rPr lang="en-US" altLang="zh-CN"/>
              <a:t>,</a:t>
            </a: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6515100" y="3313113"/>
          <a:ext cx="215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9" imgW="2158920" imgH="850680" progId="Equation.3">
                  <p:embed/>
                </p:oleObj>
              </mc:Choice>
              <mc:Fallback>
                <p:oleObj name="Equation" r:id="rId9" imgW="215892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313113"/>
                        <a:ext cx="215900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819400" y="3287713"/>
          <a:ext cx="2590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11" imgW="2590560" imgH="1015920" progId="Equation.3">
                  <p:embed/>
                </p:oleObj>
              </mc:Choice>
              <mc:Fallback>
                <p:oleObj name="Equation" r:id="rId11" imgW="2590560" imgH="1015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87713"/>
                        <a:ext cx="2590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3990975" y="3048000"/>
          <a:ext cx="9937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13" imgW="1104840" imgH="850680" progId="Equation.3">
                  <p:embed/>
                </p:oleObj>
              </mc:Choice>
              <mc:Fallback>
                <p:oleObj name="Equation" r:id="rId13" imgW="110484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3048000"/>
                        <a:ext cx="9937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3733800" y="4833938"/>
          <a:ext cx="9937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15" imgW="1104840" imgH="850680" progId="Equation.3">
                  <p:embed/>
                </p:oleObj>
              </mc:Choice>
              <mc:Fallback>
                <p:oleObj name="Equation" r:id="rId15" imgW="110484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33938"/>
                        <a:ext cx="9937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4953000" y="4379913"/>
          <a:ext cx="279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17" imgW="2793960" imgH="850680" progId="Equation.3">
                  <p:embed/>
                </p:oleObj>
              </mc:Choice>
              <mc:Fallback>
                <p:oleObj name="Equation" r:id="rId17" imgW="279396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79913"/>
                        <a:ext cx="279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6337300" y="5486400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19" imgW="1358640" imgH="850680" progId="Equation.3">
                  <p:embed/>
                </p:oleObj>
              </mc:Choice>
              <mc:Fallback>
                <p:oleObj name="Equation" r:id="rId19" imgW="135864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5486400"/>
                        <a:ext cx="135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5486400" y="1587500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21" imgW="482400" imgH="241200" progId="Equation.3">
                  <p:embed/>
                </p:oleObj>
              </mc:Choice>
              <mc:Fallback>
                <p:oleObj name="Equation" r:id="rId21" imgW="48240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87500"/>
                        <a:ext cx="482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2057400" y="35290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673100" y="279400"/>
          <a:ext cx="2832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Equation" r:id="rId23" imgW="2831760" imgH="1015920" progId="Equation.3">
                  <p:embed/>
                </p:oleObj>
              </mc:Choice>
              <mc:Fallback>
                <p:oleObj name="Equation" r:id="rId23" imgW="2831760" imgH="1015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79400"/>
                        <a:ext cx="2832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1447800" y="2133600"/>
          <a:ext cx="129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25" imgW="1295280" imgH="850680" progId="Equation.3">
                  <p:embed/>
                </p:oleObj>
              </mc:Choice>
              <mc:Fallback>
                <p:oleObj name="Equation" r:id="rId25" imgW="129528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129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2959100" y="2133600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Equation" r:id="rId27" imgW="1993680" imgH="850680" progId="Equation.3">
                  <p:embed/>
                </p:oleObj>
              </mc:Choice>
              <mc:Fallback>
                <p:oleObj name="Equation" r:id="rId27" imgW="1993680" imgH="850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133600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953000" y="22860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时原级数收敛 </a:t>
            </a:r>
            <a:r>
              <a:rPr lang="en-US" altLang="zh-CN"/>
              <a:t>.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4114800" y="56657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故收敛区间为</a:t>
            </a:r>
          </a:p>
        </p:txBody>
      </p:sp>
      <p:pic>
        <p:nvPicPr>
          <p:cNvPr id="45077" name="Picture 21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5079" name="Picture 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0" name="Picture 2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1" name="Picture 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2" name="Picture 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3" name="Picture 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1" grpId="0" autoUpdateAnimBg="0"/>
      <p:bldP spid="45063" grpId="0" autoUpdateAnimBg="0"/>
      <p:bldP spid="45071" grpId="0" autoUpdateAnimBg="0"/>
      <p:bldP spid="45075" grpId="0" autoUpdateAnimBg="0"/>
      <p:bldP spid="450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98500" y="304800"/>
          <a:ext cx="2044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3" imgW="2044440" imgH="1015920" progId="Equation.3">
                  <p:embed/>
                </p:oleObj>
              </mc:Choice>
              <mc:Fallback>
                <p:oleObj name="Equation" r:id="rId3" imgW="204444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04800"/>
                        <a:ext cx="2044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727200" y="1562100"/>
          <a:ext cx="1930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5" imgW="1930320" imgH="1028520" progId="Equation.3">
                  <p:embed/>
                </p:oleObj>
              </mc:Choice>
              <mc:Fallback>
                <p:oleObj name="Equation" r:id="rId5" imgW="193032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562100"/>
                        <a:ext cx="1930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" y="177641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因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876800" y="1181100"/>
          <a:ext cx="189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7" imgW="1892160" imgH="876240" progId="Equation.3">
                  <p:embed/>
                </p:oleObj>
              </mc:Choice>
              <mc:Fallback>
                <p:oleObj name="Equation" r:id="rId7" imgW="1892160" imgH="876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181100"/>
                        <a:ext cx="1892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7010400" y="1600200"/>
          <a:ext cx="72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9" imgW="723600" imgH="939600" progId="Equation.3">
                  <p:embed/>
                </p:oleObj>
              </mc:Choice>
              <mc:Fallback>
                <p:oleObj name="Equation" r:id="rId9" imgW="72360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723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257800" y="2095500"/>
          <a:ext cx="116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Equation" r:id="rId11" imgW="1168200" imgH="876240" progId="Equation.3">
                  <p:embed/>
                </p:oleObj>
              </mc:Choice>
              <mc:Fallback>
                <p:oleObj name="Equation" r:id="rId11" imgW="1168200" imgH="876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95500"/>
                        <a:ext cx="1168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127125" y="2971800"/>
          <a:ext cx="1422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13" imgW="1422360" imgH="939600" progId="Equation.3">
                  <p:embed/>
                </p:oleObj>
              </mc:Choice>
              <mc:Fallback>
                <p:oleObj name="Equation" r:id="rId13" imgW="142236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971800"/>
                        <a:ext cx="1422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2625725" y="3276600"/>
          <a:ext cx="314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Equation" r:id="rId15" imgW="3149280" imgH="457200" progId="Equation.3">
                  <p:embed/>
                </p:oleObj>
              </mc:Choice>
              <mc:Fallback>
                <p:oleObj name="Equation" r:id="rId15" imgW="31492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3276600"/>
                        <a:ext cx="314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114425" y="4191000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17" imgW="2197080" imgH="457200" progId="Equation.3">
                  <p:embed/>
                </p:oleObj>
              </mc:Choice>
              <mc:Fallback>
                <p:oleObj name="Equation" r:id="rId17" imgW="21970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191000"/>
                        <a:ext cx="2197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09600" y="49530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故收敛区间为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2908300" y="5029200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19" imgW="1815840" imgH="457200" progId="Equation.3">
                  <p:embed/>
                </p:oleObj>
              </mc:Choice>
              <mc:Fallback>
                <p:oleObj name="Equation" r:id="rId19" imgW="18158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029200"/>
                        <a:ext cx="1816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673725" y="323056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级数收敛</a:t>
            </a:r>
            <a:r>
              <a:rPr lang="en-US" altLang="zh-CN"/>
              <a:t>;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235325" y="4114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一般项</a:t>
            </a: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4454525" y="4191000"/>
          <a:ext cx="116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21" imgW="1168200" imgH="469800" progId="Equation.3">
                  <p:embed/>
                </p:oleObj>
              </mc:Choice>
              <mc:Fallback>
                <p:oleObj name="Equation" r:id="rId21" imgW="116820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4191000"/>
                        <a:ext cx="116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5597525" y="41290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不趋于</a:t>
            </a:r>
            <a:r>
              <a:rPr lang="en-US" altLang="zh-CN"/>
              <a:t>0,</a:t>
            </a: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4724400" y="2103438"/>
            <a:ext cx="2195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3784600" y="1868488"/>
          <a:ext cx="939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23" imgW="939600" imgH="622080" progId="Equation.3">
                  <p:embed/>
                </p:oleObj>
              </mc:Choice>
              <mc:Fallback>
                <p:oleObj name="Equation" r:id="rId23" imgW="939600" imgH="622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1868488"/>
                        <a:ext cx="939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7121525" y="4151313"/>
            <a:ext cx="1793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级数发散</a:t>
            </a:r>
            <a:r>
              <a:rPr lang="en-US" altLang="zh-CN"/>
              <a:t>; </a:t>
            </a:r>
          </a:p>
        </p:txBody>
      </p:sp>
      <p:pic>
        <p:nvPicPr>
          <p:cNvPr id="46100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6102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3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4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5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6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91" grpId="0" autoUpdateAnimBg="0"/>
      <p:bldP spid="46093" grpId="0" autoUpdateAnimBg="0"/>
      <p:bldP spid="46094" grpId="0" autoUpdateAnimBg="0"/>
      <p:bldP spid="46096" grpId="0" autoUpdateAnimBg="0"/>
      <p:bldP spid="46097" grpId="0" animBg="1"/>
      <p:bldP spid="460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990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447800" y="177800"/>
          <a:ext cx="619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Equation" r:id="rId3" imgW="6197400" imgH="1041120" progId="Equation.3">
                  <p:embed/>
                </p:oleObj>
              </mc:Choice>
              <mc:Fallback>
                <p:oleObj name="Equation" r:id="rId3" imgW="619740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7800"/>
                        <a:ext cx="6197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600" y="12509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分别考虑偶次幂与奇次幂组成的级数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7010400" y="3657600"/>
          <a:ext cx="1549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5" imgW="1549080" imgH="711000" progId="Equation.3">
                  <p:embed/>
                </p:oleObj>
              </mc:Choice>
              <mc:Fallback>
                <p:oleObj name="Equation" r:id="rId5" imgW="15490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657600"/>
                        <a:ext cx="1549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7010400" y="4419600"/>
          <a:ext cx="1524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7" imgW="1523880" imgH="647640" progId="Equation.3">
                  <p:embed/>
                </p:oleObj>
              </mc:Choice>
              <mc:Fallback>
                <p:oleObj name="Equation" r:id="rId7" imgW="1523880" imgH="647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419600"/>
                        <a:ext cx="1524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705600" y="5105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极限不存在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705600" y="3200400"/>
            <a:ext cx="2057400" cy="2438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219200" y="1770063"/>
          <a:ext cx="1320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Equation" r:id="rId9" imgW="1320480" imgH="1015920" progId="Equation.3">
                  <p:embed/>
                </p:oleObj>
              </mc:Choice>
              <mc:Fallback>
                <p:oleObj name="Equation" r:id="rId9" imgW="1320480" imgH="1015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70063"/>
                        <a:ext cx="1320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628900" y="1770063"/>
          <a:ext cx="1943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11" imgW="1942920" imgH="1041120" progId="Equation.3">
                  <p:embed/>
                </p:oleObj>
              </mc:Choice>
              <mc:Fallback>
                <p:oleObj name="Equation" r:id="rId11" imgW="1942920" imgH="1041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770063"/>
                        <a:ext cx="1943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4981575" y="1803400"/>
          <a:ext cx="1333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tion" r:id="rId13" imgW="1333440" imgH="1015920" progId="Equation.3">
                  <p:embed/>
                </p:oleObj>
              </mc:Choice>
              <mc:Fallback>
                <p:oleObj name="Equation" r:id="rId13" imgW="1333440" imgH="1015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1803400"/>
                        <a:ext cx="1333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6375400" y="1770063"/>
          <a:ext cx="238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Equation" r:id="rId15" imgW="2387520" imgH="1041120" progId="Equation.3">
                  <p:embed/>
                </p:oleObj>
              </mc:Choice>
              <mc:Fallback>
                <p:oleObj name="Equation" r:id="rId15" imgW="2387520" imgH="1041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1770063"/>
                        <a:ext cx="2387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1555750" y="2921000"/>
          <a:ext cx="185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Equation" r:id="rId17" imgW="1854000" imgH="736560" progId="Equation.3">
                  <p:embed/>
                </p:oleObj>
              </mc:Choice>
              <mc:Fallback>
                <p:oleObj name="Equation" r:id="rId17" imgW="1854000" imgH="736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921000"/>
                        <a:ext cx="1854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492500" y="2959100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Equation" r:id="rId19" imgW="1231560" imgH="507960" progId="Equation.3">
                  <p:embed/>
                </p:oleObj>
              </mc:Choice>
              <mc:Fallback>
                <p:oleObj name="Equation" r:id="rId19" imgW="123156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59100"/>
                        <a:ext cx="123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4933950" y="2984500"/>
          <a:ext cx="125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21" imgW="1257120" imgH="545760" progId="Equation.3">
                  <p:embed/>
                </p:oleObj>
              </mc:Choice>
              <mc:Fallback>
                <p:oleObj name="Equation" r:id="rId21" imgW="1257120" imgH="5457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2984500"/>
                        <a:ext cx="125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1524000" y="3821113"/>
          <a:ext cx="185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23" imgW="1854000" imgH="736560" progId="Equation.3">
                  <p:embed/>
                </p:oleObj>
              </mc:Choice>
              <mc:Fallback>
                <p:oleObj name="Equation" r:id="rId23" imgW="1854000" imgH="736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21113"/>
                        <a:ext cx="1854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492500" y="3846513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25" imgW="1231560" imgH="507960" progId="Equation.3">
                  <p:embed/>
                </p:oleObj>
              </mc:Choice>
              <mc:Fallback>
                <p:oleObj name="Equation" r:id="rId25" imgW="123156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46513"/>
                        <a:ext cx="123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4889500" y="3884613"/>
          <a:ext cx="1308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27" imgW="1307880" imgH="545760" progId="Equation.3">
                  <p:embed/>
                </p:oleObj>
              </mc:Choice>
              <mc:Fallback>
                <p:oleObj name="Equation" r:id="rId27" imgW="1307880" imgH="545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884613"/>
                        <a:ext cx="1308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901700" y="480695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∵ </a:t>
            </a:r>
            <a:r>
              <a:rPr lang="zh-CN" altLang="en-US"/>
              <a:t>原级数 </a:t>
            </a:r>
            <a:r>
              <a:rPr lang="en-US" altLang="zh-CN"/>
              <a:t>=</a:t>
            </a:r>
          </a:p>
        </p:txBody>
      </p:sp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2857500" y="4603750"/>
          <a:ext cx="1320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29" imgW="1320480" imgH="1015920" progId="Equation.3">
                  <p:embed/>
                </p:oleObj>
              </mc:Choice>
              <mc:Fallback>
                <p:oleObj name="Equation" r:id="rId29" imgW="1320480" imgH="10159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603750"/>
                        <a:ext cx="1320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4254500" y="4610100"/>
          <a:ext cx="1612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31" imgW="1612800" imgH="1028520" progId="Equation.3">
                  <p:embed/>
                </p:oleObj>
              </mc:Choice>
              <mc:Fallback>
                <p:oleObj name="Equation" r:id="rId31" imgW="1612800" imgH="10285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610100"/>
                        <a:ext cx="1612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831850" y="5715000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∴ </a:t>
            </a:r>
            <a:r>
              <a:rPr lang="zh-CN" altLang="en-US"/>
              <a:t>其收敛半径</a:t>
            </a:r>
          </a:p>
        </p:txBody>
      </p:sp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3238500" y="5778500"/>
          <a:ext cx="3009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33" imgW="3009600" imgH="545760" progId="Equation.3">
                  <p:embed/>
                </p:oleObj>
              </mc:Choice>
              <mc:Fallback>
                <p:oleObj name="Equation" r:id="rId33" imgW="3009600" imgH="5457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778500"/>
                        <a:ext cx="3009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6705600" y="3200400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注意</a:t>
            </a:r>
            <a:r>
              <a:rPr lang="en-US" altLang="zh-CN"/>
              <a:t>: </a:t>
            </a:r>
          </a:p>
        </p:txBody>
      </p:sp>
      <p:pic>
        <p:nvPicPr>
          <p:cNvPr id="47129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7131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2" name="Picture 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3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4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5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autoUpdateAnimBg="0"/>
      <p:bldP spid="47111" grpId="0" build="p" autoUpdateAnimBg="0" advAuto="0"/>
      <p:bldP spid="47112" grpId="0" animBg="1"/>
      <p:bldP spid="47123" grpId="0" build="p" autoUpdateAnimBg="0"/>
      <p:bldP spid="47126" grpId="0" build="p" autoUpdateAnimBg="0"/>
      <p:bldP spid="47128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62000" y="8524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 </a:t>
            </a:r>
            <a:r>
              <a:rPr lang="zh-CN" altLang="en-US"/>
              <a:t>求部分和式极限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三、幂级数和函数的求法 </a:t>
            </a:r>
            <a:endParaRPr lang="zh-CN" altLang="en-US" sz="2800" b="1">
              <a:ea typeface="楷体_GB2312" panose="02010609030101010101" pitchFamily="49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6934200" y="3503613"/>
            <a:ext cx="0" cy="611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010400" y="3581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求和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62000" y="19192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</a:t>
            </a:r>
            <a:r>
              <a:rPr lang="en-US" altLang="zh-CN"/>
              <a:t>  </a:t>
            </a:r>
            <a:r>
              <a:rPr lang="zh-CN" altLang="en-US"/>
              <a:t>映射变换法  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041650" y="28956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422650" y="2895600"/>
            <a:ext cx="282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逐项求导或求积分</a:t>
            </a:r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6394450" y="2425700"/>
            <a:ext cx="1530350" cy="1079500"/>
            <a:chOff x="3596" y="1576"/>
            <a:chExt cx="964" cy="680"/>
          </a:xfrm>
        </p:grpSpPr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3596" y="1596"/>
              <a:ext cx="964" cy="66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39" name="Object 11"/>
            <p:cNvGraphicFramePr>
              <a:graphicFrameLocks noChangeAspect="1"/>
            </p:cNvGraphicFramePr>
            <p:nvPr/>
          </p:nvGraphicFramePr>
          <p:xfrm>
            <a:off x="3736" y="1576"/>
            <a:ext cx="77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2" name="Equation" r:id="rId3" imgW="1231560" imgH="1015920" progId="Equation.3">
                    <p:embed/>
                  </p:oleObj>
                </mc:Choice>
                <mc:Fallback>
                  <p:oleObj name="Equation" r:id="rId3" imgW="1231560" imgH="10159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576"/>
                          <a:ext cx="776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6400800" y="4114800"/>
            <a:ext cx="1377950" cy="762000"/>
            <a:chOff x="4076" y="2784"/>
            <a:chExt cx="868" cy="480"/>
          </a:xfrm>
        </p:grpSpPr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4076" y="2784"/>
              <a:ext cx="868" cy="48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42" name="Object 14"/>
            <p:cNvGraphicFramePr>
              <a:graphicFrameLocks noChangeAspect="1"/>
            </p:cNvGraphicFramePr>
            <p:nvPr/>
          </p:nvGraphicFramePr>
          <p:xfrm>
            <a:off x="4256" y="2848"/>
            <a:ext cx="54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3" name="Equation" r:id="rId5" imgW="863280" imgH="507960" progId="Equation.3">
                    <p:embed/>
                  </p:oleObj>
                </mc:Choice>
                <mc:Fallback>
                  <p:oleObj name="Equation" r:id="rId5" imgW="863280" imgH="5079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2848"/>
                          <a:ext cx="54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276600" y="4419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对和式积分或求导</a:t>
            </a: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2971800" y="44196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45" name="Group 17"/>
          <p:cNvGrpSpPr>
            <a:grpSpLocks/>
          </p:cNvGrpSpPr>
          <p:nvPr/>
        </p:nvGrpSpPr>
        <p:grpSpPr bwMode="auto">
          <a:xfrm>
            <a:off x="1600200" y="4114800"/>
            <a:ext cx="1219200" cy="762000"/>
            <a:chOff x="1008" y="2784"/>
            <a:chExt cx="768" cy="480"/>
          </a:xfrm>
        </p:grpSpPr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1008" y="2784"/>
              <a:ext cx="768" cy="4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47" name="Object 19"/>
            <p:cNvGraphicFramePr>
              <a:graphicFrameLocks noChangeAspect="1"/>
            </p:cNvGraphicFramePr>
            <p:nvPr/>
          </p:nvGraphicFramePr>
          <p:xfrm>
            <a:off x="1152" y="2928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4" name="Equation" r:id="rId7" imgW="711000" imgH="406080" progId="Equation.3">
                    <p:embed/>
                  </p:oleObj>
                </mc:Choice>
                <mc:Fallback>
                  <p:oleObj name="Equation" r:id="rId7" imgW="711000" imgH="406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928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2209800" y="3505200"/>
            <a:ext cx="838200" cy="609600"/>
            <a:chOff x="960" y="2400"/>
            <a:chExt cx="528" cy="384"/>
          </a:xfrm>
        </p:grpSpPr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960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1008" y="24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1"/>
                  </a:solidFill>
                </a:rPr>
                <a:t>难</a:t>
              </a:r>
            </a:p>
          </p:txBody>
        </p:sp>
      </p:grp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895600" y="51943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直接求和</a:t>
            </a:r>
            <a:r>
              <a:rPr lang="en-US" altLang="zh-CN"/>
              <a:t>: </a:t>
            </a:r>
            <a:r>
              <a:rPr lang="zh-CN" altLang="en-US"/>
              <a:t>直接变换</a:t>
            </a:r>
            <a:r>
              <a:rPr lang="en-US" altLang="zh-CN"/>
              <a:t>,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895600" y="57277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间接求和</a:t>
            </a:r>
            <a:r>
              <a:rPr lang="en-US" altLang="zh-CN"/>
              <a:t>: </a:t>
            </a:r>
            <a:r>
              <a:rPr lang="zh-CN" altLang="en-US"/>
              <a:t>转化成幂级数求和</a:t>
            </a:r>
            <a:r>
              <a:rPr lang="en-US" altLang="zh-CN"/>
              <a:t>, </a:t>
            </a:r>
            <a:r>
              <a:rPr lang="zh-CN" altLang="en-US"/>
              <a:t>再代值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6172200" y="5181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求部分和等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762000" y="13858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 </a:t>
            </a:r>
            <a:r>
              <a:rPr lang="zh-CN" altLang="en-US"/>
              <a:t>初等变换法</a:t>
            </a:r>
            <a:r>
              <a:rPr lang="en-US" altLang="zh-CN"/>
              <a:t>: </a:t>
            </a:r>
            <a:r>
              <a:rPr lang="zh-CN" altLang="en-US"/>
              <a:t>分解、套用公式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2743200" y="1905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（在收敛区间内）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762000" y="5270500"/>
            <a:ext cx="1908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chemeClr val="tx2"/>
                </a:solidFill>
              </a:rPr>
              <a:t>•</a:t>
            </a:r>
            <a:r>
              <a:rPr lang="en-US" altLang="zh-CN"/>
              <a:t>  </a:t>
            </a:r>
            <a:r>
              <a:rPr lang="zh-CN" altLang="en-US"/>
              <a:t>数项级数</a:t>
            </a:r>
          </a:p>
          <a:p>
            <a:pPr eaLnBrk="0" hangingPunct="0"/>
            <a:r>
              <a:rPr lang="zh-CN" altLang="en-US"/>
              <a:t>       求和</a:t>
            </a:r>
          </a:p>
        </p:txBody>
      </p:sp>
      <p:sp>
        <p:nvSpPr>
          <p:cNvPr id="48157" name="AutoShape 29"/>
          <p:cNvSpPr>
            <a:spLocks/>
          </p:cNvSpPr>
          <p:nvPr/>
        </p:nvSpPr>
        <p:spPr bwMode="auto">
          <a:xfrm>
            <a:off x="2743200" y="52705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8158" name="Picture 30" descr="F:\My Documents\数学资源库\机动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8160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61" name="Picture 3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62" name="Picture 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63" name="Picture 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64" name="Picture 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165" name="Group 37"/>
          <p:cNvGrpSpPr>
            <a:grpSpLocks/>
          </p:cNvGrpSpPr>
          <p:nvPr/>
        </p:nvGrpSpPr>
        <p:grpSpPr bwMode="auto">
          <a:xfrm>
            <a:off x="1441450" y="2457450"/>
            <a:ext cx="1530350" cy="1047750"/>
            <a:chOff x="908" y="1548"/>
            <a:chExt cx="964" cy="660"/>
          </a:xfrm>
        </p:grpSpPr>
        <p:graphicFrame>
          <p:nvGraphicFramePr>
            <p:cNvPr id="48166" name="Object 38"/>
            <p:cNvGraphicFramePr>
              <a:graphicFrameLocks noChangeAspect="1"/>
            </p:cNvGraphicFramePr>
            <p:nvPr/>
          </p:nvGraphicFramePr>
          <p:xfrm>
            <a:off x="1036" y="1552"/>
            <a:ext cx="73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5" name="Equation" r:id="rId15" imgW="1168200" imgH="1015920" progId="Equation.3">
                    <p:embed/>
                  </p:oleObj>
                </mc:Choice>
                <mc:Fallback>
                  <p:oleObj name="Equation" r:id="rId15" imgW="1168200" imgH="10159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1552"/>
                          <a:ext cx="736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908" y="1548"/>
              <a:ext cx="964" cy="66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2" grpId="0" animBg="1"/>
      <p:bldP spid="48133" grpId="0" build="p" autoUpdateAnimBg="0" advAuto="0"/>
      <p:bldP spid="48134" grpId="0" autoUpdateAnimBg="0"/>
      <p:bldP spid="48135" grpId="0" animBg="1"/>
      <p:bldP spid="48136" grpId="0" build="p" autoUpdateAnimBg="0"/>
      <p:bldP spid="48143" grpId="0" autoUpdateAnimBg="0"/>
      <p:bldP spid="48144" grpId="0" animBg="1"/>
      <p:bldP spid="48151" grpId="0" autoUpdateAnimBg="0"/>
      <p:bldP spid="48152" grpId="0" autoUpdateAnimBg="0"/>
      <p:bldP spid="48153" grpId="0" autoUpdateAnimBg="0"/>
      <p:bldP spid="48154" grpId="0" autoUpdateAnimBg="0"/>
      <p:bldP spid="48155" grpId="0" autoUpdateAnimBg="0"/>
      <p:bldP spid="48156" grpId="0" autoUpdateAnimBg="0"/>
      <p:bldP spid="481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590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求幂级数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938463" y="304800"/>
          <a:ext cx="51387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3" imgW="5143320" imgH="1028520" progId="Equation.3">
                  <p:embed/>
                </p:oleObj>
              </mc:Choice>
              <mc:Fallback>
                <p:oleObj name="Equation" r:id="rId3" imgW="514332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304800"/>
                        <a:ext cx="51387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09600" y="141605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法</a:t>
            </a:r>
            <a:r>
              <a:rPr lang="en-US" altLang="zh-CN" b="1">
                <a:solidFill>
                  <a:schemeClr val="tx2"/>
                </a:solidFill>
              </a:rPr>
              <a:t>1 </a:t>
            </a:r>
            <a:r>
              <a:rPr lang="en-US" altLang="zh-CN"/>
              <a:t>  </a:t>
            </a:r>
            <a:r>
              <a:rPr lang="zh-CN" altLang="en-US"/>
              <a:t>易求出级数的收敛域为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054600" y="1498600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5" imgW="1574640" imgH="406080" progId="Equation.3">
                  <p:embed/>
                </p:oleObj>
              </mc:Choice>
              <mc:Fallback>
                <p:oleObj name="Equation" r:id="rId5" imgW="15746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1498600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447800" y="2017713"/>
          <a:ext cx="51212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7" imgW="5117760" imgH="1028520" progId="Equation.3">
                  <p:embed/>
                </p:oleObj>
              </mc:Choice>
              <mc:Fallback>
                <p:oleObj name="Equation" r:id="rId7" imgW="511776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17713"/>
                        <a:ext cx="51212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263775" y="3149600"/>
          <a:ext cx="36036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9" imgW="3606480" imgH="1041120" progId="Equation.3">
                  <p:embed/>
                </p:oleObj>
              </mc:Choice>
              <mc:Fallback>
                <p:oleObj name="Equation" r:id="rId9" imgW="360648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3149600"/>
                        <a:ext cx="36036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947988" y="3530600"/>
          <a:ext cx="3286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530600"/>
                        <a:ext cx="32861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286000" y="4343400"/>
          <a:ext cx="187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13" imgW="1879560" imgH="850680" progId="Equation.3">
                  <p:embed/>
                </p:oleObj>
              </mc:Choice>
              <mc:Fallback>
                <p:oleObj name="Equation" r:id="rId13" imgW="187956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187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260600" y="5334000"/>
          <a:ext cx="269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15" imgW="2692080" imgH="850680" progId="Equation.3">
                  <p:embed/>
                </p:oleObj>
              </mc:Choice>
              <mc:Fallback>
                <p:oleObj name="Equation" r:id="rId15" imgW="269208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334000"/>
                        <a:ext cx="2692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5270500" y="5562600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17" imgW="2044440" imgH="406080" progId="Equation.3">
                  <p:embed/>
                </p:oleObj>
              </mc:Choice>
              <mc:Fallback>
                <p:oleObj name="Equation" r:id="rId17" imgW="20444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5562600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4" name="Picture 12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9166" name="Picture 1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7" name="Picture 1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8" name="Picture 1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9" name="Picture 1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0" name="Picture 1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990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法</a:t>
            </a:r>
            <a:r>
              <a:rPr lang="en-US" altLang="zh-CN" sz="2800" b="1">
                <a:ea typeface="楷体_GB2312" panose="02010609030101010101" pitchFamily="49" charset="-122"/>
              </a:rPr>
              <a:t>2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447800" y="3190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先求出收敛区间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7391400" y="4572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3" imgW="838080" imgH="406080" progId="Equation.3">
                  <p:embed/>
                </p:oleObj>
              </mc:Choice>
              <mc:Fallback>
                <p:oleObj name="Equation" r:id="rId3" imgW="8380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572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153400" y="3190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600200" y="920750"/>
          <a:ext cx="5842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5" imgW="5841720" imgH="1168200" progId="Equation.3">
                  <p:embed/>
                </p:oleObj>
              </mc:Choice>
              <mc:Fallback>
                <p:oleObj name="Equation" r:id="rId5" imgW="5841720" imgH="116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20750"/>
                        <a:ext cx="5842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048000" y="2209800"/>
          <a:ext cx="3200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7" imgW="3200400" imgH="1041120" progId="Equation.3">
                  <p:embed/>
                </p:oleObj>
              </mc:Choice>
              <mc:Fallback>
                <p:oleObj name="Equation" r:id="rId7" imgW="320040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3200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3429000" y="22860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9" imgW="241200" imgH="850680" progId="Equation.3">
                  <p:embed/>
                </p:oleObj>
              </mc:Choice>
              <mc:Fallback>
                <p:oleObj name="Equation" r:id="rId9" imgW="24120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3048000" y="3429000"/>
          <a:ext cx="3111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11" imgW="3111480" imgH="1041120" progId="Equation.3">
                  <p:embed/>
                </p:oleObj>
              </mc:Choice>
              <mc:Fallback>
                <p:oleObj name="Equation" r:id="rId11" imgW="3111480" imgH="1041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3111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6324600" y="3505200"/>
          <a:ext cx="125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13" imgW="1257120" imgH="850680" progId="Equation.3">
                  <p:embed/>
                </p:oleObj>
              </mc:Choice>
              <mc:Fallback>
                <p:oleObj name="Equation" r:id="rId13" imgW="125712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5200"/>
                        <a:ext cx="125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1371600" y="4724400"/>
          <a:ext cx="397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quation" r:id="rId15" imgW="3974760" imgH="850680" progId="Equation.3">
                  <p:embed/>
                </p:oleObj>
              </mc:Choice>
              <mc:Fallback>
                <p:oleObj name="Equation" r:id="rId15" imgW="397476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397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4038600" y="4572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17" imgW="1485720" imgH="406080" progId="Equation.3">
                  <p:embed/>
                </p:oleObj>
              </mc:Choice>
              <mc:Fallback>
                <p:oleObj name="Equation" r:id="rId17" imgW="148572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72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5562600" y="3190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设和函数为</a:t>
            </a: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5499100" y="4953000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19" imgW="2044440" imgH="406080" progId="Equation.3">
                  <p:embed/>
                </p:oleObj>
              </mc:Choice>
              <mc:Fallback>
                <p:oleObj name="Equation" r:id="rId19" imgW="204444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4953000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91" name="Picture 15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0193" name="Picture 1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4" name="Picture 1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5" name="Picture 1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6" name="Picture 2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7" name="Picture 2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81" grpId="0" build="p" autoUpdateAnimBg="0" advAuto="0"/>
      <p:bldP spid="5018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1027"/>
          <p:cNvGraphicFramePr>
            <a:graphicFrameLocks noChangeAspect="1"/>
          </p:cNvGraphicFramePr>
          <p:nvPr/>
        </p:nvGraphicFramePr>
        <p:xfrm>
          <a:off x="1676400" y="782638"/>
          <a:ext cx="129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3" imgW="1295280" imgH="1015920" progId="Equation.3">
                  <p:embed/>
                </p:oleObj>
              </mc:Choice>
              <mc:Fallback>
                <p:oleObj name="Equation" r:id="rId3" imgW="1295280" imgH="10159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82638"/>
                        <a:ext cx="129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4" name="Group 1028"/>
          <p:cNvGrpSpPr>
            <a:grpSpLocks/>
          </p:cNvGrpSpPr>
          <p:nvPr/>
        </p:nvGrpSpPr>
        <p:grpSpPr bwMode="auto">
          <a:xfrm>
            <a:off x="3124200" y="762000"/>
            <a:ext cx="1303338" cy="519113"/>
            <a:chOff x="1968" y="1209"/>
            <a:chExt cx="821" cy="327"/>
          </a:xfrm>
        </p:grpSpPr>
        <p:sp>
          <p:nvSpPr>
            <p:cNvPr id="40965" name="Text Box 1029"/>
            <p:cNvSpPr txBox="1">
              <a:spLocks noChangeArrowheads="1"/>
            </p:cNvSpPr>
            <p:nvPr/>
          </p:nvSpPr>
          <p:spPr bwMode="auto">
            <a:xfrm>
              <a:off x="2016" y="1209"/>
              <a:ext cx="7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zh-CN" altLang="en-US"/>
                <a:t>求和</a:t>
              </a:r>
            </a:p>
          </p:txBody>
        </p:sp>
        <p:sp>
          <p:nvSpPr>
            <p:cNvPr id="40966" name="Line 1030"/>
            <p:cNvSpPr>
              <a:spLocks noChangeShapeType="1"/>
            </p:cNvSpPr>
            <p:nvPr/>
          </p:nvSpPr>
          <p:spPr bwMode="auto">
            <a:xfrm>
              <a:off x="1968" y="1514"/>
              <a:ext cx="7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967" name="Object 1031"/>
          <p:cNvGraphicFramePr>
            <a:graphicFrameLocks noChangeAspect="1"/>
          </p:cNvGraphicFramePr>
          <p:nvPr/>
        </p:nvGraphicFramePr>
        <p:xfrm>
          <a:off x="4470400" y="1087438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5" imgW="711000" imgH="406080" progId="Equation.3">
                  <p:embed/>
                </p:oleObj>
              </mc:Choice>
              <mc:Fallback>
                <p:oleObj name="Equation" r:id="rId5" imgW="711000" imgH="4060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087438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8" name="Group 1032"/>
          <p:cNvGrpSpPr>
            <a:grpSpLocks/>
          </p:cNvGrpSpPr>
          <p:nvPr/>
        </p:nvGrpSpPr>
        <p:grpSpPr bwMode="auto">
          <a:xfrm>
            <a:off x="3124200" y="1371600"/>
            <a:ext cx="1173163" cy="519113"/>
            <a:chOff x="1968" y="1593"/>
            <a:chExt cx="739" cy="327"/>
          </a:xfrm>
        </p:grpSpPr>
        <p:sp>
          <p:nvSpPr>
            <p:cNvPr id="40969" name="Text Box 1033"/>
            <p:cNvSpPr txBox="1">
              <a:spLocks noChangeArrowheads="1"/>
            </p:cNvSpPr>
            <p:nvPr/>
          </p:nvSpPr>
          <p:spPr bwMode="auto">
            <a:xfrm>
              <a:off x="2050" y="1593"/>
              <a:ext cx="6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展开</a:t>
              </a:r>
            </a:p>
          </p:txBody>
        </p:sp>
        <p:sp>
          <p:nvSpPr>
            <p:cNvPr id="40970" name="Line 1034"/>
            <p:cNvSpPr>
              <a:spLocks noChangeShapeType="1"/>
            </p:cNvSpPr>
            <p:nvPr/>
          </p:nvSpPr>
          <p:spPr bwMode="auto">
            <a:xfrm flipH="1">
              <a:off x="1968" y="1593"/>
              <a:ext cx="7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Text Box 1035"/>
          <p:cNvSpPr txBox="1">
            <a:spLocks noChangeArrowheads="1"/>
          </p:cNvSpPr>
          <p:nvPr/>
        </p:nvSpPr>
        <p:spPr bwMode="auto">
          <a:xfrm>
            <a:off x="5257800" y="97631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在收敛域内进行</a:t>
            </a:r>
            <a:r>
              <a:rPr lang="en-US" altLang="zh-CN"/>
              <a:t>)</a:t>
            </a:r>
          </a:p>
        </p:txBody>
      </p:sp>
      <p:graphicFrame>
        <p:nvGraphicFramePr>
          <p:cNvPr id="40972" name="Object 1036"/>
          <p:cNvGraphicFramePr>
            <a:graphicFrameLocks noChangeAspect="1"/>
          </p:cNvGraphicFramePr>
          <p:nvPr/>
        </p:nvGraphicFramePr>
        <p:xfrm>
          <a:off x="1144588" y="2514600"/>
          <a:ext cx="129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7" imgW="1295280" imgH="1015920" progId="Equation.3">
                  <p:embed/>
                </p:oleObj>
              </mc:Choice>
              <mc:Fallback>
                <p:oleObj name="Equation" r:id="rId7" imgW="1295280" imgH="101592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514600"/>
                        <a:ext cx="129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037"/>
          <p:cNvSpPr txBox="1">
            <a:spLocks noChangeArrowheads="1"/>
          </p:cNvSpPr>
          <p:nvPr/>
        </p:nvSpPr>
        <p:spPr bwMode="auto">
          <a:xfrm>
            <a:off x="1066800" y="47244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基本问题</a:t>
            </a:r>
            <a:r>
              <a:rPr lang="zh-CN" altLang="en-US"/>
              <a:t>：判别敛散；</a:t>
            </a:r>
          </a:p>
        </p:txBody>
      </p:sp>
      <p:sp>
        <p:nvSpPr>
          <p:cNvPr id="40974" name="Text Box 1038"/>
          <p:cNvSpPr txBox="1">
            <a:spLocks noChangeArrowheads="1"/>
          </p:cNvSpPr>
          <p:nvPr/>
        </p:nvSpPr>
        <p:spPr bwMode="auto">
          <a:xfrm>
            <a:off x="5029200" y="47386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求收敛域；</a:t>
            </a:r>
          </a:p>
        </p:txBody>
      </p:sp>
      <p:sp>
        <p:nvSpPr>
          <p:cNvPr id="40975" name="Text Box 1039"/>
          <p:cNvSpPr txBox="1">
            <a:spLocks noChangeArrowheads="1"/>
          </p:cNvSpPr>
          <p:nvPr/>
        </p:nvSpPr>
        <p:spPr bwMode="auto">
          <a:xfrm>
            <a:off x="2895600" y="52578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求和函数；</a:t>
            </a:r>
          </a:p>
        </p:txBody>
      </p:sp>
      <p:sp>
        <p:nvSpPr>
          <p:cNvPr id="40976" name="Text Box 1040"/>
          <p:cNvSpPr txBox="1">
            <a:spLocks noChangeArrowheads="1"/>
          </p:cNvSpPr>
          <p:nvPr/>
        </p:nvSpPr>
        <p:spPr bwMode="auto">
          <a:xfrm>
            <a:off x="5105400" y="52720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级数展开</a:t>
            </a:r>
            <a:r>
              <a:rPr lang="en-US" altLang="zh-CN"/>
              <a:t>.</a:t>
            </a:r>
          </a:p>
        </p:txBody>
      </p:sp>
      <p:sp>
        <p:nvSpPr>
          <p:cNvPr id="40977" name="Text Box 1041"/>
          <p:cNvSpPr txBox="1">
            <a:spLocks noChangeArrowheads="1"/>
          </p:cNvSpPr>
          <p:nvPr/>
        </p:nvSpPr>
        <p:spPr bwMode="auto">
          <a:xfrm>
            <a:off x="6324600" y="40528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为傅立叶级数</a:t>
            </a:r>
            <a:r>
              <a:rPr lang="en-US" altLang="zh-CN"/>
              <a:t>.</a:t>
            </a:r>
          </a:p>
        </p:txBody>
      </p:sp>
      <p:graphicFrame>
        <p:nvGraphicFramePr>
          <p:cNvPr id="40978" name="Object 1042"/>
          <p:cNvGraphicFramePr>
            <a:graphicFrameLocks noChangeAspect="1"/>
          </p:cNvGraphicFramePr>
          <p:nvPr/>
        </p:nvGraphicFramePr>
        <p:xfrm>
          <a:off x="2819400" y="3441700"/>
          <a:ext cx="4456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9" imgW="4457520" imgH="444240" progId="Equation.3">
                  <p:embed/>
                </p:oleObj>
              </mc:Choice>
              <mc:Fallback>
                <p:oleObj name="Equation" r:id="rId9" imgW="4457520" imgH="4442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41700"/>
                        <a:ext cx="44561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Text Box 1043"/>
          <p:cNvSpPr txBox="1">
            <a:spLocks noChangeArrowheads="1"/>
          </p:cNvSpPr>
          <p:nvPr/>
        </p:nvSpPr>
        <p:spPr bwMode="auto">
          <a:xfrm>
            <a:off x="3733800" y="40528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为傅氏系数</a:t>
            </a:r>
            <a:r>
              <a:rPr lang="en-US" altLang="zh-CN"/>
              <a:t>)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40980" name="Text Box 1044"/>
          <p:cNvSpPr txBox="1">
            <a:spLocks noChangeArrowheads="1"/>
          </p:cNvSpPr>
          <p:nvPr/>
        </p:nvSpPr>
        <p:spPr bwMode="auto">
          <a:xfrm>
            <a:off x="4114800" y="200342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时为数项级数</a:t>
            </a:r>
            <a:r>
              <a:rPr lang="en-US" altLang="zh-CN"/>
              <a:t>;</a:t>
            </a:r>
          </a:p>
        </p:txBody>
      </p:sp>
      <p:graphicFrame>
        <p:nvGraphicFramePr>
          <p:cNvPr id="40981" name="Object 1045"/>
          <p:cNvGraphicFramePr>
            <a:graphicFrameLocks noChangeAspect="1"/>
          </p:cNvGraphicFramePr>
          <p:nvPr/>
        </p:nvGraphicFramePr>
        <p:xfrm>
          <a:off x="2819400" y="2043113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11" imgW="1257120" imgH="444240" progId="Equation.3">
                  <p:embed/>
                </p:oleObj>
              </mc:Choice>
              <mc:Fallback>
                <p:oleObj name="Equation" r:id="rId11" imgW="1257120" imgH="44424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43113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1046"/>
          <p:cNvGraphicFramePr>
            <a:graphicFrameLocks noChangeAspect="1"/>
          </p:cNvGraphicFramePr>
          <p:nvPr/>
        </p:nvGraphicFramePr>
        <p:xfrm>
          <a:off x="2819400" y="2667000"/>
          <a:ext cx="2259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13" imgW="2260440" imgH="533160" progId="Equation.3">
                  <p:embed/>
                </p:oleObj>
              </mc:Choice>
              <mc:Fallback>
                <p:oleObj name="Equation" r:id="rId13" imgW="2260440" imgH="53316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22590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Text Box 1047"/>
          <p:cNvSpPr txBox="1">
            <a:spLocks noChangeArrowheads="1"/>
          </p:cNvSpPr>
          <p:nvPr/>
        </p:nvSpPr>
        <p:spPr bwMode="auto">
          <a:xfrm>
            <a:off x="5181600" y="2703513"/>
            <a:ext cx="206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时为幂级数</a:t>
            </a:r>
            <a:r>
              <a:rPr lang="en-US" altLang="zh-CN"/>
              <a:t>;</a:t>
            </a:r>
          </a:p>
        </p:txBody>
      </p:sp>
      <p:graphicFrame>
        <p:nvGraphicFramePr>
          <p:cNvPr id="40984" name="Object 1048"/>
          <p:cNvGraphicFramePr>
            <a:graphicFrameLocks noChangeAspect="1"/>
          </p:cNvGraphicFramePr>
          <p:nvPr/>
        </p:nvGraphicFramePr>
        <p:xfrm>
          <a:off x="2819400" y="4067175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5" imgW="965160" imgH="444240" progId="Equation.3">
                  <p:embed/>
                </p:oleObj>
              </mc:Choice>
              <mc:Fallback>
                <p:oleObj name="Equation" r:id="rId15" imgW="965160" imgH="44424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67175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AutoShape 1049"/>
          <p:cNvSpPr>
            <a:spLocks/>
          </p:cNvSpPr>
          <p:nvPr/>
        </p:nvSpPr>
        <p:spPr bwMode="auto">
          <a:xfrm>
            <a:off x="2514600" y="2133600"/>
            <a:ext cx="76200" cy="1524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1" name="Picture 1055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2" name="Text Box 10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0993" name="Picture 10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4" name="Picture 105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5" name="Picture 10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6" name="Picture 10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7" name="Picture 10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 autoUpdateAnimBg="0"/>
      <p:bldP spid="40973" grpId="0" autoUpdateAnimBg="0"/>
      <p:bldP spid="40974" grpId="0" autoUpdateAnimBg="0"/>
      <p:bldP spid="40975" grpId="0" autoUpdateAnimBg="0"/>
      <p:bldP spid="40976" grpId="0" autoUpdateAnimBg="0"/>
      <p:bldP spid="40977" grpId="0" build="p" autoUpdateAnimBg="0" advAuto="0"/>
      <p:bldP spid="40979" grpId="0" autoUpdateAnimBg="0"/>
      <p:bldP spid="40980" grpId="0" build="p" autoUpdateAnimBg="0" advAuto="0"/>
      <p:bldP spid="40983" grpId="0" build="p" autoUpdateAnimBg="0" advAuto="0"/>
      <p:bldP spid="4098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43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练习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832350" y="787400"/>
          <a:ext cx="2400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3" imgW="2400120" imgH="1041120" progId="Equation.3">
                  <p:embed/>
                </p:oleObj>
              </mc:Choice>
              <mc:Fallback>
                <p:oleObj name="Equation" r:id="rId3" imgW="240012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787400"/>
                        <a:ext cx="2400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092200" y="882650"/>
          <a:ext cx="312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5" imgW="3124080" imgH="1028520" progId="Equation.3">
                  <p:embed/>
                </p:oleObj>
              </mc:Choice>
              <mc:Fallback>
                <p:oleObj name="Equation" r:id="rId5" imgW="312408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882650"/>
                        <a:ext cx="3124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09600" y="19812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 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685800" y="2501900"/>
          <a:ext cx="3187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7" imgW="3187440" imgH="1028520" progId="Equation.3">
                  <p:embed/>
                </p:oleObj>
              </mc:Choice>
              <mc:Fallback>
                <p:oleObj name="Equation" r:id="rId7" imgW="318744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01900"/>
                        <a:ext cx="3187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5867400" y="3708400"/>
          <a:ext cx="1714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quation" r:id="rId9" imgW="1714320" imgH="939600" progId="Equation.3">
                  <p:embed/>
                </p:oleObj>
              </mc:Choice>
              <mc:Fallback>
                <p:oleObj name="Equation" r:id="rId9" imgW="171432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08400"/>
                        <a:ext cx="1714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3797300" y="2495550"/>
          <a:ext cx="2730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11" imgW="2730240" imgH="1028520" progId="Equation.3">
                  <p:embed/>
                </p:oleObj>
              </mc:Choice>
              <mc:Fallback>
                <p:oleObj name="Equation" r:id="rId11" imgW="2730240" imgH="102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2495550"/>
                        <a:ext cx="2730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477000" y="2387600"/>
          <a:ext cx="20574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13" imgW="2057400" imgH="1269720" progId="Equation.3">
                  <p:embed/>
                </p:oleObj>
              </mc:Choice>
              <mc:Fallback>
                <p:oleObj name="Equation" r:id="rId13" imgW="2057400" imgH="1269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387600"/>
                        <a:ext cx="20574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524000" y="3733800"/>
          <a:ext cx="177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15" imgW="1777680" imgH="876240" progId="Equation.3">
                  <p:embed/>
                </p:oleObj>
              </mc:Choice>
              <mc:Fallback>
                <p:oleObj name="Equation" r:id="rId15" imgW="1777680" imgH="876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1778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3429000" y="3657600"/>
          <a:ext cx="1689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17" imgW="1688760" imgH="1041120" progId="Equation.3">
                  <p:embed/>
                </p:oleObj>
              </mc:Choice>
              <mc:Fallback>
                <p:oleObj name="Equation" r:id="rId17" imgW="1688760" imgH="1041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7600"/>
                        <a:ext cx="1689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36588" y="48148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显然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= 0</a:t>
            </a:r>
            <a:r>
              <a:rPr lang="en-US" altLang="zh-CN"/>
              <a:t> </a:t>
            </a:r>
            <a:r>
              <a:rPr lang="zh-CN" altLang="en-US"/>
              <a:t>时上式也正确</a:t>
            </a:r>
            <a:r>
              <a:rPr lang="en-US" altLang="zh-CN"/>
              <a:t>,</a:t>
            </a:r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5384800" y="56642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19" imgW="2311200" imgH="457200" progId="Equation.3">
                  <p:embed/>
                </p:oleObj>
              </mc:Choice>
              <mc:Fallback>
                <p:oleObj name="Equation" r:id="rId19" imgW="2311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664200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304800" y="557688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故和函数为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598988" y="4814888"/>
            <a:ext cx="1116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而在</a:t>
            </a:r>
          </a:p>
        </p:txBody>
      </p:sp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5486400" y="4779963"/>
          <a:ext cx="14779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公式" r:id="rId21" imgW="571320" imgH="215640" progId="Equation.3">
                  <p:embed/>
                </p:oleObj>
              </mc:Choice>
              <mc:Fallback>
                <p:oleObj name="公式" r:id="rId21" imgW="57132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779963"/>
                        <a:ext cx="147796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AutoShape 17"/>
          <p:cNvSpPr>
            <a:spLocks noChangeArrowheads="1"/>
          </p:cNvSpPr>
          <p:nvPr/>
        </p:nvSpPr>
        <p:spPr bwMode="auto">
          <a:xfrm>
            <a:off x="7620000" y="1524000"/>
            <a:ext cx="1066800" cy="457200"/>
          </a:xfrm>
          <a:prstGeom prst="wedgeRectCallout">
            <a:avLst>
              <a:gd name="adj1" fmla="val -209819"/>
              <a:gd name="adj2" fmla="val 192014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i="1">
                <a:ea typeface="仿宋_GB2312" panose="02010609030101010101" pitchFamily="49" charset="-122"/>
              </a:rPr>
              <a:t>x</a:t>
            </a:r>
            <a:r>
              <a:rPr lang="en-US" altLang="zh-CN">
                <a:ea typeface="仿宋_GB2312" panose="02010609030101010101" pitchFamily="49" charset="-122"/>
              </a:rPr>
              <a:t>≠0</a:t>
            </a:r>
          </a:p>
        </p:txBody>
      </p:sp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2589213" y="5359400"/>
          <a:ext cx="2603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23" imgW="2603160" imgH="1041120" progId="Equation.3">
                  <p:embed/>
                </p:oleObj>
              </mc:Choice>
              <mc:Fallback>
                <p:oleObj name="Equation" r:id="rId23" imgW="2603160" imgH="1041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5359400"/>
                        <a:ext cx="2603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1600200" y="304800"/>
            <a:ext cx="632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ea typeface="楷体_GB2312" panose="02010609030101010101" pitchFamily="49" charset="-122"/>
              </a:rPr>
              <a:t>P258 </a:t>
            </a:r>
            <a:r>
              <a:rPr lang="zh-CN" altLang="en-US" sz="2800">
                <a:ea typeface="楷体_GB2312" panose="02010609030101010101" pitchFamily="49" charset="-122"/>
              </a:rPr>
              <a:t>题</a:t>
            </a:r>
            <a:r>
              <a:rPr lang="en-US" altLang="zh-CN" sz="2800">
                <a:ea typeface="楷体_GB2312" panose="02010609030101010101" pitchFamily="49" charset="-122"/>
              </a:rPr>
              <a:t>8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求下列幂级数的和函数：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915150" y="4814888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级数发散</a:t>
            </a:r>
            <a:r>
              <a:rPr lang="en-US" altLang="zh-CN"/>
              <a:t>,</a:t>
            </a:r>
          </a:p>
        </p:txBody>
      </p:sp>
      <p:pic>
        <p:nvPicPr>
          <p:cNvPr id="51221" name="Picture 21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1223" name="Picture 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4" name="Picture 2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5" name="Picture 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6" name="Picture 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7" name="Picture 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12" grpId="0" autoUpdateAnimBg="0"/>
      <p:bldP spid="51214" grpId="0" autoUpdateAnimBg="0"/>
      <p:bldP spid="51215" grpId="0" build="p" autoUpdateAnimBg="0"/>
      <p:bldP spid="51217" grpId="0" animBg="1" autoUpdateAnimBg="0"/>
      <p:bldP spid="51220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42227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(4)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447800" y="222250"/>
          <a:ext cx="3708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Equation" r:id="rId3" imgW="3708360" imgH="1028520" progId="Equation.3">
                  <p:embed/>
                </p:oleObj>
              </mc:Choice>
              <mc:Fallback>
                <p:oleObj name="Equation" r:id="rId3" imgW="370836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2250"/>
                        <a:ext cx="3708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247900" y="1244600"/>
          <a:ext cx="2032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5" imgW="2031840" imgH="1168200" progId="Equation.3">
                  <p:embed/>
                </p:oleObj>
              </mc:Choice>
              <mc:Fallback>
                <p:oleObj name="Equation" r:id="rId5" imgW="203184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244600"/>
                        <a:ext cx="2032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343400" y="1225550"/>
          <a:ext cx="2374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7" imgW="2374560" imgH="1168200" progId="Equation.3">
                  <p:embed/>
                </p:oleObj>
              </mc:Choice>
              <mc:Fallback>
                <p:oleObj name="Equation" r:id="rId7" imgW="237456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25550"/>
                        <a:ext cx="2374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254250" y="3632200"/>
          <a:ext cx="1536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9" imgW="1536480" imgH="1168200" progId="Equation.3">
                  <p:embed/>
                </p:oleObj>
              </mc:Choice>
              <mc:Fallback>
                <p:oleObj name="Equation" r:id="rId9" imgW="1536480" imgH="116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632200"/>
                        <a:ext cx="15367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3886200" y="3632200"/>
          <a:ext cx="1765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11" imgW="1765080" imgH="1168200" progId="Equation.3">
                  <p:embed/>
                </p:oleObj>
              </mc:Choice>
              <mc:Fallback>
                <p:oleObj name="Equation" r:id="rId11" imgW="1765080" imgH="116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32200"/>
                        <a:ext cx="1765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6248400" y="762000"/>
            <a:ext cx="1676400" cy="687388"/>
            <a:chOff x="2784" y="671"/>
            <a:chExt cx="1056" cy="433"/>
          </a:xfrm>
        </p:grpSpPr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120" y="671"/>
              <a:ext cx="720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34" name="Object 10"/>
            <p:cNvGraphicFramePr>
              <a:graphicFrameLocks noChangeAspect="1"/>
            </p:cNvGraphicFramePr>
            <p:nvPr/>
          </p:nvGraphicFramePr>
          <p:xfrm>
            <a:off x="3216" y="681"/>
            <a:ext cx="56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1" name="公式" r:id="rId13" imgW="355320" imgH="177480" progId="Equation.3">
                    <p:embed/>
                  </p:oleObj>
                </mc:Choice>
                <mc:Fallback>
                  <p:oleObj name="公式" r:id="rId13" imgW="35532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681"/>
                          <a:ext cx="56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 flipH="1">
              <a:off x="2784" y="816"/>
              <a:ext cx="336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2238375" y="50165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15" imgW="1777680" imgH="406080" progId="Equation.3">
                  <p:embed/>
                </p:oleObj>
              </mc:Choice>
              <mc:Fallback>
                <p:oleObj name="Equation" r:id="rId15" imgW="177768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50165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4114800" y="4800600"/>
          <a:ext cx="228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17" imgW="2286000" imgH="850680" progId="Equation.3">
                  <p:embed/>
                </p:oleObj>
              </mc:Choice>
              <mc:Fallback>
                <p:oleObj name="Equation" r:id="rId17" imgW="228600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228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2238375" y="5549900"/>
          <a:ext cx="307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19" imgW="3073320" imgH="850680" progId="Equation.3">
                  <p:embed/>
                </p:oleObj>
              </mc:Choice>
              <mc:Fallback>
                <p:oleObj name="Equation" r:id="rId19" imgW="307332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5549900"/>
                        <a:ext cx="307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6400800" y="3949700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Equation" r:id="rId21" imgW="1714320" imgH="469800" progId="Equation.3">
                  <p:embed/>
                </p:oleObj>
              </mc:Choice>
              <mc:Fallback>
                <p:oleObj name="Equation" r:id="rId21" imgW="171432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949700"/>
                        <a:ext cx="171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2241550" y="2438400"/>
          <a:ext cx="2387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23" imgW="2387520" imgH="1168200" progId="Equation.3">
                  <p:embed/>
                </p:oleObj>
              </mc:Choice>
              <mc:Fallback>
                <p:oleObj name="Equation" r:id="rId23" imgW="2387520" imgH="1168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438400"/>
                        <a:ext cx="23876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4724400" y="2481263"/>
          <a:ext cx="2324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25" imgW="2323800" imgH="1091880" progId="Equation.3">
                  <p:embed/>
                </p:oleObj>
              </mc:Choice>
              <mc:Fallback>
                <p:oleObj name="Equation" r:id="rId25" imgW="2323800" imgH="1091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81263"/>
                        <a:ext cx="2324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42" name="Picture 18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2244" name="Picture 2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5" name="Picture 2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6" name="Picture 2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7" name="Picture 2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8" name="Picture 2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473200" y="482600"/>
          <a:ext cx="1574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Equation" r:id="rId3" imgW="1574640" imgH="1041120" progId="Equation.3">
                  <p:embed/>
                </p:oleObj>
              </mc:Choice>
              <mc:Fallback>
                <p:oleObj name="Equation" r:id="rId3" imgW="1574640" imgH="1041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82600"/>
                        <a:ext cx="1574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194050" y="596900"/>
          <a:ext cx="323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Equation" r:id="rId5" imgW="3238200" imgH="850680" progId="Equation.3">
                  <p:embed/>
                </p:oleObj>
              </mc:Choice>
              <mc:Fallback>
                <p:oleObj name="Equation" r:id="rId5" imgW="323820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596900"/>
                        <a:ext cx="323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09600" y="17668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显然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= 0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和为 </a:t>
            </a:r>
            <a:r>
              <a:rPr lang="en-US" altLang="zh-CN"/>
              <a:t>0 ;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09600" y="2362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根据和函数的连续性 </a:t>
            </a:r>
            <a:r>
              <a:rPr lang="en-US" altLang="zh-CN">
                <a:sym typeface="Symbol" panose="05050102010706020507" pitchFamily="18" charset="2"/>
              </a:rPr>
              <a:t>,  </a:t>
            </a:r>
            <a:r>
              <a:rPr lang="zh-CN" altLang="en-US">
                <a:sym typeface="Symbol" panose="05050102010706020507" pitchFamily="18" charset="2"/>
              </a:rPr>
              <a:t>有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838200" y="388620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7" imgW="1002960" imgH="406080" progId="Equation.3">
                  <p:embed/>
                </p:oleObj>
              </mc:Choice>
              <mc:Fallback>
                <p:oleObj name="Equation" r:id="rId7" imgW="1002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362200" y="2971800"/>
          <a:ext cx="6042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9" imgW="6045120" imgH="850680" progId="Equation.3">
                  <p:embed/>
                </p:oleObj>
              </mc:Choice>
              <mc:Fallback>
                <p:oleObj name="Equation" r:id="rId9" imgW="604512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6042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2438400" y="3949700"/>
          <a:ext cx="394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11" imgW="3949560" imgH="393480" progId="Equation.3">
                  <p:embed/>
                </p:oleObj>
              </mc:Choice>
              <mc:Fallback>
                <p:oleObj name="Equation" r:id="rId11" imgW="39495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49700"/>
                        <a:ext cx="394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438400" y="4572000"/>
          <a:ext cx="390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13" imgW="3911400" imgH="393480" progId="Equation.3">
                  <p:embed/>
                </p:oleObj>
              </mc:Choice>
              <mc:Fallback>
                <p:oleObj name="Equation" r:id="rId13" imgW="39114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3908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769100" y="838200"/>
          <a:ext cx="146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15" imgW="1460160" imgH="469800" progId="Equation.3">
                  <p:embed/>
                </p:oleObj>
              </mc:Choice>
              <mc:Fallback>
                <p:oleObj name="Equation" r:id="rId15" imgW="146016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838200"/>
                        <a:ext cx="146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4114800" y="17668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= 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1 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721350" y="1766888"/>
            <a:ext cx="236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级数也收敛 </a:t>
            </a:r>
            <a:r>
              <a:rPr lang="en-US" altLang="zh-CN"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04800" y="762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即得</a:t>
            </a:r>
          </a:p>
        </p:txBody>
      </p:sp>
      <p:sp>
        <p:nvSpPr>
          <p:cNvPr id="53262" name="AutoShape 14"/>
          <p:cNvSpPr>
            <a:spLocks/>
          </p:cNvSpPr>
          <p:nvPr/>
        </p:nvSpPr>
        <p:spPr bwMode="auto">
          <a:xfrm>
            <a:off x="2057400" y="31242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3263" name="Picture 15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3265" name="Picture 1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6" name="Picture 1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7" name="Picture 1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8" name="Picture 2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9" name="Picture 2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3" grpId="0" autoUpdateAnimBg="0"/>
      <p:bldP spid="53259" grpId="0" autoUpdateAnimBg="0"/>
      <p:bldP spid="53260" grpId="0" autoUpdateAnimBg="0"/>
      <p:bldP spid="532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120900" y="3397250"/>
          <a:ext cx="4279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3" imgW="4279680" imgH="1079280" progId="Equation.3">
                  <p:embed/>
                </p:oleObj>
              </mc:Choice>
              <mc:Fallback>
                <p:oleObj name="Equation" r:id="rId3" imgW="4279680" imgH="1079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397250"/>
                        <a:ext cx="4279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12192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练习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784600" y="762000"/>
          <a:ext cx="254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5" imgW="2539800" imgH="1015920" progId="Equation.3">
                  <p:embed/>
                </p:oleObj>
              </mc:Choice>
              <mc:Fallback>
                <p:oleObj name="Equation" r:id="rId5" imgW="253980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762000"/>
                        <a:ext cx="2540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41350" y="2260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原式</a:t>
            </a:r>
            <a:r>
              <a:rPr lang="en-US" altLang="zh-CN"/>
              <a:t>=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757488" y="2057400"/>
          <a:ext cx="3162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7" imgW="3162240" imgH="1041120" progId="Equation.3">
                  <p:embed/>
                </p:oleObj>
              </mc:Choice>
              <mc:Fallback>
                <p:oleObj name="Equation" r:id="rId7" imgW="316224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057400"/>
                        <a:ext cx="3162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120900" y="4876800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9" imgW="1384200" imgH="850680" progId="Equation.3">
                  <p:embed/>
                </p:oleObj>
              </mc:Choice>
              <mc:Fallback>
                <p:oleObj name="Equation" r:id="rId9" imgW="138420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876800"/>
                        <a:ext cx="1384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324600" y="10302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的和 </a:t>
            </a:r>
            <a:r>
              <a:rPr lang="en-US" altLang="zh-CN"/>
              <a:t>.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4051300" y="208280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11" imgW="1892160" imgH="431640" progId="Equation.3">
                  <p:embed/>
                </p:oleObj>
              </mc:Choice>
              <mc:Fallback>
                <p:oleObj name="Equation" r:id="rId11" imgW="18921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082800"/>
                        <a:ext cx="189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2470150" y="2149475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13" imgW="241200" imgH="850680" progId="Equation.3">
                  <p:embed/>
                </p:oleObj>
              </mc:Choice>
              <mc:Fallback>
                <p:oleObj name="Equation" r:id="rId13" imgW="24120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149475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2654300" y="4572000"/>
            <a:ext cx="152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406900" y="45720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3594100" y="508000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Equation" r:id="rId15" imgW="1054080" imgH="406080" progId="Equation.3">
                  <p:embed/>
                </p:oleObj>
              </mc:Choice>
              <mc:Fallback>
                <p:oleObj name="Equation" r:id="rId15" imgW="105408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08000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609600" y="996950"/>
            <a:ext cx="350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ea typeface="楷体_GB2312" panose="02010609030101010101" pitchFamily="49" charset="-122"/>
              </a:rPr>
              <a:t>P258 </a:t>
            </a:r>
            <a:r>
              <a:rPr lang="zh-CN" altLang="en-US" sz="2800">
                <a:ea typeface="楷体_GB2312" panose="02010609030101010101" pitchFamily="49" charset="-122"/>
              </a:rPr>
              <a:t>题</a:t>
            </a:r>
            <a:r>
              <a:rPr lang="en-US" altLang="zh-CN" sz="2800">
                <a:ea typeface="楷体_GB2312" panose="02010609030101010101" pitchFamily="49" charset="-122"/>
              </a:rPr>
              <a:t>9(2)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求级数</a:t>
            </a:r>
          </a:p>
        </p:txBody>
      </p:sp>
      <p:pic>
        <p:nvPicPr>
          <p:cNvPr id="54287" name="Picture 15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4289" name="Picture 1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0" name="Picture 1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1" name="Picture 1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2" name="Picture 2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3" name="Picture 2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utoUpdateAnimBg="0"/>
      <p:bldP spid="54283" grpId="0" animBg="1"/>
      <p:bldP spid="542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四、函数的幂级数和付式级数展开法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</a:t>
            </a:r>
            <a:r>
              <a:rPr lang="en-US" altLang="zh-CN"/>
              <a:t> </a:t>
            </a:r>
            <a:r>
              <a:rPr lang="zh-CN" altLang="en-US"/>
              <a:t>直接展开法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85800" y="21336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</a:t>
            </a:r>
            <a:r>
              <a:rPr lang="zh-CN" altLang="en-US"/>
              <a:t>间接展开法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85800" y="27305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练习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685800" y="33528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将函数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286000" y="3111500"/>
          <a:ext cx="120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Equation" r:id="rId4" imgW="1206360" imgH="952200" progId="Equation.3">
                  <p:embed/>
                </p:oleObj>
              </mc:Choice>
              <mc:Fallback>
                <p:oleObj name="Equation" r:id="rId4" imgW="120636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11500"/>
                        <a:ext cx="120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505200" y="33528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展开成</a:t>
            </a:r>
            <a:r>
              <a:rPr lang="zh-CN" altLang="en-US" i="1"/>
              <a:t>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.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819400" y="21336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利用已知展式的函数及幂级数性质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819400" y="15240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利用泰勒公式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85800" y="43561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 b="1"/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1498600" y="4184650"/>
          <a:ext cx="284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6" imgW="2844720" imgH="952200" progId="Equation.3">
                  <p:embed/>
                </p:oleObj>
              </mc:Choice>
              <mc:Fallback>
                <p:oleObj name="Equation" r:id="rId6" imgW="2844720" imgH="952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184650"/>
                        <a:ext cx="284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4381500" y="4171950"/>
          <a:ext cx="1892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Equation" r:id="rId8" imgW="1892160" imgH="990360" progId="Equation.3">
                  <p:embed/>
                </p:oleObj>
              </mc:Choice>
              <mc:Fallback>
                <p:oleObj name="Equation" r:id="rId8" imgW="1892160" imgH="990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171950"/>
                        <a:ext cx="1892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6324600" y="4064000"/>
          <a:ext cx="213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10" imgW="2133360" imgH="1104840" progId="Equation.3">
                  <p:embed/>
                </p:oleObj>
              </mc:Choice>
              <mc:Fallback>
                <p:oleObj name="Equation" r:id="rId10" imgW="2133360" imgH="1104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064000"/>
                        <a:ext cx="213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2819400" y="5283200"/>
          <a:ext cx="2057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12" imgW="2057400" imgH="1041120" progId="Equation.3">
                  <p:embed/>
                </p:oleObj>
              </mc:Choice>
              <mc:Fallback>
                <p:oleObj name="Equation" r:id="rId12" imgW="2057400" imgH="1041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83200"/>
                        <a:ext cx="2057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/>
          <p:cNvGraphicFramePr>
            <a:graphicFrameLocks noChangeAspect="1"/>
          </p:cNvGraphicFramePr>
          <p:nvPr/>
        </p:nvGraphicFramePr>
        <p:xfrm>
          <a:off x="5105400" y="56388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14" imgW="1676160" imgH="406080" progId="Equation.3">
                  <p:embed/>
                </p:oleObj>
              </mc:Choice>
              <mc:Fallback>
                <p:oleObj name="Equation" r:id="rId14" imgW="167616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388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14" name="Picture 18" descr="F:\My Documents\数学资源库\机动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5316" name="Picture 2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7" name="Picture 2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8" name="Picture 2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9" name="Picture 2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0" name="Picture 2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831850" y="1004888"/>
            <a:ext cx="389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函数的幂级数展开法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  <p:bldP spid="55301" grpId="0" autoUpdateAnimBg="0"/>
      <p:bldP spid="55302" grpId="0" autoUpdateAnimBg="0"/>
      <p:bldP spid="55304" grpId="0" autoUpdateAnimBg="0"/>
      <p:bldP spid="55305" grpId="0" autoUpdateAnimBg="0"/>
      <p:bldP spid="55306" grpId="0" autoUpdateAnimBg="0"/>
      <p:bldP spid="55307" grpId="0" autoUpdateAnimBg="0"/>
      <p:bldP spid="553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1066800" cy="533400"/>
          </a:xfrm>
        </p:spPr>
        <p:txBody>
          <a:bodyPr/>
          <a:lstStyle/>
          <a:p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562100" y="9144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3" imgW="1028520" imgH="406080" progId="Equation.3">
                  <p:embed/>
                </p:oleObj>
              </mc:Choice>
              <mc:Fallback>
                <p:oleObj name="Equation" r:id="rId3" imgW="10285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9144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AutoShape 4"/>
          <p:cNvSpPr>
            <a:spLocks/>
          </p:cNvSpPr>
          <p:nvPr/>
        </p:nvSpPr>
        <p:spPr bwMode="auto">
          <a:xfrm>
            <a:off x="2667000" y="635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3048000" y="228600"/>
          <a:ext cx="312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5" imgW="3124080" imgH="939600" progId="Equation.3">
                  <p:embed/>
                </p:oleObj>
              </mc:Choice>
              <mc:Fallback>
                <p:oleObj name="Equation" r:id="rId5" imgW="312408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"/>
                        <a:ext cx="3124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3289300" y="1308100"/>
          <a:ext cx="288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Equation" r:id="rId7" imgW="2882880" imgH="393480" progId="Equation.3">
                  <p:embed/>
                </p:oleObj>
              </mc:Choice>
              <mc:Fallback>
                <p:oleObj name="Equation" r:id="rId7" imgW="28828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308100"/>
                        <a:ext cx="288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324600" y="7874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, </a:t>
            </a:r>
            <a:r>
              <a:rPr lang="zh-CN" altLang="en-US"/>
              <a:t>将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展开成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81000" y="1955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 </a:t>
            </a:r>
            <a:r>
              <a:rPr lang="en-US" altLang="zh-CN"/>
              <a:t>,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3911600" y="1727200"/>
          <a:ext cx="1498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Equation" r:id="rId9" imgW="1498320" imgH="1041120" progId="Equation.3">
                  <p:embed/>
                </p:oleObj>
              </mc:Choice>
              <mc:Fallback>
                <p:oleObj name="Equation" r:id="rId9" imgW="1498320" imgH="1041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727200"/>
                        <a:ext cx="1498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410200" y="1970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的和</a:t>
            </a:r>
            <a:r>
              <a:rPr lang="en-US" altLang="zh-CN"/>
              <a:t>. </a:t>
            </a:r>
            <a:r>
              <a:rPr lang="en-US" altLang="zh-CN" sz="2400">
                <a:solidFill>
                  <a:schemeClr val="accent2"/>
                </a:solidFill>
              </a:rPr>
              <a:t>( 01</a:t>
            </a:r>
            <a:r>
              <a:rPr lang="zh-CN" altLang="en-US" sz="2400">
                <a:solidFill>
                  <a:schemeClr val="accent2"/>
                </a:solidFill>
              </a:rPr>
              <a:t>考研 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09600" y="3073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1371600" y="2921000"/>
          <a:ext cx="1397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Equation" r:id="rId11" imgW="1396800" imgH="876240" progId="Equation.3">
                  <p:embed/>
                </p:oleObj>
              </mc:Choice>
              <mc:Fallback>
                <p:oleObj name="Equation" r:id="rId11" imgW="1396800" imgH="876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21000"/>
                        <a:ext cx="1397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2819400" y="2871788"/>
          <a:ext cx="218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Equation" r:id="rId13" imgW="2184120" imgH="1015920" progId="Equation.3">
                  <p:embed/>
                </p:oleObj>
              </mc:Choice>
              <mc:Fallback>
                <p:oleObj name="Equation" r:id="rId13" imgW="2184120" imgH="1015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71788"/>
                        <a:ext cx="218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5346700" y="32004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Equation" r:id="rId15" imgW="1511280" imgH="406080" progId="Equation.3">
                  <p:embed/>
                </p:oleObj>
              </mc:Choice>
              <mc:Fallback>
                <p:oleObj name="Equation" r:id="rId15" imgW="151128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32004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838200" y="4340225"/>
          <a:ext cx="1676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Equation" r:id="rId17" imgW="1676160" imgH="368280" progId="Equation.3">
                  <p:embed/>
                </p:oleObj>
              </mc:Choice>
              <mc:Fallback>
                <p:oleObj name="Equation" r:id="rId17" imgW="167616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0225"/>
                        <a:ext cx="1676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2590800" y="3911600"/>
          <a:ext cx="1828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Equation" r:id="rId19" imgW="1828800" imgH="1168200" progId="Equation.3">
                  <p:embed/>
                </p:oleObj>
              </mc:Choice>
              <mc:Fallback>
                <p:oleObj name="Equation" r:id="rId19" imgW="1828800" imgH="1168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11600"/>
                        <a:ext cx="1828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4572000" y="3987800"/>
          <a:ext cx="2527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Equation" r:id="rId21" imgW="2527200" imgH="1041120" progId="Equation.3">
                  <p:embed/>
                </p:oleObj>
              </mc:Choice>
              <mc:Fallback>
                <p:oleObj name="Equation" r:id="rId21" imgW="2527200" imgH="1041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87800"/>
                        <a:ext cx="2527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7315200" y="4292600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Equation" r:id="rId23" imgW="1473120" imgH="393480" progId="Equation.3">
                  <p:embed/>
                </p:oleObj>
              </mc:Choice>
              <mc:Fallback>
                <p:oleObj name="Equation" r:id="rId23" imgW="147312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292600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1676400" y="54594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5" name="Equation" r:id="rId25" imgW="736560" imgH="406080" progId="Equation.3">
                  <p:embed/>
                </p:oleObj>
              </mc:Choice>
              <mc:Fallback>
                <p:oleObj name="Equation" r:id="rId25" imgW="73656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5941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2513013" y="5130800"/>
          <a:ext cx="2628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Equation" r:id="rId27" imgW="2628720" imgH="1041120" progId="Equation.3">
                  <p:embed/>
                </p:oleObj>
              </mc:Choice>
              <mc:Fallback>
                <p:oleObj name="Equation" r:id="rId27" imgW="2628720" imgH="10411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5130800"/>
                        <a:ext cx="2628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5141913" y="5130800"/>
          <a:ext cx="2476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29" imgW="2476440" imgH="1041120" progId="Equation.3">
                  <p:embed/>
                </p:oleObj>
              </mc:Choice>
              <mc:Fallback>
                <p:oleObj name="Equation" r:id="rId29" imgW="2476440" imgH="1041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5130800"/>
                        <a:ext cx="2476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304800" y="5359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于是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2286000" y="19367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并求级数</a:t>
            </a:r>
          </a:p>
        </p:txBody>
      </p:sp>
      <p:pic>
        <p:nvPicPr>
          <p:cNvPr id="57368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7370" name="Picture 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71" name="Picture 2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72" name="Picture 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73" name="Picture 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74" name="Picture 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build="p" autoUpdateAnimBg="0"/>
      <p:bldP spid="57352" grpId="0" build="p" autoUpdateAnimBg="0" advAuto="0"/>
      <p:bldP spid="57354" grpId="0" build="p" autoUpdateAnimBg="0" advAuto="0"/>
      <p:bldP spid="57355" grpId="0" autoUpdateAnimBg="0"/>
      <p:bldP spid="57366" grpId="0" autoUpdateAnimBg="0"/>
      <p:bldP spid="5736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4314825" y="381000"/>
          <a:ext cx="24669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Equation" r:id="rId3" imgW="2476440" imgH="1041120" progId="Equation.3">
                  <p:embed/>
                </p:oleObj>
              </mc:Choice>
              <mc:Fallback>
                <p:oleObj name="Equation" r:id="rId3" imgW="2476440" imgH="1041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381000"/>
                        <a:ext cx="246697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4343400" y="1524000"/>
          <a:ext cx="2374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Equation" r:id="rId5" imgW="2374560" imgH="1041120" progId="Equation.3">
                  <p:embed/>
                </p:oleObj>
              </mc:Choice>
              <mc:Fallback>
                <p:oleObj name="Equation" r:id="rId5" imgW="237456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2374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838200" y="635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7" imgW="736560" imgH="406080" progId="Equation.3">
                  <p:embed/>
                </p:oleObj>
              </mc:Choice>
              <mc:Fallback>
                <p:oleObj name="Equation" r:id="rId7" imgW="7365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350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676400" y="330200"/>
          <a:ext cx="2628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9" imgW="2628720" imgH="1041120" progId="Equation.3">
                  <p:embed/>
                </p:oleObj>
              </mc:Choice>
              <mc:Fallback>
                <p:oleObj name="Equation" r:id="rId9" imgW="262872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0200"/>
                        <a:ext cx="2628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4419600" y="1447800"/>
            <a:ext cx="2362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676400" y="1546225"/>
          <a:ext cx="2628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11" imgW="2628720" imgH="1041120" progId="Equation.3">
                  <p:embed/>
                </p:oleObj>
              </mc:Choice>
              <mc:Fallback>
                <p:oleObj name="Equation" r:id="rId11" imgW="262872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46225"/>
                        <a:ext cx="2628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657350" y="2749550"/>
          <a:ext cx="5156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13" imgW="5155920" imgH="1002960" progId="Equation.3">
                  <p:embed/>
                </p:oleObj>
              </mc:Choice>
              <mc:Fallback>
                <p:oleObj name="Equation" r:id="rId13" imgW="515592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749550"/>
                        <a:ext cx="5156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676400" y="3886200"/>
          <a:ext cx="3086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15" imgW="3085920" imgH="1041120" progId="Equation.3">
                  <p:embed/>
                </p:oleObj>
              </mc:Choice>
              <mc:Fallback>
                <p:oleObj name="Equation" r:id="rId15" imgW="3085920" imgH="1041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3086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5486400" y="4254500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17" imgW="1473120" imgH="393480" progId="Equation.3">
                  <p:embed/>
                </p:oleObj>
              </mc:Choice>
              <mc:Fallback>
                <p:oleObj name="Equation" r:id="rId17" imgW="14731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254500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1084263" y="5130800"/>
          <a:ext cx="2057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19" imgW="2057400" imgH="1041120" progId="Equation.3">
                  <p:embed/>
                </p:oleObj>
              </mc:Choice>
              <mc:Fallback>
                <p:oleObj name="Equation" r:id="rId19" imgW="2057400" imgH="1041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130800"/>
                        <a:ext cx="2057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3230563" y="5246688"/>
          <a:ext cx="186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21" imgW="1866600" imgH="850680" progId="Equation.3">
                  <p:embed/>
                </p:oleObj>
              </mc:Choice>
              <mc:Fallback>
                <p:oleObj name="Equation" r:id="rId21" imgW="186660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5246688"/>
                        <a:ext cx="186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5200650" y="5283200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23" imgW="1180800" imgH="850680" progId="Equation.3">
                  <p:embed/>
                </p:oleObj>
              </mc:Choice>
              <mc:Fallback>
                <p:oleObj name="Equation" r:id="rId23" imgW="118080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5283200"/>
                        <a:ext cx="118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82" name="Picture 14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8384" name="Picture 1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5" name="Picture 1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6" name="Picture 1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7" name="Picture 1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8" name="Picture 2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953000" cy="609600"/>
          </a:xfrm>
        </p:spPr>
        <p:txBody>
          <a:bodyPr/>
          <a:lstStyle/>
          <a:p>
            <a:pPr algn="l"/>
            <a:r>
              <a:rPr kumimoji="0" lang="en-US" altLang="zh-CN" sz="3200">
                <a:solidFill>
                  <a:schemeClr val="tx1"/>
                </a:solidFill>
                <a:ea typeface="楷体_GB2312" panose="02010609030101010101" pitchFamily="49" charset="-122"/>
              </a:rPr>
              <a:t>2. </a:t>
            </a:r>
            <a:r>
              <a:rPr kumimoji="0" lang="zh-CN" altLang="en-US" sz="3200">
                <a:solidFill>
                  <a:schemeClr val="tx1"/>
                </a:solidFill>
                <a:ea typeface="楷体_GB2312" panose="02010609030101010101" pitchFamily="49" charset="-122"/>
              </a:rPr>
              <a:t>函数的付式级数展开法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990600" y="9906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/>
              <a:t>系数公式及计算技巧</a:t>
            </a:r>
            <a:r>
              <a:rPr kumimoji="0" lang="en-US" altLang="zh-CN"/>
              <a:t>;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419600" y="9906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/>
              <a:t>收敛定理</a:t>
            </a:r>
            <a:r>
              <a:rPr kumimoji="0" lang="en-US" altLang="zh-CN"/>
              <a:t>;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172200" y="990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/>
              <a:t>延拓方法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09600" y="1546225"/>
            <a:ext cx="1109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练习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6705600" y="2884488"/>
            <a:ext cx="2108200" cy="1536700"/>
            <a:chOff x="4224" y="816"/>
            <a:chExt cx="1328" cy="968"/>
          </a:xfrm>
        </p:grpSpPr>
        <p:grpSp>
          <p:nvGrpSpPr>
            <p:cNvPr id="60430" name="Group 14"/>
            <p:cNvGrpSpPr>
              <a:grpSpLocks/>
            </p:cNvGrpSpPr>
            <p:nvPr/>
          </p:nvGrpSpPr>
          <p:grpSpPr bwMode="auto">
            <a:xfrm>
              <a:off x="4224" y="816"/>
              <a:ext cx="1288" cy="806"/>
              <a:chOff x="4224" y="816"/>
              <a:chExt cx="1288" cy="806"/>
            </a:xfrm>
          </p:grpSpPr>
          <p:sp>
            <p:nvSpPr>
              <p:cNvPr id="60431" name="Line 15"/>
              <p:cNvSpPr>
                <a:spLocks noChangeShapeType="1"/>
              </p:cNvSpPr>
              <p:nvPr/>
            </p:nvSpPr>
            <p:spPr bwMode="auto">
              <a:xfrm>
                <a:off x="4224" y="1602"/>
                <a:ext cx="1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2" name="Line 16"/>
              <p:cNvSpPr>
                <a:spLocks noChangeShapeType="1"/>
              </p:cNvSpPr>
              <p:nvPr/>
            </p:nvSpPr>
            <p:spPr bwMode="auto">
              <a:xfrm flipV="1">
                <a:off x="4892" y="816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3" name="Line 17"/>
              <p:cNvSpPr>
                <a:spLocks noChangeShapeType="1"/>
              </p:cNvSpPr>
              <p:nvPr/>
            </p:nvSpPr>
            <p:spPr bwMode="auto">
              <a:xfrm flipV="1">
                <a:off x="5228" y="97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4" name="Line 18"/>
              <p:cNvSpPr>
                <a:spLocks noChangeShapeType="1"/>
              </p:cNvSpPr>
              <p:nvPr/>
            </p:nvSpPr>
            <p:spPr bwMode="auto">
              <a:xfrm>
                <a:off x="4538" y="1602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5" name="Freeform 19"/>
              <p:cNvSpPr>
                <a:spLocks/>
              </p:cNvSpPr>
              <p:nvPr/>
            </p:nvSpPr>
            <p:spPr bwMode="auto">
              <a:xfrm>
                <a:off x="4892" y="978"/>
                <a:ext cx="336" cy="512"/>
              </a:xfrm>
              <a:custGeom>
                <a:avLst/>
                <a:gdLst>
                  <a:gd name="T0" fmla="*/ 0 w 336"/>
                  <a:gd name="T1" fmla="*/ 480 h 512"/>
                  <a:gd name="T2" fmla="*/ 192 w 336"/>
                  <a:gd name="T3" fmla="*/ 432 h 512"/>
                  <a:gd name="T4" fmla="*/ 336 w 336"/>
                  <a:gd name="T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512">
                    <a:moveTo>
                      <a:pt x="0" y="480"/>
                    </a:moveTo>
                    <a:cubicBezTo>
                      <a:pt x="68" y="496"/>
                      <a:pt x="136" y="512"/>
                      <a:pt x="192" y="432"/>
                    </a:cubicBezTo>
                    <a:cubicBezTo>
                      <a:pt x="248" y="352"/>
                      <a:pt x="292" y="176"/>
                      <a:pt x="336" y="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6" name="Oval 20"/>
              <p:cNvSpPr>
                <a:spLocks noChangeArrowheads="1"/>
              </p:cNvSpPr>
              <p:nvPr/>
            </p:nvSpPr>
            <p:spPr bwMode="auto">
              <a:xfrm>
                <a:off x="4867" y="157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7" name="Oval 21"/>
              <p:cNvSpPr>
                <a:spLocks noChangeArrowheads="1"/>
              </p:cNvSpPr>
              <p:nvPr/>
            </p:nvSpPr>
            <p:spPr bwMode="auto">
              <a:xfrm>
                <a:off x="5204" y="930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0438" name="Object 22"/>
            <p:cNvGraphicFramePr>
              <a:graphicFrameLocks noChangeAspect="1"/>
            </p:cNvGraphicFramePr>
            <p:nvPr/>
          </p:nvGraphicFramePr>
          <p:xfrm>
            <a:off x="5408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1" name="Equation" r:id="rId3" imgW="228600" imgH="241200" progId="Equation.3">
                    <p:embed/>
                  </p:oleObj>
                </mc:Choice>
                <mc:Fallback>
                  <p:oleObj name="Equation" r:id="rId3" imgW="22860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9" name="Object 23"/>
            <p:cNvGraphicFramePr>
              <a:graphicFrameLocks noChangeAspect="1"/>
            </p:cNvGraphicFramePr>
            <p:nvPr/>
          </p:nvGraphicFramePr>
          <p:xfrm>
            <a:off x="4677" y="8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2" name="Equation" r:id="rId5" imgW="241200" imgH="317160" progId="Equation.3">
                    <p:embed/>
                  </p:oleObj>
                </mc:Choice>
                <mc:Fallback>
                  <p:oleObj name="Equation" r:id="rId5" imgW="241200" imgH="3171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8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0" name="Object 24"/>
            <p:cNvGraphicFramePr>
              <a:graphicFrameLocks noChangeAspect="1"/>
            </p:cNvGraphicFramePr>
            <p:nvPr/>
          </p:nvGraphicFramePr>
          <p:xfrm>
            <a:off x="4856" y="163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3" name="Equation" r:id="rId7" imgW="215640" imgH="241200" progId="Equation.3">
                    <p:embed/>
                  </p:oleObj>
                </mc:Choice>
                <mc:Fallback>
                  <p:oleObj name="Equation" r:id="rId7" imgW="21564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163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1" name="Object 25"/>
            <p:cNvGraphicFramePr>
              <a:graphicFrameLocks noChangeAspect="1"/>
            </p:cNvGraphicFramePr>
            <p:nvPr/>
          </p:nvGraphicFramePr>
          <p:xfrm>
            <a:off x="5149" y="1632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4" name="Equation" r:id="rId9" imgW="266400" imgH="241200" progId="Equation.3">
                    <p:embed/>
                  </p:oleObj>
                </mc:Choice>
                <mc:Fallback>
                  <p:oleObj name="Equation" r:id="rId9" imgW="2664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1632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2" name="Object 26"/>
            <p:cNvGraphicFramePr>
              <a:graphicFrameLocks noChangeAspect="1"/>
            </p:cNvGraphicFramePr>
            <p:nvPr/>
          </p:nvGraphicFramePr>
          <p:xfrm>
            <a:off x="4352" y="1632"/>
            <a:ext cx="3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5" name="Equation" r:id="rId11" imgW="533160" imgH="241200" progId="Equation.3">
                    <p:embed/>
                  </p:oleObj>
                </mc:Choice>
                <mc:Fallback>
                  <p:oleObj name="Equation" r:id="rId11" imgW="53316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1632"/>
                          <a:ext cx="3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43" name="Object 27"/>
          <p:cNvGraphicFramePr>
            <a:graphicFrameLocks noChangeAspect="1"/>
          </p:cNvGraphicFramePr>
          <p:nvPr/>
        </p:nvGraphicFramePr>
        <p:xfrm>
          <a:off x="7366000" y="2236788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Equation" r:id="rId13" imgW="1244520" imgH="406080" progId="Equation.3">
                  <p:embed/>
                </p:oleObj>
              </mc:Choice>
              <mc:Fallback>
                <p:oleObj name="Equation" r:id="rId13" imgW="124452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236788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17500" y="282575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上的表达式为</a:t>
            </a:r>
          </a:p>
        </p:txBody>
      </p:sp>
      <p:graphicFrame>
        <p:nvGraphicFramePr>
          <p:cNvPr id="60445" name="Object 29"/>
          <p:cNvGraphicFramePr>
            <a:graphicFrameLocks noChangeAspect="1"/>
          </p:cNvGraphicFramePr>
          <p:nvPr/>
        </p:nvGraphicFramePr>
        <p:xfrm>
          <a:off x="2527300" y="2668588"/>
          <a:ext cx="394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Equation" r:id="rId15" imgW="3949560" imgH="965160" progId="Equation.3">
                  <p:embed/>
                </p:oleObj>
              </mc:Choice>
              <mc:Fallback>
                <p:oleObj name="Equation" r:id="rId15" imgW="3949560" imgH="965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668588"/>
                        <a:ext cx="394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04800" y="35067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将其展为傅氏级数 </a:t>
            </a:r>
            <a:r>
              <a:rPr lang="en-US" altLang="zh-CN"/>
              <a:t>.</a:t>
            </a:r>
          </a:p>
        </p:txBody>
      </p:sp>
      <p:graphicFrame>
        <p:nvGraphicFramePr>
          <p:cNvPr id="60447" name="Object 31"/>
          <p:cNvGraphicFramePr>
            <a:graphicFrameLocks noChangeAspect="1"/>
          </p:cNvGraphicFramePr>
          <p:nvPr/>
        </p:nvGraphicFramePr>
        <p:xfrm>
          <a:off x="771525" y="4827588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17" imgW="698400" imgH="444240" progId="Equation.3">
                  <p:embed/>
                </p:oleObj>
              </mc:Choice>
              <mc:Fallback>
                <p:oleObj name="Equation" r:id="rId17" imgW="69840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4827588"/>
                        <a:ext cx="69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32"/>
          <p:cNvGraphicFramePr>
            <a:graphicFrameLocks noChangeAspect="1"/>
          </p:cNvGraphicFramePr>
          <p:nvPr/>
        </p:nvGraphicFramePr>
        <p:xfrm>
          <a:off x="1552575" y="4600575"/>
          <a:ext cx="2778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Equation" r:id="rId19" imgW="291960" imgH="850680" progId="Equation.3">
                  <p:embed/>
                </p:oleObj>
              </mc:Choice>
              <mc:Fallback>
                <p:oleObj name="Equation" r:id="rId19" imgW="291960" imgH="850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600575"/>
                        <a:ext cx="2778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9" name="Object 33"/>
          <p:cNvGraphicFramePr>
            <a:graphicFrameLocks noChangeAspect="1"/>
          </p:cNvGraphicFramePr>
          <p:nvPr/>
        </p:nvGraphicFramePr>
        <p:xfrm>
          <a:off x="1892300" y="4646613"/>
          <a:ext cx="2222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name="Equation" r:id="rId21" imgW="2222280" imgH="774360" progId="Equation.3">
                  <p:embed/>
                </p:oleObj>
              </mc:Choice>
              <mc:Fallback>
                <p:oleObj name="Equation" r:id="rId21" imgW="2222280" imgH="774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646613"/>
                        <a:ext cx="2222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0" name="Object 34"/>
          <p:cNvGraphicFramePr>
            <a:graphicFrameLocks noChangeAspect="1"/>
          </p:cNvGraphicFramePr>
          <p:nvPr/>
        </p:nvGraphicFramePr>
        <p:xfrm>
          <a:off x="4194175" y="4568825"/>
          <a:ext cx="37830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Equation" r:id="rId23" imgW="3974760" imgH="965160" progId="Equation.3">
                  <p:embed/>
                </p:oleObj>
              </mc:Choice>
              <mc:Fallback>
                <p:oleObj name="Equation" r:id="rId23" imgW="3974760" imgH="965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4568825"/>
                        <a:ext cx="378301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1" name="Object 35"/>
          <p:cNvGraphicFramePr>
            <a:graphicFrameLocks noChangeAspect="1"/>
          </p:cNvGraphicFramePr>
          <p:nvPr/>
        </p:nvGraphicFramePr>
        <p:xfrm>
          <a:off x="7945438" y="4670425"/>
          <a:ext cx="2873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Equation" r:id="rId25" imgW="304560" imgH="863280" progId="Equation.3">
                  <p:embed/>
                </p:oleObj>
              </mc:Choice>
              <mc:Fallback>
                <p:oleObj name="Equation" r:id="rId25" imgW="304560" imgH="863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4670425"/>
                        <a:ext cx="2873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2" name="Object 36"/>
          <p:cNvGraphicFramePr>
            <a:graphicFrameLocks noChangeAspect="1"/>
          </p:cNvGraphicFramePr>
          <p:nvPr/>
        </p:nvGraphicFramePr>
        <p:xfrm>
          <a:off x="1271588" y="5483225"/>
          <a:ext cx="4976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Equation" r:id="rId27" imgW="5232240" imgH="965160" progId="Equation.3">
                  <p:embed/>
                </p:oleObj>
              </mc:Choice>
              <mc:Fallback>
                <p:oleObj name="Equation" r:id="rId27" imgW="5232240" imgH="9651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5483225"/>
                        <a:ext cx="4976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53" name="Group 37"/>
          <p:cNvGrpSpPr>
            <a:grpSpLocks/>
          </p:cNvGrpSpPr>
          <p:nvPr/>
        </p:nvGrpSpPr>
        <p:grpSpPr bwMode="auto">
          <a:xfrm>
            <a:off x="6665913" y="3033713"/>
            <a:ext cx="1949450" cy="1092200"/>
            <a:chOff x="4107" y="912"/>
            <a:chExt cx="1228" cy="688"/>
          </a:xfrm>
        </p:grpSpPr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5136" y="1600"/>
              <a:ext cx="1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55" name="Group 39"/>
            <p:cNvGrpSpPr>
              <a:grpSpLocks/>
            </p:cNvGrpSpPr>
            <p:nvPr/>
          </p:nvGrpSpPr>
          <p:grpSpPr bwMode="auto">
            <a:xfrm>
              <a:off x="4107" y="912"/>
              <a:ext cx="357" cy="672"/>
              <a:chOff x="3840" y="978"/>
              <a:chExt cx="357" cy="672"/>
            </a:xfrm>
          </p:grpSpPr>
          <p:sp>
            <p:nvSpPr>
              <p:cNvPr id="60456" name="Line 40"/>
              <p:cNvSpPr>
                <a:spLocks noChangeShapeType="1"/>
              </p:cNvSpPr>
              <p:nvPr/>
            </p:nvSpPr>
            <p:spPr bwMode="auto">
              <a:xfrm flipV="1">
                <a:off x="4176" y="102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7" name="Freeform 41"/>
              <p:cNvSpPr>
                <a:spLocks/>
              </p:cNvSpPr>
              <p:nvPr/>
            </p:nvSpPr>
            <p:spPr bwMode="auto">
              <a:xfrm>
                <a:off x="3840" y="1026"/>
                <a:ext cx="336" cy="512"/>
              </a:xfrm>
              <a:custGeom>
                <a:avLst/>
                <a:gdLst>
                  <a:gd name="T0" fmla="*/ 0 w 336"/>
                  <a:gd name="T1" fmla="*/ 480 h 512"/>
                  <a:gd name="T2" fmla="*/ 192 w 336"/>
                  <a:gd name="T3" fmla="*/ 432 h 512"/>
                  <a:gd name="T4" fmla="*/ 336 w 336"/>
                  <a:gd name="T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512">
                    <a:moveTo>
                      <a:pt x="0" y="480"/>
                    </a:moveTo>
                    <a:cubicBezTo>
                      <a:pt x="68" y="496"/>
                      <a:pt x="136" y="512"/>
                      <a:pt x="192" y="432"/>
                    </a:cubicBezTo>
                    <a:cubicBezTo>
                      <a:pt x="248" y="352"/>
                      <a:pt x="292" y="176"/>
                      <a:pt x="336" y="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8" name="Oval 42"/>
              <p:cNvSpPr>
                <a:spLocks noChangeArrowheads="1"/>
              </p:cNvSpPr>
              <p:nvPr/>
            </p:nvSpPr>
            <p:spPr bwMode="auto">
              <a:xfrm>
                <a:off x="4152" y="978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681038" y="2133600"/>
            <a:ext cx="5961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P258 </a:t>
            </a:r>
            <a:r>
              <a:rPr lang="zh-CN" altLang="en-US">
                <a:solidFill>
                  <a:schemeClr val="tx2"/>
                </a:solidFill>
              </a:rPr>
              <a:t>题</a:t>
            </a:r>
            <a:r>
              <a:rPr lang="en-US" altLang="zh-CN">
                <a:solidFill>
                  <a:schemeClr val="tx2"/>
                </a:solidFill>
              </a:rPr>
              <a:t>11</a:t>
            </a:r>
            <a:r>
              <a:rPr lang="en-US" altLang="zh-CN"/>
              <a:t>. </a:t>
            </a:r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是周期为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zh-CN" altLang="en-US">
                <a:sym typeface="Symbol" panose="05050102010706020507" pitchFamily="18" charset="2"/>
              </a:rPr>
              <a:t>的函数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endParaRPr lang="en-US" altLang="zh-CN"/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6496050" y="21367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它在</a:t>
            </a:r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314325" y="4040188"/>
            <a:ext cx="1819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</a:rPr>
              <a:t>解答提示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autoUpdateAnimBg="0"/>
      <p:bldP spid="60426" grpId="0" autoUpdateAnimBg="0"/>
      <p:bldP spid="60427" grpId="0" autoUpdateAnimBg="0"/>
      <p:bldP spid="60428" grpId="0" build="p" autoUpdateAnimBg="0"/>
      <p:bldP spid="60444" grpId="0" build="p" autoUpdateAnimBg="0" advAuto="0"/>
      <p:bldP spid="60446" grpId="0" build="p" autoUpdateAnimBg="0"/>
      <p:bldP spid="60459" grpId="0" build="p" autoUpdateAnimBg="0"/>
      <p:bldP spid="60460" grpId="0" build="p" autoUpdateAnimBg="0"/>
      <p:bldP spid="6046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79" name="Object 47"/>
          <p:cNvGraphicFramePr>
            <a:graphicFrameLocks noChangeAspect="1"/>
          </p:cNvGraphicFramePr>
          <p:nvPr/>
        </p:nvGraphicFramePr>
        <p:xfrm>
          <a:off x="1244600" y="368300"/>
          <a:ext cx="317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3" imgW="3174840" imgH="850680" progId="Equation.3">
                  <p:embed/>
                </p:oleObj>
              </mc:Choice>
              <mc:Fallback>
                <p:oleObj name="Equation" r:id="rId3" imgW="3174840" imgH="8506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68300"/>
                        <a:ext cx="317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1" name="Object 49"/>
          <p:cNvGraphicFramePr>
            <a:graphicFrameLocks noChangeAspect="1"/>
          </p:cNvGraphicFramePr>
          <p:nvPr/>
        </p:nvGraphicFramePr>
        <p:xfrm>
          <a:off x="4467225" y="304800"/>
          <a:ext cx="37623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5" imgW="3962160" imgH="977760" progId="Equation.3">
                  <p:embed/>
                </p:oleObj>
              </mc:Choice>
              <mc:Fallback>
                <p:oleObj name="Equation" r:id="rId5" imgW="3962160" imgH="9777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304800"/>
                        <a:ext cx="37623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2" name="Object 50"/>
          <p:cNvGraphicFramePr>
            <a:graphicFrameLocks noChangeAspect="1"/>
          </p:cNvGraphicFramePr>
          <p:nvPr/>
        </p:nvGraphicFramePr>
        <p:xfrm>
          <a:off x="8245475" y="415925"/>
          <a:ext cx="288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7" imgW="304560" imgH="863280" progId="Equation.3">
                  <p:embed/>
                </p:oleObj>
              </mc:Choice>
              <mc:Fallback>
                <p:oleObj name="Equation" r:id="rId7" imgW="304560" imgH="863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475" y="415925"/>
                        <a:ext cx="288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4" name="Object 52"/>
          <p:cNvGraphicFramePr>
            <a:graphicFrameLocks noChangeAspect="1"/>
          </p:cNvGraphicFramePr>
          <p:nvPr/>
        </p:nvGraphicFramePr>
        <p:xfrm>
          <a:off x="1717675" y="1219200"/>
          <a:ext cx="46069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9" imgW="4851360" imgH="965160" progId="Equation.3">
                  <p:embed/>
                </p:oleObj>
              </mc:Choice>
              <mc:Fallback>
                <p:oleObj name="Equation" r:id="rId9" imgW="4851360" imgH="9651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219200"/>
                        <a:ext cx="460692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21" name="Picture 89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22" name="Text Box 9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8523" name="Picture 9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24" name="Picture 9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25" name="Picture 9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26" name="Picture 9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27" name="Picture 9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529" name="Object 97"/>
          <p:cNvGraphicFramePr>
            <a:graphicFrameLocks noChangeAspect="1"/>
          </p:cNvGraphicFramePr>
          <p:nvPr/>
        </p:nvGraphicFramePr>
        <p:xfrm>
          <a:off x="876300" y="2209800"/>
          <a:ext cx="226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17" imgW="2260440" imgH="939600" progId="Equation.3">
                  <p:embed/>
                </p:oleObj>
              </mc:Choice>
              <mc:Fallback>
                <p:oleObj name="Equation" r:id="rId17" imgW="2260440" imgH="9396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209800"/>
                        <a:ext cx="226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0" name="Object 98"/>
          <p:cNvGraphicFramePr>
            <a:graphicFrameLocks noChangeAspect="1"/>
          </p:cNvGraphicFramePr>
          <p:nvPr/>
        </p:nvGraphicFramePr>
        <p:xfrm>
          <a:off x="3213100" y="2247900"/>
          <a:ext cx="1104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19" imgW="1104840" imgH="1028520" progId="Equation.3">
                  <p:embed/>
                </p:oleObj>
              </mc:Choice>
              <mc:Fallback>
                <p:oleObj name="Equation" r:id="rId19" imgW="1104840" imgH="102852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247900"/>
                        <a:ext cx="1104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1" name="Object 99"/>
          <p:cNvGraphicFramePr>
            <a:graphicFrameLocks noChangeAspect="1"/>
          </p:cNvGraphicFramePr>
          <p:nvPr/>
        </p:nvGraphicFramePr>
        <p:xfrm>
          <a:off x="6019800" y="2565400"/>
          <a:ext cx="257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21" imgW="2577960" imgH="406080" progId="Equation.3">
                  <p:embed/>
                </p:oleObj>
              </mc:Choice>
              <mc:Fallback>
                <p:oleObj name="Equation" r:id="rId21" imgW="2577960" imgH="40608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65400"/>
                        <a:ext cx="257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2" name="Object 100"/>
          <p:cNvGraphicFramePr>
            <a:graphicFrameLocks noChangeAspect="1"/>
          </p:cNvGraphicFramePr>
          <p:nvPr/>
        </p:nvGraphicFramePr>
        <p:xfrm>
          <a:off x="4267200" y="2235200"/>
          <a:ext cx="170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23" imgW="1701720" imgH="965160" progId="Equation.3">
                  <p:embed/>
                </p:oleObj>
              </mc:Choice>
              <mc:Fallback>
                <p:oleObj name="Equation" r:id="rId23" imgW="1701720" imgH="96516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35200"/>
                        <a:ext cx="170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3" name="Object 101"/>
          <p:cNvGraphicFramePr>
            <a:graphicFrameLocks noChangeAspect="1"/>
          </p:cNvGraphicFramePr>
          <p:nvPr/>
        </p:nvGraphicFramePr>
        <p:xfrm>
          <a:off x="2057400" y="3352800"/>
          <a:ext cx="4276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25" imgW="4279680" imgH="406080" progId="Equation.3">
                  <p:embed/>
                </p:oleObj>
              </mc:Choice>
              <mc:Fallback>
                <p:oleObj name="Equation" r:id="rId25" imgW="4279680" imgH="40608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4276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" name="Text Box 102"/>
          <p:cNvSpPr txBox="1">
            <a:spLocks noChangeArrowheads="1"/>
          </p:cNvSpPr>
          <p:nvPr/>
        </p:nvSpPr>
        <p:spPr bwMode="auto">
          <a:xfrm>
            <a:off x="609600" y="405288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如何利用本题结果求级数</a:t>
            </a:r>
          </a:p>
        </p:txBody>
      </p:sp>
      <p:graphicFrame>
        <p:nvGraphicFramePr>
          <p:cNvPr id="18535" name="Object 103"/>
          <p:cNvGraphicFramePr>
            <a:graphicFrameLocks noChangeAspect="1"/>
          </p:cNvGraphicFramePr>
          <p:nvPr/>
        </p:nvGraphicFramePr>
        <p:xfrm>
          <a:off x="5668963" y="3792538"/>
          <a:ext cx="30940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27" imgW="3200400" imgH="1041120" progId="Equation.3">
                  <p:embed/>
                </p:oleObj>
              </mc:Choice>
              <mc:Fallback>
                <p:oleObj name="Equation" r:id="rId27" imgW="3200400" imgH="104112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792538"/>
                        <a:ext cx="30940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" name="Text Box 105"/>
          <p:cNvSpPr txBox="1">
            <a:spLocks noChangeArrowheads="1"/>
          </p:cNvSpPr>
          <p:nvPr/>
        </p:nvSpPr>
        <p:spPr bwMode="auto">
          <a:xfrm>
            <a:off x="1616075" y="4805363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根据付式级数收敛定理 </a:t>
            </a:r>
            <a:r>
              <a:rPr lang="en-US" altLang="zh-CN"/>
              <a:t>, </a:t>
            </a:r>
            <a:r>
              <a:rPr lang="zh-CN" altLang="en-US"/>
              <a:t>当 </a:t>
            </a:r>
            <a:r>
              <a:rPr lang="en-US" altLang="zh-CN" i="1"/>
              <a:t>x </a:t>
            </a:r>
            <a:r>
              <a:rPr lang="en-US" altLang="zh-CN"/>
              <a:t>= 0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aphicFrame>
        <p:nvGraphicFramePr>
          <p:cNvPr id="18538" name="Object 106"/>
          <p:cNvGraphicFramePr>
            <a:graphicFrameLocks noChangeAspect="1"/>
          </p:cNvGraphicFramePr>
          <p:nvPr/>
        </p:nvGraphicFramePr>
        <p:xfrm>
          <a:off x="1381125" y="5334000"/>
          <a:ext cx="8620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29" imgW="888840" imgH="939600" progId="Equation.3">
                  <p:embed/>
                </p:oleObj>
              </mc:Choice>
              <mc:Fallback>
                <p:oleObj name="Equation" r:id="rId29" imgW="888840" imgH="9396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5334000"/>
                        <a:ext cx="8620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9" name="Object 107"/>
          <p:cNvGraphicFramePr>
            <a:graphicFrameLocks noChangeAspect="1"/>
          </p:cNvGraphicFramePr>
          <p:nvPr/>
        </p:nvGraphicFramePr>
        <p:xfrm>
          <a:off x="2301875" y="5338763"/>
          <a:ext cx="116998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31" imgW="1206360" imgH="1015920" progId="Equation.3">
                  <p:embed/>
                </p:oleObj>
              </mc:Choice>
              <mc:Fallback>
                <p:oleObj name="Equation" r:id="rId31" imgW="1206360" imgH="101592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338763"/>
                        <a:ext cx="116998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0" name="Object 108"/>
          <p:cNvGraphicFramePr>
            <a:graphicFrameLocks noChangeAspect="1"/>
          </p:cNvGraphicFramePr>
          <p:nvPr/>
        </p:nvGraphicFramePr>
        <p:xfrm>
          <a:off x="3368675" y="5334000"/>
          <a:ext cx="16494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33" imgW="1701720" imgH="965160" progId="Equation.3">
                  <p:embed/>
                </p:oleObj>
              </mc:Choice>
              <mc:Fallback>
                <p:oleObj name="Equation" r:id="rId33" imgW="1701720" imgH="96516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5334000"/>
                        <a:ext cx="16494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1" name="Object 109"/>
          <p:cNvGraphicFramePr>
            <a:graphicFrameLocks noChangeAspect="1"/>
          </p:cNvGraphicFramePr>
          <p:nvPr/>
        </p:nvGraphicFramePr>
        <p:xfrm>
          <a:off x="5121275" y="5334000"/>
          <a:ext cx="2413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35" imgW="2489040" imgH="939600" progId="Equation.3">
                  <p:embed/>
                </p:oleObj>
              </mc:Choice>
              <mc:Fallback>
                <p:oleObj name="Equation" r:id="rId35" imgW="2489040" imgH="9396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5334000"/>
                        <a:ext cx="2413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2" name="Object 110"/>
          <p:cNvGraphicFramePr>
            <a:graphicFrameLocks noChangeAspect="1"/>
          </p:cNvGraphicFramePr>
          <p:nvPr/>
        </p:nvGraphicFramePr>
        <p:xfrm>
          <a:off x="7635875" y="5410200"/>
          <a:ext cx="5175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37" imgW="533160" imgH="850680" progId="Equation.3">
                  <p:embed/>
                </p:oleObj>
              </mc:Choice>
              <mc:Fallback>
                <p:oleObj name="Equation" r:id="rId37" imgW="533160" imgH="85068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5410200"/>
                        <a:ext cx="5175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3" name="Text Box 111"/>
          <p:cNvSpPr txBox="1">
            <a:spLocks noChangeArrowheads="1"/>
          </p:cNvSpPr>
          <p:nvPr/>
        </p:nvSpPr>
        <p:spPr bwMode="auto">
          <a:xfrm>
            <a:off x="609600" y="4814888"/>
            <a:ext cx="102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" grpId="0" autoUpdateAnimBg="0"/>
      <p:bldP spid="18537" grpId="0" autoUpdateAnimBg="0"/>
      <p:bldP spid="1854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066800" y="1873250"/>
            <a:ext cx="7086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ea typeface="仿宋_GB2312" panose="02010609030101010101" pitchFamily="49" charset="-122"/>
              </a:rPr>
              <a:t>P352     </a:t>
            </a:r>
            <a:r>
              <a:rPr lang="en-US" altLang="zh-CN" sz="3600" dirty="0">
                <a:ea typeface="仿宋_GB2312" panose="02010609030101010101" pitchFamily="49" charset="-122"/>
              </a:rPr>
              <a:t>2 (2), (4);    3 (2)(3);    4 ;   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仿宋_GB2312" panose="02010609030101010101" pitchFamily="49" charset="-122"/>
              </a:rPr>
              <a:t>                </a:t>
            </a:r>
            <a:r>
              <a:rPr lang="en-US" altLang="zh-CN" sz="3600" dirty="0">
                <a:ea typeface="仿宋_GB2312" panose="02010609030101010101" pitchFamily="49" charset="-122"/>
              </a:rPr>
              <a:t> </a:t>
            </a:r>
            <a:r>
              <a:rPr lang="en-US" altLang="zh-CN" sz="3600" dirty="0" smtClean="0">
                <a:ea typeface="仿宋_GB2312" panose="02010609030101010101" pitchFamily="49" charset="-122"/>
              </a:rPr>
              <a:t>6 </a:t>
            </a:r>
            <a:r>
              <a:rPr lang="en-US" altLang="zh-CN" sz="3600" dirty="0">
                <a:ea typeface="仿宋_GB2312" panose="02010609030101010101" pitchFamily="49" charset="-122"/>
              </a:rPr>
              <a:t>;   </a:t>
            </a:r>
            <a:r>
              <a:rPr lang="en-US" altLang="zh-CN" sz="3600" dirty="0" smtClean="0">
                <a:ea typeface="仿宋_GB2312" panose="02010609030101010101" pitchFamily="49" charset="-122"/>
              </a:rPr>
              <a:t>8 </a:t>
            </a:r>
            <a:r>
              <a:rPr lang="en-US" altLang="zh-CN" sz="3600" dirty="0">
                <a:ea typeface="仿宋_GB2312" panose="02010609030101010101" pitchFamily="49" charset="-122"/>
              </a:rPr>
              <a:t>;    </a:t>
            </a:r>
            <a:r>
              <a:rPr lang="en-US" altLang="zh-CN" sz="3600" dirty="0" smtClean="0">
                <a:ea typeface="仿宋_GB2312" panose="02010609030101010101" pitchFamily="49" charset="-122"/>
              </a:rPr>
              <a:t>9;  10;  14 (1)      </a:t>
            </a:r>
            <a:endParaRPr lang="en-US" altLang="zh-CN" sz="3600" dirty="0">
              <a:ea typeface="仿宋_GB2312" panose="02010609030101010101" pitchFamily="49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3131840" y="548680"/>
            <a:ext cx="2133600" cy="1066800"/>
          </a:xfrm>
        </p:spPr>
        <p:txBody>
          <a:bodyPr/>
          <a:lstStyle/>
          <a:p>
            <a:r>
              <a:rPr lang="zh-CN" altLang="en-US" sz="4000" b="1" dirty="0">
                <a:ea typeface="楷体_GB2312" panose="02010609030101010101" pitchFamily="49" charset="-122"/>
              </a:rPr>
              <a:t>作业</a:t>
            </a:r>
          </a:p>
        </p:txBody>
      </p:sp>
      <p:pic>
        <p:nvPicPr>
          <p:cNvPr id="59396" name="Picture 4" descr="F:\My Documents\数学资源库\机动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9398" name="Picture 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9" name="Picture 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0" name="Picture 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1" name="Picture 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2" name="Picture 1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90575" y="3429000"/>
            <a:ext cx="39624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88925"/>
            <a:ext cx="4495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一、数项级数的审敛法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" y="898525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利用部分和数列的极限判别级数的敛散性</a:t>
            </a:r>
            <a:endParaRPr lang="zh-CN" altLang="en-US">
              <a:solidFill>
                <a:schemeClr val="tx2"/>
              </a:solidFill>
              <a:ea typeface="仿宋_GB2312" panose="02010609030101010101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14620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正项级数审敛法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066800" y="2057400"/>
            <a:ext cx="3581400" cy="7334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171575" y="20574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必要条件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2720975" y="2133600"/>
          <a:ext cx="157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4" imgW="1574640" imgH="609480" progId="Equation.3">
                  <p:embed/>
                </p:oleObj>
              </mc:Choice>
              <mc:Fallback>
                <p:oleObj name="Equation" r:id="rId4" imgW="157464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2133600"/>
                        <a:ext cx="157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4829175" y="2286000"/>
            <a:ext cx="1752600" cy="457200"/>
            <a:chOff x="3120" y="1113"/>
            <a:chExt cx="1104" cy="288"/>
          </a:xfrm>
        </p:grpSpPr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不满足</a:t>
              </a: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172200" y="2057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  散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2619375" y="2819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695575" y="2819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满足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866775" y="35544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比值审敛法</a:t>
            </a: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2797175" y="3416300"/>
          <a:ext cx="127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6" imgW="1269720" imgH="927000" progId="Equation.3">
                  <p:embed/>
                </p:oleObj>
              </mc:Choice>
              <mc:Fallback>
                <p:oleObj name="Equation" r:id="rId6" imgW="1269720" imgH="927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3416300"/>
                        <a:ext cx="127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3457575" y="3365500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8" imgW="609480" imgH="444240" progId="Equation.3">
                  <p:embed/>
                </p:oleObj>
              </mc:Choice>
              <mc:Fallback>
                <p:oleObj name="Equation" r:id="rId8" imgW="60948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3365500"/>
                        <a:ext cx="60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3559175" y="38100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10" imgW="355320" imgH="444240" progId="Equation.3">
                  <p:embed/>
                </p:oleObj>
              </mc:Choice>
              <mc:Fallback>
                <p:oleObj name="Equation" r:id="rId10" imgW="35532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8100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4105275" y="37973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Equation" r:id="rId12" imgW="571320" imgH="317160" progId="Equation.3">
                  <p:embed/>
                </p:oleObj>
              </mc:Choice>
              <mc:Fallback>
                <p:oleObj name="Equation" r:id="rId12" imgW="57132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37973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866775" y="4572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根值审敛法</a:t>
            </a:r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2759075" y="4622800"/>
          <a:ext cx="1917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14" imgW="1917360" imgH="634680" progId="Equation.3">
                  <p:embed/>
                </p:oleObj>
              </mc:Choice>
              <mc:Fallback>
                <p:oleObj name="Equation" r:id="rId14" imgW="1917360" imgH="634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622800"/>
                        <a:ext cx="1917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1552575" y="5486400"/>
            <a:ext cx="0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1628775" y="54864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16" imgW="761760" imgH="393480" progId="Equation.3">
                  <p:embed/>
                </p:oleObj>
              </mc:Choice>
              <mc:Fallback>
                <p:oleObj name="Equation" r:id="rId16" imgW="76176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548640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1019175" y="5943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  敛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076575" y="5943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  散</a:t>
            </a:r>
          </a:p>
        </p:txBody>
      </p:sp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4829175" y="40259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18" imgW="774360" imgH="393480" progId="Equation.3">
                  <p:embed/>
                </p:oleObj>
              </mc:Choice>
              <mc:Fallback>
                <p:oleObj name="Equation" r:id="rId18" imgW="77436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0259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4752975" y="4419600"/>
            <a:ext cx="914400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5667375" y="4191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不定 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6781800" y="41290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比较审敛法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4981575" y="45720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用它法判别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6781800" y="47386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积分判别法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781800" y="3581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部分和极限</a:t>
            </a:r>
          </a:p>
        </p:txBody>
      </p:sp>
      <p:graphicFrame>
        <p:nvGraphicFramePr>
          <p:cNvPr id="26661" name="Object 37"/>
          <p:cNvGraphicFramePr>
            <a:graphicFrameLocks noChangeAspect="1"/>
          </p:cNvGraphicFramePr>
          <p:nvPr/>
        </p:nvGraphicFramePr>
        <p:xfrm>
          <a:off x="3825875" y="54864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20" imgW="774360" imgH="393480" progId="Equation.3">
                  <p:embed/>
                </p:oleObj>
              </mc:Choice>
              <mc:Fallback>
                <p:oleObj name="Equation" r:id="rId20" imgW="77436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54864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3609975" y="5410200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1476375" y="4068763"/>
            <a:ext cx="0" cy="5032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64" name="Group 40"/>
          <p:cNvGrpSpPr>
            <a:grpSpLocks/>
          </p:cNvGrpSpPr>
          <p:nvPr/>
        </p:nvGrpSpPr>
        <p:grpSpPr bwMode="auto">
          <a:xfrm>
            <a:off x="1612900" y="4068763"/>
            <a:ext cx="273050" cy="503237"/>
            <a:chOff x="912" y="2352"/>
            <a:chExt cx="192" cy="432"/>
          </a:xfrm>
        </p:grpSpPr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4" name="AutoShape 50"/>
          <p:cNvSpPr>
            <a:spLocks/>
          </p:cNvSpPr>
          <p:nvPr/>
        </p:nvSpPr>
        <p:spPr bwMode="auto">
          <a:xfrm>
            <a:off x="6581775" y="3657600"/>
            <a:ext cx="193675" cy="1600200"/>
          </a:xfrm>
          <a:prstGeom prst="leftBrace">
            <a:avLst>
              <a:gd name="adj1" fmla="val 688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75" name="Picture 51" descr="F:\My Documents\数学资源库\机动.jpg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6677" name="Picture 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78" name="Picture 5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79" name="Picture 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80" name="Picture 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81" name="Picture 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8" grpId="0" autoUpdateAnimBg="0"/>
      <p:bldP spid="26629" grpId="0" autoUpdateAnimBg="0"/>
      <p:bldP spid="26631" grpId="0" animBg="1"/>
      <p:bldP spid="26633" grpId="0" build="p" autoUpdateAnimBg="0" advAuto="0"/>
      <p:bldP spid="26638" grpId="0" autoUpdateAnimBg="0"/>
      <p:bldP spid="26639" grpId="0" animBg="1"/>
      <p:bldP spid="26640" grpId="0" autoUpdateAnimBg="0"/>
      <p:bldP spid="26641" grpId="0" autoUpdateAnimBg="0"/>
      <p:bldP spid="26646" grpId="0" autoUpdateAnimBg="0"/>
      <p:bldP spid="26648" grpId="0" animBg="1"/>
      <p:bldP spid="26650" grpId="0" autoUpdateAnimBg="0"/>
      <p:bldP spid="26651" grpId="0" autoUpdateAnimBg="0"/>
      <p:bldP spid="26654" grpId="0" animBg="1"/>
      <p:bldP spid="26655" grpId="0" autoUpdateAnimBg="0"/>
      <p:bldP spid="26656" grpId="0" autoUpdateAnimBg="0"/>
      <p:bldP spid="26657" grpId="0" autoUpdateAnimBg="0"/>
      <p:bldP spid="26659" grpId="0" autoUpdateAnimBg="0"/>
      <p:bldP spid="26660" grpId="0" autoUpdateAnimBg="0"/>
      <p:bldP spid="26662" grpId="0" animBg="1"/>
      <p:bldP spid="26663" grpId="0" animBg="1"/>
      <p:bldP spid="266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4038600" cy="6096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任意项级数审敛法</a:t>
            </a:r>
            <a:endParaRPr lang="zh-CN" altLang="en-US" sz="280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27688" name="Group 1064"/>
          <p:cNvGrpSpPr>
            <a:grpSpLocks/>
          </p:cNvGrpSpPr>
          <p:nvPr/>
        </p:nvGrpSpPr>
        <p:grpSpPr bwMode="auto">
          <a:xfrm>
            <a:off x="1600200" y="889000"/>
            <a:ext cx="3403600" cy="1016000"/>
            <a:chOff x="1008" y="560"/>
            <a:chExt cx="2144" cy="640"/>
          </a:xfrm>
        </p:grpSpPr>
        <p:sp>
          <p:nvSpPr>
            <p:cNvPr id="27651" name="Text Box 1027"/>
            <p:cNvSpPr txBox="1">
              <a:spLocks noChangeArrowheads="1"/>
            </p:cNvSpPr>
            <p:nvPr/>
          </p:nvSpPr>
          <p:spPr bwMode="auto">
            <a:xfrm>
              <a:off x="1472" y="702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为收敛级数</a:t>
              </a:r>
            </a:p>
          </p:txBody>
        </p:sp>
        <p:graphicFrame>
          <p:nvGraphicFramePr>
            <p:cNvPr id="27652" name="Object 1028"/>
            <p:cNvGraphicFramePr>
              <a:graphicFrameLocks noChangeAspect="1"/>
            </p:cNvGraphicFramePr>
            <p:nvPr/>
          </p:nvGraphicFramePr>
          <p:xfrm>
            <a:off x="1008" y="560"/>
            <a:ext cx="51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8" name="Equation" r:id="rId4" imgW="812520" imgH="1015920" progId="Equation.3">
                    <p:embed/>
                  </p:oleObj>
                </mc:Choice>
                <mc:Fallback>
                  <p:oleObj name="Equation" r:id="rId4" imgW="812520" imgH="101592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60"/>
                          <a:ext cx="512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3" name="Object 1029"/>
          <p:cNvGraphicFramePr>
            <a:graphicFrameLocks noChangeAspect="1"/>
          </p:cNvGraphicFramePr>
          <p:nvPr/>
        </p:nvGraphicFramePr>
        <p:xfrm>
          <a:off x="2514600" y="2057400"/>
          <a:ext cx="4000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公式" r:id="rId6" imgW="190440" imgH="838080" progId="Equation.3">
                  <p:embed/>
                </p:oleObj>
              </mc:Choice>
              <mc:Fallback>
                <p:oleObj name="公式" r:id="rId6" imgW="190440" imgH="8380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40005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Text Box 1042"/>
          <p:cNvSpPr txBox="1">
            <a:spLocks noChangeArrowheads="1"/>
          </p:cNvSpPr>
          <p:nvPr/>
        </p:nvSpPr>
        <p:spPr bwMode="auto">
          <a:xfrm>
            <a:off x="762000" y="43434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Leibniz</a:t>
            </a:r>
            <a:r>
              <a:rPr lang="zh-CN" altLang="zh-CN" b="1">
                <a:solidFill>
                  <a:schemeClr val="tx2"/>
                </a:solidFill>
              </a:rPr>
              <a:t>判别法:</a:t>
            </a:r>
            <a:r>
              <a:rPr lang="zh-CN" altLang="zh-CN"/>
              <a:t>   若</a:t>
            </a:r>
            <a:endParaRPr lang="zh-CN" altLang="en-US"/>
          </a:p>
        </p:txBody>
      </p:sp>
      <p:graphicFrame>
        <p:nvGraphicFramePr>
          <p:cNvPr id="27667" name="Object 1043"/>
          <p:cNvGraphicFramePr>
            <a:graphicFrameLocks noChangeAspect="1"/>
          </p:cNvGraphicFramePr>
          <p:nvPr/>
        </p:nvGraphicFramePr>
        <p:xfrm>
          <a:off x="3860800" y="4356100"/>
          <a:ext cx="208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8" imgW="2082600" imgH="444240" progId="Equation.3">
                  <p:embed/>
                </p:oleObj>
              </mc:Choice>
              <mc:Fallback>
                <p:oleObj name="Equation" r:id="rId8" imgW="2082600" imgH="44424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4356100"/>
                        <a:ext cx="208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Text Box 1044"/>
          <p:cNvSpPr txBox="1">
            <a:spLocks noChangeArrowheads="1"/>
          </p:cNvSpPr>
          <p:nvPr/>
        </p:nvSpPr>
        <p:spPr bwMode="auto">
          <a:xfrm>
            <a:off x="6096000" y="4267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且</a:t>
            </a:r>
          </a:p>
        </p:txBody>
      </p:sp>
      <p:graphicFrame>
        <p:nvGraphicFramePr>
          <p:cNvPr id="27669" name="Object 1045"/>
          <p:cNvGraphicFramePr>
            <a:graphicFrameLocks noChangeAspect="1"/>
          </p:cNvGraphicFramePr>
          <p:nvPr/>
        </p:nvGraphicFramePr>
        <p:xfrm>
          <a:off x="6642100" y="4343400"/>
          <a:ext cx="173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10" imgW="1739880" imgH="609480" progId="Equation.3">
                  <p:embed/>
                </p:oleObj>
              </mc:Choice>
              <mc:Fallback>
                <p:oleObj name="Equation" r:id="rId10" imgW="1739880" imgH="60948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343400"/>
                        <a:ext cx="1739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1046"/>
          <p:cNvSpPr txBox="1">
            <a:spLocks noChangeArrowheads="1"/>
          </p:cNvSpPr>
          <p:nvPr/>
        </p:nvSpPr>
        <p:spPr bwMode="auto">
          <a:xfrm>
            <a:off x="304800" y="5275263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则交错级数</a:t>
            </a:r>
          </a:p>
        </p:txBody>
      </p:sp>
      <p:graphicFrame>
        <p:nvGraphicFramePr>
          <p:cNvPr id="27671" name="Object 1047"/>
          <p:cNvGraphicFramePr>
            <a:graphicFrameLocks noChangeAspect="1"/>
          </p:cNvGraphicFramePr>
          <p:nvPr/>
        </p:nvGraphicFramePr>
        <p:xfrm>
          <a:off x="2286000" y="5080000"/>
          <a:ext cx="1562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12" imgW="1562040" imgH="1015920" progId="Equation.3">
                  <p:embed/>
                </p:oleObj>
              </mc:Choice>
              <mc:Fallback>
                <p:oleObj name="Equation" r:id="rId12" imgW="1562040" imgH="101592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80000"/>
                        <a:ext cx="1562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2" name="Text Box 1048"/>
          <p:cNvSpPr txBox="1">
            <a:spLocks noChangeArrowheads="1"/>
          </p:cNvSpPr>
          <p:nvPr/>
        </p:nvSpPr>
        <p:spPr bwMode="auto">
          <a:xfrm>
            <a:off x="3886200" y="527526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sp>
        <p:nvSpPr>
          <p:cNvPr id="27673" name="Text Box 1049"/>
          <p:cNvSpPr txBox="1">
            <a:spLocks noChangeArrowheads="1"/>
          </p:cNvSpPr>
          <p:nvPr/>
        </p:nvSpPr>
        <p:spPr bwMode="auto">
          <a:xfrm>
            <a:off x="609600" y="11477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概念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7677" name="Text Box 1053"/>
          <p:cNvSpPr txBox="1">
            <a:spLocks noChangeArrowheads="1"/>
          </p:cNvSpPr>
          <p:nvPr/>
        </p:nvSpPr>
        <p:spPr bwMode="auto">
          <a:xfrm>
            <a:off x="4876800" y="52451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且余项</a:t>
            </a:r>
          </a:p>
        </p:txBody>
      </p:sp>
      <p:graphicFrame>
        <p:nvGraphicFramePr>
          <p:cNvPr id="27678" name="Object 1054"/>
          <p:cNvGraphicFramePr>
            <a:graphicFrameLocks noChangeAspect="1"/>
          </p:cNvGraphicFramePr>
          <p:nvPr/>
        </p:nvGraphicFramePr>
        <p:xfrm>
          <a:off x="6146800" y="5257800"/>
          <a:ext cx="147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14" imgW="1473120" imgH="469800" progId="Equation.3">
                  <p:embed/>
                </p:oleObj>
              </mc:Choice>
              <mc:Fallback>
                <p:oleObj name="Equation" r:id="rId14" imgW="1473120" imgH="46980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5257800"/>
                        <a:ext cx="147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89" name="Group 1065"/>
          <p:cNvGrpSpPr>
            <a:grpSpLocks/>
          </p:cNvGrpSpPr>
          <p:nvPr/>
        </p:nvGrpSpPr>
        <p:grpSpPr bwMode="auto">
          <a:xfrm>
            <a:off x="2762250" y="1803400"/>
            <a:ext cx="2749550" cy="1016000"/>
            <a:chOff x="1740" y="1136"/>
            <a:chExt cx="1732" cy="640"/>
          </a:xfrm>
        </p:grpSpPr>
        <p:graphicFrame>
          <p:nvGraphicFramePr>
            <p:cNvPr id="27655" name="Object 1031"/>
            <p:cNvGraphicFramePr>
              <a:graphicFrameLocks noChangeAspect="1"/>
            </p:cNvGraphicFramePr>
            <p:nvPr/>
          </p:nvGraphicFramePr>
          <p:xfrm>
            <a:off x="2128" y="1136"/>
            <a:ext cx="60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4" name="Equation" r:id="rId16" imgW="965160" imgH="1015920" progId="Equation.3">
                    <p:embed/>
                  </p:oleObj>
                </mc:Choice>
                <mc:Fallback>
                  <p:oleObj name="Equation" r:id="rId16" imgW="965160" imgH="101592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1136"/>
                          <a:ext cx="608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6" name="Text Box 1032"/>
            <p:cNvSpPr txBox="1">
              <a:spLocks noChangeArrowheads="1"/>
            </p:cNvSpPr>
            <p:nvPr/>
          </p:nvSpPr>
          <p:spPr bwMode="auto">
            <a:xfrm>
              <a:off x="1740" y="128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若</a:t>
              </a:r>
            </a:p>
          </p:txBody>
        </p:sp>
        <p:sp>
          <p:nvSpPr>
            <p:cNvPr id="27679" name="Text Box 1055"/>
            <p:cNvSpPr txBox="1">
              <a:spLocks noChangeArrowheads="1"/>
            </p:cNvSpPr>
            <p:nvPr/>
          </p:nvSpPr>
          <p:spPr bwMode="auto">
            <a:xfrm>
              <a:off x="2796" y="1296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收敛 </a:t>
              </a:r>
              <a:r>
                <a:rPr lang="en-US" altLang="zh-CN"/>
                <a:t>,</a:t>
              </a:r>
            </a:p>
          </p:txBody>
        </p:sp>
      </p:grpSp>
      <p:grpSp>
        <p:nvGrpSpPr>
          <p:cNvPr id="27690" name="Group 1066"/>
          <p:cNvGrpSpPr>
            <a:grpSpLocks/>
          </p:cNvGrpSpPr>
          <p:nvPr/>
        </p:nvGrpSpPr>
        <p:grpSpPr bwMode="auto">
          <a:xfrm>
            <a:off x="5486400" y="1803400"/>
            <a:ext cx="2871788" cy="1016000"/>
            <a:chOff x="3456" y="1136"/>
            <a:chExt cx="1809" cy="640"/>
          </a:xfrm>
        </p:grpSpPr>
        <p:graphicFrame>
          <p:nvGraphicFramePr>
            <p:cNvPr id="27658" name="Object 1034"/>
            <p:cNvGraphicFramePr>
              <a:graphicFrameLocks noChangeAspect="1"/>
            </p:cNvGraphicFramePr>
            <p:nvPr/>
          </p:nvGraphicFramePr>
          <p:xfrm>
            <a:off x="3765" y="1136"/>
            <a:ext cx="51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5" name="Equation" r:id="rId18" imgW="812520" imgH="1015920" progId="Equation.3">
                    <p:embed/>
                  </p:oleObj>
                </mc:Choice>
                <mc:Fallback>
                  <p:oleObj name="Equation" r:id="rId18" imgW="812520" imgH="101592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136"/>
                          <a:ext cx="512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Text Box 1035"/>
            <p:cNvSpPr txBox="1">
              <a:spLocks noChangeArrowheads="1"/>
            </p:cNvSpPr>
            <p:nvPr/>
          </p:nvSpPr>
          <p:spPr bwMode="auto">
            <a:xfrm>
              <a:off x="3456" y="1283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称</a:t>
              </a:r>
            </a:p>
          </p:txBody>
        </p:sp>
        <p:sp>
          <p:nvSpPr>
            <p:cNvPr id="27680" name="Text Box 1056"/>
            <p:cNvSpPr txBox="1">
              <a:spLocks noChangeArrowheads="1"/>
            </p:cNvSpPr>
            <p:nvPr/>
          </p:nvSpPr>
          <p:spPr bwMode="auto">
            <a:xfrm>
              <a:off x="4253" y="1313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绝对收敛</a:t>
              </a:r>
            </a:p>
          </p:txBody>
        </p:sp>
      </p:grpSp>
      <p:grpSp>
        <p:nvGrpSpPr>
          <p:cNvPr id="27691" name="Group 1067"/>
          <p:cNvGrpSpPr>
            <a:grpSpLocks/>
          </p:cNvGrpSpPr>
          <p:nvPr/>
        </p:nvGrpSpPr>
        <p:grpSpPr bwMode="auto">
          <a:xfrm>
            <a:off x="2762250" y="2895600"/>
            <a:ext cx="2654300" cy="1016000"/>
            <a:chOff x="1740" y="1824"/>
            <a:chExt cx="1672" cy="640"/>
          </a:xfrm>
        </p:grpSpPr>
        <p:graphicFrame>
          <p:nvGraphicFramePr>
            <p:cNvPr id="27661" name="Object 1037"/>
            <p:cNvGraphicFramePr>
              <a:graphicFrameLocks noChangeAspect="1"/>
            </p:cNvGraphicFramePr>
            <p:nvPr/>
          </p:nvGraphicFramePr>
          <p:xfrm>
            <a:off x="2128" y="1824"/>
            <a:ext cx="60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6" name="Equation" r:id="rId20" imgW="965160" imgH="1015920" progId="Equation.3">
                    <p:embed/>
                  </p:oleObj>
                </mc:Choice>
                <mc:Fallback>
                  <p:oleObj name="Equation" r:id="rId20" imgW="965160" imgH="101592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1824"/>
                          <a:ext cx="608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Text Box 1038"/>
            <p:cNvSpPr txBox="1">
              <a:spLocks noChangeArrowheads="1"/>
            </p:cNvSpPr>
            <p:nvPr/>
          </p:nvSpPr>
          <p:spPr bwMode="auto">
            <a:xfrm>
              <a:off x="1740" y="19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若</a:t>
              </a:r>
            </a:p>
          </p:txBody>
        </p:sp>
        <p:sp>
          <p:nvSpPr>
            <p:cNvPr id="27681" name="Text Box 1057"/>
            <p:cNvSpPr txBox="1">
              <a:spLocks noChangeArrowheads="1"/>
            </p:cNvSpPr>
            <p:nvPr/>
          </p:nvSpPr>
          <p:spPr bwMode="auto">
            <a:xfrm>
              <a:off x="2736" y="1976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发散 </a:t>
              </a:r>
              <a:r>
                <a:rPr lang="en-US" altLang="zh-CN"/>
                <a:t>,</a:t>
              </a:r>
            </a:p>
          </p:txBody>
        </p:sp>
      </p:grpSp>
      <p:grpSp>
        <p:nvGrpSpPr>
          <p:cNvPr id="27692" name="Group 1068"/>
          <p:cNvGrpSpPr>
            <a:grpSpLocks/>
          </p:cNvGrpSpPr>
          <p:nvPr/>
        </p:nvGrpSpPr>
        <p:grpSpPr bwMode="auto">
          <a:xfrm>
            <a:off x="5407025" y="2921000"/>
            <a:ext cx="2898775" cy="1016000"/>
            <a:chOff x="3406" y="1840"/>
            <a:chExt cx="1826" cy="640"/>
          </a:xfrm>
        </p:grpSpPr>
        <p:graphicFrame>
          <p:nvGraphicFramePr>
            <p:cNvPr id="27664" name="Object 1040"/>
            <p:cNvGraphicFramePr>
              <a:graphicFrameLocks noChangeAspect="1"/>
            </p:cNvGraphicFramePr>
            <p:nvPr/>
          </p:nvGraphicFramePr>
          <p:xfrm>
            <a:off x="3715" y="1840"/>
            <a:ext cx="51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7" name="Equation" r:id="rId22" imgW="812520" imgH="1015920" progId="Equation.3">
                    <p:embed/>
                  </p:oleObj>
                </mc:Choice>
                <mc:Fallback>
                  <p:oleObj name="Equation" r:id="rId22" imgW="812520" imgH="1015920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1840"/>
                          <a:ext cx="512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Text Box 1041"/>
            <p:cNvSpPr txBox="1">
              <a:spLocks noChangeArrowheads="1"/>
            </p:cNvSpPr>
            <p:nvPr/>
          </p:nvSpPr>
          <p:spPr bwMode="auto">
            <a:xfrm>
              <a:off x="3406" y="196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称</a:t>
              </a:r>
            </a:p>
          </p:txBody>
        </p:sp>
        <p:sp>
          <p:nvSpPr>
            <p:cNvPr id="27682" name="Text Box 1058"/>
            <p:cNvSpPr txBox="1">
              <a:spLocks noChangeArrowheads="1"/>
            </p:cNvSpPr>
            <p:nvPr/>
          </p:nvSpPr>
          <p:spPr bwMode="auto">
            <a:xfrm>
              <a:off x="4220" y="1969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条件收敛</a:t>
              </a:r>
            </a:p>
          </p:txBody>
        </p:sp>
      </p:grpSp>
      <p:pic>
        <p:nvPicPr>
          <p:cNvPr id="27693" name="Picture 1069" descr="F:\My Documents\数学资源库\机动.jpg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4" name="Text Box 107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7695" name="Picture 107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6" name="Picture 107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7" name="Picture 107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8" name="Picture 107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9" name="Picture 107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6" grpId="0" autoUpdateAnimBg="0"/>
      <p:bldP spid="27668" grpId="0" autoUpdateAnimBg="0"/>
      <p:bldP spid="27670" grpId="0" autoUpdateAnimBg="0"/>
      <p:bldP spid="27672" grpId="0" autoUpdateAnimBg="0"/>
      <p:bldP spid="27673" grpId="0" autoUpdateAnimBg="0"/>
      <p:bldP spid="2767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496888"/>
            <a:ext cx="2133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1.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若级数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33795" name="Object 1027"/>
          <p:cNvGraphicFramePr>
            <a:graphicFrameLocks noChangeAspect="1"/>
          </p:cNvGraphicFramePr>
          <p:nvPr/>
        </p:nvGraphicFramePr>
        <p:xfrm>
          <a:off x="2476500" y="304800"/>
          <a:ext cx="2095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3" imgW="2095200" imgH="1091880" progId="Equation.3">
                  <p:embed/>
                </p:oleObj>
              </mc:Choice>
              <mc:Fallback>
                <p:oleObj name="Equation" r:id="rId3" imgW="2095200" imgH="10918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04800"/>
                        <a:ext cx="2095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1030"/>
          <p:cNvSpPr txBox="1">
            <a:spLocks noChangeArrowheads="1"/>
          </p:cNvSpPr>
          <p:nvPr/>
        </p:nvSpPr>
        <p:spPr bwMode="auto">
          <a:xfrm>
            <a:off x="4572000" y="4968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均收敛 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33799" name="Object 1031"/>
          <p:cNvGraphicFramePr>
            <a:graphicFrameLocks noChangeAspect="1"/>
          </p:cNvGraphicFramePr>
          <p:nvPr/>
        </p:nvGraphicFramePr>
        <p:xfrm>
          <a:off x="6553200" y="558800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5" imgW="1904760" imgH="495000" progId="Equation.3">
                  <p:embed/>
                </p:oleObj>
              </mc:Choice>
              <mc:Fallback>
                <p:oleObj name="Equation" r:id="rId5" imgW="1904760" imgH="495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58800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032"/>
          <p:cNvGraphicFramePr>
            <a:graphicFrameLocks noChangeAspect="1"/>
          </p:cNvGraphicFramePr>
          <p:nvPr/>
        </p:nvGraphicFramePr>
        <p:xfrm>
          <a:off x="381000" y="1603375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7" imgW="2031840" imgH="406080" progId="Equation.3">
                  <p:embed/>
                </p:oleObj>
              </mc:Choice>
              <mc:Fallback>
                <p:oleObj name="Equation" r:id="rId7" imgW="2031840" imgH="4060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3375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1033"/>
          <p:cNvSpPr txBox="1">
            <a:spLocks noChangeArrowheads="1"/>
          </p:cNvSpPr>
          <p:nvPr/>
        </p:nvSpPr>
        <p:spPr bwMode="auto">
          <a:xfrm>
            <a:off x="2438400" y="1498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证明级数</a:t>
            </a:r>
          </a:p>
        </p:txBody>
      </p:sp>
      <p:graphicFrame>
        <p:nvGraphicFramePr>
          <p:cNvPr id="33802" name="Object 1034"/>
          <p:cNvGraphicFramePr>
            <a:graphicFrameLocks noChangeAspect="1"/>
          </p:cNvGraphicFramePr>
          <p:nvPr/>
        </p:nvGraphicFramePr>
        <p:xfrm>
          <a:off x="4044950" y="1270000"/>
          <a:ext cx="850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9" imgW="850680" imgH="1091880" progId="Equation.3">
                  <p:embed/>
                </p:oleObj>
              </mc:Choice>
              <mc:Fallback>
                <p:oleObj name="Equation" r:id="rId9" imgW="850680" imgH="109188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270000"/>
                        <a:ext cx="850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035"/>
          <p:cNvSpPr txBox="1">
            <a:spLocks noChangeArrowheads="1"/>
          </p:cNvSpPr>
          <p:nvPr/>
        </p:nvSpPr>
        <p:spPr bwMode="auto">
          <a:xfrm>
            <a:off x="4800600" y="15271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.</a:t>
            </a:r>
          </a:p>
        </p:txBody>
      </p:sp>
      <p:sp>
        <p:nvSpPr>
          <p:cNvPr id="33804" name="Text Box 1036"/>
          <p:cNvSpPr txBox="1">
            <a:spLocks noChangeArrowheads="1"/>
          </p:cNvSpPr>
          <p:nvPr/>
        </p:nvSpPr>
        <p:spPr bwMode="auto">
          <a:xfrm>
            <a:off x="533400" y="22987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33805" name="Object 1037"/>
          <p:cNvGraphicFramePr>
            <a:graphicFrameLocks noChangeAspect="1"/>
          </p:cNvGraphicFramePr>
          <p:nvPr/>
        </p:nvGraphicFramePr>
        <p:xfrm>
          <a:off x="1260475" y="2362200"/>
          <a:ext cx="3463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11" imgW="3466800" imgH="495000" progId="Equation.3">
                  <p:embed/>
                </p:oleObj>
              </mc:Choice>
              <mc:Fallback>
                <p:oleObj name="Equation" r:id="rId11" imgW="3466800" imgH="4950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362200"/>
                        <a:ext cx="3463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038"/>
          <p:cNvGraphicFramePr>
            <a:graphicFrameLocks noChangeAspect="1"/>
          </p:cNvGraphicFramePr>
          <p:nvPr/>
        </p:nvGraphicFramePr>
        <p:xfrm>
          <a:off x="4960938" y="23622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13" imgW="2070000" imgH="406080" progId="Equation.3">
                  <p:embed/>
                </p:oleObj>
              </mc:Choice>
              <mc:Fallback>
                <p:oleObj name="Equation" r:id="rId13" imgW="2070000" imgH="40608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2362200"/>
                        <a:ext cx="207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039"/>
          <p:cNvSpPr txBox="1">
            <a:spLocks noChangeArrowheads="1"/>
          </p:cNvSpPr>
          <p:nvPr/>
        </p:nvSpPr>
        <p:spPr bwMode="auto">
          <a:xfrm>
            <a:off x="7010400" y="22860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则由题设</a:t>
            </a:r>
          </a:p>
        </p:txBody>
      </p:sp>
      <p:graphicFrame>
        <p:nvGraphicFramePr>
          <p:cNvPr id="33813" name="Object 1045"/>
          <p:cNvGraphicFramePr>
            <a:graphicFrameLocks noChangeAspect="1"/>
          </p:cNvGraphicFramePr>
          <p:nvPr/>
        </p:nvGraphicFramePr>
        <p:xfrm>
          <a:off x="1219200" y="2819400"/>
          <a:ext cx="1879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15" imgW="1879560" imgH="1091880" progId="Equation.3">
                  <p:embed/>
                </p:oleObj>
              </mc:Choice>
              <mc:Fallback>
                <p:oleObj name="Equation" r:id="rId15" imgW="1879560" imgH="109188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1879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Text Box 1046"/>
          <p:cNvSpPr txBox="1">
            <a:spLocks noChangeArrowheads="1"/>
          </p:cNvSpPr>
          <p:nvPr/>
        </p:nvSpPr>
        <p:spPr bwMode="auto">
          <a:xfrm>
            <a:off x="3092450" y="3081338"/>
            <a:ext cx="110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33815" name="AutoShape 1047"/>
          <p:cNvSpPr>
            <a:spLocks noChangeArrowheads="1"/>
          </p:cNvSpPr>
          <p:nvPr/>
        </p:nvSpPr>
        <p:spPr bwMode="auto">
          <a:xfrm>
            <a:off x="4071938" y="3302000"/>
            <a:ext cx="990600" cy="179388"/>
          </a:xfrm>
          <a:prstGeom prst="rightArrow">
            <a:avLst>
              <a:gd name="adj1" fmla="val 50000"/>
              <a:gd name="adj2" fmla="val 13805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16" name="Object 1048"/>
          <p:cNvGraphicFramePr>
            <a:graphicFrameLocks noChangeAspect="1"/>
          </p:cNvGraphicFramePr>
          <p:nvPr/>
        </p:nvGraphicFramePr>
        <p:xfrm>
          <a:off x="5219700" y="2844800"/>
          <a:ext cx="186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Equation" r:id="rId17" imgW="1866600" imgH="1066680" progId="Equation.3">
                  <p:embed/>
                </p:oleObj>
              </mc:Choice>
              <mc:Fallback>
                <p:oleObj name="Equation" r:id="rId17" imgW="1866600" imgH="106668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844800"/>
                        <a:ext cx="1866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7" name="Text Box 1049"/>
          <p:cNvSpPr txBox="1">
            <a:spLocks noChangeArrowheads="1"/>
          </p:cNvSpPr>
          <p:nvPr/>
        </p:nvSpPr>
        <p:spPr bwMode="auto">
          <a:xfrm>
            <a:off x="7086600" y="30797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33818" name="AutoShape 1050"/>
          <p:cNvSpPr>
            <a:spLocks noChangeArrowheads="1"/>
          </p:cNvSpPr>
          <p:nvPr/>
        </p:nvSpPr>
        <p:spPr bwMode="auto">
          <a:xfrm>
            <a:off x="2209800" y="4246563"/>
            <a:ext cx="990600" cy="179387"/>
          </a:xfrm>
          <a:prstGeom prst="rightArrow">
            <a:avLst>
              <a:gd name="adj1" fmla="val 50000"/>
              <a:gd name="adj2" fmla="val 13805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19" name="Object 1051"/>
          <p:cNvGraphicFramePr>
            <a:graphicFrameLocks noChangeAspect="1"/>
          </p:cNvGraphicFramePr>
          <p:nvPr/>
        </p:nvGraphicFramePr>
        <p:xfrm>
          <a:off x="3298825" y="3810000"/>
          <a:ext cx="86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Equation" r:id="rId19" imgW="863280" imgH="1066680" progId="Equation.3">
                  <p:embed/>
                </p:oleObj>
              </mc:Choice>
              <mc:Fallback>
                <p:oleObj name="Equation" r:id="rId19" imgW="863280" imgH="106668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3810000"/>
                        <a:ext cx="863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1052"/>
          <p:cNvGraphicFramePr>
            <a:graphicFrameLocks noChangeAspect="1"/>
          </p:cNvGraphicFramePr>
          <p:nvPr/>
        </p:nvGraphicFramePr>
        <p:xfrm>
          <a:off x="4149725" y="3810000"/>
          <a:ext cx="3111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21" imgW="3111480" imgH="1066680" progId="Equation.3">
                  <p:embed/>
                </p:oleObj>
              </mc:Choice>
              <mc:Fallback>
                <p:oleObj name="Equation" r:id="rId21" imgW="3111480" imgH="106668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3810000"/>
                        <a:ext cx="3111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1053"/>
          <p:cNvGraphicFramePr>
            <a:graphicFrameLocks noChangeAspect="1"/>
          </p:cNvGraphicFramePr>
          <p:nvPr/>
        </p:nvGraphicFramePr>
        <p:xfrm>
          <a:off x="4179888" y="4876800"/>
          <a:ext cx="2146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23" imgW="2145960" imgH="1066680" progId="Equation.3">
                  <p:embed/>
                </p:oleObj>
              </mc:Choice>
              <mc:Fallback>
                <p:oleObj name="Equation" r:id="rId23" imgW="2145960" imgH="106668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4876800"/>
                        <a:ext cx="2146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1054"/>
          <p:cNvGraphicFramePr>
            <a:graphicFrameLocks noChangeAspect="1"/>
          </p:cNvGraphicFramePr>
          <p:nvPr/>
        </p:nvGraphicFramePr>
        <p:xfrm>
          <a:off x="6375400" y="4876800"/>
          <a:ext cx="1168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25" imgW="1168200" imgH="1066680" progId="Equation.3">
                  <p:embed/>
                </p:oleObj>
              </mc:Choice>
              <mc:Fallback>
                <p:oleObj name="Equation" r:id="rId25" imgW="1168200" imgH="106668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876800"/>
                        <a:ext cx="1168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Text Box 1057"/>
          <p:cNvSpPr txBox="1">
            <a:spLocks noChangeArrowheads="1"/>
          </p:cNvSpPr>
          <p:nvPr/>
        </p:nvSpPr>
        <p:spPr bwMode="auto">
          <a:xfrm>
            <a:off x="7562850" y="5105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收敛</a:t>
            </a:r>
          </a:p>
        </p:txBody>
      </p:sp>
      <p:sp>
        <p:nvSpPr>
          <p:cNvPr id="33833" name="Text Box 1065"/>
          <p:cNvSpPr txBox="1">
            <a:spLocks noChangeArrowheads="1"/>
          </p:cNvSpPr>
          <p:nvPr/>
        </p:nvSpPr>
        <p:spPr bwMode="auto">
          <a:xfrm>
            <a:off x="609600" y="588168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练习题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en-US" altLang="zh-CN"/>
              <a:t> P257    1 ;   2 ;   3 ;   4 ;   5</a:t>
            </a:r>
          </a:p>
        </p:txBody>
      </p:sp>
      <p:pic>
        <p:nvPicPr>
          <p:cNvPr id="33834" name="Picture 1066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35" name="Text Box 106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3836" name="Picture 106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7" name="Picture 106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8" name="Picture 107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9" name="Picture 107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40" name="Picture 107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build="p" autoUpdateAnimBg="0"/>
      <p:bldP spid="33803" grpId="0" build="p" autoUpdateAnimBg="0" advAuto="0"/>
      <p:bldP spid="33804" grpId="0" autoUpdateAnimBg="0"/>
      <p:bldP spid="33807" grpId="0" autoUpdateAnimBg="0"/>
      <p:bldP spid="33814" grpId="0" autoUpdateAnimBg="0"/>
      <p:bldP spid="33815" grpId="0" animBg="1"/>
      <p:bldP spid="33817" grpId="0" autoUpdateAnimBg="0"/>
      <p:bldP spid="33818" grpId="0" animBg="1"/>
      <p:bldP spid="33825" grpId="0" build="p" autoUpdateAnimBg="0" advAuto="0"/>
      <p:bldP spid="3383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2057400" cy="6096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2BB4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解答提示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09600" y="100488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P257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题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/>
              <a:t>. </a:t>
            </a:r>
            <a:r>
              <a:rPr lang="zh-CN" altLang="en-US"/>
              <a:t>判别下列级数的敛散性</a:t>
            </a:r>
            <a:r>
              <a:rPr lang="en-US" altLang="zh-CN"/>
              <a:t>: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65200" y="1595438"/>
          <a:ext cx="173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3" imgW="1739880" imgH="1015920" progId="Equation.3">
                  <p:embed/>
                </p:oleObj>
              </mc:Choice>
              <mc:Fallback>
                <p:oleObj name="Equation" r:id="rId3" imgW="173988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595438"/>
                        <a:ext cx="1739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657600" y="1579563"/>
          <a:ext cx="1930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5" imgW="1930320" imgH="1041120" progId="Equation.3">
                  <p:embed/>
                </p:oleObj>
              </mc:Choice>
              <mc:Fallback>
                <p:oleObj name="Equation" r:id="rId5" imgW="193032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79563"/>
                        <a:ext cx="1930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400800" y="1524000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7" imgW="2438280" imgH="1079280" progId="Equation.3">
                  <p:embed/>
                </p:oleObj>
              </mc:Choice>
              <mc:Fallback>
                <p:oleObj name="Equation" r:id="rId7" imgW="2438280" imgH="1079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0"/>
                        <a:ext cx="243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914400" y="2786063"/>
          <a:ext cx="2006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9" imgW="2006280" imgH="1015920" progId="Equation.3">
                  <p:embed/>
                </p:oleObj>
              </mc:Choice>
              <mc:Fallback>
                <p:oleObj name="Equation" r:id="rId9" imgW="200628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6063"/>
                        <a:ext cx="2006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3695700" y="2693988"/>
          <a:ext cx="3568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11" imgW="3568680" imgH="1041120" progId="Equation.3">
                  <p:embed/>
                </p:oleObj>
              </mc:Choice>
              <mc:Fallback>
                <p:oleObj name="Equation" r:id="rId11" imgW="356868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693988"/>
                        <a:ext cx="3568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09600" y="3962400"/>
            <a:ext cx="1704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 </a:t>
            </a: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2162175" y="3986213"/>
          <a:ext cx="2171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13" imgW="2171520" imgH="647640" progId="Equation.3">
                  <p:embed/>
                </p:oleObj>
              </mc:Choice>
              <mc:Fallback>
                <p:oleObj name="Equation" r:id="rId13" imgW="2171520" imgH="647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3986213"/>
                        <a:ext cx="2171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832600" y="4024313"/>
          <a:ext cx="212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15" imgW="2120760" imgH="457200" progId="Equation.3">
                  <p:embed/>
                </p:oleObj>
              </mc:Choice>
              <mc:Fallback>
                <p:oleObj name="Equation" r:id="rId15" imgW="212076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024313"/>
                        <a:ext cx="2120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889125" y="4837113"/>
          <a:ext cx="250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17" imgW="2501640" imgH="406080" progId="Equation.3">
                  <p:embed/>
                </p:oleObj>
              </mc:Choice>
              <mc:Fallback>
                <p:oleObj name="Equation" r:id="rId17" imgW="250164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837113"/>
                        <a:ext cx="250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5638800" y="4633913"/>
          <a:ext cx="2197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19" imgW="2197080" imgH="927000" progId="Equation.3">
                  <p:embed/>
                </p:oleObj>
              </mc:Choice>
              <mc:Fallback>
                <p:oleObj name="Equation" r:id="rId19" imgW="2197080" imgH="927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633913"/>
                        <a:ext cx="2197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3095625" y="5638800"/>
            <a:ext cx="452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据比较判别法</a:t>
            </a:r>
            <a:r>
              <a:rPr lang="en-US" altLang="zh-CN"/>
              <a:t>, </a:t>
            </a:r>
            <a:r>
              <a:rPr lang="zh-CN" altLang="en-US"/>
              <a:t>原级数发散 </a:t>
            </a:r>
            <a:r>
              <a:rPr lang="en-US" altLang="zh-CN"/>
              <a:t>.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352425" y="56388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因调和级数发散</a:t>
            </a:r>
            <a:r>
              <a:rPr lang="en-US" altLang="zh-CN"/>
              <a:t>,</a:t>
            </a:r>
          </a:p>
        </p:txBody>
      </p: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4448175" y="4087813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21" imgW="2260440" imgH="393480" progId="Equation.3">
                  <p:embed/>
                </p:oleObj>
              </mc:Choice>
              <mc:Fallback>
                <p:oleObj name="Equation" r:id="rId21" imgW="226044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4087813"/>
                        <a:ext cx="226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4543425" y="50165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7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149" name="Picture 2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3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9" grpId="0" autoUpdateAnimBg="0"/>
      <p:bldP spid="5137" grpId="0" autoUpdateAnimBg="0"/>
      <p:bldP spid="5138" grpId="0" autoUpdateAnimBg="0"/>
      <p:bldP spid="51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381000"/>
            <a:ext cx="5638800" cy="6096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利用比值判别法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可知原级数发散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76600" y="1177925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用比值法</a:t>
            </a:r>
            <a:r>
              <a:rPr lang="en-US" altLang="zh-CN"/>
              <a:t>, </a:t>
            </a:r>
            <a:r>
              <a:rPr lang="zh-CN" altLang="en-US"/>
              <a:t>可判断级数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832600" y="914400"/>
          <a:ext cx="8366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863280" imgH="1028520" progId="Equation.3">
                  <p:embed/>
                </p:oleObj>
              </mc:Choice>
              <mc:Fallback>
                <p:oleObj name="Equation" r:id="rId3" imgW="863280" imgH="1028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914400"/>
                        <a:ext cx="8366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282950" y="28336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 </a:t>
            </a:r>
            <a:r>
              <a:rPr lang="en-US" altLang="zh-CN" i="1"/>
              <a:t>n </a:t>
            </a:r>
            <a:r>
              <a:rPr lang="zh-CN" altLang="en-US"/>
              <a:t>充分大时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638800" y="2719388"/>
          <a:ext cx="156368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5" imgW="1612800" imgH="876240" progId="Equation.3">
                  <p:embed/>
                </p:oleObj>
              </mc:Choice>
              <mc:Fallback>
                <p:oleObj name="Equation" r:id="rId5" imgW="1612800" imgH="876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19388"/>
                        <a:ext cx="156368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276600" y="34432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∴</a:t>
            </a:r>
            <a:r>
              <a:rPr lang="zh-CN" altLang="en-US"/>
              <a:t>原级数发散 </a:t>
            </a:r>
            <a:r>
              <a:rPr lang="en-US" altLang="zh-CN"/>
              <a:t>. 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381000" y="192088"/>
          <a:ext cx="18462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7" imgW="1904760" imgH="1041120" progId="Equation.3">
                  <p:embed/>
                </p:oleObj>
              </mc:Choice>
              <mc:Fallback>
                <p:oleObj name="Equation" r:id="rId7" imgW="1904760" imgH="1041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2088"/>
                        <a:ext cx="18462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381000" y="1289050"/>
          <a:ext cx="24177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9" imgW="2489040" imgH="1104840" progId="Equation.3">
                  <p:embed/>
                </p:oleObj>
              </mc:Choice>
              <mc:Fallback>
                <p:oleObj name="Equation" r:id="rId9" imgW="2489040" imgH="1104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89050"/>
                        <a:ext cx="241776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381000" y="2522538"/>
          <a:ext cx="18954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1" imgW="1955520" imgH="1028520" progId="Equation.3">
                  <p:embed/>
                </p:oleObj>
              </mc:Choice>
              <mc:Fallback>
                <p:oleObj name="Equation" r:id="rId11" imgW="1955520" imgH="1028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22538"/>
                        <a:ext cx="18954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381000" y="3849688"/>
          <a:ext cx="34607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13" imgW="3568680" imgH="1041120" progId="Equation.3">
                  <p:embed/>
                </p:oleObj>
              </mc:Choice>
              <mc:Fallback>
                <p:oleObj name="Equation" r:id="rId13" imgW="3568680" imgH="1041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49688"/>
                        <a:ext cx="34607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886200" y="4038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用比值判别法可知</a:t>
            </a:r>
            <a:r>
              <a:rPr lang="en-US" altLang="zh-CN"/>
              <a:t>: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863850" y="46482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时收敛 </a:t>
            </a:r>
            <a:r>
              <a:rPr lang="en-US" altLang="zh-CN"/>
              <a:t>;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2863850" y="5424488"/>
            <a:ext cx="3689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与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zh-CN"/>
              <a:t>级数比较可知</a:t>
            </a:r>
            <a:endParaRPr lang="zh-CN" alt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346950" y="50434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时收敛</a:t>
            </a:r>
            <a:r>
              <a:rPr lang="en-US" altLang="zh-CN"/>
              <a:t>;</a:t>
            </a:r>
          </a:p>
        </p:txBody>
      </p:sp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6629400" y="5168900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15" imgW="685800" imgH="317160" progId="Equation.3">
                  <p:embed/>
                </p:oleObj>
              </mc:Choice>
              <mc:Fallback>
                <p:oleObj name="Equation" r:id="rId15" imgW="685800" imgH="317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68900"/>
                        <a:ext cx="685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7340600" y="5576888"/>
            <a:ext cx="180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时发散</a:t>
            </a:r>
            <a:r>
              <a:rPr lang="en-US" altLang="zh-CN"/>
              <a:t>.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276600" y="19050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再由比较法可知原级数收敛 </a:t>
            </a:r>
            <a:r>
              <a:rPr lang="en-US" altLang="zh-CN"/>
              <a:t>.</a:t>
            </a:r>
          </a:p>
        </p:txBody>
      </p:sp>
      <p:sp>
        <p:nvSpPr>
          <p:cNvPr id="6174" name="AutoShape 30"/>
          <p:cNvSpPr>
            <a:spLocks/>
          </p:cNvSpPr>
          <p:nvPr/>
        </p:nvSpPr>
        <p:spPr bwMode="auto">
          <a:xfrm>
            <a:off x="6400800" y="52578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6629400" y="5715000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7" imgW="672840" imgH="317160" progId="Equation.3">
                  <p:embed/>
                </p:oleObj>
              </mc:Choice>
              <mc:Fallback>
                <p:oleObj name="Equation" r:id="rId17" imgW="672840" imgH="317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15000"/>
                        <a:ext cx="673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2152650" y="4791075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19" imgW="711000" imgH="317160" progId="Equation.3">
                  <p:embed/>
                </p:oleObj>
              </mc:Choice>
              <mc:Fallback>
                <p:oleObj name="Equation" r:id="rId19" imgW="71100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791075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5149850" y="4648200"/>
            <a:ext cx="132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时发散</a:t>
            </a:r>
            <a:r>
              <a:rPr lang="en-US" altLang="zh-CN"/>
              <a:t>.</a:t>
            </a:r>
          </a:p>
        </p:txBody>
      </p:sp>
      <p:graphicFrame>
        <p:nvGraphicFramePr>
          <p:cNvPr id="6177" name="Object 33"/>
          <p:cNvGraphicFramePr>
            <a:graphicFrameLocks noChangeAspect="1"/>
          </p:cNvGraphicFramePr>
          <p:nvPr/>
        </p:nvGraphicFramePr>
        <p:xfrm>
          <a:off x="4425950" y="4789488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21" imgW="711000" imgH="317160" progId="Equation.3">
                  <p:embed/>
                </p:oleObj>
              </mc:Choice>
              <mc:Fallback>
                <p:oleObj name="Equation" r:id="rId21" imgW="711000" imgH="3171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4789488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2149475" y="5522913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23" imgW="711000" imgH="317160" progId="Equation.3">
                  <p:embed/>
                </p:oleObj>
              </mc:Choice>
              <mc:Fallback>
                <p:oleObj name="Equation" r:id="rId23" imgW="711000" imgH="317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5522913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7245350" y="2667000"/>
          <a:ext cx="6778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25" imgW="698400" imgH="1028520" progId="Equation.3">
                  <p:embed/>
                </p:oleObj>
              </mc:Choice>
              <mc:Fallback>
                <p:oleObj name="Equation" r:id="rId25" imgW="69840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2667000"/>
                        <a:ext cx="6778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7931150" y="29114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发散</a:t>
            </a:r>
            <a:r>
              <a:rPr lang="en-US" altLang="zh-CN"/>
              <a:t>,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7696200" y="1143000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pic>
        <p:nvPicPr>
          <p:cNvPr id="6184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186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7" name="Picture 4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8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9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0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52" grpId="0" autoUpdateAnimBg="0"/>
      <p:bldP spid="6156" grpId="0" autoUpdateAnimBg="0"/>
      <p:bldP spid="6164" grpId="0" autoUpdateAnimBg="0"/>
      <p:bldP spid="6165" grpId="0" autoUpdateAnimBg="0"/>
      <p:bldP spid="6167" grpId="0" autoUpdateAnimBg="0"/>
      <p:bldP spid="6168" grpId="0" autoUpdateAnimBg="0"/>
      <p:bldP spid="6170" grpId="0" autoUpdateAnimBg="0"/>
      <p:bldP spid="6173" grpId="0" autoUpdateAnimBg="0"/>
      <p:bldP spid="6174" grpId="0" animBg="1"/>
      <p:bldP spid="6166" grpId="0" autoUpdateAnimBg="0"/>
      <p:bldP spid="6180" grpId="0" build="p" autoUpdateAnimBg="0" advAuto="0"/>
      <p:bldP spid="6182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5775"/>
            <a:ext cx="3657600" cy="533400"/>
          </a:xfrm>
        </p:spPr>
        <p:txBody>
          <a:bodyPr/>
          <a:lstStyle/>
          <a:p>
            <a:pPr algn="l"/>
            <a:r>
              <a:rPr lang="en-US" altLang="zh-CN" sz="2800">
                <a:ea typeface="楷体_GB2312" panose="02010609030101010101" pitchFamily="49" charset="-122"/>
              </a:rPr>
              <a:t>P257 </a:t>
            </a:r>
            <a:r>
              <a:rPr lang="zh-CN" altLang="en-US" sz="2800">
                <a:ea typeface="楷体_GB2312" panose="02010609030101010101" pitchFamily="49" charset="-122"/>
              </a:rPr>
              <a:t>题</a:t>
            </a:r>
            <a:r>
              <a:rPr lang="en-US" altLang="zh-CN" sz="2800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设正项级数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038600" y="279400"/>
          <a:ext cx="81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3" imgW="812520" imgH="1015920" progId="Equation.3">
                  <p:embed/>
                </p:oleObj>
              </mc:Choice>
              <mc:Fallback>
                <p:oleObj name="Equation" r:id="rId3" imgW="81252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9400"/>
                        <a:ext cx="812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800600" y="5159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和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257800" y="279400"/>
          <a:ext cx="80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5" imgW="799920" imgH="1015920" progId="Equation.3">
                  <p:embed/>
                </p:oleObj>
              </mc:Choice>
              <mc:Fallback>
                <p:oleObj name="Equation" r:id="rId5" imgW="79992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9400"/>
                        <a:ext cx="80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81000" y="1136650"/>
          <a:ext cx="195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Equation" r:id="rId7" imgW="1955520" imgH="1028520" progId="Equation.3">
                  <p:embed/>
                </p:oleObj>
              </mc:Choice>
              <mc:Fallback>
                <p:oleObj name="Equation" r:id="rId7" imgW="195552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6650"/>
                        <a:ext cx="1955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171700" y="13890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也收敛 </a:t>
            </a:r>
            <a:r>
              <a:rPr lang="en-US" altLang="zh-CN"/>
              <a:t>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09600" y="2209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因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2095500" y="2239963"/>
          <a:ext cx="308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Equation" r:id="rId9" imgW="3085920" imgH="609480" progId="Equation.3">
                  <p:embed/>
                </p:oleObj>
              </mc:Choice>
              <mc:Fallback>
                <p:oleObj name="Equation" r:id="rId9" imgW="308592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239963"/>
                        <a:ext cx="3086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105400" y="21336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</a:t>
            </a:r>
            <a:r>
              <a:rPr lang="zh-CN" altLang="en-US"/>
              <a:t>存在 </a:t>
            </a:r>
            <a:r>
              <a:rPr lang="en-US" altLang="zh-CN" i="1"/>
              <a:t>N</a:t>
            </a:r>
            <a:r>
              <a:rPr lang="en-US" altLang="zh-CN"/>
              <a:t> &gt; 0,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2730500" y="3130550"/>
          <a:ext cx="279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11" imgW="2793960" imgH="596880" progId="Equation.3">
                  <p:embed/>
                </p:oleObj>
              </mc:Choice>
              <mc:Fallback>
                <p:oleObj name="Equation" r:id="rId11" imgW="2793960" imgH="59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130550"/>
                        <a:ext cx="279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04800" y="3657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又因</a:t>
            </a: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751138" y="4302125"/>
          <a:ext cx="2171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13" imgW="2171520" imgH="533160" progId="Equation.3">
                  <p:embed/>
                </p:oleObj>
              </mc:Choice>
              <mc:Fallback>
                <p:oleObj name="Equation" r:id="rId13" imgW="217152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302125"/>
                        <a:ext cx="2171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5003800" y="4411663"/>
          <a:ext cx="337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15" imgW="3377880" imgH="444240" progId="Equation.3">
                  <p:embed/>
                </p:oleObj>
              </mc:Choice>
              <mc:Fallback>
                <p:oleObj name="Equation" r:id="rId15" imgW="33778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411663"/>
                        <a:ext cx="337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04800" y="51054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利用收敛级数的性质及比较判敛法易知结论正确</a:t>
            </a:r>
            <a:r>
              <a:rPr lang="en-US" altLang="zh-CN"/>
              <a:t>.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981700" y="515938"/>
            <a:ext cx="293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都收敛</a:t>
            </a:r>
            <a:r>
              <a:rPr lang="en-US" altLang="zh-CN"/>
              <a:t>, </a:t>
            </a:r>
            <a:r>
              <a:rPr lang="zh-CN" altLang="en-US"/>
              <a:t>证明级数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162800" y="21336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/>
              <a:t>n &gt;N </a:t>
            </a:r>
            <a:r>
              <a:rPr lang="zh-CN" altLang="en-US"/>
              <a:t>时</a:t>
            </a: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1203325" y="4267200"/>
          <a:ext cx="154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Equation" r:id="rId17" imgW="1549080" imgH="520560" progId="Equation.3">
                  <p:embed/>
                </p:oleObj>
              </mc:Choice>
              <mc:Fallback>
                <p:oleObj name="Equation" r:id="rId17" imgW="154908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267200"/>
                        <a:ext cx="154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8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190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1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3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utoUpdateAnimBg="0"/>
      <p:bldP spid="7178" grpId="0" autoUpdateAnimBg="0"/>
      <p:bldP spid="7180" grpId="0" autoUpdateAnimBg="0"/>
      <p:bldP spid="7183" grpId="0" autoUpdateAnimBg="0"/>
      <p:bldP spid="718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3733800" cy="533400"/>
          </a:xfrm>
        </p:spPr>
        <p:txBody>
          <a:bodyPr/>
          <a:lstStyle/>
          <a:p>
            <a:pPr algn="l"/>
            <a:r>
              <a:rPr lang="en-US" altLang="zh-CN" sz="2800">
                <a:ea typeface="楷体_GB2312" panose="02010609030101010101" pitchFamily="49" charset="-122"/>
              </a:rPr>
              <a:t>P257 </a:t>
            </a:r>
            <a:r>
              <a:rPr lang="zh-CN" altLang="en-US" sz="2800">
                <a:ea typeface="楷体_GB2312" panose="02010609030101010101" pitchFamily="49" charset="-122"/>
              </a:rPr>
              <a:t>题</a:t>
            </a:r>
            <a:r>
              <a:rPr lang="en-US" altLang="zh-CN" sz="2800">
                <a:ea typeface="楷体_GB2312" panose="02010609030101010101" pitchFamily="49" charset="-122"/>
              </a:rPr>
              <a:t>4.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设级数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505200" y="127000"/>
          <a:ext cx="81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Equation" r:id="rId3" imgW="812520" imgH="1015920" progId="Equation.3">
                  <p:embed/>
                </p:oleObj>
              </mc:Choice>
              <mc:Fallback>
                <p:oleObj name="Equation" r:id="rId3" imgW="81252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7000"/>
                        <a:ext cx="812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267200" y="3810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765800" y="228600"/>
          <a:ext cx="1701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5" imgW="1701720" imgH="952200" progId="Equation.3">
                  <p:embed/>
                </p:oleObj>
              </mc:Choice>
              <mc:Fallback>
                <p:oleObj name="Equation" r:id="rId5" imgW="1701720" imgH="952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228600"/>
                        <a:ext cx="1701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81000" y="965200"/>
          <a:ext cx="80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7" imgW="799920" imgH="1015920" progId="Equation.3">
                  <p:embed/>
                </p:oleObj>
              </mc:Choice>
              <mc:Fallback>
                <p:oleObj name="Equation" r:id="rId7" imgW="79992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65200"/>
                        <a:ext cx="80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104900" y="1233488"/>
            <a:ext cx="422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是否也收敛？说明理由</a:t>
            </a:r>
            <a:r>
              <a:rPr lang="en-US" altLang="zh-CN"/>
              <a:t>.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52400" y="2709863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但对任意项级数却不一定收敛 </a:t>
            </a:r>
            <a:r>
              <a:rPr lang="en-US" altLang="zh-CN"/>
              <a:t>.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025650" y="3228975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9" imgW="1815840" imgH="952200" progId="Equation.3">
                  <p:embed/>
                </p:oleObj>
              </mc:Choice>
              <mc:Fallback>
                <p:oleObj name="Equation" r:id="rId9" imgW="1815840" imgH="952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228975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7467600" y="381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问级数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09600" y="2071688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对</a:t>
            </a:r>
            <a:r>
              <a:rPr lang="zh-CN" altLang="en-US">
                <a:solidFill>
                  <a:schemeClr val="tx2"/>
                </a:solidFill>
              </a:rPr>
              <a:t>正项级数</a:t>
            </a:r>
            <a:r>
              <a:rPr lang="en-US" altLang="zh-CN"/>
              <a:t>,</a:t>
            </a:r>
            <a:r>
              <a:rPr lang="zh-CN" altLang="en-US"/>
              <a:t>由比较判别法可知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6400800" y="1803400"/>
          <a:ext cx="80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11" imgW="799920" imgH="1015920" progId="Equation.3">
                  <p:embed/>
                </p:oleObj>
              </mc:Choice>
              <mc:Fallback>
                <p:oleObj name="Equation" r:id="rId11" imgW="799920" imgH="1015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803400"/>
                        <a:ext cx="80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81000" y="55340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级数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1212850" y="527685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13" imgW="825480" imgH="1028520" progId="Equation.3">
                  <p:embed/>
                </p:oleObj>
              </mc:Choice>
              <mc:Fallback>
                <p:oleObj name="Equation" r:id="rId13" imgW="825480" imgH="10285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27685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981200" y="553402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3848100" y="5295900"/>
          <a:ext cx="800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15" imgW="799920" imgH="1028520" progId="Equation.3">
                  <p:embed/>
                </p:oleObj>
              </mc:Choice>
              <mc:Fallback>
                <p:oleObj name="Equation" r:id="rId15" imgW="799920" imgH="10285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5295900"/>
                        <a:ext cx="800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2362200" y="4305300"/>
          <a:ext cx="1054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17" imgW="1054080" imgH="952200" progId="Equation.3">
                  <p:embed/>
                </p:oleObj>
              </mc:Choice>
              <mc:Fallback>
                <p:oleObj name="Equation" r:id="rId17" imgW="1054080" imgH="952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05300"/>
                        <a:ext cx="1054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7162800" y="20716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71800" y="5511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级数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648200" y="55118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.</a:t>
            </a:r>
          </a:p>
        </p:txBody>
      </p:sp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3443288" y="4246563"/>
          <a:ext cx="223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Equation" r:id="rId19" imgW="2234880" imgH="952200" progId="Equation.3">
                  <p:embed/>
                </p:oleObj>
              </mc:Choice>
              <mc:Fallback>
                <p:oleObj name="Equation" r:id="rId19" imgW="2234880" imgH="952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4246563"/>
                        <a:ext cx="223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5781675" y="45720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tion" r:id="rId21" imgW="431640" imgH="304560" progId="Equation.3">
                  <p:embed/>
                </p:oleObj>
              </mc:Choice>
              <mc:Fallback>
                <p:oleObj name="Equation" r:id="rId21" imgW="431640" imgH="304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45720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5029200" y="269716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例如</a:t>
            </a:r>
            <a:r>
              <a:rPr lang="en-US" altLang="zh-CN"/>
              <a:t>, </a:t>
            </a:r>
            <a:r>
              <a:rPr lang="zh-CN" altLang="en-US"/>
              <a:t>取</a:t>
            </a:r>
          </a:p>
        </p:txBody>
      </p:sp>
      <p:graphicFrame>
        <p:nvGraphicFramePr>
          <p:cNvPr id="14374" name="Object 38"/>
          <p:cNvGraphicFramePr>
            <a:graphicFrameLocks noChangeAspect="1"/>
          </p:cNvGraphicFramePr>
          <p:nvPr/>
        </p:nvGraphicFramePr>
        <p:xfrm>
          <a:off x="4394200" y="3238500"/>
          <a:ext cx="208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Equation" r:id="rId23" imgW="2082600" imgH="952200" progId="Equation.3">
                  <p:embed/>
                </p:oleObj>
              </mc:Choice>
              <mc:Fallback>
                <p:oleObj name="Equation" r:id="rId23" imgW="2082600" imgH="952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238500"/>
                        <a:ext cx="2082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5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77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8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9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0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1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  <p:bldP spid="14344" grpId="0" autoUpdateAnimBg="0"/>
      <p:bldP spid="14359" grpId="0" autoUpdateAnimBg="0"/>
      <p:bldP spid="14361" grpId="0" autoUpdateAnimBg="0"/>
      <p:bldP spid="14367" grpId="0" autoUpdateAnimBg="0"/>
      <p:bldP spid="14368" grpId="0" autoUpdateAnimBg="0"/>
      <p:bldP spid="14369" grpId="0" autoUpdateAnimBg="0"/>
      <p:bldP spid="1437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1268</Words>
  <Application>Microsoft Office PowerPoint</Application>
  <PresentationFormat>全屏显示(4:3)</PresentationFormat>
  <Paragraphs>250</Paragraphs>
  <Slides>29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Times New Roman</vt:lpstr>
      <vt:lpstr>宋体</vt:lpstr>
      <vt:lpstr>仿宋_GB2312</vt:lpstr>
      <vt:lpstr>华文行楷</vt:lpstr>
      <vt:lpstr>楷体_GB2312</vt:lpstr>
      <vt:lpstr>Arial</vt:lpstr>
      <vt:lpstr>Symbol</vt:lpstr>
      <vt:lpstr>默认设计模板</vt:lpstr>
      <vt:lpstr>BMP 图象</vt:lpstr>
      <vt:lpstr>Microsoft 公式 3.0</vt:lpstr>
      <vt:lpstr>Microsoft Equation 3.0</vt:lpstr>
      <vt:lpstr>习题课</vt:lpstr>
      <vt:lpstr>PowerPoint 演示文稿</vt:lpstr>
      <vt:lpstr>一、数项级数的审敛法</vt:lpstr>
      <vt:lpstr>3. 任意项级数审敛法</vt:lpstr>
      <vt:lpstr>例1. 若级数</vt:lpstr>
      <vt:lpstr>解答提示:</vt:lpstr>
      <vt:lpstr>利用比值判别法, 可知原级数发散.</vt:lpstr>
      <vt:lpstr>P257 题3. 设正项级数</vt:lpstr>
      <vt:lpstr>P257 题4. 设级数</vt:lpstr>
      <vt:lpstr>P257 题5.讨论下列级数的绝对收敛性与条件收敛性:</vt:lpstr>
      <vt:lpstr>PowerPoint 演示文稿</vt:lpstr>
      <vt:lpstr>PowerPoint 演示文稿</vt:lpstr>
      <vt:lpstr>二、求幂级数收敛域的方法</vt:lpstr>
      <vt:lpstr>PowerPoint 演示文稿</vt:lpstr>
      <vt:lpstr>PowerPoint 演示文稿</vt:lpstr>
      <vt:lpstr>例2.</vt:lpstr>
      <vt:lpstr>三、幂级数和函数的求法 </vt:lpstr>
      <vt:lpstr>例3. 求幂级数</vt:lpstr>
      <vt:lpstr>法2</vt:lpstr>
      <vt:lpstr>练习:</vt:lpstr>
      <vt:lpstr>PowerPoint 演示文稿</vt:lpstr>
      <vt:lpstr>PowerPoint 演示文稿</vt:lpstr>
      <vt:lpstr>练习:</vt:lpstr>
      <vt:lpstr>四、函数的幂级数和付式级数展开法</vt:lpstr>
      <vt:lpstr>2. 设</vt:lpstr>
      <vt:lpstr>PowerPoint 演示文稿</vt:lpstr>
      <vt:lpstr>2. 函数的付式级数展开法</vt:lpstr>
      <vt:lpstr>PowerPoint 演示文稿</vt:lpstr>
      <vt:lpstr>作业</vt:lpstr>
    </vt:vector>
  </TitlesOfParts>
  <Company>中国矿业大学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 级数的收敛、求和与展开</dc:title>
  <dc:creator>曹女士</dc:creator>
  <cp:lastModifiedBy>Zhuangchu LUO</cp:lastModifiedBy>
  <cp:revision>60</cp:revision>
  <dcterms:created xsi:type="dcterms:W3CDTF">2000-04-22T08:26:00Z</dcterms:created>
  <dcterms:modified xsi:type="dcterms:W3CDTF">2018-02-08T09:42:17Z</dcterms:modified>
</cp:coreProperties>
</file>