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7" r:id="rId4"/>
    <p:sldId id="25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</p:sldIdLst>
  <p:sldSz cx="9144000" cy="6858000" type="screen4x3"/>
  <p:notesSz cx="6858000" cy="9144000"/>
  <p:custShowLst>
    <p:custShow name="阿贝尔" id="0">
      <p:sldLst>
        <p:sld r:id="rId10"/>
        <p:sld r:id="rId11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00"/>
    <a:srgbClr val="0052A4"/>
    <a:srgbClr val="006600"/>
    <a:srgbClr val="003300"/>
    <a:srgbClr val="66FF66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929"/>
  </p:normalViewPr>
  <p:slideViewPr>
    <p:cSldViewPr>
      <p:cViewPr varScale="1">
        <p:scale>
          <a:sx n="164" d="100"/>
          <a:sy n="164" d="100"/>
        </p:scale>
        <p:origin x="1674" y="150"/>
      </p:cViewPr>
      <p:guideLst>
        <p:guide orient="horz" pos="2304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image" Target="../media/image91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2" Type="http://schemas.openxmlformats.org/officeDocument/2006/relationships/image" Target="../media/image80.emf"/><Relationship Id="rId16" Type="http://schemas.openxmlformats.org/officeDocument/2006/relationships/image" Target="../media/image94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5" Type="http://schemas.openxmlformats.org/officeDocument/2006/relationships/image" Target="../media/image9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Relationship Id="rId14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21" Type="http://schemas.openxmlformats.org/officeDocument/2006/relationships/image" Target="../media/image115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20" Type="http://schemas.openxmlformats.org/officeDocument/2006/relationships/image" Target="../media/image114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23" Type="http://schemas.openxmlformats.org/officeDocument/2006/relationships/image" Target="../media/image117.emf"/><Relationship Id="rId10" Type="http://schemas.openxmlformats.org/officeDocument/2006/relationships/image" Target="../media/image104.emf"/><Relationship Id="rId19" Type="http://schemas.openxmlformats.org/officeDocument/2006/relationships/image" Target="../media/image113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Relationship Id="rId22" Type="http://schemas.openxmlformats.org/officeDocument/2006/relationships/image" Target="../media/image11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1" Type="http://schemas.openxmlformats.org/officeDocument/2006/relationships/image" Target="../media/image142.emf"/><Relationship Id="rId5" Type="http://schemas.openxmlformats.org/officeDocument/2006/relationships/image" Target="../media/image136.emf"/><Relationship Id="rId10" Type="http://schemas.openxmlformats.org/officeDocument/2006/relationships/image" Target="../media/image141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3" Type="http://schemas.openxmlformats.org/officeDocument/2006/relationships/image" Target="../media/image238.emf"/><Relationship Id="rId7" Type="http://schemas.openxmlformats.org/officeDocument/2006/relationships/image" Target="../media/image242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Relationship Id="rId9" Type="http://schemas.openxmlformats.org/officeDocument/2006/relationships/image" Target="../media/image24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57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12" Type="http://schemas.openxmlformats.org/officeDocument/2006/relationships/image" Target="../media/image256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11" Type="http://schemas.openxmlformats.org/officeDocument/2006/relationships/image" Target="../media/image255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image" Target="../media/image260.emf"/><Relationship Id="rId7" Type="http://schemas.openxmlformats.org/officeDocument/2006/relationships/image" Target="../media/image264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10" Type="http://schemas.openxmlformats.org/officeDocument/2006/relationships/image" Target="../media/image267.emf"/><Relationship Id="rId4" Type="http://schemas.openxmlformats.org/officeDocument/2006/relationships/image" Target="../media/image261.emf"/><Relationship Id="rId9" Type="http://schemas.openxmlformats.org/officeDocument/2006/relationships/image" Target="../media/image26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5" Type="http://schemas.openxmlformats.org/officeDocument/2006/relationships/image" Target="../media/image272.emf"/><Relationship Id="rId4" Type="http://schemas.openxmlformats.org/officeDocument/2006/relationships/image" Target="../media/image27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emf"/><Relationship Id="rId1" Type="http://schemas.openxmlformats.org/officeDocument/2006/relationships/image" Target="../media/image27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AEBB9E-DD0E-42E0-9A04-AA32C6C0F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69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41211C-64D0-4A24-88D5-28542A5B0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95D1E18E-904A-403D-969D-C766C734063A}" type="slidenum">
              <a:rPr lang="en-US" altLang="zh-CN" sz="1200">
                <a:ea typeface="宋体" panose="02010600030101010101" pitchFamily="2" charset="-122"/>
              </a:rPr>
              <a:pPr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点击相片或按钮“简介”</a:t>
            </a:r>
            <a:r>
              <a:rPr lang="en-US" altLang="zh-CN" smtClean="0"/>
              <a:t>, </a:t>
            </a:r>
            <a:r>
              <a:rPr lang="zh-CN" altLang="en-US" smtClean="0"/>
              <a:t>可显示维尔斯特拉斯的简介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35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F7210B82-CE15-4915-9499-A4E7C3A050E0}" type="slidenum">
              <a:rPr lang="en-US" altLang="zh-CN" sz="1200">
                <a:ea typeface="宋体" panose="02010600030101010101" pitchFamily="2" charset="-122"/>
              </a:rPr>
              <a:pPr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点击“根据定理</a:t>
            </a:r>
            <a:r>
              <a:rPr lang="en-US" altLang="zh-CN" smtClean="0"/>
              <a:t>2”, </a:t>
            </a:r>
            <a:r>
              <a:rPr lang="zh-CN" altLang="en-US" smtClean="0"/>
              <a:t>或按钮“定理</a:t>
            </a:r>
            <a:r>
              <a:rPr lang="en-US" altLang="zh-CN" smtClean="0"/>
              <a:t>2”,</a:t>
            </a:r>
            <a:r>
              <a:rPr lang="zh-CN" altLang="en-US" smtClean="0"/>
              <a:t>可显示定理</a:t>
            </a:r>
            <a:r>
              <a:rPr lang="en-US" altLang="zh-CN" smtClean="0"/>
              <a:t>2</a:t>
            </a:r>
            <a:r>
              <a:rPr lang="zh-CN" altLang="en-US" smtClean="0"/>
              <a:t>的内容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87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0B53AB8D-0C41-4143-AAF4-6EDCD7DC90B0}" type="slidenum">
              <a:rPr lang="en-US" altLang="zh-CN" sz="1200">
                <a:ea typeface="宋体" panose="02010600030101010101" pitchFamily="2" charset="-122"/>
              </a:rPr>
              <a:pPr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点击“根据定理</a:t>
            </a:r>
            <a:r>
              <a:rPr lang="en-US" altLang="zh-CN" smtClean="0"/>
              <a:t>2”, </a:t>
            </a:r>
            <a:r>
              <a:rPr lang="zh-CN" altLang="en-US" smtClean="0"/>
              <a:t>或按钮“定理</a:t>
            </a:r>
            <a:r>
              <a:rPr lang="en-US" altLang="zh-CN" smtClean="0"/>
              <a:t>2”,</a:t>
            </a:r>
            <a:r>
              <a:rPr lang="zh-CN" altLang="en-US" smtClean="0"/>
              <a:t>可显示定理</a:t>
            </a:r>
            <a:r>
              <a:rPr lang="en-US" altLang="zh-CN" smtClean="0"/>
              <a:t>2</a:t>
            </a:r>
            <a:r>
              <a:rPr lang="zh-CN" altLang="en-US" smtClean="0"/>
              <a:t>的内容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F760-0CC0-4112-BE90-BC0FB9DBE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88332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BA3E-4E83-4FD0-BC3A-26C1A89A1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67250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DFFD-CC7D-43AC-A798-28A20D491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7837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80630-70D2-4733-A88E-DE37CD0A5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8897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4B45E-0CEE-453D-B71A-377852127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61748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C27C7-F2B5-48E2-8183-3ED290D5F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0479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8BE11-9558-4890-8A13-71AE5DC71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91134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16E19-72F3-4BF4-B21F-08B70E7C1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00854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0B07E-EC17-49FE-A59D-7A8E0A70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378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9C8B5-8B7E-4E8E-AB1D-724B4E76E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25734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04575-2D4F-4CD3-90A0-9D5D15190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3831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3A948742-477A-4FA3-86DF-7D82607AE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6.jpeg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81.bin"/><Relationship Id="rId34" Type="http://schemas.openxmlformats.org/officeDocument/2006/relationships/image" Target="../media/image94.emf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91.emf"/><Relationship Id="rId36" Type="http://schemas.openxmlformats.org/officeDocument/2006/relationships/image" Target="../media/image4.jpeg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92.emf"/><Relationship Id="rId35" Type="http://schemas.openxmlformats.org/officeDocument/2006/relationships/image" Target="../media/image3.jpeg"/><Relationship Id="rId8" Type="http://schemas.openxmlformats.org/officeDocument/2006/relationships/image" Target="../media/image81.emf"/><Relationship Id="rId3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10.emf"/><Relationship Id="rId42" Type="http://schemas.openxmlformats.org/officeDocument/2006/relationships/image" Target="../media/image114.emf"/><Relationship Id="rId47" Type="http://schemas.openxmlformats.org/officeDocument/2006/relationships/oleObject" Target="../embeddings/oleObject110.bin"/><Relationship Id="rId50" Type="http://schemas.openxmlformats.org/officeDocument/2006/relationships/image" Target="../media/image4.jpeg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9" Type="http://schemas.openxmlformats.org/officeDocument/2006/relationships/oleObject" Target="../embeddings/oleObject101.bin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113.emf"/><Relationship Id="rId45" Type="http://schemas.openxmlformats.org/officeDocument/2006/relationships/oleObject" Target="../embeddings/oleObject109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image" Target="../media/image115.emf"/><Relationship Id="rId52" Type="http://schemas.openxmlformats.org/officeDocument/2006/relationships/image" Target="../media/image6.jpeg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04.bin"/><Relationship Id="rId43" Type="http://schemas.openxmlformats.org/officeDocument/2006/relationships/oleObject" Target="../embeddings/oleObject108.bin"/><Relationship Id="rId48" Type="http://schemas.openxmlformats.org/officeDocument/2006/relationships/image" Target="../media/image117.emf"/><Relationship Id="rId8" Type="http://schemas.openxmlformats.org/officeDocument/2006/relationships/image" Target="../media/image97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88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112.emf"/><Relationship Id="rId46" Type="http://schemas.openxmlformats.org/officeDocument/2006/relationships/image" Target="../media/image116.emf"/><Relationship Id="rId20" Type="http://schemas.openxmlformats.org/officeDocument/2006/relationships/image" Target="../media/image103.emf"/><Relationship Id="rId41" Type="http://schemas.openxmlformats.org/officeDocument/2006/relationships/oleObject" Target="../embeddings/oleObject107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49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1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3.jpeg"/><Relationship Id="rId10" Type="http://schemas.openxmlformats.org/officeDocument/2006/relationships/image" Target="../media/image120.emf"/><Relationship Id="rId19" Type="http://schemas.openxmlformats.org/officeDocument/2006/relationships/image" Target="../media/image7.jpeg"/><Relationship Id="rId4" Type="http://schemas.openxmlformats.org/officeDocument/2006/relationships/image" Target="../media/image123.png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image" Target="../media/image7.jpeg"/><Relationship Id="rId10" Type="http://schemas.openxmlformats.org/officeDocument/2006/relationships/image" Target="../media/image127.emf"/><Relationship Id="rId19" Type="http://schemas.openxmlformats.org/officeDocument/2006/relationships/image" Target="../media/image3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9.emf"/><Relationship Id="rId2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9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31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8.emf"/><Relationship Id="rId20" Type="http://schemas.openxmlformats.org/officeDocument/2006/relationships/image" Target="../media/image140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42.e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6.jpeg"/><Relationship Id="rId10" Type="http://schemas.openxmlformats.org/officeDocument/2006/relationships/image" Target="../media/image135.e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7.emf"/><Relationship Id="rId22" Type="http://schemas.openxmlformats.org/officeDocument/2006/relationships/image" Target="../media/image141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7.jpeg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3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1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3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50.emf"/><Relationship Id="rId19" Type="http://schemas.openxmlformats.org/officeDocument/2006/relationships/image" Target="../media/image5.jpeg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2.emf"/><Relationship Id="rId2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46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image" Target="../media/image5.jpeg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9.emf"/><Relationship Id="rId2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70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2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9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65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7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9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76.emf"/><Relationship Id="rId19" Type="http://schemas.openxmlformats.org/officeDocument/2006/relationships/image" Target="../media/image5.jpeg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8.emf"/><Relationship Id="rId2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7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84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83.emf"/><Relationship Id="rId19" Type="http://schemas.openxmlformats.org/officeDocument/2006/relationships/image" Target="../media/image5.jpeg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5.emf"/><Relationship Id="rId2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4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79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86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image" Target="../media/image5.jpeg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2.emf"/><Relationship Id="rId2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88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20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9.emf"/><Relationship Id="rId19" Type="http://schemas.openxmlformats.org/officeDocument/2006/relationships/image" Target="../media/image5.jpeg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201.emf"/><Relationship Id="rId2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4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4.jpeg"/><Relationship Id="rId4" Type="http://schemas.openxmlformats.org/officeDocument/2006/relationships/image" Target="../media/image203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98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1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9.emf"/><Relationship Id="rId19" Type="http://schemas.openxmlformats.org/officeDocument/2006/relationships/image" Target="../media/image5.jpeg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11.emf"/><Relationship Id="rId22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10.bin"/><Relationship Id="rId18" Type="http://schemas.openxmlformats.org/officeDocument/2006/relationships/oleObject" Target="../embeddings/oleObject212.bin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205.bin"/><Relationship Id="rId21" Type="http://schemas.openxmlformats.org/officeDocument/2006/relationships/image" Target="../media/image221.emf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7.emf"/><Relationship Id="rId17" Type="http://schemas.openxmlformats.org/officeDocument/2006/relationships/slide" Target="slide21.xml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9.emf"/><Relationship Id="rId20" Type="http://schemas.openxmlformats.org/officeDocument/2006/relationships/oleObject" Target="../embeddings/oleObject213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3.jpeg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image" Target="../media/image222.emf"/><Relationship Id="rId28" Type="http://schemas.openxmlformats.org/officeDocument/2006/relationships/image" Target="../media/image7.jpeg"/><Relationship Id="rId10" Type="http://schemas.openxmlformats.org/officeDocument/2006/relationships/image" Target="../media/image216.emf"/><Relationship Id="rId19" Type="http://schemas.openxmlformats.org/officeDocument/2006/relationships/image" Target="../media/image220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8.emf"/><Relationship Id="rId22" Type="http://schemas.openxmlformats.org/officeDocument/2006/relationships/oleObject" Target="../embeddings/oleObject214.bin"/><Relationship Id="rId27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27.e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.jpeg"/><Relationship Id="rId7" Type="http://schemas.openxmlformats.org/officeDocument/2006/relationships/image" Target="../media/image224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6.emf"/><Relationship Id="rId5" Type="http://schemas.openxmlformats.org/officeDocument/2006/relationships/image" Target="../media/image223.emf"/><Relationship Id="rId15" Type="http://schemas.openxmlformats.org/officeDocument/2006/relationships/image" Target="../media/image228.emf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25.emf"/><Relationship Id="rId14" Type="http://schemas.openxmlformats.org/officeDocument/2006/relationships/oleObject" Target="../embeddings/oleObject2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33.emf"/><Relationship Id="rId18" Type="http://schemas.openxmlformats.org/officeDocument/2006/relationships/image" Target="../media/image3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6.jpeg"/><Relationship Id="rId7" Type="http://schemas.openxmlformats.org/officeDocument/2006/relationships/image" Target="../media/image230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3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7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32.emf"/><Relationship Id="rId5" Type="http://schemas.openxmlformats.org/officeDocument/2006/relationships/image" Target="../media/image229.emf"/><Relationship Id="rId15" Type="http://schemas.openxmlformats.org/officeDocument/2006/relationships/image" Target="../media/image234.emf"/><Relationship Id="rId23" Type="http://schemas.openxmlformats.org/officeDocument/2006/relationships/image" Target="../media/image8.jpeg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26.bin"/><Relationship Id="rId2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43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28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40.emf"/><Relationship Id="rId17" Type="http://schemas.openxmlformats.org/officeDocument/2006/relationships/oleObject" Target="../embeddings/oleObject235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2.emf"/><Relationship Id="rId20" Type="http://schemas.openxmlformats.org/officeDocument/2006/relationships/image" Target="../media/image244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image" Target="../media/image5.jpeg"/><Relationship Id="rId10" Type="http://schemas.openxmlformats.org/officeDocument/2006/relationships/image" Target="../media/image239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41.emf"/><Relationship Id="rId2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emf"/><Relationship Id="rId19" Type="http://schemas.openxmlformats.org/officeDocument/2006/relationships/image" Target="../media/image5.jpeg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emf"/><Relationship Id="rId2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52.emf"/><Relationship Id="rId26" Type="http://schemas.openxmlformats.org/officeDocument/2006/relationships/image" Target="../media/image256.e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1.emf"/><Relationship Id="rId20" Type="http://schemas.openxmlformats.org/officeDocument/2006/relationships/image" Target="../media/image253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55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57.emf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45.bin"/><Relationship Id="rId31" Type="http://schemas.openxmlformats.org/officeDocument/2006/relationships/image" Target="../media/image5.jpeg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50.emf"/><Relationship Id="rId22" Type="http://schemas.openxmlformats.org/officeDocument/2006/relationships/image" Target="../media/image254.emf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4.jpeg"/><Relationship Id="rId8" Type="http://schemas.openxmlformats.org/officeDocument/2006/relationships/image" Target="../media/image24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65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62.emf"/><Relationship Id="rId17" Type="http://schemas.openxmlformats.org/officeDocument/2006/relationships/oleObject" Target="../embeddings/oleObject257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4.emf"/><Relationship Id="rId20" Type="http://schemas.openxmlformats.org/officeDocument/2006/relationships/image" Target="../media/image266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261.e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63.emf"/><Relationship Id="rId22" Type="http://schemas.openxmlformats.org/officeDocument/2006/relationships/image" Target="../media/image267.emf"/><Relationship Id="rId27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3.jpeg"/><Relationship Id="rId3" Type="http://schemas.openxmlformats.org/officeDocument/2006/relationships/oleObject" Target="../embeddings/oleObject260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72.emf"/><Relationship Id="rId17" Type="http://schemas.openxmlformats.org/officeDocument/2006/relationships/hyperlink" Target="D11_7&#20613;&#31435;&#21494;&#32423;&#25968;.ppt#-1,1,&#31532;&#19971;&#33410;   &#20613;&#37324;&#21494;&#32423;&#25968;" TargetMode="Externa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4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image" Target="../media/image8.jpeg"/><Relationship Id="rId10" Type="http://schemas.openxmlformats.org/officeDocument/2006/relationships/image" Target="../media/image271.emf"/><Relationship Id="rId19" Type="http://schemas.openxmlformats.org/officeDocument/2006/relationships/image" Target="../media/image4.jpeg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73.emf"/><Relationship Id="rId22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27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275.emf"/><Relationship Id="rId4" Type="http://schemas.openxmlformats.org/officeDocument/2006/relationships/oleObject" Target="../embeddings/oleObject26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0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3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6.jpeg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7.emf"/><Relationship Id="rId19" Type="http://schemas.openxmlformats.org/officeDocument/2006/relationships/image" Target="../media/image5.jpe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.jpeg"/><Relationship Id="rId4" Type="http://schemas.openxmlformats.org/officeDocument/2006/relationships/image" Target="../media/image41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.jpeg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1.emf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0.bin"/><Relationship Id="rId31" Type="http://schemas.openxmlformats.org/officeDocument/2006/relationships/image" Target="../media/image5.jpeg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4.jpeg"/><Relationship Id="rId8" Type="http://schemas.openxmlformats.org/officeDocument/2006/relationships/image" Target="../media/image5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6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3.jpeg"/><Relationship Id="rId10" Type="http://schemas.openxmlformats.org/officeDocument/2006/relationships/image" Target="../media/image65.emf"/><Relationship Id="rId19" Type="http://schemas.openxmlformats.org/officeDocument/2006/relationships/image" Target="../media/image7.jpeg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2590800" cy="8382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ea typeface="华文行楷" panose="02010800040101010101" pitchFamily="2" charset="-122"/>
              </a:rPr>
              <a:t>第</a:t>
            </a:r>
            <a:r>
              <a:rPr lang="en-US" altLang="zh-CN" sz="4800" smtClean="0">
                <a:latin typeface="迷你简启体" panose="03000509000000000000" pitchFamily="65" charset="-122"/>
                <a:ea typeface="迷你简启体" panose="03000509000000000000" pitchFamily="65" charset="-122"/>
              </a:rPr>
              <a:t>4</a:t>
            </a:r>
            <a:r>
              <a:rPr lang="zh-CN" altLang="en-US" sz="4800" smtClean="0"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438400" y="2514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一、函数项级数的概念</a:t>
            </a:r>
            <a:r>
              <a:rPr lang="zh-CN" altLang="en-US" sz="3200"/>
              <a:t>  </a:t>
            </a:r>
            <a:endParaRPr lang="zh-CN" altLang="en-US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2438400" y="3413125"/>
            <a:ext cx="55403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/>
              <a:t>二、函数项级数的一致收敛性</a:t>
            </a:r>
          </a:p>
        </p:txBody>
      </p:sp>
      <p:sp>
        <p:nvSpPr>
          <p:cNvPr id="4102" name="Text Box 43"/>
          <p:cNvSpPr txBox="1">
            <a:spLocks noChangeArrowheads="1"/>
          </p:cNvSpPr>
          <p:nvPr/>
        </p:nvSpPr>
        <p:spPr bwMode="auto">
          <a:xfrm>
            <a:off x="2438400" y="4297363"/>
            <a:ext cx="55403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/>
              <a:t>三、一致收敛级数的分析性质</a:t>
            </a:r>
          </a:p>
        </p:txBody>
      </p:sp>
      <p:sp>
        <p:nvSpPr>
          <p:cNvPr id="4103" name="Text Box 49"/>
          <p:cNvSpPr txBox="1">
            <a:spLocks noChangeArrowheads="1"/>
          </p:cNvSpPr>
          <p:nvPr/>
        </p:nvSpPr>
        <p:spPr bwMode="auto">
          <a:xfrm>
            <a:off x="2865438" y="1235075"/>
            <a:ext cx="34131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函数项级数 </a:t>
            </a:r>
          </a:p>
        </p:txBody>
      </p:sp>
      <p:pic>
        <p:nvPicPr>
          <p:cNvPr id="4104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6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1" name="Object 6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63"/>
          <p:cNvSpPr txBox="1">
            <a:spLocks noChangeArrowheads="1"/>
          </p:cNvSpPr>
          <p:nvPr/>
        </p:nvSpPr>
        <p:spPr bwMode="auto">
          <a:xfrm>
            <a:off x="7339013" y="250825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en-US" altLang="zh-CN">
                <a:solidFill>
                  <a:schemeClr val="accent2"/>
                </a:solidFill>
              </a:rPr>
              <a:t>13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219200" y="685800"/>
          <a:ext cx="267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2667107" imgH="647643" progId="Equation.3">
                  <p:embed/>
                </p:oleObj>
              </mc:Choice>
              <mc:Fallback>
                <p:oleObj name="Equation" r:id="rId3" imgW="2667107" imgH="6476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267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987800" y="457200"/>
          <a:ext cx="347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" imgW="3467068" imgH="866617" progId="Equation.3">
                  <p:embed/>
                </p:oleObj>
              </mc:Choice>
              <mc:Fallback>
                <p:oleObj name="Equation" r:id="rId5" imgW="3467068" imgH="8666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57200"/>
                        <a:ext cx="3479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543800" y="4572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7" imgW="981207" imgH="838085" progId="Equation.3">
                  <p:embed/>
                </p:oleObj>
              </mc:Choice>
              <mc:Fallback>
                <p:oleObj name="Equation" r:id="rId7" imgW="981207" imgH="838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72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934200" y="14986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9" imgW="1847888" imgH="400136" progId="Equation.3">
                  <p:embed/>
                </p:oleObj>
              </mc:Choice>
              <mc:Fallback>
                <p:oleObj name="Equation" r:id="rId9" imgW="1847888" imgH="4001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98600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04800" y="18002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余项的绝对值</a:t>
            </a:r>
            <a:r>
              <a:rPr lang="en-US" altLang="zh-CN"/>
              <a:t>: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828800" y="2438400"/>
          <a:ext cx="347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11" imgW="3467068" imgH="457200" progId="Equation.3">
                  <p:embed/>
                </p:oleObj>
              </mc:Choice>
              <mc:Fallback>
                <p:oleObj name="Equation" r:id="rId11" imgW="3467068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347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5410200" y="22098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3" imgW="1514628" imgH="838085" progId="Equation.3">
                  <p:embed/>
                </p:oleObj>
              </mc:Choice>
              <mc:Fallback>
                <p:oleObj name="Equation" r:id="rId13" imgW="1514628" imgH="8380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098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7010400" y="22098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5" imgW="981207" imgH="838085" progId="Equation.3">
                  <p:embed/>
                </p:oleObj>
              </mc:Choice>
              <mc:Fallback>
                <p:oleObj name="Equation" r:id="rId15" imgW="981207" imgH="838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985000" y="32512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17" imgW="1847888" imgH="400136" progId="Equation.3">
                  <p:embed/>
                </p:oleObj>
              </mc:Choice>
              <mc:Fallback>
                <p:oleObj name="Equation" r:id="rId17" imgW="1847888" imgH="4001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251200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04800" y="377507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任给 </a:t>
            </a:r>
            <a:r>
              <a:rPr lang="zh-CN" altLang="en-US" i="1">
                <a:sym typeface="Symbol" panose="05050102010706020507" pitchFamily="18" charset="2"/>
              </a:rPr>
              <a:t>  </a:t>
            </a:r>
            <a:r>
              <a:rPr lang="en-US" altLang="zh-CN">
                <a:sym typeface="Symbol" panose="05050102010706020507" pitchFamily="18" charset="2"/>
              </a:rPr>
              <a:t>&gt; 0, </a:t>
            </a:r>
            <a:endParaRPr lang="en-US" altLang="zh-CN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971800" y="37846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取自然数 </a:t>
            </a: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4572000" y="3784600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9" imgW="1828972" imgH="600204" progId="Equation.3">
                  <p:embed/>
                </p:oleObj>
              </mc:Choice>
              <mc:Fallback>
                <p:oleObj name="Equation" r:id="rId19" imgW="1828972" imgH="6002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4600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427788" y="3800475"/>
            <a:ext cx="2487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则当</a:t>
            </a:r>
            <a:r>
              <a:rPr lang="en-US" altLang="zh-CN" i="1"/>
              <a:t>n</a:t>
            </a:r>
            <a:r>
              <a:rPr lang="en-US" altLang="zh-CN"/>
              <a:t> &gt;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时有</a:t>
            </a:r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2349500" y="4559300"/>
          <a:ext cx="374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21" imgW="3733950" imgH="457200" progId="Equation.3">
                  <p:embed/>
                </p:oleObj>
              </mc:Choice>
              <mc:Fallback>
                <p:oleObj name="Equation" r:id="rId21" imgW="373395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559300"/>
                        <a:ext cx="374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81000" y="524827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这说明级数在 </a:t>
            </a:r>
            <a:r>
              <a:rPr lang="en-US" altLang="zh-CN"/>
              <a:t>[0, +∞) </a:t>
            </a:r>
            <a:r>
              <a:rPr lang="zh-CN" altLang="en-US"/>
              <a:t>上一致收敛于 </a:t>
            </a:r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6096000" y="5141913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23" imgW="1828972" imgH="838085" progId="Equation.3">
                  <p:embed/>
                </p:oleObj>
              </mc:Choice>
              <mc:Fallback>
                <p:oleObj name="Equation" r:id="rId23" imgW="1828972" imgH="8380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41913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0" name="Picture 21" descr="机动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32" name="Picture 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2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2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2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build="p" autoUpdateAnimBg="0"/>
      <p:bldP spid="56332" grpId="0" build="p" autoUpdateAnimBg="0"/>
      <p:bldP spid="56333" grpId="0" build="p" autoUpdateAnimBg="0"/>
      <p:bldP spid="56335" grpId="0" build="p" autoUpdateAnimBg="0"/>
      <p:bldP spid="56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90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71600" y="3048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证明级数 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625600" y="762000"/>
          <a:ext cx="675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6743603" imgH="533515" progId="Equation.3">
                  <p:embed/>
                </p:oleObj>
              </mc:Choice>
              <mc:Fallback>
                <p:oleObj name="Equation" r:id="rId3" imgW="6743603" imgH="5335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762000"/>
                        <a:ext cx="675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 </a:t>
            </a:r>
            <a:r>
              <a:rPr lang="en-US" altLang="zh-CN"/>
              <a:t>[0,1] </a:t>
            </a:r>
            <a:r>
              <a:rPr lang="zh-CN" altLang="en-US"/>
              <a:t>上不一致收敛 </a:t>
            </a:r>
            <a:r>
              <a:rPr lang="en-US" altLang="zh-CN"/>
              <a:t>.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35000" y="19954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397000" y="1905000"/>
          <a:ext cx="637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6362539" imgH="552421" progId="Equation.3">
                  <p:embed/>
                </p:oleObj>
              </mc:Choice>
              <mc:Fallback>
                <p:oleObj name="Equation" r:id="rId5" imgW="6362539" imgH="5524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905000"/>
                        <a:ext cx="637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600200" y="28956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990493" imgH="400136" progId="Equation.3">
                  <p:embed/>
                </p:oleObj>
              </mc:Choice>
              <mc:Fallback>
                <p:oleObj name="Equation" r:id="rId7" imgW="990493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AutoShape 10"/>
          <p:cNvSpPr>
            <a:spLocks/>
          </p:cNvSpPr>
          <p:nvPr/>
        </p:nvSpPr>
        <p:spPr bwMode="auto">
          <a:xfrm>
            <a:off x="2692400" y="2628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683000" y="26289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1238116" imgH="304915" progId="Equation.3">
                  <p:embed/>
                </p:oleObj>
              </mc:Choice>
              <mc:Fallback>
                <p:oleObj name="Equation" r:id="rId9" imgW="1238116" imgH="3049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6289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997200" y="26543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1" imgW="295428" imgH="361979" progId="Equation.3">
                  <p:embed/>
                </p:oleObj>
              </mc:Choice>
              <mc:Fallback>
                <p:oleObj name="Equation" r:id="rId11" imgW="295428" imgH="3619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6543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3683000" y="31877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3" imgW="704694" imgH="304915" progId="Equation.3">
                  <p:embed/>
                </p:oleObj>
              </mc:Choice>
              <mc:Fallback>
                <p:oleObj name="Equation" r:id="rId13" imgW="704694" imgH="30491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1877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3022600" y="31877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5" imgW="266539" imgH="380885" progId="Equation.3">
                  <p:embed/>
                </p:oleObj>
              </mc:Choice>
              <mc:Fallback>
                <p:oleObj name="Equation" r:id="rId15" imgW="266539" imgH="380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877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1524000" y="3886200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7" imgW="3314711" imgH="438293" progId="Equation.3">
                  <p:embed/>
                </p:oleObj>
              </mc:Choice>
              <mc:Fallback>
                <p:oleObj name="Equation" r:id="rId17" imgW="3314711" imgH="43829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AutoShape 16"/>
          <p:cNvSpPr>
            <a:spLocks/>
          </p:cNvSpPr>
          <p:nvPr/>
        </p:nvSpPr>
        <p:spPr bwMode="auto">
          <a:xfrm>
            <a:off x="4953000" y="3657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6184900" y="36576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9" imgW="1238116" imgH="304915" progId="Equation.3">
                  <p:embed/>
                </p:oleObj>
              </mc:Choice>
              <mc:Fallback>
                <p:oleObj name="Equation" r:id="rId19" imgW="1238116" imgH="3049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6576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5181600" y="3505200"/>
          <a:ext cx="80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21" imgW="790674" imgH="514264" progId="Equation.3">
                  <p:embed/>
                </p:oleObj>
              </mc:Choice>
              <mc:Fallback>
                <p:oleObj name="Equation" r:id="rId21" imgW="790674" imgH="51426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80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6210300" y="41910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23" imgW="704694" imgH="304915" progId="Equation.3">
                  <p:embed/>
                </p:oleObj>
              </mc:Choice>
              <mc:Fallback>
                <p:oleObj name="Equation" r:id="rId23" imgW="704694" imgH="30491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1910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5372100" y="42037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25" imgW="295428" imgH="361979" progId="Equation.3">
                  <p:embed/>
                </p:oleObj>
              </mc:Choice>
              <mc:Fallback>
                <p:oleObj name="Equation" r:id="rId25" imgW="295428" imgH="3619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2037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365125" y="46386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取正数 </a:t>
            </a:r>
          </a:p>
        </p:txBody>
      </p:sp>
      <p:graphicFrame>
        <p:nvGraphicFramePr>
          <p:cNvPr id="57385" name="Object 41"/>
          <p:cNvGraphicFramePr>
            <a:graphicFrameLocks noChangeAspect="1"/>
          </p:cNvGraphicFramePr>
          <p:nvPr/>
        </p:nvGraphicFramePr>
        <p:xfrm>
          <a:off x="1600200" y="4648200"/>
          <a:ext cx="889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27" imgW="876311" imgH="590579" progId="Equation.3">
                  <p:embed/>
                </p:oleObj>
              </mc:Choice>
              <mc:Fallback>
                <p:oleObj name="Equation" r:id="rId27" imgW="876311" imgH="5905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889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2574925" y="4638675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对无论多么大的正数 </a:t>
            </a:r>
            <a:r>
              <a:rPr lang="en-US" altLang="zh-CN" i="1"/>
              <a:t>N</a:t>
            </a:r>
            <a:r>
              <a:rPr lang="en-US" altLang="zh-CN"/>
              <a:t> ,</a:t>
            </a:r>
          </a:p>
        </p:txBody>
      </p:sp>
      <p:graphicFrame>
        <p:nvGraphicFramePr>
          <p:cNvPr id="57387" name="Object 43"/>
          <p:cNvGraphicFramePr>
            <a:graphicFrameLocks noChangeAspect="1"/>
          </p:cNvGraphicFramePr>
          <p:nvPr/>
        </p:nvGraphicFramePr>
        <p:xfrm>
          <a:off x="6400800" y="4495800"/>
          <a:ext cx="2400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29" imgW="2390939" imgH="714332" progId="Equation.3">
                  <p:embed/>
                </p:oleObj>
              </mc:Choice>
              <mc:Fallback>
                <p:oleObj name="Equation" r:id="rId29" imgW="2390939" imgH="71433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2400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9" name="Object 45"/>
          <p:cNvGraphicFramePr>
            <a:graphicFrameLocks noChangeAspect="1"/>
          </p:cNvGraphicFramePr>
          <p:nvPr/>
        </p:nvGraphicFramePr>
        <p:xfrm>
          <a:off x="457200" y="5311775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1" imgW="1619180" imgH="438293" progId="Equation.3">
                  <p:embed/>
                </p:oleObj>
              </mc:Choice>
              <mc:Fallback>
                <p:oleObj name="Equation" r:id="rId31" imgW="1619180" imgH="43829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11775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0" name="Object 46"/>
          <p:cNvGraphicFramePr>
            <a:graphicFrameLocks noChangeAspect="1"/>
          </p:cNvGraphicFramePr>
          <p:nvPr/>
        </p:nvGraphicFramePr>
        <p:xfrm>
          <a:off x="2133600" y="5299075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3" imgW="3114549" imgH="523889" progId="Equation.3">
                  <p:embed/>
                </p:oleObj>
              </mc:Choice>
              <mc:Fallback>
                <p:oleObj name="Equation" r:id="rId33" imgW="3114549" imgH="52388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99075"/>
                        <a:ext cx="312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5257800" y="5289550"/>
            <a:ext cx="362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因此级数在 </a:t>
            </a:r>
            <a:r>
              <a:rPr lang="en-US" altLang="zh-CN"/>
              <a:t>[0, 1] </a:t>
            </a:r>
            <a:r>
              <a:rPr lang="zh-CN" altLang="en-US"/>
              <a:t>上不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381000" y="586740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一致收敛 </a:t>
            </a:r>
            <a:r>
              <a:rPr lang="en-US" altLang="zh-CN"/>
              <a:t>. </a:t>
            </a:r>
          </a:p>
        </p:txBody>
      </p:sp>
      <p:pic>
        <p:nvPicPr>
          <p:cNvPr id="14364" name="Picture 50" descr="机动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5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66" name="Picture 5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7" name="Picture 5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5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5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5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uild="p" autoUpdateAnimBg="0"/>
      <p:bldP spid="57351" grpId="0" build="p" autoUpdateAnimBg="0"/>
      <p:bldP spid="57354" grpId="0" animBg="1"/>
      <p:bldP spid="57360" grpId="0" animBg="1"/>
      <p:bldP spid="57384" grpId="0" build="p" autoUpdateAnimBg="0"/>
      <p:bldP spid="57386" grpId="0" build="p" autoUpdateAnimBg="0"/>
      <p:bldP spid="57391" grpId="0" build="p" autoUpdateAnimBg="0"/>
      <p:bldP spid="57392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2" name="Group 52"/>
          <p:cNvGrpSpPr>
            <a:grpSpLocks/>
          </p:cNvGrpSpPr>
          <p:nvPr/>
        </p:nvGrpSpPr>
        <p:grpSpPr bwMode="auto">
          <a:xfrm>
            <a:off x="5867400" y="533400"/>
            <a:ext cx="2971800" cy="2895600"/>
            <a:chOff x="3648" y="480"/>
            <a:chExt cx="1872" cy="1824"/>
          </a:xfrm>
        </p:grpSpPr>
        <p:sp>
          <p:nvSpPr>
            <p:cNvPr id="15430" name="Line 20"/>
            <p:cNvSpPr>
              <a:spLocks noChangeShapeType="1"/>
            </p:cNvSpPr>
            <p:nvPr/>
          </p:nvSpPr>
          <p:spPr bwMode="auto">
            <a:xfrm>
              <a:off x="3696" y="2064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Line 21"/>
            <p:cNvSpPr>
              <a:spLocks noChangeShapeType="1"/>
            </p:cNvSpPr>
            <p:nvPr/>
          </p:nvSpPr>
          <p:spPr bwMode="auto">
            <a:xfrm flipV="1">
              <a:off x="3696" y="48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32" name="Object 22"/>
            <p:cNvGraphicFramePr>
              <a:graphicFrameLocks noChangeAspect="1"/>
            </p:cNvGraphicFramePr>
            <p:nvPr/>
          </p:nvGraphicFramePr>
          <p:xfrm>
            <a:off x="3736" y="4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Equation" r:id="rId3" imgW="228707" imgH="304915" progId="Equation.3">
                    <p:embed/>
                  </p:oleObj>
                </mc:Choice>
                <mc:Fallback>
                  <p:oleObj name="Equation" r:id="rId3" imgW="228707" imgH="30491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4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3" name="Object 23"/>
            <p:cNvGraphicFramePr>
              <a:graphicFrameLocks noChangeAspect="1"/>
            </p:cNvGraphicFramePr>
            <p:nvPr/>
          </p:nvGraphicFramePr>
          <p:xfrm>
            <a:off x="3648" y="211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6" name="Equation" r:id="rId5" imgW="209448" imgH="228600" progId="Equation.3">
                    <p:embed/>
                  </p:oleObj>
                </mc:Choice>
                <mc:Fallback>
                  <p:oleObj name="Equation" r:id="rId5" imgW="209448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1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4" name="Object 24"/>
            <p:cNvGraphicFramePr>
              <a:graphicFrameLocks noChangeAspect="1"/>
            </p:cNvGraphicFramePr>
            <p:nvPr/>
          </p:nvGraphicFramePr>
          <p:xfrm>
            <a:off x="5376" y="2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7" imgW="219078" imgH="228600" progId="Equation.3">
                    <p:embed/>
                  </p:oleObj>
                </mc:Choice>
                <mc:Fallback>
                  <p:oleObj name="Equation" r:id="rId7" imgW="219078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438400"/>
            <a:ext cx="1143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grpSp>
        <p:nvGrpSpPr>
          <p:cNvPr id="61493" name="Group 53"/>
          <p:cNvGrpSpPr>
            <a:grpSpLocks/>
          </p:cNvGrpSpPr>
          <p:nvPr/>
        </p:nvGrpSpPr>
        <p:grpSpPr bwMode="auto">
          <a:xfrm>
            <a:off x="8305800" y="685800"/>
            <a:ext cx="152400" cy="2743200"/>
            <a:chOff x="5184" y="576"/>
            <a:chExt cx="96" cy="1728"/>
          </a:xfrm>
        </p:grpSpPr>
        <p:sp>
          <p:nvSpPr>
            <p:cNvPr id="15428" name="Line 17"/>
            <p:cNvSpPr>
              <a:spLocks noChangeShapeType="1"/>
            </p:cNvSpPr>
            <p:nvPr/>
          </p:nvSpPr>
          <p:spPr bwMode="auto">
            <a:xfrm>
              <a:off x="5193" y="576"/>
              <a:ext cx="25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29" name="Object 25"/>
            <p:cNvGraphicFramePr>
              <a:graphicFrameLocks noChangeAspect="1"/>
            </p:cNvGraphicFramePr>
            <p:nvPr/>
          </p:nvGraphicFramePr>
          <p:xfrm>
            <a:off x="5184" y="2112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9" imgW="142727" imgH="295289" progId="Equation.3">
                    <p:embed/>
                  </p:oleObj>
                </mc:Choice>
                <mc:Fallback>
                  <p:oleObj name="Equation" r:id="rId9" imgW="142727" imgH="29528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112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6" name="Line 26"/>
          <p:cNvSpPr>
            <a:spLocks noChangeShapeType="1"/>
          </p:cNvSpPr>
          <p:nvPr/>
        </p:nvSpPr>
        <p:spPr bwMode="auto">
          <a:xfrm flipV="1">
            <a:off x="5943600" y="650875"/>
            <a:ext cx="2397125" cy="2397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0" name="Object 30"/>
          <p:cNvGraphicFramePr>
            <a:graphicFrameLocks noChangeAspect="1"/>
          </p:cNvGraphicFramePr>
          <p:nvPr/>
        </p:nvGraphicFramePr>
        <p:xfrm>
          <a:off x="6934200" y="1254125"/>
          <a:ext cx="6048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11" imgW="704694" imgH="304915" progId="Equation.3">
                  <p:embed/>
                </p:oleObj>
              </mc:Choice>
              <mc:Fallback>
                <p:oleObj name="Equation" r:id="rId11" imgW="704694" imgH="3049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54125"/>
                        <a:ext cx="6048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31"/>
          <p:cNvGraphicFramePr>
            <a:graphicFrameLocks noChangeAspect="1"/>
          </p:cNvGraphicFramePr>
          <p:nvPr/>
        </p:nvGraphicFramePr>
        <p:xfrm>
          <a:off x="914400" y="533400"/>
          <a:ext cx="158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13" imgW="1581005" imgH="523889" progId="Equation.3">
                  <p:embed/>
                </p:oleObj>
              </mc:Choice>
              <mc:Fallback>
                <p:oleObj name="Equation" r:id="rId13" imgW="1581005" imgH="52388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1587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2" name="Group 32"/>
          <p:cNvGrpSpPr>
            <a:grpSpLocks/>
          </p:cNvGrpSpPr>
          <p:nvPr/>
        </p:nvGrpSpPr>
        <p:grpSpPr bwMode="auto">
          <a:xfrm>
            <a:off x="914400" y="1333500"/>
            <a:ext cx="3327400" cy="952500"/>
            <a:chOff x="1088" y="800"/>
            <a:chExt cx="2096" cy="600"/>
          </a:xfrm>
        </p:grpSpPr>
        <p:graphicFrame>
          <p:nvGraphicFramePr>
            <p:cNvPr id="15422" name="Object 33"/>
            <p:cNvGraphicFramePr>
              <a:graphicFrameLocks noChangeAspect="1"/>
            </p:cNvGraphicFramePr>
            <p:nvPr/>
          </p:nvGraphicFramePr>
          <p:xfrm>
            <a:off x="1088" y="968"/>
            <a:ext cx="6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15" imgW="990493" imgH="400136" progId="Equation.3">
                    <p:embed/>
                  </p:oleObj>
                </mc:Choice>
                <mc:Fallback>
                  <p:oleObj name="Equation" r:id="rId15" imgW="990493" imgH="40013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968"/>
                          <a:ext cx="6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3" name="AutoShape 34"/>
            <p:cNvSpPr>
              <a:spLocks/>
            </p:cNvSpPr>
            <p:nvPr/>
          </p:nvSpPr>
          <p:spPr bwMode="auto">
            <a:xfrm>
              <a:off x="1776" y="8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5424" name="Object 35"/>
            <p:cNvGraphicFramePr>
              <a:graphicFrameLocks noChangeAspect="1"/>
            </p:cNvGraphicFramePr>
            <p:nvPr/>
          </p:nvGraphicFramePr>
          <p:xfrm>
            <a:off x="2400" y="800"/>
            <a:ext cx="7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17" imgW="1238116" imgH="304915" progId="Equation.3">
                    <p:embed/>
                  </p:oleObj>
                </mc:Choice>
                <mc:Fallback>
                  <p:oleObj name="Equation" r:id="rId17" imgW="1238116" imgH="30491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00"/>
                          <a:ext cx="7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5" name="Object 36"/>
            <p:cNvGraphicFramePr>
              <a:graphicFrameLocks noChangeAspect="1"/>
            </p:cNvGraphicFramePr>
            <p:nvPr/>
          </p:nvGraphicFramePr>
          <p:xfrm>
            <a:off x="1968" y="816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Equation" r:id="rId19" imgW="295428" imgH="361979" progId="Equation.3">
                    <p:embed/>
                  </p:oleObj>
                </mc:Choice>
                <mc:Fallback>
                  <p:oleObj name="Equation" r:id="rId19" imgW="295428" imgH="36197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816"/>
                          <a:ext cx="1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6" name="Object 37"/>
            <p:cNvGraphicFramePr>
              <a:graphicFrameLocks noChangeAspect="1"/>
            </p:cNvGraphicFramePr>
            <p:nvPr/>
          </p:nvGraphicFramePr>
          <p:xfrm>
            <a:off x="2400" y="1152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4" name="Equation" r:id="rId21" imgW="704694" imgH="304915" progId="Equation.3">
                    <p:embed/>
                  </p:oleObj>
                </mc:Choice>
                <mc:Fallback>
                  <p:oleObj name="Equation" r:id="rId21" imgW="704694" imgH="30491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52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7" name="Object 38"/>
            <p:cNvGraphicFramePr>
              <a:graphicFrameLocks noChangeAspect="1"/>
            </p:cNvGraphicFramePr>
            <p:nvPr/>
          </p:nvGraphicFramePr>
          <p:xfrm>
            <a:off x="1984" y="1152"/>
            <a:ext cx="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5" name="Equation" r:id="rId23" imgW="266539" imgH="380885" progId="Equation.3">
                    <p:embed/>
                  </p:oleObj>
                </mc:Choice>
                <mc:Fallback>
                  <p:oleObj name="Equation" r:id="rId23" imgW="266539" imgH="38088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152"/>
                          <a:ext cx="1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7" name="Object 47"/>
          <p:cNvGraphicFramePr>
            <a:graphicFrameLocks noChangeAspect="1"/>
          </p:cNvGraphicFramePr>
          <p:nvPr/>
        </p:nvGraphicFramePr>
        <p:xfrm>
          <a:off x="7267575" y="1600200"/>
          <a:ext cx="6572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25" imgW="762129" imgH="304915" progId="Equation.3">
                  <p:embed/>
                </p:oleObj>
              </mc:Choice>
              <mc:Fallback>
                <p:oleObj name="Equation" r:id="rId25" imgW="762129" imgH="30491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1600200"/>
                        <a:ext cx="6572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48"/>
          <p:cNvGraphicFramePr>
            <a:graphicFrameLocks noChangeAspect="1"/>
          </p:cNvGraphicFramePr>
          <p:nvPr/>
        </p:nvGraphicFramePr>
        <p:xfrm>
          <a:off x="7419975" y="1981200"/>
          <a:ext cx="6572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27" imgW="762129" imgH="304915" progId="Equation.3">
                  <p:embed/>
                </p:oleObj>
              </mc:Choice>
              <mc:Fallback>
                <p:oleObj name="Equation" r:id="rId27" imgW="762129" imgH="30491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1981200"/>
                        <a:ext cx="6572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49"/>
          <p:cNvGraphicFramePr>
            <a:graphicFrameLocks noChangeAspect="1"/>
          </p:cNvGraphicFramePr>
          <p:nvPr/>
        </p:nvGraphicFramePr>
        <p:xfrm>
          <a:off x="7543800" y="2362200"/>
          <a:ext cx="787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29" imgW="914486" imgH="304915" progId="Equation.3">
                  <p:embed/>
                </p:oleObj>
              </mc:Choice>
              <mc:Fallback>
                <p:oleObj name="Equation" r:id="rId29" imgW="914486" imgH="30491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7874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0" name="Object 50"/>
          <p:cNvGraphicFramePr>
            <a:graphicFrameLocks noChangeAspect="1"/>
          </p:cNvGraphicFramePr>
          <p:nvPr/>
        </p:nvGraphicFramePr>
        <p:xfrm>
          <a:off x="7848600" y="2701925"/>
          <a:ext cx="809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31" imgW="943031" imgH="304915" progId="Equation.3">
                  <p:embed/>
                </p:oleObj>
              </mc:Choice>
              <mc:Fallback>
                <p:oleObj name="Equation" r:id="rId31" imgW="943031" imgH="30491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701925"/>
                        <a:ext cx="8096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5943600" y="658813"/>
            <a:ext cx="2390775" cy="2389187"/>
            <a:chOff x="2190" y="1413"/>
            <a:chExt cx="1506" cy="1488"/>
          </a:xfrm>
        </p:grpSpPr>
        <p:sp>
          <p:nvSpPr>
            <p:cNvPr id="15418" name="Freeform 13"/>
            <p:cNvSpPr>
              <a:spLocks/>
            </p:cNvSpPr>
            <p:nvPr/>
          </p:nvSpPr>
          <p:spPr bwMode="auto">
            <a:xfrm>
              <a:off x="2574" y="2511"/>
              <a:ext cx="384" cy="294"/>
            </a:xfrm>
            <a:custGeom>
              <a:avLst/>
              <a:gdLst>
                <a:gd name="T0" fmla="*/ 6 w 384"/>
                <a:gd name="T1" fmla="*/ 288 h 294"/>
                <a:gd name="T2" fmla="*/ 12 w 384"/>
                <a:gd name="T3" fmla="*/ 288 h 294"/>
                <a:gd name="T4" fmla="*/ 24 w 384"/>
                <a:gd name="T5" fmla="*/ 282 h 294"/>
                <a:gd name="T6" fmla="*/ 30 w 384"/>
                <a:gd name="T7" fmla="*/ 276 h 294"/>
                <a:gd name="T8" fmla="*/ 36 w 384"/>
                <a:gd name="T9" fmla="*/ 276 h 294"/>
                <a:gd name="T10" fmla="*/ 42 w 384"/>
                <a:gd name="T11" fmla="*/ 270 h 294"/>
                <a:gd name="T12" fmla="*/ 54 w 384"/>
                <a:gd name="T13" fmla="*/ 264 h 294"/>
                <a:gd name="T14" fmla="*/ 60 w 384"/>
                <a:gd name="T15" fmla="*/ 264 h 294"/>
                <a:gd name="T16" fmla="*/ 66 w 384"/>
                <a:gd name="T17" fmla="*/ 258 h 294"/>
                <a:gd name="T18" fmla="*/ 72 w 384"/>
                <a:gd name="T19" fmla="*/ 252 h 294"/>
                <a:gd name="T20" fmla="*/ 84 w 384"/>
                <a:gd name="T21" fmla="*/ 246 h 294"/>
                <a:gd name="T22" fmla="*/ 90 w 384"/>
                <a:gd name="T23" fmla="*/ 246 h 294"/>
                <a:gd name="T24" fmla="*/ 96 w 384"/>
                <a:gd name="T25" fmla="*/ 240 h 294"/>
                <a:gd name="T26" fmla="*/ 102 w 384"/>
                <a:gd name="T27" fmla="*/ 234 h 294"/>
                <a:gd name="T28" fmla="*/ 114 w 384"/>
                <a:gd name="T29" fmla="*/ 228 h 294"/>
                <a:gd name="T30" fmla="*/ 120 w 384"/>
                <a:gd name="T31" fmla="*/ 222 h 294"/>
                <a:gd name="T32" fmla="*/ 126 w 384"/>
                <a:gd name="T33" fmla="*/ 216 h 294"/>
                <a:gd name="T34" fmla="*/ 132 w 384"/>
                <a:gd name="T35" fmla="*/ 216 h 294"/>
                <a:gd name="T36" fmla="*/ 144 w 384"/>
                <a:gd name="T37" fmla="*/ 210 h 294"/>
                <a:gd name="T38" fmla="*/ 150 w 384"/>
                <a:gd name="T39" fmla="*/ 204 h 294"/>
                <a:gd name="T40" fmla="*/ 156 w 384"/>
                <a:gd name="T41" fmla="*/ 198 h 294"/>
                <a:gd name="T42" fmla="*/ 162 w 384"/>
                <a:gd name="T43" fmla="*/ 192 h 294"/>
                <a:gd name="T44" fmla="*/ 174 w 384"/>
                <a:gd name="T45" fmla="*/ 186 h 294"/>
                <a:gd name="T46" fmla="*/ 180 w 384"/>
                <a:gd name="T47" fmla="*/ 180 h 294"/>
                <a:gd name="T48" fmla="*/ 186 w 384"/>
                <a:gd name="T49" fmla="*/ 174 h 294"/>
                <a:gd name="T50" fmla="*/ 192 w 384"/>
                <a:gd name="T51" fmla="*/ 168 h 294"/>
                <a:gd name="T52" fmla="*/ 204 w 384"/>
                <a:gd name="T53" fmla="*/ 162 h 294"/>
                <a:gd name="T54" fmla="*/ 210 w 384"/>
                <a:gd name="T55" fmla="*/ 162 h 294"/>
                <a:gd name="T56" fmla="*/ 216 w 384"/>
                <a:gd name="T57" fmla="*/ 156 h 294"/>
                <a:gd name="T58" fmla="*/ 222 w 384"/>
                <a:gd name="T59" fmla="*/ 150 h 294"/>
                <a:gd name="T60" fmla="*/ 234 w 384"/>
                <a:gd name="T61" fmla="*/ 144 h 294"/>
                <a:gd name="T62" fmla="*/ 240 w 384"/>
                <a:gd name="T63" fmla="*/ 132 h 294"/>
                <a:gd name="T64" fmla="*/ 246 w 384"/>
                <a:gd name="T65" fmla="*/ 126 h 294"/>
                <a:gd name="T66" fmla="*/ 252 w 384"/>
                <a:gd name="T67" fmla="*/ 120 h 294"/>
                <a:gd name="T68" fmla="*/ 264 w 384"/>
                <a:gd name="T69" fmla="*/ 114 h 294"/>
                <a:gd name="T70" fmla="*/ 270 w 384"/>
                <a:gd name="T71" fmla="*/ 108 h 294"/>
                <a:gd name="T72" fmla="*/ 276 w 384"/>
                <a:gd name="T73" fmla="*/ 102 h 294"/>
                <a:gd name="T74" fmla="*/ 282 w 384"/>
                <a:gd name="T75" fmla="*/ 96 h 294"/>
                <a:gd name="T76" fmla="*/ 294 w 384"/>
                <a:gd name="T77" fmla="*/ 90 h 294"/>
                <a:gd name="T78" fmla="*/ 300 w 384"/>
                <a:gd name="T79" fmla="*/ 84 h 294"/>
                <a:gd name="T80" fmla="*/ 306 w 384"/>
                <a:gd name="T81" fmla="*/ 78 h 294"/>
                <a:gd name="T82" fmla="*/ 312 w 384"/>
                <a:gd name="T83" fmla="*/ 72 h 294"/>
                <a:gd name="T84" fmla="*/ 324 w 384"/>
                <a:gd name="T85" fmla="*/ 60 h 294"/>
                <a:gd name="T86" fmla="*/ 330 w 384"/>
                <a:gd name="T87" fmla="*/ 54 h 294"/>
                <a:gd name="T88" fmla="*/ 336 w 384"/>
                <a:gd name="T89" fmla="*/ 48 h 294"/>
                <a:gd name="T90" fmla="*/ 342 w 384"/>
                <a:gd name="T91" fmla="*/ 42 h 294"/>
                <a:gd name="T92" fmla="*/ 354 w 384"/>
                <a:gd name="T93" fmla="*/ 36 h 294"/>
                <a:gd name="T94" fmla="*/ 360 w 384"/>
                <a:gd name="T95" fmla="*/ 24 h 294"/>
                <a:gd name="T96" fmla="*/ 366 w 384"/>
                <a:gd name="T97" fmla="*/ 18 h 294"/>
                <a:gd name="T98" fmla="*/ 378 w 384"/>
                <a:gd name="T99" fmla="*/ 12 h 294"/>
                <a:gd name="T100" fmla="*/ 384 w 384"/>
                <a:gd name="T101" fmla="*/ 6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294">
                  <a:moveTo>
                    <a:pt x="0" y="294"/>
                  </a:moveTo>
                  <a:lnTo>
                    <a:pt x="0" y="294"/>
                  </a:lnTo>
                  <a:lnTo>
                    <a:pt x="6" y="294"/>
                  </a:lnTo>
                  <a:lnTo>
                    <a:pt x="6" y="288"/>
                  </a:lnTo>
                  <a:lnTo>
                    <a:pt x="12" y="288"/>
                  </a:lnTo>
                  <a:lnTo>
                    <a:pt x="18" y="288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82"/>
                  </a:lnTo>
                  <a:lnTo>
                    <a:pt x="30" y="276"/>
                  </a:lnTo>
                  <a:lnTo>
                    <a:pt x="36" y="276"/>
                  </a:lnTo>
                  <a:lnTo>
                    <a:pt x="42" y="270"/>
                  </a:lnTo>
                  <a:lnTo>
                    <a:pt x="48" y="270"/>
                  </a:lnTo>
                  <a:lnTo>
                    <a:pt x="48" y="264"/>
                  </a:lnTo>
                  <a:lnTo>
                    <a:pt x="54" y="264"/>
                  </a:lnTo>
                  <a:lnTo>
                    <a:pt x="60" y="264"/>
                  </a:lnTo>
                  <a:lnTo>
                    <a:pt x="60" y="258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2" y="252"/>
                  </a:lnTo>
                  <a:lnTo>
                    <a:pt x="78" y="252"/>
                  </a:lnTo>
                  <a:lnTo>
                    <a:pt x="78" y="246"/>
                  </a:lnTo>
                  <a:lnTo>
                    <a:pt x="84" y="246"/>
                  </a:lnTo>
                  <a:lnTo>
                    <a:pt x="90" y="246"/>
                  </a:lnTo>
                  <a:lnTo>
                    <a:pt x="90" y="240"/>
                  </a:lnTo>
                  <a:lnTo>
                    <a:pt x="96" y="240"/>
                  </a:lnTo>
                  <a:lnTo>
                    <a:pt x="102" y="234"/>
                  </a:lnTo>
                  <a:lnTo>
                    <a:pt x="108" y="234"/>
                  </a:lnTo>
                  <a:lnTo>
                    <a:pt x="108" y="228"/>
                  </a:lnTo>
                  <a:lnTo>
                    <a:pt x="114" y="228"/>
                  </a:lnTo>
                  <a:lnTo>
                    <a:pt x="120" y="222"/>
                  </a:lnTo>
                  <a:lnTo>
                    <a:pt x="126" y="222"/>
                  </a:lnTo>
                  <a:lnTo>
                    <a:pt x="126" y="216"/>
                  </a:lnTo>
                  <a:lnTo>
                    <a:pt x="132" y="216"/>
                  </a:lnTo>
                  <a:lnTo>
                    <a:pt x="138" y="210"/>
                  </a:lnTo>
                  <a:lnTo>
                    <a:pt x="144" y="210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2" y="192"/>
                  </a:lnTo>
                  <a:lnTo>
                    <a:pt x="168" y="192"/>
                  </a:lnTo>
                  <a:lnTo>
                    <a:pt x="168" y="186"/>
                  </a:lnTo>
                  <a:lnTo>
                    <a:pt x="174" y="186"/>
                  </a:lnTo>
                  <a:lnTo>
                    <a:pt x="180" y="180"/>
                  </a:lnTo>
                  <a:lnTo>
                    <a:pt x="186" y="180"/>
                  </a:lnTo>
                  <a:lnTo>
                    <a:pt x="186" y="174"/>
                  </a:lnTo>
                  <a:lnTo>
                    <a:pt x="192" y="174"/>
                  </a:lnTo>
                  <a:lnTo>
                    <a:pt x="192" y="168"/>
                  </a:lnTo>
                  <a:lnTo>
                    <a:pt x="198" y="168"/>
                  </a:lnTo>
                  <a:lnTo>
                    <a:pt x="204" y="162"/>
                  </a:lnTo>
                  <a:lnTo>
                    <a:pt x="210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50"/>
                  </a:lnTo>
                  <a:lnTo>
                    <a:pt x="222" y="150"/>
                  </a:lnTo>
                  <a:lnTo>
                    <a:pt x="228" y="144"/>
                  </a:lnTo>
                  <a:lnTo>
                    <a:pt x="234" y="144"/>
                  </a:lnTo>
                  <a:lnTo>
                    <a:pt x="234" y="138"/>
                  </a:lnTo>
                  <a:lnTo>
                    <a:pt x="240" y="138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46" y="126"/>
                  </a:lnTo>
                  <a:lnTo>
                    <a:pt x="252" y="126"/>
                  </a:lnTo>
                  <a:lnTo>
                    <a:pt x="252" y="120"/>
                  </a:lnTo>
                  <a:lnTo>
                    <a:pt x="258" y="120"/>
                  </a:lnTo>
                  <a:lnTo>
                    <a:pt x="264" y="114"/>
                  </a:lnTo>
                  <a:lnTo>
                    <a:pt x="270" y="114"/>
                  </a:lnTo>
                  <a:lnTo>
                    <a:pt x="270" y="108"/>
                  </a:lnTo>
                  <a:lnTo>
                    <a:pt x="276" y="108"/>
                  </a:lnTo>
                  <a:lnTo>
                    <a:pt x="276" y="102"/>
                  </a:lnTo>
                  <a:lnTo>
                    <a:pt x="282" y="102"/>
                  </a:lnTo>
                  <a:lnTo>
                    <a:pt x="282" y="96"/>
                  </a:lnTo>
                  <a:lnTo>
                    <a:pt x="288" y="96"/>
                  </a:lnTo>
                  <a:lnTo>
                    <a:pt x="288" y="90"/>
                  </a:lnTo>
                  <a:lnTo>
                    <a:pt x="294" y="90"/>
                  </a:lnTo>
                  <a:lnTo>
                    <a:pt x="294" y="84"/>
                  </a:lnTo>
                  <a:lnTo>
                    <a:pt x="300" y="84"/>
                  </a:lnTo>
                  <a:lnTo>
                    <a:pt x="300" y="78"/>
                  </a:lnTo>
                  <a:lnTo>
                    <a:pt x="306" y="78"/>
                  </a:lnTo>
                  <a:lnTo>
                    <a:pt x="312" y="72"/>
                  </a:lnTo>
                  <a:lnTo>
                    <a:pt x="318" y="66"/>
                  </a:lnTo>
                  <a:lnTo>
                    <a:pt x="324" y="60"/>
                  </a:lnTo>
                  <a:lnTo>
                    <a:pt x="330" y="60"/>
                  </a:lnTo>
                  <a:lnTo>
                    <a:pt x="330" y="54"/>
                  </a:lnTo>
                  <a:lnTo>
                    <a:pt x="336" y="54"/>
                  </a:lnTo>
                  <a:lnTo>
                    <a:pt x="336" y="48"/>
                  </a:lnTo>
                  <a:lnTo>
                    <a:pt x="342" y="48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0" y="24"/>
                  </a:lnTo>
                  <a:lnTo>
                    <a:pt x="366" y="24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Freeform 14"/>
            <p:cNvSpPr>
              <a:spLocks/>
            </p:cNvSpPr>
            <p:nvPr/>
          </p:nvSpPr>
          <p:spPr bwMode="auto">
            <a:xfrm>
              <a:off x="2958" y="2031"/>
              <a:ext cx="384" cy="480"/>
            </a:xfrm>
            <a:custGeom>
              <a:avLst/>
              <a:gdLst>
                <a:gd name="T0" fmla="*/ 6 w 384"/>
                <a:gd name="T1" fmla="*/ 474 h 480"/>
                <a:gd name="T2" fmla="*/ 12 w 384"/>
                <a:gd name="T3" fmla="*/ 468 h 480"/>
                <a:gd name="T4" fmla="*/ 24 w 384"/>
                <a:gd name="T5" fmla="*/ 462 h 480"/>
                <a:gd name="T6" fmla="*/ 30 w 384"/>
                <a:gd name="T7" fmla="*/ 456 h 480"/>
                <a:gd name="T8" fmla="*/ 36 w 384"/>
                <a:gd name="T9" fmla="*/ 444 h 480"/>
                <a:gd name="T10" fmla="*/ 42 w 384"/>
                <a:gd name="T11" fmla="*/ 438 h 480"/>
                <a:gd name="T12" fmla="*/ 54 w 384"/>
                <a:gd name="T13" fmla="*/ 432 h 480"/>
                <a:gd name="T14" fmla="*/ 60 w 384"/>
                <a:gd name="T15" fmla="*/ 420 h 480"/>
                <a:gd name="T16" fmla="*/ 66 w 384"/>
                <a:gd name="T17" fmla="*/ 414 h 480"/>
                <a:gd name="T18" fmla="*/ 72 w 384"/>
                <a:gd name="T19" fmla="*/ 408 h 480"/>
                <a:gd name="T20" fmla="*/ 84 w 384"/>
                <a:gd name="T21" fmla="*/ 396 h 480"/>
                <a:gd name="T22" fmla="*/ 90 w 384"/>
                <a:gd name="T23" fmla="*/ 390 h 480"/>
                <a:gd name="T24" fmla="*/ 96 w 384"/>
                <a:gd name="T25" fmla="*/ 378 h 480"/>
                <a:gd name="T26" fmla="*/ 102 w 384"/>
                <a:gd name="T27" fmla="*/ 372 h 480"/>
                <a:gd name="T28" fmla="*/ 114 w 384"/>
                <a:gd name="T29" fmla="*/ 360 h 480"/>
                <a:gd name="T30" fmla="*/ 120 w 384"/>
                <a:gd name="T31" fmla="*/ 354 h 480"/>
                <a:gd name="T32" fmla="*/ 126 w 384"/>
                <a:gd name="T33" fmla="*/ 342 h 480"/>
                <a:gd name="T34" fmla="*/ 132 w 384"/>
                <a:gd name="T35" fmla="*/ 336 h 480"/>
                <a:gd name="T36" fmla="*/ 144 w 384"/>
                <a:gd name="T37" fmla="*/ 330 h 480"/>
                <a:gd name="T38" fmla="*/ 150 w 384"/>
                <a:gd name="T39" fmla="*/ 318 h 480"/>
                <a:gd name="T40" fmla="*/ 156 w 384"/>
                <a:gd name="T41" fmla="*/ 312 h 480"/>
                <a:gd name="T42" fmla="*/ 162 w 384"/>
                <a:gd name="T43" fmla="*/ 300 h 480"/>
                <a:gd name="T44" fmla="*/ 174 w 384"/>
                <a:gd name="T45" fmla="*/ 288 h 480"/>
                <a:gd name="T46" fmla="*/ 180 w 384"/>
                <a:gd name="T47" fmla="*/ 282 h 480"/>
                <a:gd name="T48" fmla="*/ 186 w 384"/>
                <a:gd name="T49" fmla="*/ 270 h 480"/>
                <a:gd name="T50" fmla="*/ 192 w 384"/>
                <a:gd name="T51" fmla="*/ 264 h 480"/>
                <a:gd name="T52" fmla="*/ 204 w 384"/>
                <a:gd name="T53" fmla="*/ 252 h 480"/>
                <a:gd name="T54" fmla="*/ 210 w 384"/>
                <a:gd name="T55" fmla="*/ 246 h 480"/>
                <a:gd name="T56" fmla="*/ 216 w 384"/>
                <a:gd name="T57" fmla="*/ 234 h 480"/>
                <a:gd name="T58" fmla="*/ 222 w 384"/>
                <a:gd name="T59" fmla="*/ 222 h 480"/>
                <a:gd name="T60" fmla="*/ 234 w 384"/>
                <a:gd name="T61" fmla="*/ 216 h 480"/>
                <a:gd name="T62" fmla="*/ 240 w 384"/>
                <a:gd name="T63" fmla="*/ 204 h 480"/>
                <a:gd name="T64" fmla="*/ 246 w 384"/>
                <a:gd name="T65" fmla="*/ 192 h 480"/>
                <a:gd name="T66" fmla="*/ 252 w 384"/>
                <a:gd name="T67" fmla="*/ 186 h 480"/>
                <a:gd name="T68" fmla="*/ 264 w 384"/>
                <a:gd name="T69" fmla="*/ 174 h 480"/>
                <a:gd name="T70" fmla="*/ 270 w 384"/>
                <a:gd name="T71" fmla="*/ 162 h 480"/>
                <a:gd name="T72" fmla="*/ 276 w 384"/>
                <a:gd name="T73" fmla="*/ 156 h 480"/>
                <a:gd name="T74" fmla="*/ 282 w 384"/>
                <a:gd name="T75" fmla="*/ 144 h 480"/>
                <a:gd name="T76" fmla="*/ 294 w 384"/>
                <a:gd name="T77" fmla="*/ 132 h 480"/>
                <a:gd name="T78" fmla="*/ 300 w 384"/>
                <a:gd name="T79" fmla="*/ 120 h 480"/>
                <a:gd name="T80" fmla="*/ 306 w 384"/>
                <a:gd name="T81" fmla="*/ 114 h 480"/>
                <a:gd name="T82" fmla="*/ 312 w 384"/>
                <a:gd name="T83" fmla="*/ 102 h 480"/>
                <a:gd name="T84" fmla="*/ 324 w 384"/>
                <a:gd name="T85" fmla="*/ 90 h 480"/>
                <a:gd name="T86" fmla="*/ 330 w 384"/>
                <a:gd name="T87" fmla="*/ 78 h 480"/>
                <a:gd name="T88" fmla="*/ 336 w 384"/>
                <a:gd name="T89" fmla="*/ 66 h 480"/>
                <a:gd name="T90" fmla="*/ 342 w 384"/>
                <a:gd name="T91" fmla="*/ 60 h 480"/>
                <a:gd name="T92" fmla="*/ 354 w 384"/>
                <a:gd name="T93" fmla="*/ 48 h 480"/>
                <a:gd name="T94" fmla="*/ 360 w 384"/>
                <a:gd name="T95" fmla="*/ 36 h 480"/>
                <a:gd name="T96" fmla="*/ 366 w 384"/>
                <a:gd name="T97" fmla="*/ 24 h 480"/>
                <a:gd name="T98" fmla="*/ 378 w 384"/>
                <a:gd name="T99" fmla="*/ 12 h 480"/>
                <a:gd name="T100" fmla="*/ 384 w 384"/>
                <a:gd name="T101" fmla="*/ 0 h 4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480">
                  <a:moveTo>
                    <a:pt x="0" y="480"/>
                  </a:moveTo>
                  <a:lnTo>
                    <a:pt x="0" y="480"/>
                  </a:lnTo>
                  <a:lnTo>
                    <a:pt x="6" y="480"/>
                  </a:lnTo>
                  <a:lnTo>
                    <a:pt x="6" y="474"/>
                  </a:lnTo>
                  <a:lnTo>
                    <a:pt x="12" y="474"/>
                  </a:lnTo>
                  <a:lnTo>
                    <a:pt x="12" y="468"/>
                  </a:lnTo>
                  <a:lnTo>
                    <a:pt x="18" y="468"/>
                  </a:lnTo>
                  <a:lnTo>
                    <a:pt x="18" y="462"/>
                  </a:lnTo>
                  <a:lnTo>
                    <a:pt x="24" y="462"/>
                  </a:lnTo>
                  <a:lnTo>
                    <a:pt x="24" y="456"/>
                  </a:lnTo>
                  <a:lnTo>
                    <a:pt x="30" y="456"/>
                  </a:lnTo>
                  <a:lnTo>
                    <a:pt x="30" y="450"/>
                  </a:lnTo>
                  <a:lnTo>
                    <a:pt x="36" y="450"/>
                  </a:lnTo>
                  <a:lnTo>
                    <a:pt x="36" y="444"/>
                  </a:lnTo>
                  <a:lnTo>
                    <a:pt x="42" y="444"/>
                  </a:lnTo>
                  <a:lnTo>
                    <a:pt x="42" y="438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60" y="426"/>
                  </a:lnTo>
                  <a:lnTo>
                    <a:pt x="60" y="420"/>
                  </a:lnTo>
                  <a:lnTo>
                    <a:pt x="66" y="414"/>
                  </a:lnTo>
                  <a:lnTo>
                    <a:pt x="72" y="408"/>
                  </a:lnTo>
                  <a:lnTo>
                    <a:pt x="78" y="402"/>
                  </a:lnTo>
                  <a:lnTo>
                    <a:pt x="78" y="396"/>
                  </a:lnTo>
                  <a:lnTo>
                    <a:pt x="84" y="396"/>
                  </a:lnTo>
                  <a:lnTo>
                    <a:pt x="84" y="390"/>
                  </a:lnTo>
                  <a:lnTo>
                    <a:pt x="90" y="390"/>
                  </a:lnTo>
                  <a:lnTo>
                    <a:pt x="90" y="384"/>
                  </a:lnTo>
                  <a:lnTo>
                    <a:pt x="96" y="384"/>
                  </a:lnTo>
                  <a:lnTo>
                    <a:pt x="96" y="378"/>
                  </a:lnTo>
                  <a:lnTo>
                    <a:pt x="102" y="378"/>
                  </a:lnTo>
                  <a:lnTo>
                    <a:pt x="102" y="372"/>
                  </a:lnTo>
                  <a:lnTo>
                    <a:pt x="108" y="372"/>
                  </a:lnTo>
                  <a:lnTo>
                    <a:pt x="108" y="366"/>
                  </a:lnTo>
                  <a:lnTo>
                    <a:pt x="114" y="360"/>
                  </a:lnTo>
                  <a:lnTo>
                    <a:pt x="120" y="354"/>
                  </a:lnTo>
                  <a:lnTo>
                    <a:pt x="120" y="348"/>
                  </a:lnTo>
                  <a:lnTo>
                    <a:pt x="126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32" y="336"/>
                  </a:lnTo>
                  <a:lnTo>
                    <a:pt x="138" y="336"/>
                  </a:lnTo>
                  <a:lnTo>
                    <a:pt x="138" y="330"/>
                  </a:lnTo>
                  <a:lnTo>
                    <a:pt x="144" y="330"/>
                  </a:lnTo>
                  <a:lnTo>
                    <a:pt x="144" y="324"/>
                  </a:lnTo>
                  <a:lnTo>
                    <a:pt x="150" y="318"/>
                  </a:lnTo>
                  <a:lnTo>
                    <a:pt x="150" y="312"/>
                  </a:lnTo>
                  <a:lnTo>
                    <a:pt x="156" y="312"/>
                  </a:lnTo>
                  <a:lnTo>
                    <a:pt x="156" y="306"/>
                  </a:lnTo>
                  <a:lnTo>
                    <a:pt x="162" y="306"/>
                  </a:lnTo>
                  <a:lnTo>
                    <a:pt x="162" y="300"/>
                  </a:lnTo>
                  <a:lnTo>
                    <a:pt x="168" y="300"/>
                  </a:lnTo>
                  <a:lnTo>
                    <a:pt x="168" y="294"/>
                  </a:lnTo>
                  <a:lnTo>
                    <a:pt x="174" y="288"/>
                  </a:lnTo>
                  <a:lnTo>
                    <a:pt x="180" y="282"/>
                  </a:lnTo>
                  <a:lnTo>
                    <a:pt x="180" y="276"/>
                  </a:lnTo>
                  <a:lnTo>
                    <a:pt x="186" y="276"/>
                  </a:lnTo>
                  <a:lnTo>
                    <a:pt x="186" y="270"/>
                  </a:lnTo>
                  <a:lnTo>
                    <a:pt x="192" y="270"/>
                  </a:lnTo>
                  <a:lnTo>
                    <a:pt x="192" y="264"/>
                  </a:lnTo>
                  <a:lnTo>
                    <a:pt x="198" y="258"/>
                  </a:lnTo>
                  <a:lnTo>
                    <a:pt x="198" y="252"/>
                  </a:lnTo>
                  <a:lnTo>
                    <a:pt x="204" y="252"/>
                  </a:lnTo>
                  <a:lnTo>
                    <a:pt x="204" y="246"/>
                  </a:lnTo>
                  <a:lnTo>
                    <a:pt x="210" y="246"/>
                  </a:lnTo>
                  <a:lnTo>
                    <a:pt x="210" y="240"/>
                  </a:lnTo>
                  <a:lnTo>
                    <a:pt x="216" y="240"/>
                  </a:lnTo>
                  <a:lnTo>
                    <a:pt x="216" y="234"/>
                  </a:lnTo>
                  <a:lnTo>
                    <a:pt x="222" y="228"/>
                  </a:lnTo>
                  <a:lnTo>
                    <a:pt x="222" y="222"/>
                  </a:lnTo>
                  <a:lnTo>
                    <a:pt x="228" y="222"/>
                  </a:lnTo>
                  <a:lnTo>
                    <a:pt x="228" y="216"/>
                  </a:lnTo>
                  <a:lnTo>
                    <a:pt x="234" y="216"/>
                  </a:lnTo>
                  <a:lnTo>
                    <a:pt x="234" y="210"/>
                  </a:lnTo>
                  <a:lnTo>
                    <a:pt x="240" y="204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46" y="192"/>
                  </a:lnTo>
                  <a:lnTo>
                    <a:pt x="252" y="192"/>
                  </a:lnTo>
                  <a:lnTo>
                    <a:pt x="252" y="186"/>
                  </a:lnTo>
                  <a:lnTo>
                    <a:pt x="258" y="180"/>
                  </a:lnTo>
                  <a:lnTo>
                    <a:pt x="258" y="174"/>
                  </a:lnTo>
                  <a:lnTo>
                    <a:pt x="264" y="174"/>
                  </a:lnTo>
                  <a:lnTo>
                    <a:pt x="264" y="168"/>
                  </a:lnTo>
                  <a:lnTo>
                    <a:pt x="270" y="168"/>
                  </a:lnTo>
                  <a:lnTo>
                    <a:pt x="270" y="162"/>
                  </a:lnTo>
                  <a:lnTo>
                    <a:pt x="276" y="156"/>
                  </a:lnTo>
                  <a:lnTo>
                    <a:pt x="276" y="150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88" y="138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6"/>
                  </a:lnTo>
                  <a:lnTo>
                    <a:pt x="300" y="120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2" y="102"/>
                  </a:lnTo>
                  <a:lnTo>
                    <a:pt x="318" y="96"/>
                  </a:lnTo>
                  <a:lnTo>
                    <a:pt x="318" y="90"/>
                  </a:lnTo>
                  <a:lnTo>
                    <a:pt x="324" y="90"/>
                  </a:lnTo>
                  <a:lnTo>
                    <a:pt x="324" y="84"/>
                  </a:lnTo>
                  <a:lnTo>
                    <a:pt x="330" y="84"/>
                  </a:lnTo>
                  <a:lnTo>
                    <a:pt x="330" y="78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36" y="66"/>
                  </a:lnTo>
                  <a:lnTo>
                    <a:pt x="342" y="66"/>
                  </a:lnTo>
                  <a:lnTo>
                    <a:pt x="342" y="60"/>
                  </a:lnTo>
                  <a:lnTo>
                    <a:pt x="348" y="54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54" y="42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2" y="18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Freeform 15"/>
            <p:cNvSpPr>
              <a:spLocks/>
            </p:cNvSpPr>
            <p:nvPr/>
          </p:nvSpPr>
          <p:spPr bwMode="auto">
            <a:xfrm>
              <a:off x="3342" y="1413"/>
              <a:ext cx="354" cy="618"/>
            </a:xfrm>
            <a:custGeom>
              <a:avLst/>
              <a:gdLst>
                <a:gd name="T0" fmla="*/ 6 w 354"/>
                <a:gd name="T1" fmla="*/ 612 h 618"/>
                <a:gd name="T2" fmla="*/ 12 w 354"/>
                <a:gd name="T3" fmla="*/ 600 h 618"/>
                <a:gd name="T4" fmla="*/ 18 w 354"/>
                <a:gd name="T5" fmla="*/ 594 h 618"/>
                <a:gd name="T6" fmla="*/ 24 w 354"/>
                <a:gd name="T7" fmla="*/ 582 h 618"/>
                <a:gd name="T8" fmla="*/ 30 w 354"/>
                <a:gd name="T9" fmla="*/ 576 h 618"/>
                <a:gd name="T10" fmla="*/ 36 w 354"/>
                <a:gd name="T11" fmla="*/ 564 h 618"/>
                <a:gd name="T12" fmla="*/ 42 w 354"/>
                <a:gd name="T13" fmla="*/ 552 h 618"/>
                <a:gd name="T14" fmla="*/ 48 w 354"/>
                <a:gd name="T15" fmla="*/ 546 h 618"/>
                <a:gd name="T16" fmla="*/ 54 w 354"/>
                <a:gd name="T17" fmla="*/ 534 h 618"/>
                <a:gd name="T18" fmla="*/ 60 w 354"/>
                <a:gd name="T19" fmla="*/ 528 h 618"/>
                <a:gd name="T20" fmla="*/ 66 w 354"/>
                <a:gd name="T21" fmla="*/ 516 h 618"/>
                <a:gd name="T22" fmla="*/ 72 w 354"/>
                <a:gd name="T23" fmla="*/ 504 h 618"/>
                <a:gd name="T24" fmla="*/ 78 w 354"/>
                <a:gd name="T25" fmla="*/ 498 h 618"/>
                <a:gd name="T26" fmla="*/ 84 w 354"/>
                <a:gd name="T27" fmla="*/ 486 h 618"/>
                <a:gd name="T28" fmla="*/ 90 w 354"/>
                <a:gd name="T29" fmla="*/ 480 h 618"/>
                <a:gd name="T30" fmla="*/ 96 w 354"/>
                <a:gd name="T31" fmla="*/ 468 h 618"/>
                <a:gd name="T32" fmla="*/ 102 w 354"/>
                <a:gd name="T33" fmla="*/ 456 h 618"/>
                <a:gd name="T34" fmla="*/ 108 w 354"/>
                <a:gd name="T35" fmla="*/ 450 h 618"/>
                <a:gd name="T36" fmla="*/ 114 w 354"/>
                <a:gd name="T37" fmla="*/ 438 h 618"/>
                <a:gd name="T38" fmla="*/ 120 w 354"/>
                <a:gd name="T39" fmla="*/ 426 h 618"/>
                <a:gd name="T40" fmla="*/ 126 w 354"/>
                <a:gd name="T41" fmla="*/ 420 h 618"/>
                <a:gd name="T42" fmla="*/ 132 w 354"/>
                <a:gd name="T43" fmla="*/ 408 h 618"/>
                <a:gd name="T44" fmla="*/ 138 w 354"/>
                <a:gd name="T45" fmla="*/ 396 h 618"/>
                <a:gd name="T46" fmla="*/ 144 w 354"/>
                <a:gd name="T47" fmla="*/ 390 h 618"/>
                <a:gd name="T48" fmla="*/ 150 w 354"/>
                <a:gd name="T49" fmla="*/ 378 h 618"/>
                <a:gd name="T50" fmla="*/ 156 w 354"/>
                <a:gd name="T51" fmla="*/ 366 h 618"/>
                <a:gd name="T52" fmla="*/ 162 w 354"/>
                <a:gd name="T53" fmla="*/ 354 h 618"/>
                <a:gd name="T54" fmla="*/ 168 w 354"/>
                <a:gd name="T55" fmla="*/ 348 h 618"/>
                <a:gd name="T56" fmla="*/ 174 w 354"/>
                <a:gd name="T57" fmla="*/ 336 h 618"/>
                <a:gd name="T58" fmla="*/ 180 w 354"/>
                <a:gd name="T59" fmla="*/ 324 h 618"/>
                <a:gd name="T60" fmla="*/ 186 w 354"/>
                <a:gd name="T61" fmla="*/ 312 h 618"/>
                <a:gd name="T62" fmla="*/ 192 w 354"/>
                <a:gd name="T63" fmla="*/ 306 h 618"/>
                <a:gd name="T64" fmla="*/ 198 w 354"/>
                <a:gd name="T65" fmla="*/ 294 h 618"/>
                <a:gd name="T66" fmla="*/ 204 w 354"/>
                <a:gd name="T67" fmla="*/ 282 h 618"/>
                <a:gd name="T68" fmla="*/ 210 w 354"/>
                <a:gd name="T69" fmla="*/ 270 h 618"/>
                <a:gd name="T70" fmla="*/ 216 w 354"/>
                <a:gd name="T71" fmla="*/ 264 h 618"/>
                <a:gd name="T72" fmla="*/ 222 w 354"/>
                <a:gd name="T73" fmla="*/ 252 h 618"/>
                <a:gd name="T74" fmla="*/ 228 w 354"/>
                <a:gd name="T75" fmla="*/ 240 h 618"/>
                <a:gd name="T76" fmla="*/ 234 w 354"/>
                <a:gd name="T77" fmla="*/ 228 h 618"/>
                <a:gd name="T78" fmla="*/ 240 w 354"/>
                <a:gd name="T79" fmla="*/ 216 h 618"/>
                <a:gd name="T80" fmla="*/ 246 w 354"/>
                <a:gd name="T81" fmla="*/ 204 h 618"/>
                <a:gd name="T82" fmla="*/ 252 w 354"/>
                <a:gd name="T83" fmla="*/ 198 h 618"/>
                <a:gd name="T84" fmla="*/ 258 w 354"/>
                <a:gd name="T85" fmla="*/ 186 h 618"/>
                <a:gd name="T86" fmla="*/ 264 w 354"/>
                <a:gd name="T87" fmla="*/ 174 h 618"/>
                <a:gd name="T88" fmla="*/ 270 w 354"/>
                <a:gd name="T89" fmla="*/ 162 h 618"/>
                <a:gd name="T90" fmla="*/ 276 w 354"/>
                <a:gd name="T91" fmla="*/ 150 h 618"/>
                <a:gd name="T92" fmla="*/ 282 w 354"/>
                <a:gd name="T93" fmla="*/ 138 h 618"/>
                <a:gd name="T94" fmla="*/ 288 w 354"/>
                <a:gd name="T95" fmla="*/ 126 h 618"/>
                <a:gd name="T96" fmla="*/ 294 w 354"/>
                <a:gd name="T97" fmla="*/ 114 h 618"/>
                <a:gd name="T98" fmla="*/ 300 w 354"/>
                <a:gd name="T99" fmla="*/ 108 h 618"/>
                <a:gd name="T100" fmla="*/ 306 w 354"/>
                <a:gd name="T101" fmla="*/ 96 h 618"/>
                <a:gd name="T102" fmla="*/ 312 w 354"/>
                <a:gd name="T103" fmla="*/ 84 h 618"/>
                <a:gd name="T104" fmla="*/ 318 w 354"/>
                <a:gd name="T105" fmla="*/ 72 h 618"/>
                <a:gd name="T106" fmla="*/ 324 w 354"/>
                <a:gd name="T107" fmla="*/ 60 h 618"/>
                <a:gd name="T108" fmla="*/ 330 w 354"/>
                <a:gd name="T109" fmla="*/ 48 h 618"/>
                <a:gd name="T110" fmla="*/ 336 w 354"/>
                <a:gd name="T111" fmla="*/ 36 h 618"/>
                <a:gd name="T112" fmla="*/ 342 w 354"/>
                <a:gd name="T113" fmla="*/ 24 h 618"/>
                <a:gd name="T114" fmla="*/ 348 w 354"/>
                <a:gd name="T115" fmla="*/ 12 h 618"/>
                <a:gd name="T116" fmla="*/ 354 w 354"/>
                <a:gd name="T117" fmla="*/ 0 h 6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54" h="618">
                  <a:moveTo>
                    <a:pt x="0" y="618"/>
                  </a:moveTo>
                  <a:lnTo>
                    <a:pt x="0" y="612"/>
                  </a:lnTo>
                  <a:lnTo>
                    <a:pt x="6" y="612"/>
                  </a:lnTo>
                  <a:lnTo>
                    <a:pt x="6" y="606"/>
                  </a:lnTo>
                  <a:lnTo>
                    <a:pt x="12" y="606"/>
                  </a:lnTo>
                  <a:lnTo>
                    <a:pt x="12" y="600"/>
                  </a:lnTo>
                  <a:lnTo>
                    <a:pt x="12" y="594"/>
                  </a:lnTo>
                  <a:lnTo>
                    <a:pt x="18" y="594"/>
                  </a:lnTo>
                  <a:lnTo>
                    <a:pt x="18" y="588"/>
                  </a:lnTo>
                  <a:lnTo>
                    <a:pt x="24" y="588"/>
                  </a:lnTo>
                  <a:lnTo>
                    <a:pt x="24" y="582"/>
                  </a:lnTo>
                  <a:lnTo>
                    <a:pt x="24" y="576"/>
                  </a:lnTo>
                  <a:lnTo>
                    <a:pt x="30" y="576"/>
                  </a:lnTo>
                  <a:lnTo>
                    <a:pt x="30" y="570"/>
                  </a:lnTo>
                  <a:lnTo>
                    <a:pt x="36" y="564"/>
                  </a:lnTo>
                  <a:lnTo>
                    <a:pt x="36" y="558"/>
                  </a:lnTo>
                  <a:lnTo>
                    <a:pt x="42" y="558"/>
                  </a:lnTo>
                  <a:lnTo>
                    <a:pt x="42" y="552"/>
                  </a:lnTo>
                  <a:lnTo>
                    <a:pt x="48" y="546"/>
                  </a:lnTo>
                  <a:lnTo>
                    <a:pt x="48" y="540"/>
                  </a:lnTo>
                  <a:lnTo>
                    <a:pt x="54" y="540"/>
                  </a:lnTo>
                  <a:lnTo>
                    <a:pt x="54" y="534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60" y="522"/>
                  </a:lnTo>
                  <a:lnTo>
                    <a:pt x="66" y="516"/>
                  </a:lnTo>
                  <a:lnTo>
                    <a:pt x="66" y="510"/>
                  </a:lnTo>
                  <a:lnTo>
                    <a:pt x="72" y="510"/>
                  </a:lnTo>
                  <a:lnTo>
                    <a:pt x="72" y="504"/>
                  </a:lnTo>
                  <a:lnTo>
                    <a:pt x="78" y="498"/>
                  </a:lnTo>
                  <a:lnTo>
                    <a:pt x="78" y="492"/>
                  </a:lnTo>
                  <a:lnTo>
                    <a:pt x="84" y="492"/>
                  </a:lnTo>
                  <a:lnTo>
                    <a:pt x="84" y="486"/>
                  </a:lnTo>
                  <a:lnTo>
                    <a:pt x="84" y="480"/>
                  </a:lnTo>
                  <a:lnTo>
                    <a:pt x="90" y="480"/>
                  </a:lnTo>
                  <a:lnTo>
                    <a:pt x="90" y="474"/>
                  </a:lnTo>
                  <a:lnTo>
                    <a:pt x="96" y="468"/>
                  </a:lnTo>
                  <a:lnTo>
                    <a:pt x="96" y="462"/>
                  </a:lnTo>
                  <a:lnTo>
                    <a:pt x="102" y="462"/>
                  </a:lnTo>
                  <a:lnTo>
                    <a:pt x="102" y="456"/>
                  </a:lnTo>
                  <a:lnTo>
                    <a:pt x="108" y="450"/>
                  </a:lnTo>
                  <a:lnTo>
                    <a:pt x="108" y="444"/>
                  </a:lnTo>
                  <a:lnTo>
                    <a:pt x="114" y="438"/>
                  </a:lnTo>
                  <a:lnTo>
                    <a:pt x="114" y="432"/>
                  </a:lnTo>
                  <a:lnTo>
                    <a:pt x="120" y="432"/>
                  </a:lnTo>
                  <a:lnTo>
                    <a:pt x="120" y="426"/>
                  </a:lnTo>
                  <a:lnTo>
                    <a:pt x="126" y="420"/>
                  </a:lnTo>
                  <a:lnTo>
                    <a:pt x="126" y="414"/>
                  </a:lnTo>
                  <a:lnTo>
                    <a:pt x="132" y="408"/>
                  </a:lnTo>
                  <a:lnTo>
                    <a:pt x="132" y="402"/>
                  </a:lnTo>
                  <a:lnTo>
                    <a:pt x="138" y="402"/>
                  </a:lnTo>
                  <a:lnTo>
                    <a:pt x="138" y="396"/>
                  </a:lnTo>
                  <a:lnTo>
                    <a:pt x="138" y="390"/>
                  </a:lnTo>
                  <a:lnTo>
                    <a:pt x="144" y="390"/>
                  </a:lnTo>
                  <a:lnTo>
                    <a:pt x="144" y="384"/>
                  </a:lnTo>
                  <a:lnTo>
                    <a:pt x="150" y="378"/>
                  </a:lnTo>
                  <a:lnTo>
                    <a:pt x="150" y="372"/>
                  </a:lnTo>
                  <a:lnTo>
                    <a:pt x="156" y="372"/>
                  </a:lnTo>
                  <a:lnTo>
                    <a:pt x="156" y="366"/>
                  </a:lnTo>
                  <a:lnTo>
                    <a:pt x="156" y="360"/>
                  </a:lnTo>
                  <a:lnTo>
                    <a:pt x="162" y="360"/>
                  </a:lnTo>
                  <a:lnTo>
                    <a:pt x="162" y="354"/>
                  </a:lnTo>
                  <a:lnTo>
                    <a:pt x="168" y="348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74" y="330"/>
                  </a:lnTo>
                  <a:lnTo>
                    <a:pt x="180" y="330"/>
                  </a:lnTo>
                  <a:lnTo>
                    <a:pt x="180" y="324"/>
                  </a:lnTo>
                  <a:lnTo>
                    <a:pt x="180" y="318"/>
                  </a:lnTo>
                  <a:lnTo>
                    <a:pt x="186" y="318"/>
                  </a:lnTo>
                  <a:lnTo>
                    <a:pt x="186" y="312"/>
                  </a:lnTo>
                  <a:lnTo>
                    <a:pt x="192" y="306"/>
                  </a:lnTo>
                  <a:lnTo>
                    <a:pt x="192" y="300"/>
                  </a:lnTo>
                  <a:lnTo>
                    <a:pt x="198" y="294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04" y="282"/>
                  </a:lnTo>
                  <a:lnTo>
                    <a:pt x="204" y="276"/>
                  </a:lnTo>
                  <a:lnTo>
                    <a:pt x="210" y="276"/>
                  </a:lnTo>
                  <a:lnTo>
                    <a:pt x="210" y="270"/>
                  </a:lnTo>
                  <a:lnTo>
                    <a:pt x="210" y="264"/>
                  </a:lnTo>
                  <a:lnTo>
                    <a:pt x="216" y="264"/>
                  </a:lnTo>
                  <a:lnTo>
                    <a:pt x="216" y="258"/>
                  </a:lnTo>
                  <a:lnTo>
                    <a:pt x="222" y="252"/>
                  </a:lnTo>
                  <a:lnTo>
                    <a:pt x="222" y="246"/>
                  </a:lnTo>
                  <a:lnTo>
                    <a:pt x="228" y="240"/>
                  </a:lnTo>
                  <a:lnTo>
                    <a:pt x="228" y="234"/>
                  </a:lnTo>
                  <a:lnTo>
                    <a:pt x="234" y="234"/>
                  </a:lnTo>
                  <a:lnTo>
                    <a:pt x="234" y="228"/>
                  </a:lnTo>
                  <a:lnTo>
                    <a:pt x="234" y="222"/>
                  </a:lnTo>
                  <a:lnTo>
                    <a:pt x="240" y="222"/>
                  </a:lnTo>
                  <a:lnTo>
                    <a:pt x="240" y="216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46" y="204"/>
                  </a:lnTo>
                  <a:lnTo>
                    <a:pt x="252" y="198"/>
                  </a:lnTo>
                  <a:lnTo>
                    <a:pt x="252" y="192"/>
                  </a:lnTo>
                  <a:lnTo>
                    <a:pt x="258" y="186"/>
                  </a:lnTo>
                  <a:lnTo>
                    <a:pt x="258" y="180"/>
                  </a:lnTo>
                  <a:lnTo>
                    <a:pt x="264" y="174"/>
                  </a:lnTo>
                  <a:lnTo>
                    <a:pt x="264" y="168"/>
                  </a:lnTo>
                  <a:lnTo>
                    <a:pt x="270" y="162"/>
                  </a:lnTo>
                  <a:lnTo>
                    <a:pt x="270" y="156"/>
                  </a:lnTo>
                  <a:lnTo>
                    <a:pt x="276" y="156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82" y="138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294" y="108"/>
                  </a:lnTo>
                  <a:lnTo>
                    <a:pt x="300" y="108"/>
                  </a:lnTo>
                  <a:lnTo>
                    <a:pt x="300" y="102"/>
                  </a:lnTo>
                  <a:lnTo>
                    <a:pt x="306" y="96"/>
                  </a:lnTo>
                  <a:lnTo>
                    <a:pt x="306" y="90"/>
                  </a:lnTo>
                  <a:lnTo>
                    <a:pt x="312" y="84"/>
                  </a:lnTo>
                  <a:lnTo>
                    <a:pt x="312" y="78"/>
                  </a:lnTo>
                  <a:lnTo>
                    <a:pt x="318" y="72"/>
                  </a:lnTo>
                  <a:lnTo>
                    <a:pt x="318" y="66"/>
                  </a:lnTo>
                  <a:lnTo>
                    <a:pt x="324" y="60"/>
                  </a:lnTo>
                  <a:lnTo>
                    <a:pt x="324" y="54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6" y="36"/>
                  </a:lnTo>
                  <a:lnTo>
                    <a:pt x="336" y="30"/>
                  </a:lnTo>
                  <a:lnTo>
                    <a:pt x="342" y="24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54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Freeform 16"/>
            <p:cNvSpPr>
              <a:spLocks/>
            </p:cNvSpPr>
            <p:nvPr/>
          </p:nvSpPr>
          <p:spPr bwMode="auto">
            <a:xfrm>
              <a:off x="2190" y="2805"/>
              <a:ext cx="384" cy="96"/>
            </a:xfrm>
            <a:custGeom>
              <a:avLst/>
              <a:gdLst>
                <a:gd name="T0" fmla="*/ 6 w 384"/>
                <a:gd name="T1" fmla="*/ 96 h 96"/>
                <a:gd name="T2" fmla="*/ 12 w 384"/>
                <a:gd name="T3" fmla="*/ 96 h 96"/>
                <a:gd name="T4" fmla="*/ 24 w 384"/>
                <a:gd name="T5" fmla="*/ 96 h 96"/>
                <a:gd name="T6" fmla="*/ 30 w 384"/>
                <a:gd name="T7" fmla="*/ 96 h 96"/>
                <a:gd name="T8" fmla="*/ 36 w 384"/>
                <a:gd name="T9" fmla="*/ 96 h 96"/>
                <a:gd name="T10" fmla="*/ 42 w 384"/>
                <a:gd name="T11" fmla="*/ 96 h 96"/>
                <a:gd name="T12" fmla="*/ 54 w 384"/>
                <a:gd name="T13" fmla="*/ 96 h 96"/>
                <a:gd name="T14" fmla="*/ 60 w 384"/>
                <a:gd name="T15" fmla="*/ 96 h 96"/>
                <a:gd name="T16" fmla="*/ 66 w 384"/>
                <a:gd name="T17" fmla="*/ 96 h 96"/>
                <a:gd name="T18" fmla="*/ 72 w 384"/>
                <a:gd name="T19" fmla="*/ 90 h 96"/>
                <a:gd name="T20" fmla="*/ 84 w 384"/>
                <a:gd name="T21" fmla="*/ 90 h 96"/>
                <a:gd name="T22" fmla="*/ 90 w 384"/>
                <a:gd name="T23" fmla="*/ 90 h 96"/>
                <a:gd name="T24" fmla="*/ 96 w 384"/>
                <a:gd name="T25" fmla="*/ 90 h 96"/>
                <a:gd name="T26" fmla="*/ 102 w 384"/>
                <a:gd name="T27" fmla="*/ 90 h 96"/>
                <a:gd name="T28" fmla="*/ 114 w 384"/>
                <a:gd name="T29" fmla="*/ 90 h 96"/>
                <a:gd name="T30" fmla="*/ 120 w 384"/>
                <a:gd name="T31" fmla="*/ 84 h 96"/>
                <a:gd name="T32" fmla="*/ 126 w 384"/>
                <a:gd name="T33" fmla="*/ 84 h 96"/>
                <a:gd name="T34" fmla="*/ 132 w 384"/>
                <a:gd name="T35" fmla="*/ 84 h 96"/>
                <a:gd name="T36" fmla="*/ 144 w 384"/>
                <a:gd name="T37" fmla="*/ 84 h 96"/>
                <a:gd name="T38" fmla="*/ 150 w 384"/>
                <a:gd name="T39" fmla="*/ 84 h 96"/>
                <a:gd name="T40" fmla="*/ 156 w 384"/>
                <a:gd name="T41" fmla="*/ 78 h 96"/>
                <a:gd name="T42" fmla="*/ 162 w 384"/>
                <a:gd name="T43" fmla="*/ 78 h 96"/>
                <a:gd name="T44" fmla="*/ 174 w 384"/>
                <a:gd name="T45" fmla="*/ 78 h 96"/>
                <a:gd name="T46" fmla="*/ 180 w 384"/>
                <a:gd name="T47" fmla="*/ 72 h 96"/>
                <a:gd name="T48" fmla="*/ 186 w 384"/>
                <a:gd name="T49" fmla="*/ 72 h 96"/>
                <a:gd name="T50" fmla="*/ 192 w 384"/>
                <a:gd name="T51" fmla="*/ 72 h 96"/>
                <a:gd name="T52" fmla="*/ 204 w 384"/>
                <a:gd name="T53" fmla="*/ 72 h 96"/>
                <a:gd name="T54" fmla="*/ 210 w 384"/>
                <a:gd name="T55" fmla="*/ 66 h 96"/>
                <a:gd name="T56" fmla="*/ 216 w 384"/>
                <a:gd name="T57" fmla="*/ 66 h 96"/>
                <a:gd name="T58" fmla="*/ 222 w 384"/>
                <a:gd name="T59" fmla="*/ 60 h 96"/>
                <a:gd name="T60" fmla="*/ 234 w 384"/>
                <a:gd name="T61" fmla="*/ 60 h 96"/>
                <a:gd name="T62" fmla="*/ 240 w 384"/>
                <a:gd name="T63" fmla="*/ 60 h 96"/>
                <a:gd name="T64" fmla="*/ 246 w 384"/>
                <a:gd name="T65" fmla="*/ 54 h 96"/>
                <a:gd name="T66" fmla="*/ 252 w 384"/>
                <a:gd name="T67" fmla="*/ 54 h 96"/>
                <a:gd name="T68" fmla="*/ 264 w 384"/>
                <a:gd name="T69" fmla="*/ 48 h 96"/>
                <a:gd name="T70" fmla="*/ 270 w 384"/>
                <a:gd name="T71" fmla="*/ 48 h 96"/>
                <a:gd name="T72" fmla="*/ 276 w 384"/>
                <a:gd name="T73" fmla="*/ 48 h 96"/>
                <a:gd name="T74" fmla="*/ 282 w 384"/>
                <a:gd name="T75" fmla="*/ 42 h 96"/>
                <a:gd name="T76" fmla="*/ 294 w 384"/>
                <a:gd name="T77" fmla="*/ 42 h 96"/>
                <a:gd name="T78" fmla="*/ 300 w 384"/>
                <a:gd name="T79" fmla="*/ 36 h 96"/>
                <a:gd name="T80" fmla="*/ 306 w 384"/>
                <a:gd name="T81" fmla="*/ 36 h 96"/>
                <a:gd name="T82" fmla="*/ 312 w 384"/>
                <a:gd name="T83" fmla="*/ 30 h 96"/>
                <a:gd name="T84" fmla="*/ 324 w 384"/>
                <a:gd name="T85" fmla="*/ 30 h 96"/>
                <a:gd name="T86" fmla="*/ 330 w 384"/>
                <a:gd name="T87" fmla="*/ 24 h 96"/>
                <a:gd name="T88" fmla="*/ 336 w 384"/>
                <a:gd name="T89" fmla="*/ 24 h 96"/>
                <a:gd name="T90" fmla="*/ 342 w 384"/>
                <a:gd name="T91" fmla="*/ 18 h 96"/>
                <a:gd name="T92" fmla="*/ 354 w 384"/>
                <a:gd name="T93" fmla="*/ 12 h 96"/>
                <a:gd name="T94" fmla="*/ 360 w 384"/>
                <a:gd name="T95" fmla="*/ 12 h 96"/>
                <a:gd name="T96" fmla="*/ 366 w 384"/>
                <a:gd name="T97" fmla="*/ 6 h 96"/>
                <a:gd name="T98" fmla="*/ 372 w 384"/>
                <a:gd name="T99" fmla="*/ 6 h 96"/>
                <a:gd name="T100" fmla="*/ 384 w 384"/>
                <a:gd name="T101" fmla="*/ 0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lnTo>
                    <a:pt x="0" y="96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2" y="90"/>
                  </a:lnTo>
                  <a:lnTo>
                    <a:pt x="78" y="90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14" y="90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84"/>
                  </a:lnTo>
                  <a:lnTo>
                    <a:pt x="138" y="84"/>
                  </a:lnTo>
                  <a:lnTo>
                    <a:pt x="144" y="84"/>
                  </a:lnTo>
                  <a:lnTo>
                    <a:pt x="150" y="84"/>
                  </a:lnTo>
                  <a:lnTo>
                    <a:pt x="150" y="78"/>
                  </a:lnTo>
                  <a:lnTo>
                    <a:pt x="156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40" y="60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8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5943600" y="658813"/>
            <a:ext cx="2390775" cy="2389187"/>
            <a:chOff x="2190" y="1413"/>
            <a:chExt cx="1506" cy="1488"/>
          </a:xfrm>
        </p:grpSpPr>
        <p:sp>
          <p:nvSpPr>
            <p:cNvPr id="15414" name="Freeform 40"/>
            <p:cNvSpPr>
              <a:spLocks/>
            </p:cNvSpPr>
            <p:nvPr/>
          </p:nvSpPr>
          <p:spPr bwMode="auto">
            <a:xfrm>
              <a:off x="2190" y="2895"/>
              <a:ext cx="384" cy="6"/>
            </a:xfrm>
            <a:custGeom>
              <a:avLst/>
              <a:gdLst>
                <a:gd name="T0" fmla="*/ 6 w 384"/>
                <a:gd name="T1" fmla="*/ 6 h 6"/>
                <a:gd name="T2" fmla="*/ 12 w 384"/>
                <a:gd name="T3" fmla="*/ 6 h 6"/>
                <a:gd name="T4" fmla="*/ 24 w 384"/>
                <a:gd name="T5" fmla="*/ 6 h 6"/>
                <a:gd name="T6" fmla="*/ 30 w 384"/>
                <a:gd name="T7" fmla="*/ 6 h 6"/>
                <a:gd name="T8" fmla="*/ 36 w 384"/>
                <a:gd name="T9" fmla="*/ 6 h 6"/>
                <a:gd name="T10" fmla="*/ 42 w 384"/>
                <a:gd name="T11" fmla="*/ 6 h 6"/>
                <a:gd name="T12" fmla="*/ 54 w 384"/>
                <a:gd name="T13" fmla="*/ 6 h 6"/>
                <a:gd name="T14" fmla="*/ 60 w 384"/>
                <a:gd name="T15" fmla="*/ 6 h 6"/>
                <a:gd name="T16" fmla="*/ 66 w 384"/>
                <a:gd name="T17" fmla="*/ 6 h 6"/>
                <a:gd name="T18" fmla="*/ 72 w 384"/>
                <a:gd name="T19" fmla="*/ 6 h 6"/>
                <a:gd name="T20" fmla="*/ 84 w 384"/>
                <a:gd name="T21" fmla="*/ 6 h 6"/>
                <a:gd name="T22" fmla="*/ 90 w 384"/>
                <a:gd name="T23" fmla="*/ 6 h 6"/>
                <a:gd name="T24" fmla="*/ 96 w 384"/>
                <a:gd name="T25" fmla="*/ 6 h 6"/>
                <a:gd name="T26" fmla="*/ 102 w 384"/>
                <a:gd name="T27" fmla="*/ 6 h 6"/>
                <a:gd name="T28" fmla="*/ 114 w 384"/>
                <a:gd name="T29" fmla="*/ 6 h 6"/>
                <a:gd name="T30" fmla="*/ 120 w 384"/>
                <a:gd name="T31" fmla="*/ 6 h 6"/>
                <a:gd name="T32" fmla="*/ 126 w 384"/>
                <a:gd name="T33" fmla="*/ 6 h 6"/>
                <a:gd name="T34" fmla="*/ 132 w 384"/>
                <a:gd name="T35" fmla="*/ 6 h 6"/>
                <a:gd name="T36" fmla="*/ 144 w 384"/>
                <a:gd name="T37" fmla="*/ 6 h 6"/>
                <a:gd name="T38" fmla="*/ 150 w 384"/>
                <a:gd name="T39" fmla="*/ 6 h 6"/>
                <a:gd name="T40" fmla="*/ 156 w 384"/>
                <a:gd name="T41" fmla="*/ 6 h 6"/>
                <a:gd name="T42" fmla="*/ 162 w 384"/>
                <a:gd name="T43" fmla="*/ 6 h 6"/>
                <a:gd name="T44" fmla="*/ 174 w 384"/>
                <a:gd name="T45" fmla="*/ 6 h 6"/>
                <a:gd name="T46" fmla="*/ 180 w 384"/>
                <a:gd name="T47" fmla="*/ 6 h 6"/>
                <a:gd name="T48" fmla="*/ 186 w 384"/>
                <a:gd name="T49" fmla="*/ 6 h 6"/>
                <a:gd name="T50" fmla="*/ 192 w 384"/>
                <a:gd name="T51" fmla="*/ 6 h 6"/>
                <a:gd name="T52" fmla="*/ 204 w 384"/>
                <a:gd name="T53" fmla="*/ 6 h 6"/>
                <a:gd name="T54" fmla="*/ 210 w 384"/>
                <a:gd name="T55" fmla="*/ 6 h 6"/>
                <a:gd name="T56" fmla="*/ 216 w 384"/>
                <a:gd name="T57" fmla="*/ 6 h 6"/>
                <a:gd name="T58" fmla="*/ 222 w 384"/>
                <a:gd name="T59" fmla="*/ 6 h 6"/>
                <a:gd name="T60" fmla="*/ 234 w 384"/>
                <a:gd name="T61" fmla="*/ 6 h 6"/>
                <a:gd name="T62" fmla="*/ 240 w 384"/>
                <a:gd name="T63" fmla="*/ 6 h 6"/>
                <a:gd name="T64" fmla="*/ 246 w 384"/>
                <a:gd name="T65" fmla="*/ 6 h 6"/>
                <a:gd name="T66" fmla="*/ 252 w 384"/>
                <a:gd name="T67" fmla="*/ 6 h 6"/>
                <a:gd name="T68" fmla="*/ 264 w 384"/>
                <a:gd name="T69" fmla="*/ 6 h 6"/>
                <a:gd name="T70" fmla="*/ 270 w 384"/>
                <a:gd name="T71" fmla="*/ 6 h 6"/>
                <a:gd name="T72" fmla="*/ 276 w 384"/>
                <a:gd name="T73" fmla="*/ 6 h 6"/>
                <a:gd name="T74" fmla="*/ 282 w 384"/>
                <a:gd name="T75" fmla="*/ 6 h 6"/>
                <a:gd name="T76" fmla="*/ 294 w 384"/>
                <a:gd name="T77" fmla="*/ 6 h 6"/>
                <a:gd name="T78" fmla="*/ 300 w 384"/>
                <a:gd name="T79" fmla="*/ 6 h 6"/>
                <a:gd name="T80" fmla="*/ 306 w 384"/>
                <a:gd name="T81" fmla="*/ 6 h 6"/>
                <a:gd name="T82" fmla="*/ 312 w 384"/>
                <a:gd name="T83" fmla="*/ 6 h 6"/>
                <a:gd name="T84" fmla="*/ 324 w 384"/>
                <a:gd name="T85" fmla="*/ 0 h 6"/>
                <a:gd name="T86" fmla="*/ 330 w 384"/>
                <a:gd name="T87" fmla="*/ 0 h 6"/>
                <a:gd name="T88" fmla="*/ 336 w 384"/>
                <a:gd name="T89" fmla="*/ 0 h 6"/>
                <a:gd name="T90" fmla="*/ 342 w 384"/>
                <a:gd name="T91" fmla="*/ 0 h 6"/>
                <a:gd name="T92" fmla="*/ 354 w 384"/>
                <a:gd name="T93" fmla="*/ 0 h 6"/>
                <a:gd name="T94" fmla="*/ 360 w 384"/>
                <a:gd name="T95" fmla="*/ 0 h 6"/>
                <a:gd name="T96" fmla="*/ 366 w 384"/>
                <a:gd name="T97" fmla="*/ 0 h 6"/>
                <a:gd name="T98" fmla="*/ 372 w 384"/>
                <a:gd name="T99" fmla="*/ 0 h 6"/>
                <a:gd name="T100" fmla="*/ 384 w 384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6">
                  <a:moveTo>
                    <a:pt x="0" y="6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Freeform 41"/>
            <p:cNvSpPr>
              <a:spLocks/>
            </p:cNvSpPr>
            <p:nvPr/>
          </p:nvSpPr>
          <p:spPr bwMode="auto">
            <a:xfrm>
              <a:off x="2574" y="2799"/>
              <a:ext cx="384" cy="96"/>
            </a:xfrm>
            <a:custGeom>
              <a:avLst/>
              <a:gdLst>
                <a:gd name="T0" fmla="*/ 6 w 384"/>
                <a:gd name="T1" fmla="*/ 96 h 96"/>
                <a:gd name="T2" fmla="*/ 12 w 384"/>
                <a:gd name="T3" fmla="*/ 96 h 96"/>
                <a:gd name="T4" fmla="*/ 24 w 384"/>
                <a:gd name="T5" fmla="*/ 96 h 96"/>
                <a:gd name="T6" fmla="*/ 30 w 384"/>
                <a:gd name="T7" fmla="*/ 96 h 96"/>
                <a:gd name="T8" fmla="*/ 36 w 384"/>
                <a:gd name="T9" fmla="*/ 90 h 96"/>
                <a:gd name="T10" fmla="*/ 42 w 384"/>
                <a:gd name="T11" fmla="*/ 90 h 96"/>
                <a:gd name="T12" fmla="*/ 54 w 384"/>
                <a:gd name="T13" fmla="*/ 90 h 96"/>
                <a:gd name="T14" fmla="*/ 60 w 384"/>
                <a:gd name="T15" fmla="*/ 90 h 96"/>
                <a:gd name="T16" fmla="*/ 66 w 384"/>
                <a:gd name="T17" fmla="*/ 90 h 96"/>
                <a:gd name="T18" fmla="*/ 72 w 384"/>
                <a:gd name="T19" fmla="*/ 90 h 96"/>
                <a:gd name="T20" fmla="*/ 84 w 384"/>
                <a:gd name="T21" fmla="*/ 90 h 96"/>
                <a:gd name="T22" fmla="*/ 90 w 384"/>
                <a:gd name="T23" fmla="*/ 90 h 96"/>
                <a:gd name="T24" fmla="*/ 96 w 384"/>
                <a:gd name="T25" fmla="*/ 84 h 96"/>
                <a:gd name="T26" fmla="*/ 102 w 384"/>
                <a:gd name="T27" fmla="*/ 84 h 96"/>
                <a:gd name="T28" fmla="*/ 114 w 384"/>
                <a:gd name="T29" fmla="*/ 84 h 96"/>
                <a:gd name="T30" fmla="*/ 120 w 384"/>
                <a:gd name="T31" fmla="*/ 84 h 96"/>
                <a:gd name="T32" fmla="*/ 126 w 384"/>
                <a:gd name="T33" fmla="*/ 84 h 96"/>
                <a:gd name="T34" fmla="*/ 132 w 384"/>
                <a:gd name="T35" fmla="*/ 84 h 96"/>
                <a:gd name="T36" fmla="*/ 144 w 384"/>
                <a:gd name="T37" fmla="*/ 78 h 96"/>
                <a:gd name="T38" fmla="*/ 150 w 384"/>
                <a:gd name="T39" fmla="*/ 78 h 96"/>
                <a:gd name="T40" fmla="*/ 156 w 384"/>
                <a:gd name="T41" fmla="*/ 78 h 96"/>
                <a:gd name="T42" fmla="*/ 162 w 384"/>
                <a:gd name="T43" fmla="*/ 78 h 96"/>
                <a:gd name="T44" fmla="*/ 174 w 384"/>
                <a:gd name="T45" fmla="*/ 72 h 96"/>
                <a:gd name="T46" fmla="*/ 180 w 384"/>
                <a:gd name="T47" fmla="*/ 72 h 96"/>
                <a:gd name="T48" fmla="*/ 186 w 384"/>
                <a:gd name="T49" fmla="*/ 72 h 96"/>
                <a:gd name="T50" fmla="*/ 192 w 384"/>
                <a:gd name="T51" fmla="*/ 72 h 96"/>
                <a:gd name="T52" fmla="*/ 204 w 384"/>
                <a:gd name="T53" fmla="*/ 66 h 96"/>
                <a:gd name="T54" fmla="*/ 210 w 384"/>
                <a:gd name="T55" fmla="*/ 66 h 96"/>
                <a:gd name="T56" fmla="*/ 216 w 384"/>
                <a:gd name="T57" fmla="*/ 66 h 96"/>
                <a:gd name="T58" fmla="*/ 222 w 384"/>
                <a:gd name="T59" fmla="*/ 60 h 96"/>
                <a:gd name="T60" fmla="*/ 234 w 384"/>
                <a:gd name="T61" fmla="*/ 60 h 96"/>
                <a:gd name="T62" fmla="*/ 240 w 384"/>
                <a:gd name="T63" fmla="*/ 60 h 96"/>
                <a:gd name="T64" fmla="*/ 246 w 384"/>
                <a:gd name="T65" fmla="*/ 54 h 96"/>
                <a:gd name="T66" fmla="*/ 252 w 384"/>
                <a:gd name="T67" fmla="*/ 54 h 96"/>
                <a:gd name="T68" fmla="*/ 264 w 384"/>
                <a:gd name="T69" fmla="*/ 54 h 96"/>
                <a:gd name="T70" fmla="*/ 270 w 384"/>
                <a:gd name="T71" fmla="*/ 48 h 96"/>
                <a:gd name="T72" fmla="*/ 276 w 384"/>
                <a:gd name="T73" fmla="*/ 48 h 96"/>
                <a:gd name="T74" fmla="*/ 282 w 384"/>
                <a:gd name="T75" fmla="*/ 42 h 96"/>
                <a:gd name="T76" fmla="*/ 294 w 384"/>
                <a:gd name="T77" fmla="*/ 42 h 96"/>
                <a:gd name="T78" fmla="*/ 300 w 384"/>
                <a:gd name="T79" fmla="*/ 36 h 96"/>
                <a:gd name="T80" fmla="*/ 306 w 384"/>
                <a:gd name="T81" fmla="*/ 36 h 96"/>
                <a:gd name="T82" fmla="*/ 312 w 384"/>
                <a:gd name="T83" fmla="*/ 36 h 96"/>
                <a:gd name="T84" fmla="*/ 324 w 384"/>
                <a:gd name="T85" fmla="*/ 30 h 96"/>
                <a:gd name="T86" fmla="*/ 330 w 384"/>
                <a:gd name="T87" fmla="*/ 24 h 96"/>
                <a:gd name="T88" fmla="*/ 336 w 384"/>
                <a:gd name="T89" fmla="*/ 24 h 96"/>
                <a:gd name="T90" fmla="*/ 342 w 384"/>
                <a:gd name="T91" fmla="*/ 18 h 96"/>
                <a:gd name="T92" fmla="*/ 354 w 384"/>
                <a:gd name="T93" fmla="*/ 18 h 96"/>
                <a:gd name="T94" fmla="*/ 360 w 384"/>
                <a:gd name="T95" fmla="*/ 12 h 96"/>
                <a:gd name="T96" fmla="*/ 366 w 384"/>
                <a:gd name="T97" fmla="*/ 12 h 96"/>
                <a:gd name="T98" fmla="*/ 378 w 384"/>
                <a:gd name="T99" fmla="*/ 6 h 96"/>
                <a:gd name="T100" fmla="*/ 384 w 384"/>
                <a:gd name="T101" fmla="*/ 0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lnTo>
                    <a:pt x="0" y="96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36" y="90"/>
                  </a:lnTo>
                  <a:lnTo>
                    <a:pt x="42" y="90"/>
                  </a:lnTo>
                  <a:lnTo>
                    <a:pt x="48" y="90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6" y="90"/>
                  </a:lnTo>
                  <a:lnTo>
                    <a:pt x="72" y="90"/>
                  </a:lnTo>
                  <a:lnTo>
                    <a:pt x="78" y="90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84"/>
                  </a:lnTo>
                  <a:lnTo>
                    <a:pt x="138" y="78"/>
                  </a:lnTo>
                  <a:lnTo>
                    <a:pt x="144" y="78"/>
                  </a:lnTo>
                  <a:lnTo>
                    <a:pt x="150" y="78"/>
                  </a:lnTo>
                  <a:lnTo>
                    <a:pt x="156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40" y="60"/>
                  </a:lnTo>
                  <a:lnTo>
                    <a:pt x="246" y="60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8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54" y="18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Freeform 42"/>
            <p:cNvSpPr>
              <a:spLocks/>
            </p:cNvSpPr>
            <p:nvPr/>
          </p:nvSpPr>
          <p:spPr bwMode="auto">
            <a:xfrm>
              <a:off x="2958" y="2391"/>
              <a:ext cx="384" cy="408"/>
            </a:xfrm>
            <a:custGeom>
              <a:avLst/>
              <a:gdLst>
                <a:gd name="T0" fmla="*/ 6 w 384"/>
                <a:gd name="T1" fmla="*/ 408 h 408"/>
                <a:gd name="T2" fmla="*/ 12 w 384"/>
                <a:gd name="T3" fmla="*/ 402 h 408"/>
                <a:gd name="T4" fmla="*/ 24 w 384"/>
                <a:gd name="T5" fmla="*/ 396 h 408"/>
                <a:gd name="T6" fmla="*/ 30 w 384"/>
                <a:gd name="T7" fmla="*/ 396 h 408"/>
                <a:gd name="T8" fmla="*/ 36 w 384"/>
                <a:gd name="T9" fmla="*/ 390 h 408"/>
                <a:gd name="T10" fmla="*/ 42 w 384"/>
                <a:gd name="T11" fmla="*/ 384 h 408"/>
                <a:gd name="T12" fmla="*/ 54 w 384"/>
                <a:gd name="T13" fmla="*/ 378 h 408"/>
                <a:gd name="T14" fmla="*/ 60 w 384"/>
                <a:gd name="T15" fmla="*/ 372 h 408"/>
                <a:gd name="T16" fmla="*/ 66 w 384"/>
                <a:gd name="T17" fmla="*/ 372 h 408"/>
                <a:gd name="T18" fmla="*/ 72 w 384"/>
                <a:gd name="T19" fmla="*/ 366 h 408"/>
                <a:gd name="T20" fmla="*/ 84 w 384"/>
                <a:gd name="T21" fmla="*/ 360 h 408"/>
                <a:gd name="T22" fmla="*/ 90 w 384"/>
                <a:gd name="T23" fmla="*/ 354 h 408"/>
                <a:gd name="T24" fmla="*/ 96 w 384"/>
                <a:gd name="T25" fmla="*/ 348 h 408"/>
                <a:gd name="T26" fmla="*/ 102 w 384"/>
                <a:gd name="T27" fmla="*/ 342 h 408"/>
                <a:gd name="T28" fmla="*/ 114 w 384"/>
                <a:gd name="T29" fmla="*/ 336 h 408"/>
                <a:gd name="T30" fmla="*/ 120 w 384"/>
                <a:gd name="T31" fmla="*/ 330 h 408"/>
                <a:gd name="T32" fmla="*/ 126 w 384"/>
                <a:gd name="T33" fmla="*/ 324 h 408"/>
                <a:gd name="T34" fmla="*/ 132 w 384"/>
                <a:gd name="T35" fmla="*/ 318 h 408"/>
                <a:gd name="T36" fmla="*/ 144 w 384"/>
                <a:gd name="T37" fmla="*/ 312 h 408"/>
                <a:gd name="T38" fmla="*/ 150 w 384"/>
                <a:gd name="T39" fmla="*/ 306 h 408"/>
                <a:gd name="T40" fmla="*/ 156 w 384"/>
                <a:gd name="T41" fmla="*/ 300 h 408"/>
                <a:gd name="T42" fmla="*/ 162 w 384"/>
                <a:gd name="T43" fmla="*/ 294 h 408"/>
                <a:gd name="T44" fmla="*/ 174 w 384"/>
                <a:gd name="T45" fmla="*/ 282 h 408"/>
                <a:gd name="T46" fmla="*/ 180 w 384"/>
                <a:gd name="T47" fmla="*/ 276 h 408"/>
                <a:gd name="T48" fmla="*/ 186 w 384"/>
                <a:gd name="T49" fmla="*/ 270 h 408"/>
                <a:gd name="T50" fmla="*/ 192 w 384"/>
                <a:gd name="T51" fmla="*/ 264 h 408"/>
                <a:gd name="T52" fmla="*/ 204 w 384"/>
                <a:gd name="T53" fmla="*/ 252 h 408"/>
                <a:gd name="T54" fmla="*/ 210 w 384"/>
                <a:gd name="T55" fmla="*/ 246 h 408"/>
                <a:gd name="T56" fmla="*/ 216 w 384"/>
                <a:gd name="T57" fmla="*/ 240 h 408"/>
                <a:gd name="T58" fmla="*/ 222 w 384"/>
                <a:gd name="T59" fmla="*/ 228 h 408"/>
                <a:gd name="T60" fmla="*/ 234 w 384"/>
                <a:gd name="T61" fmla="*/ 222 h 408"/>
                <a:gd name="T62" fmla="*/ 240 w 384"/>
                <a:gd name="T63" fmla="*/ 210 h 408"/>
                <a:gd name="T64" fmla="*/ 246 w 384"/>
                <a:gd name="T65" fmla="*/ 204 h 408"/>
                <a:gd name="T66" fmla="*/ 252 w 384"/>
                <a:gd name="T67" fmla="*/ 192 h 408"/>
                <a:gd name="T68" fmla="*/ 264 w 384"/>
                <a:gd name="T69" fmla="*/ 186 h 408"/>
                <a:gd name="T70" fmla="*/ 270 w 384"/>
                <a:gd name="T71" fmla="*/ 174 h 408"/>
                <a:gd name="T72" fmla="*/ 276 w 384"/>
                <a:gd name="T73" fmla="*/ 162 h 408"/>
                <a:gd name="T74" fmla="*/ 282 w 384"/>
                <a:gd name="T75" fmla="*/ 156 h 408"/>
                <a:gd name="T76" fmla="*/ 294 w 384"/>
                <a:gd name="T77" fmla="*/ 144 h 408"/>
                <a:gd name="T78" fmla="*/ 300 w 384"/>
                <a:gd name="T79" fmla="*/ 132 h 408"/>
                <a:gd name="T80" fmla="*/ 306 w 384"/>
                <a:gd name="T81" fmla="*/ 126 h 408"/>
                <a:gd name="T82" fmla="*/ 312 w 384"/>
                <a:gd name="T83" fmla="*/ 114 h 408"/>
                <a:gd name="T84" fmla="*/ 324 w 384"/>
                <a:gd name="T85" fmla="*/ 102 h 408"/>
                <a:gd name="T86" fmla="*/ 330 w 384"/>
                <a:gd name="T87" fmla="*/ 90 h 408"/>
                <a:gd name="T88" fmla="*/ 336 w 384"/>
                <a:gd name="T89" fmla="*/ 78 h 408"/>
                <a:gd name="T90" fmla="*/ 342 w 384"/>
                <a:gd name="T91" fmla="*/ 66 h 408"/>
                <a:gd name="T92" fmla="*/ 354 w 384"/>
                <a:gd name="T93" fmla="*/ 54 h 408"/>
                <a:gd name="T94" fmla="*/ 360 w 384"/>
                <a:gd name="T95" fmla="*/ 42 h 408"/>
                <a:gd name="T96" fmla="*/ 366 w 384"/>
                <a:gd name="T97" fmla="*/ 30 h 408"/>
                <a:gd name="T98" fmla="*/ 378 w 384"/>
                <a:gd name="T99" fmla="*/ 18 h 408"/>
                <a:gd name="T100" fmla="*/ 384 w 384"/>
                <a:gd name="T101" fmla="*/ 6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408">
                  <a:moveTo>
                    <a:pt x="0" y="408"/>
                  </a:moveTo>
                  <a:lnTo>
                    <a:pt x="0" y="408"/>
                  </a:lnTo>
                  <a:lnTo>
                    <a:pt x="6" y="408"/>
                  </a:lnTo>
                  <a:lnTo>
                    <a:pt x="12" y="402"/>
                  </a:lnTo>
                  <a:lnTo>
                    <a:pt x="18" y="402"/>
                  </a:lnTo>
                  <a:lnTo>
                    <a:pt x="18" y="396"/>
                  </a:lnTo>
                  <a:lnTo>
                    <a:pt x="24" y="396"/>
                  </a:lnTo>
                  <a:lnTo>
                    <a:pt x="30" y="396"/>
                  </a:lnTo>
                  <a:lnTo>
                    <a:pt x="30" y="390"/>
                  </a:lnTo>
                  <a:lnTo>
                    <a:pt x="36" y="390"/>
                  </a:lnTo>
                  <a:lnTo>
                    <a:pt x="42" y="390"/>
                  </a:lnTo>
                  <a:lnTo>
                    <a:pt x="42" y="384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54" y="378"/>
                  </a:lnTo>
                  <a:lnTo>
                    <a:pt x="60" y="378"/>
                  </a:lnTo>
                  <a:lnTo>
                    <a:pt x="60" y="372"/>
                  </a:lnTo>
                  <a:lnTo>
                    <a:pt x="66" y="372"/>
                  </a:lnTo>
                  <a:lnTo>
                    <a:pt x="66" y="366"/>
                  </a:lnTo>
                  <a:lnTo>
                    <a:pt x="72" y="366"/>
                  </a:lnTo>
                  <a:lnTo>
                    <a:pt x="78" y="366"/>
                  </a:lnTo>
                  <a:lnTo>
                    <a:pt x="78" y="360"/>
                  </a:lnTo>
                  <a:lnTo>
                    <a:pt x="84" y="360"/>
                  </a:lnTo>
                  <a:lnTo>
                    <a:pt x="84" y="354"/>
                  </a:lnTo>
                  <a:lnTo>
                    <a:pt x="90" y="354"/>
                  </a:lnTo>
                  <a:lnTo>
                    <a:pt x="96" y="348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8" y="342"/>
                  </a:lnTo>
                  <a:lnTo>
                    <a:pt x="108" y="336"/>
                  </a:lnTo>
                  <a:lnTo>
                    <a:pt x="114" y="336"/>
                  </a:lnTo>
                  <a:lnTo>
                    <a:pt x="120" y="330"/>
                  </a:lnTo>
                  <a:lnTo>
                    <a:pt x="126" y="330"/>
                  </a:lnTo>
                  <a:lnTo>
                    <a:pt x="126" y="324"/>
                  </a:lnTo>
                  <a:lnTo>
                    <a:pt x="132" y="324"/>
                  </a:lnTo>
                  <a:lnTo>
                    <a:pt x="132" y="318"/>
                  </a:lnTo>
                  <a:lnTo>
                    <a:pt x="138" y="318"/>
                  </a:lnTo>
                  <a:lnTo>
                    <a:pt x="138" y="312"/>
                  </a:lnTo>
                  <a:lnTo>
                    <a:pt x="144" y="312"/>
                  </a:lnTo>
                  <a:lnTo>
                    <a:pt x="144" y="306"/>
                  </a:lnTo>
                  <a:lnTo>
                    <a:pt x="150" y="306"/>
                  </a:lnTo>
                  <a:lnTo>
                    <a:pt x="150" y="300"/>
                  </a:lnTo>
                  <a:lnTo>
                    <a:pt x="156" y="300"/>
                  </a:lnTo>
                  <a:lnTo>
                    <a:pt x="162" y="294"/>
                  </a:lnTo>
                  <a:lnTo>
                    <a:pt x="168" y="288"/>
                  </a:lnTo>
                  <a:lnTo>
                    <a:pt x="174" y="282"/>
                  </a:lnTo>
                  <a:lnTo>
                    <a:pt x="180" y="276"/>
                  </a:lnTo>
                  <a:lnTo>
                    <a:pt x="186" y="270"/>
                  </a:lnTo>
                  <a:lnTo>
                    <a:pt x="192" y="264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10" y="246"/>
                  </a:lnTo>
                  <a:lnTo>
                    <a:pt x="210" y="240"/>
                  </a:lnTo>
                  <a:lnTo>
                    <a:pt x="216" y="240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28"/>
                  </a:lnTo>
                  <a:lnTo>
                    <a:pt x="228" y="228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0" y="210"/>
                  </a:lnTo>
                  <a:lnTo>
                    <a:pt x="246" y="204"/>
                  </a:lnTo>
                  <a:lnTo>
                    <a:pt x="252" y="198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58" y="186"/>
                  </a:lnTo>
                  <a:lnTo>
                    <a:pt x="264" y="186"/>
                  </a:lnTo>
                  <a:lnTo>
                    <a:pt x="264" y="180"/>
                  </a:lnTo>
                  <a:lnTo>
                    <a:pt x="270" y="174"/>
                  </a:lnTo>
                  <a:lnTo>
                    <a:pt x="270" y="168"/>
                  </a:lnTo>
                  <a:lnTo>
                    <a:pt x="276" y="168"/>
                  </a:lnTo>
                  <a:lnTo>
                    <a:pt x="276" y="162"/>
                  </a:lnTo>
                  <a:lnTo>
                    <a:pt x="282" y="162"/>
                  </a:lnTo>
                  <a:lnTo>
                    <a:pt x="282" y="156"/>
                  </a:lnTo>
                  <a:lnTo>
                    <a:pt x="288" y="150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0" y="132"/>
                  </a:lnTo>
                  <a:lnTo>
                    <a:pt x="306" y="126"/>
                  </a:lnTo>
                  <a:lnTo>
                    <a:pt x="306" y="120"/>
                  </a:lnTo>
                  <a:lnTo>
                    <a:pt x="312" y="120"/>
                  </a:lnTo>
                  <a:lnTo>
                    <a:pt x="312" y="114"/>
                  </a:lnTo>
                  <a:lnTo>
                    <a:pt x="318" y="108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48" y="54"/>
                  </a:lnTo>
                  <a:lnTo>
                    <a:pt x="354" y="54"/>
                  </a:lnTo>
                  <a:lnTo>
                    <a:pt x="354" y="48"/>
                  </a:lnTo>
                  <a:lnTo>
                    <a:pt x="360" y="42"/>
                  </a:lnTo>
                  <a:lnTo>
                    <a:pt x="366" y="36"/>
                  </a:lnTo>
                  <a:lnTo>
                    <a:pt x="366" y="30"/>
                  </a:lnTo>
                  <a:lnTo>
                    <a:pt x="372" y="24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Freeform 43"/>
            <p:cNvSpPr>
              <a:spLocks/>
            </p:cNvSpPr>
            <p:nvPr/>
          </p:nvSpPr>
          <p:spPr bwMode="auto">
            <a:xfrm>
              <a:off x="3342" y="1413"/>
              <a:ext cx="354" cy="978"/>
            </a:xfrm>
            <a:custGeom>
              <a:avLst/>
              <a:gdLst>
                <a:gd name="T0" fmla="*/ 6 w 354"/>
                <a:gd name="T1" fmla="*/ 972 h 978"/>
                <a:gd name="T2" fmla="*/ 12 w 354"/>
                <a:gd name="T3" fmla="*/ 960 h 978"/>
                <a:gd name="T4" fmla="*/ 18 w 354"/>
                <a:gd name="T5" fmla="*/ 948 h 978"/>
                <a:gd name="T6" fmla="*/ 24 w 354"/>
                <a:gd name="T7" fmla="*/ 936 h 978"/>
                <a:gd name="T8" fmla="*/ 30 w 354"/>
                <a:gd name="T9" fmla="*/ 924 h 978"/>
                <a:gd name="T10" fmla="*/ 36 w 354"/>
                <a:gd name="T11" fmla="*/ 912 h 978"/>
                <a:gd name="T12" fmla="*/ 42 w 354"/>
                <a:gd name="T13" fmla="*/ 900 h 978"/>
                <a:gd name="T14" fmla="*/ 48 w 354"/>
                <a:gd name="T15" fmla="*/ 888 h 978"/>
                <a:gd name="T16" fmla="*/ 54 w 354"/>
                <a:gd name="T17" fmla="*/ 876 h 978"/>
                <a:gd name="T18" fmla="*/ 60 w 354"/>
                <a:gd name="T19" fmla="*/ 864 h 978"/>
                <a:gd name="T20" fmla="*/ 66 w 354"/>
                <a:gd name="T21" fmla="*/ 852 h 978"/>
                <a:gd name="T22" fmla="*/ 72 w 354"/>
                <a:gd name="T23" fmla="*/ 840 h 978"/>
                <a:gd name="T24" fmla="*/ 78 w 354"/>
                <a:gd name="T25" fmla="*/ 828 h 978"/>
                <a:gd name="T26" fmla="*/ 84 w 354"/>
                <a:gd name="T27" fmla="*/ 816 h 978"/>
                <a:gd name="T28" fmla="*/ 90 w 354"/>
                <a:gd name="T29" fmla="*/ 804 h 978"/>
                <a:gd name="T30" fmla="*/ 96 w 354"/>
                <a:gd name="T31" fmla="*/ 786 h 978"/>
                <a:gd name="T32" fmla="*/ 102 w 354"/>
                <a:gd name="T33" fmla="*/ 774 h 978"/>
                <a:gd name="T34" fmla="*/ 108 w 354"/>
                <a:gd name="T35" fmla="*/ 762 h 978"/>
                <a:gd name="T36" fmla="*/ 114 w 354"/>
                <a:gd name="T37" fmla="*/ 750 h 978"/>
                <a:gd name="T38" fmla="*/ 120 w 354"/>
                <a:gd name="T39" fmla="*/ 732 h 978"/>
                <a:gd name="T40" fmla="*/ 126 w 354"/>
                <a:gd name="T41" fmla="*/ 720 h 978"/>
                <a:gd name="T42" fmla="*/ 132 w 354"/>
                <a:gd name="T43" fmla="*/ 702 h 978"/>
                <a:gd name="T44" fmla="*/ 138 w 354"/>
                <a:gd name="T45" fmla="*/ 690 h 978"/>
                <a:gd name="T46" fmla="*/ 144 w 354"/>
                <a:gd name="T47" fmla="*/ 672 h 978"/>
                <a:gd name="T48" fmla="*/ 150 w 354"/>
                <a:gd name="T49" fmla="*/ 660 h 978"/>
                <a:gd name="T50" fmla="*/ 156 w 354"/>
                <a:gd name="T51" fmla="*/ 642 h 978"/>
                <a:gd name="T52" fmla="*/ 162 w 354"/>
                <a:gd name="T53" fmla="*/ 630 h 978"/>
                <a:gd name="T54" fmla="*/ 168 w 354"/>
                <a:gd name="T55" fmla="*/ 612 h 978"/>
                <a:gd name="T56" fmla="*/ 174 w 354"/>
                <a:gd name="T57" fmla="*/ 594 h 978"/>
                <a:gd name="T58" fmla="*/ 180 w 354"/>
                <a:gd name="T59" fmla="*/ 582 h 978"/>
                <a:gd name="T60" fmla="*/ 186 w 354"/>
                <a:gd name="T61" fmla="*/ 564 h 978"/>
                <a:gd name="T62" fmla="*/ 192 w 354"/>
                <a:gd name="T63" fmla="*/ 546 h 978"/>
                <a:gd name="T64" fmla="*/ 198 w 354"/>
                <a:gd name="T65" fmla="*/ 528 h 978"/>
                <a:gd name="T66" fmla="*/ 204 w 354"/>
                <a:gd name="T67" fmla="*/ 510 h 978"/>
                <a:gd name="T68" fmla="*/ 210 w 354"/>
                <a:gd name="T69" fmla="*/ 492 h 978"/>
                <a:gd name="T70" fmla="*/ 216 w 354"/>
                <a:gd name="T71" fmla="*/ 474 h 978"/>
                <a:gd name="T72" fmla="*/ 222 w 354"/>
                <a:gd name="T73" fmla="*/ 456 h 978"/>
                <a:gd name="T74" fmla="*/ 228 w 354"/>
                <a:gd name="T75" fmla="*/ 438 h 978"/>
                <a:gd name="T76" fmla="*/ 234 w 354"/>
                <a:gd name="T77" fmla="*/ 420 h 978"/>
                <a:gd name="T78" fmla="*/ 240 w 354"/>
                <a:gd name="T79" fmla="*/ 402 h 978"/>
                <a:gd name="T80" fmla="*/ 246 w 354"/>
                <a:gd name="T81" fmla="*/ 384 h 978"/>
                <a:gd name="T82" fmla="*/ 252 w 354"/>
                <a:gd name="T83" fmla="*/ 366 h 978"/>
                <a:gd name="T84" fmla="*/ 258 w 354"/>
                <a:gd name="T85" fmla="*/ 348 h 978"/>
                <a:gd name="T86" fmla="*/ 264 w 354"/>
                <a:gd name="T87" fmla="*/ 324 h 978"/>
                <a:gd name="T88" fmla="*/ 270 w 354"/>
                <a:gd name="T89" fmla="*/ 306 h 978"/>
                <a:gd name="T90" fmla="*/ 276 w 354"/>
                <a:gd name="T91" fmla="*/ 288 h 978"/>
                <a:gd name="T92" fmla="*/ 282 w 354"/>
                <a:gd name="T93" fmla="*/ 264 h 978"/>
                <a:gd name="T94" fmla="*/ 288 w 354"/>
                <a:gd name="T95" fmla="*/ 246 h 978"/>
                <a:gd name="T96" fmla="*/ 294 w 354"/>
                <a:gd name="T97" fmla="*/ 222 h 978"/>
                <a:gd name="T98" fmla="*/ 300 w 354"/>
                <a:gd name="T99" fmla="*/ 204 h 978"/>
                <a:gd name="T100" fmla="*/ 306 w 354"/>
                <a:gd name="T101" fmla="*/ 180 h 978"/>
                <a:gd name="T102" fmla="*/ 312 w 354"/>
                <a:gd name="T103" fmla="*/ 162 h 978"/>
                <a:gd name="T104" fmla="*/ 318 w 354"/>
                <a:gd name="T105" fmla="*/ 138 h 978"/>
                <a:gd name="T106" fmla="*/ 324 w 354"/>
                <a:gd name="T107" fmla="*/ 114 h 978"/>
                <a:gd name="T108" fmla="*/ 330 w 354"/>
                <a:gd name="T109" fmla="*/ 90 h 978"/>
                <a:gd name="T110" fmla="*/ 336 w 354"/>
                <a:gd name="T111" fmla="*/ 72 h 978"/>
                <a:gd name="T112" fmla="*/ 342 w 354"/>
                <a:gd name="T113" fmla="*/ 48 h 978"/>
                <a:gd name="T114" fmla="*/ 348 w 354"/>
                <a:gd name="T115" fmla="*/ 24 h 978"/>
                <a:gd name="T116" fmla="*/ 354 w 354"/>
                <a:gd name="T117" fmla="*/ 0 h 9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54" h="978">
                  <a:moveTo>
                    <a:pt x="0" y="978"/>
                  </a:moveTo>
                  <a:lnTo>
                    <a:pt x="0" y="978"/>
                  </a:lnTo>
                  <a:lnTo>
                    <a:pt x="6" y="972"/>
                  </a:lnTo>
                  <a:lnTo>
                    <a:pt x="6" y="966"/>
                  </a:lnTo>
                  <a:lnTo>
                    <a:pt x="12" y="960"/>
                  </a:lnTo>
                  <a:lnTo>
                    <a:pt x="12" y="954"/>
                  </a:lnTo>
                  <a:lnTo>
                    <a:pt x="18" y="954"/>
                  </a:lnTo>
                  <a:lnTo>
                    <a:pt x="18" y="948"/>
                  </a:lnTo>
                  <a:lnTo>
                    <a:pt x="18" y="942"/>
                  </a:lnTo>
                  <a:lnTo>
                    <a:pt x="24" y="942"/>
                  </a:lnTo>
                  <a:lnTo>
                    <a:pt x="24" y="936"/>
                  </a:lnTo>
                  <a:lnTo>
                    <a:pt x="24" y="930"/>
                  </a:lnTo>
                  <a:lnTo>
                    <a:pt x="30" y="930"/>
                  </a:lnTo>
                  <a:lnTo>
                    <a:pt x="30" y="924"/>
                  </a:lnTo>
                  <a:lnTo>
                    <a:pt x="30" y="918"/>
                  </a:lnTo>
                  <a:lnTo>
                    <a:pt x="36" y="918"/>
                  </a:lnTo>
                  <a:lnTo>
                    <a:pt x="36" y="912"/>
                  </a:lnTo>
                  <a:lnTo>
                    <a:pt x="36" y="906"/>
                  </a:lnTo>
                  <a:lnTo>
                    <a:pt x="42" y="906"/>
                  </a:lnTo>
                  <a:lnTo>
                    <a:pt x="42" y="900"/>
                  </a:lnTo>
                  <a:lnTo>
                    <a:pt x="42" y="894"/>
                  </a:lnTo>
                  <a:lnTo>
                    <a:pt x="48" y="894"/>
                  </a:lnTo>
                  <a:lnTo>
                    <a:pt x="48" y="888"/>
                  </a:lnTo>
                  <a:lnTo>
                    <a:pt x="48" y="882"/>
                  </a:lnTo>
                  <a:lnTo>
                    <a:pt x="54" y="882"/>
                  </a:lnTo>
                  <a:lnTo>
                    <a:pt x="54" y="876"/>
                  </a:lnTo>
                  <a:lnTo>
                    <a:pt x="54" y="870"/>
                  </a:lnTo>
                  <a:lnTo>
                    <a:pt x="60" y="870"/>
                  </a:lnTo>
                  <a:lnTo>
                    <a:pt x="60" y="864"/>
                  </a:lnTo>
                  <a:lnTo>
                    <a:pt x="60" y="858"/>
                  </a:lnTo>
                  <a:lnTo>
                    <a:pt x="66" y="858"/>
                  </a:lnTo>
                  <a:lnTo>
                    <a:pt x="66" y="852"/>
                  </a:lnTo>
                  <a:lnTo>
                    <a:pt x="66" y="846"/>
                  </a:lnTo>
                  <a:lnTo>
                    <a:pt x="72" y="846"/>
                  </a:lnTo>
                  <a:lnTo>
                    <a:pt x="72" y="840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78" y="828"/>
                  </a:lnTo>
                  <a:lnTo>
                    <a:pt x="78" y="822"/>
                  </a:lnTo>
                  <a:lnTo>
                    <a:pt x="84" y="816"/>
                  </a:lnTo>
                  <a:lnTo>
                    <a:pt x="84" y="810"/>
                  </a:lnTo>
                  <a:lnTo>
                    <a:pt x="90" y="804"/>
                  </a:lnTo>
                  <a:lnTo>
                    <a:pt x="90" y="798"/>
                  </a:lnTo>
                  <a:lnTo>
                    <a:pt x="96" y="792"/>
                  </a:lnTo>
                  <a:lnTo>
                    <a:pt x="96" y="786"/>
                  </a:lnTo>
                  <a:lnTo>
                    <a:pt x="96" y="780"/>
                  </a:lnTo>
                  <a:lnTo>
                    <a:pt x="102" y="780"/>
                  </a:lnTo>
                  <a:lnTo>
                    <a:pt x="102" y="774"/>
                  </a:lnTo>
                  <a:lnTo>
                    <a:pt x="102" y="768"/>
                  </a:lnTo>
                  <a:lnTo>
                    <a:pt x="108" y="762"/>
                  </a:lnTo>
                  <a:lnTo>
                    <a:pt x="108" y="756"/>
                  </a:lnTo>
                  <a:lnTo>
                    <a:pt x="114" y="750"/>
                  </a:lnTo>
                  <a:lnTo>
                    <a:pt x="114" y="744"/>
                  </a:lnTo>
                  <a:lnTo>
                    <a:pt x="114" y="738"/>
                  </a:lnTo>
                  <a:lnTo>
                    <a:pt x="120" y="738"/>
                  </a:lnTo>
                  <a:lnTo>
                    <a:pt x="120" y="732"/>
                  </a:lnTo>
                  <a:lnTo>
                    <a:pt x="120" y="726"/>
                  </a:lnTo>
                  <a:lnTo>
                    <a:pt x="126" y="720"/>
                  </a:lnTo>
                  <a:lnTo>
                    <a:pt x="126" y="714"/>
                  </a:lnTo>
                  <a:lnTo>
                    <a:pt x="132" y="708"/>
                  </a:lnTo>
                  <a:lnTo>
                    <a:pt x="132" y="702"/>
                  </a:lnTo>
                  <a:lnTo>
                    <a:pt x="132" y="696"/>
                  </a:lnTo>
                  <a:lnTo>
                    <a:pt x="138" y="690"/>
                  </a:lnTo>
                  <a:lnTo>
                    <a:pt x="138" y="684"/>
                  </a:lnTo>
                  <a:lnTo>
                    <a:pt x="144" y="678"/>
                  </a:lnTo>
                  <a:lnTo>
                    <a:pt x="144" y="672"/>
                  </a:lnTo>
                  <a:lnTo>
                    <a:pt x="144" y="666"/>
                  </a:lnTo>
                  <a:lnTo>
                    <a:pt x="150" y="660"/>
                  </a:lnTo>
                  <a:lnTo>
                    <a:pt x="150" y="654"/>
                  </a:lnTo>
                  <a:lnTo>
                    <a:pt x="156" y="648"/>
                  </a:lnTo>
                  <a:lnTo>
                    <a:pt x="156" y="642"/>
                  </a:lnTo>
                  <a:lnTo>
                    <a:pt x="156" y="636"/>
                  </a:lnTo>
                  <a:lnTo>
                    <a:pt x="162" y="630"/>
                  </a:lnTo>
                  <a:lnTo>
                    <a:pt x="162" y="624"/>
                  </a:lnTo>
                  <a:lnTo>
                    <a:pt x="162" y="618"/>
                  </a:lnTo>
                  <a:lnTo>
                    <a:pt x="168" y="618"/>
                  </a:lnTo>
                  <a:lnTo>
                    <a:pt x="168" y="612"/>
                  </a:lnTo>
                  <a:lnTo>
                    <a:pt x="168" y="606"/>
                  </a:lnTo>
                  <a:lnTo>
                    <a:pt x="174" y="600"/>
                  </a:lnTo>
                  <a:lnTo>
                    <a:pt x="174" y="594"/>
                  </a:lnTo>
                  <a:lnTo>
                    <a:pt x="174" y="588"/>
                  </a:lnTo>
                  <a:lnTo>
                    <a:pt x="180" y="582"/>
                  </a:lnTo>
                  <a:lnTo>
                    <a:pt x="180" y="576"/>
                  </a:lnTo>
                  <a:lnTo>
                    <a:pt x="180" y="570"/>
                  </a:lnTo>
                  <a:lnTo>
                    <a:pt x="186" y="564"/>
                  </a:lnTo>
                  <a:lnTo>
                    <a:pt x="186" y="558"/>
                  </a:lnTo>
                  <a:lnTo>
                    <a:pt x="186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2" y="540"/>
                  </a:lnTo>
                  <a:lnTo>
                    <a:pt x="198" y="534"/>
                  </a:lnTo>
                  <a:lnTo>
                    <a:pt x="198" y="528"/>
                  </a:lnTo>
                  <a:lnTo>
                    <a:pt x="198" y="522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204" y="504"/>
                  </a:lnTo>
                  <a:lnTo>
                    <a:pt x="210" y="498"/>
                  </a:lnTo>
                  <a:lnTo>
                    <a:pt x="210" y="492"/>
                  </a:lnTo>
                  <a:lnTo>
                    <a:pt x="210" y="486"/>
                  </a:lnTo>
                  <a:lnTo>
                    <a:pt x="216" y="480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2" y="450"/>
                  </a:lnTo>
                  <a:lnTo>
                    <a:pt x="228" y="444"/>
                  </a:lnTo>
                  <a:lnTo>
                    <a:pt x="228" y="438"/>
                  </a:lnTo>
                  <a:lnTo>
                    <a:pt x="228" y="432"/>
                  </a:lnTo>
                  <a:lnTo>
                    <a:pt x="234" y="426"/>
                  </a:lnTo>
                  <a:lnTo>
                    <a:pt x="234" y="420"/>
                  </a:lnTo>
                  <a:lnTo>
                    <a:pt x="234" y="414"/>
                  </a:lnTo>
                  <a:lnTo>
                    <a:pt x="240" y="408"/>
                  </a:lnTo>
                  <a:lnTo>
                    <a:pt x="240" y="402"/>
                  </a:lnTo>
                  <a:lnTo>
                    <a:pt x="240" y="396"/>
                  </a:lnTo>
                  <a:lnTo>
                    <a:pt x="246" y="390"/>
                  </a:lnTo>
                  <a:lnTo>
                    <a:pt x="246" y="384"/>
                  </a:lnTo>
                  <a:lnTo>
                    <a:pt x="246" y="378"/>
                  </a:lnTo>
                  <a:lnTo>
                    <a:pt x="246" y="372"/>
                  </a:lnTo>
                  <a:lnTo>
                    <a:pt x="252" y="372"/>
                  </a:lnTo>
                  <a:lnTo>
                    <a:pt x="252" y="366"/>
                  </a:lnTo>
                  <a:lnTo>
                    <a:pt x="252" y="360"/>
                  </a:lnTo>
                  <a:lnTo>
                    <a:pt x="252" y="354"/>
                  </a:lnTo>
                  <a:lnTo>
                    <a:pt x="258" y="348"/>
                  </a:lnTo>
                  <a:lnTo>
                    <a:pt x="258" y="342"/>
                  </a:lnTo>
                  <a:lnTo>
                    <a:pt x="258" y="336"/>
                  </a:lnTo>
                  <a:lnTo>
                    <a:pt x="264" y="330"/>
                  </a:lnTo>
                  <a:lnTo>
                    <a:pt x="264" y="324"/>
                  </a:lnTo>
                  <a:lnTo>
                    <a:pt x="264" y="318"/>
                  </a:lnTo>
                  <a:lnTo>
                    <a:pt x="270" y="312"/>
                  </a:lnTo>
                  <a:lnTo>
                    <a:pt x="270" y="306"/>
                  </a:lnTo>
                  <a:lnTo>
                    <a:pt x="270" y="300"/>
                  </a:lnTo>
                  <a:lnTo>
                    <a:pt x="270" y="294"/>
                  </a:lnTo>
                  <a:lnTo>
                    <a:pt x="276" y="294"/>
                  </a:lnTo>
                  <a:lnTo>
                    <a:pt x="276" y="288"/>
                  </a:lnTo>
                  <a:lnTo>
                    <a:pt x="276" y="282"/>
                  </a:lnTo>
                  <a:lnTo>
                    <a:pt x="276" y="276"/>
                  </a:lnTo>
                  <a:lnTo>
                    <a:pt x="282" y="270"/>
                  </a:lnTo>
                  <a:lnTo>
                    <a:pt x="282" y="264"/>
                  </a:lnTo>
                  <a:lnTo>
                    <a:pt x="282" y="258"/>
                  </a:lnTo>
                  <a:lnTo>
                    <a:pt x="288" y="252"/>
                  </a:lnTo>
                  <a:lnTo>
                    <a:pt x="288" y="246"/>
                  </a:lnTo>
                  <a:lnTo>
                    <a:pt x="288" y="240"/>
                  </a:lnTo>
                  <a:lnTo>
                    <a:pt x="288" y="234"/>
                  </a:lnTo>
                  <a:lnTo>
                    <a:pt x="294" y="228"/>
                  </a:lnTo>
                  <a:lnTo>
                    <a:pt x="294" y="222"/>
                  </a:lnTo>
                  <a:lnTo>
                    <a:pt x="294" y="216"/>
                  </a:lnTo>
                  <a:lnTo>
                    <a:pt x="300" y="210"/>
                  </a:lnTo>
                  <a:lnTo>
                    <a:pt x="300" y="204"/>
                  </a:lnTo>
                  <a:lnTo>
                    <a:pt x="300" y="198"/>
                  </a:lnTo>
                  <a:lnTo>
                    <a:pt x="300" y="192"/>
                  </a:lnTo>
                  <a:lnTo>
                    <a:pt x="306" y="186"/>
                  </a:lnTo>
                  <a:lnTo>
                    <a:pt x="306" y="180"/>
                  </a:lnTo>
                  <a:lnTo>
                    <a:pt x="306" y="174"/>
                  </a:lnTo>
                  <a:lnTo>
                    <a:pt x="306" y="168"/>
                  </a:lnTo>
                  <a:lnTo>
                    <a:pt x="312" y="168"/>
                  </a:lnTo>
                  <a:lnTo>
                    <a:pt x="312" y="162"/>
                  </a:lnTo>
                  <a:lnTo>
                    <a:pt x="312" y="156"/>
                  </a:lnTo>
                  <a:lnTo>
                    <a:pt x="312" y="150"/>
                  </a:lnTo>
                  <a:lnTo>
                    <a:pt x="318" y="144"/>
                  </a:lnTo>
                  <a:lnTo>
                    <a:pt x="318" y="138"/>
                  </a:lnTo>
                  <a:lnTo>
                    <a:pt x="318" y="132"/>
                  </a:lnTo>
                  <a:lnTo>
                    <a:pt x="318" y="126"/>
                  </a:lnTo>
                  <a:lnTo>
                    <a:pt x="324" y="120"/>
                  </a:lnTo>
                  <a:lnTo>
                    <a:pt x="324" y="114"/>
                  </a:lnTo>
                  <a:lnTo>
                    <a:pt x="324" y="108"/>
                  </a:lnTo>
                  <a:lnTo>
                    <a:pt x="324" y="102"/>
                  </a:lnTo>
                  <a:lnTo>
                    <a:pt x="330" y="96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78"/>
                  </a:lnTo>
                  <a:lnTo>
                    <a:pt x="336" y="72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8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0"/>
                  </a:lnTo>
                  <a:lnTo>
                    <a:pt x="348" y="24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6"/>
                  </a:lnTo>
                  <a:lnTo>
                    <a:pt x="354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5943600" y="684213"/>
            <a:ext cx="2390775" cy="2363787"/>
            <a:chOff x="2190" y="1413"/>
            <a:chExt cx="1506" cy="1489"/>
          </a:xfrm>
        </p:grpSpPr>
        <p:sp>
          <p:nvSpPr>
            <p:cNvPr id="15410" name="Freeform 3"/>
            <p:cNvSpPr>
              <a:spLocks/>
            </p:cNvSpPr>
            <p:nvPr/>
          </p:nvSpPr>
          <p:spPr bwMode="auto">
            <a:xfrm>
              <a:off x="2190" y="2901"/>
              <a:ext cx="384" cy="1"/>
            </a:xfrm>
            <a:custGeom>
              <a:avLst/>
              <a:gdLst>
                <a:gd name="T0" fmla="*/ 6 w 384"/>
                <a:gd name="T1" fmla="*/ 0 h 1"/>
                <a:gd name="T2" fmla="*/ 12 w 384"/>
                <a:gd name="T3" fmla="*/ 0 h 1"/>
                <a:gd name="T4" fmla="*/ 24 w 384"/>
                <a:gd name="T5" fmla="*/ 0 h 1"/>
                <a:gd name="T6" fmla="*/ 30 w 384"/>
                <a:gd name="T7" fmla="*/ 0 h 1"/>
                <a:gd name="T8" fmla="*/ 36 w 384"/>
                <a:gd name="T9" fmla="*/ 0 h 1"/>
                <a:gd name="T10" fmla="*/ 42 w 384"/>
                <a:gd name="T11" fmla="*/ 0 h 1"/>
                <a:gd name="T12" fmla="*/ 54 w 384"/>
                <a:gd name="T13" fmla="*/ 0 h 1"/>
                <a:gd name="T14" fmla="*/ 60 w 384"/>
                <a:gd name="T15" fmla="*/ 0 h 1"/>
                <a:gd name="T16" fmla="*/ 66 w 384"/>
                <a:gd name="T17" fmla="*/ 0 h 1"/>
                <a:gd name="T18" fmla="*/ 72 w 384"/>
                <a:gd name="T19" fmla="*/ 0 h 1"/>
                <a:gd name="T20" fmla="*/ 84 w 384"/>
                <a:gd name="T21" fmla="*/ 0 h 1"/>
                <a:gd name="T22" fmla="*/ 90 w 384"/>
                <a:gd name="T23" fmla="*/ 0 h 1"/>
                <a:gd name="T24" fmla="*/ 96 w 384"/>
                <a:gd name="T25" fmla="*/ 0 h 1"/>
                <a:gd name="T26" fmla="*/ 102 w 384"/>
                <a:gd name="T27" fmla="*/ 0 h 1"/>
                <a:gd name="T28" fmla="*/ 114 w 384"/>
                <a:gd name="T29" fmla="*/ 0 h 1"/>
                <a:gd name="T30" fmla="*/ 120 w 384"/>
                <a:gd name="T31" fmla="*/ 0 h 1"/>
                <a:gd name="T32" fmla="*/ 126 w 384"/>
                <a:gd name="T33" fmla="*/ 0 h 1"/>
                <a:gd name="T34" fmla="*/ 132 w 384"/>
                <a:gd name="T35" fmla="*/ 0 h 1"/>
                <a:gd name="T36" fmla="*/ 144 w 384"/>
                <a:gd name="T37" fmla="*/ 0 h 1"/>
                <a:gd name="T38" fmla="*/ 150 w 384"/>
                <a:gd name="T39" fmla="*/ 0 h 1"/>
                <a:gd name="T40" fmla="*/ 156 w 384"/>
                <a:gd name="T41" fmla="*/ 0 h 1"/>
                <a:gd name="T42" fmla="*/ 162 w 384"/>
                <a:gd name="T43" fmla="*/ 0 h 1"/>
                <a:gd name="T44" fmla="*/ 174 w 384"/>
                <a:gd name="T45" fmla="*/ 0 h 1"/>
                <a:gd name="T46" fmla="*/ 180 w 384"/>
                <a:gd name="T47" fmla="*/ 0 h 1"/>
                <a:gd name="T48" fmla="*/ 186 w 384"/>
                <a:gd name="T49" fmla="*/ 0 h 1"/>
                <a:gd name="T50" fmla="*/ 192 w 384"/>
                <a:gd name="T51" fmla="*/ 0 h 1"/>
                <a:gd name="T52" fmla="*/ 204 w 384"/>
                <a:gd name="T53" fmla="*/ 0 h 1"/>
                <a:gd name="T54" fmla="*/ 210 w 384"/>
                <a:gd name="T55" fmla="*/ 0 h 1"/>
                <a:gd name="T56" fmla="*/ 216 w 384"/>
                <a:gd name="T57" fmla="*/ 0 h 1"/>
                <a:gd name="T58" fmla="*/ 222 w 384"/>
                <a:gd name="T59" fmla="*/ 0 h 1"/>
                <a:gd name="T60" fmla="*/ 234 w 384"/>
                <a:gd name="T61" fmla="*/ 0 h 1"/>
                <a:gd name="T62" fmla="*/ 240 w 384"/>
                <a:gd name="T63" fmla="*/ 0 h 1"/>
                <a:gd name="T64" fmla="*/ 246 w 384"/>
                <a:gd name="T65" fmla="*/ 0 h 1"/>
                <a:gd name="T66" fmla="*/ 252 w 384"/>
                <a:gd name="T67" fmla="*/ 0 h 1"/>
                <a:gd name="T68" fmla="*/ 264 w 384"/>
                <a:gd name="T69" fmla="*/ 0 h 1"/>
                <a:gd name="T70" fmla="*/ 270 w 384"/>
                <a:gd name="T71" fmla="*/ 0 h 1"/>
                <a:gd name="T72" fmla="*/ 276 w 384"/>
                <a:gd name="T73" fmla="*/ 0 h 1"/>
                <a:gd name="T74" fmla="*/ 282 w 384"/>
                <a:gd name="T75" fmla="*/ 0 h 1"/>
                <a:gd name="T76" fmla="*/ 294 w 384"/>
                <a:gd name="T77" fmla="*/ 0 h 1"/>
                <a:gd name="T78" fmla="*/ 300 w 384"/>
                <a:gd name="T79" fmla="*/ 0 h 1"/>
                <a:gd name="T80" fmla="*/ 306 w 384"/>
                <a:gd name="T81" fmla="*/ 0 h 1"/>
                <a:gd name="T82" fmla="*/ 312 w 384"/>
                <a:gd name="T83" fmla="*/ 0 h 1"/>
                <a:gd name="T84" fmla="*/ 324 w 384"/>
                <a:gd name="T85" fmla="*/ 0 h 1"/>
                <a:gd name="T86" fmla="*/ 330 w 384"/>
                <a:gd name="T87" fmla="*/ 0 h 1"/>
                <a:gd name="T88" fmla="*/ 336 w 384"/>
                <a:gd name="T89" fmla="*/ 0 h 1"/>
                <a:gd name="T90" fmla="*/ 342 w 384"/>
                <a:gd name="T91" fmla="*/ 0 h 1"/>
                <a:gd name="T92" fmla="*/ 354 w 384"/>
                <a:gd name="T93" fmla="*/ 0 h 1"/>
                <a:gd name="T94" fmla="*/ 360 w 384"/>
                <a:gd name="T95" fmla="*/ 0 h 1"/>
                <a:gd name="T96" fmla="*/ 366 w 384"/>
                <a:gd name="T97" fmla="*/ 0 h 1"/>
                <a:gd name="T98" fmla="*/ 372 w 384"/>
                <a:gd name="T99" fmla="*/ 0 h 1"/>
                <a:gd name="T100" fmla="*/ 384 w 38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Freeform 4"/>
            <p:cNvSpPr>
              <a:spLocks/>
            </p:cNvSpPr>
            <p:nvPr/>
          </p:nvSpPr>
          <p:spPr bwMode="auto">
            <a:xfrm>
              <a:off x="2574" y="2901"/>
              <a:ext cx="384" cy="1"/>
            </a:xfrm>
            <a:custGeom>
              <a:avLst/>
              <a:gdLst>
                <a:gd name="T0" fmla="*/ 6 w 384"/>
                <a:gd name="T1" fmla="*/ 0 h 1"/>
                <a:gd name="T2" fmla="*/ 12 w 384"/>
                <a:gd name="T3" fmla="*/ 0 h 1"/>
                <a:gd name="T4" fmla="*/ 24 w 384"/>
                <a:gd name="T5" fmla="*/ 0 h 1"/>
                <a:gd name="T6" fmla="*/ 30 w 384"/>
                <a:gd name="T7" fmla="*/ 0 h 1"/>
                <a:gd name="T8" fmla="*/ 36 w 384"/>
                <a:gd name="T9" fmla="*/ 0 h 1"/>
                <a:gd name="T10" fmla="*/ 42 w 384"/>
                <a:gd name="T11" fmla="*/ 0 h 1"/>
                <a:gd name="T12" fmla="*/ 54 w 384"/>
                <a:gd name="T13" fmla="*/ 0 h 1"/>
                <a:gd name="T14" fmla="*/ 60 w 384"/>
                <a:gd name="T15" fmla="*/ 0 h 1"/>
                <a:gd name="T16" fmla="*/ 66 w 384"/>
                <a:gd name="T17" fmla="*/ 0 h 1"/>
                <a:gd name="T18" fmla="*/ 72 w 384"/>
                <a:gd name="T19" fmla="*/ 0 h 1"/>
                <a:gd name="T20" fmla="*/ 84 w 384"/>
                <a:gd name="T21" fmla="*/ 0 h 1"/>
                <a:gd name="T22" fmla="*/ 90 w 384"/>
                <a:gd name="T23" fmla="*/ 0 h 1"/>
                <a:gd name="T24" fmla="*/ 96 w 384"/>
                <a:gd name="T25" fmla="*/ 0 h 1"/>
                <a:gd name="T26" fmla="*/ 102 w 384"/>
                <a:gd name="T27" fmla="*/ 0 h 1"/>
                <a:gd name="T28" fmla="*/ 114 w 384"/>
                <a:gd name="T29" fmla="*/ 0 h 1"/>
                <a:gd name="T30" fmla="*/ 120 w 384"/>
                <a:gd name="T31" fmla="*/ 0 h 1"/>
                <a:gd name="T32" fmla="*/ 126 w 384"/>
                <a:gd name="T33" fmla="*/ 0 h 1"/>
                <a:gd name="T34" fmla="*/ 132 w 384"/>
                <a:gd name="T35" fmla="*/ 0 h 1"/>
                <a:gd name="T36" fmla="*/ 144 w 384"/>
                <a:gd name="T37" fmla="*/ 0 h 1"/>
                <a:gd name="T38" fmla="*/ 150 w 384"/>
                <a:gd name="T39" fmla="*/ 0 h 1"/>
                <a:gd name="T40" fmla="*/ 156 w 384"/>
                <a:gd name="T41" fmla="*/ 0 h 1"/>
                <a:gd name="T42" fmla="*/ 162 w 384"/>
                <a:gd name="T43" fmla="*/ 0 h 1"/>
                <a:gd name="T44" fmla="*/ 174 w 384"/>
                <a:gd name="T45" fmla="*/ 0 h 1"/>
                <a:gd name="T46" fmla="*/ 180 w 384"/>
                <a:gd name="T47" fmla="*/ 0 h 1"/>
                <a:gd name="T48" fmla="*/ 186 w 384"/>
                <a:gd name="T49" fmla="*/ 0 h 1"/>
                <a:gd name="T50" fmla="*/ 192 w 384"/>
                <a:gd name="T51" fmla="*/ 0 h 1"/>
                <a:gd name="T52" fmla="*/ 204 w 384"/>
                <a:gd name="T53" fmla="*/ 0 h 1"/>
                <a:gd name="T54" fmla="*/ 210 w 384"/>
                <a:gd name="T55" fmla="*/ 0 h 1"/>
                <a:gd name="T56" fmla="*/ 216 w 384"/>
                <a:gd name="T57" fmla="*/ 0 h 1"/>
                <a:gd name="T58" fmla="*/ 222 w 384"/>
                <a:gd name="T59" fmla="*/ 0 h 1"/>
                <a:gd name="T60" fmla="*/ 234 w 384"/>
                <a:gd name="T61" fmla="*/ 0 h 1"/>
                <a:gd name="T62" fmla="*/ 240 w 384"/>
                <a:gd name="T63" fmla="*/ 0 h 1"/>
                <a:gd name="T64" fmla="*/ 246 w 384"/>
                <a:gd name="T65" fmla="*/ 0 h 1"/>
                <a:gd name="T66" fmla="*/ 252 w 384"/>
                <a:gd name="T67" fmla="*/ 0 h 1"/>
                <a:gd name="T68" fmla="*/ 264 w 384"/>
                <a:gd name="T69" fmla="*/ 0 h 1"/>
                <a:gd name="T70" fmla="*/ 270 w 384"/>
                <a:gd name="T71" fmla="*/ 0 h 1"/>
                <a:gd name="T72" fmla="*/ 276 w 384"/>
                <a:gd name="T73" fmla="*/ 0 h 1"/>
                <a:gd name="T74" fmla="*/ 282 w 384"/>
                <a:gd name="T75" fmla="*/ 0 h 1"/>
                <a:gd name="T76" fmla="*/ 294 w 384"/>
                <a:gd name="T77" fmla="*/ 0 h 1"/>
                <a:gd name="T78" fmla="*/ 300 w 384"/>
                <a:gd name="T79" fmla="*/ 0 h 1"/>
                <a:gd name="T80" fmla="*/ 306 w 384"/>
                <a:gd name="T81" fmla="*/ 0 h 1"/>
                <a:gd name="T82" fmla="*/ 312 w 384"/>
                <a:gd name="T83" fmla="*/ 0 h 1"/>
                <a:gd name="T84" fmla="*/ 324 w 384"/>
                <a:gd name="T85" fmla="*/ 0 h 1"/>
                <a:gd name="T86" fmla="*/ 330 w 384"/>
                <a:gd name="T87" fmla="*/ 0 h 1"/>
                <a:gd name="T88" fmla="*/ 336 w 384"/>
                <a:gd name="T89" fmla="*/ 0 h 1"/>
                <a:gd name="T90" fmla="*/ 342 w 384"/>
                <a:gd name="T91" fmla="*/ 0 h 1"/>
                <a:gd name="T92" fmla="*/ 354 w 384"/>
                <a:gd name="T93" fmla="*/ 0 h 1"/>
                <a:gd name="T94" fmla="*/ 360 w 384"/>
                <a:gd name="T95" fmla="*/ 0 h 1"/>
                <a:gd name="T96" fmla="*/ 366 w 384"/>
                <a:gd name="T97" fmla="*/ 0 h 1"/>
                <a:gd name="T98" fmla="*/ 378 w 384"/>
                <a:gd name="T99" fmla="*/ 0 h 1"/>
                <a:gd name="T100" fmla="*/ 384 w 38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Freeform 5"/>
            <p:cNvSpPr>
              <a:spLocks/>
            </p:cNvSpPr>
            <p:nvPr/>
          </p:nvSpPr>
          <p:spPr bwMode="auto">
            <a:xfrm>
              <a:off x="2958" y="2799"/>
              <a:ext cx="384" cy="102"/>
            </a:xfrm>
            <a:custGeom>
              <a:avLst/>
              <a:gdLst>
                <a:gd name="T0" fmla="*/ 6 w 384"/>
                <a:gd name="T1" fmla="*/ 102 h 102"/>
                <a:gd name="T2" fmla="*/ 12 w 384"/>
                <a:gd name="T3" fmla="*/ 102 h 102"/>
                <a:gd name="T4" fmla="*/ 24 w 384"/>
                <a:gd name="T5" fmla="*/ 102 h 102"/>
                <a:gd name="T6" fmla="*/ 30 w 384"/>
                <a:gd name="T7" fmla="*/ 102 h 102"/>
                <a:gd name="T8" fmla="*/ 36 w 384"/>
                <a:gd name="T9" fmla="*/ 102 h 102"/>
                <a:gd name="T10" fmla="*/ 42 w 384"/>
                <a:gd name="T11" fmla="*/ 96 h 102"/>
                <a:gd name="T12" fmla="*/ 54 w 384"/>
                <a:gd name="T13" fmla="*/ 96 h 102"/>
                <a:gd name="T14" fmla="*/ 60 w 384"/>
                <a:gd name="T15" fmla="*/ 96 h 102"/>
                <a:gd name="T16" fmla="*/ 66 w 384"/>
                <a:gd name="T17" fmla="*/ 96 h 102"/>
                <a:gd name="T18" fmla="*/ 72 w 384"/>
                <a:gd name="T19" fmla="*/ 96 h 102"/>
                <a:gd name="T20" fmla="*/ 84 w 384"/>
                <a:gd name="T21" fmla="*/ 96 h 102"/>
                <a:gd name="T22" fmla="*/ 90 w 384"/>
                <a:gd name="T23" fmla="*/ 96 h 102"/>
                <a:gd name="T24" fmla="*/ 96 w 384"/>
                <a:gd name="T25" fmla="*/ 96 h 102"/>
                <a:gd name="T26" fmla="*/ 102 w 384"/>
                <a:gd name="T27" fmla="*/ 96 h 102"/>
                <a:gd name="T28" fmla="*/ 114 w 384"/>
                <a:gd name="T29" fmla="*/ 96 h 102"/>
                <a:gd name="T30" fmla="*/ 120 w 384"/>
                <a:gd name="T31" fmla="*/ 96 h 102"/>
                <a:gd name="T32" fmla="*/ 126 w 384"/>
                <a:gd name="T33" fmla="*/ 96 h 102"/>
                <a:gd name="T34" fmla="*/ 132 w 384"/>
                <a:gd name="T35" fmla="*/ 96 h 102"/>
                <a:gd name="T36" fmla="*/ 144 w 384"/>
                <a:gd name="T37" fmla="*/ 90 h 102"/>
                <a:gd name="T38" fmla="*/ 150 w 384"/>
                <a:gd name="T39" fmla="*/ 90 h 102"/>
                <a:gd name="T40" fmla="*/ 156 w 384"/>
                <a:gd name="T41" fmla="*/ 90 h 102"/>
                <a:gd name="T42" fmla="*/ 162 w 384"/>
                <a:gd name="T43" fmla="*/ 90 h 102"/>
                <a:gd name="T44" fmla="*/ 174 w 384"/>
                <a:gd name="T45" fmla="*/ 90 h 102"/>
                <a:gd name="T46" fmla="*/ 180 w 384"/>
                <a:gd name="T47" fmla="*/ 90 h 102"/>
                <a:gd name="T48" fmla="*/ 186 w 384"/>
                <a:gd name="T49" fmla="*/ 84 h 102"/>
                <a:gd name="T50" fmla="*/ 192 w 384"/>
                <a:gd name="T51" fmla="*/ 84 h 102"/>
                <a:gd name="T52" fmla="*/ 204 w 384"/>
                <a:gd name="T53" fmla="*/ 84 h 102"/>
                <a:gd name="T54" fmla="*/ 210 w 384"/>
                <a:gd name="T55" fmla="*/ 84 h 102"/>
                <a:gd name="T56" fmla="*/ 216 w 384"/>
                <a:gd name="T57" fmla="*/ 78 h 102"/>
                <a:gd name="T58" fmla="*/ 222 w 384"/>
                <a:gd name="T59" fmla="*/ 78 h 102"/>
                <a:gd name="T60" fmla="*/ 234 w 384"/>
                <a:gd name="T61" fmla="*/ 78 h 102"/>
                <a:gd name="T62" fmla="*/ 240 w 384"/>
                <a:gd name="T63" fmla="*/ 78 h 102"/>
                <a:gd name="T64" fmla="*/ 246 w 384"/>
                <a:gd name="T65" fmla="*/ 72 h 102"/>
                <a:gd name="T66" fmla="*/ 252 w 384"/>
                <a:gd name="T67" fmla="*/ 72 h 102"/>
                <a:gd name="T68" fmla="*/ 264 w 384"/>
                <a:gd name="T69" fmla="*/ 66 h 102"/>
                <a:gd name="T70" fmla="*/ 270 w 384"/>
                <a:gd name="T71" fmla="*/ 66 h 102"/>
                <a:gd name="T72" fmla="*/ 276 w 384"/>
                <a:gd name="T73" fmla="*/ 66 h 102"/>
                <a:gd name="T74" fmla="*/ 282 w 384"/>
                <a:gd name="T75" fmla="*/ 60 h 102"/>
                <a:gd name="T76" fmla="*/ 294 w 384"/>
                <a:gd name="T77" fmla="*/ 60 h 102"/>
                <a:gd name="T78" fmla="*/ 300 w 384"/>
                <a:gd name="T79" fmla="*/ 54 h 102"/>
                <a:gd name="T80" fmla="*/ 306 w 384"/>
                <a:gd name="T81" fmla="*/ 48 h 102"/>
                <a:gd name="T82" fmla="*/ 312 w 384"/>
                <a:gd name="T83" fmla="*/ 48 h 102"/>
                <a:gd name="T84" fmla="*/ 324 w 384"/>
                <a:gd name="T85" fmla="*/ 42 h 102"/>
                <a:gd name="T86" fmla="*/ 330 w 384"/>
                <a:gd name="T87" fmla="*/ 36 h 102"/>
                <a:gd name="T88" fmla="*/ 336 w 384"/>
                <a:gd name="T89" fmla="*/ 36 h 102"/>
                <a:gd name="T90" fmla="*/ 342 w 384"/>
                <a:gd name="T91" fmla="*/ 30 h 102"/>
                <a:gd name="T92" fmla="*/ 354 w 384"/>
                <a:gd name="T93" fmla="*/ 24 h 102"/>
                <a:gd name="T94" fmla="*/ 360 w 384"/>
                <a:gd name="T95" fmla="*/ 18 h 102"/>
                <a:gd name="T96" fmla="*/ 366 w 384"/>
                <a:gd name="T97" fmla="*/ 12 h 102"/>
                <a:gd name="T98" fmla="*/ 378 w 384"/>
                <a:gd name="T99" fmla="*/ 6 h 102"/>
                <a:gd name="T100" fmla="*/ 384 w 384"/>
                <a:gd name="T101" fmla="*/ 0 h 1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02">
                  <a:moveTo>
                    <a:pt x="0" y="102"/>
                  </a:moveTo>
                  <a:lnTo>
                    <a:pt x="0" y="102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8" y="102"/>
                  </a:lnTo>
                  <a:lnTo>
                    <a:pt x="24" y="102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2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2" y="96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8" y="96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50" y="90"/>
                  </a:lnTo>
                  <a:lnTo>
                    <a:pt x="156" y="90"/>
                  </a:lnTo>
                  <a:lnTo>
                    <a:pt x="162" y="90"/>
                  </a:lnTo>
                  <a:lnTo>
                    <a:pt x="168" y="90"/>
                  </a:lnTo>
                  <a:lnTo>
                    <a:pt x="174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78"/>
                  </a:lnTo>
                  <a:lnTo>
                    <a:pt x="222" y="78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76" y="60"/>
                  </a:lnTo>
                  <a:lnTo>
                    <a:pt x="282" y="60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294" y="54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42" y="30"/>
                  </a:lnTo>
                  <a:lnTo>
                    <a:pt x="348" y="30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Freeform 6"/>
            <p:cNvSpPr>
              <a:spLocks/>
            </p:cNvSpPr>
            <p:nvPr/>
          </p:nvSpPr>
          <p:spPr bwMode="auto">
            <a:xfrm>
              <a:off x="3342" y="1413"/>
              <a:ext cx="354" cy="1386"/>
            </a:xfrm>
            <a:custGeom>
              <a:avLst/>
              <a:gdLst>
                <a:gd name="T0" fmla="*/ 6 w 354"/>
                <a:gd name="T1" fmla="*/ 1380 h 1386"/>
                <a:gd name="T2" fmla="*/ 12 w 354"/>
                <a:gd name="T3" fmla="*/ 1374 h 1386"/>
                <a:gd name="T4" fmla="*/ 18 w 354"/>
                <a:gd name="T5" fmla="*/ 1368 h 1386"/>
                <a:gd name="T6" fmla="*/ 24 w 354"/>
                <a:gd name="T7" fmla="*/ 1362 h 1386"/>
                <a:gd name="T8" fmla="*/ 30 w 354"/>
                <a:gd name="T9" fmla="*/ 1356 h 1386"/>
                <a:gd name="T10" fmla="*/ 36 w 354"/>
                <a:gd name="T11" fmla="*/ 1350 h 1386"/>
                <a:gd name="T12" fmla="*/ 42 w 354"/>
                <a:gd name="T13" fmla="*/ 1344 h 1386"/>
                <a:gd name="T14" fmla="*/ 48 w 354"/>
                <a:gd name="T15" fmla="*/ 1338 h 1386"/>
                <a:gd name="T16" fmla="*/ 54 w 354"/>
                <a:gd name="T17" fmla="*/ 1326 h 1386"/>
                <a:gd name="T18" fmla="*/ 60 w 354"/>
                <a:gd name="T19" fmla="*/ 1320 h 1386"/>
                <a:gd name="T20" fmla="*/ 66 w 354"/>
                <a:gd name="T21" fmla="*/ 1314 h 1386"/>
                <a:gd name="T22" fmla="*/ 72 w 354"/>
                <a:gd name="T23" fmla="*/ 1302 h 1386"/>
                <a:gd name="T24" fmla="*/ 78 w 354"/>
                <a:gd name="T25" fmla="*/ 1296 h 1386"/>
                <a:gd name="T26" fmla="*/ 84 w 354"/>
                <a:gd name="T27" fmla="*/ 1284 h 1386"/>
                <a:gd name="T28" fmla="*/ 90 w 354"/>
                <a:gd name="T29" fmla="*/ 1272 h 1386"/>
                <a:gd name="T30" fmla="*/ 96 w 354"/>
                <a:gd name="T31" fmla="*/ 1260 h 1386"/>
                <a:gd name="T32" fmla="*/ 102 w 354"/>
                <a:gd name="T33" fmla="*/ 1254 h 1386"/>
                <a:gd name="T34" fmla="*/ 108 w 354"/>
                <a:gd name="T35" fmla="*/ 1242 h 1386"/>
                <a:gd name="T36" fmla="*/ 114 w 354"/>
                <a:gd name="T37" fmla="*/ 1230 h 1386"/>
                <a:gd name="T38" fmla="*/ 120 w 354"/>
                <a:gd name="T39" fmla="*/ 1218 h 1386"/>
                <a:gd name="T40" fmla="*/ 126 w 354"/>
                <a:gd name="T41" fmla="*/ 1200 h 1386"/>
                <a:gd name="T42" fmla="*/ 132 w 354"/>
                <a:gd name="T43" fmla="*/ 1188 h 1386"/>
                <a:gd name="T44" fmla="*/ 138 w 354"/>
                <a:gd name="T45" fmla="*/ 1176 h 1386"/>
                <a:gd name="T46" fmla="*/ 144 w 354"/>
                <a:gd name="T47" fmla="*/ 1158 h 1386"/>
                <a:gd name="T48" fmla="*/ 150 w 354"/>
                <a:gd name="T49" fmla="*/ 1146 h 1386"/>
                <a:gd name="T50" fmla="*/ 156 w 354"/>
                <a:gd name="T51" fmla="*/ 1128 h 1386"/>
                <a:gd name="T52" fmla="*/ 162 w 354"/>
                <a:gd name="T53" fmla="*/ 1110 h 1386"/>
                <a:gd name="T54" fmla="*/ 168 w 354"/>
                <a:gd name="T55" fmla="*/ 1092 h 1386"/>
                <a:gd name="T56" fmla="*/ 174 w 354"/>
                <a:gd name="T57" fmla="*/ 1074 h 1386"/>
                <a:gd name="T58" fmla="*/ 180 w 354"/>
                <a:gd name="T59" fmla="*/ 1056 h 1386"/>
                <a:gd name="T60" fmla="*/ 186 w 354"/>
                <a:gd name="T61" fmla="*/ 1032 h 1386"/>
                <a:gd name="T62" fmla="*/ 192 w 354"/>
                <a:gd name="T63" fmla="*/ 1014 h 1386"/>
                <a:gd name="T64" fmla="*/ 198 w 354"/>
                <a:gd name="T65" fmla="*/ 990 h 1386"/>
                <a:gd name="T66" fmla="*/ 204 w 354"/>
                <a:gd name="T67" fmla="*/ 972 h 1386"/>
                <a:gd name="T68" fmla="*/ 210 w 354"/>
                <a:gd name="T69" fmla="*/ 948 h 1386"/>
                <a:gd name="T70" fmla="*/ 216 w 354"/>
                <a:gd name="T71" fmla="*/ 924 h 1386"/>
                <a:gd name="T72" fmla="*/ 222 w 354"/>
                <a:gd name="T73" fmla="*/ 894 h 1386"/>
                <a:gd name="T74" fmla="*/ 228 w 354"/>
                <a:gd name="T75" fmla="*/ 870 h 1386"/>
                <a:gd name="T76" fmla="*/ 234 w 354"/>
                <a:gd name="T77" fmla="*/ 840 h 1386"/>
                <a:gd name="T78" fmla="*/ 240 w 354"/>
                <a:gd name="T79" fmla="*/ 810 h 1386"/>
                <a:gd name="T80" fmla="*/ 246 w 354"/>
                <a:gd name="T81" fmla="*/ 786 h 1386"/>
                <a:gd name="T82" fmla="*/ 252 w 354"/>
                <a:gd name="T83" fmla="*/ 750 h 1386"/>
                <a:gd name="T84" fmla="*/ 258 w 354"/>
                <a:gd name="T85" fmla="*/ 720 h 1386"/>
                <a:gd name="T86" fmla="*/ 264 w 354"/>
                <a:gd name="T87" fmla="*/ 684 h 1386"/>
                <a:gd name="T88" fmla="*/ 270 w 354"/>
                <a:gd name="T89" fmla="*/ 654 h 1386"/>
                <a:gd name="T90" fmla="*/ 276 w 354"/>
                <a:gd name="T91" fmla="*/ 618 h 1386"/>
                <a:gd name="T92" fmla="*/ 282 w 354"/>
                <a:gd name="T93" fmla="*/ 576 h 1386"/>
                <a:gd name="T94" fmla="*/ 288 w 354"/>
                <a:gd name="T95" fmla="*/ 540 h 1386"/>
                <a:gd name="T96" fmla="*/ 294 w 354"/>
                <a:gd name="T97" fmla="*/ 498 h 1386"/>
                <a:gd name="T98" fmla="*/ 300 w 354"/>
                <a:gd name="T99" fmla="*/ 456 h 1386"/>
                <a:gd name="T100" fmla="*/ 306 w 354"/>
                <a:gd name="T101" fmla="*/ 414 h 1386"/>
                <a:gd name="T102" fmla="*/ 312 w 354"/>
                <a:gd name="T103" fmla="*/ 366 h 1386"/>
                <a:gd name="T104" fmla="*/ 318 w 354"/>
                <a:gd name="T105" fmla="*/ 318 h 1386"/>
                <a:gd name="T106" fmla="*/ 324 w 354"/>
                <a:gd name="T107" fmla="*/ 270 h 1386"/>
                <a:gd name="T108" fmla="*/ 330 w 354"/>
                <a:gd name="T109" fmla="*/ 222 h 1386"/>
                <a:gd name="T110" fmla="*/ 336 w 354"/>
                <a:gd name="T111" fmla="*/ 168 h 1386"/>
                <a:gd name="T112" fmla="*/ 342 w 354"/>
                <a:gd name="T113" fmla="*/ 114 h 1386"/>
                <a:gd name="T114" fmla="*/ 348 w 354"/>
                <a:gd name="T115" fmla="*/ 60 h 1386"/>
                <a:gd name="T116" fmla="*/ 354 w 354"/>
                <a:gd name="T117" fmla="*/ 0 h 13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54" h="1386">
                  <a:moveTo>
                    <a:pt x="0" y="1386"/>
                  </a:moveTo>
                  <a:lnTo>
                    <a:pt x="0" y="1386"/>
                  </a:lnTo>
                  <a:lnTo>
                    <a:pt x="6" y="1386"/>
                  </a:lnTo>
                  <a:lnTo>
                    <a:pt x="6" y="1380"/>
                  </a:lnTo>
                  <a:lnTo>
                    <a:pt x="12" y="1380"/>
                  </a:lnTo>
                  <a:lnTo>
                    <a:pt x="12" y="1374"/>
                  </a:lnTo>
                  <a:lnTo>
                    <a:pt x="18" y="1374"/>
                  </a:lnTo>
                  <a:lnTo>
                    <a:pt x="18" y="1368"/>
                  </a:lnTo>
                  <a:lnTo>
                    <a:pt x="24" y="1368"/>
                  </a:lnTo>
                  <a:lnTo>
                    <a:pt x="24" y="1362"/>
                  </a:lnTo>
                  <a:lnTo>
                    <a:pt x="30" y="1362"/>
                  </a:lnTo>
                  <a:lnTo>
                    <a:pt x="30" y="1356"/>
                  </a:lnTo>
                  <a:lnTo>
                    <a:pt x="36" y="1350"/>
                  </a:lnTo>
                  <a:lnTo>
                    <a:pt x="42" y="1344"/>
                  </a:lnTo>
                  <a:lnTo>
                    <a:pt x="42" y="1338"/>
                  </a:lnTo>
                  <a:lnTo>
                    <a:pt x="48" y="1338"/>
                  </a:lnTo>
                  <a:lnTo>
                    <a:pt x="48" y="1332"/>
                  </a:lnTo>
                  <a:lnTo>
                    <a:pt x="54" y="1332"/>
                  </a:lnTo>
                  <a:lnTo>
                    <a:pt x="54" y="1326"/>
                  </a:lnTo>
                  <a:lnTo>
                    <a:pt x="60" y="1320"/>
                  </a:lnTo>
                  <a:lnTo>
                    <a:pt x="60" y="1314"/>
                  </a:lnTo>
                  <a:lnTo>
                    <a:pt x="66" y="1314"/>
                  </a:lnTo>
                  <a:lnTo>
                    <a:pt x="66" y="1308"/>
                  </a:lnTo>
                  <a:lnTo>
                    <a:pt x="72" y="1302"/>
                  </a:lnTo>
                  <a:lnTo>
                    <a:pt x="72" y="1296"/>
                  </a:lnTo>
                  <a:lnTo>
                    <a:pt x="78" y="1296"/>
                  </a:lnTo>
                  <a:lnTo>
                    <a:pt x="78" y="1290"/>
                  </a:lnTo>
                  <a:lnTo>
                    <a:pt x="84" y="1284"/>
                  </a:lnTo>
                  <a:lnTo>
                    <a:pt x="84" y="1278"/>
                  </a:lnTo>
                  <a:lnTo>
                    <a:pt x="90" y="1278"/>
                  </a:lnTo>
                  <a:lnTo>
                    <a:pt x="90" y="1272"/>
                  </a:lnTo>
                  <a:lnTo>
                    <a:pt x="90" y="1266"/>
                  </a:lnTo>
                  <a:lnTo>
                    <a:pt x="96" y="1266"/>
                  </a:lnTo>
                  <a:lnTo>
                    <a:pt x="96" y="1260"/>
                  </a:lnTo>
                  <a:lnTo>
                    <a:pt x="102" y="1254"/>
                  </a:lnTo>
                  <a:lnTo>
                    <a:pt x="102" y="1248"/>
                  </a:lnTo>
                  <a:lnTo>
                    <a:pt x="108" y="1242"/>
                  </a:lnTo>
                  <a:lnTo>
                    <a:pt x="108" y="1236"/>
                  </a:lnTo>
                  <a:lnTo>
                    <a:pt x="114" y="1230"/>
                  </a:lnTo>
                  <a:lnTo>
                    <a:pt x="114" y="1224"/>
                  </a:lnTo>
                  <a:lnTo>
                    <a:pt x="120" y="1218"/>
                  </a:lnTo>
                  <a:lnTo>
                    <a:pt x="120" y="1212"/>
                  </a:lnTo>
                  <a:lnTo>
                    <a:pt x="120" y="1206"/>
                  </a:lnTo>
                  <a:lnTo>
                    <a:pt x="126" y="1206"/>
                  </a:lnTo>
                  <a:lnTo>
                    <a:pt x="126" y="1200"/>
                  </a:lnTo>
                  <a:lnTo>
                    <a:pt x="126" y="1194"/>
                  </a:lnTo>
                  <a:lnTo>
                    <a:pt x="132" y="1194"/>
                  </a:lnTo>
                  <a:lnTo>
                    <a:pt x="132" y="1188"/>
                  </a:lnTo>
                  <a:lnTo>
                    <a:pt x="132" y="1182"/>
                  </a:lnTo>
                  <a:lnTo>
                    <a:pt x="138" y="1176"/>
                  </a:lnTo>
                  <a:lnTo>
                    <a:pt x="138" y="1170"/>
                  </a:lnTo>
                  <a:lnTo>
                    <a:pt x="138" y="1164"/>
                  </a:lnTo>
                  <a:lnTo>
                    <a:pt x="144" y="1164"/>
                  </a:lnTo>
                  <a:lnTo>
                    <a:pt x="144" y="1158"/>
                  </a:lnTo>
                  <a:lnTo>
                    <a:pt x="144" y="1152"/>
                  </a:lnTo>
                  <a:lnTo>
                    <a:pt x="150" y="1146"/>
                  </a:lnTo>
                  <a:lnTo>
                    <a:pt x="150" y="1140"/>
                  </a:lnTo>
                  <a:lnTo>
                    <a:pt x="150" y="1134"/>
                  </a:lnTo>
                  <a:lnTo>
                    <a:pt x="156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62" y="1116"/>
                  </a:lnTo>
                  <a:lnTo>
                    <a:pt x="162" y="1110"/>
                  </a:lnTo>
                  <a:lnTo>
                    <a:pt x="162" y="1104"/>
                  </a:lnTo>
                  <a:lnTo>
                    <a:pt x="162" y="1098"/>
                  </a:lnTo>
                  <a:lnTo>
                    <a:pt x="168" y="1098"/>
                  </a:lnTo>
                  <a:lnTo>
                    <a:pt x="168" y="1092"/>
                  </a:lnTo>
                  <a:lnTo>
                    <a:pt x="168" y="1086"/>
                  </a:lnTo>
                  <a:lnTo>
                    <a:pt x="168" y="1080"/>
                  </a:lnTo>
                  <a:lnTo>
                    <a:pt x="174" y="1080"/>
                  </a:lnTo>
                  <a:lnTo>
                    <a:pt x="174" y="1074"/>
                  </a:lnTo>
                  <a:lnTo>
                    <a:pt x="174" y="1068"/>
                  </a:lnTo>
                  <a:lnTo>
                    <a:pt x="174" y="1062"/>
                  </a:lnTo>
                  <a:lnTo>
                    <a:pt x="180" y="1062"/>
                  </a:lnTo>
                  <a:lnTo>
                    <a:pt x="180" y="1056"/>
                  </a:lnTo>
                  <a:lnTo>
                    <a:pt x="180" y="1050"/>
                  </a:lnTo>
                  <a:lnTo>
                    <a:pt x="180" y="1044"/>
                  </a:lnTo>
                  <a:lnTo>
                    <a:pt x="186" y="1038"/>
                  </a:lnTo>
                  <a:lnTo>
                    <a:pt x="186" y="1032"/>
                  </a:lnTo>
                  <a:lnTo>
                    <a:pt x="186" y="1026"/>
                  </a:lnTo>
                  <a:lnTo>
                    <a:pt x="192" y="1020"/>
                  </a:lnTo>
                  <a:lnTo>
                    <a:pt x="192" y="1014"/>
                  </a:lnTo>
                  <a:lnTo>
                    <a:pt x="192" y="1008"/>
                  </a:lnTo>
                  <a:lnTo>
                    <a:pt x="192" y="1002"/>
                  </a:lnTo>
                  <a:lnTo>
                    <a:pt x="198" y="996"/>
                  </a:lnTo>
                  <a:lnTo>
                    <a:pt x="198" y="990"/>
                  </a:lnTo>
                  <a:lnTo>
                    <a:pt x="198" y="984"/>
                  </a:lnTo>
                  <a:lnTo>
                    <a:pt x="198" y="978"/>
                  </a:lnTo>
                  <a:lnTo>
                    <a:pt x="204" y="972"/>
                  </a:lnTo>
                  <a:lnTo>
                    <a:pt x="204" y="966"/>
                  </a:lnTo>
                  <a:lnTo>
                    <a:pt x="204" y="960"/>
                  </a:lnTo>
                  <a:lnTo>
                    <a:pt x="210" y="954"/>
                  </a:lnTo>
                  <a:lnTo>
                    <a:pt x="210" y="948"/>
                  </a:lnTo>
                  <a:lnTo>
                    <a:pt x="210" y="942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16" y="924"/>
                  </a:lnTo>
                  <a:lnTo>
                    <a:pt x="216" y="912"/>
                  </a:lnTo>
                  <a:lnTo>
                    <a:pt x="216" y="906"/>
                  </a:lnTo>
                  <a:lnTo>
                    <a:pt x="222" y="900"/>
                  </a:lnTo>
                  <a:lnTo>
                    <a:pt x="222" y="894"/>
                  </a:lnTo>
                  <a:lnTo>
                    <a:pt x="222" y="888"/>
                  </a:lnTo>
                  <a:lnTo>
                    <a:pt x="222" y="882"/>
                  </a:lnTo>
                  <a:lnTo>
                    <a:pt x="228" y="876"/>
                  </a:lnTo>
                  <a:lnTo>
                    <a:pt x="228" y="870"/>
                  </a:lnTo>
                  <a:lnTo>
                    <a:pt x="228" y="864"/>
                  </a:lnTo>
                  <a:lnTo>
                    <a:pt x="228" y="858"/>
                  </a:lnTo>
                  <a:lnTo>
                    <a:pt x="234" y="846"/>
                  </a:lnTo>
                  <a:lnTo>
                    <a:pt x="234" y="840"/>
                  </a:lnTo>
                  <a:lnTo>
                    <a:pt x="234" y="834"/>
                  </a:lnTo>
                  <a:lnTo>
                    <a:pt x="234" y="828"/>
                  </a:lnTo>
                  <a:lnTo>
                    <a:pt x="240" y="822"/>
                  </a:lnTo>
                  <a:lnTo>
                    <a:pt x="240" y="810"/>
                  </a:lnTo>
                  <a:lnTo>
                    <a:pt x="240" y="804"/>
                  </a:lnTo>
                  <a:lnTo>
                    <a:pt x="240" y="798"/>
                  </a:lnTo>
                  <a:lnTo>
                    <a:pt x="246" y="792"/>
                  </a:lnTo>
                  <a:lnTo>
                    <a:pt x="246" y="786"/>
                  </a:lnTo>
                  <a:lnTo>
                    <a:pt x="246" y="774"/>
                  </a:lnTo>
                  <a:lnTo>
                    <a:pt x="246" y="768"/>
                  </a:lnTo>
                  <a:lnTo>
                    <a:pt x="252" y="762"/>
                  </a:lnTo>
                  <a:lnTo>
                    <a:pt x="252" y="750"/>
                  </a:lnTo>
                  <a:lnTo>
                    <a:pt x="252" y="744"/>
                  </a:lnTo>
                  <a:lnTo>
                    <a:pt x="252" y="738"/>
                  </a:lnTo>
                  <a:lnTo>
                    <a:pt x="258" y="726"/>
                  </a:lnTo>
                  <a:lnTo>
                    <a:pt x="258" y="720"/>
                  </a:lnTo>
                  <a:lnTo>
                    <a:pt x="258" y="714"/>
                  </a:lnTo>
                  <a:lnTo>
                    <a:pt x="258" y="702"/>
                  </a:lnTo>
                  <a:lnTo>
                    <a:pt x="264" y="696"/>
                  </a:lnTo>
                  <a:lnTo>
                    <a:pt x="264" y="684"/>
                  </a:lnTo>
                  <a:lnTo>
                    <a:pt x="264" y="678"/>
                  </a:lnTo>
                  <a:lnTo>
                    <a:pt x="264" y="672"/>
                  </a:lnTo>
                  <a:lnTo>
                    <a:pt x="270" y="660"/>
                  </a:lnTo>
                  <a:lnTo>
                    <a:pt x="270" y="654"/>
                  </a:lnTo>
                  <a:lnTo>
                    <a:pt x="270" y="642"/>
                  </a:lnTo>
                  <a:lnTo>
                    <a:pt x="270" y="636"/>
                  </a:lnTo>
                  <a:lnTo>
                    <a:pt x="276" y="624"/>
                  </a:lnTo>
                  <a:lnTo>
                    <a:pt x="276" y="618"/>
                  </a:lnTo>
                  <a:lnTo>
                    <a:pt x="276" y="606"/>
                  </a:lnTo>
                  <a:lnTo>
                    <a:pt x="276" y="600"/>
                  </a:lnTo>
                  <a:lnTo>
                    <a:pt x="282" y="588"/>
                  </a:lnTo>
                  <a:lnTo>
                    <a:pt x="282" y="576"/>
                  </a:lnTo>
                  <a:lnTo>
                    <a:pt x="282" y="570"/>
                  </a:lnTo>
                  <a:lnTo>
                    <a:pt x="282" y="558"/>
                  </a:lnTo>
                  <a:lnTo>
                    <a:pt x="288" y="552"/>
                  </a:lnTo>
                  <a:lnTo>
                    <a:pt x="288" y="540"/>
                  </a:lnTo>
                  <a:lnTo>
                    <a:pt x="288" y="528"/>
                  </a:lnTo>
                  <a:lnTo>
                    <a:pt x="288" y="522"/>
                  </a:lnTo>
                  <a:lnTo>
                    <a:pt x="294" y="510"/>
                  </a:lnTo>
                  <a:lnTo>
                    <a:pt x="294" y="498"/>
                  </a:lnTo>
                  <a:lnTo>
                    <a:pt x="294" y="486"/>
                  </a:lnTo>
                  <a:lnTo>
                    <a:pt x="294" y="480"/>
                  </a:lnTo>
                  <a:lnTo>
                    <a:pt x="300" y="468"/>
                  </a:lnTo>
                  <a:lnTo>
                    <a:pt x="300" y="456"/>
                  </a:lnTo>
                  <a:lnTo>
                    <a:pt x="300" y="444"/>
                  </a:lnTo>
                  <a:lnTo>
                    <a:pt x="300" y="438"/>
                  </a:lnTo>
                  <a:lnTo>
                    <a:pt x="306" y="426"/>
                  </a:lnTo>
                  <a:lnTo>
                    <a:pt x="306" y="414"/>
                  </a:lnTo>
                  <a:lnTo>
                    <a:pt x="306" y="402"/>
                  </a:lnTo>
                  <a:lnTo>
                    <a:pt x="306" y="390"/>
                  </a:lnTo>
                  <a:lnTo>
                    <a:pt x="312" y="378"/>
                  </a:lnTo>
                  <a:lnTo>
                    <a:pt x="312" y="366"/>
                  </a:lnTo>
                  <a:lnTo>
                    <a:pt x="312" y="354"/>
                  </a:lnTo>
                  <a:lnTo>
                    <a:pt x="312" y="342"/>
                  </a:lnTo>
                  <a:lnTo>
                    <a:pt x="318" y="330"/>
                  </a:lnTo>
                  <a:lnTo>
                    <a:pt x="318" y="318"/>
                  </a:lnTo>
                  <a:lnTo>
                    <a:pt x="318" y="306"/>
                  </a:lnTo>
                  <a:lnTo>
                    <a:pt x="318" y="294"/>
                  </a:lnTo>
                  <a:lnTo>
                    <a:pt x="324" y="282"/>
                  </a:lnTo>
                  <a:lnTo>
                    <a:pt x="324" y="270"/>
                  </a:lnTo>
                  <a:lnTo>
                    <a:pt x="324" y="258"/>
                  </a:lnTo>
                  <a:lnTo>
                    <a:pt x="324" y="246"/>
                  </a:lnTo>
                  <a:lnTo>
                    <a:pt x="330" y="234"/>
                  </a:lnTo>
                  <a:lnTo>
                    <a:pt x="330" y="222"/>
                  </a:lnTo>
                  <a:lnTo>
                    <a:pt x="330" y="210"/>
                  </a:lnTo>
                  <a:lnTo>
                    <a:pt x="330" y="198"/>
                  </a:lnTo>
                  <a:lnTo>
                    <a:pt x="336" y="180"/>
                  </a:lnTo>
                  <a:lnTo>
                    <a:pt x="336" y="168"/>
                  </a:lnTo>
                  <a:lnTo>
                    <a:pt x="336" y="156"/>
                  </a:lnTo>
                  <a:lnTo>
                    <a:pt x="336" y="144"/>
                  </a:lnTo>
                  <a:lnTo>
                    <a:pt x="342" y="126"/>
                  </a:lnTo>
                  <a:lnTo>
                    <a:pt x="342" y="114"/>
                  </a:lnTo>
                  <a:lnTo>
                    <a:pt x="342" y="102"/>
                  </a:lnTo>
                  <a:lnTo>
                    <a:pt x="342" y="84"/>
                  </a:lnTo>
                  <a:lnTo>
                    <a:pt x="348" y="72"/>
                  </a:lnTo>
                  <a:lnTo>
                    <a:pt x="348" y="60"/>
                  </a:lnTo>
                  <a:lnTo>
                    <a:pt x="348" y="42"/>
                  </a:lnTo>
                  <a:lnTo>
                    <a:pt x="348" y="30"/>
                  </a:lnTo>
                  <a:lnTo>
                    <a:pt x="354" y="12"/>
                  </a:lnTo>
                  <a:lnTo>
                    <a:pt x="354" y="0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5943600" y="684213"/>
            <a:ext cx="2390775" cy="2363787"/>
            <a:chOff x="2190" y="1413"/>
            <a:chExt cx="1506" cy="1489"/>
          </a:xfrm>
        </p:grpSpPr>
        <p:sp>
          <p:nvSpPr>
            <p:cNvPr id="15406" name="Freeform 8"/>
            <p:cNvSpPr>
              <a:spLocks/>
            </p:cNvSpPr>
            <p:nvPr/>
          </p:nvSpPr>
          <p:spPr bwMode="auto">
            <a:xfrm>
              <a:off x="2190" y="2901"/>
              <a:ext cx="384" cy="1"/>
            </a:xfrm>
            <a:custGeom>
              <a:avLst/>
              <a:gdLst>
                <a:gd name="T0" fmla="*/ 6 w 384"/>
                <a:gd name="T1" fmla="*/ 0 h 1"/>
                <a:gd name="T2" fmla="*/ 12 w 384"/>
                <a:gd name="T3" fmla="*/ 0 h 1"/>
                <a:gd name="T4" fmla="*/ 24 w 384"/>
                <a:gd name="T5" fmla="*/ 0 h 1"/>
                <a:gd name="T6" fmla="*/ 30 w 384"/>
                <a:gd name="T7" fmla="*/ 0 h 1"/>
                <a:gd name="T8" fmla="*/ 36 w 384"/>
                <a:gd name="T9" fmla="*/ 0 h 1"/>
                <a:gd name="T10" fmla="*/ 42 w 384"/>
                <a:gd name="T11" fmla="*/ 0 h 1"/>
                <a:gd name="T12" fmla="*/ 54 w 384"/>
                <a:gd name="T13" fmla="*/ 0 h 1"/>
                <a:gd name="T14" fmla="*/ 60 w 384"/>
                <a:gd name="T15" fmla="*/ 0 h 1"/>
                <a:gd name="T16" fmla="*/ 66 w 384"/>
                <a:gd name="T17" fmla="*/ 0 h 1"/>
                <a:gd name="T18" fmla="*/ 72 w 384"/>
                <a:gd name="T19" fmla="*/ 0 h 1"/>
                <a:gd name="T20" fmla="*/ 84 w 384"/>
                <a:gd name="T21" fmla="*/ 0 h 1"/>
                <a:gd name="T22" fmla="*/ 90 w 384"/>
                <a:gd name="T23" fmla="*/ 0 h 1"/>
                <a:gd name="T24" fmla="*/ 96 w 384"/>
                <a:gd name="T25" fmla="*/ 0 h 1"/>
                <a:gd name="T26" fmla="*/ 102 w 384"/>
                <a:gd name="T27" fmla="*/ 0 h 1"/>
                <a:gd name="T28" fmla="*/ 114 w 384"/>
                <a:gd name="T29" fmla="*/ 0 h 1"/>
                <a:gd name="T30" fmla="*/ 120 w 384"/>
                <a:gd name="T31" fmla="*/ 0 h 1"/>
                <a:gd name="T32" fmla="*/ 126 w 384"/>
                <a:gd name="T33" fmla="*/ 0 h 1"/>
                <a:gd name="T34" fmla="*/ 132 w 384"/>
                <a:gd name="T35" fmla="*/ 0 h 1"/>
                <a:gd name="T36" fmla="*/ 144 w 384"/>
                <a:gd name="T37" fmla="*/ 0 h 1"/>
                <a:gd name="T38" fmla="*/ 150 w 384"/>
                <a:gd name="T39" fmla="*/ 0 h 1"/>
                <a:gd name="T40" fmla="*/ 156 w 384"/>
                <a:gd name="T41" fmla="*/ 0 h 1"/>
                <a:gd name="T42" fmla="*/ 162 w 384"/>
                <a:gd name="T43" fmla="*/ 0 h 1"/>
                <a:gd name="T44" fmla="*/ 174 w 384"/>
                <a:gd name="T45" fmla="*/ 0 h 1"/>
                <a:gd name="T46" fmla="*/ 180 w 384"/>
                <a:gd name="T47" fmla="*/ 0 h 1"/>
                <a:gd name="T48" fmla="*/ 186 w 384"/>
                <a:gd name="T49" fmla="*/ 0 h 1"/>
                <a:gd name="T50" fmla="*/ 192 w 384"/>
                <a:gd name="T51" fmla="*/ 0 h 1"/>
                <a:gd name="T52" fmla="*/ 204 w 384"/>
                <a:gd name="T53" fmla="*/ 0 h 1"/>
                <a:gd name="T54" fmla="*/ 210 w 384"/>
                <a:gd name="T55" fmla="*/ 0 h 1"/>
                <a:gd name="T56" fmla="*/ 216 w 384"/>
                <a:gd name="T57" fmla="*/ 0 h 1"/>
                <a:gd name="T58" fmla="*/ 222 w 384"/>
                <a:gd name="T59" fmla="*/ 0 h 1"/>
                <a:gd name="T60" fmla="*/ 234 w 384"/>
                <a:gd name="T61" fmla="*/ 0 h 1"/>
                <a:gd name="T62" fmla="*/ 240 w 384"/>
                <a:gd name="T63" fmla="*/ 0 h 1"/>
                <a:gd name="T64" fmla="*/ 246 w 384"/>
                <a:gd name="T65" fmla="*/ 0 h 1"/>
                <a:gd name="T66" fmla="*/ 252 w 384"/>
                <a:gd name="T67" fmla="*/ 0 h 1"/>
                <a:gd name="T68" fmla="*/ 264 w 384"/>
                <a:gd name="T69" fmla="*/ 0 h 1"/>
                <a:gd name="T70" fmla="*/ 270 w 384"/>
                <a:gd name="T71" fmla="*/ 0 h 1"/>
                <a:gd name="T72" fmla="*/ 276 w 384"/>
                <a:gd name="T73" fmla="*/ 0 h 1"/>
                <a:gd name="T74" fmla="*/ 282 w 384"/>
                <a:gd name="T75" fmla="*/ 0 h 1"/>
                <a:gd name="T76" fmla="*/ 294 w 384"/>
                <a:gd name="T77" fmla="*/ 0 h 1"/>
                <a:gd name="T78" fmla="*/ 300 w 384"/>
                <a:gd name="T79" fmla="*/ 0 h 1"/>
                <a:gd name="T80" fmla="*/ 306 w 384"/>
                <a:gd name="T81" fmla="*/ 0 h 1"/>
                <a:gd name="T82" fmla="*/ 312 w 384"/>
                <a:gd name="T83" fmla="*/ 0 h 1"/>
                <a:gd name="T84" fmla="*/ 324 w 384"/>
                <a:gd name="T85" fmla="*/ 0 h 1"/>
                <a:gd name="T86" fmla="*/ 330 w 384"/>
                <a:gd name="T87" fmla="*/ 0 h 1"/>
                <a:gd name="T88" fmla="*/ 336 w 384"/>
                <a:gd name="T89" fmla="*/ 0 h 1"/>
                <a:gd name="T90" fmla="*/ 342 w 384"/>
                <a:gd name="T91" fmla="*/ 0 h 1"/>
                <a:gd name="T92" fmla="*/ 354 w 384"/>
                <a:gd name="T93" fmla="*/ 0 h 1"/>
                <a:gd name="T94" fmla="*/ 360 w 384"/>
                <a:gd name="T95" fmla="*/ 0 h 1"/>
                <a:gd name="T96" fmla="*/ 366 w 384"/>
                <a:gd name="T97" fmla="*/ 0 h 1"/>
                <a:gd name="T98" fmla="*/ 372 w 384"/>
                <a:gd name="T99" fmla="*/ 0 h 1"/>
                <a:gd name="T100" fmla="*/ 384 w 38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9"/>
            <p:cNvSpPr>
              <a:spLocks/>
            </p:cNvSpPr>
            <p:nvPr/>
          </p:nvSpPr>
          <p:spPr bwMode="auto">
            <a:xfrm>
              <a:off x="2574" y="2901"/>
              <a:ext cx="384" cy="1"/>
            </a:xfrm>
            <a:custGeom>
              <a:avLst/>
              <a:gdLst>
                <a:gd name="T0" fmla="*/ 6 w 384"/>
                <a:gd name="T1" fmla="*/ 0 h 1"/>
                <a:gd name="T2" fmla="*/ 12 w 384"/>
                <a:gd name="T3" fmla="*/ 0 h 1"/>
                <a:gd name="T4" fmla="*/ 24 w 384"/>
                <a:gd name="T5" fmla="*/ 0 h 1"/>
                <a:gd name="T6" fmla="*/ 30 w 384"/>
                <a:gd name="T7" fmla="*/ 0 h 1"/>
                <a:gd name="T8" fmla="*/ 36 w 384"/>
                <a:gd name="T9" fmla="*/ 0 h 1"/>
                <a:gd name="T10" fmla="*/ 42 w 384"/>
                <a:gd name="T11" fmla="*/ 0 h 1"/>
                <a:gd name="T12" fmla="*/ 54 w 384"/>
                <a:gd name="T13" fmla="*/ 0 h 1"/>
                <a:gd name="T14" fmla="*/ 60 w 384"/>
                <a:gd name="T15" fmla="*/ 0 h 1"/>
                <a:gd name="T16" fmla="*/ 66 w 384"/>
                <a:gd name="T17" fmla="*/ 0 h 1"/>
                <a:gd name="T18" fmla="*/ 72 w 384"/>
                <a:gd name="T19" fmla="*/ 0 h 1"/>
                <a:gd name="T20" fmla="*/ 84 w 384"/>
                <a:gd name="T21" fmla="*/ 0 h 1"/>
                <a:gd name="T22" fmla="*/ 90 w 384"/>
                <a:gd name="T23" fmla="*/ 0 h 1"/>
                <a:gd name="T24" fmla="*/ 96 w 384"/>
                <a:gd name="T25" fmla="*/ 0 h 1"/>
                <a:gd name="T26" fmla="*/ 102 w 384"/>
                <a:gd name="T27" fmla="*/ 0 h 1"/>
                <a:gd name="T28" fmla="*/ 114 w 384"/>
                <a:gd name="T29" fmla="*/ 0 h 1"/>
                <a:gd name="T30" fmla="*/ 120 w 384"/>
                <a:gd name="T31" fmla="*/ 0 h 1"/>
                <a:gd name="T32" fmla="*/ 126 w 384"/>
                <a:gd name="T33" fmla="*/ 0 h 1"/>
                <a:gd name="T34" fmla="*/ 132 w 384"/>
                <a:gd name="T35" fmla="*/ 0 h 1"/>
                <a:gd name="T36" fmla="*/ 144 w 384"/>
                <a:gd name="T37" fmla="*/ 0 h 1"/>
                <a:gd name="T38" fmla="*/ 150 w 384"/>
                <a:gd name="T39" fmla="*/ 0 h 1"/>
                <a:gd name="T40" fmla="*/ 156 w 384"/>
                <a:gd name="T41" fmla="*/ 0 h 1"/>
                <a:gd name="T42" fmla="*/ 162 w 384"/>
                <a:gd name="T43" fmla="*/ 0 h 1"/>
                <a:gd name="T44" fmla="*/ 174 w 384"/>
                <a:gd name="T45" fmla="*/ 0 h 1"/>
                <a:gd name="T46" fmla="*/ 180 w 384"/>
                <a:gd name="T47" fmla="*/ 0 h 1"/>
                <a:gd name="T48" fmla="*/ 186 w 384"/>
                <a:gd name="T49" fmla="*/ 0 h 1"/>
                <a:gd name="T50" fmla="*/ 192 w 384"/>
                <a:gd name="T51" fmla="*/ 0 h 1"/>
                <a:gd name="T52" fmla="*/ 204 w 384"/>
                <a:gd name="T53" fmla="*/ 0 h 1"/>
                <a:gd name="T54" fmla="*/ 210 w 384"/>
                <a:gd name="T55" fmla="*/ 0 h 1"/>
                <a:gd name="T56" fmla="*/ 216 w 384"/>
                <a:gd name="T57" fmla="*/ 0 h 1"/>
                <a:gd name="T58" fmla="*/ 222 w 384"/>
                <a:gd name="T59" fmla="*/ 0 h 1"/>
                <a:gd name="T60" fmla="*/ 234 w 384"/>
                <a:gd name="T61" fmla="*/ 0 h 1"/>
                <a:gd name="T62" fmla="*/ 240 w 384"/>
                <a:gd name="T63" fmla="*/ 0 h 1"/>
                <a:gd name="T64" fmla="*/ 246 w 384"/>
                <a:gd name="T65" fmla="*/ 0 h 1"/>
                <a:gd name="T66" fmla="*/ 252 w 384"/>
                <a:gd name="T67" fmla="*/ 0 h 1"/>
                <a:gd name="T68" fmla="*/ 264 w 384"/>
                <a:gd name="T69" fmla="*/ 0 h 1"/>
                <a:gd name="T70" fmla="*/ 270 w 384"/>
                <a:gd name="T71" fmla="*/ 0 h 1"/>
                <a:gd name="T72" fmla="*/ 276 w 384"/>
                <a:gd name="T73" fmla="*/ 0 h 1"/>
                <a:gd name="T74" fmla="*/ 282 w 384"/>
                <a:gd name="T75" fmla="*/ 0 h 1"/>
                <a:gd name="T76" fmla="*/ 294 w 384"/>
                <a:gd name="T77" fmla="*/ 0 h 1"/>
                <a:gd name="T78" fmla="*/ 300 w 384"/>
                <a:gd name="T79" fmla="*/ 0 h 1"/>
                <a:gd name="T80" fmla="*/ 306 w 384"/>
                <a:gd name="T81" fmla="*/ 0 h 1"/>
                <a:gd name="T82" fmla="*/ 312 w 384"/>
                <a:gd name="T83" fmla="*/ 0 h 1"/>
                <a:gd name="T84" fmla="*/ 324 w 384"/>
                <a:gd name="T85" fmla="*/ 0 h 1"/>
                <a:gd name="T86" fmla="*/ 330 w 384"/>
                <a:gd name="T87" fmla="*/ 0 h 1"/>
                <a:gd name="T88" fmla="*/ 336 w 384"/>
                <a:gd name="T89" fmla="*/ 0 h 1"/>
                <a:gd name="T90" fmla="*/ 342 w 384"/>
                <a:gd name="T91" fmla="*/ 0 h 1"/>
                <a:gd name="T92" fmla="*/ 354 w 384"/>
                <a:gd name="T93" fmla="*/ 0 h 1"/>
                <a:gd name="T94" fmla="*/ 360 w 384"/>
                <a:gd name="T95" fmla="*/ 0 h 1"/>
                <a:gd name="T96" fmla="*/ 366 w 384"/>
                <a:gd name="T97" fmla="*/ 0 h 1"/>
                <a:gd name="T98" fmla="*/ 378 w 384"/>
                <a:gd name="T99" fmla="*/ 0 h 1"/>
                <a:gd name="T100" fmla="*/ 384 w 38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10"/>
            <p:cNvSpPr>
              <a:spLocks/>
            </p:cNvSpPr>
            <p:nvPr/>
          </p:nvSpPr>
          <p:spPr bwMode="auto">
            <a:xfrm>
              <a:off x="2958" y="2901"/>
              <a:ext cx="384" cy="1"/>
            </a:xfrm>
            <a:custGeom>
              <a:avLst/>
              <a:gdLst>
                <a:gd name="T0" fmla="*/ 6 w 384"/>
                <a:gd name="T1" fmla="*/ 0 h 1"/>
                <a:gd name="T2" fmla="*/ 12 w 384"/>
                <a:gd name="T3" fmla="*/ 0 h 1"/>
                <a:gd name="T4" fmla="*/ 24 w 384"/>
                <a:gd name="T5" fmla="*/ 0 h 1"/>
                <a:gd name="T6" fmla="*/ 30 w 384"/>
                <a:gd name="T7" fmla="*/ 0 h 1"/>
                <a:gd name="T8" fmla="*/ 36 w 384"/>
                <a:gd name="T9" fmla="*/ 0 h 1"/>
                <a:gd name="T10" fmla="*/ 42 w 384"/>
                <a:gd name="T11" fmla="*/ 0 h 1"/>
                <a:gd name="T12" fmla="*/ 54 w 384"/>
                <a:gd name="T13" fmla="*/ 0 h 1"/>
                <a:gd name="T14" fmla="*/ 60 w 384"/>
                <a:gd name="T15" fmla="*/ 0 h 1"/>
                <a:gd name="T16" fmla="*/ 66 w 384"/>
                <a:gd name="T17" fmla="*/ 0 h 1"/>
                <a:gd name="T18" fmla="*/ 72 w 384"/>
                <a:gd name="T19" fmla="*/ 0 h 1"/>
                <a:gd name="T20" fmla="*/ 84 w 384"/>
                <a:gd name="T21" fmla="*/ 0 h 1"/>
                <a:gd name="T22" fmla="*/ 90 w 384"/>
                <a:gd name="T23" fmla="*/ 0 h 1"/>
                <a:gd name="T24" fmla="*/ 96 w 384"/>
                <a:gd name="T25" fmla="*/ 0 h 1"/>
                <a:gd name="T26" fmla="*/ 102 w 384"/>
                <a:gd name="T27" fmla="*/ 0 h 1"/>
                <a:gd name="T28" fmla="*/ 114 w 384"/>
                <a:gd name="T29" fmla="*/ 0 h 1"/>
                <a:gd name="T30" fmla="*/ 120 w 384"/>
                <a:gd name="T31" fmla="*/ 0 h 1"/>
                <a:gd name="T32" fmla="*/ 126 w 384"/>
                <a:gd name="T33" fmla="*/ 0 h 1"/>
                <a:gd name="T34" fmla="*/ 132 w 384"/>
                <a:gd name="T35" fmla="*/ 0 h 1"/>
                <a:gd name="T36" fmla="*/ 144 w 384"/>
                <a:gd name="T37" fmla="*/ 0 h 1"/>
                <a:gd name="T38" fmla="*/ 150 w 384"/>
                <a:gd name="T39" fmla="*/ 0 h 1"/>
                <a:gd name="T40" fmla="*/ 156 w 384"/>
                <a:gd name="T41" fmla="*/ 0 h 1"/>
                <a:gd name="T42" fmla="*/ 162 w 384"/>
                <a:gd name="T43" fmla="*/ 0 h 1"/>
                <a:gd name="T44" fmla="*/ 174 w 384"/>
                <a:gd name="T45" fmla="*/ 0 h 1"/>
                <a:gd name="T46" fmla="*/ 180 w 384"/>
                <a:gd name="T47" fmla="*/ 0 h 1"/>
                <a:gd name="T48" fmla="*/ 186 w 384"/>
                <a:gd name="T49" fmla="*/ 0 h 1"/>
                <a:gd name="T50" fmla="*/ 192 w 384"/>
                <a:gd name="T51" fmla="*/ 0 h 1"/>
                <a:gd name="T52" fmla="*/ 204 w 384"/>
                <a:gd name="T53" fmla="*/ 0 h 1"/>
                <a:gd name="T54" fmla="*/ 210 w 384"/>
                <a:gd name="T55" fmla="*/ 0 h 1"/>
                <a:gd name="T56" fmla="*/ 216 w 384"/>
                <a:gd name="T57" fmla="*/ 0 h 1"/>
                <a:gd name="T58" fmla="*/ 222 w 384"/>
                <a:gd name="T59" fmla="*/ 0 h 1"/>
                <a:gd name="T60" fmla="*/ 234 w 384"/>
                <a:gd name="T61" fmla="*/ 0 h 1"/>
                <a:gd name="T62" fmla="*/ 240 w 384"/>
                <a:gd name="T63" fmla="*/ 0 h 1"/>
                <a:gd name="T64" fmla="*/ 246 w 384"/>
                <a:gd name="T65" fmla="*/ 0 h 1"/>
                <a:gd name="T66" fmla="*/ 252 w 384"/>
                <a:gd name="T67" fmla="*/ 0 h 1"/>
                <a:gd name="T68" fmla="*/ 264 w 384"/>
                <a:gd name="T69" fmla="*/ 0 h 1"/>
                <a:gd name="T70" fmla="*/ 270 w 384"/>
                <a:gd name="T71" fmla="*/ 0 h 1"/>
                <a:gd name="T72" fmla="*/ 276 w 384"/>
                <a:gd name="T73" fmla="*/ 0 h 1"/>
                <a:gd name="T74" fmla="*/ 282 w 384"/>
                <a:gd name="T75" fmla="*/ 0 h 1"/>
                <a:gd name="T76" fmla="*/ 294 w 384"/>
                <a:gd name="T77" fmla="*/ 0 h 1"/>
                <a:gd name="T78" fmla="*/ 300 w 384"/>
                <a:gd name="T79" fmla="*/ 0 h 1"/>
                <a:gd name="T80" fmla="*/ 306 w 384"/>
                <a:gd name="T81" fmla="*/ 0 h 1"/>
                <a:gd name="T82" fmla="*/ 312 w 384"/>
                <a:gd name="T83" fmla="*/ 0 h 1"/>
                <a:gd name="T84" fmla="*/ 324 w 384"/>
                <a:gd name="T85" fmla="*/ 0 h 1"/>
                <a:gd name="T86" fmla="*/ 330 w 384"/>
                <a:gd name="T87" fmla="*/ 0 h 1"/>
                <a:gd name="T88" fmla="*/ 336 w 384"/>
                <a:gd name="T89" fmla="*/ 0 h 1"/>
                <a:gd name="T90" fmla="*/ 342 w 384"/>
                <a:gd name="T91" fmla="*/ 0 h 1"/>
                <a:gd name="T92" fmla="*/ 354 w 384"/>
                <a:gd name="T93" fmla="*/ 0 h 1"/>
                <a:gd name="T94" fmla="*/ 360 w 384"/>
                <a:gd name="T95" fmla="*/ 0 h 1"/>
                <a:gd name="T96" fmla="*/ 366 w 384"/>
                <a:gd name="T97" fmla="*/ 0 h 1"/>
                <a:gd name="T98" fmla="*/ 378 w 384"/>
                <a:gd name="T99" fmla="*/ 0 h 1"/>
                <a:gd name="T100" fmla="*/ 384 w 38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11"/>
            <p:cNvSpPr>
              <a:spLocks/>
            </p:cNvSpPr>
            <p:nvPr/>
          </p:nvSpPr>
          <p:spPr bwMode="auto">
            <a:xfrm>
              <a:off x="3342" y="1413"/>
              <a:ext cx="354" cy="1488"/>
            </a:xfrm>
            <a:custGeom>
              <a:avLst/>
              <a:gdLst>
                <a:gd name="T0" fmla="*/ 6 w 354"/>
                <a:gd name="T1" fmla="*/ 1488 h 1488"/>
                <a:gd name="T2" fmla="*/ 12 w 354"/>
                <a:gd name="T3" fmla="*/ 1488 h 1488"/>
                <a:gd name="T4" fmla="*/ 18 w 354"/>
                <a:gd name="T5" fmla="*/ 1488 h 1488"/>
                <a:gd name="T6" fmla="*/ 24 w 354"/>
                <a:gd name="T7" fmla="*/ 1488 h 1488"/>
                <a:gd name="T8" fmla="*/ 30 w 354"/>
                <a:gd name="T9" fmla="*/ 1488 h 1488"/>
                <a:gd name="T10" fmla="*/ 36 w 354"/>
                <a:gd name="T11" fmla="*/ 1488 h 1488"/>
                <a:gd name="T12" fmla="*/ 42 w 354"/>
                <a:gd name="T13" fmla="*/ 1488 h 1488"/>
                <a:gd name="T14" fmla="*/ 48 w 354"/>
                <a:gd name="T15" fmla="*/ 1488 h 1488"/>
                <a:gd name="T16" fmla="*/ 54 w 354"/>
                <a:gd name="T17" fmla="*/ 1488 h 1488"/>
                <a:gd name="T18" fmla="*/ 60 w 354"/>
                <a:gd name="T19" fmla="*/ 1488 h 1488"/>
                <a:gd name="T20" fmla="*/ 66 w 354"/>
                <a:gd name="T21" fmla="*/ 1488 h 1488"/>
                <a:gd name="T22" fmla="*/ 72 w 354"/>
                <a:gd name="T23" fmla="*/ 1488 h 1488"/>
                <a:gd name="T24" fmla="*/ 78 w 354"/>
                <a:gd name="T25" fmla="*/ 1482 h 1488"/>
                <a:gd name="T26" fmla="*/ 84 w 354"/>
                <a:gd name="T27" fmla="*/ 1482 h 1488"/>
                <a:gd name="T28" fmla="*/ 90 w 354"/>
                <a:gd name="T29" fmla="*/ 1482 h 1488"/>
                <a:gd name="T30" fmla="*/ 96 w 354"/>
                <a:gd name="T31" fmla="*/ 1482 h 1488"/>
                <a:gd name="T32" fmla="*/ 102 w 354"/>
                <a:gd name="T33" fmla="*/ 1482 h 1488"/>
                <a:gd name="T34" fmla="*/ 108 w 354"/>
                <a:gd name="T35" fmla="*/ 1482 h 1488"/>
                <a:gd name="T36" fmla="*/ 114 w 354"/>
                <a:gd name="T37" fmla="*/ 1482 h 1488"/>
                <a:gd name="T38" fmla="*/ 120 w 354"/>
                <a:gd name="T39" fmla="*/ 1476 h 1488"/>
                <a:gd name="T40" fmla="*/ 126 w 354"/>
                <a:gd name="T41" fmla="*/ 1476 h 1488"/>
                <a:gd name="T42" fmla="*/ 132 w 354"/>
                <a:gd name="T43" fmla="*/ 1476 h 1488"/>
                <a:gd name="T44" fmla="*/ 138 w 354"/>
                <a:gd name="T45" fmla="*/ 1476 h 1488"/>
                <a:gd name="T46" fmla="*/ 144 w 354"/>
                <a:gd name="T47" fmla="*/ 1470 h 1488"/>
                <a:gd name="T48" fmla="*/ 150 w 354"/>
                <a:gd name="T49" fmla="*/ 1470 h 1488"/>
                <a:gd name="T50" fmla="*/ 156 w 354"/>
                <a:gd name="T51" fmla="*/ 1464 h 1488"/>
                <a:gd name="T52" fmla="*/ 162 w 354"/>
                <a:gd name="T53" fmla="*/ 1464 h 1488"/>
                <a:gd name="T54" fmla="*/ 168 w 354"/>
                <a:gd name="T55" fmla="*/ 1458 h 1488"/>
                <a:gd name="T56" fmla="*/ 174 w 354"/>
                <a:gd name="T57" fmla="*/ 1458 h 1488"/>
                <a:gd name="T58" fmla="*/ 180 w 354"/>
                <a:gd name="T59" fmla="*/ 1452 h 1488"/>
                <a:gd name="T60" fmla="*/ 186 w 354"/>
                <a:gd name="T61" fmla="*/ 1446 h 1488"/>
                <a:gd name="T62" fmla="*/ 192 w 354"/>
                <a:gd name="T63" fmla="*/ 1440 h 1488"/>
                <a:gd name="T64" fmla="*/ 198 w 354"/>
                <a:gd name="T65" fmla="*/ 1434 h 1488"/>
                <a:gd name="T66" fmla="*/ 204 w 354"/>
                <a:gd name="T67" fmla="*/ 1422 h 1488"/>
                <a:gd name="T68" fmla="*/ 210 w 354"/>
                <a:gd name="T69" fmla="*/ 1416 h 1488"/>
                <a:gd name="T70" fmla="*/ 216 w 354"/>
                <a:gd name="T71" fmla="*/ 1404 h 1488"/>
                <a:gd name="T72" fmla="*/ 222 w 354"/>
                <a:gd name="T73" fmla="*/ 1392 h 1488"/>
                <a:gd name="T74" fmla="*/ 228 w 354"/>
                <a:gd name="T75" fmla="*/ 1380 h 1488"/>
                <a:gd name="T76" fmla="*/ 234 w 354"/>
                <a:gd name="T77" fmla="*/ 1368 h 1488"/>
                <a:gd name="T78" fmla="*/ 240 w 354"/>
                <a:gd name="T79" fmla="*/ 1350 h 1488"/>
                <a:gd name="T80" fmla="*/ 246 w 354"/>
                <a:gd name="T81" fmla="*/ 1332 h 1488"/>
                <a:gd name="T82" fmla="*/ 252 w 354"/>
                <a:gd name="T83" fmla="*/ 1308 h 1488"/>
                <a:gd name="T84" fmla="*/ 258 w 354"/>
                <a:gd name="T85" fmla="*/ 1284 h 1488"/>
                <a:gd name="T86" fmla="*/ 264 w 354"/>
                <a:gd name="T87" fmla="*/ 1254 h 1488"/>
                <a:gd name="T88" fmla="*/ 270 w 354"/>
                <a:gd name="T89" fmla="*/ 1224 h 1488"/>
                <a:gd name="T90" fmla="*/ 276 w 354"/>
                <a:gd name="T91" fmla="*/ 1188 h 1488"/>
                <a:gd name="T92" fmla="*/ 282 w 354"/>
                <a:gd name="T93" fmla="*/ 1146 h 1488"/>
                <a:gd name="T94" fmla="*/ 288 w 354"/>
                <a:gd name="T95" fmla="*/ 1104 h 1488"/>
                <a:gd name="T96" fmla="*/ 294 w 354"/>
                <a:gd name="T97" fmla="*/ 1050 h 1488"/>
                <a:gd name="T98" fmla="*/ 300 w 354"/>
                <a:gd name="T99" fmla="*/ 990 h 1488"/>
                <a:gd name="T100" fmla="*/ 306 w 354"/>
                <a:gd name="T101" fmla="*/ 930 h 1488"/>
                <a:gd name="T102" fmla="*/ 312 w 354"/>
                <a:gd name="T103" fmla="*/ 852 h 1488"/>
                <a:gd name="T104" fmla="*/ 318 w 354"/>
                <a:gd name="T105" fmla="*/ 768 h 1488"/>
                <a:gd name="T106" fmla="*/ 324 w 354"/>
                <a:gd name="T107" fmla="*/ 678 h 1488"/>
                <a:gd name="T108" fmla="*/ 330 w 354"/>
                <a:gd name="T109" fmla="*/ 570 h 1488"/>
                <a:gd name="T110" fmla="*/ 336 w 354"/>
                <a:gd name="T111" fmla="*/ 450 h 1488"/>
                <a:gd name="T112" fmla="*/ 342 w 354"/>
                <a:gd name="T113" fmla="*/ 318 h 1488"/>
                <a:gd name="T114" fmla="*/ 348 w 354"/>
                <a:gd name="T115" fmla="*/ 168 h 1488"/>
                <a:gd name="T116" fmla="*/ 354 w 354"/>
                <a:gd name="T117" fmla="*/ 0 h 14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54" h="1488">
                  <a:moveTo>
                    <a:pt x="0" y="1488"/>
                  </a:moveTo>
                  <a:lnTo>
                    <a:pt x="0" y="1488"/>
                  </a:lnTo>
                  <a:lnTo>
                    <a:pt x="6" y="1488"/>
                  </a:lnTo>
                  <a:lnTo>
                    <a:pt x="12" y="1488"/>
                  </a:lnTo>
                  <a:lnTo>
                    <a:pt x="18" y="1488"/>
                  </a:lnTo>
                  <a:lnTo>
                    <a:pt x="24" y="1488"/>
                  </a:lnTo>
                  <a:lnTo>
                    <a:pt x="30" y="1488"/>
                  </a:lnTo>
                  <a:lnTo>
                    <a:pt x="36" y="1488"/>
                  </a:lnTo>
                  <a:lnTo>
                    <a:pt x="42" y="1488"/>
                  </a:lnTo>
                  <a:lnTo>
                    <a:pt x="48" y="1488"/>
                  </a:lnTo>
                  <a:lnTo>
                    <a:pt x="54" y="1488"/>
                  </a:lnTo>
                  <a:lnTo>
                    <a:pt x="60" y="1488"/>
                  </a:lnTo>
                  <a:lnTo>
                    <a:pt x="66" y="1488"/>
                  </a:lnTo>
                  <a:lnTo>
                    <a:pt x="72" y="1488"/>
                  </a:lnTo>
                  <a:lnTo>
                    <a:pt x="72" y="1482"/>
                  </a:lnTo>
                  <a:lnTo>
                    <a:pt x="78" y="1482"/>
                  </a:lnTo>
                  <a:lnTo>
                    <a:pt x="84" y="1482"/>
                  </a:lnTo>
                  <a:lnTo>
                    <a:pt x="90" y="1482"/>
                  </a:lnTo>
                  <a:lnTo>
                    <a:pt x="96" y="1482"/>
                  </a:lnTo>
                  <a:lnTo>
                    <a:pt x="102" y="1482"/>
                  </a:lnTo>
                  <a:lnTo>
                    <a:pt x="108" y="1482"/>
                  </a:lnTo>
                  <a:lnTo>
                    <a:pt x="114" y="1482"/>
                  </a:lnTo>
                  <a:lnTo>
                    <a:pt x="120" y="1482"/>
                  </a:lnTo>
                  <a:lnTo>
                    <a:pt x="120" y="1476"/>
                  </a:lnTo>
                  <a:lnTo>
                    <a:pt x="126" y="1476"/>
                  </a:lnTo>
                  <a:lnTo>
                    <a:pt x="132" y="1476"/>
                  </a:lnTo>
                  <a:lnTo>
                    <a:pt x="138" y="1476"/>
                  </a:lnTo>
                  <a:lnTo>
                    <a:pt x="138" y="1470"/>
                  </a:lnTo>
                  <a:lnTo>
                    <a:pt x="144" y="1470"/>
                  </a:lnTo>
                  <a:lnTo>
                    <a:pt x="150" y="1470"/>
                  </a:lnTo>
                  <a:lnTo>
                    <a:pt x="156" y="1470"/>
                  </a:lnTo>
                  <a:lnTo>
                    <a:pt x="156" y="1464"/>
                  </a:lnTo>
                  <a:lnTo>
                    <a:pt x="162" y="1464"/>
                  </a:lnTo>
                  <a:lnTo>
                    <a:pt x="168" y="1458"/>
                  </a:lnTo>
                  <a:lnTo>
                    <a:pt x="174" y="1458"/>
                  </a:lnTo>
                  <a:lnTo>
                    <a:pt x="174" y="1452"/>
                  </a:lnTo>
                  <a:lnTo>
                    <a:pt x="180" y="1452"/>
                  </a:lnTo>
                  <a:lnTo>
                    <a:pt x="180" y="1446"/>
                  </a:lnTo>
                  <a:lnTo>
                    <a:pt x="186" y="1446"/>
                  </a:lnTo>
                  <a:lnTo>
                    <a:pt x="186" y="1440"/>
                  </a:lnTo>
                  <a:lnTo>
                    <a:pt x="192" y="1440"/>
                  </a:lnTo>
                  <a:lnTo>
                    <a:pt x="192" y="1434"/>
                  </a:lnTo>
                  <a:lnTo>
                    <a:pt x="198" y="1434"/>
                  </a:lnTo>
                  <a:lnTo>
                    <a:pt x="198" y="1428"/>
                  </a:lnTo>
                  <a:lnTo>
                    <a:pt x="204" y="1428"/>
                  </a:lnTo>
                  <a:lnTo>
                    <a:pt x="204" y="1422"/>
                  </a:lnTo>
                  <a:lnTo>
                    <a:pt x="210" y="1416"/>
                  </a:lnTo>
                  <a:lnTo>
                    <a:pt x="210" y="1410"/>
                  </a:lnTo>
                  <a:lnTo>
                    <a:pt x="216" y="1410"/>
                  </a:lnTo>
                  <a:lnTo>
                    <a:pt x="216" y="1404"/>
                  </a:lnTo>
                  <a:lnTo>
                    <a:pt x="216" y="1398"/>
                  </a:lnTo>
                  <a:lnTo>
                    <a:pt x="222" y="1398"/>
                  </a:lnTo>
                  <a:lnTo>
                    <a:pt x="222" y="1392"/>
                  </a:lnTo>
                  <a:lnTo>
                    <a:pt x="222" y="1386"/>
                  </a:lnTo>
                  <a:lnTo>
                    <a:pt x="228" y="1386"/>
                  </a:lnTo>
                  <a:lnTo>
                    <a:pt x="228" y="1380"/>
                  </a:lnTo>
                  <a:lnTo>
                    <a:pt x="228" y="1374"/>
                  </a:lnTo>
                  <a:lnTo>
                    <a:pt x="234" y="1368"/>
                  </a:lnTo>
                  <a:lnTo>
                    <a:pt x="234" y="1362"/>
                  </a:lnTo>
                  <a:lnTo>
                    <a:pt x="234" y="1356"/>
                  </a:lnTo>
                  <a:lnTo>
                    <a:pt x="240" y="1356"/>
                  </a:lnTo>
                  <a:lnTo>
                    <a:pt x="240" y="1350"/>
                  </a:lnTo>
                  <a:lnTo>
                    <a:pt x="240" y="1344"/>
                  </a:lnTo>
                  <a:lnTo>
                    <a:pt x="240" y="1338"/>
                  </a:lnTo>
                  <a:lnTo>
                    <a:pt x="246" y="1332"/>
                  </a:lnTo>
                  <a:lnTo>
                    <a:pt x="246" y="1326"/>
                  </a:lnTo>
                  <a:lnTo>
                    <a:pt x="246" y="1320"/>
                  </a:lnTo>
                  <a:lnTo>
                    <a:pt x="252" y="1314"/>
                  </a:lnTo>
                  <a:lnTo>
                    <a:pt x="252" y="1308"/>
                  </a:lnTo>
                  <a:lnTo>
                    <a:pt x="252" y="1302"/>
                  </a:lnTo>
                  <a:lnTo>
                    <a:pt x="252" y="1296"/>
                  </a:lnTo>
                  <a:lnTo>
                    <a:pt x="258" y="1290"/>
                  </a:lnTo>
                  <a:lnTo>
                    <a:pt x="258" y="1284"/>
                  </a:lnTo>
                  <a:lnTo>
                    <a:pt x="258" y="1278"/>
                  </a:lnTo>
                  <a:lnTo>
                    <a:pt x="258" y="1272"/>
                  </a:lnTo>
                  <a:lnTo>
                    <a:pt x="264" y="1260"/>
                  </a:lnTo>
                  <a:lnTo>
                    <a:pt x="264" y="1254"/>
                  </a:lnTo>
                  <a:lnTo>
                    <a:pt x="264" y="1248"/>
                  </a:lnTo>
                  <a:lnTo>
                    <a:pt x="264" y="1242"/>
                  </a:lnTo>
                  <a:lnTo>
                    <a:pt x="270" y="1230"/>
                  </a:lnTo>
                  <a:lnTo>
                    <a:pt x="270" y="1224"/>
                  </a:lnTo>
                  <a:lnTo>
                    <a:pt x="270" y="1218"/>
                  </a:lnTo>
                  <a:lnTo>
                    <a:pt x="270" y="1206"/>
                  </a:lnTo>
                  <a:lnTo>
                    <a:pt x="276" y="1200"/>
                  </a:lnTo>
                  <a:lnTo>
                    <a:pt x="276" y="1188"/>
                  </a:lnTo>
                  <a:lnTo>
                    <a:pt x="276" y="1176"/>
                  </a:lnTo>
                  <a:lnTo>
                    <a:pt x="276" y="1170"/>
                  </a:lnTo>
                  <a:lnTo>
                    <a:pt x="282" y="1158"/>
                  </a:lnTo>
                  <a:lnTo>
                    <a:pt x="282" y="1146"/>
                  </a:lnTo>
                  <a:lnTo>
                    <a:pt x="282" y="1134"/>
                  </a:lnTo>
                  <a:lnTo>
                    <a:pt x="282" y="1128"/>
                  </a:lnTo>
                  <a:lnTo>
                    <a:pt x="288" y="1116"/>
                  </a:lnTo>
                  <a:lnTo>
                    <a:pt x="288" y="1104"/>
                  </a:lnTo>
                  <a:lnTo>
                    <a:pt x="288" y="1092"/>
                  </a:lnTo>
                  <a:lnTo>
                    <a:pt x="288" y="1080"/>
                  </a:lnTo>
                  <a:lnTo>
                    <a:pt x="294" y="1062"/>
                  </a:lnTo>
                  <a:lnTo>
                    <a:pt x="294" y="1050"/>
                  </a:lnTo>
                  <a:lnTo>
                    <a:pt x="294" y="1038"/>
                  </a:lnTo>
                  <a:lnTo>
                    <a:pt x="294" y="1020"/>
                  </a:lnTo>
                  <a:lnTo>
                    <a:pt x="300" y="1008"/>
                  </a:lnTo>
                  <a:lnTo>
                    <a:pt x="300" y="990"/>
                  </a:lnTo>
                  <a:lnTo>
                    <a:pt x="300" y="978"/>
                  </a:lnTo>
                  <a:lnTo>
                    <a:pt x="300" y="960"/>
                  </a:lnTo>
                  <a:lnTo>
                    <a:pt x="306" y="942"/>
                  </a:lnTo>
                  <a:lnTo>
                    <a:pt x="306" y="930"/>
                  </a:lnTo>
                  <a:lnTo>
                    <a:pt x="306" y="912"/>
                  </a:lnTo>
                  <a:lnTo>
                    <a:pt x="306" y="894"/>
                  </a:lnTo>
                  <a:lnTo>
                    <a:pt x="312" y="870"/>
                  </a:lnTo>
                  <a:lnTo>
                    <a:pt x="312" y="852"/>
                  </a:lnTo>
                  <a:lnTo>
                    <a:pt x="312" y="834"/>
                  </a:lnTo>
                  <a:lnTo>
                    <a:pt x="312" y="810"/>
                  </a:lnTo>
                  <a:lnTo>
                    <a:pt x="318" y="792"/>
                  </a:lnTo>
                  <a:lnTo>
                    <a:pt x="318" y="768"/>
                  </a:lnTo>
                  <a:lnTo>
                    <a:pt x="318" y="750"/>
                  </a:lnTo>
                  <a:lnTo>
                    <a:pt x="318" y="726"/>
                  </a:lnTo>
                  <a:lnTo>
                    <a:pt x="324" y="702"/>
                  </a:lnTo>
                  <a:lnTo>
                    <a:pt x="324" y="678"/>
                  </a:lnTo>
                  <a:lnTo>
                    <a:pt x="324" y="654"/>
                  </a:lnTo>
                  <a:lnTo>
                    <a:pt x="324" y="624"/>
                  </a:lnTo>
                  <a:lnTo>
                    <a:pt x="330" y="600"/>
                  </a:lnTo>
                  <a:lnTo>
                    <a:pt x="330" y="570"/>
                  </a:lnTo>
                  <a:lnTo>
                    <a:pt x="330" y="540"/>
                  </a:lnTo>
                  <a:lnTo>
                    <a:pt x="330" y="516"/>
                  </a:lnTo>
                  <a:lnTo>
                    <a:pt x="336" y="486"/>
                  </a:lnTo>
                  <a:lnTo>
                    <a:pt x="336" y="450"/>
                  </a:lnTo>
                  <a:lnTo>
                    <a:pt x="336" y="420"/>
                  </a:lnTo>
                  <a:lnTo>
                    <a:pt x="336" y="390"/>
                  </a:lnTo>
                  <a:lnTo>
                    <a:pt x="342" y="354"/>
                  </a:lnTo>
                  <a:lnTo>
                    <a:pt x="342" y="318"/>
                  </a:lnTo>
                  <a:lnTo>
                    <a:pt x="342" y="282"/>
                  </a:lnTo>
                  <a:lnTo>
                    <a:pt x="342" y="246"/>
                  </a:lnTo>
                  <a:lnTo>
                    <a:pt x="348" y="210"/>
                  </a:lnTo>
                  <a:lnTo>
                    <a:pt x="348" y="168"/>
                  </a:lnTo>
                  <a:lnTo>
                    <a:pt x="348" y="126"/>
                  </a:lnTo>
                  <a:lnTo>
                    <a:pt x="348" y="84"/>
                  </a:lnTo>
                  <a:lnTo>
                    <a:pt x="354" y="42"/>
                  </a:lnTo>
                  <a:lnTo>
                    <a:pt x="354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94" name="Group 54"/>
          <p:cNvGrpSpPr>
            <a:grpSpLocks/>
          </p:cNvGrpSpPr>
          <p:nvPr/>
        </p:nvGrpSpPr>
        <p:grpSpPr bwMode="auto">
          <a:xfrm>
            <a:off x="5943600" y="3024188"/>
            <a:ext cx="2427288" cy="65087"/>
            <a:chOff x="3696" y="2049"/>
            <a:chExt cx="1529" cy="41"/>
          </a:xfrm>
        </p:grpSpPr>
        <p:sp>
          <p:nvSpPr>
            <p:cNvPr id="15404" name="Oval 45"/>
            <p:cNvSpPr>
              <a:spLocks noChangeArrowheads="1"/>
            </p:cNvSpPr>
            <p:nvPr/>
          </p:nvSpPr>
          <p:spPr bwMode="auto">
            <a:xfrm>
              <a:off x="5184" y="204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5" name="Line 46"/>
            <p:cNvSpPr>
              <a:spLocks noChangeShapeType="1"/>
            </p:cNvSpPr>
            <p:nvPr/>
          </p:nvSpPr>
          <p:spPr bwMode="auto">
            <a:xfrm>
              <a:off x="3696" y="2063"/>
              <a:ext cx="14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67" name="Group 27"/>
          <p:cNvGrpSpPr>
            <a:grpSpLocks/>
          </p:cNvGrpSpPr>
          <p:nvPr/>
        </p:nvGrpSpPr>
        <p:grpSpPr bwMode="auto">
          <a:xfrm>
            <a:off x="7626350" y="425450"/>
            <a:ext cx="723900" cy="406400"/>
            <a:chOff x="3096" y="1376"/>
            <a:chExt cx="456" cy="256"/>
          </a:xfrm>
        </p:grpSpPr>
        <p:graphicFrame>
          <p:nvGraphicFramePr>
            <p:cNvPr id="15402" name="Object 28"/>
            <p:cNvGraphicFramePr>
              <a:graphicFrameLocks noChangeAspect="1"/>
            </p:cNvGraphicFramePr>
            <p:nvPr/>
          </p:nvGraphicFramePr>
          <p:xfrm>
            <a:off x="3096" y="1376"/>
            <a:ext cx="4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name="Equation" r:id="rId33" imgW="638317" imgH="400136" progId="Equation.3">
                    <p:embed/>
                  </p:oleObj>
                </mc:Choice>
                <mc:Fallback>
                  <p:oleObj name="Equation" r:id="rId33" imgW="638317" imgH="40013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376"/>
                          <a:ext cx="4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3" name="Oval 29"/>
            <p:cNvSpPr>
              <a:spLocks noChangeArrowheads="1"/>
            </p:cNvSpPr>
            <p:nvPr/>
          </p:nvSpPr>
          <p:spPr bwMode="auto">
            <a:xfrm>
              <a:off x="3518" y="15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61495" name="Object 55"/>
          <p:cNvGraphicFramePr>
            <a:graphicFrameLocks noChangeAspect="1"/>
          </p:cNvGraphicFramePr>
          <p:nvPr/>
        </p:nvGraphicFramePr>
        <p:xfrm>
          <a:off x="6902450" y="3138488"/>
          <a:ext cx="6413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5" imgW="704694" imgH="400136" progId="Equation.3">
                  <p:embed/>
                </p:oleObj>
              </mc:Choice>
              <mc:Fallback>
                <p:oleObj name="Equation" r:id="rId35" imgW="704694" imgH="40013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3138488"/>
                        <a:ext cx="6413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6" name="Text Box 56"/>
          <p:cNvSpPr txBox="1">
            <a:spLocks noChangeArrowheads="1"/>
          </p:cNvSpPr>
          <p:nvPr/>
        </p:nvSpPr>
        <p:spPr bwMode="auto">
          <a:xfrm>
            <a:off x="1660525" y="2452688"/>
            <a:ext cx="292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对任意正数 </a:t>
            </a:r>
            <a:r>
              <a:rPr lang="en-US" altLang="zh-CN" i="1"/>
              <a:t>r </a:t>
            </a:r>
            <a:r>
              <a:rPr lang="en-US" altLang="zh-CN"/>
              <a:t>&lt; 1, </a:t>
            </a:r>
          </a:p>
        </p:txBody>
      </p:sp>
      <p:sp>
        <p:nvSpPr>
          <p:cNvPr id="61497" name="Text Box 57"/>
          <p:cNvSpPr txBox="1">
            <a:spLocks noChangeArrowheads="1"/>
          </p:cNvSpPr>
          <p:nvPr/>
        </p:nvSpPr>
        <p:spPr bwMode="auto">
          <a:xfrm>
            <a:off x="304800" y="3070225"/>
            <a:ext cx="429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级数在 </a:t>
            </a:r>
            <a:r>
              <a:rPr lang="en-US" altLang="zh-CN"/>
              <a:t>[ 0, </a:t>
            </a:r>
            <a:r>
              <a:rPr lang="en-US" altLang="zh-CN" i="1"/>
              <a:t>r</a:t>
            </a:r>
            <a:r>
              <a:rPr lang="en-US" altLang="zh-CN"/>
              <a:t> ] </a:t>
            </a:r>
            <a:r>
              <a:rPr lang="zh-CN" altLang="en-US"/>
              <a:t>上一致收敛 </a:t>
            </a:r>
            <a:r>
              <a:rPr lang="en-US" altLang="zh-CN"/>
              <a:t>.</a:t>
            </a:r>
          </a:p>
        </p:txBody>
      </p:sp>
      <p:sp>
        <p:nvSpPr>
          <p:cNvPr id="61498" name="Text Box 58"/>
          <p:cNvSpPr txBox="1">
            <a:spLocks noChangeArrowheads="1"/>
          </p:cNvSpPr>
          <p:nvPr/>
        </p:nvSpPr>
        <p:spPr bwMode="auto">
          <a:xfrm>
            <a:off x="609600" y="3724275"/>
            <a:ext cx="402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zh-CN" altLang="en-US"/>
              <a:t>因为在 </a:t>
            </a:r>
            <a:r>
              <a:rPr lang="en-US" altLang="zh-CN"/>
              <a:t>[ 0, </a:t>
            </a:r>
            <a:r>
              <a:rPr lang="en-US" altLang="zh-CN" i="1"/>
              <a:t>r</a:t>
            </a:r>
            <a:r>
              <a:rPr lang="en-US" altLang="zh-CN"/>
              <a:t> ] </a:t>
            </a:r>
            <a:r>
              <a:rPr lang="zh-CN" altLang="en-US"/>
              <a:t>上 </a:t>
            </a:r>
          </a:p>
        </p:txBody>
      </p:sp>
      <p:graphicFrame>
        <p:nvGraphicFramePr>
          <p:cNvPr id="61500" name="Object 60"/>
          <p:cNvGraphicFramePr>
            <a:graphicFrameLocks noChangeAspect="1"/>
          </p:cNvGraphicFramePr>
          <p:nvPr/>
        </p:nvGraphicFramePr>
        <p:xfrm>
          <a:off x="4419600" y="3721100"/>
          <a:ext cx="195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37" imgW="1943154" imgH="533515" progId="Equation.3">
                  <p:embed/>
                </p:oleObj>
              </mc:Choice>
              <mc:Fallback>
                <p:oleObj name="Equation" r:id="rId37" imgW="1943154" imgH="53351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21100"/>
                        <a:ext cx="1955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356350" y="37480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任给 </a:t>
            </a:r>
            <a:r>
              <a:rPr lang="zh-CN" altLang="en-US" i="1">
                <a:sym typeface="Symbol" panose="05050102010706020507" pitchFamily="18" charset="2"/>
              </a:rPr>
              <a:t>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&gt; 0, </a:t>
            </a:r>
            <a:endParaRPr lang="en-US" altLang="zh-CN"/>
          </a:p>
        </p:txBody>
      </p:sp>
      <p:sp>
        <p:nvSpPr>
          <p:cNvPr id="61502" name="Text Box 62"/>
          <p:cNvSpPr txBox="1">
            <a:spLocks noChangeArrowheads="1"/>
          </p:cNvSpPr>
          <p:nvPr/>
        </p:nvSpPr>
        <p:spPr bwMode="auto">
          <a:xfrm>
            <a:off x="8020050" y="3733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欲使</a:t>
            </a:r>
          </a:p>
        </p:txBody>
      </p:sp>
      <p:graphicFrame>
        <p:nvGraphicFramePr>
          <p:cNvPr id="61503" name="Object 63"/>
          <p:cNvGraphicFramePr>
            <a:graphicFrameLocks noChangeAspect="1"/>
          </p:cNvGraphicFramePr>
          <p:nvPr/>
        </p:nvGraphicFramePr>
        <p:xfrm>
          <a:off x="444500" y="4508500"/>
          <a:ext cx="107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39" imgW="1066843" imgH="514264" progId="Equation.3">
                  <p:embed/>
                </p:oleObj>
              </mc:Choice>
              <mc:Fallback>
                <p:oleObj name="Equation" r:id="rId39" imgW="1066843" imgH="51426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508500"/>
                        <a:ext cx="107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4" name="Text Box 64"/>
          <p:cNvSpPr txBox="1">
            <a:spLocks noChangeArrowheads="1"/>
          </p:cNvSpPr>
          <p:nvPr/>
        </p:nvSpPr>
        <p:spPr bwMode="auto">
          <a:xfrm>
            <a:off x="1524000" y="4510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只要</a:t>
            </a:r>
          </a:p>
        </p:txBody>
      </p:sp>
      <p:graphicFrame>
        <p:nvGraphicFramePr>
          <p:cNvPr id="61505" name="Object 65"/>
          <p:cNvGraphicFramePr>
            <a:graphicFrameLocks noChangeAspect="1"/>
          </p:cNvGraphicFramePr>
          <p:nvPr/>
        </p:nvGraphicFramePr>
        <p:xfrm>
          <a:off x="2438400" y="4406900"/>
          <a:ext cx="127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41" imgW="1257375" imgH="838085" progId="Equation.3">
                  <p:embed/>
                </p:oleObj>
              </mc:Choice>
              <mc:Fallback>
                <p:oleObj name="Equation" r:id="rId41" imgW="1257375" imgH="83808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06900"/>
                        <a:ext cx="127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6" name="Text Box 66"/>
          <p:cNvSpPr txBox="1">
            <a:spLocks noChangeArrowheads="1"/>
          </p:cNvSpPr>
          <p:nvPr/>
        </p:nvSpPr>
        <p:spPr bwMode="auto">
          <a:xfrm>
            <a:off x="3657600" y="4572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因此取</a:t>
            </a:r>
          </a:p>
        </p:txBody>
      </p:sp>
      <p:graphicFrame>
        <p:nvGraphicFramePr>
          <p:cNvPr id="61507" name="Object 67"/>
          <p:cNvGraphicFramePr>
            <a:graphicFrameLocks noChangeAspect="1"/>
          </p:cNvGraphicFramePr>
          <p:nvPr/>
        </p:nvGraphicFramePr>
        <p:xfrm>
          <a:off x="4876800" y="4445000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43" imgW="1904979" imgH="876243" progId="Equation.3">
                  <p:embed/>
                </p:oleObj>
              </mc:Choice>
              <mc:Fallback>
                <p:oleObj name="Equation" r:id="rId43" imgW="1904979" imgH="876243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45000"/>
                        <a:ext cx="191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8" name="Text Box 68"/>
          <p:cNvSpPr txBox="1">
            <a:spLocks noChangeArrowheads="1"/>
          </p:cNvSpPr>
          <p:nvPr/>
        </p:nvSpPr>
        <p:spPr bwMode="auto">
          <a:xfrm>
            <a:off x="6858000" y="4572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只要</a:t>
            </a:r>
          </a:p>
        </p:txBody>
      </p:sp>
      <p:graphicFrame>
        <p:nvGraphicFramePr>
          <p:cNvPr id="61509" name="Object 69"/>
          <p:cNvGraphicFramePr>
            <a:graphicFrameLocks noChangeAspect="1"/>
          </p:cNvGraphicFramePr>
          <p:nvPr/>
        </p:nvGraphicFramePr>
        <p:xfrm>
          <a:off x="7772400" y="4660900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45" imgW="981207" imgH="361979" progId="Equation.3">
                  <p:embed/>
                </p:oleObj>
              </mc:Choice>
              <mc:Fallback>
                <p:oleObj name="Equation" r:id="rId45" imgW="981207" imgH="36197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660900"/>
                        <a:ext cx="99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1" name="Object 71"/>
          <p:cNvGraphicFramePr>
            <a:graphicFrameLocks noChangeAspect="1"/>
          </p:cNvGraphicFramePr>
          <p:nvPr/>
        </p:nvGraphicFramePr>
        <p:xfrm>
          <a:off x="404813" y="5335588"/>
          <a:ext cx="3187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47" imgW="3181269" imgH="533515" progId="Equation.3">
                  <p:embed/>
                </p:oleObj>
              </mc:Choice>
              <mc:Fallback>
                <p:oleObj name="Equation" r:id="rId47" imgW="3181269" imgH="533515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335588"/>
                        <a:ext cx="3187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2" name="Text Box 72"/>
          <p:cNvSpPr txBox="1">
            <a:spLocks noChangeArrowheads="1"/>
          </p:cNvSpPr>
          <p:nvPr/>
        </p:nvSpPr>
        <p:spPr bwMode="auto">
          <a:xfrm>
            <a:off x="3579813" y="5424488"/>
            <a:ext cx="4649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即级数在 </a:t>
            </a:r>
            <a:r>
              <a:rPr lang="en-US" altLang="zh-CN"/>
              <a:t>[ 0, </a:t>
            </a:r>
            <a:r>
              <a:rPr lang="en-US" altLang="zh-CN" i="1"/>
              <a:t>r</a:t>
            </a:r>
            <a:r>
              <a:rPr lang="en-US" altLang="zh-CN"/>
              <a:t> ] </a:t>
            </a:r>
            <a:r>
              <a:rPr lang="zh-CN" altLang="en-US"/>
              <a:t>上一致收敛 </a:t>
            </a:r>
            <a:r>
              <a:rPr lang="en-US" altLang="zh-CN"/>
              <a:t>.</a:t>
            </a:r>
          </a:p>
        </p:txBody>
      </p:sp>
      <p:pic>
        <p:nvPicPr>
          <p:cNvPr id="15395" name="Picture 73" descr="机动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6" name="Text Box 7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397" name="Picture 7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7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7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" name="Picture 7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1" name="Picture 7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8" grpId="0" build="p" autoUpdateAnimBg="0"/>
      <p:bldP spid="61466" grpId="0" animBg="1"/>
      <p:bldP spid="61496" grpId="0" build="p" autoUpdateAnimBg="0"/>
      <p:bldP spid="61497" grpId="0" build="p" autoUpdateAnimBg="0"/>
      <p:bldP spid="61498" grpId="0" build="p" autoUpdateAnimBg="0"/>
      <p:bldP spid="61501" grpId="0" build="p" autoUpdateAnimBg="0"/>
      <p:bldP spid="61502" grpId="0" build="p" autoUpdateAnimBg="0"/>
      <p:bldP spid="61504" grpId="0" build="p" autoUpdateAnimBg="0"/>
      <p:bldP spid="61506" grpId="0" build="p" autoUpdateAnimBg="0"/>
      <p:bldP spid="61508" grpId="0" build="p" autoUpdateAnimBg="0"/>
      <p:bldP spid="615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93" name="Group 201"/>
          <p:cNvGrpSpPr>
            <a:grpSpLocks/>
          </p:cNvGrpSpPr>
          <p:nvPr/>
        </p:nvGrpSpPr>
        <p:grpSpPr bwMode="auto">
          <a:xfrm>
            <a:off x="7150100" y="2133600"/>
            <a:ext cx="1312863" cy="1690688"/>
            <a:chOff x="4316" y="480"/>
            <a:chExt cx="1152" cy="1479"/>
          </a:xfrm>
        </p:grpSpPr>
        <p:pic>
          <p:nvPicPr>
            <p:cNvPr id="16409" name="Picture 202" descr="维尔斯特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76"/>
              <a:ext cx="98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0" name="Freeform 203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204"/>
            <p:cNvSpPr>
              <a:spLocks/>
            </p:cNvSpPr>
            <p:nvPr/>
          </p:nvSpPr>
          <p:spPr bwMode="auto">
            <a:xfrm>
              <a:off x="4316" y="480"/>
              <a:ext cx="96" cy="1474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0 h 3552"/>
                <a:gd name="T4" fmla="*/ 96 w 192"/>
                <a:gd name="T5" fmla="*/ 1394 h 3552"/>
                <a:gd name="T6" fmla="*/ 0 w 192"/>
                <a:gd name="T7" fmla="*/ 1474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205"/>
            <p:cNvSpPr>
              <a:spLocks/>
            </p:cNvSpPr>
            <p:nvPr/>
          </p:nvSpPr>
          <p:spPr bwMode="auto">
            <a:xfrm flipH="1" flipV="1">
              <a:off x="5372" y="480"/>
              <a:ext cx="96" cy="1474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0 h 3552"/>
                <a:gd name="T4" fmla="*/ 96 w 192"/>
                <a:gd name="T5" fmla="*/ 1394 h 3552"/>
                <a:gd name="T6" fmla="*/ 0 w 192"/>
                <a:gd name="T7" fmla="*/ 1474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06"/>
            <p:cNvSpPr>
              <a:spLocks/>
            </p:cNvSpPr>
            <p:nvPr/>
          </p:nvSpPr>
          <p:spPr bwMode="auto">
            <a:xfrm flipV="1">
              <a:off x="4316" y="1863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99" name="AutoShape 20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86600" y="2057400"/>
            <a:ext cx="1447800" cy="190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9585" name="Rectangle 193"/>
          <p:cNvSpPr>
            <a:spLocks noGrp="1" noChangeArrowheads="1"/>
          </p:cNvSpPr>
          <p:nvPr>
            <p:ph type="title"/>
          </p:nvPr>
        </p:nvSpPr>
        <p:spPr>
          <a:xfrm>
            <a:off x="609600" y="2057400"/>
            <a:ext cx="5791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维尔斯特拉斯</a:t>
            </a:r>
            <a:r>
              <a:rPr lang="en-US" altLang="zh-CN" sz="2800" b="1" smtClean="0">
                <a:ea typeface="楷体_GB2312" panose="02010609030101010101" pitchFamily="49" charset="-122"/>
              </a:rPr>
              <a:t>(Weierstrass) </a:t>
            </a:r>
            <a:r>
              <a:rPr lang="zh-CN" altLang="en-US" sz="2800" b="1" smtClean="0">
                <a:ea typeface="楷体_GB2312" panose="02010609030101010101" pitchFamily="49" charset="-122"/>
              </a:rPr>
              <a:t>判别法 </a:t>
            </a:r>
          </a:p>
        </p:txBody>
      </p:sp>
      <p:sp>
        <p:nvSpPr>
          <p:cNvPr id="16389" name="Text Box 176"/>
          <p:cNvSpPr txBox="1">
            <a:spLocks noChangeArrowheads="1"/>
          </p:cNvSpPr>
          <p:nvPr/>
        </p:nvSpPr>
        <p:spPr bwMode="auto">
          <a:xfrm>
            <a:off x="609600" y="304800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用一致收敛定义判别级数的一致收敛性时</a:t>
            </a:r>
            <a:r>
              <a:rPr lang="en-US" altLang="zh-CN"/>
              <a:t>, </a:t>
            </a:r>
            <a:r>
              <a:rPr lang="zh-CN" altLang="en-US"/>
              <a:t>需求出 </a:t>
            </a:r>
          </a:p>
        </p:txBody>
      </p:sp>
      <p:graphicFrame>
        <p:nvGraphicFramePr>
          <p:cNvPr id="16390" name="Object 177"/>
          <p:cNvGraphicFramePr>
            <a:graphicFrameLocks noChangeAspect="1"/>
          </p:cNvGraphicFramePr>
          <p:nvPr/>
        </p:nvGraphicFramePr>
        <p:xfrm>
          <a:off x="431800" y="92710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5" imgW="2152602" imgH="438293" progId="Equation.3">
                  <p:embed/>
                </p:oleObj>
              </mc:Choice>
              <mc:Fallback>
                <p:oleObj name="Equation" r:id="rId5" imgW="2152602" imgH="438293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92710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70" name="Text Box 178"/>
          <p:cNvSpPr txBox="1">
            <a:spLocks noChangeArrowheads="1"/>
          </p:cNvSpPr>
          <p:nvPr/>
        </p:nvSpPr>
        <p:spPr bwMode="auto">
          <a:xfrm>
            <a:off x="2514600" y="8382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这往往比较困难</a:t>
            </a:r>
            <a:r>
              <a:rPr lang="en-US" altLang="zh-CN"/>
              <a:t>. </a:t>
            </a:r>
          </a:p>
        </p:txBody>
      </p:sp>
      <p:sp>
        <p:nvSpPr>
          <p:cNvPr id="59571" name="Text Box 179"/>
          <p:cNvSpPr txBox="1">
            <a:spLocks noChangeArrowheads="1"/>
          </p:cNvSpPr>
          <p:nvPr/>
        </p:nvSpPr>
        <p:spPr bwMode="auto">
          <a:xfrm>
            <a:off x="5105400" y="8382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下面介绍一个较方便的</a:t>
            </a:r>
          </a:p>
        </p:txBody>
      </p:sp>
      <p:sp>
        <p:nvSpPr>
          <p:cNvPr id="59572" name="Text Box 180"/>
          <p:cNvSpPr txBox="1">
            <a:spLocks noChangeArrowheads="1"/>
          </p:cNvSpPr>
          <p:nvPr/>
        </p:nvSpPr>
        <p:spPr bwMode="auto">
          <a:xfrm>
            <a:off x="365125" y="14382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判别法</a:t>
            </a:r>
            <a:r>
              <a:rPr lang="en-US" altLang="zh-CN"/>
              <a:t>.</a:t>
            </a:r>
          </a:p>
        </p:txBody>
      </p:sp>
      <p:sp>
        <p:nvSpPr>
          <p:cNvPr id="59574" name="Text Box 182"/>
          <p:cNvSpPr txBox="1">
            <a:spLocks noChangeArrowheads="1"/>
          </p:cNvSpPr>
          <p:nvPr/>
        </p:nvSpPr>
        <p:spPr bwMode="auto">
          <a:xfrm>
            <a:off x="609600" y="27955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若函数项级数</a:t>
            </a:r>
          </a:p>
        </p:txBody>
      </p:sp>
      <p:graphicFrame>
        <p:nvGraphicFramePr>
          <p:cNvPr id="59575" name="Object 183"/>
          <p:cNvGraphicFramePr>
            <a:graphicFrameLocks noChangeAspect="1"/>
          </p:cNvGraphicFramePr>
          <p:nvPr/>
        </p:nvGraphicFramePr>
        <p:xfrm>
          <a:off x="2895600" y="2552700"/>
          <a:ext cx="138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7" imgW="1371557" imgH="1019247" progId="Equation.3">
                  <p:embed/>
                </p:oleObj>
              </mc:Choice>
              <mc:Fallback>
                <p:oleObj name="Equation" r:id="rId7" imgW="1371557" imgH="1019247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52700"/>
                        <a:ext cx="1384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76" name="Text Box 184"/>
          <p:cNvSpPr txBox="1">
            <a:spLocks noChangeArrowheads="1"/>
          </p:cNvSpPr>
          <p:nvPr/>
        </p:nvSpPr>
        <p:spPr bwMode="auto">
          <a:xfrm>
            <a:off x="4191000" y="278130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 </a:t>
            </a:r>
            <a:r>
              <a:rPr lang="en-US" altLang="zh-CN" i="1"/>
              <a:t>I </a:t>
            </a:r>
            <a:r>
              <a:rPr lang="zh-CN" altLang="en-US"/>
              <a:t>上满足</a:t>
            </a:r>
            <a:r>
              <a:rPr lang="en-US" altLang="zh-CN"/>
              <a:t>:</a:t>
            </a:r>
          </a:p>
        </p:txBody>
      </p:sp>
      <p:graphicFrame>
        <p:nvGraphicFramePr>
          <p:cNvPr id="59579" name="Object 187"/>
          <p:cNvGraphicFramePr>
            <a:graphicFrameLocks noChangeAspect="1"/>
          </p:cNvGraphicFramePr>
          <p:nvPr/>
        </p:nvGraphicFramePr>
        <p:xfrm>
          <a:off x="1530350" y="3695700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9" imgW="4410099" imgH="457200" progId="Equation.3">
                  <p:embed/>
                </p:oleObj>
              </mc:Choice>
              <mc:Fallback>
                <p:oleObj name="Equation" r:id="rId9" imgW="4410099" imgH="4572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695700"/>
                        <a:ext cx="441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80" name="Object 188"/>
          <p:cNvGraphicFramePr>
            <a:graphicFrameLocks noChangeAspect="1"/>
          </p:cNvGraphicFramePr>
          <p:nvPr/>
        </p:nvGraphicFramePr>
        <p:xfrm>
          <a:off x="1524000" y="4216400"/>
          <a:ext cx="365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1" imgW="3647970" imgH="1047779" progId="Equation.3">
                  <p:embed/>
                </p:oleObj>
              </mc:Choice>
              <mc:Fallback>
                <p:oleObj name="Equation" r:id="rId11" imgW="3647970" imgH="1047779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16400"/>
                        <a:ext cx="3657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82" name="Text Box 190"/>
          <p:cNvSpPr txBox="1">
            <a:spLocks noChangeArrowheads="1"/>
          </p:cNvSpPr>
          <p:nvPr/>
        </p:nvSpPr>
        <p:spPr bwMode="auto">
          <a:xfrm>
            <a:off x="304800" y="54625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则函数项级数 </a:t>
            </a:r>
          </a:p>
        </p:txBody>
      </p:sp>
      <p:graphicFrame>
        <p:nvGraphicFramePr>
          <p:cNvPr id="59583" name="Object 191"/>
          <p:cNvGraphicFramePr>
            <a:graphicFrameLocks noChangeAspect="1"/>
          </p:cNvGraphicFramePr>
          <p:nvPr/>
        </p:nvGraphicFramePr>
        <p:xfrm>
          <a:off x="2590800" y="5219700"/>
          <a:ext cx="138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3" imgW="1371557" imgH="1019247" progId="Equation.3">
                  <p:embed/>
                </p:oleObj>
              </mc:Choice>
              <mc:Fallback>
                <p:oleObj name="Equation" r:id="rId13" imgW="1371557" imgH="1019247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19700"/>
                        <a:ext cx="1384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84" name="Text Box 192"/>
          <p:cNvSpPr txBox="1">
            <a:spLocks noChangeArrowheads="1"/>
          </p:cNvSpPr>
          <p:nvPr/>
        </p:nvSpPr>
        <p:spPr bwMode="auto">
          <a:xfrm>
            <a:off x="3886200" y="5448300"/>
            <a:ext cx="350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 </a:t>
            </a:r>
            <a:r>
              <a:rPr lang="en-US" altLang="zh-CN" i="1"/>
              <a:t>I </a:t>
            </a:r>
            <a:r>
              <a:rPr lang="zh-CN" altLang="en-US"/>
              <a:t>上一致收敛 </a:t>
            </a:r>
            <a:r>
              <a:rPr lang="en-US" altLang="zh-CN"/>
              <a:t>.</a:t>
            </a:r>
          </a:p>
        </p:txBody>
      </p:sp>
      <p:pic>
        <p:nvPicPr>
          <p:cNvPr id="16402" name="Picture 194" descr="机动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3" name="Text Box 195"/>
          <p:cNvSpPr txBox="1">
            <a:spLocks noChangeArrowheads="1"/>
          </p:cNvSpPr>
          <p:nvPr/>
        </p:nvSpPr>
        <p:spPr bwMode="auto">
          <a:xfrm>
            <a:off x="609600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简介   目录   上页   下页   返回   结束 </a:t>
            </a:r>
          </a:p>
        </p:txBody>
      </p:sp>
      <p:pic>
        <p:nvPicPr>
          <p:cNvPr id="16404" name="Picture 19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5" name="Picture 19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6" name="Picture 19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9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20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9" grpId="0" animBg="1"/>
      <p:bldP spid="59585" grpId="0" build="p" autoUpdateAnimBg="0"/>
      <p:bldP spid="59570" grpId="0" build="p" autoUpdateAnimBg="0"/>
      <p:bldP spid="59571" grpId="0" build="p" autoUpdateAnimBg="0"/>
      <p:bldP spid="59572" grpId="0" build="p" autoUpdateAnimBg="0" advAuto="0"/>
      <p:bldP spid="59574" grpId="0" build="p" autoUpdateAnimBg="0"/>
      <p:bldP spid="59576" grpId="0" build="p" autoUpdateAnimBg="0" advAuto="0"/>
      <p:bldP spid="59582" grpId="0" build="p" autoUpdateAnimBg="0"/>
      <p:bldP spid="5958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20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证</a:t>
            </a:r>
            <a:r>
              <a:rPr lang="en-US" altLang="zh-CN" sz="32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371600" y="304800"/>
            <a:ext cx="4748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由条件</a:t>
            </a:r>
            <a:r>
              <a:rPr lang="en-US" altLang="zh-CN"/>
              <a:t>2), </a:t>
            </a:r>
            <a:r>
              <a:rPr lang="zh-CN" altLang="en-US"/>
              <a:t>根据柯西审敛原理</a:t>
            </a:r>
            <a:r>
              <a:rPr lang="en-US" altLang="zh-CN"/>
              <a:t>, 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019800" y="4445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1790797" imgH="380885" progId="Equation.3">
                  <p:embed/>
                </p:oleObj>
              </mc:Choice>
              <mc:Fallback>
                <p:oleObj name="Equation" r:id="rId3" imgW="1790797" imgH="380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450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829550" y="32702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当 </a:t>
            </a:r>
            <a:endParaRPr lang="zh-CN" altLang="en-US" i="1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928688"/>
            <a:ext cx="1598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i="1"/>
              <a:t>n</a:t>
            </a:r>
            <a:r>
              <a:rPr lang="en-US" altLang="zh-CN"/>
              <a:t> &gt; </a:t>
            </a:r>
            <a:r>
              <a:rPr lang="en-US" altLang="zh-CN" i="1"/>
              <a:t>N 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en-US" altLang="zh-CN" i="1"/>
              <a:t> 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52600" y="914400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对任意正整数 </a:t>
            </a:r>
            <a:r>
              <a:rPr lang="en-US" altLang="zh-CN" i="1"/>
              <a:t>p</a:t>
            </a:r>
            <a:r>
              <a:rPr lang="en-US" altLang="zh-CN"/>
              <a:t> , </a:t>
            </a:r>
            <a:r>
              <a:rPr lang="zh-CN" altLang="en-US"/>
              <a:t>都有 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55800" y="1295400"/>
          <a:ext cx="398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3981574" imgH="838085" progId="Equation.3">
                  <p:embed/>
                </p:oleObj>
              </mc:Choice>
              <mc:Fallback>
                <p:oleObj name="Equation" r:id="rId5" imgW="3981574" imgH="838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295400"/>
                        <a:ext cx="398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9600" y="2133600"/>
            <a:ext cx="351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由条件</a:t>
            </a:r>
            <a:r>
              <a:rPr lang="en-US" altLang="zh-CN"/>
              <a:t>1), </a:t>
            </a:r>
            <a:r>
              <a:rPr lang="zh-CN" altLang="en-US"/>
              <a:t>对 </a:t>
            </a:r>
            <a:r>
              <a:rPr lang="en-US" altLang="zh-CN" i="1"/>
              <a:t>x</a:t>
            </a:r>
            <a:r>
              <a:rPr lang="en-US" altLang="zh-CN"/>
              <a:t> ∈</a:t>
            </a:r>
            <a:r>
              <a:rPr lang="en-US" altLang="zh-CN" i="1"/>
              <a:t>I</a:t>
            </a:r>
            <a:r>
              <a:rPr lang="en-US" altLang="zh-CN"/>
              <a:t> , </a:t>
            </a:r>
            <a:r>
              <a:rPr lang="zh-CN" altLang="en-US"/>
              <a:t>有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676400" y="2743200"/>
          <a:ext cx="496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4953150" imgH="495357" progId="Equation.3">
                  <p:embed/>
                </p:oleObj>
              </mc:Choice>
              <mc:Fallback>
                <p:oleObj name="Equation" r:id="rId7" imgW="4953150" imgH="4953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96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701800" y="3352800"/>
          <a:ext cx="568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9" imgW="5676760" imgH="495357" progId="Equation.3">
                  <p:embed/>
                </p:oleObj>
              </mc:Choice>
              <mc:Fallback>
                <p:oleObj name="Equation" r:id="rId9" imgW="5676760" imgH="4953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352800"/>
                        <a:ext cx="568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752600" y="3886200"/>
          <a:ext cx="426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1" imgW="4257742" imgH="838085" progId="Equation.3">
                  <p:embed/>
                </p:oleObj>
              </mc:Choice>
              <mc:Fallback>
                <p:oleObj name="Equation" r:id="rId11" imgW="4257742" imgH="8380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426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685800" y="4889500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3" imgW="3533788" imgH="438293" progId="Equation.3">
                  <p:embed/>
                </p:oleObj>
              </mc:Choice>
              <mc:Fallback>
                <p:oleObj name="Equation" r:id="rId13" imgW="3533788" imgH="43829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89500"/>
                        <a:ext cx="354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4191000" y="46482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5" imgW="2133686" imgH="838085" progId="Equation.3">
                  <p:embed/>
                </p:oleObj>
              </mc:Choice>
              <mc:Fallback>
                <p:oleObj name="Equation" r:id="rId15" imgW="2133686" imgH="8380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9600" y="5629275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故函数项级数 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895600" y="5334000"/>
          <a:ext cx="138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7" imgW="1371557" imgH="1019247" progId="Equation.3">
                  <p:embed/>
                </p:oleObj>
              </mc:Choice>
              <mc:Fallback>
                <p:oleObj name="Equation" r:id="rId17" imgW="1371557" imgH="10192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1384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191000" y="5562600"/>
            <a:ext cx="359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 </a:t>
            </a:r>
            <a:r>
              <a:rPr lang="en-US" altLang="zh-CN"/>
              <a:t>I </a:t>
            </a:r>
            <a:r>
              <a:rPr lang="zh-CN" altLang="en-US"/>
              <a:t>上一致收敛 </a:t>
            </a:r>
            <a:r>
              <a:rPr lang="en-US" altLang="zh-CN"/>
              <a:t>. 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7908925" y="56149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</a:t>
            </a:r>
          </a:p>
        </p:txBody>
      </p:sp>
      <p:pic>
        <p:nvPicPr>
          <p:cNvPr id="18451" name="Picture 19" descr="机动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53" name="Picture 2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2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2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2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2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3" grpId="0" build="p" autoUpdateAnimBg="0"/>
      <p:bldP spid="58374" grpId="0" build="p" autoUpdateAnimBg="0" advAuto="0"/>
      <p:bldP spid="58375" grpId="0" build="p" autoUpdateAnimBg="0"/>
      <p:bldP spid="58377" grpId="0" build="p" autoUpdateAnimBg="0"/>
      <p:bldP spid="58383" grpId="0" build="p" autoUpdateAnimBg="0"/>
      <p:bldP spid="58385" grpId="0" build="p" autoUpdateAnimBg="0" advAuto="0"/>
      <p:bldP spid="5838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5715000" y="2133600"/>
            <a:ext cx="3048000" cy="457200"/>
            <a:chOff x="3600" y="1632"/>
            <a:chExt cx="1920" cy="288"/>
          </a:xfrm>
        </p:grpSpPr>
        <p:sp>
          <p:nvSpPr>
            <p:cNvPr id="19491" name="Line 36"/>
            <p:cNvSpPr>
              <a:spLocks noChangeShapeType="1"/>
            </p:cNvSpPr>
            <p:nvPr/>
          </p:nvSpPr>
          <p:spPr bwMode="auto">
            <a:xfrm>
              <a:off x="4464" y="16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92" name="Object 29"/>
            <p:cNvGraphicFramePr>
              <a:graphicFrameLocks noChangeAspect="1"/>
            </p:cNvGraphicFramePr>
            <p:nvPr/>
          </p:nvGraphicFramePr>
          <p:xfrm>
            <a:off x="4384" y="17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Equation" r:id="rId3" imgW="209448" imgH="228600" progId="Equation.3">
                    <p:embed/>
                  </p:oleObj>
                </mc:Choice>
                <mc:Fallback>
                  <p:oleObj name="Equation" r:id="rId3" imgW="209448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7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Line 27"/>
            <p:cNvSpPr>
              <a:spLocks noChangeShapeType="1"/>
            </p:cNvSpPr>
            <p:nvPr/>
          </p:nvSpPr>
          <p:spPr bwMode="auto">
            <a:xfrm>
              <a:off x="3600" y="168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94" name="Object 28"/>
            <p:cNvGraphicFramePr>
              <a:graphicFrameLocks noChangeAspect="1"/>
            </p:cNvGraphicFramePr>
            <p:nvPr/>
          </p:nvGraphicFramePr>
          <p:xfrm>
            <a:off x="5376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5" imgW="219078" imgH="228600" progId="Equation.3">
                    <p:embed/>
                  </p:oleObj>
                </mc:Choice>
                <mc:Fallback>
                  <p:oleObj name="Equation" r:id="rId5" imgW="219078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30"/>
            <p:cNvGraphicFramePr>
              <a:graphicFrameLocks noChangeAspect="1"/>
            </p:cNvGraphicFramePr>
            <p:nvPr/>
          </p:nvGraphicFramePr>
          <p:xfrm>
            <a:off x="5040" y="171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7" imgW="266539" imgH="295289" progId="Equation.3">
                    <p:embed/>
                  </p:oleObj>
                </mc:Choice>
                <mc:Fallback>
                  <p:oleObj name="Equation" r:id="rId7" imgW="266539" imgH="29528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1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31"/>
            <p:cNvGraphicFramePr>
              <a:graphicFrameLocks noChangeAspect="1"/>
            </p:cNvGraphicFramePr>
            <p:nvPr/>
          </p:nvGraphicFramePr>
          <p:xfrm>
            <a:off x="3600" y="1728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name="Equation" r:id="rId9" imgW="533421" imgH="295289" progId="Equation.3">
                    <p:embed/>
                  </p:oleObj>
                </mc:Choice>
                <mc:Fallback>
                  <p:oleObj name="Equation" r:id="rId9" imgW="533421" imgH="29528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7" name="Line 35"/>
            <p:cNvSpPr>
              <a:spLocks noChangeShapeType="1"/>
            </p:cNvSpPr>
            <p:nvPr/>
          </p:nvSpPr>
          <p:spPr bwMode="auto">
            <a:xfrm>
              <a:off x="3792" y="16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37"/>
            <p:cNvSpPr>
              <a:spLocks noChangeShapeType="1"/>
            </p:cNvSpPr>
            <p:nvPr/>
          </p:nvSpPr>
          <p:spPr bwMode="auto">
            <a:xfrm>
              <a:off x="5136" y="16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19" name="Group 43"/>
          <p:cNvGrpSpPr>
            <a:grpSpLocks/>
          </p:cNvGrpSpPr>
          <p:nvPr/>
        </p:nvGrpSpPr>
        <p:grpSpPr bwMode="auto">
          <a:xfrm>
            <a:off x="6400800" y="2133600"/>
            <a:ext cx="1295400" cy="482600"/>
            <a:chOff x="4032" y="1632"/>
            <a:chExt cx="816" cy="304"/>
          </a:xfrm>
        </p:grpSpPr>
        <p:graphicFrame>
          <p:nvGraphicFramePr>
            <p:cNvPr id="19486" name="Object 32"/>
            <p:cNvGraphicFramePr>
              <a:graphicFrameLocks noChangeAspect="1"/>
            </p:cNvGraphicFramePr>
            <p:nvPr/>
          </p:nvGraphicFramePr>
          <p:xfrm>
            <a:off x="4032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11" imgW="219078" imgH="228600" progId="Equation.3">
                    <p:embed/>
                  </p:oleObj>
                </mc:Choice>
                <mc:Fallback>
                  <p:oleObj name="Equation" r:id="rId11" imgW="219078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33"/>
            <p:cNvGraphicFramePr>
              <a:graphicFrameLocks noChangeAspect="1"/>
            </p:cNvGraphicFramePr>
            <p:nvPr/>
          </p:nvGraphicFramePr>
          <p:xfrm>
            <a:off x="4712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13" imgW="209448" imgH="323821" progId="Equation.3">
                    <p:embed/>
                  </p:oleObj>
                </mc:Choice>
                <mc:Fallback>
                  <p:oleObj name="Equation" r:id="rId13" imgW="209448" imgH="32382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38"/>
            <p:cNvSpPr>
              <a:spLocks noChangeShapeType="1"/>
            </p:cNvSpPr>
            <p:nvPr/>
          </p:nvSpPr>
          <p:spPr bwMode="auto">
            <a:xfrm>
              <a:off x="4080" y="1680"/>
              <a:ext cx="62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41"/>
            <p:cNvSpPr>
              <a:spLocks noChangeShapeType="1"/>
            </p:cNvSpPr>
            <p:nvPr/>
          </p:nvSpPr>
          <p:spPr bwMode="auto">
            <a:xfrm>
              <a:off x="4080" y="1632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42"/>
            <p:cNvSpPr>
              <a:spLocks noChangeShapeType="1"/>
            </p:cNvSpPr>
            <p:nvPr/>
          </p:nvSpPr>
          <p:spPr bwMode="auto">
            <a:xfrm>
              <a:off x="4704" y="1632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295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推论</a:t>
            </a:r>
            <a:r>
              <a:rPr lang="en-US" altLang="zh-CN" sz="3200" b="1" smtClean="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746250" y="4254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若幂级数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3390900" y="190500"/>
          <a:ext cx="1181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5" imgW="1171739" imgH="1019247" progId="Equation.3">
                  <p:embed/>
                </p:oleObj>
              </mc:Choice>
              <mc:Fallback>
                <p:oleObj name="Equation" r:id="rId15" imgW="1171739" imgH="10192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90500"/>
                        <a:ext cx="1181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572000" y="457200"/>
            <a:ext cx="300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的收敛半径 </a:t>
            </a:r>
            <a:r>
              <a:rPr lang="en-US" altLang="zh-CN" i="1"/>
              <a:t>R</a:t>
            </a:r>
            <a:r>
              <a:rPr lang="en-US" altLang="zh-CN"/>
              <a:t> &gt; 0 ,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则此级 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04800" y="1295400"/>
            <a:ext cx="767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数在 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 ) </a:t>
            </a:r>
            <a:r>
              <a:rPr lang="zh-CN" altLang="en-US"/>
              <a:t>内任一闭区间 </a:t>
            </a:r>
            <a:r>
              <a:rPr lang="en-US" altLang="zh-CN"/>
              <a:t>[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] </a:t>
            </a:r>
            <a:r>
              <a:rPr lang="zh-CN" altLang="en-US"/>
              <a:t>上一致收敛 </a:t>
            </a:r>
            <a:r>
              <a:rPr lang="en-US" altLang="zh-CN"/>
              <a:t>.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09600" y="19192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endParaRPr lang="en-US" altLang="zh-CN"/>
          </a:p>
        </p:txBody>
      </p:sp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1346200" y="1968500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7" imgW="3143094" imgH="457200" progId="Equation.3">
                  <p:embed/>
                </p:oleObj>
              </mc:Choice>
              <mc:Fallback>
                <p:oleObj name="Equation" r:id="rId17" imgW="3143094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968500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304800" y="2514600"/>
            <a:ext cx="475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则对</a:t>
            </a:r>
            <a:r>
              <a:rPr lang="en-US" altLang="zh-CN"/>
              <a:t>[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] </a:t>
            </a:r>
            <a:r>
              <a:rPr lang="zh-CN" altLang="en-US"/>
              <a:t>上的一切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zh-CN" altLang="en-US"/>
              <a:t>都有 </a:t>
            </a:r>
          </a:p>
        </p:txBody>
      </p:sp>
      <p:graphicFrame>
        <p:nvGraphicFramePr>
          <p:cNvPr id="50225" name="Object 49"/>
          <p:cNvGraphicFramePr>
            <a:graphicFrameLocks noChangeAspect="1"/>
          </p:cNvGraphicFramePr>
          <p:nvPr/>
        </p:nvGraphicFramePr>
        <p:xfrm>
          <a:off x="1828800" y="3111500"/>
          <a:ext cx="474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9" imgW="4743359" imgH="533515" progId="Equation.3">
                  <p:embed/>
                </p:oleObj>
              </mc:Choice>
              <mc:Fallback>
                <p:oleObj name="Equation" r:id="rId19" imgW="4743359" imgH="53351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1500"/>
                        <a:ext cx="474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50"/>
          <p:cNvGraphicFramePr>
            <a:graphicFrameLocks noChangeAspect="1"/>
          </p:cNvGraphicFramePr>
          <p:nvPr/>
        </p:nvGraphicFramePr>
        <p:xfrm>
          <a:off x="381000" y="3897313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21" imgW="1819342" imgH="400136" progId="Equation.3">
                  <p:embed/>
                </p:oleObj>
              </mc:Choice>
              <mc:Fallback>
                <p:oleObj name="Equation" r:id="rId21" imgW="1819342" imgH="40013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97313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2209800" y="381000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由阿贝尔定理</a:t>
            </a:r>
            <a:r>
              <a:rPr lang="en-US" altLang="zh-CN"/>
              <a:t>(</a:t>
            </a:r>
            <a:r>
              <a:rPr lang="zh-CN" altLang="en-US"/>
              <a:t>第三节定理</a:t>
            </a:r>
            <a:r>
              <a:rPr lang="en-US" altLang="zh-CN"/>
              <a:t>1) </a:t>
            </a:r>
            <a:r>
              <a:rPr lang="zh-CN" altLang="en-US"/>
              <a:t>级数 </a:t>
            </a:r>
          </a:p>
        </p:txBody>
      </p:sp>
      <p:graphicFrame>
        <p:nvGraphicFramePr>
          <p:cNvPr id="50229" name="Object 53"/>
          <p:cNvGraphicFramePr>
            <a:graphicFrameLocks noChangeAspect="1"/>
          </p:cNvGraphicFramePr>
          <p:nvPr/>
        </p:nvGraphicFramePr>
        <p:xfrm>
          <a:off x="7454900" y="3581400"/>
          <a:ext cx="115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23" imgW="1142850" imgH="1019247" progId="Equation.3">
                  <p:embed/>
                </p:oleObj>
              </mc:Choice>
              <mc:Fallback>
                <p:oleObj name="Equation" r:id="rId23" imgW="1142850" imgH="101924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3581400"/>
                        <a:ext cx="115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304800" y="45847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绝对收敛 </a:t>
            </a:r>
            <a:r>
              <a:rPr lang="en-US" altLang="zh-CN"/>
              <a:t>,</a:t>
            </a: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1981200" y="4579938"/>
            <a:ext cx="605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由维尔斯特拉斯判别法即知推论成立</a:t>
            </a:r>
            <a:r>
              <a:rPr lang="en-US" altLang="zh-CN"/>
              <a:t>. 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85800" y="5272088"/>
            <a:ext cx="626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b="1">
                <a:solidFill>
                  <a:schemeClr val="tx2"/>
                </a:solidFill>
              </a:rPr>
              <a:t>说明</a:t>
            </a:r>
            <a:r>
              <a:rPr kumimoji="0" lang="en-US" altLang="zh-CN" b="1">
                <a:solidFill>
                  <a:schemeClr val="tx2"/>
                </a:solidFill>
              </a:rPr>
              <a:t>:</a:t>
            </a:r>
            <a:r>
              <a:rPr kumimoji="0" lang="en-US" altLang="zh-CN"/>
              <a:t> </a:t>
            </a:r>
            <a:r>
              <a:rPr kumimoji="0" lang="zh-CN" altLang="en-US"/>
              <a:t>若幂级数在收敛区间的端点收敛</a:t>
            </a:r>
            <a:r>
              <a:rPr kumimoji="0" lang="en-US" altLang="zh-CN"/>
              <a:t>, 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>
            <a:off x="6851650" y="528002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则一致收敛 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365125" y="58674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区间可包含此端点</a:t>
            </a:r>
            <a:r>
              <a:rPr lang="en-US" altLang="zh-CN"/>
              <a:t>. 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848600" y="4598988"/>
            <a:ext cx="88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9479" name="Picture 60" descr="机动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0" name="Text Box 6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481" name="Picture 6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6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3" name="Picture 6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Picture 6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6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build="p" autoUpdateAnimBg="0"/>
      <p:bldP spid="50198" grpId="0" build="p" autoUpdateAnimBg="0" advAuto="0"/>
      <p:bldP spid="50199" grpId="0" build="p" autoUpdateAnimBg="0"/>
      <p:bldP spid="50200" grpId="0" build="p" autoUpdateAnimBg="0" advAuto="0"/>
      <p:bldP spid="50201" grpId="0" build="p" autoUpdateAnimBg="0"/>
      <p:bldP spid="50224" grpId="0" build="p" autoUpdateAnimBg="0"/>
      <p:bldP spid="50227" grpId="0" build="p" autoUpdateAnimBg="0"/>
      <p:bldP spid="50230" grpId="0" build="p" autoUpdateAnimBg="0" advAuto="0"/>
      <p:bldP spid="50231" grpId="0" build="p" autoUpdateAnimBg="0"/>
      <p:bldP spid="50232" grpId="0" build="p" autoUpdateAnimBg="0"/>
      <p:bldP spid="50233" grpId="0" build="p" autoUpdateAnimBg="0"/>
      <p:bldP spid="50234" grpId="0" build="p" autoUpdateAnimBg="0" advAuto="0"/>
      <p:bldP spid="502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7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66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例</a:t>
            </a:r>
            <a:r>
              <a:rPr lang="en-US" altLang="zh-CN" sz="3200" b="1" smtClean="0">
                <a:ea typeface="楷体_GB2312" panose="02010609030101010101" pitchFamily="49" charset="-122"/>
              </a:rPr>
              <a:t>3.</a:t>
            </a:r>
          </a:p>
        </p:txBody>
      </p:sp>
      <p:sp>
        <p:nvSpPr>
          <p:cNvPr id="20483" name="Text Box 18"/>
          <p:cNvSpPr txBox="1">
            <a:spLocks noChangeArrowheads="1"/>
          </p:cNvSpPr>
          <p:nvPr/>
        </p:nvSpPr>
        <p:spPr bwMode="auto">
          <a:xfrm>
            <a:off x="1524000" y="5778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证明级数</a:t>
            </a:r>
          </a:p>
        </p:txBody>
      </p:sp>
      <p:graphicFrame>
        <p:nvGraphicFramePr>
          <p:cNvPr id="20484" name="Object 35"/>
          <p:cNvGraphicFramePr>
            <a:graphicFrameLocks noChangeAspect="1"/>
          </p:cNvGraphicFramePr>
          <p:nvPr/>
        </p:nvGraphicFramePr>
        <p:xfrm>
          <a:off x="3429000" y="304800"/>
          <a:ext cx="4876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4867170" imgH="1028872" progId="Equation.3">
                  <p:embed/>
                </p:oleObj>
              </mc:Choice>
              <mc:Fallback>
                <p:oleObj name="Equation" r:id="rId3" imgW="4867170" imgH="102887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4876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92100" y="1462088"/>
            <a:ext cx="435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 +∞) </a:t>
            </a:r>
            <a:r>
              <a:rPr lang="zh-CN" altLang="en-US"/>
              <a:t>上 一致收敛 </a:t>
            </a:r>
            <a:r>
              <a:rPr lang="en-US" altLang="zh-CN"/>
              <a:t>.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85800" y="21478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62503" name="Object 39"/>
          <p:cNvGraphicFramePr>
            <a:graphicFrameLocks noChangeAspect="1"/>
          </p:cNvGraphicFramePr>
          <p:nvPr/>
        </p:nvGraphicFramePr>
        <p:xfrm>
          <a:off x="1447800" y="2220913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3495613" imgH="438293" progId="Equation.3">
                  <p:embed/>
                </p:oleObj>
              </mc:Choice>
              <mc:Fallback>
                <p:oleObj name="Equation" r:id="rId5" imgW="3495613" imgH="43829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20913"/>
                        <a:ext cx="350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5" name="Object 41"/>
          <p:cNvGraphicFramePr>
            <a:graphicFrameLocks noChangeAspect="1"/>
          </p:cNvGraphicFramePr>
          <p:nvPr/>
        </p:nvGraphicFramePr>
        <p:xfrm>
          <a:off x="2387600" y="2908300"/>
          <a:ext cx="462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7" imgW="4610261" imgH="971464" progId="Equation.3">
                  <p:embed/>
                </p:oleObj>
              </mc:Choice>
              <mc:Fallback>
                <p:oleObj name="Equation" r:id="rId7" imgW="4610261" imgH="97146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908300"/>
                        <a:ext cx="462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04800" y="42052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而级数</a:t>
            </a:r>
          </a:p>
        </p:txBody>
      </p:sp>
      <p:graphicFrame>
        <p:nvGraphicFramePr>
          <p:cNvPr id="62508" name="Object 44"/>
          <p:cNvGraphicFramePr>
            <a:graphicFrameLocks noChangeAspect="1"/>
          </p:cNvGraphicFramePr>
          <p:nvPr/>
        </p:nvGraphicFramePr>
        <p:xfrm>
          <a:off x="1524000" y="396240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9" imgW="943031" imgH="1019247" progId="Equation.3">
                  <p:embed/>
                </p:oleObj>
              </mc:Choice>
              <mc:Fallback>
                <p:oleObj name="Equation" r:id="rId9" imgW="943031" imgH="101924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2514600" y="41910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收敛</a:t>
            </a:r>
            <a:r>
              <a:rPr lang="en-US" altLang="zh-CN"/>
              <a:t>, </a:t>
            </a: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3429000" y="416877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由维尔斯特拉斯判别法知所给级数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04800" y="5195888"/>
            <a:ext cx="444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 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 +∞) </a:t>
            </a:r>
            <a:r>
              <a:rPr lang="zh-CN" altLang="en-US"/>
              <a:t>上 一致收敛 </a:t>
            </a:r>
            <a:r>
              <a:rPr lang="en-US" altLang="zh-CN"/>
              <a:t>.</a:t>
            </a:r>
          </a:p>
        </p:txBody>
      </p:sp>
      <p:pic>
        <p:nvPicPr>
          <p:cNvPr id="20494" name="Picture 49" descr="机动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 Box 5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496" name="Picture 5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5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5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5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5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0" grpId="0" build="p" autoUpdateAnimBg="0"/>
      <p:bldP spid="62501" grpId="0" build="p" autoUpdateAnimBg="0"/>
      <p:bldP spid="62506" grpId="0" build="p" autoUpdateAnimBg="0"/>
      <p:bldP spid="62509" grpId="0" build="p" autoUpdateAnimBg="0" advAuto="0"/>
      <p:bldP spid="62511" grpId="0" build="p" autoUpdateAnimBg="0"/>
      <p:bldP spid="625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295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32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82750" y="457200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/>
              <a:t>维尔斯特拉斯判别法不仅能判别级数的一致收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敛性</a:t>
            </a:r>
            <a:r>
              <a:rPr lang="en-US" altLang="zh-CN"/>
              <a:t>,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212850" y="100488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而且能判别其绝对收敛性</a:t>
            </a:r>
            <a:r>
              <a:rPr lang="en-US" altLang="zh-CN"/>
              <a:t>. 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0250" y="16002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当不易观察到不等式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114800" y="1663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3" imgW="2362050" imgH="457200" progId="Equation.3">
                  <p:embed/>
                </p:oleObj>
              </mc:Choice>
              <mc:Fallback>
                <p:oleObj name="Equation" r:id="rId3" imgW="236205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637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394450" y="15827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可利用导数求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438400" y="2336800"/>
          <a:ext cx="2463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5" imgW="2457316" imgH="628736" progId="Equation.3">
                  <p:embed/>
                </p:oleObj>
              </mc:Choice>
              <mc:Fallback>
                <p:oleObj name="Equation" r:id="rId5" imgW="2457316" imgH="6287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36800"/>
                        <a:ext cx="2463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60400" y="3317875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/>
              <a:t>级数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2438400" y="3086100"/>
          <a:ext cx="190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7" imgW="1895349" imgH="1019247" progId="Equation.3">
                  <p:embed/>
                </p:oleObj>
              </mc:Choice>
              <mc:Fallback>
                <p:oleObj name="Equation" r:id="rId7" imgW="1895349" imgH="10192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86100"/>
                        <a:ext cx="190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4419600" y="3384550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9" imgW="1733706" imgH="400136" progId="Equation.3">
                  <p:embed/>
                </p:oleObj>
              </mc:Choice>
              <mc:Fallback>
                <p:oleObj name="Equation" r:id="rId9" imgW="1733706" imgH="4001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84550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2679700" y="4279900"/>
          <a:ext cx="594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1" imgW="5934013" imgH="971464" progId="Equation.3">
                  <p:embed/>
                </p:oleObj>
              </mc:Choice>
              <mc:Fallback>
                <p:oleObj name="Equation" r:id="rId11" imgW="5934013" imgH="97146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279900"/>
                        <a:ext cx="594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04800" y="44640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用求导法可得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304800" y="53975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已知</a:t>
            </a:r>
          </a:p>
        </p:txBody>
      </p:sp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1219200" y="5181600"/>
          <a:ext cx="1104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3" imgW="1095388" imgH="1161907" progId="Equation.3">
                  <p:embed/>
                </p:oleObj>
              </mc:Choice>
              <mc:Fallback>
                <p:oleObj name="Equation" r:id="rId13" imgW="1095388" imgH="116190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1104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317750" y="54244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收敛</a:t>
            </a:r>
            <a:r>
              <a:rPr lang="en-US" altLang="zh-CN"/>
              <a:t>, 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3238500" y="542448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因此原级数在</a:t>
            </a:r>
            <a:r>
              <a:rPr lang="en-US" altLang="zh-CN"/>
              <a:t>[0, +∞) </a:t>
            </a:r>
            <a:r>
              <a:rPr lang="zh-CN" altLang="en-US"/>
              <a:t>上</a:t>
            </a:r>
            <a:r>
              <a:rPr kumimoji="0" lang="zh-CN" altLang="en-US"/>
              <a:t>一致</a:t>
            </a:r>
            <a:r>
              <a:rPr lang="zh-CN" altLang="en-US"/>
              <a:t>收敛 </a:t>
            </a:r>
            <a:r>
              <a:rPr lang="en-US" altLang="zh-CN"/>
              <a:t>. </a:t>
            </a:r>
          </a:p>
        </p:txBody>
      </p:sp>
      <p:graphicFrame>
        <p:nvGraphicFramePr>
          <p:cNvPr id="63510" name="Object 22"/>
          <p:cNvGraphicFramePr>
            <a:graphicFrameLocks noChangeAspect="1"/>
          </p:cNvGraphicFramePr>
          <p:nvPr/>
        </p:nvGraphicFramePr>
        <p:xfrm>
          <a:off x="6286500" y="31496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5" imgW="2543296" imgH="876243" progId="Equation.3">
                  <p:embed/>
                </p:oleObj>
              </mc:Choice>
              <mc:Fallback>
                <p:oleObj name="Equation" r:id="rId15" imgW="2543296" imgH="87624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149600"/>
                        <a:ext cx="255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4" name="Picture 23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5" name="Text Box 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26" name="Picture 2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2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2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2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  <p:bldP spid="63494" grpId="0" build="p" autoUpdateAnimBg="0" advAuto="0"/>
      <p:bldP spid="63495" grpId="0" build="p" autoUpdateAnimBg="0"/>
      <p:bldP spid="63496" grpId="0" build="p" autoUpdateAnimBg="0"/>
      <p:bldP spid="63498" grpId="0" build="p" autoUpdateAnimBg="0"/>
      <p:bldP spid="63500" grpId="0" build="p" autoUpdateAnimBg="0"/>
      <p:bldP spid="63504" grpId="0" build="p" autoUpdateAnimBg="0"/>
      <p:bldP spid="63505" grpId="0" build="p" autoUpdateAnimBg="0"/>
      <p:bldP spid="63507" grpId="0" build="p" autoUpdateAnimBg="0" advAuto="0"/>
      <p:bldP spid="635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715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三、一致收敛级数的分析性质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992188"/>
            <a:ext cx="125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1.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9683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若级数 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3048000" y="68580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2228952" imgH="1047779" progId="Equation.3">
                  <p:embed/>
                </p:oleObj>
              </mc:Choice>
              <mc:Fallback>
                <p:oleObj name="Equation" r:id="rId3" imgW="2228952" imgH="10477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85800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384300" y="2298700"/>
          <a:ext cx="661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6610506" imgH="1047779" progId="Equation.3">
                  <p:embed/>
                </p:oleObj>
              </mc:Choice>
              <mc:Fallback>
                <p:oleObj name="Equation" r:id="rId5" imgW="6610506" imgH="10477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98700"/>
                        <a:ext cx="6616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355600" y="3429000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7" imgW="3448152" imgH="447575" progId="Equation.3">
                  <p:embed/>
                </p:oleObj>
              </mc:Choice>
              <mc:Fallback>
                <p:oleObj name="Equation" r:id="rId7" imgW="3448152" imgH="4475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429000"/>
                        <a:ext cx="345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685800" y="3962400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295400" y="3962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只需证明</a:t>
            </a: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940050" y="40386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9" imgW="1828972" imgH="438293" progId="Equation.3">
                  <p:embed/>
                </p:oleObj>
              </mc:Choice>
              <mc:Fallback>
                <p:oleObj name="Equation" r:id="rId9" imgW="1828972" imgH="43829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0386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4800600" y="403860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1" imgW="2733828" imgH="676175" progId="Equation.3">
                  <p:embed/>
                </p:oleObj>
              </mc:Choice>
              <mc:Fallback>
                <p:oleObj name="Equation" r:id="rId11" imgW="2733828" imgH="6761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09600" y="4572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由于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2082800" y="4603750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3" imgW="2095511" imgH="457200" progId="Equation.3">
                  <p:embed/>
                </p:oleObj>
              </mc:Choice>
              <mc:Fallback>
                <p:oleObj name="Equation" r:id="rId13" imgW="2095511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603750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603500" y="5168900"/>
          <a:ext cx="547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5" imgW="5467312" imgH="457200" progId="Equation.3">
                  <p:embed/>
                </p:oleObj>
              </mc:Choice>
              <mc:Fallback>
                <p:oleObj name="Equation" r:id="rId15" imgW="5467312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168900"/>
                        <a:ext cx="547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2590800" y="5791200"/>
          <a:ext cx="549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7" imgW="5486572" imgH="457200" progId="Equation.3">
                  <p:embed/>
                </p:oleObj>
              </mc:Choice>
              <mc:Fallback>
                <p:oleObj name="Equation" r:id="rId17" imgW="5486572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549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1409700" y="18288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9" imgW="5010241" imgH="457200" progId="Equation.3">
                  <p:embed/>
                </p:oleObj>
              </mc:Choice>
              <mc:Fallback>
                <p:oleObj name="Equation" r:id="rId19" imgW="5010241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28800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5" name="Picture 19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47" name="Picture 2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2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2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2" grpId="0" build="p" autoUpdateAnimBg="0"/>
      <p:bldP spid="73738" grpId="0" build="p" autoUpdateAnimBg="0"/>
      <p:bldP spid="73739" grpId="0" build="p" autoUpdateAnimBg="0" advAuto="0"/>
      <p:bldP spid="7374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609600" y="4714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因为级数</a:t>
            </a:r>
          </a:p>
        </p:txBody>
      </p:sp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2214563" y="228600"/>
          <a:ext cx="132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1314466" imgH="1019247" progId="Equation.3">
                  <p:embed/>
                </p:oleObj>
              </mc:Choice>
              <mc:Fallback>
                <p:oleObj name="Equation" r:id="rId3" imgW="1314466" imgH="10192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28600"/>
                        <a:ext cx="132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3505200" y="471488"/>
            <a:ext cx="289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一致收敛于</a:t>
            </a:r>
            <a:r>
              <a:rPr lang="en-US" altLang="zh-CN" i="1"/>
              <a:t>S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, </a:t>
            </a: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6292850" y="558800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2114426" imgH="419043" progId="Equation.3">
                  <p:embed/>
                </p:oleObj>
              </mc:Choice>
              <mc:Fallback>
                <p:oleObj name="Equation" r:id="rId5" imgW="2114426" imgH="41904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558800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81000" y="13716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1162109" imgH="400136" progId="Equation.3">
                  <p:embed/>
                </p:oleObj>
              </mc:Choice>
              <mc:Fallback>
                <p:oleObj name="Equation" r:id="rId7" imgW="1162109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524000" y="1285875"/>
            <a:ext cx="275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使当 </a:t>
            </a:r>
            <a:r>
              <a:rPr lang="en-US" altLang="zh-CN" i="1"/>
              <a:t>n </a:t>
            </a:r>
            <a:r>
              <a:rPr lang="en-US" altLang="zh-CN"/>
              <a:t>&gt;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2400300" y="1752600"/>
          <a:ext cx="377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3762496" imgH="838085" progId="Equation.3">
                  <p:embed/>
                </p:oleObj>
              </mc:Choice>
              <mc:Fallback>
                <p:oleObj name="Equation" r:id="rId9" imgW="3762496" imgH="8380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752600"/>
                        <a:ext cx="377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04800" y="26670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对这样选定的</a:t>
            </a:r>
            <a:r>
              <a:rPr lang="zh-CN" altLang="en-US" i="1"/>
              <a:t> </a:t>
            </a:r>
            <a:r>
              <a:rPr lang="en-US" altLang="zh-CN" i="1"/>
              <a:t>n </a:t>
            </a:r>
            <a:r>
              <a:rPr lang="en-US" altLang="zh-CN"/>
              <a:t>, </a:t>
            </a:r>
          </a:p>
        </p:txBody>
      </p:sp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3063875" y="2740025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1" imgW="2590757" imgH="457200" progId="Equation.3">
                  <p:embed/>
                </p:oleObj>
              </mc:Choice>
              <mc:Fallback>
                <p:oleObj name="Equation" r:id="rId11" imgW="2590757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740025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699125" y="2727325"/>
            <a:ext cx="296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从而必存在 </a:t>
            </a:r>
            <a:r>
              <a:rPr lang="zh-CN" altLang="en-US">
                <a:sym typeface="Symbol" panose="05050102010706020507" pitchFamily="18" charset="2"/>
              </a:rPr>
              <a:t> </a:t>
            </a:r>
            <a:r>
              <a:rPr lang="en-US" altLang="zh-CN">
                <a:sym typeface="Symbol" panose="05050102010706020507" pitchFamily="18" charset="2"/>
              </a:rPr>
              <a:t>&gt; 0 ,</a:t>
            </a:r>
            <a:endParaRPr lang="en-US" altLang="zh-CN"/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444500" y="3276600"/>
          <a:ext cx="298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3" imgW="2971821" imgH="476107" progId="Equation.3">
                  <p:embed/>
                </p:oleObj>
              </mc:Choice>
              <mc:Fallback>
                <p:oleObj name="Equation" r:id="rId13" imgW="2971821" imgH="4761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276600"/>
                        <a:ext cx="298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2463800" y="3733800"/>
          <a:ext cx="302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15" imgW="3009997" imgH="838085" progId="Equation.3">
                  <p:embed/>
                </p:oleObj>
              </mc:Choice>
              <mc:Fallback>
                <p:oleObj name="Equation" r:id="rId15" imgW="3009997" imgH="8380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733800"/>
                        <a:ext cx="302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288925" y="45402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从而得</a:t>
            </a:r>
          </a:p>
        </p:txBody>
      </p:sp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2438400" y="46482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17" imgW="2657478" imgH="457200" progId="Equation.3">
                  <p:embed/>
                </p:oleObj>
              </mc:Choice>
              <mc:Fallback>
                <p:oleObj name="Equation" r:id="rId17" imgW="2657478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381000" y="5410200"/>
          <a:ext cx="285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19" imgW="2848010" imgH="457200" progId="Equation.3">
                  <p:embed/>
                </p:oleObj>
              </mc:Choice>
              <mc:Fallback>
                <p:oleObj name="Equation" r:id="rId19" imgW="284801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285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3289300" y="5486400"/>
          <a:ext cx="318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21" imgW="3181269" imgH="676175" progId="Equation.3">
                  <p:embed/>
                </p:oleObj>
              </mc:Choice>
              <mc:Fallback>
                <p:oleObj name="Equation" r:id="rId21" imgW="3181269" imgH="67617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86400"/>
                        <a:ext cx="318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239000" y="55372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 </a:t>
            </a:r>
          </a:p>
        </p:txBody>
      </p:sp>
      <p:pic>
        <p:nvPicPr>
          <p:cNvPr id="23571" name="Picture 23" descr="机动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2" name="Text Box 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3573" name="Picture 2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2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2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7" name="Picture 2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build="p" autoUpdateAnimBg="0"/>
      <p:bldP spid="64524" grpId="0" build="p" autoUpdateAnimBg="0"/>
      <p:bldP spid="64526" grpId="0" build="p" autoUpdateAnimBg="0"/>
      <p:bldP spid="64529" grpId="0" build="p" autoUpdateAnimBg="0"/>
      <p:bldP spid="6453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572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一、 函数项级数的概念</a:t>
            </a:r>
            <a:endParaRPr lang="zh-CN" altLang="en-US" sz="2800" smtClean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61444" name="Text Box 3076"/>
          <p:cNvSpPr txBox="1">
            <a:spLocks noChangeArrowheads="1"/>
          </p:cNvSpPr>
          <p:nvPr/>
        </p:nvSpPr>
        <p:spPr bwMode="auto">
          <a:xfrm>
            <a:off x="609600" y="928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61445" name="Object 3077"/>
          <p:cNvGraphicFramePr>
            <a:graphicFrameLocks noChangeAspect="1"/>
          </p:cNvGraphicFramePr>
          <p:nvPr/>
        </p:nvGraphicFramePr>
        <p:xfrm>
          <a:off x="1676400" y="1454150"/>
          <a:ext cx="6003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6000734" imgH="1019247" progId="Equation.3">
                  <p:embed/>
                </p:oleObj>
              </mc:Choice>
              <mc:Fallback>
                <p:oleObj name="Equation" r:id="rId3" imgW="6000734" imgH="1019247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54150"/>
                        <a:ext cx="6003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3078"/>
          <p:cNvSpPr txBox="1">
            <a:spLocks noChangeArrowheads="1"/>
          </p:cNvSpPr>
          <p:nvPr/>
        </p:nvSpPr>
        <p:spPr bwMode="auto">
          <a:xfrm>
            <a:off x="304800" y="2590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为定义在区间 </a:t>
            </a:r>
            <a:r>
              <a:rPr lang="en-US" altLang="zh-CN"/>
              <a:t>I </a:t>
            </a:r>
            <a:r>
              <a:rPr lang="zh-CN" altLang="en-US"/>
              <a:t>上的</a:t>
            </a:r>
            <a:r>
              <a:rPr lang="zh-CN" altLang="en-US" b="1">
                <a:solidFill>
                  <a:schemeClr val="tx2"/>
                </a:solidFill>
              </a:rPr>
              <a:t>函数项级数 </a:t>
            </a:r>
            <a:r>
              <a:rPr lang="en-US" altLang="zh-CN"/>
              <a:t>.</a:t>
            </a:r>
          </a:p>
        </p:txBody>
      </p:sp>
      <p:sp>
        <p:nvSpPr>
          <p:cNvPr id="61447" name="Text Box 3079"/>
          <p:cNvSpPr txBox="1">
            <a:spLocks noChangeArrowheads="1"/>
          </p:cNvSpPr>
          <p:nvPr/>
        </p:nvSpPr>
        <p:spPr bwMode="auto">
          <a:xfrm>
            <a:off x="609600" y="3267075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</a:t>
            </a:r>
          </a:p>
        </p:txBody>
      </p:sp>
      <p:graphicFrame>
        <p:nvGraphicFramePr>
          <p:cNvPr id="61448" name="Object 3080"/>
          <p:cNvGraphicFramePr>
            <a:graphicFrameLocks noChangeAspect="1"/>
          </p:cNvGraphicFramePr>
          <p:nvPr/>
        </p:nvGraphicFramePr>
        <p:xfrm>
          <a:off x="1143000" y="3340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1019038" imgH="438293" progId="Equation.3">
                  <p:embed/>
                </p:oleObj>
              </mc:Choice>
              <mc:Fallback>
                <p:oleObj name="Equation" r:id="rId5" imgW="1019038" imgH="438293" progId="Equation.3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01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3081"/>
          <p:cNvSpPr txBox="1">
            <a:spLocks noChangeArrowheads="1"/>
          </p:cNvSpPr>
          <p:nvPr/>
        </p:nvSpPr>
        <p:spPr bwMode="auto">
          <a:xfrm>
            <a:off x="2209800" y="3265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graphicFrame>
        <p:nvGraphicFramePr>
          <p:cNvPr id="61450" name="Object 3082"/>
          <p:cNvGraphicFramePr>
            <a:graphicFrameLocks noChangeAspect="1"/>
          </p:cNvGraphicFramePr>
          <p:nvPr/>
        </p:nvGraphicFramePr>
        <p:xfrm>
          <a:off x="4495800" y="3054350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7" imgW="1438278" imgH="1019247" progId="Equation.3">
                  <p:embed/>
                </p:oleObj>
              </mc:Choice>
              <mc:Fallback>
                <p:oleObj name="Equation" r:id="rId7" imgW="1438278" imgH="1019247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54350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3083"/>
          <p:cNvSpPr txBox="1">
            <a:spLocks noChangeArrowheads="1"/>
          </p:cNvSpPr>
          <p:nvPr/>
        </p:nvSpPr>
        <p:spPr bwMode="auto">
          <a:xfrm>
            <a:off x="304800" y="4129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敛点</a:t>
            </a:r>
            <a:r>
              <a:rPr lang="en-US" altLang="zh-CN"/>
              <a:t>,</a:t>
            </a:r>
          </a:p>
        </p:txBody>
      </p:sp>
      <p:sp>
        <p:nvSpPr>
          <p:cNvPr id="61452" name="Text Box 3084"/>
          <p:cNvSpPr txBox="1">
            <a:spLocks noChangeArrowheads="1"/>
          </p:cNvSpPr>
          <p:nvPr/>
        </p:nvSpPr>
        <p:spPr bwMode="auto">
          <a:xfrm>
            <a:off x="1219200" y="41290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所有收敛点的全体称为其</a:t>
            </a:r>
            <a:r>
              <a:rPr lang="zh-CN" altLang="en-US" b="1">
                <a:solidFill>
                  <a:schemeClr val="tx2"/>
                </a:solidFill>
              </a:rPr>
              <a:t>收敛域</a:t>
            </a:r>
            <a:r>
              <a:rPr lang="zh-CN" altLang="en-US"/>
              <a:t> </a:t>
            </a:r>
            <a:r>
              <a:rPr lang="en-US" altLang="zh-CN"/>
              <a:t>;</a:t>
            </a:r>
          </a:p>
        </p:txBody>
      </p:sp>
      <p:sp>
        <p:nvSpPr>
          <p:cNvPr id="61453" name="Text Box 3085"/>
          <p:cNvSpPr txBox="1">
            <a:spLocks noChangeArrowheads="1"/>
          </p:cNvSpPr>
          <p:nvPr/>
        </p:nvSpPr>
        <p:spPr bwMode="auto">
          <a:xfrm>
            <a:off x="609600" y="48466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graphicFrame>
        <p:nvGraphicFramePr>
          <p:cNvPr id="61454" name="Object 3086"/>
          <p:cNvGraphicFramePr>
            <a:graphicFrameLocks noChangeAspect="1"/>
          </p:cNvGraphicFramePr>
          <p:nvPr/>
        </p:nvGraphicFramePr>
        <p:xfrm>
          <a:off x="2895600" y="4610100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9" imgW="1438278" imgH="1019247" progId="Equation.3">
                  <p:embed/>
                </p:oleObj>
              </mc:Choice>
              <mc:Fallback>
                <p:oleObj name="Equation" r:id="rId9" imgW="1438278" imgH="1019247" progId="Equation.3">
                  <p:embed/>
                  <p:pic>
                    <p:nvPicPr>
                      <p:cNvPr id="0" name="Object 3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10100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3087"/>
          <p:cNvSpPr txBox="1">
            <a:spLocks noChangeArrowheads="1"/>
          </p:cNvSpPr>
          <p:nvPr/>
        </p:nvSpPr>
        <p:spPr bwMode="auto">
          <a:xfrm>
            <a:off x="3784600" y="9144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为定义在区间 </a:t>
            </a:r>
            <a:r>
              <a:rPr lang="en-US" altLang="zh-CN"/>
              <a:t>I </a:t>
            </a:r>
            <a:r>
              <a:rPr lang="zh-CN" altLang="en-US"/>
              <a:t>上的函数</a:t>
            </a:r>
            <a:r>
              <a:rPr lang="en-US" altLang="zh-CN"/>
              <a:t>, </a:t>
            </a:r>
            <a:r>
              <a:rPr lang="zh-CN" altLang="en-US"/>
              <a:t>称</a:t>
            </a:r>
          </a:p>
        </p:txBody>
      </p:sp>
      <p:sp>
        <p:nvSpPr>
          <p:cNvPr id="61456" name="Text Box 3088"/>
          <p:cNvSpPr txBox="1">
            <a:spLocks noChangeArrowheads="1"/>
          </p:cNvSpPr>
          <p:nvPr/>
        </p:nvSpPr>
        <p:spPr bwMode="auto">
          <a:xfrm>
            <a:off x="5867400" y="3265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61457" name="Text Box 3089"/>
          <p:cNvSpPr txBox="1">
            <a:spLocks noChangeArrowheads="1"/>
          </p:cNvSpPr>
          <p:nvPr/>
        </p:nvSpPr>
        <p:spPr bwMode="auto">
          <a:xfrm>
            <a:off x="4343400" y="48323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61458" name="Text Box 3090"/>
          <p:cNvSpPr txBox="1">
            <a:spLocks noChangeArrowheads="1"/>
          </p:cNvSpPr>
          <p:nvPr/>
        </p:nvSpPr>
        <p:spPr bwMode="auto">
          <a:xfrm>
            <a:off x="8077200" y="487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所有</a:t>
            </a:r>
          </a:p>
        </p:txBody>
      </p:sp>
      <p:graphicFrame>
        <p:nvGraphicFramePr>
          <p:cNvPr id="61461" name="Object 3093"/>
          <p:cNvGraphicFramePr>
            <a:graphicFrameLocks noChangeAspect="1"/>
          </p:cNvGraphicFramePr>
          <p:nvPr/>
        </p:nvGraphicFramePr>
        <p:xfrm>
          <a:off x="6858000" y="3346450"/>
          <a:ext cx="78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1" imgW="781045" imgH="447575" progId="Equation.3">
                  <p:embed/>
                </p:oleObj>
              </mc:Choice>
              <mc:Fallback>
                <p:oleObj name="Equation" r:id="rId11" imgW="781045" imgH="447575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46450"/>
                        <a:ext cx="781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2" name="Text Box 3094"/>
          <p:cNvSpPr txBox="1">
            <a:spLocks noChangeArrowheads="1"/>
          </p:cNvSpPr>
          <p:nvPr/>
        </p:nvSpPr>
        <p:spPr bwMode="auto">
          <a:xfrm>
            <a:off x="7620000" y="3298825"/>
            <a:ext cx="134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为其</a:t>
            </a:r>
            <a:r>
              <a:rPr lang="zh-CN" altLang="en-US" b="1">
                <a:solidFill>
                  <a:schemeClr val="tx2"/>
                </a:solidFill>
              </a:rPr>
              <a:t>收 </a:t>
            </a:r>
          </a:p>
        </p:txBody>
      </p:sp>
      <p:graphicFrame>
        <p:nvGraphicFramePr>
          <p:cNvPr id="61465" name="Object 3097"/>
          <p:cNvGraphicFramePr>
            <a:graphicFrameLocks noChangeAspect="1"/>
          </p:cNvGraphicFramePr>
          <p:nvPr/>
        </p:nvGraphicFramePr>
        <p:xfrm>
          <a:off x="5410200" y="4956175"/>
          <a:ext cx="742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3" imgW="742869" imgH="447575" progId="Equation.3">
                  <p:embed/>
                </p:oleObj>
              </mc:Choice>
              <mc:Fallback>
                <p:oleObj name="Equation" r:id="rId13" imgW="742869" imgH="447575" progId="Equation.3">
                  <p:embed/>
                  <p:pic>
                    <p:nvPicPr>
                      <p:cNvPr id="0" name="Object 3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56175"/>
                        <a:ext cx="742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Text Box 3098"/>
          <p:cNvSpPr txBox="1">
            <a:spLocks noChangeArrowheads="1"/>
          </p:cNvSpPr>
          <p:nvPr/>
        </p:nvSpPr>
        <p:spPr bwMode="auto">
          <a:xfrm>
            <a:off x="6096000" y="487045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为其</a:t>
            </a:r>
            <a:r>
              <a:rPr lang="zh-CN" altLang="en-US" b="1">
                <a:solidFill>
                  <a:schemeClr val="tx2"/>
                </a:solidFill>
              </a:rPr>
              <a:t>发散点</a:t>
            </a:r>
            <a:r>
              <a:rPr lang="en-US" altLang="zh-CN"/>
              <a:t>, </a:t>
            </a:r>
          </a:p>
        </p:txBody>
      </p:sp>
      <p:graphicFrame>
        <p:nvGraphicFramePr>
          <p:cNvPr id="61467" name="Object 3099"/>
          <p:cNvGraphicFramePr>
            <a:graphicFrameLocks noChangeAspect="1"/>
          </p:cNvGraphicFramePr>
          <p:nvPr/>
        </p:nvGraphicFramePr>
        <p:xfrm>
          <a:off x="1093788" y="990600"/>
          <a:ext cx="2716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5" imgW="2704939" imgH="438293" progId="Equation.3">
                  <p:embed/>
                </p:oleObj>
              </mc:Choice>
              <mc:Fallback>
                <p:oleObj name="Equation" r:id="rId15" imgW="2704939" imgH="438293" progId="Equation.3">
                  <p:embed/>
                  <p:pic>
                    <p:nvPicPr>
                      <p:cNvPr id="0" name="Object 3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990600"/>
                        <a:ext cx="2716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Text Box 3100"/>
          <p:cNvSpPr txBox="1">
            <a:spLocks noChangeArrowheads="1"/>
          </p:cNvSpPr>
          <p:nvPr/>
        </p:nvSpPr>
        <p:spPr bwMode="auto">
          <a:xfrm>
            <a:off x="304800" y="5715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发散点的全体称为其</a:t>
            </a:r>
            <a:r>
              <a:rPr lang="zh-CN" altLang="en-US" b="1">
                <a:solidFill>
                  <a:schemeClr val="tx2"/>
                </a:solidFill>
              </a:rPr>
              <a:t>发散域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pic>
        <p:nvPicPr>
          <p:cNvPr id="5144" name="Picture 3101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Text Box 310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46" name="Picture 310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310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310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310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" name="Picture 310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6" grpId="0" autoUpdateAnimBg="0"/>
      <p:bldP spid="61447" grpId="0" autoUpdateAnimBg="0"/>
      <p:bldP spid="61449" grpId="0" autoUpdateAnimBg="0"/>
      <p:bldP spid="61451" grpId="0" autoUpdateAnimBg="0"/>
      <p:bldP spid="61452" grpId="0" autoUpdateAnimBg="0"/>
      <p:bldP spid="61453" grpId="0" autoUpdateAnimBg="0"/>
      <p:bldP spid="61455" grpId="0" autoUpdateAnimBg="0"/>
      <p:bldP spid="61456" grpId="0" autoUpdateAnimBg="0"/>
      <p:bldP spid="61457" grpId="0" autoUpdateAnimBg="0"/>
      <p:bldP spid="61458" grpId="0" autoUpdateAnimBg="0"/>
      <p:bldP spid="61462" grpId="0" build="p" autoUpdateAnimBg="0" advAuto="0"/>
      <p:bldP spid="61466" grpId="0" build="p" autoUpdateAnimBg="0" advAuto="0"/>
      <p:bldP spid="614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3716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32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85800" y="852488"/>
            <a:ext cx="557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(1) </a:t>
            </a:r>
            <a:r>
              <a:rPr lang="zh-CN" altLang="en-US"/>
              <a:t>定理</a:t>
            </a:r>
            <a:r>
              <a:rPr lang="en-US" altLang="zh-CN"/>
              <a:t>1 </a:t>
            </a:r>
            <a:r>
              <a:rPr lang="zh-CN" altLang="en-US"/>
              <a:t>表明</a:t>
            </a:r>
            <a:r>
              <a:rPr lang="en-US" altLang="zh-CN"/>
              <a:t>, </a:t>
            </a:r>
            <a:r>
              <a:rPr lang="zh-CN" altLang="en-US"/>
              <a:t>对一致收敛的级数</a:t>
            </a:r>
            <a:r>
              <a:rPr lang="en-US" altLang="zh-CN"/>
              <a:t>, 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096000" y="8524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极限运算与无限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88925" y="1376363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求和运算可交换</a:t>
            </a:r>
            <a:r>
              <a:rPr lang="en-US" altLang="zh-CN"/>
              <a:t>, 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971800" y="1385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即有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905000" y="1828800"/>
          <a:ext cx="452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" imgW="4514995" imgH="1019247" progId="Equation.3">
                  <p:embed/>
                </p:oleObj>
              </mc:Choice>
              <mc:Fallback>
                <p:oleObj name="Equation" r:id="rId3" imgW="4514995" imgH="10192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4521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19125" y="2971800"/>
            <a:ext cx="851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(2) </a:t>
            </a:r>
            <a:r>
              <a:rPr lang="zh-CN" altLang="en-US"/>
              <a:t>若函数项级数不一致收敛时</a:t>
            </a:r>
            <a:r>
              <a:rPr lang="en-US" altLang="zh-CN"/>
              <a:t>, </a:t>
            </a:r>
            <a:r>
              <a:rPr lang="zh-CN" altLang="en-US"/>
              <a:t>定理结论不一定成立</a:t>
            </a:r>
            <a:r>
              <a:rPr lang="en-US" altLang="zh-CN"/>
              <a:t>.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127125" y="3505200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/>
              <a:t>级数 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670050" y="3975100"/>
          <a:ext cx="651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5" imgW="6505610" imgH="514264" progId="Equation.3">
                  <p:embed/>
                </p:oleObj>
              </mc:Choice>
              <mc:Fallback>
                <p:oleObj name="Equation" r:id="rId5" imgW="6505610" imgH="5142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975100"/>
                        <a:ext cx="6515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28600" y="4562475"/>
            <a:ext cx="442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 </a:t>
            </a:r>
            <a:r>
              <a:rPr lang="en-US" altLang="zh-CN"/>
              <a:t>[ 0 , 1 ] </a:t>
            </a:r>
            <a:r>
              <a:rPr lang="zh-CN" altLang="en-US"/>
              <a:t>上处处收敛</a:t>
            </a:r>
            <a:r>
              <a:rPr lang="en-US" altLang="zh-CN"/>
              <a:t>, 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514850" y="4572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而其和函数</a:t>
            </a:r>
          </a:p>
        </p:txBody>
      </p:sp>
      <p:grpSp>
        <p:nvGrpSpPr>
          <p:cNvPr id="66574" name="Group 14"/>
          <p:cNvGrpSpPr>
            <a:grpSpLocks/>
          </p:cNvGrpSpPr>
          <p:nvPr/>
        </p:nvGrpSpPr>
        <p:grpSpPr bwMode="auto">
          <a:xfrm>
            <a:off x="1752600" y="5219700"/>
            <a:ext cx="3327400" cy="952500"/>
            <a:chOff x="1088" y="800"/>
            <a:chExt cx="2096" cy="600"/>
          </a:xfrm>
        </p:grpSpPr>
        <p:graphicFrame>
          <p:nvGraphicFramePr>
            <p:cNvPr id="24598" name="Object 15"/>
            <p:cNvGraphicFramePr>
              <a:graphicFrameLocks noChangeAspect="1"/>
            </p:cNvGraphicFramePr>
            <p:nvPr/>
          </p:nvGraphicFramePr>
          <p:xfrm>
            <a:off x="1088" y="968"/>
            <a:ext cx="6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7" imgW="990493" imgH="400136" progId="Equation.3">
                    <p:embed/>
                  </p:oleObj>
                </mc:Choice>
                <mc:Fallback>
                  <p:oleObj name="Equation" r:id="rId7" imgW="990493" imgH="4001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968"/>
                          <a:ext cx="6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AutoShape 16"/>
            <p:cNvSpPr>
              <a:spLocks/>
            </p:cNvSpPr>
            <p:nvPr/>
          </p:nvSpPr>
          <p:spPr bwMode="auto">
            <a:xfrm>
              <a:off x="1776" y="8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00" name="Object 17"/>
            <p:cNvGraphicFramePr>
              <a:graphicFrameLocks noChangeAspect="1"/>
            </p:cNvGraphicFramePr>
            <p:nvPr/>
          </p:nvGraphicFramePr>
          <p:xfrm>
            <a:off x="2400" y="800"/>
            <a:ext cx="7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7" name="Equation" r:id="rId9" imgW="1238116" imgH="304915" progId="Equation.3">
                    <p:embed/>
                  </p:oleObj>
                </mc:Choice>
                <mc:Fallback>
                  <p:oleObj name="Equation" r:id="rId9" imgW="1238116" imgH="30491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00"/>
                          <a:ext cx="7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18"/>
            <p:cNvGraphicFramePr>
              <a:graphicFrameLocks noChangeAspect="1"/>
            </p:cNvGraphicFramePr>
            <p:nvPr/>
          </p:nvGraphicFramePr>
          <p:xfrm>
            <a:off x="1968" y="816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Equation" r:id="rId11" imgW="295428" imgH="361979" progId="Equation.3">
                    <p:embed/>
                  </p:oleObj>
                </mc:Choice>
                <mc:Fallback>
                  <p:oleObj name="Equation" r:id="rId11" imgW="295428" imgH="36197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816"/>
                          <a:ext cx="1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19"/>
            <p:cNvGraphicFramePr>
              <a:graphicFrameLocks noChangeAspect="1"/>
            </p:cNvGraphicFramePr>
            <p:nvPr/>
          </p:nvGraphicFramePr>
          <p:xfrm>
            <a:off x="2400" y="1152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Equation" r:id="rId13" imgW="704694" imgH="304915" progId="Equation.3">
                    <p:embed/>
                  </p:oleObj>
                </mc:Choice>
                <mc:Fallback>
                  <p:oleObj name="Equation" r:id="rId13" imgW="704694" imgH="30491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52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0"/>
            <p:cNvGraphicFramePr>
              <a:graphicFrameLocks noChangeAspect="1"/>
            </p:cNvGraphicFramePr>
            <p:nvPr/>
          </p:nvGraphicFramePr>
          <p:xfrm>
            <a:off x="1984" y="1152"/>
            <a:ext cx="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Equation" r:id="rId15" imgW="266539" imgH="380885" progId="Equation.3">
                    <p:embed/>
                  </p:oleObj>
                </mc:Choice>
                <mc:Fallback>
                  <p:oleObj name="Equation" r:id="rId15" imgW="266539" imgH="38088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152"/>
                          <a:ext cx="1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5470525" y="5476875"/>
            <a:ext cx="303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 </a:t>
            </a:r>
            <a:r>
              <a:rPr lang="en-US" altLang="zh-CN" i="1"/>
              <a:t>x</a:t>
            </a:r>
            <a:r>
              <a:rPr lang="en-US" altLang="zh-CN"/>
              <a:t> = 1 </a:t>
            </a:r>
            <a:r>
              <a:rPr lang="zh-CN" altLang="en-US"/>
              <a:t>处不连续 </a:t>
            </a:r>
            <a:r>
              <a:rPr lang="en-US" altLang="zh-CN"/>
              <a:t>.</a:t>
            </a:r>
          </a:p>
        </p:txBody>
      </p:sp>
      <p:pic>
        <p:nvPicPr>
          <p:cNvPr id="24591" name="Picture 22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2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593" name="Picture 2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2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2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2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2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4" grpId="0" build="p" autoUpdateAnimBg="0"/>
      <p:bldP spid="66565" grpId="0" build="p" autoUpdateAnimBg="0" advAuto="0"/>
      <p:bldP spid="66566" grpId="0" build="p" autoUpdateAnimBg="0"/>
      <p:bldP spid="66569" grpId="0" build="p" autoUpdateAnimBg="0"/>
      <p:bldP spid="66570" grpId="0" build="p" autoUpdateAnimBg="0"/>
      <p:bldP spid="66572" grpId="0" build="p" autoUpdateAnimBg="0"/>
      <p:bldP spid="66573" grpId="0" build="p" autoUpdateAnimBg="0"/>
      <p:bldP spid="6658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1295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定理</a:t>
            </a:r>
            <a:r>
              <a:rPr lang="en-US" altLang="zh-CN" sz="2800" b="1" smtClean="0"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828800" y="4349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若级数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048000" y="15240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2228952" imgH="1047779" progId="Equation.3">
                  <p:embed/>
                </p:oleObj>
              </mc:Choice>
              <mc:Fallback>
                <p:oleObj name="Equation" r:id="rId3" imgW="2228952" imgH="10477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231900" y="1676400"/>
          <a:ext cx="661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6610506" imgH="1047779" progId="Equation.3">
                  <p:embed/>
                </p:oleObj>
              </mc:Choice>
              <mc:Fallback>
                <p:oleObj name="Equation" r:id="rId5" imgW="6610506" imgH="10477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676400"/>
                        <a:ext cx="6616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04800" y="2743200"/>
            <a:ext cx="522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则该级数在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/>
              <a:t>上可逐项积分</a:t>
            </a:r>
            <a:r>
              <a:rPr lang="en-US" altLang="zh-CN"/>
              <a:t>, 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2114550" y="3213100"/>
          <a:ext cx="435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7" imgW="4343379" imgH="1047779" progId="Equation.3">
                  <p:embed/>
                </p:oleObj>
              </mc:Choice>
              <mc:Fallback>
                <p:oleObj name="Equation" r:id="rId7" imgW="4343379" imgH="10477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213100"/>
                        <a:ext cx="435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5486400" y="2819400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9" imgW="2895471" imgH="447575" progId="Equation.3">
                  <p:embed/>
                </p:oleObj>
              </mc:Choice>
              <mc:Fallback>
                <p:oleObj name="Equation" r:id="rId9" imgW="2895471" imgH="4475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290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14325" y="4267200"/>
            <a:ext cx="637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且上式右端级数在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/>
              <a:t>上也一致收敛 </a:t>
            </a:r>
            <a:r>
              <a:rPr lang="en-US" altLang="zh-CN"/>
              <a:t>. 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4864100"/>
            <a:ext cx="163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因为 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1479550" y="5346700"/>
          <a:ext cx="2336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11" imgW="2324218" imgH="1047779" progId="Equation.3">
                  <p:embed/>
                </p:oleObj>
              </mc:Choice>
              <mc:Fallback>
                <p:oleObj name="Equation" r:id="rId11" imgW="2324218" imgH="10477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346700"/>
                        <a:ext cx="2336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3879850" y="5346700"/>
          <a:ext cx="481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3" imgW="4800450" imgH="1047779" progId="Equation.3">
                  <p:embed/>
                </p:oleObj>
              </mc:Choice>
              <mc:Fallback>
                <p:oleObj name="Equation" r:id="rId13" imgW="4800450" imgH="10477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346700"/>
                        <a:ext cx="4813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1270000" y="12192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5" imgW="5010241" imgH="457200" progId="Equation.3">
                  <p:embed/>
                </p:oleObj>
              </mc:Choice>
              <mc:Fallback>
                <p:oleObj name="Equation" r:id="rId15" imgW="5010241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219200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4" name="Picture 17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16" name="Picture 1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2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2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9" name="Picture 2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0" name="Picture 2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59" grpId="0" build="p" autoUpdateAnimBg="0"/>
      <p:bldP spid="74763" grpId="0" build="p" autoUpdateAnimBg="0"/>
      <p:bldP spid="7476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641350" y="3048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所以只需证明对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 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4038600" y="30480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3" imgW="3105263" imgH="438293" progId="Equation.3">
                  <p:embed/>
                </p:oleObj>
              </mc:Choice>
              <mc:Fallback>
                <p:oleObj name="Equation" r:id="rId3" imgW="3105263" imgH="43829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"/>
                        <a:ext cx="311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162800" y="304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一致有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936750" y="806450"/>
          <a:ext cx="4559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5" imgW="4552826" imgH="790647" progId="Equation.3">
                  <p:embed/>
                </p:oleObj>
              </mc:Choice>
              <mc:Fallback>
                <p:oleObj name="Equation" r:id="rId5" imgW="4552826" imgH="790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806450"/>
                        <a:ext cx="4559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9600" y="1676400"/>
            <a:ext cx="400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 </a:t>
            </a:r>
            <a:r>
              <a:rPr lang="zh-CN" altLang="en-US"/>
              <a:t>根据级数的一致收敛性</a:t>
            </a:r>
            <a:r>
              <a:rPr lang="en-US" altLang="zh-CN"/>
              <a:t>, 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572000" y="1803400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7" imgW="2886185" imgH="400136" progId="Equation.3">
                  <p:embed/>
                </p:oleObj>
              </mc:Choice>
              <mc:Fallback>
                <p:oleObj name="Equation" r:id="rId7" imgW="2886185" imgH="4001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03400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410450" y="167640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使当 </a:t>
            </a:r>
            <a:endParaRPr lang="zh-CN" altLang="en-US" i="1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65125" y="2224088"/>
            <a:ext cx="195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i="1"/>
              <a:t>n</a:t>
            </a:r>
            <a:r>
              <a:rPr lang="en-US" altLang="zh-CN"/>
              <a:t> &gt; </a:t>
            </a:r>
            <a:r>
              <a:rPr lang="en-US" altLang="zh-CN" i="1"/>
              <a:t>N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2692400" y="2528888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9" imgW="3190899" imgH="838085" progId="Equation.3">
                  <p:embed/>
                </p:oleObj>
              </mc:Choice>
              <mc:Fallback>
                <p:oleObj name="Equation" r:id="rId9" imgW="3190899" imgH="8380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528888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36588" y="3457575"/>
            <a:ext cx="408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于是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zh-CN" altLang="en-US" i="1"/>
              <a:t> </a:t>
            </a:r>
            <a:r>
              <a:rPr lang="en-US" altLang="zh-CN" i="1"/>
              <a:t>n</a:t>
            </a:r>
            <a:r>
              <a:rPr lang="en-US" altLang="zh-CN"/>
              <a:t> &gt; </a:t>
            </a:r>
            <a:r>
              <a:rPr lang="en-US" altLang="zh-CN" i="1"/>
              <a:t>N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对</a:t>
            </a:r>
            <a:r>
              <a:rPr lang="zh-CN" altLang="en-US">
                <a:solidFill>
                  <a:schemeClr val="tx2"/>
                </a:solidFill>
              </a:rPr>
              <a:t>一切</a:t>
            </a:r>
            <a:r>
              <a:rPr lang="zh-CN" altLang="en-US"/>
              <a:t> </a:t>
            </a: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4660900" y="3490913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1" imgW="3105263" imgH="438293" progId="Equation.3">
                  <p:embed/>
                </p:oleObj>
              </mc:Choice>
              <mc:Fallback>
                <p:oleObj name="Equation" r:id="rId11" imgW="3105263" imgH="43829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490913"/>
                        <a:ext cx="311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7756525" y="3411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有</a:t>
            </a:r>
          </a:p>
        </p:txBody>
      </p:sp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1066800" y="4033838"/>
          <a:ext cx="4051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3" imgW="4038664" imgH="781021" progId="Equation.3">
                  <p:embed/>
                </p:oleObj>
              </mc:Choice>
              <mc:Fallback>
                <p:oleObj name="Equation" r:id="rId13" imgW="4038664" imgH="78102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3838"/>
                        <a:ext cx="4051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5219700" y="4021138"/>
          <a:ext cx="339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15" imgW="3381431" imgH="781021" progId="Equation.3">
                  <p:embed/>
                </p:oleObj>
              </mc:Choice>
              <mc:Fallback>
                <p:oleObj name="Equation" r:id="rId15" imgW="3381431" imgH="78102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21138"/>
                        <a:ext cx="3390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2590800" y="4891088"/>
          <a:ext cx="326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7" imgW="3257620" imgH="762115" progId="Equation.3">
                  <p:embed/>
                </p:oleObj>
              </mc:Choice>
              <mc:Fallback>
                <p:oleObj name="Equation" r:id="rId17" imgW="3257620" imgH="7621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91088"/>
                        <a:ext cx="326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5867400" y="5170488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9" imgW="495246" imgH="247507" progId="Equation.3">
                  <p:embed/>
                </p:oleObj>
              </mc:Choice>
              <mc:Fallback>
                <p:oleObj name="Equation" r:id="rId19" imgW="495246" imgH="24750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70488"/>
                        <a:ext cx="508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03250" y="57292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因此定理结论正确</a:t>
            </a:r>
            <a:r>
              <a:rPr lang="en-US" altLang="zh-CN"/>
              <a:t>. 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4121150" y="58007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 </a:t>
            </a:r>
          </a:p>
        </p:txBody>
      </p:sp>
      <p:pic>
        <p:nvPicPr>
          <p:cNvPr id="26644" name="Picture 27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5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6646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0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uild="p" autoUpdateAnimBg="0"/>
      <p:bldP spid="67593" grpId="0" build="p" autoUpdateAnimBg="0"/>
      <p:bldP spid="67595" grpId="0" build="p" autoUpdateAnimBg="0"/>
      <p:bldP spid="67596" grpId="0" build="p" autoUpdateAnimBg="0" advAuto="0"/>
      <p:bldP spid="67601" grpId="0" build="p" autoUpdateAnimBg="0"/>
      <p:bldP spid="67603" grpId="0" build="p" autoUpdateAnimBg="0"/>
      <p:bldP spid="67609" grpId="0" build="p" autoUpdateAnimBg="0"/>
      <p:bldP spid="676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600200" y="29527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若级数不一致收敛时</a:t>
            </a:r>
            <a:r>
              <a:rPr lang="en-US" altLang="zh-CN"/>
              <a:t>, </a:t>
            </a:r>
            <a:r>
              <a:rPr lang="zh-CN" altLang="en-US"/>
              <a:t>定理结论不一定成立</a:t>
            </a:r>
            <a:r>
              <a:rPr lang="en-US" altLang="zh-CN"/>
              <a:t>.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/>
              <a:t>级数 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905000" y="1308100"/>
          <a:ext cx="577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3" imgW="5772026" imgH="1047779" progId="Equation.3">
                  <p:embed/>
                </p:oleObj>
              </mc:Choice>
              <mc:Fallback>
                <p:oleObj name="Equation" r:id="rId3" imgW="5772026" imgH="10477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08100"/>
                        <a:ext cx="577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04800" y="24288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它的部分和 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298700" y="2362200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5" imgW="3028912" imgH="600204" progId="Equation.3">
                  <p:embed/>
                </p:oleObj>
              </mc:Choice>
              <mc:Fallback>
                <p:oleObj name="Equation" r:id="rId5" imgW="3028912" imgH="6002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362200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34000" y="2452688"/>
            <a:ext cx="353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因此级数在 </a:t>
            </a:r>
            <a:r>
              <a:rPr lang="en-US" altLang="zh-CN"/>
              <a:t>[ 0 , 1 ] </a:t>
            </a:r>
            <a:r>
              <a:rPr lang="zh-CN" altLang="en-US"/>
              <a:t>上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04800" y="3124200"/>
            <a:ext cx="282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收敛于 </a:t>
            </a:r>
            <a:r>
              <a:rPr lang="en-US" altLang="zh-CN" i="1"/>
              <a:t>S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0 ,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971800" y="3138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3784600" y="3035300"/>
          <a:ext cx="2159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7" imgW="2152602" imgH="762115" progId="Equation.3">
                  <p:embed/>
                </p:oleObj>
              </mc:Choice>
              <mc:Fallback>
                <p:oleObj name="Equation" r:id="rId7" imgW="2152602" imgH="7621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035300"/>
                        <a:ext cx="2159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40655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但是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1600200" y="3822700"/>
          <a:ext cx="6565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9" imgW="6553071" imgH="1047779" progId="Equation.3">
                  <p:embed/>
                </p:oleObj>
              </mc:Choice>
              <mc:Fallback>
                <p:oleObj name="Equation" r:id="rId9" imgW="6553071" imgH="10477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22700"/>
                        <a:ext cx="6565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590800" y="4724400"/>
          <a:ext cx="304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11" imgW="3038542" imgH="1047779" progId="Equation.3">
                  <p:embed/>
                </p:oleObj>
              </mc:Choice>
              <mc:Fallback>
                <p:oleObj name="Equation" r:id="rId11" imgW="3038542" imgH="10477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3048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5740400" y="50990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3" imgW="419240" imgH="295289" progId="Equation.3">
                  <p:embed/>
                </p:oleObj>
              </mc:Choice>
              <mc:Fallback>
                <p:oleObj name="Equation" r:id="rId13" imgW="419240" imgH="29528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0990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6248400" y="4864100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5" imgW="1704816" imgH="762115" progId="Equation.3">
                  <p:embed/>
                </p:oleObj>
              </mc:Choice>
              <mc:Fallback>
                <p:oleObj name="Equation" r:id="rId15" imgW="1704816" imgH="7621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64100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8213725" y="15367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09600" y="5791200"/>
            <a:ext cx="540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为什么对级数①定理结论不成立</a:t>
            </a:r>
            <a:r>
              <a:rPr lang="en-US" altLang="zh-CN"/>
              <a:t>? 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5873750" y="58054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分析它是否满足 </a:t>
            </a:r>
          </a:p>
        </p:txBody>
      </p:sp>
      <p:pic>
        <p:nvPicPr>
          <p:cNvPr id="27668" name="Picture 21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670" name="Picture 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1" name="Picture 2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2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2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4" name="Picture 2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build="p" autoUpdateAnimBg="0"/>
      <p:bldP spid="68614" grpId="0" build="p" autoUpdateAnimBg="0"/>
      <p:bldP spid="68616" grpId="0" build="p" autoUpdateAnimBg="0"/>
      <p:bldP spid="68617" grpId="0" build="p" autoUpdateAnimBg="0" advAuto="0"/>
      <p:bldP spid="68618" grpId="0" build="p" autoUpdateAnimBg="0"/>
      <p:bldP spid="68620" grpId="0" build="p" autoUpdateAnimBg="0"/>
      <p:bldP spid="68625" grpId="0" build="p" autoUpdateAnimBg="0"/>
      <p:bldP spid="68627" grpId="0" build="p" autoUpdateAnimBg="0"/>
      <p:bldP spid="6862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304800" y="3190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定理</a:t>
            </a:r>
            <a:r>
              <a:rPr lang="en-US" altLang="zh-CN"/>
              <a:t>2 </a:t>
            </a:r>
            <a:r>
              <a:rPr lang="zh-CN" altLang="en-US"/>
              <a:t>条件</a:t>
            </a:r>
            <a:r>
              <a:rPr lang="en-US" altLang="zh-CN"/>
              <a:t>.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16150" y="3048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级数的余项 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133600" y="825500"/>
          <a:ext cx="304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3038542" imgH="609485" progId="Equation.3">
                  <p:embed/>
                </p:oleObj>
              </mc:Choice>
              <mc:Fallback>
                <p:oleObj name="Equation" r:id="rId3" imgW="3038542" imgH="6094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25500"/>
                        <a:ext cx="304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81000" y="1524000"/>
          <a:ext cx="187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1866803" imgH="838085" progId="Equation.3">
                  <p:embed/>
                </p:oleObj>
              </mc:Choice>
              <mc:Fallback>
                <p:oleObj name="Equation" r:id="rId5" imgW="1866803" imgH="838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187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146300" y="2133600"/>
          <a:ext cx="379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7" imgW="3791041" imgH="838085" progId="Equation.3">
                  <p:embed/>
                </p:oleObj>
              </mc:Choice>
              <mc:Fallback>
                <p:oleObj name="Equation" r:id="rId7" imgW="3791041" imgH="8380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33600"/>
                        <a:ext cx="379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04800" y="3114675"/>
            <a:ext cx="575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可见级数①在 </a:t>
            </a:r>
            <a:r>
              <a:rPr lang="en-US" altLang="zh-CN"/>
              <a:t>[ 0, 1 ] </a:t>
            </a:r>
            <a:r>
              <a:rPr lang="zh-CN" altLang="en-US"/>
              <a:t>上不一致收敛 </a:t>
            </a:r>
            <a:r>
              <a:rPr lang="en-US" altLang="zh-CN"/>
              <a:t>,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此即定理</a:t>
            </a:r>
            <a:r>
              <a:rPr lang="en-US" altLang="zh-CN"/>
              <a:t>2 </a:t>
            </a:r>
            <a:r>
              <a:rPr lang="zh-CN" altLang="en-US"/>
              <a:t>结论 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04800" y="3724275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对级数①不成立的原因</a:t>
            </a:r>
            <a:r>
              <a:rPr lang="en-US" altLang="zh-CN"/>
              <a:t>. </a:t>
            </a:r>
          </a:p>
        </p:txBody>
      </p:sp>
      <p:pic>
        <p:nvPicPr>
          <p:cNvPr id="28682" name="Picture 13" descr="机动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684" name="Picture 1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1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1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1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build="p" autoUpdateAnimBg="0"/>
      <p:bldP spid="71690" grpId="0" build="p" autoUpdateAnimBg="0"/>
      <p:bldP spid="71691" grpId="0" build="p" autoUpdateAnimBg="0"/>
      <p:bldP spid="71692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1295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定理</a:t>
            </a:r>
            <a:r>
              <a:rPr lang="en-US" altLang="zh-CN" sz="2800" b="1" smtClean="0">
                <a:ea typeface="楷体_GB2312" panose="02010609030101010101" pitchFamily="49" charset="-122"/>
              </a:rPr>
              <a:t>3.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828800" y="4349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若级数 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048000" y="152400"/>
          <a:ext cx="2260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2247868" imgH="1047779" progId="Equation.3">
                  <p:embed/>
                </p:oleObj>
              </mc:Choice>
              <mc:Fallback>
                <p:oleObj name="Equation" r:id="rId3" imgW="2247868" imgH="10477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"/>
                        <a:ext cx="2260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1358900" y="2438400"/>
          <a:ext cx="5727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5714936" imgH="1047779" progId="Equation.3">
                  <p:embed/>
                </p:oleObj>
              </mc:Choice>
              <mc:Fallback>
                <p:oleObj name="Equation" r:id="rId5" imgW="5714936" imgH="10477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438400"/>
                        <a:ext cx="5727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438400" y="4203700"/>
          <a:ext cx="2463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2457316" imgH="1047779" progId="Equation.3">
                  <p:embed/>
                </p:oleObj>
              </mc:Choice>
              <mc:Fallback>
                <p:oleObj name="Equation" r:id="rId7" imgW="2457316" imgH="10477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03700"/>
                        <a:ext cx="2463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5943600" y="364490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且可逐项求导</a:t>
            </a:r>
            <a:r>
              <a:rPr lang="en-US" altLang="zh-CN"/>
              <a:t>, </a:t>
            </a:r>
            <a:r>
              <a:rPr lang="zh-CN" altLang="en-US"/>
              <a:t>即 </a:t>
            </a:r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1333500" y="1905000"/>
          <a:ext cx="544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5438767" imgH="457200" progId="Equation.3">
                  <p:embed/>
                </p:oleObj>
              </mc:Choice>
              <mc:Fallback>
                <p:oleObj name="Equation" r:id="rId9" imgW="5438767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905000"/>
                        <a:ext cx="544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381000" y="3429000"/>
          <a:ext cx="561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1" imgW="5600754" imgH="1047779" progId="Equation.3">
                  <p:embed/>
                </p:oleObj>
              </mc:Choice>
              <mc:Fallback>
                <p:oleObj name="Equation" r:id="rId11" imgW="5600754" imgH="10477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5613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1384300" y="1295400"/>
          <a:ext cx="447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13" imgW="4457560" imgH="447575" progId="Equation.3">
                  <p:embed/>
                </p:oleObj>
              </mc:Choice>
              <mc:Fallback>
                <p:oleObj name="Equation" r:id="rId13" imgW="4457560" imgH="44757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295400"/>
                        <a:ext cx="447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09600" y="55006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35075" y="55006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先证可逐项求导</a:t>
            </a:r>
            <a:r>
              <a:rPr lang="en-US" altLang="zh-CN"/>
              <a:t>. </a:t>
            </a:r>
          </a:p>
        </p:txBody>
      </p:sp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3978275" y="5257800"/>
          <a:ext cx="285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15" imgW="2848010" imgH="1047779" progId="Equation.3">
                  <p:embed/>
                </p:oleObj>
              </mc:Choice>
              <mc:Fallback>
                <p:oleObj name="Equation" r:id="rId15" imgW="2848010" imgH="10477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257800"/>
                        <a:ext cx="2857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858000" y="55006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根据定理</a:t>
            </a:r>
            <a:r>
              <a:rPr lang="en-US" altLang="zh-CN"/>
              <a:t>2, </a:t>
            </a:r>
          </a:p>
        </p:txBody>
      </p:sp>
      <p:pic>
        <p:nvPicPr>
          <p:cNvPr id="29711" name="Picture 27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2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13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6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7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15" grpId="0" build="p" autoUpdateAnimBg="0"/>
      <p:bldP spid="72725" grpId="0" build="p" autoUpdateAnimBg="0"/>
      <p:bldP spid="72726" grpId="0" build="p" autoUpdateAnimBg="0"/>
      <p:bldP spid="727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9"/>
          <p:cNvGraphicFramePr>
            <a:graphicFrameLocks noChangeAspect="1"/>
          </p:cNvGraphicFramePr>
          <p:nvPr/>
        </p:nvGraphicFramePr>
        <p:xfrm>
          <a:off x="685800" y="304800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2314588" imgH="447575" progId="Equation.3">
                  <p:embed/>
                </p:oleObj>
              </mc:Choice>
              <mc:Fallback>
                <p:oleObj name="Equation" r:id="rId3" imgW="2314588" imgH="44757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1143000" y="685800"/>
          <a:ext cx="4114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5" imgW="4105385" imgH="1047779" progId="Equation.3">
                  <p:embed/>
                </p:oleObj>
              </mc:Choice>
              <mc:Fallback>
                <p:oleObj name="Equation" r:id="rId5" imgW="4105385" imgH="10477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4114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5334000" y="685800"/>
          <a:ext cx="3136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7" imgW="3124179" imgH="1047779" progId="Equation.3">
                  <p:embed/>
                </p:oleObj>
              </mc:Choice>
              <mc:Fallback>
                <p:oleObj name="Equation" r:id="rId7" imgW="3124179" imgH="10477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85800"/>
                        <a:ext cx="3136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2743200" y="1752600"/>
          <a:ext cx="326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9" imgW="3257620" imgH="1047779" progId="Equation.3">
                  <p:embed/>
                </p:oleObj>
              </mc:Choice>
              <mc:Fallback>
                <p:oleObj name="Equation" r:id="rId9" imgW="3257620" imgH="10477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26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6070600" y="21082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11" imgW="2000245" imgH="400136" progId="Equation.3">
                  <p:embed/>
                </p:oleObj>
              </mc:Choice>
              <mc:Fallback>
                <p:oleObj name="Equation" r:id="rId11" imgW="2000245" imgH="4001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108200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609600" y="2895600"/>
            <a:ext cx="363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上式两边对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求导</a:t>
            </a:r>
            <a:r>
              <a:rPr lang="en-US" altLang="zh-CN"/>
              <a:t>, </a:t>
            </a:r>
            <a:r>
              <a:rPr lang="zh-CN" altLang="en-US"/>
              <a:t>得 </a:t>
            </a:r>
          </a:p>
        </p:txBody>
      </p:sp>
      <p:graphicFrame>
        <p:nvGraphicFramePr>
          <p:cNvPr id="77849" name="Object 25"/>
          <p:cNvGraphicFramePr>
            <a:graphicFrameLocks noChangeAspect="1"/>
          </p:cNvGraphicFramePr>
          <p:nvPr/>
        </p:nvGraphicFramePr>
        <p:xfrm>
          <a:off x="4114800" y="2971800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13" imgW="1904979" imgH="409417" progId="Equation.3">
                  <p:embed/>
                </p:oleObj>
              </mc:Choice>
              <mc:Fallback>
                <p:oleObj name="Equation" r:id="rId13" imgW="1904979" imgH="40941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609600" y="3581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再证</a:t>
            </a:r>
          </a:p>
        </p:txBody>
      </p:sp>
      <p:graphicFrame>
        <p:nvGraphicFramePr>
          <p:cNvPr id="77851" name="Object 27"/>
          <p:cNvGraphicFramePr>
            <a:graphicFrameLocks noChangeAspect="1"/>
          </p:cNvGraphicFramePr>
          <p:nvPr/>
        </p:nvGraphicFramePr>
        <p:xfrm>
          <a:off x="1524000" y="3365500"/>
          <a:ext cx="4622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15" imgW="4610261" imgH="1047779" progId="Equation.3">
                  <p:embed/>
                </p:oleObj>
              </mc:Choice>
              <mc:Fallback>
                <p:oleObj name="Equation" r:id="rId15" imgW="4610261" imgH="10477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65500"/>
                        <a:ext cx="4622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Text Box 28">
            <a:hlinkClick r:id="rId17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44973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根据定理 </a:t>
            </a:r>
            <a:r>
              <a:rPr lang="en-US" altLang="zh-CN"/>
              <a:t>2 , </a:t>
            </a:r>
          </a:p>
        </p:txBody>
      </p:sp>
      <p:graphicFrame>
        <p:nvGraphicFramePr>
          <p:cNvPr id="77853" name="Object 29"/>
          <p:cNvGraphicFramePr>
            <a:graphicFrameLocks noChangeAspect="1"/>
          </p:cNvGraphicFramePr>
          <p:nvPr/>
        </p:nvGraphicFramePr>
        <p:xfrm>
          <a:off x="2667000" y="4267200"/>
          <a:ext cx="6261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18" imgW="6248357" imgH="1047779" progId="Equation.3">
                  <p:embed/>
                </p:oleObj>
              </mc:Choice>
              <mc:Fallback>
                <p:oleObj name="Equation" r:id="rId18" imgW="6248357" imgH="10477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6261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298450" y="5530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而</a:t>
            </a:r>
          </a:p>
        </p:txBody>
      </p:sp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1828800" y="5257800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20" imgW="2200407" imgH="1047779" progId="Equation.3">
                  <p:embed/>
                </p:oleObj>
              </mc:Choice>
              <mc:Fallback>
                <p:oleObj name="Equation" r:id="rId20" imgW="2200407" imgH="10477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8" name="Object 34"/>
          <p:cNvGraphicFramePr>
            <a:graphicFrameLocks noChangeAspect="1"/>
          </p:cNvGraphicFramePr>
          <p:nvPr/>
        </p:nvGraphicFramePr>
        <p:xfrm>
          <a:off x="4114800" y="5257800"/>
          <a:ext cx="326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22" imgW="3257620" imgH="1047779" progId="Equation.3">
                  <p:embed/>
                </p:oleObj>
              </mc:Choice>
              <mc:Fallback>
                <p:oleObj name="Equation" r:id="rId22" imgW="3257620" imgH="10477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326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6" name="Picture 35" descr="机动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7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0738" name="Picture 3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3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Picture 3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4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4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 build="p" autoUpdateAnimBg="0"/>
      <p:bldP spid="77850" grpId="0" build="p" autoUpdateAnimBg="0"/>
      <p:bldP spid="77852" grpId="0" build="p" autoUpdateAnimBg="0"/>
      <p:bldP spid="7785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7"/>
          <p:cNvGraphicFramePr>
            <a:graphicFrameLocks noChangeAspect="1"/>
          </p:cNvGraphicFramePr>
          <p:nvPr/>
        </p:nvGraphicFramePr>
        <p:xfrm>
          <a:off x="1892300" y="304800"/>
          <a:ext cx="1333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4" imgW="1324096" imgH="1047779" progId="Equation.3">
                  <p:embed/>
                </p:oleObj>
              </mc:Choice>
              <mc:Fallback>
                <p:oleObj name="Equation" r:id="rId4" imgW="1324096" imgH="10477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4800"/>
                        <a:ext cx="1333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3340100" y="304800"/>
          <a:ext cx="250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6" imgW="2495491" imgH="1047779" progId="Equation.3">
                  <p:embed/>
                </p:oleObj>
              </mc:Choice>
              <mc:Fallback>
                <p:oleObj name="Equation" r:id="rId6" imgW="2495491" imgH="10477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04800"/>
                        <a:ext cx="250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5854700" y="304800"/>
          <a:ext cx="1612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8" imgW="1600264" imgH="1047779" progId="Equation.3">
                  <p:embed/>
                </p:oleObj>
              </mc:Choice>
              <mc:Fallback>
                <p:oleObj name="Equation" r:id="rId8" imgW="1600264" imgH="10477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04800"/>
                        <a:ext cx="1612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0"/>
          <p:cNvSpPr txBox="1">
            <a:spLocks noChangeArrowheads="1"/>
          </p:cNvSpPr>
          <p:nvPr/>
        </p:nvSpPr>
        <p:spPr bwMode="auto">
          <a:xfrm>
            <a:off x="609600" y="609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</a:t>
            </a:r>
          </a:p>
        </p:txBody>
      </p:sp>
      <p:graphicFrame>
        <p:nvGraphicFramePr>
          <p:cNvPr id="76832" name="Object 32"/>
          <p:cNvGraphicFramePr>
            <a:graphicFrameLocks noChangeAspect="1"/>
          </p:cNvGraphicFramePr>
          <p:nvPr/>
        </p:nvGraphicFramePr>
        <p:xfrm>
          <a:off x="304800" y="1524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10" imgW="3266906" imgH="447575" progId="Equation.3">
                  <p:embed/>
                </p:oleObj>
              </mc:Choice>
              <mc:Fallback>
                <p:oleObj name="Equation" r:id="rId10" imgW="3266906" imgH="44757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1644650" y="2147888"/>
            <a:ext cx="605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级数一致收敛并不保证可以逐项求导</a:t>
            </a:r>
            <a:r>
              <a:rPr lang="en-US" altLang="zh-CN"/>
              <a:t>. 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685800" y="27574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中的级数</a:t>
            </a:r>
          </a:p>
        </p:txBody>
      </p:sp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1828800" y="3225800"/>
          <a:ext cx="4876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2" imgW="4867170" imgH="1028872" progId="Equation.3">
                  <p:embed/>
                </p:oleObj>
              </mc:Choice>
              <mc:Fallback>
                <p:oleObj name="Equation" r:id="rId12" imgW="4867170" imgH="102887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25800"/>
                        <a:ext cx="4876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Rectangle 36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1219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304800" y="435768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在任意区间上都一致收敛</a:t>
            </a:r>
            <a:r>
              <a:rPr lang="en-US" altLang="zh-CN"/>
              <a:t>, 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95800" y="43434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但求导后的级数 </a:t>
            </a:r>
          </a:p>
        </p:txBody>
      </p:sp>
      <p:graphicFrame>
        <p:nvGraphicFramePr>
          <p:cNvPr id="76839" name="Object 39"/>
          <p:cNvGraphicFramePr>
            <a:graphicFrameLocks noChangeAspect="1"/>
          </p:cNvGraphicFramePr>
          <p:nvPr/>
        </p:nvGraphicFramePr>
        <p:xfrm>
          <a:off x="1752600" y="495300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14" imgW="4914975" imgH="438293" progId="Equation.3">
                  <p:embed/>
                </p:oleObj>
              </mc:Choice>
              <mc:Fallback>
                <p:oleObj name="Equation" r:id="rId14" imgW="4914975" imgH="43829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304800" y="55626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其一般项不趋于 </a:t>
            </a:r>
            <a:r>
              <a:rPr lang="en-US" altLang="zh-CN"/>
              <a:t>0,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3282950" y="5576888"/>
            <a:ext cx="3630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所以对任意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都发散 </a:t>
            </a:r>
            <a:r>
              <a:rPr lang="en-US" altLang="zh-CN"/>
              <a:t>. 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3962400" y="1512888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 </a:t>
            </a:r>
          </a:p>
        </p:txBody>
      </p:sp>
      <p:pic>
        <p:nvPicPr>
          <p:cNvPr id="31761" name="Picture 44" descr="机动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1763" name="Picture 4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4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4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Picture 4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5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3" grpId="0" build="p" autoUpdateAnimBg="0"/>
      <p:bldP spid="76834" grpId="0" build="p" autoUpdateAnimBg="0"/>
      <p:bldP spid="76836" grpId="0" build="p" autoUpdateAnimBg="0"/>
      <p:bldP spid="76837" grpId="0" build="p" autoUpdateAnimBg="0"/>
      <p:bldP spid="76838" grpId="0" build="p" autoUpdateAnimBg="0"/>
      <p:bldP spid="76841" grpId="0" build="p" autoUpdateAnimBg="0"/>
      <p:bldP spid="76842" grpId="0" build="p" autoUpdateAnimBg="0"/>
      <p:bldP spid="768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143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4. </a:t>
            </a:r>
          </a:p>
        </p:txBody>
      </p:sp>
      <p:sp>
        <p:nvSpPr>
          <p:cNvPr id="33795" name="Text Box 16"/>
          <p:cNvSpPr txBox="1">
            <a:spLocks noChangeArrowheads="1"/>
          </p:cNvSpPr>
          <p:nvPr/>
        </p:nvSpPr>
        <p:spPr bwMode="auto">
          <a:xfrm>
            <a:off x="1447800" y="4714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证明函数 </a:t>
            </a:r>
          </a:p>
        </p:txBody>
      </p:sp>
      <p:graphicFrame>
        <p:nvGraphicFramePr>
          <p:cNvPr id="33796" name="Object 17"/>
          <p:cNvGraphicFramePr>
            <a:graphicFrameLocks noChangeAspect="1"/>
          </p:cNvGraphicFramePr>
          <p:nvPr/>
        </p:nvGraphicFramePr>
        <p:xfrm>
          <a:off x="2971800" y="228600"/>
          <a:ext cx="251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4" imgW="2505121" imgH="1047779" progId="Equation.3">
                  <p:embed/>
                </p:oleObj>
              </mc:Choice>
              <mc:Fallback>
                <p:oleObj name="Equation" r:id="rId4" imgW="2505121" imgH="10477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"/>
                        <a:ext cx="251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9"/>
          <p:cNvSpPr txBox="1">
            <a:spLocks noChangeArrowheads="1"/>
          </p:cNvSpPr>
          <p:nvPr/>
        </p:nvSpPr>
        <p:spPr bwMode="auto">
          <a:xfrm>
            <a:off x="5486400" y="457200"/>
            <a:ext cx="3452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对任意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有连续导数</a:t>
            </a:r>
            <a:r>
              <a:rPr lang="en-US" altLang="zh-CN"/>
              <a:t>.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609600" y="1285875"/>
            <a:ext cx="75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1219200" y="1285875"/>
            <a:ext cx="505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显然所给级数对任意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都收敛 </a:t>
            </a:r>
            <a:r>
              <a:rPr lang="en-US" altLang="zh-CN"/>
              <a:t>, 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6096000" y="12954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且每项都有连续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288925" y="18288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导数</a:t>
            </a:r>
            <a:r>
              <a:rPr lang="en-US" altLang="zh-CN"/>
              <a:t>, 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1219200" y="1843088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而逐项求导后的级数 </a:t>
            </a:r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2133600" y="2362200"/>
          <a:ext cx="205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6" imgW="2047706" imgH="1095217" progId="Equation.3">
                  <p:embed/>
                </p:oleObj>
              </mc:Choice>
              <mc:Fallback>
                <p:oleObj name="Equation" r:id="rId6" imgW="2047706" imgH="109521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2057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4241800" y="2374900"/>
          <a:ext cx="177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8" imgW="1771537" imgH="1047779" progId="Equation.3">
                  <p:embed/>
                </p:oleObj>
              </mc:Choice>
              <mc:Fallback>
                <p:oleObj name="Equation" r:id="rId8" imgW="1771537" imgH="10477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374900"/>
                        <a:ext cx="1778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685800" y="3594100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0" imgW="2686023" imgH="971464" progId="Equation.3">
                  <p:embed/>
                </p:oleObj>
              </mc:Choice>
              <mc:Fallback>
                <p:oleObj name="Equation" r:id="rId10" imgW="2686023" imgH="97146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269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3454400" y="3517900"/>
          <a:ext cx="195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2" imgW="1943154" imgH="1047779" progId="Equation.3">
                  <p:embed/>
                </p:oleObj>
              </mc:Choice>
              <mc:Fallback>
                <p:oleObj name="Equation" r:id="rId12" imgW="1943154" imgH="10477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17900"/>
                        <a:ext cx="1955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5334000" y="375602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故级数②在 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,+∞) 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28600" y="47148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上一致收敛</a:t>
            </a:r>
            <a:r>
              <a:rPr lang="en-US" altLang="zh-CN"/>
              <a:t>, 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286000" y="472440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故由定理</a:t>
            </a:r>
            <a:r>
              <a:rPr lang="en-US" altLang="zh-CN"/>
              <a:t>3</a:t>
            </a:r>
            <a:r>
              <a:rPr lang="zh-CN" altLang="en-US"/>
              <a:t>可知</a:t>
            </a:r>
          </a:p>
        </p:txBody>
      </p:sp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4845050" y="4419600"/>
          <a:ext cx="2755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4" imgW="2743114" imgH="1047779" progId="Equation.3">
                  <p:embed/>
                </p:oleObj>
              </mc:Choice>
              <mc:Fallback>
                <p:oleObj name="Equation" r:id="rId14" imgW="2743114" imgH="10477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419600"/>
                        <a:ext cx="2755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7070725" y="26670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② 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69925" y="5629275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再由定理</a:t>
            </a:r>
            <a:r>
              <a:rPr lang="en-US" altLang="zh-CN"/>
              <a:t>1</a:t>
            </a:r>
            <a:r>
              <a:rPr lang="zh-CN" altLang="en-US"/>
              <a:t>可知 </a:t>
            </a:r>
          </a:p>
        </p:txBody>
      </p:sp>
      <p:graphicFrame>
        <p:nvGraphicFramePr>
          <p:cNvPr id="79908" name="Object 36"/>
          <p:cNvGraphicFramePr>
            <a:graphicFrameLocks noChangeAspect="1"/>
          </p:cNvGraphicFramePr>
          <p:nvPr/>
        </p:nvGraphicFramePr>
        <p:xfrm>
          <a:off x="3187700" y="5632450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6" imgW="3886307" imgH="447575" progId="Equation.3">
                  <p:embed/>
                </p:oleObj>
              </mc:Choice>
              <mc:Fallback>
                <p:oleObj name="Equation" r:id="rId16" imgW="3886307" imgH="44757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632450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14" name="Picture 37" descr="机动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5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3816" name="Picture 3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7" name="Picture 4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8" name="Picture 4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9" name="Picture 4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0" name="Picture 4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2" grpId="0" build="p" autoUpdateAnimBg="0"/>
      <p:bldP spid="79893" grpId="0" build="p" autoUpdateAnimBg="0"/>
      <p:bldP spid="79894" grpId="0" build="p" autoUpdateAnimBg="0"/>
      <p:bldP spid="79895" grpId="0" build="p" autoUpdateAnimBg="0" advAuto="0"/>
      <p:bldP spid="79896" grpId="0" build="p" autoUpdateAnimBg="0"/>
      <p:bldP spid="79902" grpId="0" build="p" autoUpdateAnimBg="0"/>
      <p:bldP spid="79903" grpId="0" build="p" autoUpdateAnimBg="0" advAuto="0"/>
      <p:bldP spid="79904" grpId="0" build="p" autoUpdateAnimBg="0"/>
      <p:bldP spid="79906" grpId="0" build="p" autoUpdateAnimBg="0"/>
      <p:bldP spid="799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819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定理</a:t>
            </a:r>
            <a:r>
              <a:rPr lang="en-US" altLang="zh-CN" sz="2800" b="1" smtClean="0">
                <a:ea typeface="楷体_GB2312" panose="02010609030101010101" pitchFamily="49" charset="-122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800" b="1" smtClean="0">
                <a:ea typeface="楷体_GB2312" panose="02010609030101010101" pitchFamily="49" charset="-122"/>
              </a:rPr>
              <a:t>.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若幂级数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200400" y="1778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3" imgW="1162109" imgH="1009621" progId="Equation.3">
                  <p:embed/>
                </p:oleObj>
              </mc:Choice>
              <mc:Fallback>
                <p:oleObj name="Equation" r:id="rId3" imgW="1162109" imgH="100962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78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343400" y="381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248400" y="52070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5" imgW="981207" imgH="380885" progId="Equation.3">
                  <p:embed/>
                </p:oleObj>
              </mc:Choice>
              <mc:Fallback>
                <p:oleObj name="Equation" r:id="rId5" imgW="981207" imgH="3808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070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81000" y="13716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7" imgW="1123934" imgH="419043" progId="Equation.3">
                  <p:embed/>
                </p:oleObj>
              </mc:Choice>
              <mc:Fallback>
                <p:oleObj name="Equation" r:id="rId7" imgW="1123934" imgH="4190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1447800" y="2438400"/>
          <a:ext cx="279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9" imgW="2781289" imgH="1009621" progId="Equation.3">
                  <p:embed/>
                </p:oleObj>
              </mc:Choice>
              <mc:Fallback>
                <p:oleObj name="Equation" r:id="rId9" imgW="2781289" imgH="10096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279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4279900" y="2438400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11" imgW="1981329" imgH="1009621" progId="Equation.3">
                  <p:embed/>
                </p:oleObj>
              </mc:Choice>
              <mc:Fallback>
                <p:oleObj name="Equation" r:id="rId11" imgW="1981329" imgH="100962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438400"/>
                        <a:ext cx="1993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6604000" y="271938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13" imgW="1771537" imgH="400136" progId="Equation.3">
                  <p:embed/>
                </p:oleObj>
              </mc:Choice>
              <mc:Fallback>
                <p:oleObj name="Equation" r:id="rId13" imgW="1771537" imgH="4001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71938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990600" y="3530600"/>
          <a:ext cx="3810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15" imgW="3800327" imgH="1019247" progId="Equation.3">
                  <p:embed/>
                </p:oleObj>
              </mc:Choice>
              <mc:Fallback>
                <p:oleObj name="Equation" r:id="rId15" imgW="3800327" imgH="10192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30600"/>
                        <a:ext cx="3810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851400" y="3530600"/>
          <a:ext cx="223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17" imgW="2228952" imgH="1009621" progId="Equation.3">
                  <p:embed/>
                </p:oleObj>
              </mc:Choice>
              <mc:Fallback>
                <p:oleObj name="Equation" r:id="rId17" imgW="2228952" imgH="100962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530600"/>
                        <a:ext cx="223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7162800" y="38354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19" imgW="1771537" imgH="400136" progId="Equation.3">
                  <p:embed/>
                </p:oleObj>
              </mc:Choice>
              <mc:Fallback>
                <p:oleObj name="Equation" r:id="rId19" imgW="1771537" imgH="4001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354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7239000" y="381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则其和函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447800" y="1309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在收敛域上</a:t>
            </a:r>
            <a:r>
              <a:rPr lang="zh-CN" altLang="en-US">
                <a:solidFill>
                  <a:schemeClr val="tx2"/>
                </a:solidFill>
              </a:rPr>
              <a:t>连续</a:t>
            </a:r>
            <a:r>
              <a:rPr lang="en-US" altLang="zh-CN"/>
              <a:t>,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4114800" y="130016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且在收敛区间内可</a:t>
            </a:r>
            <a:r>
              <a:rPr lang="zh-CN" altLang="en-US">
                <a:solidFill>
                  <a:schemeClr val="tx2"/>
                </a:solidFill>
              </a:rPr>
              <a:t>逐项求导</a:t>
            </a:r>
            <a:r>
              <a:rPr lang="zh-CN" altLang="en-US"/>
              <a:t>与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048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逐项求积分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2362200" y="1895475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运算前后收敛半径相同</a:t>
            </a:r>
            <a:r>
              <a:rPr lang="en-US" altLang="zh-CN"/>
              <a:t>,</a:t>
            </a:r>
            <a:r>
              <a:rPr lang="zh-CN" altLang="en-US"/>
              <a:t>即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606425" y="4676775"/>
            <a:ext cx="830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关于和函数的连续性及逐项可积的结论由维尔斯 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228600" y="5224463"/>
            <a:ext cx="676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特拉斯判别法的推论及定理 </a:t>
            </a:r>
            <a:r>
              <a:rPr lang="en-US" altLang="zh-CN"/>
              <a:t>1, 2 </a:t>
            </a:r>
            <a:r>
              <a:rPr lang="zh-CN" altLang="en-US"/>
              <a:t>立即可得 </a:t>
            </a:r>
            <a:r>
              <a:rPr lang="en-US" altLang="zh-CN"/>
              <a:t>.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609600" y="5805488"/>
            <a:ext cx="537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   </a:t>
            </a:r>
            <a:r>
              <a:rPr lang="zh-CN" altLang="en-US"/>
              <a:t>下面证明逐项可导的结论</a:t>
            </a:r>
            <a:r>
              <a:rPr lang="en-US" altLang="zh-CN"/>
              <a:t>:</a:t>
            </a:r>
          </a:p>
        </p:txBody>
      </p:sp>
      <p:pic>
        <p:nvPicPr>
          <p:cNvPr id="35861" name="Picture 24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5863" name="Picture 2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2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2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3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utoUpdateAnimBg="0"/>
      <p:bldP spid="82959" grpId="0" autoUpdateAnimBg="0"/>
      <p:bldP spid="82960" grpId="0" autoUpdateAnimBg="0"/>
      <p:bldP spid="82961" grpId="0" autoUpdateAnimBg="0"/>
      <p:bldP spid="82962" grpId="0" build="p" autoUpdateAnimBg="0"/>
      <p:bldP spid="82963" grpId="0" build="p" autoUpdateAnimBg="0"/>
      <p:bldP spid="82964" grpId="0" build="p" autoUpdateAnimBg="0" advAuto="0"/>
      <p:bldP spid="829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7010400" y="457200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866681" imgH="400136" progId="Equation.3">
                  <p:embed/>
                </p:oleObj>
              </mc:Choice>
              <mc:Fallback>
                <p:oleObj name="Equation" r:id="rId3" imgW="866681" imgH="4001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9286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为级数的</a:t>
            </a:r>
            <a:r>
              <a:rPr lang="zh-CN" altLang="en-US" b="1">
                <a:solidFill>
                  <a:schemeClr val="tx2"/>
                </a:solidFill>
              </a:rPr>
              <a:t>和函数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并写成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286000" y="1473200"/>
          <a:ext cx="2336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2324218" imgH="1028872" progId="Equation.3">
                  <p:embed/>
                </p:oleObj>
              </mc:Choice>
              <mc:Fallback>
                <p:oleObj name="Equation" r:id="rId5" imgW="2324218" imgH="10288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73200"/>
                        <a:ext cx="2336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若用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2589213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857395" imgH="438293" progId="Equation.3">
                  <p:embed/>
                </p:oleObj>
              </mc:Choice>
              <mc:Fallback>
                <p:oleObj name="Equation" r:id="rId7" imgW="857395" imgH="4382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89213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209800" y="3048000"/>
          <a:ext cx="248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9" imgW="2476575" imgH="1028872" progId="Equation.3">
                  <p:embed/>
                </p:oleObj>
              </mc:Choice>
              <mc:Fallback>
                <p:oleObj name="Equation" r:id="rId9" imgW="2476575" imgH="10288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248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17500" y="4114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令余项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816100" y="4194175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1" imgW="2971821" imgH="438293" progId="Equation.3">
                  <p:embed/>
                </p:oleObj>
              </mc:Choice>
              <mc:Fallback>
                <p:oleObj name="Equation" r:id="rId11" imgW="2971821" imgH="43829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194175"/>
                        <a:ext cx="298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04800" y="4876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则在收敛域上有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828800" y="5608638"/>
          <a:ext cx="270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3" imgW="2695653" imgH="600204" progId="Equation.3">
                  <p:embed/>
                </p:oleObj>
              </mc:Choice>
              <mc:Fallback>
                <p:oleObj name="Equation" r:id="rId13" imgW="2695653" imgH="6002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608638"/>
                        <a:ext cx="2705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105400" y="5608638"/>
          <a:ext cx="195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5" imgW="1943154" imgH="600204" progId="Equation.3">
                  <p:embed/>
                </p:oleObj>
              </mc:Choice>
              <mc:Fallback>
                <p:oleObj name="Equation" r:id="rId15" imgW="1943154" imgH="6002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08638"/>
                        <a:ext cx="195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286000" y="2514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表示函数项级数前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项的和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sp>
        <p:nvSpPr>
          <p:cNvPr id="6158" name="Text Box 19"/>
          <p:cNvSpPr txBox="1">
            <a:spLocks noChangeArrowheads="1"/>
          </p:cNvSpPr>
          <p:nvPr/>
        </p:nvSpPr>
        <p:spPr bwMode="auto">
          <a:xfrm>
            <a:off x="609600" y="371475"/>
            <a:ext cx="656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在收敛域上</a:t>
            </a:r>
            <a:r>
              <a:rPr lang="en-US" altLang="zh-CN"/>
              <a:t>, </a:t>
            </a:r>
            <a:r>
              <a:rPr lang="zh-CN" altLang="en-US"/>
              <a:t>函数项级数的和是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的函数  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924800" y="349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称它</a:t>
            </a:r>
          </a:p>
        </p:txBody>
      </p:sp>
      <p:pic>
        <p:nvPicPr>
          <p:cNvPr id="6160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62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201" grpId="0" autoUpdateAnimBg="0"/>
      <p:bldP spid="8204" grpId="0" autoUpdateAnimBg="0"/>
      <p:bldP spid="8207" grpId="0" autoUpdateAnimBg="0"/>
      <p:bldP spid="821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9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38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证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55346" name="Object 50"/>
          <p:cNvGraphicFramePr>
            <a:graphicFrameLocks noChangeAspect="1"/>
          </p:cNvGraphicFramePr>
          <p:nvPr/>
        </p:nvGraphicFramePr>
        <p:xfrm>
          <a:off x="1320800" y="228600"/>
          <a:ext cx="599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3" imgW="5981818" imgH="1047779" progId="Equation.3">
                  <p:embed/>
                </p:oleObj>
              </mc:Choice>
              <mc:Fallback>
                <p:oleObj name="Equation" r:id="rId3" imgW="5981818" imgH="104777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28600"/>
                        <a:ext cx="5994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7" name="Object 51"/>
          <p:cNvGraphicFramePr>
            <a:graphicFrameLocks noChangeAspect="1"/>
          </p:cNvGraphicFramePr>
          <p:nvPr/>
        </p:nvGraphicFramePr>
        <p:xfrm>
          <a:off x="381000" y="137160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5" imgW="2543296" imgH="419043" progId="Equation.3">
                  <p:embed/>
                </p:oleObj>
              </mc:Choice>
              <mc:Fallback>
                <p:oleObj name="Equation" r:id="rId5" imgW="2543296" imgH="41904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2971800" y="1371600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7" imgW="3905223" imgH="457200" progId="Equation.3">
                  <p:embed/>
                </p:oleObj>
              </mc:Choice>
              <mc:Fallback>
                <p:oleObj name="Equation" r:id="rId7" imgW="3905223" imgH="457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391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9" name="Object 53"/>
          <p:cNvGraphicFramePr>
            <a:graphicFrameLocks noChangeAspect="1"/>
          </p:cNvGraphicFramePr>
          <p:nvPr/>
        </p:nvGraphicFramePr>
        <p:xfrm>
          <a:off x="6934200" y="1155700"/>
          <a:ext cx="196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9" imgW="1962069" imgH="971464" progId="Equation.3">
                  <p:embed/>
                </p:oleObj>
              </mc:Choice>
              <mc:Fallback>
                <p:oleObj name="Equation" r:id="rId9" imgW="1962069" imgH="971464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55700"/>
                        <a:ext cx="196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228600" y="220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</a:t>
            </a:r>
          </a:p>
        </p:txBody>
      </p:sp>
      <p:graphicFrame>
        <p:nvGraphicFramePr>
          <p:cNvPr id="55351" name="Object 55"/>
          <p:cNvGraphicFramePr>
            <a:graphicFrameLocks noChangeAspect="1"/>
          </p:cNvGraphicFramePr>
          <p:nvPr/>
        </p:nvGraphicFramePr>
        <p:xfrm>
          <a:off x="990600" y="2184400"/>
          <a:ext cx="1511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1" imgW="1504998" imgH="533515" progId="Equation.3">
                  <p:embed/>
                </p:oleObj>
              </mc:Choice>
              <mc:Fallback>
                <p:oleObj name="Equation" r:id="rId11" imgW="1504998" imgH="53351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4400"/>
                        <a:ext cx="1511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2" name="Object 56"/>
          <p:cNvGraphicFramePr>
            <a:graphicFrameLocks noChangeAspect="1"/>
          </p:cNvGraphicFramePr>
          <p:nvPr/>
        </p:nvGraphicFramePr>
        <p:xfrm>
          <a:off x="2565400" y="2082800"/>
          <a:ext cx="325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13" imgW="3238360" imgH="933307" progId="Equation.3">
                  <p:embed/>
                </p:oleObj>
              </mc:Choice>
              <mc:Fallback>
                <p:oleObj name="Equation" r:id="rId13" imgW="3238360" imgH="933307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82800"/>
                        <a:ext cx="325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3" name="Object 57"/>
          <p:cNvGraphicFramePr>
            <a:graphicFrameLocks noChangeAspect="1"/>
          </p:cNvGraphicFramePr>
          <p:nvPr/>
        </p:nvGraphicFramePr>
        <p:xfrm>
          <a:off x="5867400" y="2108200"/>
          <a:ext cx="276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15" imgW="2762374" imgH="933307" progId="Equation.3">
                  <p:embed/>
                </p:oleObj>
              </mc:Choice>
              <mc:Fallback>
                <p:oleObj name="Equation" r:id="rId15" imgW="2762374" imgH="93330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08200"/>
                        <a:ext cx="276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4" name="Text Box 58"/>
          <p:cNvSpPr txBox="1">
            <a:spLocks noChangeArrowheads="1"/>
          </p:cNvSpPr>
          <p:nvPr/>
        </p:nvSpPr>
        <p:spPr bwMode="auto">
          <a:xfrm>
            <a:off x="228600" y="32004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由比值审敛法知级数 </a:t>
            </a:r>
          </a:p>
        </p:txBody>
      </p:sp>
      <p:graphicFrame>
        <p:nvGraphicFramePr>
          <p:cNvPr id="55356" name="Object 60"/>
          <p:cNvGraphicFramePr>
            <a:graphicFrameLocks noChangeAspect="1"/>
          </p:cNvGraphicFramePr>
          <p:nvPr/>
        </p:nvGraphicFramePr>
        <p:xfrm>
          <a:off x="3581400" y="2971800"/>
          <a:ext cx="232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17" imgW="2314588" imgH="1047779" progId="Equation.3">
                  <p:embed/>
                </p:oleObj>
              </mc:Choice>
              <mc:Fallback>
                <p:oleObj name="Equation" r:id="rId17" imgW="2314588" imgH="104777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2324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5867400" y="3200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  <p:graphicFrame>
        <p:nvGraphicFramePr>
          <p:cNvPr id="55358" name="Object 62"/>
          <p:cNvGraphicFramePr>
            <a:graphicFrameLocks noChangeAspect="1"/>
          </p:cNvGraphicFramePr>
          <p:nvPr/>
        </p:nvGraphicFramePr>
        <p:xfrm>
          <a:off x="6324600" y="3200400"/>
          <a:ext cx="226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19" imgW="2247868" imgH="714332" progId="Equation.3">
                  <p:embed/>
                </p:oleObj>
              </mc:Choice>
              <mc:Fallback>
                <p:oleObj name="Equation" r:id="rId19" imgW="2247868" imgH="714332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226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0" name="Object 64"/>
          <p:cNvGraphicFramePr>
            <a:graphicFrameLocks noChangeAspect="1"/>
          </p:cNvGraphicFramePr>
          <p:nvPr/>
        </p:nvGraphicFramePr>
        <p:xfrm>
          <a:off x="381000" y="4064000"/>
          <a:ext cx="257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21" imgW="2571841" imgH="514264" progId="Equation.3">
                  <p:embed/>
                </p:oleObj>
              </mc:Choice>
              <mc:Fallback>
                <p:oleObj name="Equation" r:id="rId21" imgW="2571841" imgH="514264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64000"/>
                        <a:ext cx="2578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2925763" y="4105275"/>
            <a:ext cx="325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故存在 </a:t>
            </a:r>
            <a:r>
              <a:rPr lang="en-US" altLang="zh-CN" i="1"/>
              <a:t>M</a:t>
            </a:r>
            <a:r>
              <a:rPr lang="en-US" altLang="zh-CN"/>
              <a:t> &gt; 0 , </a:t>
            </a:r>
            <a:r>
              <a:rPr lang="zh-CN" altLang="en-US"/>
              <a:t>使得 </a:t>
            </a:r>
          </a:p>
        </p:txBody>
      </p:sp>
      <p:graphicFrame>
        <p:nvGraphicFramePr>
          <p:cNvPr id="55362" name="Object 66"/>
          <p:cNvGraphicFramePr>
            <a:graphicFrameLocks noChangeAspect="1"/>
          </p:cNvGraphicFramePr>
          <p:nvPr/>
        </p:nvGraphicFramePr>
        <p:xfrm>
          <a:off x="2540000" y="4724400"/>
          <a:ext cx="424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23" imgW="4229197" imgH="647643" progId="Equation.3">
                  <p:embed/>
                </p:oleObj>
              </mc:Choice>
              <mc:Fallback>
                <p:oleObj name="Equation" r:id="rId23" imgW="4229197" imgH="647643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724400"/>
                        <a:ext cx="4241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4" name="Object 68"/>
          <p:cNvGraphicFramePr>
            <a:graphicFrameLocks noChangeAspect="1"/>
          </p:cNvGraphicFramePr>
          <p:nvPr/>
        </p:nvGraphicFramePr>
        <p:xfrm>
          <a:off x="381000" y="5599113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25" imgW="1971699" imgH="438293" progId="Equation.3">
                  <p:embed/>
                </p:oleObj>
              </mc:Choice>
              <mc:Fallback>
                <p:oleObj name="Equation" r:id="rId25" imgW="1971699" imgH="438293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99113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5" name="Object 69"/>
          <p:cNvGraphicFramePr>
            <a:graphicFrameLocks noChangeAspect="1"/>
          </p:cNvGraphicFramePr>
          <p:nvPr/>
        </p:nvGraphicFramePr>
        <p:xfrm>
          <a:off x="2438400" y="5334000"/>
          <a:ext cx="322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27" imgW="3219445" imgH="1047779" progId="Equation.3">
                  <p:embed/>
                </p:oleObj>
              </mc:Choice>
              <mc:Fallback>
                <p:oleObj name="Equation" r:id="rId27" imgW="3219445" imgH="104777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3225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5562600" y="55626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由比较审敛法可知</a:t>
            </a:r>
          </a:p>
        </p:txBody>
      </p:sp>
      <p:pic>
        <p:nvPicPr>
          <p:cNvPr id="36885" name="Picture 72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6" name="Text Box 7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6887" name="Picture 7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7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7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0" name="Picture 7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1" name="Picture 7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0" grpId="0" build="p" autoUpdateAnimBg="0"/>
      <p:bldP spid="55354" grpId="0" build="p" autoUpdateAnimBg="0"/>
      <p:bldP spid="55357" grpId="0" build="p" autoUpdateAnimBg="0"/>
      <p:bldP spid="55361" grpId="0" build="p" autoUpdateAnimBg="0"/>
      <p:bldP spid="5536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68300" y="165100"/>
          <a:ext cx="342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3" imgW="3419607" imgH="1047779" progId="Equation.3">
                  <p:embed/>
                </p:oleObj>
              </mc:Choice>
              <mc:Fallback>
                <p:oleObj name="Equation" r:id="rId3" imgW="3419607" imgH="104777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5100"/>
                        <a:ext cx="3429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749300" y="1079500"/>
          <a:ext cx="5029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5" imgW="5019527" imgH="1047779" progId="Equation.3">
                  <p:embed/>
                </p:oleObj>
              </mc:Choice>
              <mc:Fallback>
                <p:oleObj name="Equation" r:id="rId5" imgW="5019527" imgH="10477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79500"/>
                        <a:ext cx="5029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8001000" y="13716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7" imgW="742869" imgH="380885" progId="Equation.3">
                  <p:embed/>
                </p:oleObj>
              </mc:Choice>
              <mc:Fallback>
                <p:oleObj name="Equation" r:id="rId7" imgW="742869" imgH="380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716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98450" y="22764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上一致收敛</a:t>
            </a:r>
            <a:r>
              <a:rPr lang="en-US" altLang="zh-CN"/>
              <a:t>, 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209800" y="22542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故原级数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733800" y="1981200"/>
          <a:ext cx="2438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9" imgW="2428770" imgH="1047779" progId="Equation.3">
                  <p:embed/>
                </p:oleObj>
              </mc:Choice>
              <mc:Fallback>
                <p:oleObj name="Equation" r:id="rId9" imgW="2428770" imgH="10477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2438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715000" y="12954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内任一闭区间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096000" y="22494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上满足定理</a:t>
            </a:r>
            <a:r>
              <a:rPr lang="en-US" altLang="zh-CN"/>
              <a:t>3</a:t>
            </a:r>
            <a:r>
              <a:rPr lang="zh-CN" altLang="en-US"/>
              <a:t>条件</a:t>
            </a:r>
            <a:r>
              <a:rPr lang="en-US" altLang="zh-CN"/>
              <a:t>, 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04800" y="30035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从而可逐项求导</a:t>
            </a:r>
            <a:r>
              <a:rPr lang="en-US" altLang="zh-CN"/>
              <a:t>, 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3048000" y="307975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11" imgW="3105263" imgH="438293" progId="Equation.3">
                  <p:embed/>
                </p:oleObj>
              </mc:Choice>
              <mc:Fallback>
                <p:oleObj name="Equation" r:id="rId11" imgW="3105263" imgH="43829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79750"/>
                        <a:ext cx="311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178550" y="30257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即知 </a:t>
            </a:r>
          </a:p>
        </p:txBody>
      </p:sp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1714500" y="3505200"/>
          <a:ext cx="598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13" imgW="5972188" imgH="1047779" progId="Equation.3">
                  <p:embed/>
                </p:oleObj>
              </mc:Choice>
              <mc:Fallback>
                <p:oleObj name="Equation" r:id="rId13" imgW="5972188" imgH="10477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505200"/>
                        <a:ext cx="598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609600" y="4778375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再证级数 </a:t>
            </a:r>
          </a:p>
        </p:txBody>
      </p: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2209800" y="4495800"/>
          <a:ext cx="1714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15" imgW="1704816" imgH="1047779" progId="Equation.3">
                  <p:embed/>
                </p:oleObj>
              </mc:Choice>
              <mc:Fallback>
                <p:oleObj name="Equation" r:id="rId15" imgW="1704816" imgH="10477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1714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873500" y="47783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的收敛半径 </a:t>
            </a: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5778500" y="48641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7" imgW="1028668" imgH="333447" progId="Equation.3">
                  <p:embed/>
                </p:oleObj>
              </mc:Choice>
              <mc:Fallback>
                <p:oleObj name="Equation" r:id="rId17" imgW="1028668" imgH="3334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8641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533400" y="55753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由前面的证明可知 </a:t>
            </a:r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3505200" y="56515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9" imgW="1028668" imgH="333447" progId="Equation.3">
                  <p:embed/>
                </p:oleObj>
              </mc:Choice>
              <mc:Fallback>
                <p:oleObj name="Equation" r:id="rId19" imgW="1028668" imgH="3334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515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572000" y="55753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若将幂级数 </a:t>
            </a:r>
          </a:p>
        </p:txBody>
      </p:sp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6515100" y="5346700"/>
          <a:ext cx="215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21" imgW="2152602" imgH="1047779" progId="Equation.3">
                  <p:embed/>
                </p:oleObj>
              </mc:Choice>
              <mc:Fallback>
                <p:oleObj name="Equation" r:id="rId21" imgW="2152602" imgH="10477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346700"/>
                        <a:ext cx="2159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10" name="Picture 24" descr="机动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1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7912" name="Picture 2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3" name="Picture 2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4" name="Picture 2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5" name="Picture 2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6" name="Picture 3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 advAuto="0"/>
      <p:bldP spid="86022" grpId="0" build="p" autoUpdateAnimBg="0"/>
      <p:bldP spid="86024" grpId="0" build="p" autoUpdateAnimBg="0"/>
      <p:bldP spid="86025" grpId="0" build="p" autoUpdateAnimBg="0" advAuto="0"/>
      <p:bldP spid="86026" grpId="0" build="p" autoUpdateAnimBg="0"/>
      <p:bldP spid="86028" grpId="0" build="p" autoUpdateAnimBg="0" advAuto="0"/>
      <p:bldP spid="86031" grpId="0" build="p" autoUpdateAnimBg="0"/>
      <p:bldP spid="86033" grpId="0" build="p" autoUpdateAnimBg="0" advAuto="0"/>
      <p:bldP spid="86035" grpId="0" build="p" autoUpdateAnimBg="0"/>
      <p:bldP spid="8603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81000" y="609600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3" imgW="4172106" imgH="457200" progId="Equation.3">
                  <p:embed/>
                </p:oleObj>
              </mc:Choice>
              <mc:Fallback>
                <p:oleObj name="Equation" r:id="rId3" imgW="4172106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533900" y="304800"/>
          <a:ext cx="179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5" imgW="1781167" imgH="1047779" progId="Equation.3">
                  <p:embed/>
                </p:oleObj>
              </mc:Choice>
              <mc:Fallback>
                <p:oleObj name="Equation" r:id="rId5" imgW="1781167" imgH="10477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04800"/>
                        <a:ext cx="1790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98450" y="138430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级数的收敛半径不会缩小</a:t>
            </a:r>
            <a:r>
              <a:rPr lang="en-US" altLang="zh-CN"/>
              <a:t>,  </a:t>
            </a: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4483100" y="14605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7" imgW="1352641" imgH="409417" progId="Equation.3">
                  <p:embed/>
                </p:oleObj>
              </mc:Choice>
              <mc:Fallback>
                <p:oleObj name="Equation" r:id="rId7" imgW="1352641" imgH="409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4605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324600" y="5334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因逐项积分所得 </a:t>
            </a: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943600" y="146050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9" imgW="1819342" imgH="438293" progId="Equation.3">
                  <p:embed/>
                </p:oleObj>
              </mc:Choice>
              <mc:Fallback>
                <p:oleObj name="Equation" r:id="rId9" imgW="1819342" imgH="43829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60500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16764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幂级数  </a:t>
            </a:r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2971800" y="1841500"/>
          <a:ext cx="124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11" imgW="1238116" imgH="1047779" progId="Equation.3">
                  <p:embed/>
                </p:oleObj>
              </mc:Choice>
              <mc:Fallback>
                <p:oleObj name="Equation" r:id="rId11" imgW="1238116" imgH="10477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41500"/>
                        <a:ext cx="124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381000" y="2986088"/>
            <a:ext cx="423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内有任意阶导数</a:t>
            </a:r>
            <a:r>
              <a:rPr lang="en-US" altLang="zh-CN"/>
              <a:t>, 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4419600" y="297180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且有 </a:t>
            </a:r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1600200" y="3505200"/>
          <a:ext cx="6032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13" imgW="6019650" imgH="1047779" progId="Equation.3">
                  <p:embed/>
                </p:oleObj>
              </mc:Choice>
              <mc:Fallback>
                <p:oleObj name="Equation" r:id="rId13" imgW="6019650" imgH="10477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6032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6959600" y="43434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15" imgW="1790797" imgH="400136" progId="Equation.3">
                  <p:embed/>
                </p:oleObj>
              </mc:Choice>
              <mc:Fallback>
                <p:oleObj name="Equation" r:id="rId15" imgW="1790797" imgH="4001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3434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04800" y="4648200"/>
            <a:ext cx="3246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其收敛半径都为 </a:t>
            </a:r>
            <a:r>
              <a:rPr lang="en-US" altLang="zh-CN" i="1"/>
              <a:t>R</a:t>
            </a:r>
            <a:r>
              <a:rPr lang="en-US" altLang="zh-CN"/>
              <a:t> . </a:t>
            </a:r>
          </a:p>
        </p:txBody>
      </p:sp>
      <p:sp>
        <p:nvSpPr>
          <p:cNvPr id="85015" name="Rectangle 23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1143000" cy="671513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推论</a:t>
            </a:r>
            <a:r>
              <a:rPr lang="en-US" altLang="zh-CN" sz="2800" b="1" smtClean="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4267200" y="2133600"/>
            <a:ext cx="431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的和函数 </a:t>
            </a:r>
            <a:r>
              <a:rPr lang="en-US" altLang="zh-CN" i="1"/>
              <a:t>S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在收敛区间 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7924800" y="14732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证毕</a:t>
            </a:r>
          </a:p>
        </p:txBody>
      </p:sp>
      <p:pic>
        <p:nvPicPr>
          <p:cNvPr id="38930" name="Picture 27" descr="机动">
            <a:hlinkClick r:id="rId17" action="ppaction://hlinkpres?slideindex=1&amp;slidetitle=第七节   傅里叶级数"/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Text Box 28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第七节  目录   上页   下页   返回   结束 </a:t>
            </a:r>
          </a:p>
        </p:txBody>
      </p:sp>
      <p:pic>
        <p:nvPicPr>
          <p:cNvPr id="38932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3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4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6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 advAuto="0"/>
      <p:bldP spid="85000" grpId="0" build="p" autoUpdateAnimBg="0"/>
      <p:bldP spid="85004" grpId="0" build="p" autoUpdateAnimBg="0"/>
      <p:bldP spid="85006" grpId="0" build="p" autoUpdateAnimBg="0" advAuto="0"/>
      <p:bldP spid="85007" grpId="0" build="p" autoUpdateAnimBg="0"/>
      <p:bldP spid="85011" grpId="0" build="p" autoUpdateAnimBg="0"/>
      <p:bldP spid="85015" grpId="0" build="p" autoUpdateAnimBg="0"/>
      <p:bldP spid="85016" grpId="0" build="p" autoUpdateAnimBg="0" advAuto="0"/>
      <p:bldP spid="8501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876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维尔斯特拉斯 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anose="02010609030101010101" pitchFamily="49" charset="-122"/>
              </a:rPr>
              <a:t>(1815 – 1897)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6934200" y="1004888"/>
            <a:ext cx="1828800" cy="2347912"/>
            <a:chOff x="4316" y="480"/>
            <a:chExt cx="1152" cy="1479"/>
          </a:xfrm>
        </p:grpSpPr>
        <p:pic>
          <p:nvPicPr>
            <p:cNvPr id="39956" name="Picture 4" descr="维尔斯特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76"/>
              <a:ext cx="98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7" name="Freeform 5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6"/>
            <p:cNvSpPr>
              <a:spLocks/>
            </p:cNvSpPr>
            <p:nvPr/>
          </p:nvSpPr>
          <p:spPr bwMode="auto">
            <a:xfrm>
              <a:off x="4316" y="480"/>
              <a:ext cx="96" cy="1474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0 h 3552"/>
                <a:gd name="T4" fmla="*/ 96 w 192"/>
                <a:gd name="T5" fmla="*/ 1394 h 3552"/>
                <a:gd name="T6" fmla="*/ 0 w 192"/>
                <a:gd name="T7" fmla="*/ 1474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Freeform 7"/>
            <p:cNvSpPr>
              <a:spLocks/>
            </p:cNvSpPr>
            <p:nvPr/>
          </p:nvSpPr>
          <p:spPr bwMode="auto">
            <a:xfrm flipH="1" flipV="1">
              <a:off x="5372" y="480"/>
              <a:ext cx="96" cy="1474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0 h 3552"/>
                <a:gd name="T4" fmla="*/ 96 w 192"/>
                <a:gd name="T5" fmla="*/ 1394 h 3552"/>
                <a:gd name="T6" fmla="*/ 0 w 192"/>
                <a:gd name="T7" fmla="*/ 1474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8"/>
            <p:cNvSpPr>
              <a:spLocks/>
            </p:cNvSpPr>
            <p:nvPr/>
          </p:nvSpPr>
          <p:spPr bwMode="auto">
            <a:xfrm flipV="1">
              <a:off x="4316" y="1863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0" name="Line 9"/>
          <p:cNvSpPr>
            <a:spLocks noChangeShapeType="1"/>
          </p:cNvSpPr>
          <p:nvPr/>
        </p:nvSpPr>
        <p:spPr bwMode="auto">
          <a:xfrm flipV="1">
            <a:off x="1212850" y="1066800"/>
            <a:ext cx="473075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111250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德国数学家</a:t>
            </a:r>
            <a:r>
              <a:rPr lang="en-US" altLang="zh-CN"/>
              <a:t>. 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092450" y="1258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他的主要贡献是在函数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98500" y="182880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论及分析学方面</a:t>
            </a:r>
            <a:r>
              <a:rPr lang="en-US" altLang="zh-CN"/>
              <a:t>.  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3429000" y="184308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1854</a:t>
            </a:r>
            <a:r>
              <a:rPr lang="zh-CN" altLang="en-US"/>
              <a:t>年</a:t>
            </a:r>
            <a:r>
              <a:rPr lang="en-US" altLang="zh-CN"/>
              <a:t>, </a:t>
            </a:r>
            <a:r>
              <a:rPr lang="zh-CN" altLang="en-US"/>
              <a:t>他解决了椭圆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362200" y="24384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           </a:t>
            </a:r>
            <a:r>
              <a:rPr lang="zh-CN" altLang="en-US"/>
              <a:t>以后还建立了椭圆函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79450" y="30480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数的新结构</a:t>
            </a:r>
            <a:r>
              <a:rPr lang="en-US" altLang="zh-CN"/>
              <a:t>. 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622550" y="30257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他在分析学中建立了实数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85800" y="3657600"/>
            <a:ext cx="4872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理论</a:t>
            </a:r>
            <a:r>
              <a:rPr lang="en-US" altLang="zh-CN"/>
              <a:t>,</a:t>
            </a:r>
            <a:r>
              <a:rPr lang="zh-CN" altLang="en-US"/>
              <a:t>引进了极限的 </a:t>
            </a:r>
            <a:r>
              <a:rPr lang="zh-CN" altLang="en-US" i="1">
                <a:sym typeface="Symbol" panose="05050102010706020507" pitchFamily="18" charset="2"/>
              </a:rPr>
              <a:t> </a:t>
            </a:r>
            <a:r>
              <a:rPr lang="en-US" altLang="zh-CN" i="1">
                <a:sym typeface="Symbol" panose="05050102010706020507" pitchFamily="18" charset="2"/>
              </a:rPr>
              <a:t>– 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定义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/>
              <a:t> 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09600" y="42052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定义及性质</a:t>
            </a:r>
            <a:r>
              <a:rPr lang="en-US" altLang="zh-CN"/>
              <a:t>, 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590800" y="4205288"/>
            <a:ext cx="6061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还构造了一个处处不可微的连续函数</a:t>
            </a:r>
            <a:r>
              <a:rPr lang="en-US" altLang="zh-CN"/>
              <a:t>: 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685800" y="24526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积分的逆转问题</a:t>
            </a:r>
            <a:r>
              <a:rPr lang="en-US" altLang="zh-CN"/>
              <a:t>, 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302250" y="3671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给出了连续函数的严格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628650" y="58674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为分析学的算术化作出了重要贡献 </a:t>
            </a:r>
            <a:r>
              <a:rPr lang="en-US" altLang="zh-CN"/>
              <a:t>.</a:t>
            </a:r>
          </a:p>
        </p:txBody>
      </p:sp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1447800" y="4737100"/>
          <a:ext cx="2463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4" imgW="2457316" imgH="1047779" progId="Equation.3">
                  <p:embed/>
                </p:oleObj>
              </mc:Choice>
              <mc:Fallback>
                <p:oleObj name="Equation" r:id="rId4" imgW="2457316" imgH="10477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37100"/>
                        <a:ext cx="2463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4114800" y="4965700"/>
          <a:ext cx="469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6" imgW="4686268" imgH="562047" progId="Equation.3">
                  <p:embed/>
                </p:oleObj>
              </mc:Choice>
              <mc:Fallback>
                <p:oleObj name="Equation" r:id="rId6" imgW="4686268" imgH="5620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65700"/>
                        <a:ext cx="469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8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build="p" autoUpdateAnimBg="0"/>
      <p:bldP spid="88075" grpId="0" build="p" autoUpdateAnimBg="0"/>
      <p:bldP spid="88076" grpId="0" build="p" autoUpdateAnimBg="0" advAuto="0"/>
      <p:bldP spid="88077" grpId="0" build="p" autoUpdateAnimBg="0"/>
      <p:bldP spid="88078" grpId="0" build="p" autoUpdateAnimBg="0"/>
      <p:bldP spid="88079" grpId="0" build="p" autoUpdateAnimBg="0" advAuto="0"/>
      <p:bldP spid="88080" grpId="0" build="p" autoUpdateAnimBg="0"/>
      <p:bldP spid="88081" grpId="0" build="p" autoUpdateAnimBg="0" advAuto="0"/>
      <p:bldP spid="88082" grpId="0" build="p" autoUpdateAnimBg="0" advAuto="0"/>
      <p:bldP spid="88083" grpId="0" build="p" autoUpdateAnimBg="0"/>
      <p:bldP spid="88084" grpId="0" build="p" autoUpdateAnimBg="0" advAuto="0"/>
      <p:bldP spid="88085" grpId="0" build="p" autoUpdateAnimBg="0"/>
      <p:bldP spid="8808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5925"/>
            <a:ext cx="2743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例如</a:t>
            </a:r>
            <a:r>
              <a:rPr lang="en-US" altLang="zh-CN" sz="2800" b="1" smtClean="0">
                <a:ea typeface="楷体_GB2312" panose="02010609030101010101" pitchFamily="49" charset="-122"/>
              </a:rPr>
              <a:t>,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等比级数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12144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它的收敛域是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590800" y="13462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1238116" imgH="400136" progId="Equation.3">
                  <p:embed/>
                </p:oleObj>
              </mc:Choice>
              <mc:Fallback>
                <p:oleObj name="Equation" r:id="rId3" imgW="1238116" imgH="4001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462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590800" y="3054350"/>
          <a:ext cx="3384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3352886" imgH="419043" progId="Equation.3">
                  <p:embed/>
                </p:oleObj>
              </mc:Choice>
              <mc:Fallback>
                <p:oleObj name="Equation" r:id="rId5" imgW="3352886" imgH="41904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54350"/>
                        <a:ext cx="3384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143250" y="158750"/>
          <a:ext cx="463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4629177" imgH="1019247" progId="Equation.3">
                  <p:embed/>
                </p:oleObj>
              </mc:Choice>
              <mc:Fallback>
                <p:oleObj name="Equation" r:id="rId7" imgW="4629177" imgH="10192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58750"/>
                        <a:ext cx="463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362200" y="1778000"/>
          <a:ext cx="190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9" imgW="1895349" imgH="1028872" progId="Equation.3">
                  <p:embed/>
                </p:oleObj>
              </mc:Choice>
              <mc:Fallback>
                <p:oleObj name="Equation" r:id="rId9" imgW="1895349" imgH="102887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78000"/>
                        <a:ext cx="190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4800" y="29559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它的发散域是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019800" y="2986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或写作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7239000" y="3068638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1" imgW="1047583" imgH="457200" progId="Equation.3">
                  <p:embed/>
                </p:oleObj>
              </mc:Choice>
              <mc:Fallback>
                <p:oleObj name="Equation" r:id="rId11" imgW="1047583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68638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9600" y="3962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又如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级数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2476500" y="3683000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3" imgW="3152724" imgH="1028872" progId="Equation.3">
                  <p:embed/>
                </p:oleObj>
              </mc:Choice>
              <mc:Fallback>
                <p:oleObj name="Equation" r:id="rId13" imgW="3152724" imgH="102887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83000"/>
                        <a:ext cx="3162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886200" y="4911725"/>
          <a:ext cx="2235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5" imgW="2228952" imgH="609485" progId="Equation.3">
                  <p:embed/>
                </p:oleObj>
              </mc:Choice>
              <mc:Fallback>
                <p:oleObj name="Equation" r:id="rId15" imgW="2228952" imgH="60948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11725"/>
                        <a:ext cx="2235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096000" y="48355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级数发散 </a:t>
            </a:r>
            <a:r>
              <a:rPr lang="en-US" altLang="zh-CN"/>
              <a:t>;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65200" y="5638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所以级数的收敛域仅为</a:t>
            </a: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4775200" y="57023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7" imgW="1009752" imgH="457200" progId="Equation.3">
                  <p:embed/>
                </p:oleObj>
              </mc:Choice>
              <mc:Fallback>
                <p:oleObj name="Equation" r:id="rId17" imgW="1009752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70230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863975" y="1304925"/>
          <a:ext cx="246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9" imgW="2428770" imgH="438293" progId="Equation.3">
                  <p:embed/>
                </p:oleObj>
              </mc:Choice>
              <mc:Fallback>
                <p:oleObj name="Equation" r:id="rId19" imgW="2428770" imgH="4382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304925"/>
                        <a:ext cx="2460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305550" y="12192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有和函数 </a:t>
            </a: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715000" y="4024313"/>
          <a:ext cx="25193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21" imgW="2505121" imgH="457200" progId="Equation.3">
                  <p:embed/>
                </p:oleObj>
              </mc:Choice>
              <mc:Fallback>
                <p:oleObj name="Equation" r:id="rId21" imgW="2505121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24313"/>
                        <a:ext cx="25193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066800" y="4889500"/>
          <a:ext cx="2846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23" imgW="2819464" imgH="457200" progId="Equation.3">
                  <p:embed/>
                </p:oleObj>
              </mc:Choice>
              <mc:Fallback>
                <p:oleObj name="Equation" r:id="rId23" imgW="2819464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89500"/>
                        <a:ext cx="28463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9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191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7" grpId="0" autoUpdateAnimBg="0"/>
      <p:bldP spid="9228" grpId="0" autoUpdateAnimBg="0"/>
      <p:bldP spid="9232" grpId="0" autoUpdateAnimBg="0"/>
      <p:bldP spid="9238" grpId="0" build="p" autoUpdateAnimBg="0"/>
      <p:bldP spid="9243" grpId="0" autoUpdateAnimBg="0"/>
      <p:bldP spid="9249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562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二、函数项级数的一致收敛性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992188"/>
            <a:ext cx="6318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幂级数在收敛域内的性质类似于多项式</a:t>
            </a:r>
            <a:r>
              <a:rPr lang="en-US" altLang="zh-CN"/>
              <a:t>,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826250" y="9207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但一般函数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3050" y="1590675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项级数则不一定有这么好的特点</a:t>
            </a:r>
            <a:r>
              <a:rPr lang="en-US" altLang="zh-CN"/>
              <a:t>. 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09600" y="2147888"/>
            <a:ext cx="1790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/>
              <a:t>级数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625600" y="2667000"/>
          <a:ext cx="675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6743603" imgH="533515" progId="Equation.3">
                  <p:embed/>
                </p:oleObj>
              </mc:Choice>
              <mc:Fallback>
                <p:oleObj name="Equation" r:id="rId3" imgW="6743603" imgH="5335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67000"/>
                        <a:ext cx="675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04800" y="3367088"/>
            <a:ext cx="371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每项在 </a:t>
            </a:r>
            <a:r>
              <a:rPr lang="en-US" altLang="zh-CN"/>
              <a:t>[0,1] </a:t>
            </a:r>
            <a:r>
              <a:rPr lang="zh-CN" altLang="en-US"/>
              <a:t>上都连续</a:t>
            </a:r>
            <a:r>
              <a:rPr lang="en-US" altLang="zh-CN"/>
              <a:t>, 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336073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其前 </a:t>
            </a:r>
            <a:r>
              <a:rPr lang="en-US" altLang="zh-CN" i="1"/>
              <a:t>n </a:t>
            </a:r>
            <a:r>
              <a:rPr lang="zh-CN" altLang="en-US"/>
              <a:t>项之和为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6629400" y="3276600"/>
          <a:ext cx="175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742992" imgH="552421" progId="Equation.3">
                  <p:embed/>
                </p:oleObj>
              </mc:Choice>
              <mc:Fallback>
                <p:oleObj name="Equation" r:id="rId5" imgW="1742992" imgH="5524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76600"/>
                        <a:ext cx="175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066800" y="41671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和函数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438400" y="4267200"/>
          <a:ext cx="295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2952906" imgH="647643" progId="Equation.3">
                  <p:embed/>
                </p:oleObj>
              </mc:Choice>
              <mc:Fallback>
                <p:oleObj name="Equation" r:id="rId7" imgW="2952906" imgH="6476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2959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AutoShape 13"/>
          <p:cNvSpPr>
            <a:spLocks/>
          </p:cNvSpPr>
          <p:nvPr/>
        </p:nvSpPr>
        <p:spPr bwMode="auto">
          <a:xfrm>
            <a:off x="5486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781800" y="41021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238116" imgH="304915" progId="Equation.3">
                  <p:embed/>
                </p:oleObj>
              </mc:Choice>
              <mc:Fallback>
                <p:oleObj name="Equation" r:id="rId9" imgW="1238116" imgH="30491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021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5791200" y="4038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295428" imgH="361979" progId="Equation.3">
                  <p:embed/>
                </p:oleObj>
              </mc:Choice>
              <mc:Fallback>
                <p:oleObj name="Equation" r:id="rId11" imgW="295428" imgH="3619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6781800" y="46482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704694" imgH="304915" progId="Equation.3">
                  <p:embed/>
                </p:oleObj>
              </mc:Choice>
              <mc:Fallback>
                <p:oleObj name="Equation" r:id="rId13" imgW="704694" imgH="3049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482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5791200" y="46355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5" imgW="266539" imgH="380885" progId="Equation.3">
                  <p:embed/>
                </p:oleObj>
              </mc:Choice>
              <mc:Fallback>
                <p:oleObj name="Equation" r:id="rId15" imgW="266539" imgH="38088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355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04800" y="5181600"/>
            <a:ext cx="363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该和函数在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1 </a:t>
            </a:r>
            <a:r>
              <a:rPr lang="zh-CN" altLang="en-US"/>
              <a:t>间断</a:t>
            </a:r>
            <a:r>
              <a:rPr lang="en-US" altLang="zh-CN"/>
              <a:t>.</a:t>
            </a:r>
          </a:p>
        </p:txBody>
      </p:sp>
      <p:pic>
        <p:nvPicPr>
          <p:cNvPr id="8211" name="Picture 32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13" name="Picture 3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3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3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3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3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4" grpId="0" build="p" autoUpdateAnimBg="0"/>
      <p:bldP spid="46085" grpId="0" build="p" autoUpdateAnimBg="0" advAuto="0"/>
      <p:bldP spid="46086" grpId="0" build="p" autoUpdateAnimBg="0"/>
      <p:bldP spid="46088" grpId="0" build="p" autoUpdateAnimBg="0"/>
      <p:bldP spid="46089" grpId="0" build="p" autoUpdateAnimBg="0"/>
      <p:bldP spid="46091" grpId="0" build="p" autoUpdateAnimBg="0"/>
      <p:bldP spid="46093" grpId="0" animBg="1"/>
      <p:bldP spid="4609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319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因为对任意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都有</a:t>
            </a:r>
            <a:r>
              <a:rPr lang="en-US" altLang="zh-CN"/>
              <a:t>: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848100" y="1600200"/>
          <a:ext cx="430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4295917" imgH="1028872" progId="Equation.3">
                  <p:embed/>
                </p:oleObj>
              </mc:Choice>
              <mc:Fallback>
                <p:oleObj name="Equation" r:id="rId3" imgW="4295917" imgH="10288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600200"/>
                        <a:ext cx="4305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2744788"/>
            <a:ext cx="497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所以它的收敛域为 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 +∞) ,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257800" y="27432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但逐项求导后的级数 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752600" y="3316288"/>
          <a:ext cx="495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4943521" imgH="457200" progId="Equation.3">
                  <p:embed/>
                </p:oleObj>
              </mc:Choice>
              <mc:Fallback>
                <p:oleObj name="Equation" r:id="rId5" imgW="4943521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16288"/>
                        <a:ext cx="495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3657600" y="381000"/>
          <a:ext cx="4876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7" imgW="4867170" imgH="1028872" progId="Equation.3">
                  <p:embed/>
                </p:oleObj>
              </mc:Choice>
              <mc:Fallback>
                <p:oleObj name="Equation" r:id="rId7" imgW="4867170" imgH="102887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4876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04800" y="39624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其一般项不趋于</a:t>
            </a:r>
            <a:r>
              <a:rPr lang="en-US" altLang="zh-CN"/>
              <a:t>0, 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276600" y="3975100"/>
            <a:ext cx="354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所以对任意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都发散 </a:t>
            </a:r>
            <a:r>
              <a:rPr lang="en-US" altLang="zh-CN"/>
              <a:t>.</a:t>
            </a: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577850" y="700088"/>
            <a:ext cx="285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又如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/>
              <a:t>函数项级数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533400" y="45720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问题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对什么样的函数项级数才有</a:t>
            </a:r>
            <a:r>
              <a:rPr lang="en-US" altLang="zh-CN"/>
              <a:t>:</a:t>
            </a:r>
            <a:endParaRPr lang="en-US" altLang="zh-CN" b="1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279525" y="5229225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逐项连续 </a:t>
            </a:r>
          </a:p>
        </p:txBody>
      </p:sp>
      <p:sp>
        <p:nvSpPr>
          <p:cNvPr id="47120" name="AutoShape 16"/>
          <p:cNvSpPr>
            <a:spLocks noChangeArrowheads="1"/>
          </p:cNvSpPr>
          <p:nvPr/>
        </p:nvSpPr>
        <p:spPr bwMode="auto">
          <a:xfrm>
            <a:off x="2895600" y="5410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3886200" y="5229225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和函数连续</a:t>
            </a:r>
            <a:r>
              <a:rPr lang="en-US" altLang="zh-CN"/>
              <a:t>;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1263650" y="57912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逐项求导 </a:t>
            </a:r>
            <a:r>
              <a:rPr lang="en-US" altLang="zh-CN"/>
              <a:t>= </a:t>
            </a:r>
            <a:r>
              <a:rPr lang="zh-CN" altLang="en-US"/>
              <a:t>和函数求导</a:t>
            </a:r>
            <a:r>
              <a:rPr lang="en-US" altLang="zh-CN"/>
              <a:t>;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181600" y="5791200"/>
            <a:ext cx="385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逐项积分 </a:t>
            </a:r>
            <a:r>
              <a:rPr lang="en-US" altLang="zh-CN"/>
              <a:t>= </a:t>
            </a:r>
            <a:r>
              <a:rPr lang="zh-CN" altLang="en-US"/>
              <a:t>和函数积分 </a:t>
            </a:r>
          </a:p>
        </p:txBody>
      </p:sp>
      <p:pic>
        <p:nvPicPr>
          <p:cNvPr id="9233" name="Picture 20" descr="机动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4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35" name="Picture 2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2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  <p:bldP spid="47110" grpId="0" build="p" autoUpdateAnimBg="0"/>
      <p:bldP spid="47111" grpId="0" build="p" autoUpdateAnimBg="0"/>
      <p:bldP spid="47115" grpId="0" build="p" autoUpdateAnimBg="0"/>
      <p:bldP spid="47116" grpId="0" build="p" autoUpdateAnimBg="0"/>
      <p:bldP spid="47118" grpId="0" build="p" autoUpdateAnimBg="0"/>
      <p:bldP spid="47119" grpId="0" build="p" autoUpdateAnimBg="0"/>
      <p:bldP spid="47120" grpId="0" animBg="1"/>
      <p:bldP spid="47121" grpId="0" build="p" autoUpdateAnimBg="0"/>
      <p:bldP spid="47122" grpId="0" build="p" autoUpdateAnimBg="0"/>
      <p:bldP spid="47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295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定义</a:t>
            </a:r>
            <a:r>
              <a:rPr lang="en-US" altLang="zh-CN" sz="2800" b="1" smtClean="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676400" y="485775"/>
            <a:ext cx="173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设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为 </a:t>
            </a: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3276600" y="133350"/>
          <a:ext cx="1320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1314466" imgH="1095217" progId="Equation.3">
                  <p:embed/>
                </p:oleObj>
              </mc:Choice>
              <mc:Fallback>
                <p:oleObj name="Equation" r:id="rId3" imgW="1314466" imgH="10952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3350"/>
                        <a:ext cx="1320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848600" y="4857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若对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048000" y="1328738"/>
            <a:ext cx="5287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都有一个只依赖于</a:t>
            </a:r>
            <a:r>
              <a:rPr lang="zh-CN" altLang="en-US" i="1">
                <a:sym typeface="Symbol" panose="05050102010706020507" pitchFamily="18" charset="2"/>
              </a:rPr>
              <a:t></a:t>
            </a:r>
            <a:r>
              <a:rPr lang="zh-CN" altLang="en-US">
                <a:sym typeface="Symbol" panose="05050102010706020507" pitchFamily="18" charset="2"/>
              </a:rPr>
              <a:t> 的自然数 </a:t>
            </a:r>
            <a:r>
              <a:rPr lang="en-US" altLang="zh-CN" i="1">
                <a:sym typeface="Symbol" panose="05050102010706020507" pitchFamily="18" charset="2"/>
              </a:rPr>
              <a:t>N </a:t>
            </a:r>
            <a:r>
              <a:rPr lang="en-US" altLang="zh-CN"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29600" y="133032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ym typeface="Symbol" panose="05050102010706020507" pitchFamily="18" charset="2"/>
              </a:rPr>
              <a:t>使 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09563" y="1849438"/>
            <a:ext cx="5786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当</a:t>
            </a:r>
            <a:r>
              <a:rPr lang="en-US" altLang="zh-CN" i="1"/>
              <a:t>n </a:t>
            </a:r>
            <a:r>
              <a:rPr lang="en-US" altLang="zh-CN"/>
              <a:t>&gt;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对区间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上的一切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都有</a:t>
            </a: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2209800" y="2514600"/>
          <a:ext cx="403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4029035" imgH="457200" progId="Equation.3">
                  <p:embed/>
                </p:oleObj>
              </mc:Choice>
              <mc:Fallback>
                <p:oleObj name="Equation" r:id="rId5" imgW="4029035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03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04800" y="3171825"/>
            <a:ext cx="727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则称该级数在区间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上一致收敛于和函数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.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533900" y="439738"/>
            <a:ext cx="341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</a:t>
            </a:r>
            <a:r>
              <a:rPr lang="zh-CN" altLang="en-US" i="1"/>
              <a:t>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上的和函数</a:t>
            </a:r>
            <a:r>
              <a:rPr lang="en-US" altLang="zh-CN"/>
              <a:t>,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04800" y="125253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任意给定的 </a:t>
            </a:r>
            <a:r>
              <a:rPr lang="zh-CN" altLang="en-US" i="1">
                <a:sym typeface="Symbol" panose="05050102010706020507" pitchFamily="18" charset="2"/>
              </a:rPr>
              <a:t>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&gt; 0,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85800" y="3733800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显然</a:t>
            </a:r>
            <a:r>
              <a:rPr lang="en-US" altLang="zh-CN"/>
              <a:t>, </a:t>
            </a:r>
            <a:r>
              <a:rPr lang="zh-CN" altLang="en-US"/>
              <a:t>在区间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 </a:t>
            </a:r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1135063" y="4191000"/>
          <a:ext cx="1320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1314466" imgH="1095217" progId="Equation.3">
                  <p:embed/>
                </p:oleObj>
              </mc:Choice>
              <mc:Fallback>
                <p:oleObj name="Equation" r:id="rId7" imgW="1314466" imgH="109521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191000"/>
                        <a:ext cx="1320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17763" y="4440238"/>
            <a:ext cx="360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一致收敛于和函数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1828800" y="536575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1828800" y="5537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057525" y="5181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部分和序列</a:t>
            </a:r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5029200" y="52260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876311" imgH="438293" progId="Equation.3">
                  <p:embed/>
                </p:oleObj>
              </mc:Choice>
              <mc:Fallback>
                <p:oleObj name="Equation" r:id="rId9" imgW="876311" imgH="43829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260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943600" y="5184775"/>
            <a:ext cx="262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一致收敛于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1778000" y="600551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1778000" y="615791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3006725" y="58435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余项 </a:t>
            </a:r>
          </a:p>
        </p:txBody>
      </p:sp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3921125" y="5865813"/>
          <a:ext cx="80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790674" imgH="438293" progId="Equation.3">
                  <p:embed/>
                </p:oleObj>
              </mc:Choice>
              <mc:Fallback>
                <p:oleObj name="Equation" r:id="rId11" imgW="790674" imgH="43829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5865813"/>
                        <a:ext cx="80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4683125" y="58245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一致收敛于 </a:t>
            </a:r>
            <a:r>
              <a:rPr lang="en-US" altLang="zh-CN"/>
              <a:t>0 </a:t>
            </a:r>
          </a:p>
        </p:txBody>
      </p:sp>
      <p:pic>
        <p:nvPicPr>
          <p:cNvPr id="10266" name="Picture 36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7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68" name="Picture 3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3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4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4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4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build="p" autoUpdateAnimBg="0"/>
      <p:bldP spid="54283" grpId="0" build="p" autoUpdateAnimBg="0"/>
      <p:bldP spid="54284" grpId="0" build="p" autoUpdateAnimBg="0"/>
      <p:bldP spid="54285" grpId="0" build="p" autoUpdateAnimBg="0"/>
      <p:bldP spid="54286" grpId="0" build="p" autoUpdateAnimBg="0" advAuto="0"/>
      <p:bldP spid="54288" grpId="0" build="p" autoUpdateAnimBg="0"/>
      <p:bldP spid="54289" grpId="0" build="p" autoUpdateAnimBg="0" advAuto="0"/>
      <p:bldP spid="54290" grpId="0" build="p" autoUpdateAnimBg="0" advAuto="0"/>
      <p:bldP spid="54291" grpId="0" build="p" autoUpdateAnimBg="0"/>
      <p:bldP spid="54297" grpId="0" build="p" autoUpdateAnimBg="0" advAuto="0"/>
      <p:bldP spid="54298" grpId="0" animBg="1"/>
      <p:bldP spid="54299" grpId="0" animBg="1"/>
      <p:bldP spid="54300" grpId="0" build="p" autoUpdateAnimBg="0"/>
      <p:bldP spid="54302" grpId="0" build="p" autoUpdateAnimBg="0" advAuto="0"/>
      <p:bldP spid="54303" grpId="0" animBg="1"/>
      <p:bldP spid="54304" grpId="0" animBg="1"/>
      <p:bldP spid="54305" grpId="0" build="p" autoUpdateAnimBg="0"/>
      <p:bldP spid="5430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6"/>
          <p:cNvSpPr txBox="1">
            <a:spLocks noChangeArrowheads="1"/>
          </p:cNvSpPr>
          <p:nvPr/>
        </p:nvSpPr>
        <p:spPr bwMode="auto">
          <a:xfrm>
            <a:off x="704850" y="382588"/>
            <a:ext cx="2954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几何解释 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 b="1"/>
              <a:t>(</a:t>
            </a:r>
            <a:r>
              <a:rPr lang="zh-CN" altLang="en-US"/>
              <a:t>如图</a:t>
            </a:r>
            <a:r>
              <a:rPr lang="en-US" altLang="zh-CN"/>
              <a:t>) </a:t>
            </a: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2127250" y="4427538"/>
            <a:ext cx="5651500" cy="677862"/>
          </a:xfrm>
          <a:custGeom>
            <a:avLst/>
            <a:gdLst>
              <a:gd name="T0" fmla="*/ 0 w 1632"/>
              <a:gd name="T1" fmla="*/ 677862 h 336"/>
              <a:gd name="T2" fmla="*/ 1495985 w 1632"/>
              <a:gd name="T3" fmla="*/ 96837 h 336"/>
              <a:gd name="T4" fmla="*/ 3989294 w 1632"/>
              <a:gd name="T5" fmla="*/ 581025 h 336"/>
              <a:gd name="T6" fmla="*/ 5651500 w 16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336">
                <a:moveTo>
                  <a:pt x="0" y="336"/>
                </a:moveTo>
                <a:cubicBezTo>
                  <a:pt x="120" y="196"/>
                  <a:pt x="240" y="56"/>
                  <a:pt x="432" y="48"/>
                </a:cubicBezTo>
                <a:cubicBezTo>
                  <a:pt x="624" y="40"/>
                  <a:pt x="952" y="296"/>
                  <a:pt x="1152" y="288"/>
                </a:cubicBezTo>
                <a:cubicBezTo>
                  <a:pt x="1352" y="280"/>
                  <a:pt x="1492" y="140"/>
                  <a:pt x="16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8" name="Freeform 28"/>
          <p:cNvSpPr>
            <a:spLocks/>
          </p:cNvSpPr>
          <p:nvPr/>
        </p:nvSpPr>
        <p:spPr bwMode="auto">
          <a:xfrm>
            <a:off x="2127250" y="3352800"/>
            <a:ext cx="5651500" cy="679450"/>
          </a:xfrm>
          <a:custGeom>
            <a:avLst/>
            <a:gdLst>
              <a:gd name="T0" fmla="*/ 0 w 1632"/>
              <a:gd name="T1" fmla="*/ 679450 h 336"/>
              <a:gd name="T2" fmla="*/ 1495985 w 1632"/>
              <a:gd name="T3" fmla="*/ 97064 h 336"/>
              <a:gd name="T4" fmla="*/ 3989294 w 1632"/>
              <a:gd name="T5" fmla="*/ 582386 h 336"/>
              <a:gd name="T6" fmla="*/ 5651500 w 16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336">
                <a:moveTo>
                  <a:pt x="0" y="336"/>
                </a:moveTo>
                <a:cubicBezTo>
                  <a:pt x="120" y="196"/>
                  <a:pt x="240" y="56"/>
                  <a:pt x="432" y="48"/>
                </a:cubicBezTo>
                <a:cubicBezTo>
                  <a:pt x="624" y="40"/>
                  <a:pt x="952" y="296"/>
                  <a:pt x="1152" y="288"/>
                </a:cubicBezTo>
                <a:cubicBezTo>
                  <a:pt x="1352" y="280"/>
                  <a:pt x="1492" y="140"/>
                  <a:pt x="16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32" name="Object 32"/>
          <p:cNvGraphicFramePr>
            <a:graphicFrameLocks noChangeAspect="1"/>
          </p:cNvGraphicFramePr>
          <p:nvPr/>
        </p:nvGraphicFramePr>
        <p:xfrm>
          <a:off x="2701925" y="3048000"/>
          <a:ext cx="16414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1809712" imgH="400136" progId="Equation.3">
                  <p:embed/>
                </p:oleObj>
              </mc:Choice>
              <mc:Fallback>
                <p:oleObj name="Equation" r:id="rId3" imgW="1809712" imgH="40013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048000"/>
                        <a:ext cx="16414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/>
          <p:cNvGraphicFramePr>
            <a:graphicFrameLocks noChangeAspect="1"/>
          </p:cNvGraphicFramePr>
          <p:nvPr/>
        </p:nvGraphicFramePr>
        <p:xfrm>
          <a:off x="2819400" y="4724400"/>
          <a:ext cx="16414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1809712" imgH="400136" progId="Equation.3">
                  <p:embed/>
                </p:oleObj>
              </mc:Choice>
              <mc:Fallback>
                <p:oleObj name="Equation" r:id="rId5" imgW="1809712" imgH="4001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16414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64"/>
          <p:cNvGrpSpPr>
            <a:grpSpLocks/>
          </p:cNvGrpSpPr>
          <p:nvPr/>
        </p:nvGrpSpPr>
        <p:grpSpPr bwMode="auto">
          <a:xfrm>
            <a:off x="1676400" y="3276600"/>
            <a:ext cx="6629400" cy="2743200"/>
            <a:chOff x="1056" y="2064"/>
            <a:chExt cx="4176" cy="1728"/>
          </a:xfrm>
        </p:grpSpPr>
        <p:sp>
          <p:nvSpPr>
            <p:cNvPr id="11299" name="Line 17"/>
            <p:cNvSpPr>
              <a:spLocks noChangeShapeType="1"/>
            </p:cNvSpPr>
            <p:nvPr/>
          </p:nvSpPr>
          <p:spPr bwMode="auto">
            <a:xfrm flipV="1">
              <a:off x="1056" y="350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9"/>
            <p:cNvSpPr>
              <a:spLocks noChangeShapeType="1"/>
            </p:cNvSpPr>
            <p:nvPr/>
          </p:nvSpPr>
          <p:spPr bwMode="auto">
            <a:xfrm>
              <a:off x="1340" y="2544"/>
              <a:ext cx="0" cy="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20"/>
            <p:cNvSpPr>
              <a:spLocks noChangeShapeType="1"/>
            </p:cNvSpPr>
            <p:nvPr/>
          </p:nvSpPr>
          <p:spPr bwMode="auto">
            <a:xfrm>
              <a:off x="4896" y="2064"/>
              <a:ext cx="4" cy="1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21"/>
            <p:cNvSpPr>
              <a:spLocks noChangeShapeType="1"/>
            </p:cNvSpPr>
            <p:nvPr/>
          </p:nvSpPr>
          <p:spPr bwMode="auto">
            <a:xfrm>
              <a:off x="1340" y="3504"/>
              <a:ext cx="356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26"/>
            <p:cNvSpPr>
              <a:spLocks/>
            </p:cNvSpPr>
            <p:nvPr/>
          </p:nvSpPr>
          <p:spPr bwMode="auto">
            <a:xfrm>
              <a:off x="1340" y="2452"/>
              <a:ext cx="3560" cy="428"/>
            </a:xfrm>
            <a:custGeom>
              <a:avLst/>
              <a:gdLst>
                <a:gd name="T0" fmla="*/ 0 w 1632"/>
                <a:gd name="T1" fmla="*/ 428 h 336"/>
                <a:gd name="T2" fmla="*/ 942 w 1632"/>
                <a:gd name="T3" fmla="*/ 61 h 336"/>
                <a:gd name="T4" fmla="*/ 2513 w 1632"/>
                <a:gd name="T5" fmla="*/ 367 h 336"/>
                <a:gd name="T6" fmla="*/ 3560 w 1632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2" h="336">
                  <a:moveTo>
                    <a:pt x="0" y="336"/>
                  </a:moveTo>
                  <a:cubicBezTo>
                    <a:pt x="120" y="196"/>
                    <a:pt x="240" y="56"/>
                    <a:pt x="432" y="48"/>
                  </a:cubicBezTo>
                  <a:cubicBezTo>
                    <a:pt x="624" y="40"/>
                    <a:pt x="952" y="296"/>
                    <a:pt x="1152" y="288"/>
                  </a:cubicBezTo>
                  <a:cubicBezTo>
                    <a:pt x="1352" y="280"/>
                    <a:pt x="1492" y="140"/>
                    <a:pt x="1632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04" name="Object 29"/>
            <p:cNvGraphicFramePr>
              <a:graphicFrameLocks noChangeAspect="1"/>
            </p:cNvGraphicFramePr>
            <p:nvPr/>
          </p:nvGraphicFramePr>
          <p:xfrm>
            <a:off x="2784" y="360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Equation" r:id="rId7" imgW="209448" imgH="295289" progId="Equation.3">
                    <p:embed/>
                  </p:oleObj>
                </mc:Choice>
                <mc:Fallback>
                  <p:oleObj name="Equation" r:id="rId7" imgW="209448" imgH="29528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30"/>
            <p:cNvGraphicFramePr>
              <a:graphicFrameLocks noChangeAspect="1"/>
            </p:cNvGraphicFramePr>
            <p:nvPr/>
          </p:nvGraphicFramePr>
          <p:xfrm>
            <a:off x="5088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Equation" r:id="rId9" imgW="219078" imgH="228600" progId="Equation.3">
                    <p:embed/>
                  </p:oleObj>
                </mc:Choice>
                <mc:Fallback>
                  <p:oleObj name="Equation" r:id="rId9" imgW="219078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31"/>
            <p:cNvGraphicFramePr>
              <a:graphicFrameLocks noChangeAspect="1"/>
            </p:cNvGraphicFramePr>
            <p:nvPr/>
          </p:nvGraphicFramePr>
          <p:xfrm>
            <a:off x="1920" y="2278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Equation" r:id="rId11" imgW="1285921" imgH="400136" progId="Equation.3">
                    <p:embed/>
                  </p:oleObj>
                </mc:Choice>
                <mc:Fallback>
                  <p:oleObj name="Equation" r:id="rId11" imgW="1285921" imgH="40013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78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5" name="Object 35"/>
          <p:cNvGraphicFramePr>
            <a:graphicFrameLocks noChangeAspect="1"/>
          </p:cNvGraphicFramePr>
          <p:nvPr/>
        </p:nvGraphicFramePr>
        <p:xfrm>
          <a:off x="781050" y="10668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3" imgW="1105018" imgH="380885" progId="Equation.3">
                  <p:embed/>
                </p:oleObj>
              </mc:Choice>
              <mc:Fallback>
                <p:oleObj name="Equation" r:id="rId13" imgW="1105018" imgH="38088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668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6" name="Group 56"/>
          <p:cNvGrpSpPr>
            <a:grpSpLocks/>
          </p:cNvGrpSpPr>
          <p:nvPr/>
        </p:nvGrpSpPr>
        <p:grpSpPr bwMode="auto">
          <a:xfrm>
            <a:off x="1689100" y="4038600"/>
            <a:ext cx="407988" cy="1066800"/>
            <a:chOff x="1160" y="2400"/>
            <a:chExt cx="257" cy="672"/>
          </a:xfrm>
        </p:grpSpPr>
        <p:grpSp>
          <p:nvGrpSpPr>
            <p:cNvPr id="11291" name="Group 44"/>
            <p:cNvGrpSpPr>
              <a:grpSpLocks/>
            </p:cNvGrpSpPr>
            <p:nvPr/>
          </p:nvGrpSpPr>
          <p:grpSpPr bwMode="auto">
            <a:xfrm>
              <a:off x="1303" y="2400"/>
              <a:ext cx="114" cy="672"/>
              <a:chOff x="3456" y="2688"/>
              <a:chExt cx="192" cy="384"/>
            </a:xfrm>
          </p:grpSpPr>
          <p:sp>
            <p:nvSpPr>
              <p:cNvPr id="11296" name="Line 39"/>
              <p:cNvSpPr>
                <a:spLocks noChangeShapeType="1"/>
              </p:cNvSpPr>
              <p:nvPr/>
            </p:nvSpPr>
            <p:spPr bwMode="auto">
              <a:xfrm>
                <a:off x="3456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40"/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41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>
              <a:off x="1355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43"/>
            <p:cNvSpPr>
              <a:spLocks noChangeShapeType="1"/>
            </p:cNvSpPr>
            <p:nvPr/>
          </p:nvSpPr>
          <p:spPr bwMode="auto">
            <a:xfrm>
              <a:off x="1355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4" name="Object 45"/>
            <p:cNvGraphicFramePr>
              <a:graphicFrameLocks noChangeAspect="1"/>
            </p:cNvGraphicFramePr>
            <p:nvPr/>
          </p:nvGraphicFramePr>
          <p:xfrm>
            <a:off x="1160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Equation" r:id="rId15" imgW="219078" imgH="228600" progId="Equation.3">
                    <p:embed/>
                  </p:oleObj>
                </mc:Choice>
                <mc:Fallback>
                  <p:oleObj name="Equation" r:id="rId15" imgW="219078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46"/>
            <p:cNvGraphicFramePr>
              <a:graphicFrameLocks noChangeAspect="1"/>
            </p:cNvGraphicFramePr>
            <p:nvPr/>
          </p:nvGraphicFramePr>
          <p:xfrm>
            <a:off x="1160" y="28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17" imgW="219078" imgH="228600" progId="Equation.3">
                    <p:embed/>
                  </p:oleObj>
                </mc:Choice>
                <mc:Fallback>
                  <p:oleObj name="Equation" r:id="rId17" imgW="219078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8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48" name="Object 48"/>
          <p:cNvGraphicFramePr>
            <a:graphicFrameLocks noChangeAspect="1"/>
          </p:cNvGraphicFramePr>
          <p:nvPr/>
        </p:nvGraphicFramePr>
        <p:xfrm>
          <a:off x="1981200" y="914400"/>
          <a:ext cx="148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9" imgW="1476453" imgH="533515" progId="Equation.3">
                  <p:embed/>
                </p:oleObj>
              </mc:Choice>
              <mc:Fallback>
                <p:oleObj name="Equation" r:id="rId19" imgW="1476453" imgH="53351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148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3429000" y="962025"/>
            <a:ext cx="186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 &gt;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51250" name="Object 50"/>
          <p:cNvGraphicFramePr>
            <a:graphicFrameLocks noChangeAspect="1"/>
          </p:cNvGraphicFramePr>
          <p:nvPr/>
        </p:nvGraphicFramePr>
        <p:xfrm>
          <a:off x="5334000" y="1041400"/>
          <a:ext cx="351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21" imgW="3505243" imgH="476107" progId="Equation.3">
                  <p:embed/>
                </p:oleObj>
              </mc:Choice>
              <mc:Fallback>
                <p:oleObj name="Equation" r:id="rId21" imgW="3505243" imgH="47610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41400"/>
                        <a:ext cx="351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304800" y="15716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曲线 </a:t>
            </a:r>
          </a:p>
        </p:txBody>
      </p:sp>
      <p:graphicFrame>
        <p:nvGraphicFramePr>
          <p:cNvPr id="51252" name="Object 52"/>
          <p:cNvGraphicFramePr>
            <a:graphicFrameLocks noChangeAspect="1"/>
          </p:cNvGraphicFramePr>
          <p:nvPr/>
        </p:nvGraphicFramePr>
        <p:xfrm>
          <a:off x="4648200" y="1631950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23" imgW="3981574" imgH="438293" progId="Equation.3">
                  <p:embed/>
                </p:oleObj>
              </mc:Choice>
              <mc:Fallback>
                <p:oleObj name="Equation" r:id="rId23" imgW="3981574" imgH="43829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31950"/>
                        <a:ext cx="398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4" name="Text Box 54"/>
          <p:cNvSpPr txBox="1">
            <a:spLocks noChangeArrowheads="1"/>
          </p:cNvSpPr>
          <p:nvPr/>
        </p:nvSpPr>
        <p:spPr bwMode="auto">
          <a:xfrm>
            <a:off x="2660650" y="15763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总位于曲线</a:t>
            </a:r>
          </a:p>
        </p:txBody>
      </p:sp>
      <p:sp>
        <p:nvSpPr>
          <p:cNvPr id="51259" name="Freeform 59"/>
          <p:cNvSpPr>
            <a:spLocks/>
          </p:cNvSpPr>
          <p:nvPr/>
        </p:nvSpPr>
        <p:spPr bwMode="auto">
          <a:xfrm>
            <a:off x="2133600" y="3657600"/>
            <a:ext cx="5638800" cy="1143000"/>
          </a:xfrm>
          <a:custGeom>
            <a:avLst/>
            <a:gdLst>
              <a:gd name="T0" fmla="*/ 0 w 3552"/>
              <a:gd name="T1" fmla="*/ 1143000 h 720"/>
              <a:gd name="T2" fmla="*/ 609600 w 3552"/>
              <a:gd name="T3" fmla="*/ 381000 h 720"/>
              <a:gd name="T4" fmla="*/ 1371600 w 3552"/>
              <a:gd name="T5" fmla="*/ 457200 h 720"/>
              <a:gd name="T6" fmla="*/ 2209800 w 3552"/>
              <a:gd name="T7" fmla="*/ 381000 h 720"/>
              <a:gd name="T8" fmla="*/ 3124200 w 3552"/>
              <a:gd name="T9" fmla="*/ 838200 h 720"/>
              <a:gd name="T10" fmla="*/ 3886200 w 3552"/>
              <a:gd name="T11" fmla="*/ 685800 h 720"/>
              <a:gd name="T12" fmla="*/ 5029200 w 3552"/>
              <a:gd name="T13" fmla="*/ 685800 h 720"/>
              <a:gd name="T14" fmla="*/ 5638800 w 3552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52" h="720">
                <a:moveTo>
                  <a:pt x="0" y="720"/>
                </a:moveTo>
                <a:cubicBezTo>
                  <a:pt x="120" y="516"/>
                  <a:pt x="240" y="312"/>
                  <a:pt x="384" y="240"/>
                </a:cubicBezTo>
                <a:cubicBezTo>
                  <a:pt x="528" y="168"/>
                  <a:pt x="696" y="288"/>
                  <a:pt x="864" y="288"/>
                </a:cubicBezTo>
                <a:cubicBezTo>
                  <a:pt x="1032" y="288"/>
                  <a:pt x="1208" y="200"/>
                  <a:pt x="1392" y="240"/>
                </a:cubicBezTo>
                <a:cubicBezTo>
                  <a:pt x="1576" y="280"/>
                  <a:pt x="1792" y="496"/>
                  <a:pt x="1968" y="528"/>
                </a:cubicBezTo>
                <a:cubicBezTo>
                  <a:pt x="2144" y="560"/>
                  <a:pt x="2248" y="448"/>
                  <a:pt x="2448" y="432"/>
                </a:cubicBezTo>
                <a:cubicBezTo>
                  <a:pt x="2648" y="416"/>
                  <a:pt x="2984" y="504"/>
                  <a:pt x="3168" y="432"/>
                </a:cubicBezTo>
                <a:cubicBezTo>
                  <a:pt x="3352" y="360"/>
                  <a:pt x="3452" y="180"/>
                  <a:pt x="3552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60" name="Object 60"/>
          <p:cNvGraphicFramePr>
            <a:graphicFrameLocks noChangeAspect="1"/>
          </p:cNvGraphicFramePr>
          <p:nvPr/>
        </p:nvGraphicFramePr>
        <p:xfrm>
          <a:off x="5638800" y="3962400"/>
          <a:ext cx="13319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25" imgW="1466823" imgH="438293" progId="Equation.3">
                  <p:embed/>
                </p:oleObj>
              </mc:Choice>
              <mc:Fallback>
                <p:oleObj name="Equation" r:id="rId25" imgW="1466823" imgH="438293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62400"/>
                        <a:ext cx="13319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1" name="Object 61"/>
          <p:cNvGraphicFramePr>
            <a:graphicFrameLocks noChangeAspect="1"/>
          </p:cNvGraphicFramePr>
          <p:nvPr/>
        </p:nvGraphicFramePr>
        <p:xfrm>
          <a:off x="1219200" y="1600200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27" imgW="1466823" imgH="438293" progId="Equation.3">
                  <p:embed/>
                </p:oleObj>
              </mc:Choice>
              <mc:Fallback>
                <p:oleObj name="Equation" r:id="rId27" imgW="1466823" imgH="43829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147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2" name="Text Box 62"/>
          <p:cNvSpPr txBox="1">
            <a:spLocks noChangeArrowheads="1"/>
          </p:cNvSpPr>
          <p:nvPr/>
        </p:nvSpPr>
        <p:spPr bwMode="auto">
          <a:xfrm>
            <a:off x="304800" y="21812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之间</a:t>
            </a:r>
            <a:r>
              <a:rPr lang="en-US" altLang="zh-CN"/>
              <a:t>.</a:t>
            </a:r>
          </a:p>
        </p:txBody>
      </p:sp>
      <p:pic>
        <p:nvPicPr>
          <p:cNvPr id="11284" name="Picture 65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86" name="Picture 6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6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6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7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7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7" grpId="0" animBg="1"/>
      <p:bldP spid="51228" grpId="0" animBg="1"/>
      <p:bldP spid="51249" grpId="0" build="p" autoUpdateAnimBg="0"/>
      <p:bldP spid="51251" grpId="0" build="p" autoUpdateAnimBg="0" advAuto="0"/>
      <p:bldP spid="51254" grpId="0" build="p" autoUpdateAnimBg="0"/>
      <p:bldP spid="51259" grpId="0" animBg="1"/>
      <p:bldP spid="51262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143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1.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71600" y="3048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研究级数 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85800" y="790575"/>
          <a:ext cx="825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8248602" imgH="914400" progId="Equation.3">
                  <p:embed/>
                </p:oleObj>
              </mc:Choice>
              <mc:Fallback>
                <p:oleObj name="Equation" r:id="rId3" imgW="8248602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90575"/>
                        <a:ext cx="825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" y="1982788"/>
            <a:ext cx="444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在区间 </a:t>
            </a:r>
            <a:r>
              <a:rPr lang="en-US" altLang="zh-CN"/>
              <a:t>[0, +∞) </a:t>
            </a:r>
            <a:r>
              <a:rPr lang="zh-CN" altLang="en-US"/>
              <a:t>上的收敛性</a:t>
            </a:r>
            <a:r>
              <a:rPr lang="en-US" altLang="zh-CN"/>
              <a:t>.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85800" y="27574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447800" y="2590800"/>
          <a:ext cx="552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5515117" imgH="914400" progId="Equation.3">
                  <p:embed/>
                </p:oleObj>
              </mc:Choice>
              <mc:Fallback>
                <p:oleObj name="Equation" r:id="rId5" imgW="5515117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552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7239000" y="28829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7" imgW="1676271" imgH="400136" progId="Equation.3">
                  <p:embed/>
                </p:oleObj>
              </mc:Choice>
              <mc:Fallback>
                <p:oleObj name="Equation" r:id="rId7" imgW="1676271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829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422400" y="3581400"/>
          <a:ext cx="657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9" imgW="6572331" imgH="838085" progId="Equation.3">
                  <p:embed/>
                </p:oleObj>
              </mc:Choice>
              <mc:Fallback>
                <p:oleObj name="Equation" r:id="rId9" imgW="6572331" imgH="8380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581400"/>
                        <a:ext cx="657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3429000" y="4572000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1" imgW="2819464" imgH="838085" progId="Equation.3">
                  <p:embed/>
                </p:oleObj>
              </mc:Choice>
              <mc:Fallback>
                <p:oleObj name="Equation" r:id="rId11" imgW="2819464" imgH="8380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730500" y="5486400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3" imgW="2514750" imgH="838085" progId="Equation.3">
                  <p:embed/>
                </p:oleObj>
              </mc:Choice>
              <mc:Fallback>
                <p:oleObj name="Equation" r:id="rId13" imgW="2514750" imgH="8380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486400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0" name="Picture 14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02" name="Picture 1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2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p" autoUpdateAnimBg="0"/>
      <p:bldP spid="52231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1743</TotalTime>
  <Words>1859</Words>
  <Application>Microsoft Office PowerPoint</Application>
  <PresentationFormat>全屏显示(4:3)</PresentationFormat>
  <Paragraphs>326</Paragraphs>
  <Slides>33</Slides>
  <Notes>3</Notes>
  <HiddenSlides>1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  <vt:variant>
        <vt:lpstr>自定义放映</vt:lpstr>
      </vt:variant>
      <vt:variant>
        <vt:i4>1</vt:i4>
      </vt:variant>
    </vt:vector>
  </HeadingPairs>
  <TitlesOfParts>
    <vt:vector size="44" baseType="lpstr">
      <vt:lpstr>Times New Roman</vt:lpstr>
      <vt:lpstr>楷体_GB2312</vt:lpstr>
      <vt:lpstr>Arial</vt:lpstr>
      <vt:lpstr>宋体</vt:lpstr>
      <vt:lpstr>华文行楷</vt:lpstr>
      <vt:lpstr>迷你简启体</vt:lpstr>
      <vt:lpstr>Symbol</vt:lpstr>
      <vt:lpstr>空演示文稿</vt:lpstr>
      <vt:lpstr>BMP 图象</vt:lpstr>
      <vt:lpstr>Microsoft 公式 3.0</vt:lpstr>
      <vt:lpstr>第4节</vt:lpstr>
      <vt:lpstr>一、 函数项级数的概念</vt:lpstr>
      <vt:lpstr>PowerPoint 演示文稿</vt:lpstr>
      <vt:lpstr>例如, 等比级数</vt:lpstr>
      <vt:lpstr>二、函数项级数的一致收敛性</vt:lpstr>
      <vt:lpstr>PowerPoint 演示文稿</vt:lpstr>
      <vt:lpstr>定义.</vt:lpstr>
      <vt:lpstr>PowerPoint 演示文稿</vt:lpstr>
      <vt:lpstr>例1.</vt:lpstr>
      <vt:lpstr>PowerPoint 演示文稿</vt:lpstr>
      <vt:lpstr>例2.</vt:lpstr>
      <vt:lpstr>说明:</vt:lpstr>
      <vt:lpstr>维尔斯特拉斯(Weierstrass) 判别法 </vt:lpstr>
      <vt:lpstr>证:</vt:lpstr>
      <vt:lpstr>推论.</vt:lpstr>
      <vt:lpstr>例3.</vt:lpstr>
      <vt:lpstr>说明:</vt:lpstr>
      <vt:lpstr>三、一致收敛级数的分析性质</vt:lpstr>
      <vt:lpstr>PowerPoint 演示文稿</vt:lpstr>
      <vt:lpstr>说明:</vt:lpstr>
      <vt:lpstr>定理2.</vt:lpstr>
      <vt:lpstr>PowerPoint 演示文稿</vt:lpstr>
      <vt:lpstr>说明:</vt:lpstr>
      <vt:lpstr>PowerPoint 演示文稿</vt:lpstr>
      <vt:lpstr>定理3.</vt:lpstr>
      <vt:lpstr>PowerPoint 演示文稿</vt:lpstr>
      <vt:lpstr>说明:</vt:lpstr>
      <vt:lpstr>例4. </vt:lpstr>
      <vt:lpstr>定理4 . 若幂级数</vt:lpstr>
      <vt:lpstr>证:</vt:lpstr>
      <vt:lpstr>PowerPoint 演示文稿</vt:lpstr>
      <vt:lpstr>推论.</vt:lpstr>
      <vt:lpstr>维尔斯特拉斯 (1815 – 1897)</vt:lpstr>
      <vt:lpstr>阿贝尔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 幂级数</dc:title>
  <dc:creator>caoyingluo</dc:creator>
  <cp:lastModifiedBy>Zhuangchu LUO</cp:lastModifiedBy>
  <cp:revision>87</cp:revision>
  <dcterms:created xsi:type="dcterms:W3CDTF">2001-04-21T09:02:52Z</dcterms:created>
  <dcterms:modified xsi:type="dcterms:W3CDTF">2018-02-08T08:44:58Z</dcterms:modified>
</cp:coreProperties>
</file>