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4" r:id="rId2"/>
    <p:sldId id="291" r:id="rId3"/>
    <p:sldId id="281" r:id="rId4"/>
    <p:sldId id="280" r:id="rId5"/>
    <p:sldId id="282" r:id="rId6"/>
    <p:sldId id="296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468C"/>
    <a:srgbClr val="0050A0"/>
    <a:srgbClr val="005AB4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87"/>
    <p:restoredTop sz="90929"/>
  </p:normalViewPr>
  <p:slideViewPr>
    <p:cSldViewPr>
      <p:cViewPr varScale="1">
        <p:scale>
          <a:sx n="164" d="100"/>
          <a:sy n="164" d="100"/>
        </p:scale>
        <p:origin x="1620" y="150"/>
      </p:cViewPr>
      <p:guideLst>
        <p:guide orient="horz" pos="2976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19" Type="http://schemas.openxmlformats.org/officeDocument/2006/relationships/image" Target="../media/image27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40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Relationship Id="rId14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57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12" Type="http://schemas.openxmlformats.org/officeDocument/2006/relationships/image" Target="../media/image56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Relationship Id="rId14" Type="http://schemas.openxmlformats.org/officeDocument/2006/relationships/image" Target="../media/image5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72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12" Type="http://schemas.openxmlformats.org/officeDocument/2006/relationships/image" Target="../media/image71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5" Type="http://schemas.openxmlformats.org/officeDocument/2006/relationships/image" Target="../media/image64.emf"/><Relationship Id="rId15" Type="http://schemas.openxmlformats.org/officeDocument/2006/relationships/image" Target="../media/image7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Relationship Id="rId14" Type="http://schemas.openxmlformats.org/officeDocument/2006/relationships/image" Target="../media/image7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AC90E7-5A65-40EC-97D8-5F8A6F61E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861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39B75AB-E707-454C-B865-8ADA07CE4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61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71B99-3724-456A-B159-B3DA649D6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1047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317C6-2358-483A-98A8-3C08C4A51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08940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8E9F5-DD64-42EC-B09B-B7425436DE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04622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09F8F-30CD-4803-BDD1-372992FD82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31715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69899-8A6E-4AE5-885F-A636A7582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70265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EF192-2BFC-41C5-A73F-CCF034443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33310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73D86-D2C0-4046-AF75-4D9DCCAC00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65476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08400-EDEF-4248-97C7-E610EE72EB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61058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CF0CB-F87A-4126-9D26-902CF1A5F6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52334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3AAAE-A2E4-4D41-B70F-FFBA4A6E23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17661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55E19-C07B-4B9A-B357-FC7E27C3EB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81477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FE0E598D-DC38-4608-A720-A8385DC075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2.png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9" Type="http://schemas.openxmlformats.org/officeDocument/2006/relationships/oleObject" Target="../embeddings/oleObject20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24.emf"/><Relationship Id="rId42" Type="http://schemas.openxmlformats.org/officeDocument/2006/relationships/image" Target="../media/image4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9.emf"/><Relationship Id="rId32" Type="http://schemas.openxmlformats.org/officeDocument/2006/relationships/image" Target="../media/image23.emf"/><Relationship Id="rId37" Type="http://schemas.openxmlformats.org/officeDocument/2006/relationships/oleObject" Target="../embeddings/oleObject19.bin"/><Relationship Id="rId40" Type="http://schemas.openxmlformats.org/officeDocument/2006/relationships/image" Target="../media/image27.emf"/><Relationship Id="rId45" Type="http://schemas.openxmlformats.org/officeDocument/2006/relationships/image" Target="../media/image7.jpe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1.emf"/><Relationship Id="rId36" Type="http://schemas.openxmlformats.org/officeDocument/2006/relationships/image" Target="../media/image25.emf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4" Type="http://schemas.openxmlformats.org/officeDocument/2006/relationships/image" Target="../media/image6.jpe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22.emf"/><Relationship Id="rId35" Type="http://schemas.openxmlformats.org/officeDocument/2006/relationships/oleObject" Target="../embeddings/oleObject18.bin"/><Relationship Id="rId43" Type="http://schemas.openxmlformats.org/officeDocument/2006/relationships/image" Target="../media/image5.jpeg"/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26.emf"/><Relationship Id="rId46" Type="http://schemas.openxmlformats.org/officeDocument/2006/relationships/image" Target="../media/image8.jpeg"/><Relationship Id="rId20" Type="http://schemas.openxmlformats.org/officeDocument/2006/relationships/image" Target="../media/image17.emf"/><Relationship Id="rId4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29" Type="http://schemas.openxmlformats.org/officeDocument/2006/relationships/oleObject" Target="../embeddings/oleObject3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8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40.emf"/><Relationship Id="rId36" Type="http://schemas.openxmlformats.org/officeDocument/2006/relationships/image" Target="../media/image8.jpeg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29.bin"/><Relationship Id="rId31" Type="http://schemas.openxmlformats.org/officeDocument/2006/relationships/image" Target="../media/image3.jpeg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41.emf"/><Relationship Id="rId35" Type="http://schemas.openxmlformats.org/officeDocument/2006/relationships/image" Target="../media/image7.jpeg"/><Relationship Id="rId8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7.jpeg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.jpeg"/><Relationship Id="rId4" Type="http://schemas.openxmlformats.org/officeDocument/2006/relationships/image" Target="../media/image42.emf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2.emf"/><Relationship Id="rId26" Type="http://schemas.openxmlformats.org/officeDocument/2006/relationships/image" Target="../media/image56.emf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4.jpe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image" Target="../media/image3.jpeg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5.emf"/><Relationship Id="rId32" Type="http://schemas.openxmlformats.org/officeDocument/2006/relationships/image" Target="../media/image59.emf"/><Relationship Id="rId37" Type="http://schemas.openxmlformats.org/officeDocument/2006/relationships/image" Target="../media/image7.jpeg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7.emf"/><Relationship Id="rId36" Type="http://schemas.openxmlformats.org/officeDocument/2006/relationships/image" Target="../media/image6.jpeg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8.emf"/><Relationship Id="rId35" Type="http://schemas.openxmlformats.org/officeDocument/2006/relationships/image" Target="../media/image5.jpeg"/><Relationship Id="rId8" Type="http://schemas.openxmlformats.org/officeDocument/2006/relationships/image" Target="../media/image47.emf"/><Relationship Id="rId3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4.jpeg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image" Target="../media/image3.jpeg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29" Type="http://schemas.openxmlformats.org/officeDocument/2006/relationships/oleObject" Target="../embeddings/oleObject6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70.emf"/><Relationship Id="rId32" Type="http://schemas.openxmlformats.org/officeDocument/2006/relationships/image" Target="../media/image74.emf"/><Relationship Id="rId37" Type="http://schemas.openxmlformats.org/officeDocument/2006/relationships/image" Target="../media/image7.jpeg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72.emf"/><Relationship Id="rId36" Type="http://schemas.openxmlformats.org/officeDocument/2006/relationships/image" Target="../media/image6.jpeg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5.emf"/><Relationship Id="rId22" Type="http://schemas.openxmlformats.org/officeDocument/2006/relationships/image" Target="../media/image69.e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73.emf"/><Relationship Id="rId35" Type="http://schemas.openxmlformats.org/officeDocument/2006/relationships/image" Target="../media/image5.jpeg"/><Relationship Id="rId8" Type="http://schemas.openxmlformats.org/officeDocument/2006/relationships/image" Target="../media/image62.emf"/><Relationship Id="rId3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65"/>
          <p:cNvSpPr>
            <a:spLocks noChangeArrowheads="1"/>
          </p:cNvSpPr>
          <p:nvPr/>
        </p:nvSpPr>
        <p:spPr bwMode="auto">
          <a:xfrm>
            <a:off x="0" y="0"/>
            <a:ext cx="9144000" cy="2536825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27432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4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r>
              <a:rPr lang="zh-CN" altLang="en-US" sz="4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endParaRPr lang="zh-CN" altLang="en-US" sz="4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00" name="Text Box 1049"/>
          <p:cNvSpPr txBox="1">
            <a:spLocks noChangeArrowheads="1"/>
          </p:cNvSpPr>
          <p:nvPr/>
        </p:nvSpPr>
        <p:spPr bwMode="auto">
          <a:xfrm>
            <a:off x="1401901" y="1391699"/>
            <a:ext cx="63401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/>
            <a:r>
              <a:rPr lang="zh-CN" altLang="en-US" sz="4800" b="1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傅里叶级数的复数形式</a:t>
            </a:r>
          </a:p>
        </p:txBody>
      </p:sp>
      <p:pic>
        <p:nvPicPr>
          <p:cNvPr id="4103" name="Picture 1054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105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105" name="Picture 105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5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05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5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06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11" name="Object 1066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BMP 图象" r:id="rId9" imgW="3390476" imgH="3409524" progId="Paint.Picture">
                  <p:embed/>
                </p:oleObj>
              </mc:Choice>
              <mc:Fallback>
                <p:oleObj name="BMP 图象" r:id="rId9" imgW="3390476" imgH="3409524" progId="Paint.Picture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067"/>
          <p:cNvSpPr txBox="1">
            <a:spLocks noChangeArrowheads="1"/>
          </p:cNvSpPr>
          <p:nvPr/>
        </p:nvSpPr>
        <p:spPr bwMode="auto">
          <a:xfrm>
            <a:off x="7339013" y="250825"/>
            <a:ext cx="144145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</a:t>
            </a:r>
            <a:r>
              <a:rPr kumimoji="0" lang="en-US" altLang="zh-CN">
                <a:solidFill>
                  <a:schemeClr val="accent2"/>
                </a:solidFill>
              </a:rPr>
              <a:t>13</a:t>
            </a:r>
            <a:r>
              <a:rPr kumimoji="0" lang="zh-CN" altLang="en-US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1028"/>
          <p:cNvSpPr txBox="1">
            <a:spLocks noChangeArrowheads="1"/>
          </p:cNvSpPr>
          <p:nvPr/>
        </p:nvSpPr>
        <p:spPr bwMode="auto">
          <a:xfrm>
            <a:off x="762000" y="2921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5AB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利用</a:t>
            </a:r>
            <a:r>
              <a:rPr lang="zh-CN" altLang="en-US" b="1">
                <a:solidFill>
                  <a:schemeClr val="tx2"/>
                </a:solidFill>
              </a:rPr>
              <a:t>欧拉公式</a:t>
            </a:r>
          </a:p>
        </p:txBody>
      </p:sp>
      <p:sp>
        <p:nvSpPr>
          <p:cNvPr id="50181" name="AutoShape 1029"/>
          <p:cNvSpPr>
            <a:spLocks/>
          </p:cNvSpPr>
          <p:nvPr/>
        </p:nvSpPr>
        <p:spPr bwMode="auto">
          <a:xfrm>
            <a:off x="3200400" y="2627313"/>
            <a:ext cx="193675" cy="1258887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0484" name="Rectangle 1031"/>
          <p:cNvSpPr>
            <a:spLocks noGrp="1" noChangeArrowheads="1"/>
          </p:cNvSpPr>
          <p:nvPr>
            <p:ph type="title"/>
          </p:nvPr>
        </p:nvSpPr>
        <p:spPr>
          <a:xfrm>
            <a:off x="343985" y="149226"/>
            <a:ext cx="53340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ea typeface="楷体_GB2312" panose="02010609030101010101" pitchFamily="49" charset="-122"/>
              </a:rPr>
              <a:t>傅里叶级数</a:t>
            </a:r>
            <a:r>
              <a:rPr lang="zh-CN" altLang="en-US" sz="3200" b="1" dirty="0" smtClean="0">
                <a:ea typeface="楷体_GB2312" panose="02010609030101010101" pitchFamily="49" charset="-122"/>
              </a:rPr>
              <a:t>的复数形式</a:t>
            </a:r>
          </a:p>
        </p:txBody>
      </p:sp>
      <p:sp>
        <p:nvSpPr>
          <p:cNvPr id="50184" name="Text Box 1032"/>
          <p:cNvSpPr txBox="1">
            <a:spLocks noChangeArrowheads="1"/>
          </p:cNvSpPr>
          <p:nvPr/>
        </p:nvSpPr>
        <p:spPr bwMode="auto">
          <a:xfrm>
            <a:off x="609600" y="79216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是周期为 </a:t>
            </a:r>
            <a:r>
              <a:rPr lang="en-US" altLang="zh-CN"/>
              <a:t>2 </a:t>
            </a:r>
            <a:r>
              <a:rPr lang="en-US" altLang="zh-CN" i="1"/>
              <a:t>l </a:t>
            </a:r>
            <a:r>
              <a:rPr lang="zh-CN" altLang="en-US"/>
              <a:t>的周期函数 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50185" name="Object 1033"/>
          <p:cNvGraphicFramePr>
            <a:graphicFrameLocks noChangeAspect="1"/>
          </p:cNvGraphicFramePr>
          <p:nvPr/>
        </p:nvGraphicFramePr>
        <p:xfrm>
          <a:off x="1438275" y="1295400"/>
          <a:ext cx="61817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3" imgW="6172350" imgH="1009621" progId="Equation.3">
                  <p:embed/>
                </p:oleObj>
              </mc:Choice>
              <mc:Fallback>
                <p:oleObj name="Equation" r:id="rId3" imgW="6172350" imgH="1009621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295400"/>
                        <a:ext cx="61817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037"/>
          <p:cNvGraphicFramePr>
            <a:graphicFrameLocks noChangeAspect="1"/>
          </p:cNvGraphicFramePr>
          <p:nvPr/>
        </p:nvGraphicFramePr>
        <p:xfrm>
          <a:off x="3429000" y="2330450"/>
          <a:ext cx="2006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5" imgW="2057336" imgH="838085" progId="Equation.3">
                  <p:embed/>
                </p:oleObj>
              </mc:Choice>
              <mc:Fallback>
                <p:oleObj name="Equation" r:id="rId5" imgW="2057336" imgH="838085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30450"/>
                        <a:ext cx="20066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038"/>
          <p:cNvGraphicFramePr>
            <a:graphicFrameLocks noChangeAspect="1"/>
          </p:cNvGraphicFramePr>
          <p:nvPr/>
        </p:nvGraphicFramePr>
        <p:xfrm>
          <a:off x="5372100" y="2286000"/>
          <a:ext cx="219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7" imgW="2190777" imgH="676175" progId="Equation.3">
                  <p:embed/>
                </p:oleObj>
              </mc:Choice>
              <mc:Fallback>
                <p:oleObj name="Equation" r:id="rId7" imgW="2190777" imgH="676175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286000"/>
                        <a:ext cx="2197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039"/>
          <p:cNvGraphicFramePr>
            <a:graphicFrameLocks noChangeAspect="1"/>
          </p:cNvGraphicFramePr>
          <p:nvPr/>
        </p:nvGraphicFramePr>
        <p:xfrm>
          <a:off x="3506788" y="3263900"/>
          <a:ext cx="21431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9" imgW="2200407" imgH="838085" progId="Equation.3">
                  <p:embed/>
                </p:oleObj>
              </mc:Choice>
              <mc:Fallback>
                <p:oleObj name="Equation" r:id="rId9" imgW="2200407" imgH="838085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3263900"/>
                        <a:ext cx="214312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040"/>
          <p:cNvGraphicFramePr>
            <a:graphicFrameLocks noChangeAspect="1"/>
          </p:cNvGraphicFramePr>
          <p:nvPr/>
        </p:nvGraphicFramePr>
        <p:xfrm>
          <a:off x="5588000" y="3195638"/>
          <a:ext cx="218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11" imgW="2171861" imgH="676175" progId="Equation.3">
                  <p:embed/>
                </p:oleObj>
              </mc:Choice>
              <mc:Fallback>
                <p:oleObj name="Equation" r:id="rId11" imgW="2171861" imgH="676175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3195638"/>
                        <a:ext cx="2184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34"/>
          <p:cNvGraphicFramePr>
            <a:graphicFrameLocks noChangeAspect="1"/>
          </p:cNvGraphicFramePr>
          <p:nvPr/>
        </p:nvGraphicFramePr>
        <p:xfrm>
          <a:off x="304800" y="4070350"/>
          <a:ext cx="30400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13" imgW="3124179" imgH="1057404" progId="Equation.3">
                  <p:embed/>
                </p:oleObj>
              </mc:Choice>
              <mc:Fallback>
                <p:oleObj name="Equation" r:id="rId13" imgW="3124179" imgH="1057404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070350"/>
                        <a:ext cx="304006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035"/>
          <p:cNvGraphicFramePr>
            <a:graphicFrameLocks noChangeAspect="1"/>
          </p:cNvGraphicFramePr>
          <p:nvPr/>
        </p:nvGraphicFramePr>
        <p:xfrm>
          <a:off x="3276600" y="4114800"/>
          <a:ext cx="2057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15" imgW="2047706" imgH="600204" progId="Equation.3">
                  <p:embed/>
                </p:oleObj>
              </mc:Choice>
              <mc:Fallback>
                <p:oleObj name="Equation" r:id="rId15" imgW="2047706" imgH="600204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2057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1045"/>
          <p:cNvGraphicFramePr>
            <a:graphicFrameLocks noChangeAspect="1"/>
          </p:cNvGraphicFramePr>
          <p:nvPr/>
        </p:nvGraphicFramePr>
        <p:xfrm>
          <a:off x="8450263" y="4167188"/>
          <a:ext cx="4794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17" imgW="485616" imgH="876243" progId="Equation.3">
                  <p:embed/>
                </p:oleObj>
              </mc:Choice>
              <mc:Fallback>
                <p:oleObj name="Equation" r:id="rId17" imgW="485616" imgH="876243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263" y="4167188"/>
                        <a:ext cx="47942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1046"/>
          <p:cNvGraphicFramePr>
            <a:graphicFrameLocks noChangeAspect="1"/>
          </p:cNvGraphicFramePr>
          <p:nvPr/>
        </p:nvGraphicFramePr>
        <p:xfrm>
          <a:off x="5272088" y="4403725"/>
          <a:ext cx="2460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19" imgW="247623" imgH="419043" progId="Equation.3">
                  <p:embed/>
                </p:oleObj>
              </mc:Choice>
              <mc:Fallback>
                <p:oleObj name="Equation" r:id="rId19" imgW="247623" imgH="419043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4403725"/>
                        <a:ext cx="2460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1047"/>
          <p:cNvGraphicFramePr>
            <a:graphicFrameLocks noChangeAspect="1"/>
          </p:cNvGraphicFramePr>
          <p:nvPr/>
        </p:nvGraphicFramePr>
        <p:xfrm>
          <a:off x="5583238" y="4176713"/>
          <a:ext cx="996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21" imgW="1019038" imgH="857336" progId="Equation.3">
                  <p:embed/>
                </p:oleObj>
              </mc:Choice>
              <mc:Fallback>
                <p:oleObj name="Equation" r:id="rId21" imgW="1019038" imgH="857336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4176713"/>
                        <a:ext cx="9969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6" name="Object 1064"/>
          <p:cNvGraphicFramePr>
            <a:graphicFrameLocks noChangeAspect="1"/>
          </p:cNvGraphicFramePr>
          <p:nvPr/>
        </p:nvGraphicFramePr>
        <p:xfrm>
          <a:off x="6526213" y="4171950"/>
          <a:ext cx="2057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23" imgW="2047706" imgH="600204" progId="Equation.3">
                  <p:embed/>
                </p:oleObj>
              </mc:Choice>
              <mc:Fallback>
                <p:oleObj name="Equation" r:id="rId23" imgW="2047706" imgH="600204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4171950"/>
                        <a:ext cx="2057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3" name="Object 1071"/>
          <p:cNvGraphicFramePr>
            <a:graphicFrameLocks noChangeAspect="1"/>
          </p:cNvGraphicFramePr>
          <p:nvPr/>
        </p:nvGraphicFramePr>
        <p:xfrm>
          <a:off x="1143000" y="5181600"/>
          <a:ext cx="28749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25" imgW="2952906" imgH="1009621" progId="Equation.3">
                  <p:embed/>
                </p:oleObj>
              </mc:Choice>
              <mc:Fallback>
                <p:oleObj name="Equation" r:id="rId25" imgW="2952906" imgH="1009621" progId="Equation.3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28749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4" name="Object 1072"/>
          <p:cNvGraphicFramePr>
            <a:graphicFrameLocks noChangeAspect="1"/>
          </p:cNvGraphicFramePr>
          <p:nvPr/>
        </p:nvGraphicFramePr>
        <p:xfrm>
          <a:off x="5095875" y="5248275"/>
          <a:ext cx="1479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27" imgW="1514628" imgH="857336" progId="Equation.3">
                  <p:embed/>
                </p:oleObj>
              </mc:Choice>
              <mc:Fallback>
                <p:oleObj name="Equation" r:id="rId27" imgW="1514628" imgH="857336" progId="Equation.3">
                  <p:embed/>
                  <p:pic>
                    <p:nvPicPr>
                      <p:cNvPr id="0" name="Object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5248275"/>
                        <a:ext cx="14795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5" name="Object 1073"/>
          <p:cNvGraphicFramePr>
            <a:graphicFrameLocks noChangeAspect="1"/>
          </p:cNvGraphicFramePr>
          <p:nvPr/>
        </p:nvGraphicFramePr>
        <p:xfrm>
          <a:off x="7454900" y="5207000"/>
          <a:ext cx="4095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公式" r:id="rId29" imgW="152357" imgH="400136" progId="Equation.3">
                  <p:embed/>
                </p:oleObj>
              </mc:Choice>
              <mc:Fallback>
                <p:oleObj name="公式" r:id="rId29" imgW="152357" imgH="400136" progId="Equation.3">
                  <p:embed/>
                  <p:pic>
                    <p:nvPicPr>
                      <p:cNvPr id="0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5207000"/>
                        <a:ext cx="40957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6" name="Object 1074"/>
          <p:cNvGraphicFramePr>
            <a:graphicFrameLocks noChangeAspect="1"/>
          </p:cNvGraphicFramePr>
          <p:nvPr/>
        </p:nvGraphicFramePr>
        <p:xfrm>
          <a:off x="4114800" y="5230813"/>
          <a:ext cx="8001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31" imgW="752499" imgH="571672" progId="Equation.3">
                  <p:embed/>
                </p:oleObj>
              </mc:Choice>
              <mc:Fallback>
                <p:oleObj name="Equation" r:id="rId31" imgW="752499" imgH="571672" progId="Equation.3">
                  <p:embed/>
                  <p:pic>
                    <p:nvPicPr>
                      <p:cNvPr id="0" name="Object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30813"/>
                        <a:ext cx="8001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7" name="Object 1075"/>
          <p:cNvGraphicFramePr>
            <a:graphicFrameLocks noChangeAspect="1"/>
          </p:cNvGraphicFramePr>
          <p:nvPr/>
        </p:nvGraphicFramePr>
        <p:xfrm>
          <a:off x="6629400" y="5207000"/>
          <a:ext cx="9604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33" imgW="904856" imgH="571672" progId="Equation.3">
                  <p:embed/>
                </p:oleObj>
              </mc:Choice>
              <mc:Fallback>
                <p:oleObj name="Equation" r:id="rId33" imgW="904856" imgH="571672" progId="Equation.3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207000"/>
                        <a:ext cx="96043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37" name="Group 1085"/>
          <p:cNvGrpSpPr>
            <a:grpSpLocks/>
          </p:cNvGrpSpPr>
          <p:nvPr/>
        </p:nvGrpSpPr>
        <p:grpSpPr bwMode="auto">
          <a:xfrm>
            <a:off x="838200" y="5943600"/>
            <a:ext cx="990600" cy="152400"/>
            <a:chOff x="480" y="3792"/>
            <a:chExt cx="624" cy="96"/>
          </a:xfrm>
        </p:grpSpPr>
        <p:sp>
          <p:nvSpPr>
            <p:cNvPr id="20519" name="Line 1076"/>
            <p:cNvSpPr>
              <a:spLocks noChangeShapeType="1"/>
            </p:cNvSpPr>
            <p:nvPr/>
          </p:nvSpPr>
          <p:spPr bwMode="auto">
            <a:xfrm>
              <a:off x="864" y="3888"/>
              <a:ext cx="2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1077"/>
            <p:cNvSpPr>
              <a:spLocks noChangeShapeType="1"/>
            </p:cNvSpPr>
            <p:nvPr/>
          </p:nvSpPr>
          <p:spPr bwMode="auto">
            <a:xfrm flipH="1" flipV="1">
              <a:off x="480" y="3792"/>
              <a:ext cx="384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0230" name="Object 1078"/>
          <p:cNvGraphicFramePr>
            <a:graphicFrameLocks noChangeAspect="1"/>
          </p:cNvGraphicFramePr>
          <p:nvPr/>
        </p:nvGraphicFramePr>
        <p:xfrm>
          <a:off x="431800" y="56388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35" imgW="323974" imgH="438293" progId="Equation.3">
                  <p:embed/>
                </p:oleObj>
              </mc:Choice>
              <mc:Fallback>
                <p:oleObj name="Equation" r:id="rId35" imgW="323974" imgH="438293" progId="Equation.3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6388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38" name="Group 1086"/>
          <p:cNvGrpSpPr>
            <a:grpSpLocks/>
          </p:cNvGrpSpPr>
          <p:nvPr/>
        </p:nvGrpSpPr>
        <p:grpSpPr bwMode="auto">
          <a:xfrm>
            <a:off x="2971800" y="6096000"/>
            <a:ext cx="1066800" cy="228600"/>
            <a:chOff x="1872" y="3840"/>
            <a:chExt cx="672" cy="144"/>
          </a:xfrm>
        </p:grpSpPr>
        <p:sp>
          <p:nvSpPr>
            <p:cNvPr id="20517" name="Line 1079"/>
            <p:cNvSpPr>
              <a:spLocks noChangeShapeType="1"/>
            </p:cNvSpPr>
            <p:nvPr/>
          </p:nvSpPr>
          <p:spPr bwMode="auto">
            <a:xfrm>
              <a:off x="1872" y="3840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1080"/>
            <p:cNvSpPr>
              <a:spLocks noChangeShapeType="1"/>
            </p:cNvSpPr>
            <p:nvPr/>
          </p:nvSpPr>
          <p:spPr bwMode="auto">
            <a:xfrm>
              <a:off x="2400" y="3840"/>
              <a:ext cx="144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0233" name="Object 1081"/>
          <p:cNvGraphicFramePr>
            <a:graphicFrameLocks noChangeAspect="1"/>
          </p:cNvGraphicFramePr>
          <p:nvPr/>
        </p:nvGraphicFramePr>
        <p:xfrm>
          <a:off x="4038600" y="617220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37" imgW="333259" imgH="438293" progId="Equation.3">
                  <p:embed/>
                </p:oleObj>
              </mc:Choice>
              <mc:Fallback>
                <p:oleObj name="Equation" r:id="rId37" imgW="333259" imgH="438293" progId="Equation.3">
                  <p:embed/>
                  <p:pic>
                    <p:nvPicPr>
                      <p:cNvPr id="0" name="Object 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39" name="Group 1087"/>
          <p:cNvGrpSpPr>
            <a:grpSpLocks/>
          </p:cNvGrpSpPr>
          <p:nvPr/>
        </p:nvGrpSpPr>
        <p:grpSpPr bwMode="auto">
          <a:xfrm>
            <a:off x="5181600" y="6096000"/>
            <a:ext cx="1295400" cy="228600"/>
            <a:chOff x="3264" y="3840"/>
            <a:chExt cx="816" cy="144"/>
          </a:xfrm>
        </p:grpSpPr>
        <p:sp>
          <p:nvSpPr>
            <p:cNvPr id="20515" name="Line 1082"/>
            <p:cNvSpPr>
              <a:spLocks noChangeShapeType="1"/>
            </p:cNvSpPr>
            <p:nvPr/>
          </p:nvSpPr>
          <p:spPr bwMode="auto">
            <a:xfrm>
              <a:off x="3456" y="3840"/>
              <a:ext cx="62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1083"/>
            <p:cNvSpPr>
              <a:spLocks noChangeShapeType="1"/>
            </p:cNvSpPr>
            <p:nvPr/>
          </p:nvSpPr>
          <p:spPr bwMode="auto">
            <a:xfrm flipH="1">
              <a:off x="3264" y="3840"/>
              <a:ext cx="192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0236" name="Object 1084"/>
          <p:cNvGraphicFramePr>
            <a:graphicFrameLocks noChangeAspect="1"/>
          </p:cNvGraphicFramePr>
          <p:nvPr/>
        </p:nvGraphicFramePr>
        <p:xfrm>
          <a:off x="4762500" y="6184900"/>
          <a:ext cx="49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39" imgW="485616" imgH="438293" progId="Equation.3">
                  <p:embed/>
                </p:oleObj>
              </mc:Choice>
              <mc:Fallback>
                <p:oleObj name="Equation" r:id="rId39" imgW="485616" imgH="438293" progId="Equation.3">
                  <p:embed/>
                  <p:pic>
                    <p:nvPicPr>
                      <p:cNvPr id="0" name="Object 1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6184900"/>
                        <a:ext cx="49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8" name="Picture 1088" descr="F:\My Documents\数学资源库\机动.jpg"/>
          <p:cNvPicPr>
            <a:picLocks noChangeAspect="1" noChangeArrowheads="1"/>
          </p:cNvPicPr>
          <p:nvPr/>
        </p:nvPicPr>
        <p:blipFill>
          <a:blip r:embed="rId4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9" name="Text Box 108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0510" name="Picture 109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1" name="Picture 109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2" name="Picture 109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3" name="Picture 109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4" name="Picture 109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autoUpdateAnimBg="0"/>
      <p:bldP spid="50181" grpId="0" animBg="1"/>
      <p:bldP spid="5018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06" name="Object 38"/>
          <p:cNvGraphicFramePr>
            <a:graphicFrameLocks noChangeAspect="1"/>
          </p:cNvGraphicFramePr>
          <p:nvPr/>
        </p:nvGraphicFramePr>
        <p:xfrm>
          <a:off x="3429000" y="5257800"/>
          <a:ext cx="1854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3" imgW="1847888" imgH="914400" progId="Equation.3">
                  <p:embed/>
                </p:oleObj>
              </mc:Choice>
              <mc:Fallback>
                <p:oleObj name="Equation" r:id="rId3" imgW="1847888" imgH="9144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57800"/>
                        <a:ext cx="1854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2768600" y="304800"/>
          <a:ext cx="228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5" imgW="2276413" imgH="914400" progId="Equation.3">
                  <p:embed/>
                </p:oleObj>
              </mc:Choice>
              <mc:Fallback>
                <p:oleObj name="Equation" r:id="rId5" imgW="2276413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04800"/>
                        <a:ext cx="2286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1549400" y="311150"/>
          <a:ext cx="1117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7" imgW="1105018" imgH="857336" progId="Equation.3">
                  <p:embed/>
                </p:oleObj>
              </mc:Choice>
              <mc:Fallback>
                <p:oleObj name="Equation" r:id="rId7" imgW="1105018" imgH="8573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11150"/>
                        <a:ext cx="1117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3568700" y="1306513"/>
          <a:ext cx="3822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9" imgW="3809957" imgH="838085" progId="Equation.3">
                  <p:embed/>
                </p:oleObj>
              </mc:Choice>
              <mc:Fallback>
                <p:oleObj name="Equation" r:id="rId9" imgW="3809957" imgH="83808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306513"/>
                        <a:ext cx="3822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1562100" y="1282700"/>
          <a:ext cx="195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11" imgW="1943154" imgH="857336" progId="Equation.3">
                  <p:embed/>
                </p:oleObj>
              </mc:Choice>
              <mc:Fallback>
                <p:oleObj name="Equation" r:id="rId11" imgW="1943154" imgH="85733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282700"/>
                        <a:ext cx="1955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4914900" y="2197100"/>
          <a:ext cx="3467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13" imgW="3457438" imgH="838085" progId="Equation.3">
                  <p:embed/>
                </p:oleObj>
              </mc:Choice>
              <mc:Fallback>
                <p:oleObj name="Equation" r:id="rId13" imgW="3457438" imgH="83808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2197100"/>
                        <a:ext cx="3467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1981200" y="3111500"/>
          <a:ext cx="57372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15" imgW="5734195" imgH="914400" progId="Equation.3">
                  <p:embed/>
                </p:oleObj>
              </mc:Choice>
              <mc:Fallback>
                <p:oleObj name="Equation" r:id="rId15" imgW="5734195" imgH="914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11500"/>
                        <a:ext cx="57372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1981200" y="4278313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17" imgW="1828972" imgH="914400" progId="Equation.3">
                  <p:embed/>
                </p:oleObj>
              </mc:Choice>
              <mc:Fallback>
                <p:oleObj name="Equation" r:id="rId17" imgW="1828972" imgH="91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78313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4889500" y="4519613"/>
          <a:ext cx="250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19" imgW="2495491" imgH="400136" progId="Equation.3">
                  <p:embed/>
                </p:oleObj>
              </mc:Choice>
              <mc:Fallback>
                <p:oleObj name="Equation" r:id="rId19" imgW="2495491" imgH="4001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4519613"/>
                        <a:ext cx="250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5"/>
          <p:cNvGraphicFramePr>
            <a:graphicFrameLocks noChangeAspect="1"/>
          </p:cNvGraphicFramePr>
          <p:nvPr/>
        </p:nvGraphicFramePr>
        <p:xfrm>
          <a:off x="3879850" y="4087813"/>
          <a:ext cx="1016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21" imgW="1009752" imgH="742864" progId="Equation.3">
                  <p:embed/>
                </p:oleObj>
              </mc:Choice>
              <mc:Fallback>
                <p:oleObj name="Equation" r:id="rId21" imgW="1009752" imgH="74286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4087813"/>
                        <a:ext cx="1016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4137025" y="3973513"/>
            <a:ext cx="2971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304800" y="457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注意到</a:t>
            </a:r>
          </a:p>
        </p:txBody>
      </p:sp>
      <p:graphicFrame>
        <p:nvGraphicFramePr>
          <p:cNvPr id="32801" name="Object 33"/>
          <p:cNvGraphicFramePr>
            <a:graphicFrameLocks noChangeAspect="1"/>
          </p:cNvGraphicFramePr>
          <p:nvPr/>
        </p:nvGraphicFramePr>
        <p:xfrm>
          <a:off x="1371600" y="5276850"/>
          <a:ext cx="1993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23" imgW="1981329" imgH="857336" progId="Equation.3">
                  <p:embed/>
                </p:oleObj>
              </mc:Choice>
              <mc:Fallback>
                <p:oleObj name="Equation" r:id="rId23" imgW="1981329" imgH="85733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76850"/>
                        <a:ext cx="1993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2" name="Object 34"/>
          <p:cNvGraphicFramePr>
            <a:graphicFrameLocks noChangeAspect="1"/>
          </p:cNvGraphicFramePr>
          <p:nvPr/>
        </p:nvGraphicFramePr>
        <p:xfrm>
          <a:off x="6083300" y="5491163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25" imgW="381064" imgH="400136" progId="Equation.3">
                  <p:embed/>
                </p:oleObj>
              </mc:Choice>
              <mc:Fallback>
                <p:oleObj name="Equation" r:id="rId25" imgW="381064" imgH="40013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5491163"/>
                        <a:ext cx="39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304800" y="5410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同理</a:t>
            </a:r>
          </a:p>
        </p:txBody>
      </p:sp>
      <p:graphicFrame>
        <p:nvGraphicFramePr>
          <p:cNvPr id="32804" name="Object 36"/>
          <p:cNvGraphicFramePr>
            <a:graphicFrameLocks noChangeAspect="1"/>
          </p:cNvGraphicFramePr>
          <p:nvPr/>
        </p:nvGraphicFramePr>
        <p:xfrm>
          <a:off x="6858000" y="5491163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27" imgW="1857517" imgH="400136" progId="Equation.3">
                  <p:embed/>
                </p:oleObj>
              </mc:Choice>
              <mc:Fallback>
                <p:oleObj name="Equation" r:id="rId27" imgW="1857517" imgH="40013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491163"/>
                        <a:ext cx="186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7" name="Object 39"/>
          <p:cNvGraphicFramePr>
            <a:graphicFrameLocks noChangeAspect="1"/>
          </p:cNvGraphicFramePr>
          <p:nvPr/>
        </p:nvGraphicFramePr>
        <p:xfrm>
          <a:off x="5308600" y="5041900"/>
          <a:ext cx="863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29" imgW="857395" imgH="742864" progId="Equation.3">
                  <p:embed/>
                </p:oleObj>
              </mc:Choice>
              <mc:Fallback>
                <p:oleObj name="Equation" r:id="rId29" imgW="857395" imgH="74286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5041900"/>
                        <a:ext cx="863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3" name="Picture 40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4" name="Text Box 4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1525" name="Picture 4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6" name="Picture 4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4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4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4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4" grpId="0" animBg="1"/>
      <p:bldP spid="3280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4038600" cy="5334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ea typeface="楷体_GB2312" panose="02010609030101010101" pitchFamily="49" charset="-122"/>
              </a:rPr>
              <a:t>傅里叶级数的复数形式</a:t>
            </a:r>
            <a:r>
              <a:rPr lang="en-US" altLang="zh-CN" sz="2800" smtClean="0"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31792" name="Object 48"/>
          <p:cNvGraphicFramePr>
            <a:graphicFrameLocks noChangeAspect="1"/>
          </p:cNvGraphicFramePr>
          <p:nvPr/>
        </p:nvGraphicFramePr>
        <p:xfrm>
          <a:off x="2019300" y="2324100"/>
          <a:ext cx="3924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3" imgW="3914853" imgH="1095217" progId="Equation.3">
                  <p:embed/>
                </p:oleObj>
              </mc:Choice>
              <mc:Fallback>
                <p:oleObj name="Equation" r:id="rId3" imgW="3914853" imgH="1095217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324100"/>
                        <a:ext cx="3924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7" name="Object 53"/>
          <p:cNvGraphicFramePr>
            <a:graphicFrameLocks noChangeAspect="1"/>
          </p:cNvGraphicFramePr>
          <p:nvPr/>
        </p:nvGraphicFramePr>
        <p:xfrm>
          <a:off x="1714500" y="1054100"/>
          <a:ext cx="2933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5" imgW="2924016" imgH="1143000" progId="Equation.3">
                  <p:embed/>
                </p:oleObj>
              </mc:Choice>
              <mc:Fallback>
                <p:oleObj name="Equation" r:id="rId5" imgW="2924016" imgH="11430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054100"/>
                        <a:ext cx="29337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9" name="Object 55"/>
          <p:cNvGraphicFramePr>
            <a:graphicFrameLocks noChangeAspect="1"/>
          </p:cNvGraphicFramePr>
          <p:nvPr/>
        </p:nvGraphicFramePr>
        <p:xfrm>
          <a:off x="6146800" y="2743200"/>
          <a:ext cx="269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7" imgW="2686023" imgH="400136" progId="Equation.3">
                  <p:embed/>
                </p:oleObj>
              </mc:Choice>
              <mc:Fallback>
                <p:oleObj name="Equation" r:id="rId7" imgW="2686023" imgH="40013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743200"/>
                        <a:ext cx="269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04" name="AutoShape 60"/>
          <p:cNvSpPr>
            <a:spLocks/>
          </p:cNvSpPr>
          <p:nvPr/>
        </p:nvSpPr>
        <p:spPr bwMode="auto">
          <a:xfrm>
            <a:off x="1447800" y="13716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2535" name="Text Box 68"/>
          <p:cNvSpPr txBox="1">
            <a:spLocks noChangeArrowheads="1"/>
          </p:cNvSpPr>
          <p:nvPr/>
        </p:nvSpPr>
        <p:spPr bwMode="auto">
          <a:xfrm>
            <a:off x="609600" y="3810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因此得</a:t>
            </a:r>
          </a:p>
        </p:txBody>
      </p:sp>
      <p:pic>
        <p:nvPicPr>
          <p:cNvPr id="22536" name="Picture 69" descr="F:\My Documents\数学资源库\机动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Text Box 7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2538" name="Picture 7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7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7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7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7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8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304800" y="873919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ym typeface="Symbol" panose="05050102010706020507" pitchFamily="18" charset="2"/>
              </a:rPr>
              <a:t>式</a:t>
            </a:r>
            <a:r>
              <a:rPr lang="zh-CN" altLang="en-US" dirty="0"/>
              <a:t>的傅</a:t>
            </a:r>
            <a:r>
              <a:rPr lang="zh-CN" altLang="en-US" b="1" dirty="0"/>
              <a:t>里</a:t>
            </a:r>
            <a:r>
              <a:rPr lang="zh-CN" altLang="en-US" dirty="0"/>
              <a:t>叶级数 </a:t>
            </a:r>
            <a:r>
              <a:rPr lang="en-US" altLang="zh-CN" dirty="0"/>
              <a:t>.  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00422"/>
            <a:ext cx="83058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.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anose="02010609030101010101" pitchFamily="49" charset="-122"/>
              </a:rPr>
              <a:t> 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anose="02010609030101010101" pitchFamily="49" charset="-122"/>
              </a:rPr>
              <a:t>把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anose="02010609030101010101" pitchFamily="49" charset="-122"/>
              </a:rPr>
              <a:t>宽为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 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高为 </a:t>
            </a:r>
            <a:r>
              <a:rPr lang="en-US" altLang="zh-CN" sz="2800" i="1" dirty="0" smtClean="0">
                <a:solidFill>
                  <a:schemeClr val="tx1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 ,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周期为 </a:t>
            </a:r>
            <a:r>
              <a:rPr lang="en-US" altLang="zh-CN" sz="2800" i="1" dirty="0" smtClean="0">
                <a:solidFill>
                  <a:schemeClr val="tx1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T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的矩形波展成复数形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93725" y="1447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在一个周期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098800" y="1447800"/>
          <a:ext cx="1308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3" imgW="1295550" imgH="647643" progId="Equation.3">
                  <p:embed/>
                </p:oleObj>
              </mc:Choice>
              <mc:Fallback>
                <p:oleObj name="Equation" r:id="rId3" imgW="1295550" imgH="64764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447800"/>
                        <a:ext cx="1308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4" name="Object 38"/>
          <p:cNvGraphicFramePr>
            <a:graphicFrameLocks noChangeAspect="1"/>
          </p:cNvGraphicFramePr>
          <p:nvPr/>
        </p:nvGraphicFramePr>
        <p:xfrm>
          <a:off x="1003300" y="3279775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5" imgW="876311" imgH="400136" progId="Equation.3">
                  <p:embed/>
                </p:oleObj>
              </mc:Choice>
              <mc:Fallback>
                <p:oleObj name="Equation" r:id="rId5" imgW="876311" imgH="40013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279775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228600" y="42814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它的复数形式的傅</a:t>
            </a:r>
            <a:r>
              <a:rPr lang="zh-CN" altLang="en-US" b="1"/>
              <a:t>里</a:t>
            </a:r>
            <a:r>
              <a:rPr lang="zh-CN" altLang="en-US"/>
              <a:t>叶系数为</a:t>
            </a:r>
          </a:p>
        </p:txBody>
      </p:sp>
      <p:graphicFrame>
        <p:nvGraphicFramePr>
          <p:cNvPr id="34857" name="Object 41"/>
          <p:cNvGraphicFramePr>
            <a:graphicFrameLocks noChangeAspect="1"/>
          </p:cNvGraphicFramePr>
          <p:nvPr/>
        </p:nvGraphicFramePr>
        <p:xfrm>
          <a:off x="4260850" y="4876800"/>
          <a:ext cx="18288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7" imgW="1819342" imgH="1219315" progId="Equation.3">
                  <p:embed/>
                </p:oleObj>
              </mc:Choice>
              <mc:Fallback>
                <p:oleObj name="Equation" r:id="rId7" imgW="1819342" imgH="121931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4876800"/>
                        <a:ext cx="18288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8" name="Object 42"/>
          <p:cNvGraphicFramePr>
            <a:graphicFrameLocks noChangeAspect="1"/>
          </p:cNvGraphicFramePr>
          <p:nvPr/>
        </p:nvGraphicFramePr>
        <p:xfrm>
          <a:off x="6172200" y="5029200"/>
          <a:ext cx="74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9" imgW="742869" imgH="838085" progId="Equation.3">
                  <p:embed/>
                </p:oleObj>
              </mc:Choice>
              <mc:Fallback>
                <p:oleObj name="Equation" r:id="rId9" imgW="742869" imgH="83808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029200"/>
                        <a:ext cx="749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304800" y="20716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内矩形波的函数表达式为</a:t>
            </a:r>
          </a:p>
        </p:txBody>
      </p:sp>
      <p:graphicFrame>
        <p:nvGraphicFramePr>
          <p:cNvPr id="34875" name="Object 59"/>
          <p:cNvGraphicFramePr>
            <a:graphicFrameLocks noChangeAspect="1"/>
          </p:cNvGraphicFramePr>
          <p:nvPr/>
        </p:nvGraphicFramePr>
        <p:xfrm>
          <a:off x="1593850" y="4927600"/>
          <a:ext cx="2603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11" imgW="2590757" imgH="1066685" progId="Equation.3">
                  <p:embed/>
                </p:oleObj>
              </mc:Choice>
              <mc:Fallback>
                <p:oleObj name="Equation" r:id="rId11" imgW="2590757" imgH="1066685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4927600"/>
                        <a:ext cx="2603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84" name="Group 68"/>
          <p:cNvGrpSpPr>
            <a:grpSpLocks/>
          </p:cNvGrpSpPr>
          <p:nvPr/>
        </p:nvGrpSpPr>
        <p:grpSpPr bwMode="auto">
          <a:xfrm>
            <a:off x="4722813" y="1219200"/>
            <a:ext cx="4116387" cy="1905000"/>
            <a:chOff x="2975" y="768"/>
            <a:chExt cx="2593" cy="1200"/>
          </a:xfrm>
        </p:grpSpPr>
        <p:graphicFrame>
          <p:nvGraphicFramePr>
            <p:cNvPr id="23575" name="Object 35"/>
            <p:cNvGraphicFramePr>
              <a:graphicFrameLocks noChangeAspect="1"/>
            </p:cNvGraphicFramePr>
            <p:nvPr/>
          </p:nvGraphicFramePr>
          <p:xfrm>
            <a:off x="3777" y="1488"/>
            <a:ext cx="255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0" name="Equation" r:id="rId13" imgW="495246" imgH="838085" progId="Equation.3">
                    <p:embed/>
                  </p:oleObj>
                </mc:Choice>
                <mc:Fallback>
                  <p:oleObj name="Equation" r:id="rId13" imgW="495246" imgH="838085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" y="1488"/>
                          <a:ext cx="255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6" name="Line 8"/>
            <p:cNvSpPr>
              <a:spLocks noChangeShapeType="1"/>
            </p:cNvSpPr>
            <p:nvPr/>
          </p:nvSpPr>
          <p:spPr bwMode="auto">
            <a:xfrm flipV="1">
              <a:off x="4131" y="768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Line 10"/>
            <p:cNvSpPr>
              <a:spLocks noChangeShapeType="1"/>
            </p:cNvSpPr>
            <p:nvPr/>
          </p:nvSpPr>
          <p:spPr bwMode="auto">
            <a:xfrm>
              <a:off x="2975" y="1489"/>
              <a:ext cx="25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11"/>
            <p:cNvSpPr>
              <a:spLocks noChangeShapeType="1"/>
            </p:cNvSpPr>
            <p:nvPr/>
          </p:nvSpPr>
          <p:spPr bwMode="auto">
            <a:xfrm>
              <a:off x="3666" y="1449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12"/>
            <p:cNvSpPr>
              <a:spLocks noChangeShapeType="1"/>
            </p:cNvSpPr>
            <p:nvPr/>
          </p:nvSpPr>
          <p:spPr bwMode="auto">
            <a:xfrm flipV="1">
              <a:off x="4286" y="1153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13"/>
            <p:cNvSpPr>
              <a:spLocks noChangeShapeType="1"/>
            </p:cNvSpPr>
            <p:nvPr/>
          </p:nvSpPr>
          <p:spPr bwMode="auto">
            <a:xfrm flipV="1">
              <a:off x="3940" y="1153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14"/>
            <p:cNvSpPr>
              <a:spLocks noChangeShapeType="1"/>
            </p:cNvSpPr>
            <p:nvPr/>
          </p:nvSpPr>
          <p:spPr bwMode="auto">
            <a:xfrm>
              <a:off x="3940" y="1153"/>
              <a:ext cx="346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15"/>
            <p:cNvSpPr>
              <a:spLocks noChangeShapeType="1"/>
            </p:cNvSpPr>
            <p:nvPr/>
          </p:nvSpPr>
          <p:spPr bwMode="auto">
            <a:xfrm flipV="1">
              <a:off x="5208" y="1180"/>
              <a:ext cx="0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16"/>
            <p:cNvSpPr>
              <a:spLocks noChangeShapeType="1"/>
            </p:cNvSpPr>
            <p:nvPr/>
          </p:nvSpPr>
          <p:spPr bwMode="auto">
            <a:xfrm flipV="1">
              <a:off x="4862" y="1153"/>
              <a:ext cx="0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17"/>
            <p:cNvSpPr>
              <a:spLocks noChangeShapeType="1"/>
            </p:cNvSpPr>
            <p:nvPr/>
          </p:nvSpPr>
          <p:spPr bwMode="auto">
            <a:xfrm>
              <a:off x="4862" y="1153"/>
              <a:ext cx="346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Oval 18"/>
            <p:cNvSpPr>
              <a:spLocks noChangeArrowheads="1"/>
            </p:cNvSpPr>
            <p:nvPr/>
          </p:nvSpPr>
          <p:spPr bwMode="auto">
            <a:xfrm>
              <a:off x="5179" y="1132"/>
              <a:ext cx="34" cy="3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86" name="Line 19"/>
            <p:cNvSpPr>
              <a:spLocks noChangeShapeType="1"/>
            </p:cNvSpPr>
            <p:nvPr/>
          </p:nvSpPr>
          <p:spPr bwMode="auto">
            <a:xfrm flipV="1">
              <a:off x="3341" y="1153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20"/>
            <p:cNvSpPr>
              <a:spLocks noChangeShapeType="1"/>
            </p:cNvSpPr>
            <p:nvPr/>
          </p:nvSpPr>
          <p:spPr bwMode="auto">
            <a:xfrm flipV="1">
              <a:off x="2995" y="1153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Line 21"/>
            <p:cNvSpPr>
              <a:spLocks noChangeShapeType="1"/>
            </p:cNvSpPr>
            <p:nvPr/>
          </p:nvSpPr>
          <p:spPr bwMode="auto">
            <a:xfrm>
              <a:off x="2995" y="1153"/>
              <a:ext cx="346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Line 22"/>
            <p:cNvSpPr>
              <a:spLocks noChangeShapeType="1"/>
            </p:cNvSpPr>
            <p:nvPr/>
          </p:nvSpPr>
          <p:spPr bwMode="auto">
            <a:xfrm>
              <a:off x="4286" y="1489"/>
              <a:ext cx="609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Line 23"/>
            <p:cNvSpPr>
              <a:spLocks noChangeShapeType="1"/>
            </p:cNvSpPr>
            <p:nvPr/>
          </p:nvSpPr>
          <p:spPr bwMode="auto">
            <a:xfrm flipV="1">
              <a:off x="3335" y="1489"/>
              <a:ext cx="596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Line 24"/>
            <p:cNvSpPr>
              <a:spLocks noChangeShapeType="1"/>
            </p:cNvSpPr>
            <p:nvPr/>
          </p:nvSpPr>
          <p:spPr bwMode="auto">
            <a:xfrm flipV="1">
              <a:off x="4588" y="1441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Oval 25"/>
            <p:cNvSpPr>
              <a:spLocks noChangeArrowheads="1"/>
            </p:cNvSpPr>
            <p:nvPr/>
          </p:nvSpPr>
          <p:spPr bwMode="auto">
            <a:xfrm>
              <a:off x="4257" y="1132"/>
              <a:ext cx="34" cy="3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93" name="Oval 26"/>
            <p:cNvSpPr>
              <a:spLocks noChangeArrowheads="1"/>
            </p:cNvSpPr>
            <p:nvPr/>
          </p:nvSpPr>
          <p:spPr bwMode="auto">
            <a:xfrm>
              <a:off x="3312" y="1132"/>
              <a:ext cx="34" cy="3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94" name="Oval 27"/>
            <p:cNvSpPr>
              <a:spLocks noChangeArrowheads="1"/>
            </p:cNvSpPr>
            <p:nvPr/>
          </p:nvSpPr>
          <p:spPr bwMode="auto">
            <a:xfrm>
              <a:off x="3910" y="1476"/>
              <a:ext cx="34" cy="3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95" name="Oval 28"/>
            <p:cNvSpPr>
              <a:spLocks noChangeArrowheads="1"/>
            </p:cNvSpPr>
            <p:nvPr/>
          </p:nvSpPr>
          <p:spPr bwMode="auto">
            <a:xfrm>
              <a:off x="2975" y="1468"/>
              <a:ext cx="34" cy="3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96" name="Oval 29"/>
            <p:cNvSpPr>
              <a:spLocks noChangeArrowheads="1"/>
            </p:cNvSpPr>
            <p:nvPr/>
          </p:nvSpPr>
          <p:spPr bwMode="auto">
            <a:xfrm>
              <a:off x="4852" y="1468"/>
              <a:ext cx="34" cy="3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3597" name="Object 30"/>
            <p:cNvGraphicFramePr>
              <a:graphicFrameLocks noChangeAspect="1"/>
            </p:cNvGraphicFramePr>
            <p:nvPr/>
          </p:nvGraphicFramePr>
          <p:xfrm>
            <a:off x="4512" y="1540"/>
            <a:ext cx="147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1" name="Equation" r:id="rId15" imgW="285798" imgH="838085" progId="Equation.3">
                    <p:embed/>
                  </p:oleObj>
                </mc:Choice>
                <mc:Fallback>
                  <p:oleObj name="Equation" r:id="rId15" imgW="285798" imgH="83808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540"/>
                          <a:ext cx="147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8" name="Object 31"/>
            <p:cNvGraphicFramePr>
              <a:graphicFrameLocks noChangeAspect="1"/>
            </p:cNvGraphicFramePr>
            <p:nvPr/>
          </p:nvGraphicFramePr>
          <p:xfrm>
            <a:off x="4080" y="1536"/>
            <a:ext cx="13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2" name="Equation" r:id="rId17" imgW="209448" imgH="228600" progId="Equation.3">
                    <p:embed/>
                  </p:oleObj>
                </mc:Choice>
                <mc:Fallback>
                  <p:oleObj name="Equation" r:id="rId17" imgW="209448" imgH="228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536"/>
                          <a:ext cx="13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9" name="Object 32"/>
            <p:cNvGraphicFramePr>
              <a:graphicFrameLocks noChangeAspect="1"/>
            </p:cNvGraphicFramePr>
            <p:nvPr/>
          </p:nvGraphicFramePr>
          <p:xfrm>
            <a:off x="4176" y="81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3" name="Equation" r:id="rId19" imgW="228707" imgH="304915" progId="Equation.3">
                    <p:embed/>
                  </p:oleObj>
                </mc:Choice>
                <mc:Fallback>
                  <p:oleObj name="Equation" r:id="rId19" imgW="228707" imgH="30491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81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0" name="Object 33"/>
            <p:cNvGraphicFramePr>
              <a:graphicFrameLocks noChangeAspect="1"/>
            </p:cNvGraphicFramePr>
            <p:nvPr/>
          </p:nvGraphicFramePr>
          <p:xfrm>
            <a:off x="5424" y="15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4" name="Equation" r:id="rId21" imgW="219078" imgH="228600" progId="Equation.3">
                    <p:embed/>
                  </p:oleObj>
                </mc:Choice>
                <mc:Fallback>
                  <p:oleObj name="Equation" r:id="rId21" imgW="219078" imgH="228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5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1" name="Object 34"/>
            <p:cNvGraphicFramePr>
              <a:graphicFrameLocks noChangeAspect="1"/>
            </p:cNvGraphicFramePr>
            <p:nvPr/>
          </p:nvGraphicFramePr>
          <p:xfrm>
            <a:off x="4246" y="1492"/>
            <a:ext cx="12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5" name="Equation" r:id="rId23" imgW="228707" imgH="838085" progId="Equation.3">
                    <p:embed/>
                  </p:oleObj>
                </mc:Choice>
                <mc:Fallback>
                  <p:oleObj name="Equation" r:id="rId23" imgW="228707" imgH="838085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" y="1492"/>
                          <a:ext cx="122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2" name="Object 36"/>
            <p:cNvGraphicFramePr>
              <a:graphicFrameLocks noChangeAspect="1"/>
            </p:cNvGraphicFramePr>
            <p:nvPr/>
          </p:nvGraphicFramePr>
          <p:xfrm>
            <a:off x="3462" y="1536"/>
            <a:ext cx="28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6" name="Equation" r:id="rId25" imgW="552337" imgH="838085" progId="Equation.3">
                    <p:embed/>
                  </p:oleObj>
                </mc:Choice>
                <mc:Fallback>
                  <p:oleObj name="Equation" r:id="rId25" imgW="552337" imgH="838085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1536"/>
                          <a:ext cx="282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3" name="Object 37"/>
            <p:cNvGraphicFramePr>
              <a:graphicFrameLocks noChangeAspect="1"/>
            </p:cNvGraphicFramePr>
            <p:nvPr/>
          </p:nvGraphicFramePr>
          <p:xfrm>
            <a:off x="3999" y="965"/>
            <a:ext cx="129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7" name="Equation" r:id="rId27" imgW="219078" imgH="323821" progId="Equation.3">
                    <p:embed/>
                  </p:oleObj>
                </mc:Choice>
                <mc:Fallback>
                  <p:oleObj name="Equation" r:id="rId27" imgW="219078" imgH="323821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9" y="965"/>
                          <a:ext cx="129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4" name="Line 60"/>
            <p:cNvSpPr>
              <a:spLocks noChangeShapeType="1"/>
            </p:cNvSpPr>
            <p:nvPr/>
          </p:nvSpPr>
          <p:spPr bwMode="auto">
            <a:xfrm>
              <a:off x="5206" y="1494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79" name="AutoShape 63"/>
          <p:cNvSpPr>
            <a:spLocks/>
          </p:cNvSpPr>
          <p:nvPr/>
        </p:nvSpPr>
        <p:spPr bwMode="auto">
          <a:xfrm>
            <a:off x="1968500" y="2855913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4880" name="Object 64"/>
          <p:cNvGraphicFramePr>
            <a:graphicFrameLocks noChangeAspect="1"/>
          </p:cNvGraphicFramePr>
          <p:nvPr/>
        </p:nvGraphicFramePr>
        <p:xfrm>
          <a:off x="2266950" y="2816225"/>
          <a:ext cx="2260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29" imgW="2247868" imgH="647643" progId="Equation.3">
                  <p:embed/>
                </p:oleObj>
              </mc:Choice>
              <mc:Fallback>
                <p:oleObj name="Equation" r:id="rId29" imgW="2247868" imgH="647643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816225"/>
                        <a:ext cx="2260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81" name="Object 65"/>
          <p:cNvGraphicFramePr>
            <a:graphicFrameLocks noChangeAspect="1"/>
          </p:cNvGraphicFramePr>
          <p:nvPr/>
        </p:nvGraphicFramePr>
        <p:xfrm>
          <a:off x="2235200" y="3511550"/>
          <a:ext cx="4089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31" imgW="4076840" imgH="647643" progId="Equation.3">
                  <p:embed/>
                </p:oleObj>
              </mc:Choice>
              <mc:Fallback>
                <p:oleObj name="Equation" r:id="rId31" imgW="4076840" imgH="647643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511550"/>
                        <a:ext cx="4089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8" name="Picture 69" descr="F:\My Documents\数学资源库\机动.jpg"/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9" name="Text Box 7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3570" name="Picture 7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7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2" name="Picture 7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3" name="Picture 7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7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55" grpId="0" autoUpdateAnimBg="0"/>
      <p:bldP spid="34865" grpId="0" autoUpdateAnimBg="0"/>
      <p:bldP spid="348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49" name="Object 57"/>
          <p:cNvGraphicFramePr>
            <a:graphicFrameLocks noChangeAspect="1"/>
          </p:cNvGraphicFramePr>
          <p:nvPr/>
        </p:nvGraphicFramePr>
        <p:xfrm>
          <a:off x="1365250" y="533400"/>
          <a:ext cx="3073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3" imgW="3067088" imgH="1047779" progId="Equation.3">
                  <p:embed/>
                </p:oleObj>
              </mc:Choice>
              <mc:Fallback>
                <p:oleObj name="Equation" r:id="rId3" imgW="3067088" imgH="1047779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33400"/>
                        <a:ext cx="3073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609600" y="909638"/>
          <a:ext cx="66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5" imgW="647603" imgH="438293" progId="Equation.3">
                  <p:embed/>
                </p:oleObj>
              </mc:Choice>
              <mc:Fallback>
                <p:oleObj name="Equation" r:id="rId5" imgW="647603" imgH="43829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09638"/>
                        <a:ext cx="66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4540250" y="520700"/>
          <a:ext cx="2959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7" imgW="2952906" imgH="1047779" progId="Equation.3">
                  <p:embed/>
                </p:oleObj>
              </mc:Choice>
              <mc:Fallback>
                <p:oleObj name="Equation" r:id="rId7" imgW="2952906" imgH="10477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520700"/>
                        <a:ext cx="2959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1066800" y="3022600"/>
          <a:ext cx="201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9" imgW="2009874" imgH="838085" progId="Equation.3">
                  <p:embed/>
                </p:oleObj>
              </mc:Choice>
              <mc:Fallback>
                <p:oleObj name="Equation" r:id="rId9" imgW="2009874" imgH="8380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22600"/>
                        <a:ext cx="2019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3746500" y="3263900"/>
          <a:ext cx="257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11" imgW="2571841" imgH="400136" progId="Equation.3">
                  <p:embed/>
                </p:oleObj>
              </mc:Choice>
              <mc:Fallback>
                <p:oleObj name="Equation" r:id="rId11" imgW="2571841" imgH="4001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263900"/>
                        <a:ext cx="2578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838200" y="4157663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3" imgW="2057336" imgH="838085" progId="Equation.3">
                  <p:embed/>
                </p:oleObj>
              </mc:Choice>
              <mc:Fallback>
                <p:oleObj name="Equation" r:id="rId13" imgW="2057336" imgH="83808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57663"/>
                        <a:ext cx="207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2914650" y="4165600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15" imgW="285798" imgH="838085" progId="Equation.3">
                  <p:embed/>
                </p:oleObj>
              </mc:Choice>
              <mc:Fallback>
                <p:oleObj name="Equation" r:id="rId15" imgW="285798" imgH="83808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165600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3276600" y="3937000"/>
          <a:ext cx="3124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17" imgW="3114549" imgH="1143000" progId="Equation.3">
                  <p:embed/>
                </p:oleObj>
              </mc:Choice>
              <mc:Fallback>
                <p:oleObj name="Equation" r:id="rId17" imgW="3114549" imgH="1143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37000"/>
                        <a:ext cx="31242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3340100" y="5064125"/>
          <a:ext cx="6223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19" imgW="762129" imgH="304915" progId="Equation.3">
                  <p:embed/>
                </p:oleObj>
              </mc:Choice>
              <mc:Fallback>
                <p:oleObj name="Equation" r:id="rId19" imgW="762129" imgH="30491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5064125"/>
                        <a:ext cx="62230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4572000" y="5092700"/>
          <a:ext cx="4162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21" imgW="4152846" imgH="838085" progId="Equation.3">
                  <p:embed/>
                </p:oleObj>
              </mc:Choice>
              <mc:Fallback>
                <p:oleObj name="Equation" r:id="rId21" imgW="4152846" imgH="83808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92700"/>
                        <a:ext cx="41624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1" name="Object 59"/>
          <p:cNvGraphicFramePr>
            <a:graphicFrameLocks noChangeAspect="1"/>
          </p:cNvGraphicFramePr>
          <p:nvPr/>
        </p:nvGraphicFramePr>
        <p:xfrm>
          <a:off x="1066800" y="1816100"/>
          <a:ext cx="3225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23" imgW="3219445" imgH="990715" progId="Equation.3">
                  <p:embed/>
                </p:oleObj>
              </mc:Choice>
              <mc:Fallback>
                <p:oleObj name="Equation" r:id="rId23" imgW="3219445" imgH="990715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16100"/>
                        <a:ext cx="3225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2" name="Object 60"/>
          <p:cNvGraphicFramePr>
            <a:graphicFrameLocks noChangeAspect="1"/>
          </p:cNvGraphicFramePr>
          <p:nvPr/>
        </p:nvGraphicFramePr>
        <p:xfrm>
          <a:off x="4876800" y="1676400"/>
          <a:ext cx="40211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25" imgW="4019405" imgH="1095217" progId="Equation.3">
                  <p:embed/>
                </p:oleObj>
              </mc:Choice>
              <mc:Fallback>
                <p:oleObj name="Equation" r:id="rId25" imgW="4019405" imgH="1095217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76400"/>
                        <a:ext cx="402113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3" name="Object 61"/>
          <p:cNvGraphicFramePr>
            <a:graphicFrameLocks noChangeAspect="1"/>
          </p:cNvGraphicFramePr>
          <p:nvPr/>
        </p:nvGraphicFramePr>
        <p:xfrm>
          <a:off x="2997200" y="1674813"/>
          <a:ext cx="1079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27" imgW="1066843" imgH="742864" progId="Equation.3">
                  <p:embed/>
                </p:oleObj>
              </mc:Choice>
              <mc:Fallback>
                <p:oleObj name="Equation" r:id="rId27" imgW="1066843" imgH="74286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1674813"/>
                        <a:ext cx="1079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5" name="Object 63"/>
          <p:cNvGraphicFramePr>
            <a:graphicFrameLocks noChangeAspect="1"/>
          </p:cNvGraphicFramePr>
          <p:nvPr/>
        </p:nvGraphicFramePr>
        <p:xfrm>
          <a:off x="4343400" y="1662113"/>
          <a:ext cx="35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29" imgW="342889" imgH="457200" progId="Equation.3">
                  <p:embed/>
                </p:oleObj>
              </mc:Choice>
              <mc:Fallback>
                <p:oleObj name="Equation" r:id="rId29" imgW="342889" imgH="457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62113"/>
                        <a:ext cx="35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6" name="Object 64"/>
          <p:cNvGraphicFramePr>
            <a:graphicFrameLocks noChangeAspect="1"/>
          </p:cNvGraphicFramePr>
          <p:nvPr/>
        </p:nvGraphicFramePr>
        <p:xfrm>
          <a:off x="4343400" y="241300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31" imgW="495246" imgH="457200" progId="Equation.3">
                  <p:embed/>
                </p:oleObj>
              </mc:Choice>
              <mc:Fallback>
                <p:oleObj name="Equation" r:id="rId31" imgW="495246" imgH="4572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13000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3" name="Picture 65" descr="F:\My Documents\数学资源库\机动.jpg"/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4" name="Text Box 6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4595" name="Picture 6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6" name="Picture 6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7" name="Picture 6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8" name="Picture 7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9" name="Picture 7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office\Templates\空演示文稿.pot</Template>
  <TotalTime>1830</TotalTime>
  <Words>135</Words>
  <Application>Microsoft Office PowerPoint</Application>
  <PresentationFormat>全屏显示(4:3)</PresentationFormat>
  <Paragraphs>21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Times New Roman</vt:lpstr>
      <vt:lpstr>楷体_GB2312</vt:lpstr>
      <vt:lpstr>Arial</vt:lpstr>
      <vt:lpstr>宋体</vt:lpstr>
      <vt:lpstr>华文行楷</vt:lpstr>
      <vt:lpstr>Symbol</vt:lpstr>
      <vt:lpstr>仿宋_GB2312</vt:lpstr>
      <vt:lpstr>空演示文稿</vt:lpstr>
      <vt:lpstr>BMP 图象</vt:lpstr>
      <vt:lpstr>Microsoft 公式 3.0</vt:lpstr>
      <vt:lpstr>Microsoft Equation 3.0</vt:lpstr>
      <vt:lpstr>第9节</vt:lpstr>
      <vt:lpstr>傅里叶级数的复数形式</vt:lpstr>
      <vt:lpstr>PowerPoint 演示文稿</vt:lpstr>
      <vt:lpstr>傅里叶级数的复数形式:</vt:lpstr>
      <vt:lpstr>例.  把宽为  ,高为 h ,周期为 T 的矩形波展成复数形</vt:lpstr>
      <vt:lpstr>PowerPoint 演示文稿</vt:lpstr>
    </vt:vector>
  </TitlesOfParts>
  <Manager/>
  <Company>cumt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第八节  以2l为周期的函数的傅立叶级数</dc:title>
  <dc:creator>caoyingluo</dc:creator>
  <cp:lastModifiedBy>Zhuangchu LUO</cp:lastModifiedBy>
  <cp:revision>74</cp:revision>
  <dcterms:created xsi:type="dcterms:W3CDTF">2001-05-05T01:21:13Z</dcterms:created>
  <dcterms:modified xsi:type="dcterms:W3CDTF">2018-02-08T09:36:57Z</dcterms:modified>
</cp:coreProperties>
</file>