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handoutMasterIdLst>
    <p:handoutMasterId r:id="rId29"/>
  </p:handoutMasterIdLst>
  <p:sldIdLst>
    <p:sldId id="256" r:id="rId5"/>
    <p:sldId id="270" r:id="rId6"/>
    <p:sldId id="269" r:id="rId7"/>
    <p:sldId id="272" r:id="rId8"/>
    <p:sldId id="260" r:id="rId9"/>
    <p:sldId id="273" r:id="rId10"/>
    <p:sldId id="275" r:id="rId11"/>
    <p:sldId id="276" r:id="rId12"/>
    <p:sldId id="281" r:id="rId13"/>
    <p:sldId id="279" r:id="rId14"/>
    <p:sldId id="286" r:id="rId15"/>
    <p:sldId id="282" r:id="rId16"/>
    <p:sldId id="284" r:id="rId17"/>
    <p:sldId id="289" r:id="rId18"/>
    <p:sldId id="294" r:id="rId19"/>
    <p:sldId id="295" r:id="rId20"/>
    <p:sldId id="293" r:id="rId21"/>
    <p:sldId id="292" r:id="rId22"/>
    <p:sldId id="296" r:id="rId23"/>
    <p:sldId id="267" r:id="rId24"/>
    <p:sldId id="277" r:id="rId25"/>
    <p:sldId id="290" r:id="rId26"/>
    <p:sldId id="291" r:id="rId27"/>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91" d="100"/>
          <a:sy n="91" d="100"/>
        </p:scale>
        <p:origin x="370" y="62"/>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a:lstStyle/>
        <a:p>
          <a:pPr>
            <a:lnSpc>
              <a:spcPct val="100000"/>
            </a:lnSpc>
          </a:pPr>
          <a:r>
            <a:rPr lang="zh-CN" altLang="en-US" noProof="0" dirty="0">
              <a:latin typeface="Microsoft YaHei UI" panose="020B0503020204020204" pitchFamily="34" charset="-122"/>
              <a:ea typeface="Microsoft YaHei UI" panose="020B0503020204020204" pitchFamily="34" charset="-122"/>
            </a:rPr>
            <a:t>工作原理</a:t>
          </a:r>
        </a:p>
      </dgm:t>
    </dgm:pt>
    <dgm:pt modelId="{A1BB3DDB-A2CF-407F-9044-E3AC1B808421}" type="parTrans" cxnId="{ACB259CB-0782-437C-AE91-04CE095D2AE5}">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F397379E-0BDA-46CE-8393-B1D10C55E1BA}" type="sibTrans" cxnId="{ACB259CB-0782-437C-AE91-04CE095D2AE5}">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F7214975-5AC4-4CF8-9015-322498751A8A}">
      <dgm:prSet phldrT="[Text]"/>
      <dgm:spPr/>
      <dgm:t>
        <a:bodyPr/>
        <a:lstStyle/>
        <a:p>
          <a:pPr>
            <a:lnSpc>
              <a:spcPct val="100000"/>
            </a:lnSpc>
          </a:pPr>
          <a:r>
            <a:rPr lang="zh-CN" altLang="en-US" noProof="0" dirty="0">
              <a:latin typeface="Microsoft YaHei UI" panose="020B0503020204020204" pitchFamily="34" charset="-122"/>
              <a:ea typeface="Microsoft YaHei UI" panose="020B0503020204020204" pitchFamily="34" charset="-122"/>
            </a:rPr>
            <a:t>标签</a:t>
          </a:r>
        </a:p>
      </dgm:t>
    </dgm:pt>
    <dgm:pt modelId="{51AC1870-5B81-422A-9A2E-E1F58EF50843}" type="parTrans" cxnId="{B7CE7116-0D68-4E90-AA49-C97B6B372915}">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CE7BE2A3-5633-4666-BB75-6164E26282D5}" type="sibTrans" cxnId="{B7CE7116-0D68-4E90-AA49-C97B6B372915}">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DEE34459-7CFF-4259-B0F1-06F318A5F5F1}">
      <dgm:prSet phldrT="[Text]"/>
      <dgm:spPr/>
      <dgm:t>
        <a:bodyPr/>
        <a:lstStyle/>
        <a:p>
          <a:pPr>
            <a:lnSpc>
              <a:spcPct val="100000"/>
            </a:lnSpc>
          </a:pPr>
          <a:r>
            <a:rPr lang="zh-CN" altLang="en-US" noProof="0" dirty="0">
              <a:latin typeface="Microsoft YaHei UI" panose="020B0503020204020204" pitchFamily="34" charset="-122"/>
              <a:ea typeface="Microsoft YaHei UI" panose="020B0503020204020204" pitchFamily="34" charset="-122"/>
            </a:rPr>
            <a:t>通信模式</a:t>
          </a:r>
        </a:p>
      </dgm:t>
    </dgm:pt>
    <dgm:pt modelId="{54414E6B-1DFE-48C0-8F42-E1A5E6110EDB}" type="parTrans" cxnId="{206A689C-A5B1-445D-AD81-AC76C80B148A}">
      <dgm:prSet/>
      <dgm:spPr/>
      <dgm:t>
        <a:bodyPr/>
        <a:lstStyle/>
        <a:p>
          <a:endParaRPr lang="zh-CN" altLang="en-US"/>
        </a:p>
      </dgm:t>
    </dgm:pt>
    <dgm:pt modelId="{9CEB6EDC-C590-4A04-8E9B-CA427BDF7E2C}" type="sibTrans" cxnId="{206A689C-A5B1-445D-AD81-AC76C80B148A}">
      <dgm:prSet/>
      <dgm:spPr/>
      <dgm:t>
        <a:bodyPr/>
        <a:lstStyle/>
        <a:p>
          <a:endParaRPr lang="zh-CN" altLang="en-US"/>
        </a:p>
      </dgm:t>
    </dgm:pt>
    <dgm:pt modelId="{F178CDDB-91FA-4633-991A-0EC0BDB4BD7A}">
      <dgm:prSet phldrT="[Text]"/>
      <dgm:spPr/>
      <dgm:t>
        <a:bodyPr rtlCol="0"/>
        <a:lstStyle/>
        <a:p>
          <a:pPr>
            <a:lnSpc>
              <a:spcPct val="100000"/>
            </a:lnSpc>
          </a:pPr>
          <a:r>
            <a:rPr lang="zh-CN" altLang="en-US" noProof="0" dirty="0">
              <a:latin typeface="Microsoft YaHei UI" panose="020B0503020204020204" pitchFamily="34" charset="-122"/>
              <a:ea typeface="Microsoft YaHei UI" panose="020B0503020204020204" pitchFamily="34" charset="-122"/>
            </a:rPr>
            <a:t>安全性与应用</a:t>
          </a:r>
        </a:p>
      </dgm:t>
    </dgm:pt>
    <dgm:pt modelId="{88772E12-F18D-4E1D-8679-A61925A34D2F}" type="parTrans" cxnId="{DE61191E-5236-4F66-BEC9-12D0B0CCE0D8}">
      <dgm:prSet/>
      <dgm:spPr/>
      <dgm:t>
        <a:bodyPr/>
        <a:lstStyle/>
        <a:p>
          <a:endParaRPr lang="zh-CN" altLang="en-US"/>
        </a:p>
      </dgm:t>
    </dgm:pt>
    <dgm:pt modelId="{11B390DC-2BCF-4CFE-AAB0-49E104EE7ECB}" type="sibTrans" cxnId="{DE61191E-5236-4F66-BEC9-12D0B0CCE0D8}">
      <dgm:prSet/>
      <dgm:spPr/>
      <dgm:t>
        <a:bodyPr/>
        <a:lstStyle/>
        <a:p>
          <a:endParaRPr lang="zh-CN" altLang="en-US"/>
        </a:p>
      </dgm:t>
    </dgm:pt>
    <dgm:pt modelId="{6ABE9384-859D-4C4C-B983-2B1E39A8B348}">
      <dgm:prSet phldrT="[Text]"/>
      <dgm:spPr/>
      <dgm:t>
        <a:bodyPr/>
        <a:lstStyle/>
        <a:p>
          <a:pPr>
            <a:lnSpc>
              <a:spcPct val="100000"/>
            </a:lnSpc>
          </a:pPr>
          <a:r>
            <a:rPr lang="zh-CN" altLang="en-US" noProof="0" dirty="0">
              <a:latin typeface="Microsoft YaHei UI" panose="020B0503020204020204" pitchFamily="34" charset="-122"/>
              <a:ea typeface="Microsoft YaHei UI" panose="020B0503020204020204" pitchFamily="34" charset="-122"/>
            </a:rPr>
            <a:t>工作模式</a:t>
          </a:r>
        </a:p>
      </dgm:t>
    </dgm:pt>
    <dgm:pt modelId="{012549DD-A1CA-4571-A981-CFD78093EB20}" type="sibTrans" cxnId="{929B611D-ADB7-45E4-812D-4E288BD2D31C}">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4C63E530-1425-407B-8508-FAC57680DEF0}" type="parTrans" cxnId="{929B611D-ADB7-45E4-812D-4E288BD2D31C}">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44164630-2F05-47D6-AD96-D9713C7C94EA}" type="pres">
      <dgm:prSet presAssocID="{53001724-5C5A-402A-B907-ECA89FAFA97F}" presName="root" presStyleCnt="0">
        <dgm:presLayoutVars>
          <dgm:dir/>
          <dgm:resizeHandles val="exact"/>
        </dgm:presLayoutVars>
      </dgm:prSet>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0" presStyleCnt="5"/>
      <dgm:spPr/>
    </dgm:pt>
    <dgm:pt modelId="{55596134-9829-4D70-890A-C69BBF81D77E}" type="pres">
      <dgm:prSet presAssocID="{6FA86730-1CE5-4EBE-A9BA-FC19829C945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箭头循环 纯色填充"/>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0" presStyleCnt="5">
        <dgm:presLayoutVars>
          <dgm:chMax val="0"/>
          <dgm:chPref val="0"/>
        </dgm:presLayoutVars>
      </dgm:prSet>
      <dgm:spPr/>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1" presStyleCnt="5"/>
      <dgm:spPr/>
    </dgm:pt>
    <dgm:pt modelId="{FCE68459-8AC8-4D4B-8B2A-B85347F651AB}" type="pres">
      <dgm:prSet presAssocID="{6ABE9384-859D-4C4C-B983-2B1E39A8B3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显示器 纯色填充"/>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1" presStyleCnt="5">
        <dgm:presLayoutVars>
          <dgm:chMax val="0"/>
          <dgm:chPref val="0"/>
        </dgm:presLayoutVars>
      </dgm:prSet>
      <dgm:spPr/>
    </dgm:pt>
    <dgm:pt modelId="{AC2B0169-D740-4583-96BE-D8F87AC7FE01}" type="pres">
      <dgm:prSet presAssocID="{012549DD-A1CA-4571-A981-CFD78093EB20}" presName="sibTrans" presStyleCnt="0"/>
      <dgm:spPr/>
    </dgm:pt>
    <dgm:pt modelId="{8C60BD92-2AF2-427B-9A7F-C81C92369C3B}" type="pres">
      <dgm:prSet presAssocID="{DEE34459-7CFF-4259-B0F1-06F318A5F5F1}" presName="compNode" presStyleCnt="0"/>
      <dgm:spPr/>
    </dgm:pt>
    <dgm:pt modelId="{5A60FB26-BD33-4914-88FE-B9ADA80AD20D}" type="pres">
      <dgm:prSet presAssocID="{DEE34459-7CFF-4259-B0F1-06F318A5F5F1}" presName="bgRect" presStyleLbl="bgShp" presStyleIdx="2" presStyleCnt="5"/>
      <dgm:spPr/>
    </dgm:pt>
    <dgm:pt modelId="{FA5DB1DF-78F1-4BCF-BCC4-D3A118B0EC4E}" type="pres">
      <dgm:prSet presAssocID="{DEE34459-7CFF-4259-B0F1-06F318A5F5F1}"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智能手机 纯色填充"/>
        </a:ext>
      </dgm:extLst>
    </dgm:pt>
    <dgm:pt modelId="{BB4BFC92-17A3-481D-B405-B0D89B042A5D}" type="pres">
      <dgm:prSet presAssocID="{DEE34459-7CFF-4259-B0F1-06F318A5F5F1}" presName="spaceRect" presStyleCnt="0"/>
      <dgm:spPr/>
    </dgm:pt>
    <dgm:pt modelId="{CC66E16B-6850-4290-AE05-EAE972804468}" type="pres">
      <dgm:prSet presAssocID="{DEE34459-7CFF-4259-B0F1-06F318A5F5F1}" presName="parTx" presStyleLbl="revTx" presStyleIdx="2" presStyleCnt="5">
        <dgm:presLayoutVars>
          <dgm:chMax val="0"/>
          <dgm:chPref val="0"/>
        </dgm:presLayoutVars>
      </dgm:prSet>
      <dgm:spPr/>
    </dgm:pt>
    <dgm:pt modelId="{261AAFBA-CC81-4358-AC35-422445496332}" type="pres">
      <dgm:prSet presAssocID="{9CEB6EDC-C590-4A04-8E9B-CA427BDF7E2C}" presName="sibTrans" presStyleCnt="0"/>
      <dgm:spPr/>
    </dgm:pt>
    <dgm:pt modelId="{9602AFE8-70EE-42FC-9CD5-A2E6AA3E2091}" type="pres">
      <dgm:prSet presAssocID="{F7214975-5AC4-4CF8-9015-322498751A8A}" presName="compNode" presStyleCnt="0"/>
      <dgm:spPr/>
    </dgm:pt>
    <dgm:pt modelId="{B231036C-5FBE-4605-8393-F1B6359EE169}" type="pres">
      <dgm:prSet presAssocID="{F7214975-5AC4-4CF8-9015-322498751A8A}" presName="bgRect" presStyleLbl="bgShp" presStyleIdx="3" presStyleCnt="5" custLinFactNeighborY="1047"/>
      <dgm:spPr/>
    </dgm:pt>
    <dgm:pt modelId="{A64BFE9C-AA80-43CE-8FF6-8D33BAD07C57}" type="pres">
      <dgm:prSet presAssocID="{F7214975-5AC4-4CF8-9015-322498751A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Internet 纯色填充"/>
        </a:ext>
      </dgm:extLst>
    </dgm:pt>
    <dgm:pt modelId="{2D725CFB-B072-491A-B436-3AD21D0542FE}" type="pres">
      <dgm:prSet presAssocID="{F7214975-5AC4-4CF8-9015-322498751A8A}" presName="spaceRect" presStyleCnt="0"/>
      <dgm:spPr/>
    </dgm:pt>
    <dgm:pt modelId="{556AE736-B6E0-4DC7-8429-5ADFCF947C4F}" type="pres">
      <dgm:prSet presAssocID="{F7214975-5AC4-4CF8-9015-322498751A8A}" presName="parTx" presStyleLbl="revTx" presStyleIdx="3" presStyleCnt="5">
        <dgm:presLayoutVars>
          <dgm:chMax val="0"/>
          <dgm:chPref val="0"/>
        </dgm:presLayoutVars>
      </dgm:prSet>
      <dgm:spPr/>
    </dgm:pt>
    <dgm:pt modelId="{A45D4200-2BA2-47EE-93FD-D5EC31B4FBD9}" type="pres">
      <dgm:prSet presAssocID="{CE7BE2A3-5633-4666-BB75-6164E26282D5}" presName="sibTrans" presStyleCnt="0"/>
      <dgm:spPr/>
    </dgm:pt>
    <dgm:pt modelId="{088D9625-9586-4445-8F7C-CD035C08A31A}" type="pres">
      <dgm:prSet presAssocID="{F178CDDB-91FA-4633-991A-0EC0BDB4BD7A}" presName="compNode" presStyleCnt="0"/>
      <dgm:spPr/>
    </dgm:pt>
    <dgm:pt modelId="{D16A52D4-BDAA-45B0-8F50-7B6D1957608A}" type="pres">
      <dgm:prSet presAssocID="{F178CDDB-91FA-4633-991A-0EC0BDB4BD7A}" presName="bgRect" presStyleLbl="bgShp" presStyleIdx="4" presStyleCnt="5" custLinFactNeighborX="-3812" custLinFactNeighborY="8041"/>
      <dgm:spPr/>
    </dgm:pt>
    <dgm:pt modelId="{E79201A2-B400-4C04-942D-942E72F24541}" type="pres">
      <dgm:prSet presAssocID="{F178CDDB-91FA-4633-991A-0EC0BDB4BD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云计算 纯色填充"/>
        </a:ext>
      </dgm:extLst>
    </dgm:pt>
    <dgm:pt modelId="{85FC7FCE-1953-464A-984A-7EF27FA33497}" type="pres">
      <dgm:prSet presAssocID="{F178CDDB-91FA-4633-991A-0EC0BDB4BD7A}" presName="spaceRect" presStyleCnt="0"/>
      <dgm:spPr/>
    </dgm:pt>
    <dgm:pt modelId="{10627682-B82E-4FF1-909C-AEBE87E4B178}" type="pres">
      <dgm:prSet presAssocID="{F178CDDB-91FA-4633-991A-0EC0BDB4BD7A}" presName="parTx" presStyleLbl="revTx" presStyleIdx="4" presStyleCnt="5">
        <dgm:presLayoutVars>
          <dgm:chMax val="0"/>
          <dgm:chPref val="0"/>
        </dgm:presLayoutVars>
      </dgm:prSet>
      <dgm:spPr/>
    </dgm:pt>
  </dgm:ptLst>
  <dgm:cxnLst>
    <dgm:cxn modelId="{B7CE7116-0D68-4E90-AA49-C97B6B372915}" srcId="{53001724-5C5A-402A-B907-ECA89FAFA97F}" destId="{F7214975-5AC4-4CF8-9015-322498751A8A}" srcOrd="3" destOrd="0" parTransId="{51AC1870-5B81-422A-9A2E-E1F58EF50843}" sibTransId="{CE7BE2A3-5633-4666-BB75-6164E26282D5}"/>
    <dgm:cxn modelId="{929B611D-ADB7-45E4-812D-4E288BD2D31C}" srcId="{53001724-5C5A-402A-B907-ECA89FAFA97F}" destId="{6ABE9384-859D-4C4C-B983-2B1E39A8B348}" srcOrd="1" destOrd="0" parTransId="{4C63E530-1425-407B-8508-FAC57680DEF0}" sibTransId="{012549DD-A1CA-4571-A981-CFD78093EB20}"/>
    <dgm:cxn modelId="{DE61191E-5236-4F66-BEC9-12D0B0CCE0D8}" srcId="{53001724-5C5A-402A-B907-ECA89FAFA97F}" destId="{F178CDDB-91FA-4633-991A-0EC0BDB4BD7A}" srcOrd="4" destOrd="0" parTransId="{88772E12-F18D-4E1D-8679-A61925A34D2F}" sibTransId="{11B390DC-2BCF-4CFE-AAB0-49E104EE7ECB}"/>
    <dgm:cxn modelId="{E42F3627-E378-4611-9E44-8C53F460E990}" type="presOf" srcId="{6FA86730-1CE5-4EBE-A9BA-FC19829C945A}" destId="{317AA252-427D-40A4-8C7D-92392117FEF6}" srcOrd="0" destOrd="0" presId="urn:microsoft.com/office/officeart/2018/2/layout/IconVerticalSolidList"/>
    <dgm:cxn modelId="{1C605B4C-E51E-44B8-8933-D52963ED863D}" type="presOf" srcId="{6ABE9384-859D-4C4C-B983-2B1E39A8B348}" destId="{0F75F18A-3C22-462D-9DAB-5E8D88D9A51B}" srcOrd="0" destOrd="0" presId="urn:microsoft.com/office/officeart/2018/2/layout/IconVerticalSolidList"/>
    <dgm:cxn modelId="{D0D95555-C348-4CF7-8A46-F7A2BF92D08A}" type="presOf" srcId="{53001724-5C5A-402A-B907-ECA89FAFA97F}" destId="{44164630-2F05-47D6-AD96-D9713C7C94EA}" srcOrd="0" destOrd="0" presId="urn:microsoft.com/office/officeart/2018/2/layout/IconVerticalSolidList"/>
    <dgm:cxn modelId="{25117D8B-5CE2-438F-9411-12A7FD4D7BCF}" type="presOf" srcId="{F7214975-5AC4-4CF8-9015-322498751A8A}" destId="{556AE736-B6E0-4DC7-8429-5ADFCF947C4F}" srcOrd="0" destOrd="0" presId="urn:microsoft.com/office/officeart/2018/2/layout/IconVerticalSolidList"/>
    <dgm:cxn modelId="{3E8F459C-B83A-4E5C-93C6-61DF2C9F5E4E}" type="presOf" srcId="{F178CDDB-91FA-4633-991A-0EC0BDB4BD7A}" destId="{10627682-B82E-4FF1-909C-AEBE87E4B178}" srcOrd="0" destOrd="0" presId="urn:microsoft.com/office/officeart/2018/2/layout/IconVerticalSolidList"/>
    <dgm:cxn modelId="{206A689C-A5B1-445D-AD81-AC76C80B148A}" srcId="{53001724-5C5A-402A-B907-ECA89FAFA97F}" destId="{DEE34459-7CFF-4259-B0F1-06F318A5F5F1}" srcOrd="2" destOrd="0" parTransId="{54414E6B-1DFE-48C0-8F42-E1A5E6110EDB}" sibTransId="{9CEB6EDC-C590-4A04-8E9B-CA427BDF7E2C}"/>
    <dgm:cxn modelId="{0CD745C3-2B9C-48CB-9F56-68A28037DBD1}" type="presOf" srcId="{DEE34459-7CFF-4259-B0F1-06F318A5F5F1}" destId="{CC66E16B-6850-4290-AE05-EAE972804468}" srcOrd="0" destOrd="0" presId="urn:microsoft.com/office/officeart/2018/2/layout/IconVerticalSolidList"/>
    <dgm:cxn modelId="{ACB259CB-0782-437C-AE91-04CE095D2AE5}" srcId="{53001724-5C5A-402A-B907-ECA89FAFA97F}" destId="{6FA86730-1CE5-4EBE-A9BA-FC19829C945A}" srcOrd="0" destOrd="0" parTransId="{A1BB3DDB-A2CF-407F-9044-E3AC1B808421}" sibTransId="{F397379E-0BDA-46CE-8393-B1D10C55E1BA}"/>
    <dgm:cxn modelId="{9FB3D75A-7318-40AD-9643-F5D113BEF3EA}" type="presParOf" srcId="{44164630-2F05-47D6-AD96-D9713C7C94EA}" destId="{BBB5EE06-EDF8-41BB-B38A-75BA74195339}" srcOrd="0" destOrd="0" presId="urn:microsoft.com/office/officeart/2018/2/layout/IconVerticalSolidList"/>
    <dgm:cxn modelId="{9FE1ADA8-0652-4F08-909B-6F1F8C7865F7}" type="presParOf" srcId="{BBB5EE06-EDF8-41BB-B38A-75BA74195339}" destId="{BD3976FF-3460-411F-BC23-D0B68261F465}" srcOrd="0" destOrd="0" presId="urn:microsoft.com/office/officeart/2018/2/layout/IconVerticalSolidList"/>
    <dgm:cxn modelId="{02F1752E-8943-4CED-AB23-FD169E28320D}" type="presParOf" srcId="{BBB5EE06-EDF8-41BB-B38A-75BA74195339}" destId="{55596134-9829-4D70-890A-C69BBF81D77E}" srcOrd="1" destOrd="0" presId="urn:microsoft.com/office/officeart/2018/2/layout/IconVerticalSolidList"/>
    <dgm:cxn modelId="{B0AA3935-03A2-4CCF-A853-AB8E050001AB}" type="presParOf" srcId="{BBB5EE06-EDF8-41BB-B38A-75BA74195339}" destId="{EF52B154-BE74-4151-893E-30A55BCE1232}" srcOrd="2" destOrd="0" presId="urn:microsoft.com/office/officeart/2018/2/layout/IconVerticalSolidList"/>
    <dgm:cxn modelId="{27C9A290-584D-453B-93FD-FA35380C106B}" type="presParOf" srcId="{BBB5EE06-EDF8-41BB-B38A-75BA74195339}" destId="{317AA252-427D-40A4-8C7D-92392117FEF6}" srcOrd="3" destOrd="0" presId="urn:microsoft.com/office/officeart/2018/2/layout/IconVerticalSolidList"/>
    <dgm:cxn modelId="{78E03A4A-6EE4-4028-8A51-8793E0D3E1A8}" type="presParOf" srcId="{44164630-2F05-47D6-AD96-D9713C7C94EA}" destId="{DB828AB6-BF3C-4FBC-936A-ABF577D4A72E}" srcOrd="1" destOrd="0" presId="urn:microsoft.com/office/officeart/2018/2/layout/IconVerticalSolidList"/>
    <dgm:cxn modelId="{37B51E1B-2833-450E-AED0-0479588A1773}" type="presParOf" srcId="{44164630-2F05-47D6-AD96-D9713C7C94EA}" destId="{2862063A-01C9-45B8-BC29-0877E16269D6}" srcOrd="2" destOrd="0" presId="urn:microsoft.com/office/officeart/2018/2/layout/IconVerticalSolidList"/>
    <dgm:cxn modelId="{0568F507-FCED-4896-B7EE-3C55B05820B4}" type="presParOf" srcId="{2862063A-01C9-45B8-BC29-0877E16269D6}" destId="{5DD1A591-E379-4123-AFEF-0E0E1C78A6C8}" srcOrd="0" destOrd="0" presId="urn:microsoft.com/office/officeart/2018/2/layout/IconVerticalSolidList"/>
    <dgm:cxn modelId="{3350E533-B59F-4225-911C-3AF81C5BB096}" type="presParOf" srcId="{2862063A-01C9-45B8-BC29-0877E16269D6}" destId="{FCE68459-8AC8-4D4B-8B2A-B85347F651AB}" srcOrd="1" destOrd="0" presId="urn:microsoft.com/office/officeart/2018/2/layout/IconVerticalSolidList"/>
    <dgm:cxn modelId="{D1507AE6-EFD3-4D91-8F89-13072D5D3B99}" type="presParOf" srcId="{2862063A-01C9-45B8-BC29-0877E16269D6}" destId="{7840CE1B-2464-4289-B418-12904C5D46CE}" srcOrd="2" destOrd="0" presId="urn:microsoft.com/office/officeart/2018/2/layout/IconVerticalSolidList"/>
    <dgm:cxn modelId="{3F44C565-7FFB-4A68-99E4-AC437FE954ED}" type="presParOf" srcId="{2862063A-01C9-45B8-BC29-0877E16269D6}" destId="{0F75F18A-3C22-462D-9DAB-5E8D88D9A51B}" srcOrd="3" destOrd="0" presId="urn:microsoft.com/office/officeart/2018/2/layout/IconVerticalSolidList"/>
    <dgm:cxn modelId="{4A49B124-E089-4890-B36F-962056FA9588}" type="presParOf" srcId="{44164630-2F05-47D6-AD96-D9713C7C94EA}" destId="{AC2B0169-D740-4583-96BE-D8F87AC7FE01}" srcOrd="3" destOrd="0" presId="urn:microsoft.com/office/officeart/2018/2/layout/IconVerticalSolidList"/>
    <dgm:cxn modelId="{930374AA-7BB4-4F06-BCB9-32FB7C839020}" type="presParOf" srcId="{44164630-2F05-47D6-AD96-D9713C7C94EA}" destId="{8C60BD92-2AF2-427B-9A7F-C81C92369C3B}" srcOrd="4" destOrd="0" presId="urn:microsoft.com/office/officeart/2018/2/layout/IconVerticalSolidList"/>
    <dgm:cxn modelId="{AEED409A-61C4-41DE-B844-A967249BF1AB}" type="presParOf" srcId="{8C60BD92-2AF2-427B-9A7F-C81C92369C3B}" destId="{5A60FB26-BD33-4914-88FE-B9ADA80AD20D}" srcOrd="0" destOrd="0" presId="urn:microsoft.com/office/officeart/2018/2/layout/IconVerticalSolidList"/>
    <dgm:cxn modelId="{7A7A6D66-4556-4CF8-8C82-93098A29CDCE}" type="presParOf" srcId="{8C60BD92-2AF2-427B-9A7F-C81C92369C3B}" destId="{FA5DB1DF-78F1-4BCF-BCC4-D3A118B0EC4E}" srcOrd="1" destOrd="0" presId="urn:microsoft.com/office/officeart/2018/2/layout/IconVerticalSolidList"/>
    <dgm:cxn modelId="{0F97CF0C-623E-453C-82A6-B242A81A47DB}" type="presParOf" srcId="{8C60BD92-2AF2-427B-9A7F-C81C92369C3B}" destId="{BB4BFC92-17A3-481D-B405-B0D89B042A5D}" srcOrd="2" destOrd="0" presId="urn:microsoft.com/office/officeart/2018/2/layout/IconVerticalSolidList"/>
    <dgm:cxn modelId="{DA57B3EE-F719-44EC-B6DD-1C11166CC8DD}" type="presParOf" srcId="{8C60BD92-2AF2-427B-9A7F-C81C92369C3B}" destId="{CC66E16B-6850-4290-AE05-EAE972804468}" srcOrd="3" destOrd="0" presId="urn:microsoft.com/office/officeart/2018/2/layout/IconVerticalSolidList"/>
    <dgm:cxn modelId="{EB692676-FEE2-4CE7-8CF6-F83FE081E73C}" type="presParOf" srcId="{44164630-2F05-47D6-AD96-D9713C7C94EA}" destId="{261AAFBA-CC81-4358-AC35-422445496332}" srcOrd="5" destOrd="0" presId="urn:microsoft.com/office/officeart/2018/2/layout/IconVerticalSolidList"/>
    <dgm:cxn modelId="{8CF64B13-46A8-42CA-8DD2-87241C9E1D4B}" type="presParOf" srcId="{44164630-2F05-47D6-AD96-D9713C7C94EA}" destId="{9602AFE8-70EE-42FC-9CD5-A2E6AA3E2091}" srcOrd="6" destOrd="0" presId="urn:microsoft.com/office/officeart/2018/2/layout/IconVerticalSolidList"/>
    <dgm:cxn modelId="{8CB9CD9D-905C-4263-9E48-D0A18051D03C}" type="presParOf" srcId="{9602AFE8-70EE-42FC-9CD5-A2E6AA3E2091}" destId="{B231036C-5FBE-4605-8393-F1B6359EE169}" srcOrd="0" destOrd="0" presId="urn:microsoft.com/office/officeart/2018/2/layout/IconVerticalSolidList"/>
    <dgm:cxn modelId="{82828E1A-3E6B-4878-B080-25C2C978B9AE}" type="presParOf" srcId="{9602AFE8-70EE-42FC-9CD5-A2E6AA3E2091}" destId="{A64BFE9C-AA80-43CE-8FF6-8D33BAD07C57}" srcOrd="1" destOrd="0" presId="urn:microsoft.com/office/officeart/2018/2/layout/IconVerticalSolidList"/>
    <dgm:cxn modelId="{07115384-BCC9-4BBA-9940-4283AA60CBB1}" type="presParOf" srcId="{9602AFE8-70EE-42FC-9CD5-A2E6AA3E2091}" destId="{2D725CFB-B072-491A-B436-3AD21D0542FE}" srcOrd="2" destOrd="0" presId="urn:microsoft.com/office/officeart/2018/2/layout/IconVerticalSolidList"/>
    <dgm:cxn modelId="{8EE77B3E-8046-4DAA-9D80-2E3511DF47D2}" type="presParOf" srcId="{9602AFE8-70EE-42FC-9CD5-A2E6AA3E2091}" destId="{556AE736-B6E0-4DC7-8429-5ADFCF947C4F}" srcOrd="3" destOrd="0" presId="urn:microsoft.com/office/officeart/2018/2/layout/IconVerticalSolidList"/>
    <dgm:cxn modelId="{A336CCB7-F1EE-4218-9D76-141BD52B70A0}" type="presParOf" srcId="{44164630-2F05-47D6-AD96-D9713C7C94EA}" destId="{A45D4200-2BA2-47EE-93FD-D5EC31B4FBD9}" srcOrd="7" destOrd="0" presId="urn:microsoft.com/office/officeart/2018/2/layout/IconVerticalSolidList"/>
    <dgm:cxn modelId="{EA4F8664-47B4-4C13-BF56-A06AEE1343B4}" type="presParOf" srcId="{44164630-2F05-47D6-AD96-D9713C7C94EA}" destId="{088D9625-9586-4445-8F7C-CD035C08A31A}" srcOrd="8" destOrd="0" presId="urn:microsoft.com/office/officeart/2018/2/layout/IconVerticalSolidList"/>
    <dgm:cxn modelId="{09C58BF5-C801-450E-B0AB-23B515022776}" type="presParOf" srcId="{088D9625-9586-4445-8F7C-CD035C08A31A}" destId="{D16A52D4-BDAA-45B0-8F50-7B6D1957608A}" srcOrd="0" destOrd="0" presId="urn:microsoft.com/office/officeart/2018/2/layout/IconVerticalSolidList"/>
    <dgm:cxn modelId="{860A13D8-7DA4-4CCA-8856-9B69921043D2}" type="presParOf" srcId="{088D9625-9586-4445-8F7C-CD035C08A31A}" destId="{E79201A2-B400-4C04-942D-942E72F24541}" srcOrd="1" destOrd="0" presId="urn:microsoft.com/office/officeart/2018/2/layout/IconVerticalSolidList"/>
    <dgm:cxn modelId="{6C942022-DCF5-47E3-9F9F-52B017EB6817}" type="presParOf" srcId="{088D9625-9586-4445-8F7C-CD035C08A31A}" destId="{85FC7FCE-1953-464A-984A-7EF27FA33497}" srcOrd="2" destOrd="0" presId="urn:microsoft.com/office/officeart/2018/2/layout/IconVerticalSolidList"/>
    <dgm:cxn modelId="{8E86F818-E64D-4FC8-999F-913EF2871E17}" type="presParOf" srcId="{088D9625-9586-4445-8F7C-CD035C08A31A}" destId="{10627682-B82E-4FF1-909C-AEBE87E4B17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976FF-3460-411F-BC23-D0B68261F465}">
      <dsp:nvSpPr>
        <dsp:cNvPr id="0" name=""/>
        <dsp:cNvSpPr/>
      </dsp:nvSpPr>
      <dsp:spPr>
        <a:xfrm>
          <a:off x="0" y="3428"/>
          <a:ext cx="5255182" cy="730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96134-9829-4D70-890A-C69BBF81D77E}">
      <dsp:nvSpPr>
        <dsp:cNvPr id="0" name=""/>
        <dsp:cNvSpPr/>
      </dsp:nvSpPr>
      <dsp:spPr>
        <a:xfrm>
          <a:off x="220924" y="167753"/>
          <a:ext cx="401681" cy="401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AA252-427D-40A4-8C7D-92392117FEF6}">
      <dsp:nvSpPr>
        <dsp:cNvPr id="0" name=""/>
        <dsp:cNvSpPr/>
      </dsp:nvSpPr>
      <dsp:spPr>
        <a:xfrm>
          <a:off x="843531" y="3428"/>
          <a:ext cx="4411650" cy="73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3" tIns="77293" rIns="77293" bIns="77293" numCol="1" spcCol="1270" anchor="ctr" anchorCtr="0">
          <a:noAutofit/>
        </a:bodyPr>
        <a:lstStyle/>
        <a:p>
          <a:pPr marL="0" lvl="0" indent="0" algn="l" defTabSz="844550">
            <a:lnSpc>
              <a:spcPct val="10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工作原理</a:t>
          </a:r>
        </a:p>
      </dsp:txBody>
      <dsp:txXfrm>
        <a:off x="843531" y="3428"/>
        <a:ext cx="4411650" cy="730330"/>
      </dsp:txXfrm>
    </dsp:sp>
    <dsp:sp modelId="{5DD1A591-E379-4123-AFEF-0E0E1C78A6C8}">
      <dsp:nvSpPr>
        <dsp:cNvPr id="0" name=""/>
        <dsp:cNvSpPr/>
      </dsp:nvSpPr>
      <dsp:spPr>
        <a:xfrm>
          <a:off x="0" y="916341"/>
          <a:ext cx="5255182" cy="730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68459-8AC8-4D4B-8B2A-B85347F651AB}">
      <dsp:nvSpPr>
        <dsp:cNvPr id="0" name=""/>
        <dsp:cNvSpPr/>
      </dsp:nvSpPr>
      <dsp:spPr>
        <a:xfrm>
          <a:off x="220924" y="1080665"/>
          <a:ext cx="401681" cy="401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75F18A-3C22-462D-9DAB-5E8D88D9A51B}">
      <dsp:nvSpPr>
        <dsp:cNvPr id="0" name=""/>
        <dsp:cNvSpPr/>
      </dsp:nvSpPr>
      <dsp:spPr>
        <a:xfrm>
          <a:off x="843531" y="916341"/>
          <a:ext cx="4411650" cy="73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3" tIns="77293" rIns="77293" bIns="77293" numCol="1" spcCol="1270" anchor="ctr" anchorCtr="0">
          <a:noAutofit/>
        </a:bodyPr>
        <a:lstStyle/>
        <a:p>
          <a:pPr marL="0" lvl="0" indent="0" algn="l" defTabSz="844550">
            <a:lnSpc>
              <a:spcPct val="10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工作模式</a:t>
          </a:r>
        </a:p>
      </dsp:txBody>
      <dsp:txXfrm>
        <a:off x="843531" y="916341"/>
        <a:ext cx="4411650" cy="730330"/>
      </dsp:txXfrm>
    </dsp:sp>
    <dsp:sp modelId="{5A60FB26-BD33-4914-88FE-B9ADA80AD20D}">
      <dsp:nvSpPr>
        <dsp:cNvPr id="0" name=""/>
        <dsp:cNvSpPr/>
      </dsp:nvSpPr>
      <dsp:spPr>
        <a:xfrm>
          <a:off x="0" y="1829254"/>
          <a:ext cx="5255182" cy="730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DB1DF-78F1-4BCF-BCC4-D3A118B0EC4E}">
      <dsp:nvSpPr>
        <dsp:cNvPr id="0" name=""/>
        <dsp:cNvSpPr/>
      </dsp:nvSpPr>
      <dsp:spPr>
        <a:xfrm>
          <a:off x="220924" y="1993578"/>
          <a:ext cx="401681" cy="4016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6E16B-6850-4290-AE05-EAE972804468}">
      <dsp:nvSpPr>
        <dsp:cNvPr id="0" name=""/>
        <dsp:cNvSpPr/>
      </dsp:nvSpPr>
      <dsp:spPr>
        <a:xfrm>
          <a:off x="843531" y="1829254"/>
          <a:ext cx="4411650" cy="73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3" tIns="77293" rIns="77293" bIns="77293" numCol="1" spcCol="1270" anchor="ctr" anchorCtr="0">
          <a:noAutofit/>
        </a:bodyPr>
        <a:lstStyle/>
        <a:p>
          <a:pPr marL="0" lvl="0" indent="0" algn="l" defTabSz="844550">
            <a:lnSpc>
              <a:spcPct val="10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通信模式</a:t>
          </a:r>
        </a:p>
      </dsp:txBody>
      <dsp:txXfrm>
        <a:off x="843531" y="1829254"/>
        <a:ext cx="4411650" cy="730330"/>
      </dsp:txXfrm>
    </dsp:sp>
    <dsp:sp modelId="{B231036C-5FBE-4605-8393-F1B6359EE169}">
      <dsp:nvSpPr>
        <dsp:cNvPr id="0" name=""/>
        <dsp:cNvSpPr/>
      </dsp:nvSpPr>
      <dsp:spPr>
        <a:xfrm>
          <a:off x="0" y="2749813"/>
          <a:ext cx="5255182" cy="730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BFE9C-AA80-43CE-8FF6-8D33BAD07C57}">
      <dsp:nvSpPr>
        <dsp:cNvPr id="0" name=""/>
        <dsp:cNvSpPr/>
      </dsp:nvSpPr>
      <dsp:spPr>
        <a:xfrm>
          <a:off x="220924" y="2906491"/>
          <a:ext cx="401681" cy="401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6AE736-B6E0-4DC7-8429-5ADFCF947C4F}">
      <dsp:nvSpPr>
        <dsp:cNvPr id="0" name=""/>
        <dsp:cNvSpPr/>
      </dsp:nvSpPr>
      <dsp:spPr>
        <a:xfrm>
          <a:off x="843531" y="2742167"/>
          <a:ext cx="4411650" cy="73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3" tIns="77293" rIns="77293" bIns="77293" numCol="1" spcCol="1270" anchor="ctr" anchorCtr="0">
          <a:noAutofit/>
        </a:bodyPr>
        <a:lstStyle/>
        <a:p>
          <a:pPr marL="0" lvl="0" indent="0" algn="l" defTabSz="844550">
            <a:lnSpc>
              <a:spcPct val="10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标签</a:t>
          </a:r>
        </a:p>
      </dsp:txBody>
      <dsp:txXfrm>
        <a:off x="843531" y="2742167"/>
        <a:ext cx="4411650" cy="730330"/>
      </dsp:txXfrm>
    </dsp:sp>
    <dsp:sp modelId="{D16A52D4-BDAA-45B0-8F50-7B6D1957608A}">
      <dsp:nvSpPr>
        <dsp:cNvPr id="0" name=""/>
        <dsp:cNvSpPr/>
      </dsp:nvSpPr>
      <dsp:spPr>
        <a:xfrm>
          <a:off x="0" y="3658508"/>
          <a:ext cx="5255182" cy="730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201A2-B400-4C04-942D-942E72F24541}">
      <dsp:nvSpPr>
        <dsp:cNvPr id="0" name=""/>
        <dsp:cNvSpPr/>
      </dsp:nvSpPr>
      <dsp:spPr>
        <a:xfrm>
          <a:off x="220924" y="3819404"/>
          <a:ext cx="401681" cy="4016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627682-B82E-4FF1-909C-AEBE87E4B178}">
      <dsp:nvSpPr>
        <dsp:cNvPr id="0" name=""/>
        <dsp:cNvSpPr/>
      </dsp:nvSpPr>
      <dsp:spPr>
        <a:xfrm>
          <a:off x="843531" y="3655079"/>
          <a:ext cx="4411650" cy="73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93" tIns="77293" rIns="77293" bIns="77293" numCol="1" spcCol="1270" rtlCol="0" anchor="ctr" anchorCtr="0">
          <a:noAutofit/>
        </a:bodyPr>
        <a:lstStyle/>
        <a:p>
          <a:pPr marL="0" lvl="0" indent="0" algn="l" defTabSz="844550">
            <a:lnSpc>
              <a:spcPct val="10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安全性与应用</a:t>
          </a:r>
        </a:p>
      </dsp:txBody>
      <dsp:txXfrm>
        <a:off x="843531" y="3655079"/>
        <a:ext cx="4411650" cy="7303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图标垂直实心列表"/>
  <dgm:desc val="用于从上到下显示一系列视觉对象，其中级别 1 或级别 1 和级别 2 的文本按形状分组。最适用于具有较长说明的图标或小型图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237E677-E9DB-4623-A96C-44D08FEB448D}" type="datetime1">
              <a:rPr lang="zh-CN" altLang="en-US" smtClean="0">
                <a:latin typeface="Microsoft YaHei UI" panose="020B0503020204020204" pitchFamily="34" charset="-122"/>
                <a:ea typeface="Microsoft YaHei UI" panose="020B0503020204020204" pitchFamily="34" charset="-122"/>
              </a:rPr>
              <a:t>2023/6/11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DB6E39F-C4EE-4692-ACC1-6ECD2D26C200}" type="datetime1">
              <a:rPr lang="zh-CN" altLang="en-US" smtClean="0"/>
              <a:pPr/>
              <a:t>2023/6/11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EE000EEB-8338-48D7-8EE8-EE0082EF7602}"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5016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5061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1417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rtlCol="0" anchor="b"/>
          <a:lstStyle>
            <a:lvl1pPr>
              <a:defRPr sz="72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FD015F50-C926-4024-813D-614A9A4F245E}"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F67EF83-A714-4967-985D-F223D3C52365}" type="datetime1">
              <a:rPr lang="zh-CN" altLang="en-US" noProof="0" smtClean="0"/>
              <a:t>2023/6/11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rtlCol="0"/>
          <a:lstStyle>
            <a:lvl1pPr>
              <a:defRPr sz="4800"/>
            </a:lvl1pPr>
          </a:lstStyle>
          <a:p>
            <a:pPr rtl="0"/>
            <a:r>
              <a:rPr lang="zh-CN" altLang="en-US" noProof="0"/>
              <a:t>单击此处编辑母版标题样式</a:t>
            </a:r>
          </a:p>
        </p:txBody>
      </p:sp>
      <p:sp>
        <p:nvSpPr>
          <p:cNvPr id="8" name="文本占位符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0E605A88-DD6B-41B4-A023-74D2F6BAD527}"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述">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2323374"/>
          </a:xfrm>
        </p:spPr>
        <p:txBody>
          <a:bodyPr rtlCol="0"/>
          <a:lstStyle>
            <a:lvl1pPr>
              <a:defRPr sz="48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文本占位符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icrosoft YaHei UI" panose="020B0503020204020204" pitchFamily="34" charset="-122"/>
                <a:ea typeface="Microsoft YaHei UI" panose="020B0503020204020204" pitchFamily="34" charset="-122"/>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0" name="文本占位符 3"/>
          <p:cNvSpPr>
            <a:spLocks noGrp="1"/>
          </p:cNvSpPr>
          <p:nvPr>
            <p:ph type="body" sz="half" idx="2"/>
          </p:nvPr>
        </p:nvSpPr>
        <p:spPr>
          <a:xfrm>
            <a:off x="1154954" y="4350657"/>
            <a:ext cx="8825659" cy="1676400"/>
          </a:xfrm>
        </p:spPr>
        <p:txBody>
          <a:bodyPr rtlCol="0" anchor="ctr">
            <a:normAutofit/>
          </a:bodyPr>
          <a:lstStyle>
            <a:lvl1pPr marL="0" indent="0">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AAE0348-2D4A-4663-A0A2-8BC4B8A9AB1F}"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noProof="0" smtClean="0"/>
              <a:pPr/>
              <a:t>‹#›</a:t>
            </a:fld>
            <a:endParaRPr lang="zh-CN" altLang="en-US" noProof="0"/>
          </a:p>
        </p:txBody>
      </p:sp>
      <p:sp>
        <p:nvSpPr>
          <p:cNvPr id="9" name="文本框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zh-CN" altLang="en-US" noProof="0">
                <a:latin typeface="Microsoft YaHei UI" panose="020B0503020204020204" pitchFamily="34" charset="-122"/>
                <a:ea typeface="Microsoft YaHei UI" panose="020B0503020204020204" pitchFamily="34" charset="-122"/>
              </a:rPr>
              <a:t>“</a:t>
            </a:r>
          </a:p>
        </p:txBody>
      </p:sp>
      <p:sp>
        <p:nvSpPr>
          <p:cNvPr id="13" name="文本框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zh-CN" altLang="en-US" noProof="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rtlCol="0" anchor="b"/>
          <a:lstStyle>
            <a:lvl1pPr algn="l">
              <a:defRPr sz="4000" b="0" cap="none"/>
            </a:lvl1pPr>
          </a:lstStyle>
          <a:p>
            <a:pPr rtl="0"/>
            <a:r>
              <a:rPr lang="zh-CN" altLang="en-US" noProof="0"/>
              <a:t>单击此处编辑母版标题样式</a:t>
            </a:r>
          </a:p>
        </p:txBody>
      </p:sp>
      <p:sp>
        <p:nvSpPr>
          <p:cNvPr id="3" name="文本占位符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520E2749-18DB-4137-B74A-5B171A175C22}"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sz="4200"/>
            </a:lvl1pPr>
          </a:lstStyle>
          <a:p>
            <a:pPr rtl="0"/>
            <a:r>
              <a:rPr lang="zh-CN" altLang="en-US" noProof="0"/>
              <a:t>单击此处编辑母版标题样式</a:t>
            </a:r>
          </a:p>
        </p:txBody>
      </p:sp>
      <p:sp>
        <p:nvSpPr>
          <p:cNvPr id="3" name="文本占位符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6" name="文本占位符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文本占位符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9" name="文本占位符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4" name="文本占位符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文本占位符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cxnSp>
        <p:nvCxnSpPr>
          <p:cNvPr id="17" name="直接连接符​​(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接连接符​​(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rtlCol="0"/>
          <a:lstStyle/>
          <a:p>
            <a:pPr rtl="0"/>
            <a:fld id="{95998DB4-D0FC-4AF3-BA55-8D24794D6FDD}" type="datetime1">
              <a:rPr lang="zh-CN" altLang="en-US" noProof="0" smtClean="0"/>
              <a:t>2023/6/11</a:t>
            </a:fld>
            <a:endParaRPr lang="zh-CN" altLang="en-US" noProof="0"/>
          </a:p>
        </p:txBody>
      </p:sp>
      <p:sp>
        <p:nvSpPr>
          <p:cNvPr id="4"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sz="4200"/>
            </a:lvl1pPr>
          </a:lstStyle>
          <a:p>
            <a:pPr rtl="0"/>
            <a:r>
              <a:rPr lang="zh-CN" altLang="en-US" noProof="0"/>
              <a:t>单击此处编辑母版标题样式</a:t>
            </a:r>
          </a:p>
        </p:txBody>
      </p:sp>
      <p:sp>
        <p:nvSpPr>
          <p:cNvPr id="3" name="文本占位符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9" name="图片占位符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2" name="文本占位符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文本占位符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30" name="图片占位符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3" name="文本占位符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4" name="文本占位符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31" name="图片占位符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cxnSp>
        <p:nvCxnSpPr>
          <p:cNvPr id="17" name="直接连接符​​(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接连接符​​(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rtlCol="0"/>
          <a:lstStyle/>
          <a:p>
            <a:pPr rtl="0"/>
            <a:fld id="{4A923F0A-5790-479C-B764-65FB21DE5F0D}" type="datetime1">
              <a:rPr lang="zh-CN" altLang="en-US" noProof="0" smtClean="0"/>
              <a:t>2023/6/11</a:t>
            </a:fld>
            <a:endParaRPr lang="zh-CN" altLang="en-US" noProof="0"/>
          </a:p>
        </p:txBody>
      </p:sp>
      <p:sp>
        <p:nvSpPr>
          <p:cNvPr id="4"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nchorCtr="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0FA98BCE-83CC-48B5-8EF0-0EE47E70EE91}"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304212" y="430213"/>
            <a:ext cx="1752601" cy="5826125"/>
          </a:xfrm>
        </p:spPr>
        <p:txBody>
          <a:bodyPr vert="eaVert" rtlCol="0" anchor="b" anchorCtr="0"/>
          <a:lstStyle/>
          <a:p>
            <a:pPr rtl="0"/>
            <a:r>
              <a:rPr lang="zh-CN" altLang="en-US" noProof="0"/>
              <a:t>单击此处编辑母版标题样式</a:t>
            </a:r>
          </a:p>
        </p:txBody>
      </p:sp>
      <p:sp>
        <p:nvSpPr>
          <p:cNvPr id="3" name="垂直文本占位符 2"/>
          <p:cNvSpPr>
            <a:spLocks noGrp="1"/>
          </p:cNvSpPr>
          <p:nvPr>
            <p:ph type="body" orient="vert" idx="1"/>
          </p:nvPr>
        </p:nvSpPr>
        <p:spPr>
          <a:xfrm>
            <a:off x="652463" y="887414"/>
            <a:ext cx="7423149" cy="5368924"/>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98DE924F-0E6B-4BF0-997A-EDE999311126}"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B7D10A8C-4481-4409-9809-12544EFE9584}"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rtlCol="0" anchor="b"/>
          <a:lstStyle>
            <a:lvl1pPr algn="l">
              <a:defRPr sz="4000" b="0" cap="none"/>
            </a:lvl1pPr>
          </a:lstStyle>
          <a:p>
            <a:pPr rtl="0"/>
            <a:r>
              <a:rPr lang="zh-CN" altLang="en-US" noProof="0"/>
              <a:t>单击此处编辑母版标题样式</a:t>
            </a:r>
          </a:p>
        </p:txBody>
      </p:sp>
      <p:sp>
        <p:nvSpPr>
          <p:cNvPr id="3" name="文本占位符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664FD9B7-51A1-461D-84F3-BE6CED1285B5}" type="datetime1">
              <a:rPr lang="zh-CN" altLang="en-US" noProof="0" smtClean="0"/>
              <a:t>2023/6/11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21DA3B03-FF89-42EA-9564-E2218E3FCDC0}" type="datetime1">
              <a:rPr lang="zh-CN" altLang="en-US" noProof="0" smtClean="0"/>
              <a:t>2023/6/11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C1E780CB-9532-4B06-972F-D59E5E2AA7CA}" type="datetime1">
              <a:rPr lang="zh-CN" altLang="en-US" noProof="0" smtClean="0"/>
              <a:t>2023/6/11</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7" name="日期占位符 2"/>
          <p:cNvSpPr>
            <a:spLocks noGrp="1"/>
          </p:cNvSpPr>
          <p:nvPr>
            <p:ph type="dt" sz="half" idx="10"/>
          </p:nvPr>
        </p:nvSpPr>
        <p:spPr/>
        <p:txBody>
          <a:bodyPr rtlCol="0"/>
          <a:lstStyle/>
          <a:p>
            <a:pPr rtl="0"/>
            <a:fld id="{28045EC9-AD86-4504-B744-84E09B800EE1}" type="datetime1">
              <a:rPr lang="zh-CN" altLang="en-US" noProof="0" smtClean="0"/>
              <a:t>2023/6/11</a:t>
            </a:fld>
            <a:endParaRPr lang="zh-CN" altLang="en-US" noProof="0"/>
          </a:p>
        </p:txBody>
      </p:sp>
      <p:sp>
        <p:nvSpPr>
          <p:cNvPr id="5" name="页脚占位符 3"/>
          <p:cNvSpPr>
            <a:spLocks noGrp="1"/>
          </p:cNvSpPr>
          <p:nvPr>
            <p:ph type="ftr" sz="quarter" idx="11"/>
          </p:nvPr>
        </p:nvSpPr>
        <p:spPr/>
        <p:txBody>
          <a:bodyPr rtlCol="0"/>
          <a:lstStyle/>
          <a:p>
            <a:pPr rtl="0"/>
            <a:endParaRPr lang="zh-CN" altLang="en-US" noProof="0"/>
          </a:p>
        </p:txBody>
      </p:sp>
      <p:sp>
        <p:nvSpPr>
          <p:cNvPr id="6" name="灯片编号占位符 4"/>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rtlCol="0"/>
          <a:lstStyle/>
          <a:p>
            <a:pPr rtl="0"/>
            <a:fld id="{B6BA8DF7-E57F-4D35-A93B-3E2EFAB6A3C2}" type="datetime1">
              <a:rPr lang="zh-CN" altLang="en-US" noProof="0" smtClean="0"/>
              <a:t>2023/6/11</a:t>
            </a:fld>
            <a:endParaRPr lang="zh-CN" altLang="en-US" noProof="0"/>
          </a:p>
        </p:txBody>
      </p:sp>
      <p:sp>
        <p:nvSpPr>
          <p:cNvPr id="5" name="页脚占位符 2"/>
          <p:cNvSpPr>
            <a:spLocks noGrp="1"/>
          </p:cNvSpPr>
          <p:nvPr>
            <p:ph type="ftr" sz="quarter" idx="11"/>
          </p:nvPr>
        </p:nvSpPr>
        <p:spPr/>
        <p:txBody>
          <a:bodyPr rtlCol="0"/>
          <a:lstStyle/>
          <a:p>
            <a:pPr rtl="0"/>
            <a:endParaRPr lang="zh-CN" altLang="en-US" noProof="0"/>
          </a:p>
        </p:txBody>
      </p:sp>
      <p:sp>
        <p:nvSpPr>
          <p:cNvPr id="6" name="灯片编号占位符 3"/>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3401064" cy="1447800"/>
          </a:xfrm>
        </p:spPr>
        <p:txBody>
          <a:bodyPr rtlCol="0" anchor="b"/>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7" name="日期占位符 4"/>
          <p:cNvSpPr>
            <a:spLocks noGrp="1"/>
          </p:cNvSpPr>
          <p:nvPr>
            <p:ph type="dt" sz="half" idx="10"/>
          </p:nvPr>
        </p:nvSpPr>
        <p:spPr/>
        <p:txBody>
          <a:bodyPr rtlCol="0"/>
          <a:lstStyle/>
          <a:p>
            <a:pPr rtl="0"/>
            <a:fld id="{20A71D50-6F84-4A6F-B857-367F238BAB94}" type="datetime1">
              <a:rPr lang="zh-CN" altLang="en-US" noProof="0" smtClean="0"/>
              <a:t>2023/6/11</a:t>
            </a:fld>
            <a:endParaRPr lang="zh-CN" altLang="en-US" noProof="0"/>
          </a:p>
        </p:txBody>
      </p:sp>
      <p:sp>
        <p:nvSpPr>
          <p:cNvPr id="5" name="页脚占位符 5"/>
          <p:cNvSpPr>
            <a:spLocks noGrp="1"/>
          </p:cNvSpPr>
          <p:nvPr>
            <p:ph type="ftr" sz="quarter" idx="11"/>
          </p:nvPr>
        </p:nvSpPr>
        <p:spPr/>
        <p:txBody>
          <a:bodyPr rtlCol="0"/>
          <a:lstStyle/>
          <a:p>
            <a:pPr rtl="0"/>
            <a:endParaRPr lang="zh-CN" altLang="en-US" noProof="0"/>
          </a:p>
        </p:txBody>
      </p:sp>
      <p:sp>
        <p:nvSpPr>
          <p:cNvPr id="6"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219E506-C08C-41A2-91BD-B2D0212794AF}" type="datetime1">
              <a:rPr lang="zh-CN" altLang="en-US" noProof="0" smtClean="0"/>
              <a:t>2023/6/11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椭圆形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长方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zh-CN" altLang="en-US" noProof="0"/>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04913A2C-B6EC-4E73-9A1C-1ABDFA588B67}" type="datetime1">
              <a:rPr lang="zh-CN" altLang="en-US" noProof="0" smtClean="0"/>
              <a:t>2023/6/11</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图片 4" descr="链条链接">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0" y="9"/>
            <a:ext cx="12191980" cy="6857991"/>
          </a:xfrm>
          <a:prstGeom prst="rect">
            <a:avLst/>
          </a:prstGeom>
        </p:spPr>
      </p:pic>
      <p:sp>
        <p:nvSpPr>
          <p:cNvPr id="2" name="标题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NFC</a:t>
            </a:r>
            <a:r>
              <a:rPr lang="zh-CN" altLang="en-US" dirty="0">
                <a:latin typeface="Microsoft YaHei UI" panose="020B0503020204020204" pitchFamily="34" charset="-122"/>
                <a:ea typeface="Microsoft YaHei UI" panose="020B0503020204020204" pitchFamily="34" charset="-122"/>
              </a:rPr>
              <a:t>技术</a:t>
            </a:r>
            <a:endParaRPr lang="zh-CN" altLang="ru-RU" dirty="0">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9792678" cy="861420"/>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                                                                                     ——2020302181153</a:t>
            </a:r>
            <a:r>
              <a:rPr lang="zh-CN" altLang="en-US" dirty="0">
                <a:latin typeface="Microsoft YaHei UI" panose="020B0503020204020204" pitchFamily="34" charset="-122"/>
                <a:ea typeface="Microsoft YaHei UI" panose="020B0503020204020204" pitchFamily="34" charset="-122"/>
              </a:rPr>
              <a:t>刘逸涵</a:t>
            </a:r>
            <a:endParaRPr lang="en-US" altLang="zh-CN" dirty="0">
              <a:latin typeface="Microsoft YaHei UI" panose="020B0503020204020204" pitchFamily="34" charset="-122"/>
              <a:ea typeface="Microsoft YaHei UI" panose="020B0503020204020204" pitchFamily="34" charset="-122"/>
            </a:endParaRPr>
          </a:p>
        </p:txBody>
      </p:sp>
      <p:sp>
        <p:nvSpPr>
          <p:cNvPr id="20" name="长方形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3C4F0-44FC-454A-9489-3F884813FD1B}"/>
              </a:ext>
            </a:extLst>
          </p:cNvPr>
          <p:cNvSpPr>
            <a:spLocks noGrp="1"/>
          </p:cNvSpPr>
          <p:nvPr>
            <p:ph type="title"/>
          </p:nvPr>
        </p:nvSpPr>
        <p:spPr/>
        <p:txBody>
          <a:bodyPr/>
          <a:lstStyle/>
          <a:p>
            <a:r>
              <a:rPr lang="en-US" altLang="zh-CN" dirty="0"/>
              <a:t>NFC</a:t>
            </a:r>
            <a:r>
              <a:rPr lang="zh-CN" altLang="en-US" dirty="0"/>
              <a:t>通信模式</a:t>
            </a:r>
          </a:p>
        </p:txBody>
      </p:sp>
      <p:sp>
        <p:nvSpPr>
          <p:cNvPr id="3" name="内容占位符 2">
            <a:extLst>
              <a:ext uri="{FF2B5EF4-FFF2-40B4-BE49-F238E27FC236}">
                <a16:creationId xmlns:a16="http://schemas.microsoft.com/office/drawing/2014/main" id="{B88E1950-260F-48CF-AED5-037265D6ABEC}"/>
              </a:ext>
            </a:extLst>
          </p:cNvPr>
          <p:cNvSpPr>
            <a:spLocks noGrp="1"/>
          </p:cNvSpPr>
          <p:nvPr>
            <p:ph idx="1"/>
          </p:nvPr>
        </p:nvSpPr>
        <p:spPr>
          <a:xfrm>
            <a:off x="646111" y="1152983"/>
            <a:ext cx="8946541" cy="4195481"/>
          </a:xfrm>
        </p:spPr>
        <p:txBody>
          <a:bodyPr/>
          <a:lstStyle/>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ABFBAC58-B064-4099-B248-7A57A22A315E}"/>
              </a:ext>
            </a:extLst>
          </p:cNvPr>
          <p:cNvPicPr>
            <a:picLocks noChangeAspect="1"/>
          </p:cNvPicPr>
          <p:nvPr/>
        </p:nvPicPr>
        <p:blipFill>
          <a:blip r:embed="rId2"/>
          <a:stretch>
            <a:fillRect/>
          </a:stretch>
        </p:blipFill>
        <p:spPr>
          <a:xfrm>
            <a:off x="2767127" y="1318979"/>
            <a:ext cx="6100315" cy="5241500"/>
          </a:xfrm>
          <a:prstGeom prst="rect">
            <a:avLst/>
          </a:prstGeom>
        </p:spPr>
      </p:pic>
    </p:spTree>
    <p:extLst>
      <p:ext uri="{BB962C8B-B14F-4D97-AF65-F5344CB8AC3E}">
        <p14:creationId xmlns:p14="http://schemas.microsoft.com/office/powerpoint/2010/main" val="137699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07E2A-18FC-4151-80B6-E52F8DE3C68F}"/>
              </a:ext>
            </a:extLst>
          </p:cNvPr>
          <p:cNvSpPr>
            <a:spLocks noGrp="1"/>
          </p:cNvSpPr>
          <p:nvPr>
            <p:ph type="title"/>
          </p:nvPr>
        </p:nvSpPr>
        <p:spPr/>
        <p:txBody>
          <a:bodyPr/>
          <a:lstStyle/>
          <a:p>
            <a:r>
              <a:rPr lang="en-US" altLang="zh-CN" dirty="0"/>
              <a:t>NFC</a:t>
            </a:r>
            <a:r>
              <a:rPr lang="zh-CN" altLang="en-US" dirty="0"/>
              <a:t>标签</a:t>
            </a:r>
          </a:p>
        </p:txBody>
      </p:sp>
      <p:sp>
        <p:nvSpPr>
          <p:cNvPr id="3" name="内容占位符 2">
            <a:extLst>
              <a:ext uri="{FF2B5EF4-FFF2-40B4-BE49-F238E27FC236}">
                <a16:creationId xmlns:a16="http://schemas.microsoft.com/office/drawing/2014/main" id="{53ABB022-835B-4666-8529-EBF839E26ADE}"/>
              </a:ext>
            </a:extLst>
          </p:cNvPr>
          <p:cNvSpPr>
            <a:spLocks noGrp="1"/>
          </p:cNvSpPr>
          <p:nvPr>
            <p:ph idx="1"/>
          </p:nvPr>
        </p:nvSpPr>
        <p:spPr>
          <a:xfrm>
            <a:off x="268606" y="918329"/>
            <a:ext cx="6954315" cy="5939671"/>
          </a:xfrm>
        </p:spPr>
        <p:txBody>
          <a:bodyPr/>
          <a:lstStyle/>
          <a:p>
            <a:endParaRPr lang="zh-CN" altLang="en-US" dirty="0"/>
          </a:p>
          <a:p>
            <a:r>
              <a:rPr lang="en-US" altLang="zh-CN" dirty="0"/>
              <a:t>NFC</a:t>
            </a:r>
            <a:r>
              <a:rPr lang="zh-CN" altLang="en-US" dirty="0"/>
              <a:t>标签通常采用</a:t>
            </a:r>
            <a:r>
              <a:rPr lang="zh-CN" altLang="en-US" u="sng" dirty="0"/>
              <a:t>不干胶标签</a:t>
            </a:r>
            <a:r>
              <a:rPr lang="zh-CN" altLang="en-US" dirty="0"/>
              <a:t>的形式。尽管它们的外观看起来并不让人感觉很高大上，但正是因为足够小巧，简单，这意味着它可以在其他技术无法使用的地方使用。</a:t>
            </a:r>
          </a:p>
          <a:p>
            <a:r>
              <a:rPr lang="zh-CN" altLang="en-US" dirty="0"/>
              <a:t>每个标签由两个组件共同构成一个功能设备。一部分是天线，以及小型片上系统（</a:t>
            </a:r>
            <a:r>
              <a:rPr lang="en-US" altLang="zh-CN" dirty="0"/>
              <a:t>SoC</a:t>
            </a:r>
            <a:r>
              <a:rPr lang="zh-CN" altLang="en-US" dirty="0"/>
              <a:t>）。</a:t>
            </a:r>
            <a:endParaRPr lang="en-US" altLang="zh-CN" dirty="0"/>
          </a:p>
          <a:p>
            <a:r>
              <a:rPr lang="zh-CN" altLang="en-US" dirty="0"/>
              <a:t>在交互过程中，天线接收外部信号并激活</a:t>
            </a:r>
            <a:r>
              <a:rPr lang="en-US" altLang="zh-CN" dirty="0"/>
              <a:t>SoC</a:t>
            </a:r>
            <a:r>
              <a:rPr lang="zh-CN" altLang="en-US" dirty="0"/>
              <a:t>。</a:t>
            </a:r>
            <a:r>
              <a:rPr lang="en-US" altLang="zh-CN" dirty="0"/>
              <a:t>SoC</a:t>
            </a:r>
            <a:r>
              <a:rPr lang="zh-CN" altLang="en-US" dirty="0"/>
              <a:t>包括一个微型</a:t>
            </a:r>
            <a:r>
              <a:rPr lang="en-US" altLang="zh-CN" dirty="0"/>
              <a:t>CPU</a:t>
            </a:r>
            <a:r>
              <a:rPr lang="zh-CN" altLang="en-US" dirty="0"/>
              <a:t>（中央处理器）和用于存储信息的内存。内存量取决于标签，但通常在</a:t>
            </a:r>
            <a:r>
              <a:rPr lang="en-US" altLang="zh-CN" dirty="0"/>
              <a:t>48</a:t>
            </a:r>
            <a:r>
              <a:rPr lang="zh-CN" altLang="en-US" dirty="0"/>
              <a:t>字节到</a:t>
            </a:r>
            <a:r>
              <a:rPr lang="en-US" altLang="zh-CN" dirty="0"/>
              <a:t>1M</a:t>
            </a:r>
            <a:r>
              <a:rPr lang="zh-CN" altLang="en-US" dirty="0"/>
              <a:t>字节之间。</a:t>
            </a:r>
            <a:endParaRPr lang="en-US" altLang="zh-CN" dirty="0"/>
          </a:p>
          <a:p>
            <a:r>
              <a:rPr lang="zh-CN" altLang="en-US" dirty="0"/>
              <a:t>由于可用的内存相对较少，因此通常会将</a:t>
            </a:r>
            <a:r>
              <a:rPr lang="en-US" altLang="zh-CN" dirty="0"/>
              <a:t>NFC</a:t>
            </a:r>
            <a:r>
              <a:rPr lang="zh-CN" altLang="en-US" dirty="0"/>
              <a:t>标签“编码”为</a:t>
            </a:r>
            <a:r>
              <a:rPr lang="en-US" altLang="zh-CN" dirty="0"/>
              <a:t>URL</a:t>
            </a:r>
            <a:r>
              <a:rPr lang="zh-CN" altLang="en-US" dirty="0"/>
              <a:t>或其他文本记录。</a:t>
            </a:r>
            <a:r>
              <a:rPr lang="en-US" altLang="zh-CN" dirty="0"/>
              <a:t>NFC</a:t>
            </a:r>
            <a:r>
              <a:rPr lang="zh-CN" altLang="en-US" dirty="0"/>
              <a:t>数据交换格式（</a:t>
            </a:r>
            <a:r>
              <a:rPr lang="en-US" altLang="zh-CN" dirty="0"/>
              <a:t>NDEF</a:t>
            </a:r>
            <a:r>
              <a:rPr lang="zh-CN" altLang="en-US" dirty="0"/>
              <a:t>）标准定义了如何格式化此文本，以确保</a:t>
            </a:r>
            <a:r>
              <a:rPr lang="en-US" altLang="zh-CN" dirty="0"/>
              <a:t>NFC</a:t>
            </a:r>
            <a:r>
              <a:rPr lang="zh-CN" altLang="en-US" dirty="0"/>
              <a:t>芯片与扫描它们的设备之间的互操作性。</a:t>
            </a:r>
          </a:p>
          <a:p>
            <a:endParaRPr lang="zh-CN" altLang="en-US" dirty="0"/>
          </a:p>
          <a:p>
            <a:endParaRPr lang="zh-CN" altLang="en-US" dirty="0"/>
          </a:p>
          <a:p>
            <a:endParaRPr lang="zh-CN" altLang="en-US" dirty="0"/>
          </a:p>
        </p:txBody>
      </p:sp>
      <p:pic>
        <p:nvPicPr>
          <p:cNvPr id="6" name="图片 5">
            <a:extLst>
              <a:ext uri="{FF2B5EF4-FFF2-40B4-BE49-F238E27FC236}">
                <a16:creationId xmlns:a16="http://schemas.microsoft.com/office/drawing/2014/main" id="{B73311D2-253E-4CEF-8972-DEC02AA87C6E}"/>
              </a:ext>
            </a:extLst>
          </p:cNvPr>
          <p:cNvPicPr>
            <a:picLocks noChangeAspect="1"/>
          </p:cNvPicPr>
          <p:nvPr/>
        </p:nvPicPr>
        <p:blipFill>
          <a:blip r:embed="rId2"/>
          <a:stretch>
            <a:fillRect/>
          </a:stretch>
        </p:blipFill>
        <p:spPr>
          <a:xfrm>
            <a:off x="7306811" y="2060332"/>
            <a:ext cx="4709020" cy="3048563"/>
          </a:xfrm>
          <a:prstGeom prst="rect">
            <a:avLst/>
          </a:prstGeom>
        </p:spPr>
      </p:pic>
    </p:spTree>
    <p:extLst>
      <p:ext uri="{BB962C8B-B14F-4D97-AF65-F5344CB8AC3E}">
        <p14:creationId xmlns:p14="http://schemas.microsoft.com/office/powerpoint/2010/main" val="115965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07E2A-18FC-4151-80B6-E52F8DE3C68F}"/>
              </a:ext>
            </a:extLst>
          </p:cNvPr>
          <p:cNvSpPr>
            <a:spLocks noGrp="1"/>
          </p:cNvSpPr>
          <p:nvPr>
            <p:ph type="title"/>
          </p:nvPr>
        </p:nvSpPr>
        <p:spPr/>
        <p:txBody>
          <a:bodyPr/>
          <a:lstStyle/>
          <a:p>
            <a:r>
              <a:rPr lang="en-US" altLang="zh-CN" dirty="0"/>
              <a:t>NFC</a:t>
            </a:r>
            <a:r>
              <a:rPr lang="zh-CN" altLang="en-US" dirty="0"/>
              <a:t>标签</a:t>
            </a:r>
          </a:p>
        </p:txBody>
      </p:sp>
      <p:sp>
        <p:nvSpPr>
          <p:cNvPr id="3" name="内容占位符 2">
            <a:extLst>
              <a:ext uri="{FF2B5EF4-FFF2-40B4-BE49-F238E27FC236}">
                <a16:creationId xmlns:a16="http://schemas.microsoft.com/office/drawing/2014/main" id="{53ABB022-835B-4666-8529-EBF839E26ADE}"/>
              </a:ext>
            </a:extLst>
          </p:cNvPr>
          <p:cNvSpPr>
            <a:spLocks noGrp="1"/>
          </p:cNvSpPr>
          <p:nvPr>
            <p:ph idx="1"/>
          </p:nvPr>
        </p:nvSpPr>
        <p:spPr>
          <a:xfrm>
            <a:off x="646111" y="1406965"/>
            <a:ext cx="8946541" cy="4195481"/>
          </a:xfrm>
        </p:spPr>
        <p:txBody>
          <a:bodyPr/>
          <a:lstStyle/>
          <a:p>
            <a:r>
              <a:rPr lang="en-US" altLang="zh-CN" dirty="0"/>
              <a:t>NFC TAG</a:t>
            </a:r>
            <a:r>
              <a:rPr lang="zh-CN" altLang="en-US" dirty="0"/>
              <a:t>简单理解就是我们平时使用的</a:t>
            </a:r>
            <a:r>
              <a:rPr lang="en-US" altLang="zh-CN" dirty="0"/>
              <a:t>NFC</a:t>
            </a:r>
            <a:r>
              <a:rPr lang="zh-CN" altLang="en-US" dirty="0"/>
              <a:t>标签卡，比如一通卡，交通卡等。当然</a:t>
            </a:r>
            <a:r>
              <a:rPr lang="en-US" altLang="zh-CN" dirty="0"/>
              <a:t>TAG</a:t>
            </a:r>
            <a:r>
              <a:rPr lang="zh-CN" altLang="en-US" dirty="0"/>
              <a:t>不仅仅是标签片，也可以是设备。</a:t>
            </a:r>
            <a:endParaRPr lang="en-US" altLang="zh-CN" dirty="0"/>
          </a:p>
          <a:p>
            <a:endParaRPr lang="zh-CN" altLang="en-US" dirty="0"/>
          </a:p>
          <a:p>
            <a:endParaRPr lang="zh-CN" altLang="en-US" dirty="0"/>
          </a:p>
          <a:p>
            <a:endParaRPr lang="zh-CN" altLang="en-US" dirty="0"/>
          </a:p>
        </p:txBody>
      </p:sp>
      <p:pic>
        <p:nvPicPr>
          <p:cNvPr id="5" name="图片 4">
            <a:extLst>
              <a:ext uri="{FF2B5EF4-FFF2-40B4-BE49-F238E27FC236}">
                <a16:creationId xmlns:a16="http://schemas.microsoft.com/office/drawing/2014/main" id="{561EFC68-72AD-4197-97A8-8DC4AB0C6539}"/>
              </a:ext>
            </a:extLst>
          </p:cNvPr>
          <p:cNvPicPr>
            <a:picLocks noChangeAspect="1"/>
          </p:cNvPicPr>
          <p:nvPr/>
        </p:nvPicPr>
        <p:blipFill>
          <a:blip r:embed="rId2"/>
          <a:stretch>
            <a:fillRect/>
          </a:stretch>
        </p:blipFill>
        <p:spPr>
          <a:xfrm>
            <a:off x="900985" y="2332958"/>
            <a:ext cx="6279424" cy="3718882"/>
          </a:xfrm>
          <a:prstGeom prst="rect">
            <a:avLst/>
          </a:prstGeom>
        </p:spPr>
      </p:pic>
    </p:spTree>
    <p:extLst>
      <p:ext uri="{BB962C8B-B14F-4D97-AF65-F5344CB8AC3E}">
        <p14:creationId xmlns:p14="http://schemas.microsoft.com/office/powerpoint/2010/main" val="202023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07E2A-18FC-4151-80B6-E52F8DE3C68F}"/>
              </a:ext>
            </a:extLst>
          </p:cNvPr>
          <p:cNvSpPr>
            <a:spLocks noGrp="1"/>
          </p:cNvSpPr>
          <p:nvPr>
            <p:ph type="title"/>
          </p:nvPr>
        </p:nvSpPr>
        <p:spPr/>
        <p:txBody>
          <a:bodyPr/>
          <a:lstStyle/>
          <a:p>
            <a:r>
              <a:rPr lang="en-US" altLang="zh-CN" dirty="0"/>
              <a:t>NFC</a:t>
            </a:r>
            <a:r>
              <a:rPr lang="zh-CN" altLang="en-US" dirty="0"/>
              <a:t>标签</a:t>
            </a:r>
          </a:p>
        </p:txBody>
      </p:sp>
      <p:sp>
        <p:nvSpPr>
          <p:cNvPr id="3" name="内容占位符 2">
            <a:extLst>
              <a:ext uri="{FF2B5EF4-FFF2-40B4-BE49-F238E27FC236}">
                <a16:creationId xmlns:a16="http://schemas.microsoft.com/office/drawing/2014/main" id="{53ABB022-835B-4666-8529-EBF839E26ADE}"/>
              </a:ext>
            </a:extLst>
          </p:cNvPr>
          <p:cNvSpPr>
            <a:spLocks noGrp="1"/>
          </p:cNvSpPr>
          <p:nvPr>
            <p:ph idx="1"/>
          </p:nvPr>
        </p:nvSpPr>
        <p:spPr>
          <a:xfrm>
            <a:off x="646111" y="1406965"/>
            <a:ext cx="8946541" cy="4195481"/>
          </a:xfrm>
        </p:spPr>
        <p:txBody>
          <a:bodyPr/>
          <a:lstStyle/>
          <a:p>
            <a:r>
              <a:rPr lang="zh-CN" altLang="en-US" dirty="0"/>
              <a:t>目前定义的主要有</a:t>
            </a:r>
            <a:r>
              <a:rPr lang="en-US" altLang="zh-CN" dirty="0"/>
              <a:t>5</a:t>
            </a:r>
            <a:r>
              <a:rPr lang="zh-CN" altLang="en-US" dirty="0"/>
              <a:t>种</a:t>
            </a:r>
            <a:r>
              <a:rPr lang="en-US" altLang="zh-CN" dirty="0"/>
              <a:t>Tag:</a:t>
            </a:r>
          </a:p>
          <a:p>
            <a:endParaRPr lang="zh-CN" altLang="en-US" dirty="0"/>
          </a:p>
          <a:p>
            <a:endParaRPr lang="zh-CN" altLang="en-US" dirty="0"/>
          </a:p>
          <a:p>
            <a:endParaRPr lang="zh-CN" altLang="en-US" dirty="0"/>
          </a:p>
        </p:txBody>
      </p:sp>
      <p:pic>
        <p:nvPicPr>
          <p:cNvPr id="8" name="图片 7">
            <a:extLst>
              <a:ext uri="{FF2B5EF4-FFF2-40B4-BE49-F238E27FC236}">
                <a16:creationId xmlns:a16="http://schemas.microsoft.com/office/drawing/2014/main" id="{D7720384-6B63-4221-8A16-734E4787F5DE}"/>
              </a:ext>
            </a:extLst>
          </p:cNvPr>
          <p:cNvPicPr>
            <a:picLocks noChangeAspect="1"/>
          </p:cNvPicPr>
          <p:nvPr/>
        </p:nvPicPr>
        <p:blipFill>
          <a:blip r:embed="rId2"/>
          <a:stretch>
            <a:fillRect/>
          </a:stretch>
        </p:blipFill>
        <p:spPr>
          <a:xfrm>
            <a:off x="450590" y="2001239"/>
            <a:ext cx="11095299" cy="4639344"/>
          </a:xfrm>
          <a:prstGeom prst="rect">
            <a:avLst/>
          </a:prstGeom>
        </p:spPr>
      </p:pic>
    </p:spTree>
    <p:extLst>
      <p:ext uri="{BB962C8B-B14F-4D97-AF65-F5344CB8AC3E}">
        <p14:creationId xmlns:p14="http://schemas.microsoft.com/office/powerpoint/2010/main" val="23195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1F68E-21E6-4847-A128-8F8C51395B93}"/>
              </a:ext>
            </a:extLst>
          </p:cNvPr>
          <p:cNvSpPr>
            <a:spLocks noGrp="1"/>
          </p:cNvSpPr>
          <p:nvPr>
            <p:ph type="title"/>
          </p:nvPr>
        </p:nvSpPr>
        <p:spPr/>
        <p:txBody>
          <a:bodyPr/>
          <a:lstStyle/>
          <a:p>
            <a:r>
              <a:rPr lang="en-US" altLang="zh-CN" dirty="0"/>
              <a:t>NFC</a:t>
            </a:r>
            <a:r>
              <a:rPr lang="zh-CN" altLang="en-US" dirty="0"/>
              <a:t>安全性</a:t>
            </a:r>
          </a:p>
        </p:txBody>
      </p:sp>
      <p:sp>
        <p:nvSpPr>
          <p:cNvPr id="3" name="内容占位符 2">
            <a:extLst>
              <a:ext uri="{FF2B5EF4-FFF2-40B4-BE49-F238E27FC236}">
                <a16:creationId xmlns:a16="http://schemas.microsoft.com/office/drawing/2014/main" id="{850D4885-7412-42DD-BE82-3153A4A6D62E}"/>
              </a:ext>
            </a:extLst>
          </p:cNvPr>
          <p:cNvSpPr>
            <a:spLocks noGrp="1"/>
          </p:cNvSpPr>
          <p:nvPr>
            <p:ph idx="1"/>
          </p:nvPr>
        </p:nvSpPr>
        <p:spPr>
          <a:xfrm>
            <a:off x="646111" y="1440521"/>
            <a:ext cx="9814961" cy="4195481"/>
          </a:xfrm>
        </p:spPr>
        <p:txBody>
          <a:bodyPr>
            <a:normAutofit/>
          </a:bodyPr>
          <a:lstStyle/>
          <a:p>
            <a:r>
              <a:rPr lang="en-US" altLang="zh-CN" dirty="0"/>
              <a:t>NFC</a:t>
            </a:r>
            <a:r>
              <a:rPr lang="zh-CN" altLang="en-US" dirty="0"/>
              <a:t>近距离无线技术具有快捷（无需联网）、易用、安全等特性，其中安全是我们最关心的特性。</a:t>
            </a:r>
            <a:endParaRPr lang="en-US" altLang="zh-CN" dirty="0"/>
          </a:p>
          <a:p>
            <a:r>
              <a:rPr lang="zh-CN" altLang="en-US" dirty="0"/>
              <a:t>以对安全性最敏感的移动支付领域为例（手机使用</a:t>
            </a:r>
            <a:r>
              <a:rPr lang="en-US" altLang="zh-CN" dirty="0"/>
              <a:t>NFC</a:t>
            </a:r>
            <a:r>
              <a:rPr lang="zh-CN" altLang="en-US" dirty="0"/>
              <a:t>技术进行移动支付）：</a:t>
            </a:r>
            <a:endParaRPr lang="en-US" altLang="zh-CN" dirty="0"/>
          </a:p>
          <a:p>
            <a:pPr marL="0" indent="0">
              <a:buNone/>
            </a:pPr>
            <a:r>
              <a:rPr lang="en-US" altLang="zh-CN" dirty="0"/>
              <a:t>	NFC</a:t>
            </a:r>
            <a:r>
              <a:rPr lang="zh-CN" altLang="en-US" dirty="0"/>
              <a:t>支付和传统的近距离通讯支付相比有安全、连接建立速度快等优点，该支付的使用距离小于</a:t>
            </a:r>
            <a:r>
              <a:rPr lang="en-US" altLang="zh-CN" dirty="0"/>
              <a:t>10</a:t>
            </a:r>
            <a:r>
              <a:rPr lang="zh-CN" altLang="en-US" dirty="0"/>
              <a:t>厘米，可避免设备间的相互干扰。</a:t>
            </a:r>
            <a:r>
              <a:rPr lang="en-US" altLang="zh-CN" dirty="0"/>
              <a:t>	</a:t>
            </a:r>
          </a:p>
          <a:p>
            <a:pPr marL="0" indent="0">
              <a:buNone/>
            </a:pPr>
            <a:r>
              <a:rPr lang="en-US" altLang="zh-CN" dirty="0"/>
              <a:t>	</a:t>
            </a:r>
            <a:r>
              <a:rPr lang="zh-CN" altLang="en-US" dirty="0"/>
              <a:t>从信息通讯角度而言：由于</a:t>
            </a:r>
            <a:r>
              <a:rPr lang="en-US" altLang="zh-CN" dirty="0"/>
              <a:t>NFC</a:t>
            </a:r>
            <a:r>
              <a:rPr lang="zh-CN" altLang="en-US" dirty="0"/>
              <a:t>手机采取</a:t>
            </a:r>
            <a:r>
              <a:rPr lang="en-US" altLang="zh-CN" dirty="0"/>
              <a:t>SE</a:t>
            </a:r>
            <a:r>
              <a:rPr lang="zh-CN" altLang="en-US" dirty="0"/>
              <a:t>（</a:t>
            </a:r>
            <a:r>
              <a:rPr lang="en-US" altLang="zh-CN" dirty="0"/>
              <a:t>secure element</a:t>
            </a:r>
            <a:r>
              <a:rPr lang="zh-CN" altLang="en-US" dirty="0"/>
              <a:t>）芯片硬件加密和软件加密相结合的方式，</a:t>
            </a:r>
            <a:r>
              <a:rPr lang="zh-CN" altLang="en-US" dirty="0">
                <a:hlinkClick r:id="rId2" action="ppaction://hlinksldjump"/>
              </a:rPr>
              <a:t>不到</a:t>
            </a:r>
            <a:r>
              <a:rPr lang="en-US" altLang="zh-CN" dirty="0">
                <a:hlinkClick r:id="rId2" action="ppaction://hlinksldjump"/>
              </a:rPr>
              <a:t>0.1</a:t>
            </a:r>
            <a:r>
              <a:rPr lang="zh-CN" altLang="en-US" dirty="0">
                <a:hlinkClick r:id="rId2" action="ppaction://hlinksldjump"/>
              </a:rPr>
              <a:t>秒的时间就可以完成</a:t>
            </a:r>
            <a:r>
              <a:rPr lang="en-US" altLang="zh-CN" dirty="0">
                <a:hlinkClick r:id="rId2" action="ppaction://hlinksldjump"/>
              </a:rPr>
              <a:t>ID</a:t>
            </a:r>
            <a:r>
              <a:rPr lang="zh-CN" altLang="en-US" dirty="0">
                <a:hlinkClick r:id="rId2" action="ppaction://hlinksldjump"/>
              </a:rPr>
              <a:t>与密钥等数据传递</a:t>
            </a:r>
            <a:r>
              <a:rPr lang="zh-CN" altLang="en-US" dirty="0"/>
              <a:t>，黑客在如此快速交换数据的条件下截获并破译无线电信号的几率很小，较好地保证了用户支付的安全性，并且成本较低。</a:t>
            </a:r>
            <a:endParaRPr lang="en-US" altLang="zh-CN" dirty="0"/>
          </a:p>
          <a:p>
            <a:pPr marL="0" indent="0">
              <a:buNone/>
            </a:pPr>
            <a:r>
              <a:rPr lang="en-US" altLang="zh-CN" dirty="0"/>
              <a:t>	</a:t>
            </a:r>
            <a:r>
              <a:rPr lang="zh-CN" altLang="en-US" dirty="0"/>
              <a:t>开启</a:t>
            </a:r>
            <a:r>
              <a:rPr lang="en-US" altLang="zh-CN" dirty="0"/>
              <a:t>NFC</a:t>
            </a:r>
            <a:r>
              <a:rPr lang="zh-CN" altLang="en-US" dirty="0"/>
              <a:t>后需要绑定公交卡、门禁卡和银行卡等才能使用</a:t>
            </a:r>
            <a:r>
              <a:rPr lang="en-US" altLang="zh-CN" dirty="0"/>
              <a:t>NFC</a:t>
            </a:r>
            <a:r>
              <a:rPr lang="zh-CN" altLang="en-US" dirty="0"/>
              <a:t>的功能，如果实在担心不安全，可以不绑定银行卡。</a:t>
            </a:r>
          </a:p>
          <a:p>
            <a:pPr marL="0" indent="0">
              <a:buNone/>
            </a:pPr>
            <a:endParaRPr lang="zh-CN" altLang="en-US" dirty="0"/>
          </a:p>
        </p:txBody>
      </p:sp>
    </p:spTree>
    <p:extLst>
      <p:ext uri="{BB962C8B-B14F-4D97-AF65-F5344CB8AC3E}">
        <p14:creationId xmlns:p14="http://schemas.microsoft.com/office/powerpoint/2010/main" val="399107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50554-C23A-41B9-BA99-40D4B2245442}"/>
              </a:ext>
            </a:extLst>
          </p:cNvPr>
          <p:cNvSpPr>
            <a:spLocks noGrp="1"/>
          </p:cNvSpPr>
          <p:nvPr>
            <p:ph type="title"/>
          </p:nvPr>
        </p:nvSpPr>
        <p:spPr/>
        <p:txBody>
          <a:bodyPr/>
          <a:lstStyle/>
          <a:p>
            <a:r>
              <a:rPr lang="en-US" altLang="zh-CN" dirty="0"/>
              <a:t>NFC</a:t>
            </a:r>
            <a:r>
              <a:rPr lang="zh-CN" altLang="en-US" dirty="0"/>
              <a:t>安全性</a:t>
            </a:r>
          </a:p>
        </p:txBody>
      </p:sp>
      <p:sp>
        <p:nvSpPr>
          <p:cNvPr id="3" name="内容占位符 2">
            <a:extLst>
              <a:ext uri="{FF2B5EF4-FFF2-40B4-BE49-F238E27FC236}">
                <a16:creationId xmlns:a16="http://schemas.microsoft.com/office/drawing/2014/main" id="{B7A7006B-B06F-48D9-BF5B-194B4076E4E8}"/>
              </a:ext>
            </a:extLst>
          </p:cNvPr>
          <p:cNvSpPr>
            <a:spLocks noGrp="1"/>
          </p:cNvSpPr>
          <p:nvPr>
            <p:ph idx="1"/>
          </p:nvPr>
        </p:nvSpPr>
        <p:spPr>
          <a:xfrm>
            <a:off x="1044589" y="1566356"/>
            <a:ext cx="8946541" cy="4195481"/>
          </a:xfrm>
        </p:spPr>
        <p:txBody>
          <a:bodyPr/>
          <a:lstStyle/>
          <a:p>
            <a:r>
              <a:rPr lang="zh-CN" altLang="en-US" dirty="0"/>
              <a:t>客观来说，</a:t>
            </a:r>
            <a:r>
              <a:rPr lang="en-US" altLang="zh-CN" dirty="0"/>
              <a:t>NFC</a:t>
            </a:r>
            <a:r>
              <a:rPr lang="zh-CN" altLang="en-US" dirty="0"/>
              <a:t>也并非完全没有被黑客攻击的风险</a:t>
            </a:r>
            <a:endParaRPr lang="en-US" altLang="zh-CN" dirty="0"/>
          </a:p>
          <a:p>
            <a:r>
              <a:rPr lang="en-US" altLang="zh-CN" dirty="0"/>
              <a:t>NFC</a:t>
            </a:r>
            <a:r>
              <a:rPr lang="zh-CN" altLang="en-US" dirty="0"/>
              <a:t>中间人攻击：黑客可以通过拦截</a:t>
            </a:r>
            <a:r>
              <a:rPr lang="en-US" altLang="zh-CN" dirty="0"/>
              <a:t>NFC</a:t>
            </a:r>
            <a:r>
              <a:rPr lang="zh-CN" altLang="en-US" dirty="0"/>
              <a:t>通信中的数据，篡改传输内容或在数据传输过程中插入恶意代码，从而实施中间人攻击。</a:t>
            </a:r>
            <a:endParaRPr lang="en-US" altLang="zh-CN" dirty="0"/>
          </a:p>
          <a:p>
            <a:r>
              <a:rPr lang="zh-CN" altLang="en-US" dirty="0"/>
              <a:t> </a:t>
            </a:r>
            <a:r>
              <a:rPr lang="en-US" altLang="zh-CN" dirty="0"/>
              <a:t>NFC</a:t>
            </a:r>
            <a:r>
              <a:rPr lang="zh-CN" altLang="en-US" dirty="0"/>
              <a:t>克隆攻击：黑客可以通过复制受害者的</a:t>
            </a:r>
            <a:r>
              <a:rPr lang="en-US" altLang="zh-CN" dirty="0"/>
              <a:t>NFC</a:t>
            </a:r>
            <a:r>
              <a:rPr lang="zh-CN" altLang="en-US" dirty="0"/>
              <a:t>卡片信息，制作一个克隆卡片，从而在未经授权的情况下访问受保护的资源。</a:t>
            </a:r>
            <a:endParaRPr lang="en-US" altLang="zh-CN" dirty="0"/>
          </a:p>
          <a:p>
            <a:r>
              <a:rPr lang="zh-CN" altLang="en-US" dirty="0"/>
              <a:t>根据安全专家的研究，一些黑客已经证明了</a:t>
            </a:r>
            <a:r>
              <a:rPr lang="en-US" altLang="zh-CN" dirty="0"/>
              <a:t>NFC</a:t>
            </a:r>
            <a:r>
              <a:rPr lang="zh-CN" altLang="en-US" dirty="0"/>
              <a:t>技术存在的潜在风险。他们展示了如何通过特制的设备和恶意软件利用</a:t>
            </a:r>
            <a:r>
              <a:rPr lang="en-US" altLang="zh-CN" dirty="0"/>
              <a:t>NFC</a:t>
            </a:r>
            <a:r>
              <a:rPr lang="zh-CN" altLang="en-US" dirty="0"/>
              <a:t>技术进行数据窃取和恶意支付。这表明了</a:t>
            </a:r>
            <a:r>
              <a:rPr lang="en-US" altLang="zh-CN" dirty="0"/>
              <a:t>NFC</a:t>
            </a:r>
            <a:r>
              <a:rPr lang="zh-CN" altLang="en-US" dirty="0"/>
              <a:t>在安全性方面仍然存在一些挑战。</a:t>
            </a:r>
            <a:endParaRPr lang="en-US" altLang="zh-CN" dirty="0"/>
          </a:p>
          <a:p>
            <a:endParaRPr lang="zh-CN" altLang="en-US" dirty="0"/>
          </a:p>
        </p:txBody>
      </p:sp>
    </p:spTree>
    <p:extLst>
      <p:ext uri="{BB962C8B-B14F-4D97-AF65-F5344CB8AC3E}">
        <p14:creationId xmlns:p14="http://schemas.microsoft.com/office/powerpoint/2010/main" val="12184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50554-C23A-41B9-BA99-40D4B2245442}"/>
              </a:ext>
            </a:extLst>
          </p:cNvPr>
          <p:cNvSpPr>
            <a:spLocks noGrp="1"/>
          </p:cNvSpPr>
          <p:nvPr>
            <p:ph type="title"/>
          </p:nvPr>
        </p:nvSpPr>
        <p:spPr/>
        <p:txBody>
          <a:bodyPr/>
          <a:lstStyle/>
          <a:p>
            <a:r>
              <a:rPr lang="en-US" altLang="zh-CN" dirty="0"/>
              <a:t>NFC</a:t>
            </a:r>
            <a:r>
              <a:rPr lang="zh-CN" altLang="en-US" dirty="0"/>
              <a:t>安全性</a:t>
            </a:r>
          </a:p>
        </p:txBody>
      </p:sp>
      <p:sp>
        <p:nvSpPr>
          <p:cNvPr id="3" name="内容占位符 2">
            <a:extLst>
              <a:ext uri="{FF2B5EF4-FFF2-40B4-BE49-F238E27FC236}">
                <a16:creationId xmlns:a16="http://schemas.microsoft.com/office/drawing/2014/main" id="{B7A7006B-B06F-48D9-BF5B-194B4076E4E8}"/>
              </a:ext>
            </a:extLst>
          </p:cNvPr>
          <p:cNvSpPr>
            <a:spLocks noGrp="1"/>
          </p:cNvSpPr>
          <p:nvPr>
            <p:ph idx="1"/>
          </p:nvPr>
        </p:nvSpPr>
        <p:spPr>
          <a:xfrm>
            <a:off x="1044589" y="1566356"/>
            <a:ext cx="8946541" cy="4195481"/>
          </a:xfrm>
        </p:spPr>
        <p:txBody>
          <a:bodyPr/>
          <a:lstStyle/>
          <a:p>
            <a:r>
              <a:rPr lang="zh-CN" altLang="en-US" dirty="0"/>
              <a:t>为了保护我们的手机和个人信息，我们可以采取以下安全措施：</a:t>
            </a:r>
          </a:p>
          <a:p>
            <a:endParaRPr lang="zh-CN" altLang="en-US" dirty="0"/>
          </a:p>
          <a:p>
            <a:r>
              <a:rPr lang="en-US" altLang="zh-CN" dirty="0"/>
              <a:t>1. </a:t>
            </a:r>
            <a:r>
              <a:rPr lang="zh-CN" altLang="en-US" dirty="0"/>
              <a:t>关闭</a:t>
            </a:r>
            <a:r>
              <a:rPr lang="en-US" altLang="zh-CN" dirty="0"/>
              <a:t>NFC</a:t>
            </a:r>
            <a:r>
              <a:rPr lang="zh-CN" altLang="en-US" dirty="0"/>
              <a:t>功能：如果我们不经常使用</a:t>
            </a:r>
            <a:r>
              <a:rPr lang="en-US" altLang="zh-CN" dirty="0"/>
              <a:t>NFC</a:t>
            </a:r>
            <a:r>
              <a:rPr lang="zh-CN" altLang="en-US" dirty="0"/>
              <a:t>功能，可以将其关闭以防止潜在的风险。</a:t>
            </a:r>
          </a:p>
          <a:p>
            <a:endParaRPr lang="zh-CN" altLang="en-US" dirty="0"/>
          </a:p>
          <a:p>
            <a:r>
              <a:rPr lang="en-US" altLang="zh-CN" dirty="0"/>
              <a:t>2. </a:t>
            </a:r>
            <a:r>
              <a:rPr lang="zh-CN" altLang="en-US" dirty="0"/>
              <a:t>定期更新设备软件：厂商通常会发布安全更新来修补系统中的漏洞和弱点。及时更新设备软件可以提高手机的安全性。</a:t>
            </a:r>
          </a:p>
          <a:p>
            <a:endParaRPr lang="zh-CN" altLang="en-US" dirty="0"/>
          </a:p>
          <a:p>
            <a:r>
              <a:rPr lang="en-US" altLang="zh-CN" dirty="0"/>
              <a:t>3. </a:t>
            </a:r>
            <a:r>
              <a:rPr lang="zh-CN" altLang="en-US" dirty="0"/>
              <a:t>仅信任可靠来源：在使用</a:t>
            </a:r>
            <a:r>
              <a:rPr lang="en-US" altLang="zh-CN" dirty="0"/>
              <a:t>NFC</a:t>
            </a:r>
            <a:r>
              <a:rPr lang="zh-CN" altLang="en-US" dirty="0"/>
              <a:t>标签或进行支付时，确保仅与可靠的来源进行互动，避免与未知或可疑的标签或设备进行通信。</a:t>
            </a:r>
          </a:p>
        </p:txBody>
      </p:sp>
    </p:spTree>
    <p:extLst>
      <p:ext uri="{BB962C8B-B14F-4D97-AF65-F5344CB8AC3E}">
        <p14:creationId xmlns:p14="http://schemas.microsoft.com/office/powerpoint/2010/main" val="172864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EC411-A10D-4FC3-A53F-D437B4B92BD8}"/>
              </a:ext>
            </a:extLst>
          </p:cNvPr>
          <p:cNvSpPr>
            <a:spLocks noGrp="1"/>
          </p:cNvSpPr>
          <p:nvPr>
            <p:ph type="title"/>
          </p:nvPr>
        </p:nvSpPr>
        <p:spPr/>
        <p:txBody>
          <a:bodyPr/>
          <a:lstStyle/>
          <a:p>
            <a:r>
              <a:rPr lang="en-US" altLang="zh-CN" dirty="0"/>
              <a:t>NFC</a:t>
            </a:r>
            <a:r>
              <a:rPr lang="zh-CN" altLang="en-US" dirty="0"/>
              <a:t>安全性</a:t>
            </a:r>
          </a:p>
        </p:txBody>
      </p:sp>
      <p:pic>
        <p:nvPicPr>
          <p:cNvPr id="5" name="内容占位符 4">
            <a:extLst>
              <a:ext uri="{FF2B5EF4-FFF2-40B4-BE49-F238E27FC236}">
                <a16:creationId xmlns:a16="http://schemas.microsoft.com/office/drawing/2014/main" id="{2609B7E8-48D6-4269-BA01-8B236A0C321D}"/>
              </a:ext>
            </a:extLst>
          </p:cNvPr>
          <p:cNvPicPr>
            <a:picLocks noGrp="1" noChangeAspect="1"/>
          </p:cNvPicPr>
          <p:nvPr>
            <p:ph idx="1"/>
          </p:nvPr>
        </p:nvPicPr>
        <p:blipFill>
          <a:blip r:embed="rId2"/>
          <a:stretch>
            <a:fillRect/>
          </a:stretch>
        </p:blipFill>
        <p:spPr>
          <a:xfrm>
            <a:off x="646110" y="2298228"/>
            <a:ext cx="8294035" cy="3106634"/>
          </a:xfrm>
        </p:spPr>
      </p:pic>
      <p:sp>
        <p:nvSpPr>
          <p:cNvPr id="7" name="文本框 6">
            <a:extLst>
              <a:ext uri="{FF2B5EF4-FFF2-40B4-BE49-F238E27FC236}">
                <a16:creationId xmlns:a16="http://schemas.microsoft.com/office/drawing/2014/main" id="{48B3ABF5-3C1C-4755-A73A-3605398D0B3A}"/>
              </a:ext>
            </a:extLst>
          </p:cNvPr>
          <p:cNvSpPr txBox="1"/>
          <p:nvPr/>
        </p:nvSpPr>
        <p:spPr>
          <a:xfrm>
            <a:off x="646111" y="1453138"/>
            <a:ext cx="8707614" cy="400110"/>
          </a:xfrm>
          <a:prstGeom prst="rect">
            <a:avLst/>
          </a:prstGeom>
          <a:noFill/>
        </p:spPr>
        <p:txBody>
          <a:bodyPr wrap="square">
            <a:spAutoFit/>
          </a:bodyPr>
          <a:lstStyle/>
          <a:p>
            <a:r>
              <a:rPr lang="zh-CN" altLang="en-US" sz="2000" dirty="0">
                <a:latin typeface="Microsoft YaHei UI" panose="020B0503020204020204" pitchFamily="34" charset="-122"/>
                <a:ea typeface="Microsoft YaHei UI" panose="020B0503020204020204" pitchFamily="34" charset="-122"/>
              </a:rPr>
              <a:t>总结：</a:t>
            </a:r>
            <a:r>
              <a:rPr lang="en-US" altLang="zh-CN" sz="2000" dirty="0">
                <a:latin typeface="Microsoft YaHei UI" panose="020B0503020204020204" pitchFamily="34" charset="-122"/>
                <a:ea typeface="Microsoft YaHei UI" panose="020B0503020204020204" pitchFamily="34" charset="-122"/>
              </a:rPr>
              <a:t>NFC</a:t>
            </a:r>
            <a:r>
              <a:rPr lang="zh-CN" altLang="en-US" sz="2000" dirty="0">
                <a:latin typeface="Microsoft YaHei UI" panose="020B0503020204020204" pitchFamily="34" charset="-122"/>
                <a:ea typeface="Microsoft YaHei UI" panose="020B0503020204020204" pitchFamily="34" charset="-122"/>
              </a:rPr>
              <a:t>是一种安全性很高的通信方式，其风险完全在可接受范围之内。</a:t>
            </a:r>
          </a:p>
        </p:txBody>
      </p:sp>
    </p:spTree>
    <p:extLst>
      <p:ext uri="{BB962C8B-B14F-4D97-AF65-F5344CB8AC3E}">
        <p14:creationId xmlns:p14="http://schemas.microsoft.com/office/powerpoint/2010/main" val="111477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351-DE10-4FC8-A88B-BF5AE2681EC0}"/>
              </a:ext>
            </a:extLst>
          </p:cNvPr>
          <p:cNvSpPr>
            <a:spLocks noGrp="1"/>
          </p:cNvSpPr>
          <p:nvPr>
            <p:ph type="title"/>
          </p:nvPr>
        </p:nvSpPr>
        <p:spPr/>
        <p:txBody>
          <a:bodyPr/>
          <a:lstStyle/>
          <a:p>
            <a:r>
              <a:rPr lang="en-US" altLang="zh-CN" dirty="0"/>
              <a:t>NFC</a:t>
            </a:r>
            <a:r>
              <a:rPr lang="zh-CN" altLang="en-US" dirty="0"/>
              <a:t>应用</a:t>
            </a:r>
          </a:p>
        </p:txBody>
      </p:sp>
      <p:pic>
        <p:nvPicPr>
          <p:cNvPr id="5" name="内容占位符 4">
            <a:extLst>
              <a:ext uri="{FF2B5EF4-FFF2-40B4-BE49-F238E27FC236}">
                <a16:creationId xmlns:a16="http://schemas.microsoft.com/office/drawing/2014/main" id="{ACBC7F93-6697-4957-9653-727A6D9301FE}"/>
              </a:ext>
            </a:extLst>
          </p:cNvPr>
          <p:cNvPicPr>
            <a:picLocks noGrp="1" noChangeAspect="1"/>
          </p:cNvPicPr>
          <p:nvPr>
            <p:ph idx="1"/>
          </p:nvPr>
        </p:nvPicPr>
        <p:blipFill>
          <a:blip r:embed="rId2"/>
          <a:stretch>
            <a:fillRect/>
          </a:stretch>
        </p:blipFill>
        <p:spPr>
          <a:xfrm>
            <a:off x="646111" y="1417974"/>
            <a:ext cx="5707875" cy="4343776"/>
          </a:xfrm>
        </p:spPr>
      </p:pic>
      <p:sp>
        <p:nvSpPr>
          <p:cNvPr id="7" name="文本框 6">
            <a:extLst>
              <a:ext uri="{FF2B5EF4-FFF2-40B4-BE49-F238E27FC236}">
                <a16:creationId xmlns:a16="http://schemas.microsoft.com/office/drawing/2014/main" id="{8B3F126A-9649-4681-A327-89D01D84EC80}"/>
              </a:ext>
            </a:extLst>
          </p:cNvPr>
          <p:cNvSpPr txBox="1"/>
          <p:nvPr/>
        </p:nvSpPr>
        <p:spPr>
          <a:xfrm>
            <a:off x="6495176" y="1400999"/>
            <a:ext cx="4913852" cy="3785652"/>
          </a:xfrm>
          <a:prstGeom prst="rect">
            <a:avLst/>
          </a:prstGeom>
          <a:noFill/>
        </p:spPr>
        <p:txBody>
          <a:bodyPr wrap="square">
            <a:spAutoFit/>
          </a:bodyPr>
          <a:lstStyle/>
          <a:p>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现在很多手机都支持</a:t>
            </a:r>
            <a:r>
              <a:rPr lang="en-US" altLang="zh-CN" sz="2000" dirty="0">
                <a:latin typeface="Microsoft YaHei UI" panose="020B0503020204020204" pitchFamily="34" charset="-122"/>
                <a:ea typeface="Microsoft YaHei UI" panose="020B0503020204020204" pitchFamily="34" charset="-122"/>
              </a:rPr>
              <a:t>NFC</a:t>
            </a:r>
            <a:r>
              <a:rPr lang="zh-CN" altLang="en-US" sz="2000" dirty="0">
                <a:latin typeface="Microsoft YaHei UI" panose="020B0503020204020204" pitchFamily="34" charset="-122"/>
                <a:ea typeface="Microsoft YaHei UI" panose="020B0503020204020204" pitchFamily="34" charset="-122"/>
              </a:rPr>
              <a:t>功能，而且这也作为手机的一个卖点。然而如果仅仅只是因为</a:t>
            </a:r>
            <a:r>
              <a:rPr lang="en-US" altLang="zh-CN" sz="2000" dirty="0">
                <a:latin typeface="Microsoft YaHei UI" panose="020B0503020204020204" pitchFamily="34" charset="-122"/>
                <a:ea typeface="Microsoft YaHei UI" panose="020B0503020204020204" pitchFamily="34" charset="-122"/>
              </a:rPr>
              <a:t>NFC</a:t>
            </a:r>
            <a:r>
              <a:rPr lang="zh-CN" altLang="en-US" sz="2000" dirty="0">
                <a:latin typeface="Microsoft YaHei UI" panose="020B0503020204020204" pitchFamily="34" charset="-122"/>
                <a:ea typeface="Microsoft YaHei UI" panose="020B0503020204020204" pitchFamily="34" charset="-122"/>
              </a:rPr>
              <a:t>可以刷交通卡的话，那么也不足以被手机厂商如此放大，因为它还有很多可用场景。</a:t>
            </a:r>
            <a:endParaRPr lang="en-US" altLang="zh-CN" sz="2000" dirty="0">
              <a:latin typeface="Microsoft YaHei UI" panose="020B0503020204020204" pitchFamily="34" charset="-122"/>
              <a:ea typeface="Microsoft YaHei UI" panose="020B0503020204020204" pitchFamily="34" charset="-122"/>
            </a:endParaRPr>
          </a:p>
          <a:p>
            <a:endParaRPr lang="en-US" altLang="zh-CN" sz="2000" dirty="0">
              <a:latin typeface="Microsoft YaHei UI" panose="020B0503020204020204" pitchFamily="34" charset="-122"/>
              <a:ea typeface="Microsoft YaHei UI" panose="020B0503020204020204" pitchFamily="34" charset="-122"/>
            </a:endParaRPr>
          </a:p>
          <a:p>
            <a:r>
              <a:rPr lang="en-US" altLang="zh-CN" sz="2000" dirty="0">
                <a:latin typeface="Microsoft YaHei UI" panose="020B0503020204020204" pitchFamily="34" charset="-122"/>
                <a:ea typeface="Microsoft YaHei UI" panose="020B0503020204020204" pitchFamily="34" charset="-122"/>
              </a:rPr>
              <a:t>	</a:t>
            </a:r>
          </a:p>
          <a:p>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使用</a:t>
            </a:r>
            <a:r>
              <a:rPr lang="en-US" altLang="zh-CN" sz="2000" dirty="0">
                <a:latin typeface="Microsoft YaHei UI" panose="020B0503020204020204" pitchFamily="34" charset="-122"/>
                <a:ea typeface="Microsoft YaHei UI" panose="020B0503020204020204" pitchFamily="34" charset="-122"/>
              </a:rPr>
              <a:t>NFC</a:t>
            </a:r>
            <a:r>
              <a:rPr lang="zh-CN" altLang="en-US" sz="2000" dirty="0">
                <a:latin typeface="Microsoft YaHei UI" panose="020B0503020204020204" pitchFamily="34" charset="-122"/>
                <a:ea typeface="Microsoft YaHei UI" panose="020B0503020204020204" pitchFamily="34" charset="-122"/>
              </a:rPr>
              <a:t>防伪溯源；刷公交、地铁；实现移动支付；进行数据传输；门禁；电子名片；电子证件</a:t>
            </a:r>
            <a:r>
              <a:rPr lang="en-US" altLang="zh-CN" sz="2000" dirty="0">
                <a:latin typeface="Microsoft YaHei UI" panose="020B0503020204020204" pitchFamily="34" charset="-122"/>
                <a:ea typeface="Microsoft YaHei UI" panose="020B0503020204020204" pitchFamily="34" charset="-122"/>
              </a:rPr>
              <a:t>…….</a:t>
            </a:r>
          </a:p>
          <a:p>
            <a:endParaRPr lang="en-US" altLang="zh-CN" sz="2000" dirty="0">
              <a:latin typeface="Microsoft YaHei UI" panose="020B0503020204020204" pitchFamily="34" charset="-122"/>
              <a:ea typeface="Microsoft YaHei UI" panose="020B0503020204020204" pitchFamily="34" charset="-122"/>
            </a:endParaRPr>
          </a:p>
          <a:p>
            <a:r>
              <a:rPr lang="en-US" altLang="zh-CN" sz="2000" dirty="0">
                <a:latin typeface="Microsoft YaHei UI" panose="020B0503020204020204" pitchFamily="34" charset="-122"/>
                <a:ea typeface="Microsoft YaHei UI" panose="020B0503020204020204" pitchFamily="34" charset="-122"/>
              </a:rPr>
              <a:t>	</a:t>
            </a:r>
            <a:endParaRPr lang="zh-CN" altLang="en-US"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58705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03E32-1013-45F9-928E-46DD5A176B76}"/>
              </a:ext>
            </a:extLst>
          </p:cNvPr>
          <p:cNvSpPr>
            <a:spLocks noGrp="1"/>
          </p:cNvSpPr>
          <p:nvPr>
            <p:ph type="title"/>
          </p:nvPr>
        </p:nvSpPr>
        <p:spPr/>
        <p:txBody>
          <a:bodyPr/>
          <a:lstStyle/>
          <a:p>
            <a:r>
              <a:rPr lang="en-US" altLang="zh-CN" dirty="0"/>
              <a:t>NFC</a:t>
            </a:r>
            <a:r>
              <a:rPr lang="zh-CN" altLang="en-US" dirty="0"/>
              <a:t>应用</a:t>
            </a:r>
          </a:p>
        </p:txBody>
      </p:sp>
      <p:sp>
        <p:nvSpPr>
          <p:cNvPr id="3" name="内容占位符 2">
            <a:extLst>
              <a:ext uri="{FF2B5EF4-FFF2-40B4-BE49-F238E27FC236}">
                <a16:creationId xmlns:a16="http://schemas.microsoft.com/office/drawing/2014/main" id="{877C0A27-A31C-48A7-9C0D-4F1FC4738716}"/>
              </a:ext>
            </a:extLst>
          </p:cNvPr>
          <p:cNvSpPr>
            <a:spLocks noGrp="1"/>
          </p:cNvSpPr>
          <p:nvPr>
            <p:ph idx="1"/>
          </p:nvPr>
        </p:nvSpPr>
        <p:spPr/>
        <p:txBody>
          <a:bodyPr/>
          <a:lstStyle/>
          <a:p>
            <a:pPr marL="0" indent="0">
              <a:buNone/>
            </a:pPr>
            <a:r>
              <a:rPr lang="en-US" altLang="zh-CN" dirty="0"/>
              <a:t>	</a:t>
            </a:r>
            <a:r>
              <a:rPr lang="zh-CN" altLang="en-US" dirty="0"/>
              <a:t>随着互联网的普及，手机作为互联网最直接的智能终端，必将会引起一场技术上的革命。如同以前蓝牙、</a:t>
            </a:r>
            <a:r>
              <a:rPr lang="en-US" altLang="zh-CN" dirty="0"/>
              <a:t>USB</a:t>
            </a:r>
            <a:r>
              <a:rPr lang="zh-CN" altLang="en-US" dirty="0"/>
              <a:t>、</a:t>
            </a:r>
            <a:r>
              <a:rPr lang="en-US" altLang="zh-CN" dirty="0"/>
              <a:t>GPS</a:t>
            </a:r>
            <a:r>
              <a:rPr lang="zh-CN" altLang="en-US" dirty="0"/>
              <a:t>等标配，</a:t>
            </a:r>
            <a:r>
              <a:rPr lang="en-US" altLang="zh-CN" dirty="0"/>
              <a:t>NFC</a:t>
            </a:r>
            <a:r>
              <a:rPr lang="zh-CN" altLang="en-US" dirty="0"/>
              <a:t>将成为日后手机最重要的标配，通过</a:t>
            </a:r>
            <a:r>
              <a:rPr lang="en-US" altLang="zh-CN" dirty="0"/>
              <a:t>NFC</a:t>
            </a:r>
            <a:r>
              <a:rPr lang="zh-CN" altLang="en-US" dirty="0"/>
              <a:t>技术，手机支付、看电影、坐地铁都能实现，将在我们的日常生活中发挥更大的作用。</a:t>
            </a:r>
          </a:p>
          <a:p>
            <a:endParaRPr lang="zh-CN" altLang="en-US" dirty="0"/>
          </a:p>
        </p:txBody>
      </p:sp>
      <p:pic>
        <p:nvPicPr>
          <p:cNvPr id="5" name="图片 4">
            <a:extLst>
              <a:ext uri="{FF2B5EF4-FFF2-40B4-BE49-F238E27FC236}">
                <a16:creationId xmlns:a16="http://schemas.microsoft.com/office/drawing/2014/main" id="{03E88AC3-3DE8-41C0-B0CA-9F1FF1C61DF1}"/>
              </a:ext>
            </a:extLst>
          </p:cNvPr>
          <p:cNvPicPr>
            <a:picLocks noChangeAspect="1"/>
          </p:cNvPicPr>
          <p:nvPr/>
        </p:nvPicPr>
        <p:blipFill>
          <a:blip r:embed="rId2"/>
          <a:stretch>
            <a:fillRect/>
          </a:stretch>
        </p:blipFill>
        <p:spPr>
          <a:xfrm>
            <a:off x="3290384" y="3808825"/>
            <a:ext cx="4572396" cy="2126164"/>
          </a:xfrm>
          <a:prstGeom prst="rect">
            <a:avLst/>
          </a:prstGeom>
        </p:spPr>
      </p:pic>
    </p:spTree>
    <p:extLst>
      <p:ext uri="{BB962C8B-B14F-4D97-AF65-F5344CB8AC3E}">
        <p14:creationId xmlns:p14="http://schemas.microsoft.com/office/powerpoint/2010/main" val="89739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28147-667A-4C43-A1B6-2012A760AE5B}"/>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DFDB3816-09DE-4129-9858-EE98BE5BACAD}"/>
              </a:ext>
            </a:extLst>
          </p:cNvPr>
          <p:cNvSpPr>
            <a:spLocks noGrp="1"/>
          </p:cNvSpPr>
          <p:nvPr>
            <p:ph idx="1"/>
          </p:nvPr>
        </p:nvSpPr>
        <p:spPr>
          <a:xfrm>
            <a:off x="1104293" y="1792859"/>
            <a:ext cx="8946541" cy="4195481"/>
          </a:xfrm>
        </p:spPr>
        <p:txBody>
          <a:bodyPr>
            <a:normAutofit/>
          </a:bodyPr>
          <a:lstStyle/>
          <a:p>
            <a:r>
              <a:rPr lang="en-US" altLang="zh-CN" sz="2400" dirty="0"/>
              <a:t>NFC</a:t>
            </a:r>
            <a:r>
              <a:rPr lang="zh-CN" altLang="en-US" sz="2400" dirty="0"/>
              <a:t>是</a:t>
            </a:r>
            <a:r>
              <a:rPr lang="en-US" altLang="zh-CN" sz="2400" dirty="0"/>
              <a:t>Near Field Communication</a:t>
            </a:r>
            <a:r>
              <a:rPr lang="zh-CN" altLang="en-US" sz="2400" dirty="0"/>
              <a:t>的缩写，意思为近场通信，是通过非接触式射频识别和互联互通技术整合而来的设备近距离数据交换技术，设备与设备之间通过</a:t>
            </a:r>
            <a:r>
              <a:rPr lang="en-US" altLang="zh-CN" sz="2400" dirty="0"/>
              <a:t>NFC</a:t>
            </a:r>
            <a:r>
              <a:rPr lang="zh-CN" altLang="en-US" sz="2400" dirty="0"/>
              <a:t>芯片进行近距离（一般为</a:t>
            </a:r>
            <a:r>
              <a:rPr lang="en-US" altLang="zh-CN" sz="2400" dirty="0"/>
              <a:t>10</a:t>
            </a:r>
            <a:r>
              <a:rPr lang="zh-CN" altLang="en-US" sz="2400" dirty="0"/>
              <a:t>厘米以内）数据交换，属于一种</a:t>
            </a:r>
            <a:r>
              <a:rPr lang="zh-CN" altLang="en-US" sz="2400" u="sng" dirty="0"/>
              <a:t>短距离</a:t>
            </a:r>
            <a:r>
              <a:rPr lang="zh-CN" altLang="en-US" sz="2400" dirty="0"/>
              <a:t>的</a:t>
            </a:r>
            <a:r>
              <a:rPr lang="zh-CN" altLang="en-US" sz="2400" u="sng" dirty="0"/>
              <a:t>高频无线通信</a:t>
            </a:r>
            <a:r>
              <a:rPr lang="zh-CN" altLang="en-US" sz="2400" dirty="0"/>
              <a:t>技术。</a:t>
            </a:r>
            <a:endParaRPr lang="en-US" altLang="zh-CN" sz="2400" dirty="0"/>
          </a:p>
          <a:p>
            <a:endParaRPr lang="en-US" altLang="zh-CN" sz="2400" dirty="0"/>
          </a:p>
          <a:p>
            <a:r>
              <a:rPr lang="en-US" altLang="zh-CN" sz="2400" dirty="0"/>
              <a:t>NFC</a:t>
            </a:r>
            <a:r>
              <a:rPr lang="zh-CN" altLang="en-US" sz="2400" dirty="0"/>
              <a:t>技术由</a:t>
            </a:r>
            <a:r>
              <a:rPr lang="en-US" altLang="zh-CN" sz="2400" dirty="0"/>
              <a:t>RFID</a:t>
            </a:r>
            <a:r>
              <a:rPr lang="zh-CN" altLang="en-US" sz="2400" dirty="0"/>
              <a:t>（非接触式射频识别）演变而来，可以算是</a:t>
            </a:r>
            <a:r>
              <a:rPr lang="en-US" altLang="zh-CN" sz="2400" dirty="0"/>
              <a:t>RFID</a:t>
            </a:r>
            <a:r>
              <a:rPr lang="zh-CN" altLang="en-US" sz="2400" dirty="0"/>
              <a:t>的一个子集，特指</a:t>
            </a:r>
            <a:r>
              <a:rPr lang="en-US" altLang="zh-CN" sz="2400" dirty="0"/>
              <a:t>RFID</a:t>
            </a:r>
            <a:r>
              <a:rPr lang="zh-CN" altLang="en-US" sz="2400" dirty="0"/>
              <a:t>技术中的一个高频波长分支。</a:t>
            </a:r>
            <a:r>
              <a:rPr lang="en-US" altLang="zh-CN" sz="2400" dirty="0"/>
              <a:t>NFC</a:t>
            </a:r>
            <a:r>
              <a:rPr lang="zh-CN" altLang="en-US" sz="2400" dirty="0"/>
              <a:t>工作在</a:t>
            </a:r>
            <a:r>
              <a:rPr lang="en-US" altLang="zh-CN" sz="2400" dirty="0"/>
              <a:t>13.56MHz</a:t>
            </a:r>
            <a:r>
              <a:rPr lang="zh-CN" altLang="en-US" sz="2400" dirty="0"/>
              <a:t>频率，而</a:t>
            </a:r>
            <a:r>
              <a:rPr lang="en-US" altLang="zh-CN" sz="2400" dirty="0"/>
              <a:t>RFID</a:t>
            </a:r>
            <a:r>
              <a:rPr lang="zh-CN" altLang="en-US" sz="2400" dirty="0"/>
              <a:t>可以工作在更多的频率上，通信距离上也更远。</a:t>
            </a:r>
          </a:p>
        </p:txBody>
      </p:sp>
      <p:pic>
        <p:nvPicPr>
          <p:cNvPr id="4" name="图片 3">
            <a:extLst>
              <a:ext uri="{FF2B5EF4-FFF2-40B4-BE49-F238E27FC236}">
                <a16:creationId xmlns:a16="http://schemas.microsoft.com/office/drawing/2014/main" id="{A005412B-3168-44F7-AB8D-C1F2ECB718A5}"/>
              </a:ext>
            </a:extLst>
          </p:cNvPr>
          <p:cNvPicPr>
            <a:picLocks noChangeAspect="1"/>
          </p:cNvPicPr>
          <p:nvPr/>
        </p:nvPicPr>
        <p:blipFill>
          <a:blip r:embed="rId2"/>
          <a:stretch>
            <a:fillRect/>
          </a:stretch>
        </p:blipFill>
        <p:spPr>
          <a:xfrm>
            <a:off x="5127409" y="268650"/>
            <a:ext cx="1204702" cy="1202019"/>
          </a:xfrm>
          <a:prstGeom prst="rect">
            <a:avLst/>
          </a:prstGeom>
          <a:ln>
            <a:noFill/>
          </a:ln>
        </p:spPr>
      </p:pic>
    </p:spTree>
    <p:extLst>
      <p:ext uri="{BB962C8B-B14F-4D97-AF65-F5344CB8AC3E}">
        <p14:creationId xmlns:p14="http://schemas.microsoft.com/office/powerpoint/2010/main" val="264042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图片 14" descr="抽象设计">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标题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谢谢！</a:t>
            </a:r>
            <a:endParaRPr lang="zh-CN" altLang="ru-RU" dirty="0">
              <a:latin typeface="Microsoft YaHei UI" panose="020B0503020204020204" pitchFamily="34" charset="-122"/>
              <a:ea typeface="Microsoft YaHei UI" panose="020B0503020204020204" pitchFamily="34" charset="-122"/>
            </a:endParaRPr>
          </a:p>
        </p:txBody>
      </p:sp>
      <p:sp>
        <p:nvSpPr>
          <p:cNvPr id="57" name="长方形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副标题 2">
            <a:extLst>
              <a:ext uri="{FF2B5EF4-FFF2-40B4-BE49-F238E27FC236}">
                <a16:creationId xmlns:a16="http://schemas.microsoft.com/office/drawing/2014/main" id="{6B13E864-68BA-4F7E-9783-13C073FB65BF}"/>
              </a:ext>
            </a:extLst>
          </p:cNvPr>
          <p:cNvSpPr>
            <a:spLocks noGrp="1"/>
          </p:cNvSpPr>
          <p:nvPr>
            <p:ph type="subTitle" idx="1"/>
          </p:nvPr>
        </p:nvSpPr>
        <p:spPr>
          <a:xfrm>
            <a:off x="1155700" y="4776788"/>
            <a:ext cx="8824913" cy="862012"/>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                                                                        ——2020302181153</a:t>
            </a:r>
            <a:r>
              <a:rPr lang="zh-CN" altLang="en-US" dirty="0">
                <a:latin typeface="Microsoft YaHei UI" panose="020B0503020204020204" pitchFamily="34" charset="-122"/>
                <a:ea typeface="Microsoft YaHei UI" panose="020B0503020204020204" pitchFamily="34" charset="-122"/>
              </a:rPr>
              <a:t>刘逸涵</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1076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E327A-68DA-480D-9DE7-241704AC16A6}"/>
              </a:ext>
            </a:extLst>
          </p:cNvPr>
          <p:cNvSpPr>
            <a:spLocks noGrp="1"/>
          </p:cNvSpPr>
          <p:nvPr>
            <p:ph type="title"/>
          </p:nvPr>
        </p:nvSpPr>
        <p:spPr/>
        <p:txBody>
          <a:bodyPr/>
          <a:lstStyle/>
          <a:p>
            <a:r>
              <a:rPr lang="zh-CN" altLang="en-US" dirty="0"/>
              <a:t>负载调制</a:t>
            </a:r>
          </a:p>
        </p:txBody>
      </p:sp>
      <p:sp>
        <p:nvSpPr>
          <p:cNvPr id="3" name="内容占位符 2">
            <a:extLst>
              <a:ext uri="{FF2B5EF4-FFF2-40B4-BE49-F238E27FC236}">
                <a16:creationId xmlns:a16="http://schemas.microsoft.com/office/drawing/2014/main" id="{4B0994C8-108E-49F7-8755-62A37F37A0FF}"/>
              </a:ext>
            </a:extLst>
          </p:cNvPr>
          <p:cNvSpPr>
            <a:spLocks noGrp="1"/>
          </p:cNvSpPr>
          <p:nvPr>
            <p:ph idx="1"/>
          </p:nvPr>
        </p:nvSpPr>
        <p:spPr>
          <a:xfrm>
            <a:off x="646111" y="1398576"/>
            <a:ext cx="8946541" cy="5153226"/>
          </a:xfrm>
        </p:spPr>
        <p:txBody>
          <a:bodyPr>
            <a:normAutofit/>
          </a:bodyPr>
          <a:lstStyle/>
          <a:p>
            <a:r>
              <a:rPr lang="zh-CN" altLang="en-US" dirty="0"/>
              <a:t>负载调制在</a:t>
            </a:r>
            <a:r>
              <a:rPr lang="en-US" altLang="zh-CN" dirty="0"/>
              <a:t>NFC</a:t>
            </a:r>
            <a:r>
              <a:rPr lang="zh-CN" altLang="en-US" dirty="0"/>
              <a:t>被动通信中，通信的发起方产生射频场，而目标方通过负载调制将数据发送给发起方。</a:t>
            </a:r>
            <a:endParaRPr lang="en-US" altLang="zh-CN" dirty="0"/>
          </a:p>
          <a:p>
            <a:r>
              <a:rPr lang="zh-CN" altLang="en-US" dirty="0"/>
              <a:t>近距离通信系统的射频接口实际上是一个电感耦合系统，即一种变压器耦合系统。作为初级线圈的发起方和作为次级线圈的目标方之间的耦合，只要线圈距离不大于</a:t>
            </a:r>
            <a:r>
              <a:rPr lang="en-US" altLang="zh-CN" dirty="0"/>
              <a:t>0.16</a:t>
            </a:r>
            <a:r>
              <a:rPr lang="zh-CN" altLang="en-US" dirty="0"/>
              <a:t>倍波长，该变压器耦合模型就是有效的。</a:t>
            </a:r>
            <a:r>
              <a:rPr lang="en-US" altLang="zh-CN" dirty="0"/>
              <a:t>NFC</a:t>
            </a:r>
            <a:r>
              <a:rPr lang="zh-CN" altLang="en-US" dirty="0"/>
              <a:t>的工作频率为</a:t>
            </a:r>
            <a:r>
              <a:rPr lang="en-US" altLang="zh-CN" dirty="0"/>
              <a:t>13.56MHz</a:t>
            </a:r>
            <a:r>
              <a:rPr lang="zh-CN" altLang="en-US" dirty="0"/>
              <a:t>，波长为</a:t>
            </a:r>
            <a:r>
              <a:rPr lang="en-US" altLang="zh-CN" dirty="0"/>
              <a:t>22m</a:t>
            </a:r>
            <a:r>
              <a:rPr lang="zh-CN" altLang="en-US" dirty="0"/>
              <a:t>，因此只要</a:t>
            </a:r>
            <a:r>
              <a:rPr lang="en-US" altLang="zh-CN" dirty="0"/>
              <a:t>NFC</a:t>
            </a:r>
            <a:r>
              <a:rPr lang="zh-CN" altLang="en-US" dirty="0"/>
              <a:t>通信的发起方和目标方之间的距离不大于</a:t>
            </a:r>
            <a:r>
              <a:rPr lang="en-US" altLang="zh-CN" dirty="0"/>
              <a:t>3.52m</a:t>
            </a:r>
            <a:r>
              <a:rPr lang="zh-CN" altLang="en-US" dirty="0"/>
              <a:t>，就遵循变压器耦合模型的定义。</a:t>
            </a:r>
            <a:endParaRPr lang="en-US" altLang="zh-CN" dirty="0"/>
          </a:p>
          <a:p>
            <a:r>
              <a:rPr lang="zh-CN" altLang="en-US" dirty="0"/>
              <a:t>如果目标方固有的谐振频率与发起方的发送频率相符合，那么把目标方放入发起方天线的交变磁场，目标方就能从磁场中获取能量。</a:t>
            </a:r>
            <a:r>
              <a:rPr lang="zh-CN" altLang="en-US" u="sng" dirty="0"/>
              <a:t>目标方天线的电阻成为发起方天线回路的负载。</a:t>
            </a:r>
            <a:endParaRPr lang="en-US" altLang="zh-CN" u="sng" dirty="0"/>
          </a:p>
          <a:p>
            <a:r>
              <a:rPr lang="zh-CN" altLang="en-US" dirty="0"/>
              <a:t>当负载电阻发生变化时，发起方天线的电流在内阻上的电压将变化。目标方通过待发送的数据控制负载电阻的接通和断开，可以实现目标方对发起方天线电压的振幅调制，数据就在</a:t>
            </a:r>
            <a:r>
              <a:rPr lang="en-US" altLang="zh-CN" dirty="0"/>
              <a:t>NFC</a:t>
            </a:r>
            <a:r>
              <a:rPr lang="zh-CN" altLang="en-US" dirty="0"/>
              <a:t>发起方和目标方之间传输。这种传输方式称为负载调制。</a:t>
            </a:r>
          </a:p>
        </p:txBody>
      </p:sp>
      <p:sp>
        <p:nvSpPr>
          <p:cNvPr id="4" name="箭头: 左 3">
            <a:hlinkClick r:id="rId2" action="ppaction://hlinksldjump"/>
            <a:extLst>
              <a:ext uri="{FF2B5EF4-FFF2-40B4-BE49-F238E27FC236}">
                <a16:creationId xmlns:a16="http://schemas.microsoft.com/office/drawing/2014/main" id="{71FA0C66-5C85-4A68-8A2A-DE1BA2118D5A}"/>
              </a:ext>
            </a:extLst>
          </p:cNvPr>
          <p:cNvSpPr/>
          <p:nvPr/>
        </p:nvSpPr>
        <p:spPr>
          <a:xfrm>
            <a:off x="10050834" y="5843220"/>
            <a:ext cx="595618" cy="5620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254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B0F3A-337D-4675-8EEE-8C4E938A14C1}"/>
              </a:ext>
            </a:extLst>
          </p:cNvPr>
          <p:cNvSpPr>
            <a:spLocks noGrp="1"/>
          </p:cNvSpPr>
          <p:nvPr>
            <p:ph type="title"/>
          </p:nvPr>
        </p:nvSpPr>
        <p:spPr/>
        <p:txBody>
          <a:bodyPr/>
          <a:lstStyle/>
          <a:p>
            <a:r>
              <a:rPr lang="zh-CN" altLang="en-US" dirty="0"/>
              <a:t>安全性讨论</a:t>
            </a:r>
          </a:p>
        </p:txBody>
      </p:sp>
      <p:sp>
        <p:nvSpPr>
          <p:cNvPr id="3" name="内容占位符 2">
            <a:extLst>
              <a:ext uri="{FF2B5EF4-FFF2-40B4-BE49-F238E27FC236}">
                <a16:creationId xmlns:a16="http://schemas.microsoft.com/office/drawing/2014/main" id="{C73077AD-C858-406A-A11D-1F93E064F862}"/>
              </a:ext>
            </a:extLst>
          </p:cNvPr>
          <p:cNvSpPr>
            <a:spLocks noGrp="1"/>
          </p:cNvSpPr>
          <p:nvPr>
            <p:ph idx="1"/>
          </p:nvPr>
        </p:nvSpPr>
        <p:spPr>
          <a:xfrm>
            <a:off x="646111" y="1350628"/>
            <a:ext cx="8946541" cy="4948105"/>
          </a:xfrm>
        </p:spPr>
        <p:txBody>
          <a:bodyPr>
            <a:normAutofit/>
          </a:bodyPr>
          <a:lstStyle/>
          <a:p>
            <a:r>
              <a:rPr lang="zh-CN" altLang="en-US" dirty="0"/>
              <a:t>使用</a:t>
            </a:r>
            <a:r>
              <a:rPr lang="en-US" altLang="zh-CN" dirty="0"/>
              <a:t>NFC</a:t>
            </a:r>
            <a:r>
              <a:rPr lang="zh-CN" altLang="en-US" dirty="0"/>
              <a:t>技术时，</a:t>
            </a:r>
            <a:r>
              <a:rPr lang="en-US" altLang="zh-CN" dirty="0"/>
              <a:t>NFC</a:t>
            </a:r>
            <a:r>
              <a:rPr lang="zh-CN" altLang="en-US" dirty="0"/>
              <a:t>芯片可与</a:t>
            </a:r>
            <a:r>
              <a:rPr lang="en-US" altLang="zh-CN" dirty="0"/>
              <a:t>POS</a:t>
            </a:r>
            <a:r>
              <a:rPr lang="zh-CN" altLang="en-US" dirty="0"/>
              <a:t>机进行动态的双向认证。每次交易的数据都是动态生成的，而且账号信息等是通过加密存放，无法直接读取。</a:t>
            </a:r>
            <a:endParaRPr lang="en-US" altLang="zh-CN" dirty="0"/>
          </a:p>
          <a:p>
            <a:r>
              <a:rPr lang="zh-CN" altLang="en-US" dirty="0"/>
              <a:t>这样解决了几个问题：</a:t>
            </a:r>
            <a:endParaRPr lang="en-US" altLang="zh-CN" dirty="0"/>
          </a:p>
          <a:p>
            <a:pPr marL="0" indent="0">
              <a:buNone/>
            </a:pPr>
            <a:r>
              <a:rPr lang="en-US" altLang="zh-CN" dirty="0"/>
              <a:t>	1</a:t>
            </a:r>
            <a:r>
              <a:rPr lang="zh-CN" altLang="en-US" dirty="0"/>
              <a:t>，</a:t>
            </a:r>
            <a:r>
              <a:rPr lang="en-US" altLang="zh-CN" dirty="0"/>
              <a:t>NFC</a:t>
            </a:r>
            <a:r>
              <a:rPr lang="zh-CN" altLang="en-US" dirty="0"/>
              <a:t>中的信息并非静态存放，破解者无法通过直接读取的方式来复制。</a:t>
            </a:r>
            <a:r>
              <a:rPr lang="en-US" altLang="zh-CN" dirty="0"/>
              <a:t>	2</a:t>
            </a:r>
            <a:r>
              <a:rPr lang="zh-CN" altLang="en-US" dirty="0"/>
              <a:t>，获取账号信息需要与</a:t>
            </a:r>
            <a:r>
              <a:rPr lang="en-US" altLang="zh-CN" dirty="0"/>
              <a:t>POS</a:t>
            </a:r>
            <a:r>
              <a:rPr lang="zh-CN" altLang="en-US" dirty="0"/>
              <a:t>机双向认证，非法设备不具有这些认证密钥，无法获取账号信息。</a:t>
            </a:r>
            <a:endParaRPr lang="en-US" altLang="zh-CN" dirty="0"/>
          </a:p>
          <a:p>
            <a:pPr marL="0" indent="0">
              <a:buNone/>
            </a:pPr>
            <a:r>
              <a:rPr lang="en-US" altLang="zh-CN" dirty="0"/>
              <a:t>	3</a:t>
            </a:r>
            <a:r>
              <a:rPr lang="zh-CN" altLang="en-US" dirty="0"/>
              <a:t>，每次交易都由</a:t>
            </a:r>
            <a:r>
              <a:rPr lang="en-US" altLang="zh-CN" dirty="0"/>
              <a:t>NFC</a:t>
            </a:r>
            <a:r>
              <a:rPr lang="zh-CN" altLang="en-US" dirty="0"/>
              <a:t>芯片内的随机数发生器产生临时密钥，通信数据当次有效，所以即使捕捉</a:t>
            </a:r>
            <a:r>
              <a:rPr lang="en-US" altLang="zh-CN" dirty="0"/>
              <a:t>NFC</a:t>
            </a:r>
            <a:r>
              <a:rPr lang="zh-CN" altLang="en-US" dirty="0"/>
              <a:t>交互数据也无法复制交易。也无法简单篡改金额来伪造交易。</a:t>
            </a:r>
            <a:endParaRPr lang="en-US" altLang="zh-CN" dirty="0"/>
          </a:p>
          <a:p>
            <a:r>
              <a:rPr lang="zh-CN" altLang="en-US" dirty="0"/>
              <a:t>所以，</a:t>
            </a:r>
            <a:r>
              <a:rPr lang="en-US" altLang="zh-CN" dirty="0"/>
              <a:t>NFC</a:t>
            </a:r>
            <a:r>
              <a:rPr lang="zh-CN" altLang="en-US" dirty="0"/>
              <a:t>的安全性并不在于看不见交易数据，而是由于</a:t>
            </a:r>
            <a:r>
              <a:rPr lang="en-US" altLang="zh-CN" dirty="0"/>
              <a:t>NFC</a:t>
            </a:r>
            <a:r>
              <a:rPr lang="zh-CN" altLang="en-US" dirty="0"/>
              <a:t>为智能卡带来了能量，使得</a:t>
            </a:r>
            <a:r>
              <a:rPr lang="zh-CN" altLang="en-US" u="sng" dirty="0"/>
              <a:t>整个交易过程得以动态产生</a:t>
            </a:r>
            <a:r>
              <a:rPr lang="zh-CN" altLang="en-US" dirty="0"/>
              <a:t>。</a:t>
            </a:r>
          </a:p>
        </p:txBody>
      </p:sp>
      <p:sp>
        <p:nvSpPr>
          <p:cNvPr id="4" name="箭头: 下 3">
            <a:hlinkClick r:id="rId2" action="ppaction://hlinksldjump"/>
            <a:extLst>
              <a:ext uri="{FF2B5EF4-FFF2-40B4-BE49-F238E27FC236}">
                <a16:creationId xmlns:a16="http://schemas.microsoft.com/office/drawing/2014/main" id="{378FB6D1-6DD3-4893-86ED-C06E0F751BDC}"/>
              </a:ext>
            </a:extLst>
          </p:cNvPr>
          <p:cNvSpPr/>
          <p:nvPr/>
        </p:nvSpPr>
        <p:spPr>
          <a:xfrm>
            <a:off x="9789952" y="5503178"/>
            <a:ext cx="570452" cy="612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75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583D0-F75E-4F87-8830-B85989FA177E}"/>
              </a:ext>
            </a:extLst>
          </p:cNvPr>
          <p:cNvSpPr>
            <a:spLocks noGrp="1"/>
          </p:cNvSpPr>
          <p:nvPr>
            <p:ph type="title"/>
          </p:nvPr>
        </p:nvSpPr>
        <p:spPr/>
        <p:txBody>
          <a:bodyPr/>
          <a:lstStyle/>
          <a:p>
            <a:r>
              <a:rPr lang="zh-CN" altLang="en-US" dirty="0"/>
              <a:t>安全性讨论</a:t>
            </a:r>
          </a:p>
        </p:txBody>
      </p:sp>
      <p:sp>
        <p:nvSpPr>
          <p:cNvPr id="3" name="内容占位符 2">
            <a:extLst>
              <a:ext uri="{FF2B5EF4-FFF2-40B4-BE49-F238E27FC236}">
                <a16:creationId xmlns:a16="http://schemas.microsoft.com/office/drawing/2014/main" id="{BD421752-A726-40E7-B7A3-A1FEF058B9C9}"/>
              </a:ext>
            </a:extLst>
          </p:cNvPr>
          <p:cNvSpPr>
            <a:spLocks noGrp="1"/>
          </p:cNvSpPr>
          <p:nvPr>
            <p:ph idx="1"/>
          </p:nvPr>
        </p:nvSpPr>
        <p:spPr>
          <a:xfrm>
            <a:off x="646111" y="1583134"/>
            <a:ext cx="8946541" cy="4822148"/>
          </a:xfrm>
        </p:spPr>
        <p:txBody>
          <a:bodyPr>
            <a:normAutofit/>
          </a:bodyPr>
          <a:lstStyle/>
          <a:p>
            <a:r>
              <a:rPr lang="zh-CN" altLang="en-US" dirty="0"/>
              <a:t>下面以</a:t>
            </a:r>
            <a:r>
              <a:rPr lang="en-US" altLang="zh-CN" dirty="0" err="1"/>
              <a:t>Mifare</a:t>
            </a:r>
            <a:r>
              <a:rPr lang="zh-CN" altLang="en-US" dirty="0"/>
              <a:t>的认证过程加以说明：</a:t>
            </a:r>
            <a:endParaRPr lang="en-US" altLang="zh-CN" dirty="0"/>
          </a:p>
          <a:p>
            <a:pPr marL="0" indent="0">
              <a:buNone/>
            </a:pPr>
            <a:r>
              <a:rPr lang="en-US" altLang="zh-CN" dirty="0"/>
              <a:t>	1</a:t>
            </a:r>
            <a:r>
              <a:rPr lang="zh-CN" altLang="en-US" dirty="0"/>
              <a:t>，</a:t>
            </a:r>
            <a:r>
              <a:rPr lang="en-US" altLang="zh-CN" dirty="0" err="1"/>
              <a:t>Mifare</a:t>
            </a:r>
            <a:r>
              <a:rPr lang="zh-CN" altLang="en-US" dirty="0"/>
              <a:t>卡</a:t>
            </a:r>
            <a:r>
              <a:rPr lang="en-US" altLang="zh-CN" dirty="0"/>
              <a:t>B</a:t>
            </a:r>
            <a:r>
              <a:rPr lang="zh-CN" altLang="en-US" dirty="0"/>
              <a:t>发出一个随机数</a:t>
            </a:r>
            <a:r>
              <a:rPr lang="en-US" altLang="zh-CN" dirty="0"/>
              <a:t>Rb</a:t>
            </a:r>
            <a:r>
              <a:rPr lang="zh-CN" altLang="en-US" dirty="0"/>
              <a:t>；</a:t>
            </a:r>
            <a:endParaRPr lang="en-US" altLang="zh-CN" dirty="0"/>
          </a:p>
          <a:p>
            <a:pPr marL="0" indent="0">
              <a:buNone/>
            </a:pPr>
            <a:r>
              <a:rPr lang="en-US" altLang="zh-CN" dirty="0"/>
              <a:t>	2</a:t>
            </a:r>
            <a:r>
              <a:rPr lang="zh-CN" altLang="en-US" dirty="0"/>
              <a:t>，读卡器</a:t>
            </a:r>
            <a:r>
              <a:rPr lang="en-US" altLang="zh-CN" dirty="0"/>
              <a:t>A</a:t>
            </a:r>
            <a:r>
              <a:rPr lang="zh-CN" altLang="en-US" dirty="0"/>
              <a:t>产生一个随机数</a:t>
            </a:r>
            <a:r>
              <a:rPr lang="en-US" altLang="zh-CN" dirty="0"/>
              <a:t>Ra</a:t>
            </a:r>
            <a:r>
              <a:rPr lang="zh-CN" altLang="en-US" dirty="0"/>
              <a:t>，并将</a:t>
            </a:r>
            <a:r>
              <a:rPr lang="en-US" altLang="zh-CN" dirty="0"/>
              <a:t>Rb</a:t>
            </a:r>
            <a:r>
              <a:rPr lang="zh-CN" altLang="en-US" dirty="0"/>
              <a:t>一起加密后返回</a:t>
            </a:r>
            <a:r>
              <a:rPr lang="en-US" altLang="zh-CN" dirty="0" err="1"/>
              <a:t>TokenAB</a:t>
            </a:r>
            <a:r>
              <a:rPr lang="zh-CN" altLang="en-US" dirty="0"/>
              <a:t>给卡片；</a:t>
            </a:r>
            <a:endParaRPr lang="en-US" altLang="zh-CN" dirty="0"/>
          </a:p>
          <a:p>
            <a:pPr marL="0" indent="0">
              <a:buNone/>
            </a:pPr>
            <a:r>
              <a:rPr lang="en-US" altLang="zh-CN" dirty="0"/>
              <a:t>	3</a:t>
            </a:r>
            <a:r>
              <a:rPr lang="zh-CN" altLang="en-US" dirty="0"/>
              <a:t>，卡片收到</a:t>
            </a:r>
            <a:r>
              <a:rPr lang="en-US" altLang="zh-CN" dirty="0" err="1"/>
              <a:t>TokenAB</a:t>
            </a:r>
            <a:r>
              <a:rPr lang="zh-CN" altLang="en-US" dirty="0"/>
              <a:t>后，译码并验证</a:t>
            </a:r>
            <a:r>
              <a:rPr lang="en-US" altLang="zh-CN" dirty="0" err="1"/>
              <a:t>ToakeAB</a:t>
            </a:r>
            <a:r>
              <a:rPr lang="zh-CN" altLang="en-US" dirty="0"/>
              <a:t>中的随机数</a:t>
            </a:r>
            <a:r>
              <a:rPr lang="en-US" altLang="zh-CN" dirty="0"/>
              <a:t>Rb</a:t>
            </a:r>
            <a:r>
              <a:rPr lang="zh-CN" altLang="en-US" dirty="0"/>
              <a:t>是否与步骤</a:t>
            </a:r>
            <a:r>
              <a:rPr lang="en-US" altLang="zh-CN" dirty="0"/>
              <a:t>1</a:t>
            </a:r>
            <a:r>
              <a:rPr lang="zh-CN" altLang="en-US" dirty="0"/>
              <a:t>中的相同。如不相同则认证失败；</a:t>
            </a:r>
            <a:endParaRPr lang="en-US" altLang="zh-CN" dirty="0"/>
          </a:p>
          <a:p>
            <a:pPr marL="0" indent="0">
              <a:buNone/>
            </a:pPr>
            <a:r>
              <a:rPr lang="en-US" altLang="zh-CN" dirty="0"/>
              <a:t>	4</a:t>
            </a:r>
            <a:r>
              <a:rPr lang="zh-CN" altLang="en-US" dirty="0"/>
              <a:t>，卡片</a:t>
            </a:r>
            <a:r>
              <a:rPr lang="en-US" altLang="zh-CN" dirty="0"/>
              <a:t>B</a:t>
            </a:r>
            <a:r>
              <a:rPr lang="zh-CN" altLang="en-US" dirty="0"/>
              <a:t>将刚才的</a:t>
            </a:r>
            <a:r>
              <a:rPr lang="en-US" altLang="zh-CN" dirty="0"/>
              <a:t>Ra</a:t>
            </a:r>
            <a:r>
              <a:rPr lang="zh-CN" altLang="en-US" dirty="0"/>
              <a:t>加密后发给读卡器一个值</a:t>
            </a:r>
            <a:r>
              <a:rPr lang="en-US" altLang="zh-CN" dirty="0" err="1"/>
              <a:t>TokenBA</a:t>
            </a:r>
            <a:r>
              <a:rPr lang="zh-CN" altLang="en-US" dirty="0"/>
              <a:t>；</a:t>
            </a:r>
            <a:endParaRPr lang="en-US" altLang="zh-CN" dirty="0"/>
          </a:p>
          <a:p>
            <a:pPr marL="0" indent="0">
              <a:buNone/>
            </a:pPr>
            <a:r>
              <a:rPr lang="en-US" altLang="zh-CN" dirty="0"/>
              <a:t>	5</a:t>
            </a:r>
            <a:r>
              <a:rPr lang="zh-CN" altLang="en-US" dirty="0"/>
              <a:t>， 读卡器</a:t>
            </a:r>
            <a:r>
              <a:rPr lang="en-US" altLang="zh-CN" dirty="0"/>
              <a:t>A</a:t>
            </a:r>
            <a:r>
              <a:rPr lang="zh-CN" altLang="en-US" dirty="0"/>
              <a:t>收到后，译码并验证</a:t>
            </a:r>
            <a:r>
              <a:rPr lang="en-US" altLang="zh-CN" dirty="0" err="1"/>
              <a:t>TokenBA</a:t>
            </a:r>
            <a:r>
              <a:rPr lang="zh-CN" altLang="en-US" dirty="0"/>
              <a:t>中的随机数是否和步骤</a:t>
            </a:r>
            <a:r>
              <a:rPr lang="en-US" altLang="zh-CN" dirty="0"/>
              <a:t>2</a:t>
            </a:r>
            <a:r>
              <a:rPr lang="zh-CN" altLang="en-US" dirty="0"/>
              <a:t>中的</a:t>
            </a:r>
            <a:r>
              <a:rPr lang="en-US" altLang="zh-CN" dirty="0"/>
              <a:t>Ra</a:t>
            </a:r>
            <a:r>
              <a:rPr lang="zh-CN" altLang="en-US" dirty="0"/>
              <a:t>中的相同。如相同则双向认证成功。</a:t>
            </a:r>
            <a:endParaRPr lang="en-US" altLang="zh-CN" dirty="0"/>
          </a:p>
          <a:p>
            <a:pPr marL="0" indent="0">
              <a:buNone/>
            </a:pPr>
            <a:r>
              <a:rPr lang="en-US" altLang="zh-CN" dirty="0"/>
              <a:t>	</a:t>
            </a:r>
            <a:r>
              <a:rPr lang="zh-CN" altLang="en-US" dirty="0"/>
              <a:t>当卡片和读卡器有相同密钥的情况下，可以通过上述五个步骤的认证。而密钥在认证过程中并未被明文传输，所以安全性大为提高，使黑客即使想要破解也需要付出很高的成本。</a:t>
            </a:r>
          </a:p>
          <a:p>
            <a:endParaRPr lang="zh-CN" altLang="en-US" dirty="0"/>
          </a:p>
        </p:txBody>
      </p:sp>
      <p:pic>
        <p:nvPicPr>
          <p:cNvPr id="7" name="图片 6">
            <a:extLst>
              <a:ext uri="{FF2B5EF4-FFF2-40B4-BE49-F238E27FC236}">
                <a16:creationId xmlns:a16="http://schemas.microsoft.com/office/drawing/2014/main" id="{B916CE4B-DE50-452F-B64E-DD0A6134B4CE}"/>
              </a:ext>
            </a:extLst>
          </p:cNvPr>
          <p:cNvPicPr>
            <a:picLocks noChangeAspect="1"/>
          </p:cNvPicPr>
          <p:nvPr/>
        </p:nvPicPr>
        <p:blipFill>
          <a:blip r:embed="rId2"/>
          <a:stretch>
            <a:fillRect/>
          </a:stretch>
        </p:blipFill>
        <p:spPr>
          <a:xfrm>
            <a:off x="5223119" y="452718"/>
            <a:ext cx="4983912" cy="1607959"/>
          </a:xfrm>
          <a:prstGeom prst="rect">
            <a:avLst/>
          </a:prstGeom>
        </p:spPr>
      </p:pic>
      <p:sp>
        <p:nvSpPr>
          <p:cNvPr id="8" name="箭头: 左 7">
            <a:hlinkClick r:id="rId3" action="ppaction://hlinksldjump"/>
            <a:extLst>
              <a:ext uri="{FF2B5EF4-FFF2-40B4-BE49-F238E27FC236}">
                <a16:creationId xmlns:a16="http://schemas.microsoft.com/office/drawing/2014/main" id="{A5C023E5-384D-4CCD-A6C8-26E767A6CA5B}"/>
              </a:ext>
            </a:extLst>
          </p:cNvPr>
          <p:cNvSpPr/>
          <p:nvPr/>
        </p:nvSpPr>
        <p:spPr>
          <a:xfrm>
            <a:off x="10050834" y="5843220"/>
            <a:ext cx="595618" cy="5620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454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174D3-6B10-409E-9110-EEBEAA7E38C0}"/>
              </a:ext>
            </a:extLst>
          </p:cNvPr>
          <p:cNvSpPr>
            <a:spLocks noGrp="1"/>
          </p:cNvSpPr>
          <p:nvPr>
            <p:ph type="title"/>
          </p:nvPr>
        </p:nvSpPr>
        <p:spPr>
          <a:xfrm>
            <a:off x="474499" y="347128"/>
            <a:ext cx="4802031" cy="1591744"/>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NFC</a:t>
            </a:r>
            <a:endParaRPr lang="zh-CN" altLang="en-US" dirty="0">
              <a:latin typeface="Microsoft YaHei UI" panose="020B0503020204020204" pitchFamily="34" charset="-122"/>
              <a:ea typeface="Microsoft YaHei UI" panose="020B0503020204020204" pitchFamily="34" charset="-122"/>
            </a:endParaRPr>
          </a:p>
        </p:txBody>
      </p:sp>
      <p:sp>
        <p:nvSpPr>
          <p:cNvPr id="78" name="长方形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内容占位符 3" descr="SmartArt 图形">
            <a:extLst>
              <a:ext uri="{FF2B5EF4-FFF2-40B4-BE49-F238E27FC236}">
                <a16:creationId xmlns:a16="http://schemas.microsoft.com/office/drawing/2014/main" id="{C881A426-2B90-41D4-8B71-F9600C3FCE87}"/>
              </a:ext>
            </a:extLst>
          </p:cNvPr>
          <p:cNvGraphicFramePr>
            <a:graphicFrameLocks noGrp="1"/>
          </p:cNvGraphicFramePr>
          <p:nvPr>
            <p:ph idx="1"/>
            <p:extLst>
              <p:ext uri="{D42A27DB-BD31-4B8C-83A1-F6EECF244321}">
                <p14:modId xmlns:p14="http://schemas.microsoft.com/office/powerpoint/2010/main" val="4186301780"/>
              </p:ext>
            </p:extLst>
          </p:nvPr>
        </p:nvGraphicFramePr>
        <p:xfrm>
          <a:off x="474499" y="1658224"/>
          <a:ext cx="5255182" cy="4388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图片 7">
            <a:extLst>
              <a:ext uri="{FF2B5EF4-FFF2-40B4-BE49-F238E27FC236}">
                <a16:creationId xmlns:a16="http://schemas.microsoft.com/office/drawing/2014/main" id="{EF9E18C3-9289-448B-BADE-66724CD27BA6}"/>
              </a:ext>
            </a:extLst>
          </p:cNvPr>
          <p:cNvPicPr>
            <a:picLocks noChangeAspect="1"/>
          </p:cNvPicPr>
          <p:nvPr/>
        </p:nvPicPr>
        <p:blipFill>
          <a:blip r:embed="rId9"/>
          <a:stretch>
            <a:fillRect/>
          </a:stretch>
        </p:blipFill>
        <p:spPr>
          <a:xfrm>
            <a:off x="6662657" y="1717085"/>
            <a:ext cx="4520726" cy="4531314"/>
          </a:xfrm>
          <a:prstGeom prst="ellipse">
            <a:avLst/>
          </a:prstGeom>
          <a:ln w="63500" cap="rnd">
            <a:solidFill>
              <a:srgbClr val="01A0E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3388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0974D-7A7C-4FDE-8A46-5C6BA10817A7}"/>
              </a:ext>
            </a:extLst>
          </p:cNvPr>
          <p:cNvSpPr>
            <a:spLocks noGrp="1"/>
          </p:cNvSpPr>
          <p:nvPr>
            <p:ph type="title"/>
          </p:nvPr>
        </p:nvSpPr>
        <p:spPr/>
        <p:txBody>
          <a:bodyPr/>
          <a:lstStyle/>
          <a:p>
            <a:r>
              <a:rPr lang="en-US" altLang="zh-CN" dirty="0"/>
              <a:t>NFC</a:t>
            </a:r>
            <a:r>
              <a:rPr lang="zh-CN" altLang="en-US" dirty="0"/>
              <a:t>工作原理</a:t>
            </a:r>
          </a:p>
        </p:txBody>
      </p:sp>
      <p:sp>
        <p:nvSpPr>
          <p:cNvPr id="3" name="内容占位符 2">
            <a:extLst>
              <a:ext uri="{FF2B5EF4-FFF2-40B4-BE49-F238E27FC236}">
                <a16:creationId xmlns:a16="http://schemas.microsoft.com/office/drawing/2014/main" id="{88E33407-C750-4110-85DA-4CDB509E23B7}"/>
              </a:ext>
            </a:extLst>
          </p:cNvPr>
          <p:cNvSpPr>
            <a:spLocks noGrp="1"/>
          </p:cNvSpPr>
          <p:nvPr>
            <p:ph idx="1"/>
          </p:nvPr>
        </p:nvSpPr>
        <p:spPr>
          <a:xfrm>
            <a:off x="1103312" y="2052918"/>
            <a:ext cx="5700160" cy="4195481"/>
          </a:xfrm>
        </p:spPr>
        <p:txBody>
          <a:bodyPr/>
          <a:lstStyle/>
          <a:p>
            <a:r>
              <a:rPr lang="zh-CN" altLang="en-US" dirty="0"/>
              <a:t>工作原理：法拉第电磁感应原理</a:t>
            </a:r>
            <a:r>
              <a:rPr lang="en-US" altLang="zh-CN" dirty="0"/>
              <a:t>——</a:t>
            </a:r>
            <a:r>
              <a:rPr lang="zh-CN" altLang="en-US" dirty="0"/>
              <a:t>电生磁</a:t>
            </a:r>
            <a:r>
              <a:rPr lang="en-US" altLang="zh-CN" dirty="0"/>
              <a:t>,</a:t>
            </a:r>
            <a:r>
              <a:rPr lang="zh-CN" altLang="en-US" dirty="0"/>
              <a:t>磁生电。</a:t>
            </a:r>
            <a:endParaRPr lang="en-US" altLang="zh-CN" dirty="0"/>
          </a:p>
          <a:p>
            <a:r>
              <a:rPr lang="en-US" altLang="zh-CN" dirty="0"/>
              <a:t>NFC</a:t>
            </a:r>
            <a:r>
              <a:rPr lang="zh-CN" altLang="en-US" dirty="0"/>
              <a:t>采用</a:t>
            </a:r>
            <a:r>
              <a:rPr lang="zh-CN" altLang="en-US" u="sng" dirty="0"/>
              <a:t>电磁耦合感应技术</a:t>
            </a:r>
            <a:r>
              <a:rPr lang="zh-CN" altLang="en-US" dirty="0"/>
              <a:t>，电磁场频率是</a:t>
            </a:r>
            <a:r>
              <a:rPr lang="en-US" altLang="zh-CN" dirty="0"/>
              <a:t>13.56MHz</a:t>
            </a:r>
            <a:r>
              <a:rPr lang="zh-CN" altLang="en-US" dirty="0"/>
              <a:t>，该载波频段是全球无需许可证的波段。发起设备用</a:t>
            </a:r>
            <a:r>
              <a:rPr lang="en-US" altLang="zh-CN" dirty="0"/>
              <a:t>13.56MHz</a:t>
            </a:r>
            <a:r>
              <a:rPr lang="zh-CN" altLang="en-US" dirty="0"/>
              <a:t>信号激励天线，产生磁场。通过近场耦合，将能量传递给目标。目标对磁场进行调制，将数据返回给发起设备完成通信。</a:t>
            </a:r>
          </a:p>
        </p:txBody>
      </p:sp>
      <p:pic>
        <p:nvPicPr>
          <p:cNvPr id="5" name="图片 4">
            <a:extLst>
              <a:ext uri="{FF2B5EF4-FFF2-40B4-BE49-F238E27FC236}">
                <a16:creationId xmlns:a16="http://schemas.microsoft.com/office/drawing/2014/main" id="{42BDF113-1606-4C6A-A7CF-BA296D42DEA1}"/>
              </a:ext>
            </a:extLst>
          </p:cNvPr>
          <p:cNvPicPr>
            <a:picLocks noChangeAspect="1"/>
          </p:cNvPicPr>
          <p:nvPr/>
        </p:nvPicPr>
        <p:blipFill>
          <a:blip r:embed="rId2"/>
          <a:stretch>
            <a:fillRect/>
          </a:stretch>
        </p:blipFill>
        <p:spPr>
          <a:xfrm>
            <a:off x="7311132" y="248880"/>
            <a:ext cx="4389500" cy="3901778"/>
          </a:xfrm>
          <a:prstGeom prst="rect">
            <a:avLst/>
          </a:prstGeom>
        </p:spPr>
      </p:pic>
      <p:pic>
        <p:nvPicPr>
          <p:cNvPr id="7" name="图片 6">
            <a:extLst>
              <a:ext uri="{FF2B5EF4-FFF2-40B4-BE49-F238E27FC236}">
                <a16:creationId xmlns:a16="http://schemas.microsoft.com/office/drawing/2014/main" id="{87164FEC-9827-459D-9422-66FDC7949992}"/>
              </a:ext>
            </a:extLst>
          </p:cNvPr>
          <p:cNvPicPr>
            <a:picLocks noChangeAspect="1"/>
          </p:cNvPicPr>
          <p:nvPr/>
        </p:nvPicPr>
        <p:blipFill>
          <a:blip r:embed="rId3"/>
          <a:stretch>
            <a:fillRect/>
          </a:stretch>
        </p:blipFill>
        <p:spPr>
          <a:xfrm>
            <a:off x="5642207" y="4551542"/>
            <a:ext cx="6058425" cy="2057578"/>
          </a:xfrm>
          <a:prstGeom prst="rect">
            <a:avLst/>
          </a:prstGeom>
        </p:spPr>
      </p:pic>
    </p:spTree>
    <p:extLst>
      <p:ext uri="{BB962C8B-B14F-4D97-AF65-F5344CB8AC3E}">
        <p14:creationId xmlns:p14="http://schemas.microsoft.com/office/powerpoint/2010/main" val="187091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DC570-72AC-45BE-BB60-458EBBAC8C19}"/>
              </a:ext>
            </a:extLst>
          </p:cNvPr>
          <p:cNvSpPr>
            <a:spLocks noGrp="1"/>
          </p:cNvSpPr>
          <p:nvPr>
            <p:ph type="title"/>
          </p:nvPr>
        </p:nvSpPr>
        <p:spPr>
          <a:xfrm>
            <a:off x="530081" y="201335"/>
            <a:ext cx="9404723" cy="1280801"/>
          </a:xfrm>
        </p:spPr>
        <p:txBody>
          <a:bodyPr rtlCol="0"/>
          <a:lstStyle/>
          <a:p>
            <a:pPr rtl="0"/>
            <a:r>
              <a:rPr lang="en-US" altLang="zh-CN" dirty="0">
                <a:latin typeface="Microsoft YaHei UI" panose="020B0503020204020204" pitchFamily="34" charset="-122"/>
                <a:ea typeface="Microsoft YaHei UI" panose="020B0503020204020204" pitchFamily="34" charset="-122"/>
              </a:rPr>
              <a:t>NFC</a:t>
            </a:r>
            <a:r>
              <a:rPr lang="zh-CN" altLang="en-US" dirty="0">
                <a:latin typeface="Microsoft YaHei UI" panose="020B0503020204020204" pitchFamily="34" charset="-122"/>
                <a:ea typeface="Microsoft YaHei UI" panose="020B0503020204020204" pitchFamily="34" charset="-122"/>
              </a:rPr>
              <a:t>工作模式</a:t>
            </a:r>
            <a:endParaRPr lang="zh-CN" altLang="ru-RU" sz="3200"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4912595D-1DC6-463A-9249-B1D05BF9AE42}"/>
              </a:ext>
            </a:extLst>
          </p:cNvPr>
          <p:cNvSpPr>
            <a:spLocks noGrp="1"/>
          </p:cNvSpPr>
          <p:nvPr>
            <p:ph idx="1"/>
          </p:nvPr>
        </p:nvSpPr>
        <p:spPr>
          <a:xfrm>
            <a:off x="988263" y="1180257"/>
            <a:ext cx="8946541" cy="4195481"/>
          </a:xfrm>
        </p:spPr>
        <p:txBody>
          <a:bodyPr>
            <a:normAutofit/>
          </a:bodyPr>
          <a:lstStyle/>
          <a:p>
            <a:r>
              <a:rPr lang="en-US" altLang="zh-CN" dirty="0"/>
              <a:t>NFC</a:t>
            </a:r>
            <a:r>
              <a:rPr lang="zh-CN" altLang="en-US" dirty="0"/>
              <a:t>支持主动、被动、双向，三种工作模式。</a:t>
            </a:r>
            <a:endParaRPr lang="en-US" altLang="zh-CN" dirty="0"/>
          </a:p>
          <a:p>
            <a:endParaRPr lang="en-US" altLang="zh-CN" dirty="0"/>
          </a:p>
          <a:p>
            <a:r>
              <a:rPr lang="en-US" altLang="zh-CN" dirty="0"/>
              <a:t>1</a:t>
            </a:r>
            <a:r>
              <a:rPr lang="zh-CN" altLang="en-US" dirty="0"/>
              <a:t>、主动模式</a:t>
            </a:r>
            <a:endParaRPr lang="en-US" altLang="zh-CN" dirty="0"/>
          </a:p>
          <a:p>
            <a:pPr marL="0" indent="0">
              <a:buNone/>
            </a:pPr>
            <a:r>
              <a:rPr lang="en-US" altLang="zh-CN" dirty="0"/>
              <a:t>	</a:t>
            </a:r>
            <a:r>
              <a:rPr lang="zh-CN" altLang="en-US" dirty="0"/>
              <a:t>主动通信是指通信的发起方和目标方在进行数据传输时，都需要产生自己的射频场。</a:t>
            </a:r>
            <a:endParaRPr lang="en-US" altLang="zh-CN" dirty="0"/>
          </a:p>
          <a:p>
            <a:pPr marL="0" indent="0">
              <a:buNone/>
            </a:pPr>
            <a:r>
              <a:rPr lang="en-US" altLang="zh-CN" dirty="0"/>
              <a:t>	</a:t>
            </a:r>
            <a:r>
              <a:rPr lang="zh-CN" altLang="en-US" dirty="0"/>
              <a:t>当发起方发送数据时，它将产生自己的射频场，而目标方关闭射频场，并以侦听模式接收发起方的数据。当发起方发送完数据后，将关闭自己的射频场并处于侦听模式，等待目标方发送数据；目标方发送数据时，需要产生自己的射频场来发送数据。</a:t>
            </a:r>
          </a:p>
          <a:p>
            <a:pPr marL="0" indent="0">
              <a:buNone/>
            </a:pPr>
            <a:endParaRPr lang="en-US" altLang="zh-CN" dirty="0"/>
          </a:p>
        </p:txBody>
      </p:sp>
      <p:pic>
        <p:nvPicPr>
          <p:cNvPr id="7" name="图片 6">
            <a:extLst>
              <a:ext uri="{FF2B5EF4-FFF2-40B4-BE49-F238E27FC236}">
                <a16:creationId xmlns:a16="http://schemas.microsoft.com/office/drawing/2014/main" id="{2AD2A749-64D4-4F51-9A49-D8B7C24D762E}"/>
              </a:ext>
            </a:extLst>
          </p:cNvPr>
          <p:cNvPicPr>
            <a:picLocks noChangeAspect="1"/>
          </p:cNvPicPr>
          <p:nvPr/>
        </p:nvPicPr>
        <p:blipFill>
          <a:blip r:embed="rId3"/>
          <a:stretch>
            <a:fillRect/>
          </a:stretch>
        </p:blipFill>
        <p:spPr>
          <a:xfrm>
            <a:off x="3476789" y="4320330"/>
            <a:ext cx="6086662" cy="2297092"/>
          </a:xfrm>
          <a:prstGeom prst="rect">
            <a:avLst/>
          </a:prstGeom>
        </p:spPr>
      </p:pic>
    </p:spTree>
    <p:extLst>
      <p:ext uri="{BB962C8B-B14F-4D97-AF65-F5344CB8AC3E}">
        <p14:creationId xmlns:p14="http://schemas.microsoft.com/office/powerpoint/2010/main" val="7028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DC570-72AC-45BE-BB60-458EBBAC8C19}"/>
              </a:ext>
            </a:extLst>
          </p:cNvPr>
          <p:cNvSpPr>
            <a:spLocks noGrp="1"/>
          </p:cNvSpPr>
          <p:nvPr>
            <p:ph type="title"/>
          </p:nvPr>
        </p:nvSpPr>
        <p:spPr>
          <a:xfrm>
            <a:off x="530081" y="201335"/>
            <a:ext cx="9404723" cy="1280801"/>
          </a:xfrm>
        </p:spPr>
        <p:txBody>
          <a:bodyPr rtlCol="0"/>
          <a:lstStyle/>
          <a:p>
            <a:pPr rtl="0"/>
            <a:r>
              <a:rPr lang="en-US" altLang="zh-CN" dirty="0">
                <a:latin typeface="Microsoft YaHei UI" panose="020B0503020204020204" pitchFamily="34" charset="-122"/>
                <a:ea typeface="Microsoft YaHei UI" panose="020B0503020204020204" pitchFamily="34" charset="-122"/>
              </a:rPr>
              <a:t>NFC</a:t>
            </a:r>
            <a:r>
              <a:rPr lang="zh-CN" altLang="en-US" dirty="0">
                <a:latin typeface="Microsoft YaHei UI" panose="020B0503020204020204" pitchFamily="34" charset="-122"/>
                <a:ea typeface="Microsoft YaHei UI" panose="020B0503020204020204" pitchFamily="34" charset="-122"/>
              </a:rPr>
              <a:t>工作模式</a:t>
            </a:r>
            <a:endParaRPr lang="zh-CN" altLang="ru-RU" sz="3200"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4912595D-1DC6-463A-9249-B1D05BF9AE42}"/>
              </a:ext>
            </a:extLst>
          </p:cNvPr>
          <p:cNvSpPr>
            <a:spLocks noGrp="1"/>
          </p:cNvSpPr>
          <p:nvPr>
            <p:ph idx="1"/>
          </p:nvPr>
        </p:nvSpPr>
        <p:spPr>
          <a:xfrm>
            <a:off x="988263" y="1331259"/>
            <a:ext cx="8946541" cy="4195481"/>
          </a:xfrm>
        </p:spPr>
        <p:txBody>
          <a:bodyPr/>
          <a:lstStyle/>
          <a:p>
            <a:pPr marL="0" indent="0">
              <a:buNone/>
            </a:pPr>
            <a:endParaRPr lang="en-US" altLang="zh-CN" dirty="0"/>
          </a:p>
          <a:p>
            <a:r>
              <a:rPr lang="en-US" altLang="zh-CN" dirty="0"/>
              <a:t>2</a:t>
            </a:r>
            <a:r>
              <a:rPr lang="zh-CN" altLang="en-US" dirty="0"/>
              <a:t>、被动模式</a:t>
            </a:r>
            <a:endParaRPr lang="en-US" altLang="zh-CN" dirty="0"/>
          </a:p>
          <a:p>
            <a:pPr marL="0" indent="0">
              <a:buNone/>
            </a:pPr>
            <a:r>
              <a:rPr lang="en-US" altLang="zh-CN" dirty="0"/>
              <a:t>	</a:t>
            </a:r>
            <a:r>
              <a:rPr lang="zh-CN" altLang="en-US" dirty="0"/>
              <a:t>这个模式正好和主动模式相反，此时</a:t>
            </a:r>
            <a:r>
              <a:rPr lang="en-US" altLang="zh-CN" dirty="0"/>
              <a:t>NFC</a:t>
            </a:r>
            <a:r>
              <a:rPr lang="zh-CN" altLang="en-US" dirty="0"/>
              <a:t>终端则被模拟成一张卡，它只在其他设备发出的射频场中被动响应，被读</a:t>
            </a:r>
            <a:r>
              <a:rPr lang="en-US" altLang="zh-CN" dirty="0"/>
              <a:t>/</a:t>
            </a:r>
            <a:r>
              <a:rPr lang="zh-CN" altLang="en-US" dirty="0"/>
              <a:t>写信息。</a:t>
            </a:r>
            <a:endParaRPr lang="en-US" altLang="zh-CN" dirty="0"/>
          </a:p>
          <a:p>
            <a:pPr marL="0" indent="0">
              <a:buNone/>
            </a:pPr>
            <a:r>
              <a:rPr lang="en-US" altLang="zh-CN" dirty="0"/>
              <a:t>	</a:t>
            </a:r>
            <a:r>
              <a:rPr lang="zh-CN" altLang="en-US" dirty="0"/>
              <a:t>被动模式下，目标方不必产生射频场，而从发起方的射频场中获取能量，使用</a:t>
            </a:r>
            <a:r>
              <a:rPr lang="zh-CN" altLang="en-US" dirty="0">
                <a:hlinkClick r:id="rId3" action="ppaction://hlinksldjump"/>
              </a:rPr>
              <a:t>负载调制</a:t>
            </a:r>
            <a:r>
              <a:rPr lang="zh-CN" altLang="en-US" dirty="0"/>
              <a:t>的方式，以相同的速率将数据回传给发起方。</a:t>
            </a:r>
            <a:endParaRPr lang="en-US" altLang="zh-CN" dirty="0"/>
          </a:p>
        </p:txBody>
      </p:sp>
      <p:pic>
        <p:nvPicPr>
          <p:cNvPr id="5" name="图片 4">
            <a:extLst>
              <a:ext uri="{FF2B5EF4-FFF2-40B4-BE49-F238E27FC236}">
                <a16:creationId xmlns:a16="http://schemas.microsoft.com/office/drawing/2014/main" id="{2BC28BD4-95AF-4DE7-886A-E7760B31BE39}"/>
              </a:ext>
            </a:extLst>
          </p:cNvPr>
          <p:cNvPicPr>
            <a:picLocks noChangeAspect="1"/>
          </p:cNvPicPr>
          <p:nvPr/>
        </p:nvPicPr>
        <p:blipFill>
          <a:blip r:embed="rId4"/>
          <a:stretch>
            <a:fillRect/>
          </a:stretch>
        </p:blipFill>
        <p:spPr>
          <a:xfrm>
            <a:off x="2257196" y="3992520"/>
            <a:ext cx="6075267" cy="2458317"/>
          </a:xfrm>
          <a:prstGeom prst="rect">
            <a:avLst/>
          </a:prstGeom>
        </p:spPr>
      </p:pic>
    </p:spTree>
    <p:extLst>
      <p:ext uri="{BB962C8B-B14F-4D97-AF65-F5344CB8AC3E}">
        <p14:creationId xmlns:p14="http://schemas.microsoft.com/office/powerpoint/2010/main" val="315385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DC570-72AC-45BE-BB60-458EBBAC8C19}"/>
              </a:ext>
            </a:extLst>
          </p:cNvPr>
          <p:cNvSpPr>
            <a:spLocks noGrp="1"/>
          </p:cNvSpPr>
          <p:nvPr>
            <p:ph type="title"/>
          </p:nvPr>
        </p:nvSpPr>
        <p:spPr>
          <a:xfrm>
            <a:off x="530081" y="201335"/>
            <a:ext cx="9404723" cy="1280801"/>
          </a:xfrm>
        </p:spPr>
        <p:txBody>
          <a:bodyPr rtlCol="0"/>
          <a:lstStyle/>
          <a:p>
            <a:pPr rtl="0"/>
            <a:r>
              <a:rPr lang="en-US" altLang="zh-CN" dirty="0">
                <a:latin typeface="Microsoft YaHei UI" panose="020B0503020204020204" pitchFamily="34" charset="-122"/>
                <a:ea typeface="Microsoft YaHei UI" panose="020B0503020204020204" pitchFamily="34" charset="-122"/>
              </a:rPr>
              <a:t>NFC</a:t>
            </a:r>
            <a:r>
              <a:rPr lang="zh-CN" altLang="en-US" dirty="0">
                <a:latin typeface="Microsoft YaHei UI" panose="020B0503020204020204" pitchFamily="34" charset="-122"/>
                <a:ea typeface="Microsoft YaHei UI" panose="020B0503020204020204" pitchFamily="34" charset="-122"/>
              </a:rPr>
              <a:t>工作模式</a:t>
            </a:r>
            <a:endParaRPr lang="zh-CN" altLang="ru-RU" sz="3200"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4912595D-1DC6-463A-9249-B1D05BF9AE42}"/>
              </a:ext>
            </a:extLst>
          </p:cNvPr>
          <p:cNvSpPr>
            <a:spLocks noGrp="1"/>
          </p:cNvSpPr>
          <p:nvPr>
            <p:ph idx="1"/>
          </p:nvPr>
        </p:nvSpPr>
        <p:spPr>
          <a:xfrm>
            <a:off x="988263" y="1331259"/>
            <a:ext cx="8946541" cy="4195481"/>
          </a:xfrm>
        </p:spPr>
        <p:txBody>
          <a:bodyPr/>
          <a:lstStyle/>
          <a:p>
            <a:pPr marL="0" indent="0">
              <a:buNone/>
            </a:pPr>
            <a:endParaRPr lang="en-US" altLang="zh-CN" dirty="0"/>
          </a:p>
          <a:p>
            <a:r>
              <a:rPr lang="en-US" altLang="zh-CN" dirty="0"/>
              <a:t>3</a:t>
            </a:r>
            <a:r>
              <a:rPr lang="zh-CN" altLang="en-US" dirty="0"/>
              <a:t>、双向模式</a:t>
            </a:r>
            <a:endParaRPr lang="en-US" altLang="zh-CN" dirty="0"/>
          </a:p>
          <a:p>
            <a:pPr marL="0" indent="0">
              <a:buNone/>
            </a:pPr>
            <a:r>
              <a:rPr lang="en-US" altLang="zh-CN" dirty="0"/>
              <a:t>	</a:t>
            </a:r>
            <a:r>
              <a:rPr lang="zh-CN" altLang="en-US" dirty="0"/>
              <a:t>在此模式下</a:t>
            </a:r>
            <a:r>
              <a:rPr lang="en-US" altLang="zh-CN" dirty="0"/>
              <a:t>NFC</a:t>
            </a:r>
            <a:r>
              <a:rPr lang="zh-CN" altLang="en-US" dirty="0"/>
              <a:t>终端双方都主动发出射频场来建立点对点的通信。相当于两个</a:t>
            </a:r>
            <a:r>
              <a:rPr lang="en-US" altLang="zh-CN" dirty="0"/>
              <a:t>NFC</a:t>
            </a:r>
            <a:r>
              <a:rPr lang="zh-CN" altLang="en-US" dirty="0"/>
              <a:t>设备都处于主动模式。</a:t>
            </a:r>
            <a:endParaRPr lang="en-US" altLang="zh-CN" dirty="0"/>
          </a:p>
          <a:p>
            <a:pPr marL="0" indent="0">
              <a:buNone/>
            </a:pPr>
            <a:endParaRPr lang="en-US" altLang="zh-CN" dirty="0"/>
          </a:p>
          <a:p>
            <a:r>
              <a:rPr lang="zh-CN" altLang="en-US" dirty="0"/>
              <a:t>移动设备主要以被动模式操作，可以大幅降低功耗，并延长电池寿命。</a:t>
            </a:r>
            <a:endParaRPr lang="en-US" altLang="zh-CN" dirty="0"/>
          </a:p>
          <a:p>
            <a:pPr marL="0" indent="0">
              <a:buNone/>
            </a:pPr>
            <a:r>
              <a:rPr lang="en-US" altLang="zh-CN" dirty="0"/>
              <a:t>	</a:t>
            </a:r>
          </a:p>
          <a:p>
            <a:pPr marL="0" indent="0">
              <a:buNone/>
            </a:pPr>
            <a:endParaRPr lang="en-US" altLang="zh-CN" dirty="0"/>
          </a:p>
        </p:txBody>
      </p:sp>
    </p:spTree>
    <p:extLst>
      <p:ext uri="{BB962C8B-B14F-4D97-AF65-F5344CB8AC3E}">
        <p14:creationId xmlns:p14="http://schemas.microsoft.com/office/powerpoint/2010/main" val="3040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3C4F0-44FC-454A-9489-3F884813FD1B}"/>
              </a:ext>
            </a:extLst>
          </p:cNvPr>
          <p:cNvSpPr>
            <a:spLocks noGrp="1"/>
          </p:cNvSpPr>
          <p:nvPr>
            <p:ph type="title"/>
          </p:nvPr>
        </p:nvSpPr>
        <p:spPr/>
        <p:txBody>
          <a:bodyPr/>
          <a:lstStyle/>
          <a:p>
            <a:r>
              <a:rPr lang="en-US" altLang="zh-CN" dirty="0"/>
              <a:t>NFC</a:t>
            </a:r>
            <a:r>
              <a:rPr lang="zh-CN" altLang="en-US" dirty="0"/>
              <a:t>通信模式</a:t>
            </a:r>
          </a:p>
        </p:txBody>
      </p:sp>
      <p:sp>
        <p:nvSpPr>
          <p:cNvPr id="3" name="内容占位符 2">
            <a:extLst>
              <a:ext uri="{FF2B5EF4-FFF2-40B4-BE49-F238E27FC236}">
                <a16:creationId xmlns:a16="http://schemas.microsoft.com/office/drawing/2014/main" id="{B88E1950-260F-48CF-AED5-037265D6ABEC}"/>
              </a:ext>
            </a:extLst>
          </p:cNvPr>
          <p:cNvSpPr>
            <a:spLocks noGrp="1"/>
          </p:cNvSpPr>
          <p:nvPr>
            <p:ph idx="1"/>
          </p:nvPr>
        </p:nvSpPr>
        <p:spPr>
          <a:xfrm>
            <a:off x="646111" y="1549578"/>
            <a:ext cx="8946541" cy="5581064"/>
          </a:xfrm>
        </p:spPr>
        <p:txBody>
          <a:bodyPr>
            <a:normAutofit/>
          </a:bodyPr>
          <a:lstStyle/>
          <a:p>
            <a:r>
              <a:rPr lang="en-US" altLang="zh-CN" dirty="0"/>
              <a:t>NFC</a:t>
            </a:r>
            <a:r>
              <a:rPr lang="zh-CN" altLang="en-US" dirty="0"/>
              <a:t>支持三种通信模式：读写模式（</a:t>
            </a:r>
            <a:r>
              <a:rPr lang="en-US" altLang="zh-CN" dirty="0"/>
              <a:t>NFC reader/writer</a:t>
            </a:r>
            <a:r>
              <a:rPr lang="zh-CN" altLang="en-US" dirty="0"/>
              <a:t>）、卡仿真模式（</a:t>
            </a:r>
            <a:r>
              <a:rPr lang="en-US" altLang="zh-CN" dirty="0"/>
              <a:t>NFC card emulation</a:t>
            </a:r>
            <a:r>
              <a:rPr lang="zh-CN" altLang="en-US" dirty="0"/>
              <a:t>）、点对点模式（</a:t>
            </a:r>
            <a:r>
              <a:rPr lang="en-US" altLang="zh-CN" dirty="0"/>
              <a:t>NFC pear to pear</a:t>
            </a:r>
            <a:r>
              <a:rPr lang="zh-CN" altLang="en-US" dirty="0"/>
              <a:t>）</a:t>
            </a:r>
            <a:endParaRPr lang="en-US" altLang="zh-CN" dirty="0"/>
          </a:p>
          <a:p>
            <a:endParaRPr lang="en-US" altLang="zh-CN" dirty="0"/>
          </a:p>
          <a:p>
            <a:r>
              <a:rPr lang="en-US" altLang="zh-CN" dirty="0"/>
              <a:t>1</a:t>
            </a:r>
            <a:r>
              <a:rPr lang="zh-CN" altLang="en-US" dirty="0"/>
              <a:t>、读写模式</a:t>
            </a:r>
            <a:endParaRPr lang="en-US" altLang="zh-CN" dirty="0"/>
          </a:p>
          <a:p>
            <a:pPr marL="0" indent="0">
              <a:buNone/>
            </a:pPr>
            <a:r>
              <a:rPr lang="en-US" altLang="zh-CN" dirty="0"/>
              <a:t>	</a:t>
            </a:r>
            <a:r>
              <a:rPr lang="zh-CN" altLang="en-US" dirty="0"/>
              <a:t>读写模式下的</a:t>
            </a:r>
            <a:r>
              <a:rPr lang="en-US" altLang="zh-CN" dirty="0"/>
              <a:t>NFC</a:t>
            </a:r>
            <a:r>
              <a:rPr lang="zh-CN" altLang="en-US" dirty="0"/>
              <a:t>设备，可以作为非接触式的读卡器使用，比如用支持</a:t>
            </a:r>
            <a:r>
              <a:rPr lang="en-US" altLang="zh-CN" dirty="0"/>
              <a:t>NFC</a:t>
            </a:r>
            <a:r>
              <a:rPr lang="zh-CN" altLang="en-US" dirty="0"/>
              <a:t>功能的手机获取</a:t>
            </a:r>
            <a:r>
              <a:rPr lang="en-US" altLang="zh-CN" dirty="0"/>
              <a:t>TAG</a:t>
            </a:r>
            <a:r>
              <a:rPr lang="zh-CN" altLang="en-US" dirty="0"/>
              <a:t>标签信息，可以用手机获取电影票信息、公交车站点信息等。</a:t>
            </a:r>
            <a:endParaRPr lang="en-US" altLang="zh-CN" dirty="0"/>
          </a:p>
          <a:p>
            <a:pPr marL="0" indent="0">
              <a:buNone/>
            </a:pPr>
            <a:r>
              <a:rPr lang="en-US" altLang="zh-CN" dirty="0"/>
              <a:t>	</a:t>
            </a:r>
            <a:r>
              <a:rPr lang="zh-CN" altLang="en-US" dirty="0"/>
              <a:t>在读写模式下，系统执行非接触式读写功能。该设备读取数据或写入数据到标签或设备中。例如，靠近</a:t>
            </a:r>
            <a:r>
              <a:rPr lang="en-US" altLang="zh-CN" dirty="0"/>
              <a:t>NFC</a:t>
            </a:r>
            <a:r>
              <a:rPr lang="zh-CN" altLang="en-US" dirty="0"/>
              <a:t>标签的手机会推送一个信息或检索一个</a:t>
            </a:r>
            <a:r>
              <a:rPr lang="en-US" altLang="zh-CN" dirty="0"/>
              <a:t>URL</a:t>
            </a:r>
            <a:r>
              <a:rPr lang="zh-CN" altLang="en-US" dirty="0"/>
              <a:t>并链接到网站在手机中打开。该模式下数据传输不安全。</a:t>
            </a:r>
          </a:p>
          <a:p>
            <a:pPr marL="0" indent="0">
              <a:buNone/>
            </a:pPr>
            <a:endParaRPr lang="en-US" altLang="zh-CN"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230475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3C4F0-44FC-454A-9489-3F884813FD1B}"/>
              </a:ext>
            </a:extLst>
          </p:cNvPr>
          <p:cNvSpPr>
            <a:spLocks noGrp="1"/>
          </p:cNvSpPr>
          <p:nvPr>
            <p:ph type="title"/>
          </p:nvPr>
        </p:nvSpPr>
        <p:spPr/>
        <p:txBody>
          <a:bodyPr/>
          <a:lstStyle/>
          <a:p>
            <a:r>
              <a:rPr lang="en-US" altLang="zh-CN" dirty="0"/>
              <a:t>NFC</a:t>
            </a:r>
            <a:r>
              <a:rPr lang="zh-CN" altLang="en-US" dirty="0"/>
              <a:t>通信模式</a:t>
            </a:r>
          </a:p>
        </p:txBody>
      </p:sp>
      <p:sp>
        <p:nvSpPr>
          <p:cNvPr id="3" name="内容占位符 2">
            <a:extLst>
              <a:ext uri="{FF2B5EF4-FFF2-40B4-BE49-F238E27FC236}">
                <a16:creationId xmlns:a16="http://schemas.microsoft.com/office/drawing/2014/main" id="{B88E1950-260F-48CF-AED5-037265D6ABEC}"/>
              </a:ext>
            </a:extLst>
          </p:cNvPr>
          <p:cNvSpPr>
            <a:spLocks noGrp="1"/>
          </p:cNvSpPr>
          <p:nvPr>
            <p:ph idx="1"/>
          </p:nvPr>
        </p:nvSpPr>
        <p:spPr>
          <a:xfrm>
            <a:off x="646111" y="1276936"/>
            <a:ext cx="8946541" cy="5581064"/>
          </a:xfrm>
        </p:spPr>
        <p:txBody>
          <a:bodyPr>
            <a:normAutofit/>
          </a:bodyPr>
          <a:lstStyle/>
          <a:p>
            <a:endParaRPr lang="en-US" altLang="zh-CN" dirty="0"/>
          </a:p>
          <a:p>
            <a:r>
              <a:rPr lang="en-US" altLang="zh-CN" dirty="0"/>
              <a:t>2</a:t>
            </a:r>
            <a:r>
              <a:rPr lang="zh-CN" altLang="en-US" dirty="0"/>
              <a:t>、卡仿真模式</a:t>
            </a:r>
            <a:endParaRPr lang="en-US" altLang="zh-CN" dirty="0"/>
          </a:p>
          <a:p>
            <a:pPr marL="0" indent="0">
              <a:buNone/>
            </a:pPr>
            <a:r>
              <a:rPr lang="en-US" altLang="zh-CN" dirty="0"/>
              <a:t>	</a:t>
            </a:r>
            <a:r>
              <a:rPr lang="zh-CN" altLang="en-US" dirty="0"/>
              <a:t>卡仿真模式下的</a:t>
            </a:r>
            <a:r>
              <a:rPr lang="en-US" altLang="zh-CN" dirty="0"/>
              <a:t>NFC</a:t>
            </a:r>
            <a:r>
              <a:rPr lang="zh-CN" altLang="en-US" dirty="0"/>
              <a:t>设备，可以模拟成非接触卡，或者一张标签，比较常用的形式就是用手机模拟门禁卡，或者银行卡，从而进行解锁、支付等操作，非常的方便。</a:t>
            </a:r>
            <a:endParaRPr lang="en-US" altLang="zh-CN" dirty="0"/>
          </a:p>
          <a:p>
            <a:pPr marL="0" indent="0">
              <a:buNone/>
            </a:pPr>
            <a:r>
              <a:rPr lang="en-US" altLang="zh-CN" dirty="0"/>
              <a:t>	</a:t>
            </a:r>
            <a:r>
              <a:rPr lang="zh-CN" altLang="en-US" dirty="0"/>
              <a:t>仿真智能卡的</a:t>
            </a:r>
            <a:r>
              <a:rPr lang="en-US" altLang="zh-CN" dirty="0"/>
              <a:t>NFC</a:t>
            </a:r>
            <a:r>
              <a:rPr lang="zh-CN" altLang="en-US" dirty="0"/>
              <a:t>设备通常处于被动</a:t>
            </a:r>
            <a:r>
              <a:rPr lang="en-US" altLang="zh-CN" dirty="0"/>
              <a:t>NFC</a:t>
            </a:r>
            <a:r>
              <a:rPr lang="zh-CN" altLang="en-US" dirty="0"/>
              <a:t>模式，此时的数据传输是安全的。</a:t>
            </a:r>
            <a:endParaRPr lang="en-US" altLang="zh-CN" dirty="0"/>
          </a:p>
          <a:p>
            <a:pPr marL="0" indent="0">
              <a:buNone/>
            </a:pPr>
            <a:endParaRPr lang="en-US" altLang="zh-CN" dirty="0"/>
          </a:p>
          <a:p>
            <a:r>
              <a:rPr lang="en-US" altLang="zh-CN" dirty="0"/>
              <a:t>3</a:t>
            </a:r>
            <a:r>
              <a:rPr lang="zh-CN" altLang="en-US" dirty="0"/>
              <a:t>、点对点模式</a:t>
            </a:r>
            <a:endParaRPr lang="en-US" altLang="zh-CN" dirty="0"/>
          </a:p>
          <a:p>
            <a:pPr marL="0" indent="0">
              <a:buNone/>
            </a:pPr>
            <a:r>
              <a:rPr lang="en-US" altLang="zh-CN" dirty="0"/>
              <a:t>	</a:t>
            </a:r>
            <a:r>
              <a:rPr lang="zh-CN" altLang="en-US" dirty="0"/>
              <a:t>点对点模式下的</a:t>
            </a:r>
            <a:r>
              <a:rPr lang="en-US" altLang="zh-CN" dirty="0"/>
              <a:t>NFC</a:t>
            </a:r>
            <a:r>
              <a:rPr lang="zh-CN" altLang="en-US" dirty="0"/>
              <a:t>设备，可以互相交换数据，例如有</a:t>
            </a:r>
            <a:r>
              <a:rPr lang="en-US" altLang="zh-CN" dirty="0"/>
              <a:t>NFC</a:t>
            </a:r>
            <a:r>
              <a:rPr lang="zh-CN" altLang="en-US" dirty="0"/>
              <a:t>功能的手机之间，就可以进行无线互联，实现数字相片等数据交换，这项技术多运用于手机、数字相机和计算机之间的数据交换传输。</a:t>
            </a:r>
            <a:endParaRPr lang="en-US" altLang="zh-CN" dirty="0"/>
          </a:p>
          <a:p>
            <a:pPr marL="0" indent="0">
              <a:buNone/>
            </a:pPr>
            <a:r>
              <a:rPr lang="en-US" altLang="zh-CN" dirty="0"/>
              <a:t>	</a:t>
            </a:r>
            <a:r>
              <a:rPr lang="zh-CN" altLang="en-US" dirty="0"/>
              <a:t>该模式下数据交换相比其他模式更快，因此可以交换更多的数据。</a:t>
            </a:r>
            <a:endParaRPr lang="en-US" altLang="zh-CN" dirty="0"/>
          </a:p>
          <a:p>
            <a:pPr marL="0" indent="0">
              <a:buNone/>
            </a:pPr>
            <a:endParaRPr lang="en-US" altLang="zh-CN"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1736684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168_TF78884036_Win32" id="{6B660F67-D921-49FF-AC40-C06E48F9BC42}" vid="{DBA0214C-676F-42A2-A45D-8700C3D9F70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数字设计</Template>
  <TotalTime>201</TotalTime>
  <Words>2192</Words>
  <Application>Microsoft Office PowerPoint</Application>
  <PresentationFormat>宽屏</PresentationFormat>
  <Paragraphs>124</Paragraphs>
  <Slides>23</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Microsoft YaHei UI</vt:lpstr>
      <vt:lpstr>Century Gothic</vt:lpstr>
      <vt:lpstr>Wingdings 3</vt:lpstr>
      <vt:lpstr>离子</vt:lpstr>
      <vt:lpstr>NFC技术</vt:lpstr>
      <vt:lpstr>概述</vt:lpstr>
      <vt:lpstr>NFC</vt:lpstr>
      <vt:lpstr>NFC工作原理</vt:lpstr>
      <vt:lpstr>NFC工作模式</vt:lpstr>
      <vt:lpstr>NFC工作模式</vt:lpstr>
      <vt:lpstr>NFC工作模式</vt:lpstr>
      <vt:lpstr>NFC通信模式</vt:lpstr>
      <vt:lpstr>NFC通信模式</vt:lpstr>
      <vt:lpstr>NFC通信模式</vt:lpstr>
      <vt:lpstr>NFC标签</vt:lpstr>
      <vt:lpstr>NFC标签</vt:lpstr>
      <vt:lpstr>NFC标签</vt:lpstr>
      <vt:lpstr>NFC安全性</vt:lpstr>
      <vt:lpstr>NFC安全性</vt:lpstr>
      <vt:lpstr>NFC安全性</vt:lpstr>
      <vt:lpstr>NFC安全性</vt:lpstr>
      <vt:lpstr>NFC应用</vt:lpstr>
      <vt:lpstr>NFC应用</vt:lpstr>
      <vt:lpstr>谢谢！</vt:lpstr>
      <vt:lpstr>负载调制</vt:lpstr>
      <vt:lpstr>安全性讨论</vt:lpstr>
      <vt:lpstr>安全性讨论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数字设计</dc:title>
  <dc:creator>Liuyihan</dc:creator>
  <cp:lastModifiedBy>Liuyihan</cp:lastModifiedBy>
  <cp:revision>25</cp:revision>
  <dcterms:created xsi:type="dcterms:W3CDTF">2023-06-11T07:56:05Z</dcterms:created>
  <dcterms:modified xsi:type="dcterms:W3CDTF">2023-06-11T11:19:19Z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