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3" r:id="rId3"/>
    <p:sldId id="275" r:id="rId4"/>
    <p:sldId id="279" r:id="rId5"/>
    <p:sldId id="280" r:id="rId6"/>
    <p:sldId id="281" r:id="rId7"/>
    <p:sldId id="276" r:id="rId8"/>
    <p:sldId id="274" r:id="rId9"/>
    <p:sldId id="277" r:id="rId10"/>
    <p:sldId id="268" r:id="rId11"/>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p:cViewPr varScale="1">
        <p:scale>
          <a:sx n="94" d="100"/>
          <a:sy n="94" d="100"/>
        </p:scale>
        <p:origin x="120" y="102"/>
      </p:cViewPr>
      <p:guideLst>
        <p:guide pos="3839"/>
        <p:guide orient="horz" pos="2160"/>
      </p:guideLst>
    </p:cSldViewPr>
  </p:slideViewPr>
  <p:notesTextViewPr>
    <p:cViewPr>
      <p:scale>
        <a:sx n="1" d="1"/>
        <a:sy n="1" d="1"/>
      </p:scale>
      <p:origin x="0" y="0"/>
    </p:cViewPr>
  </p:notesTextViewPr>
  <p:notesViewPr>
    <p:cSldViewPr>
      <p:cViewPr varScale="1">
        <p:scale>
          <a:sx n="86" d="100"/>
          <a:sy n="86" d="100"/>
        </p:scale>
        <p:origin x="38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0D755A34-61D1-498E-AFD5-06661822AB30}" type="datetime1">
              <a:rPr lang="zh-CN" altLang="en-US" smtClean="0">
                <a:latin typeface="Microsoft YaHei UI" panose="020B0503020204020204" pitchFamily="34" charset="-122"/>
                <a:ea typeface="Microsoft YaHei UI" panose="020B0503020204020204" pitchFamily="34" charset="-122"/>
              </a:rPr>
              <a:t>2023/6/12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C2775ED9-BF52-4F1D-B8B1-1214BBEF5EF9}" type="datetime1">
              <a:rPr lang="zh-CN" altLang="en-US" smtClean="0"/>
              <a:pPr/>
              <a:t>2023/6/12</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9C971FF-EF28-4195-A575-329446EFAA55}" type="slidenum">
              <a:rPr lang="en-US" altLang="zh-CN" noProof="0" smtClean="0"/>
              <a:pPr/>
              <a:t>‹#›</a:t>
            </a:fld>
            <a:endParaRPr lang="zh-CN" altLang="en-US"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1</a:t>
            </a:fld>
            <a:endParaRPr lang="zh-CN" altLang="en-US" dirty="0"/>
          </a:p>
        </p:txBody>
      </p:sp>
    </p:spTree>
    <p:extLst>
      <p:ext uri="{BB962C8B-B14F-4D97-AF65-F5344CB8AC3E}">
        <p14:creationId xmlns:p14="http://schemas.microsoft.com/office/powerpoint/2010/main" val="2273555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2</a:t>
            </a:fld>
            <a:endParaRPr lang="zh-CN" altLang="en-US" dirty="0"/>
          </a:p>
        </p:txBody>
      </p:sp>
    </p:spTree>
    <p:extLst>
      <p:ext uri="{BB962C8B-B14F-4D97-AF65-F5344CB8AC3E}">
        <p14:creationId xmlns:p14="http://schemas.microsoft.com/office/powerpoint/2010/main" val="60733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3</a:t>
            </a:fld>
            <a:endParaRPr lang="zh-CN" altLang="en-US" dirty="0"/>
          </a:p>
        </p:txBody>
      </p:sp>
    </p:spTree>
    <p:extLst>
      <p:ext uri="{BB962C8B-B14F-4D97-AF65-F5344CB8AC3E}">
        <p14:creationId xmlns:p14="http://schemas.microsoft.com/office/powerpoint/2010/main" val="170829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4</a:t>
            </a:fld>
            <a:endParaRPr lang="zh-CN" altLang="en-US" dirty="0"/>
          </a:p>
        </p:txBody>
      </p:sp>
    </p:spTree>
    <p:extLst>
      <p:ext uri="{BB962C8B-B14F-4D97-AF65-F5344CB8AC3E}">
        <p14:creationId xmlns:p14="http://schemas.microsoft.com/office/powerpoint/2010/main" val="347542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5</a:t>
            </a:fld>
            <a:endParaRPr lang="zh-CN" altLang="en-US" dirty="0"/>
          </a:p>
        </p:txBody>
      </p:sp>
    </p:spTree>
    <p:extLst>
      <p:ext uri="{BB962C8B-B14F-4D97-AF65-F5344CB8AC3E}">
        <p14:creationId xmlns:p14="http://schemas.microsoft.com/office/powerpoint/2010/main" val="4211820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6</a:t>
            </a:fld>
            <a:endParaRPr lang="zh-CN" altLang="en-US" dirty="0"/>
          </a:p>
        </p:txBody>
      </p:sp>
    </p:spTree>
    <p:extLst>
      <p:ext uri="{BB962C8B-B14F-4D97-AF65-F5344CB8AC3E}">
        <p14:creationId xmlns:p14="http://schemas.microsoft.com/office/powerpoint/2010/main" val="1588214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7</a:t>
            </a:fld>
            <a:endParaRPr lang="zh-CN" altLang="en-US" dirty="0"/>
          </a:p>
        </p:txBody>
      </p:sp>
    </p:spTree>
    <p:extLst>
      <p:ext uri="{BB962C8B-B14F-4D97-AF65-F5344CB8AC3E}">
        <p14:creationId xmlns:p14="http://schemas.microsoft.com/office/powerpoint/2010/main" val="204572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8</a:t>
            </a:fld>
            <a:endParaRPr lang="zh-CN" altLang="en-US" dirty="0"/>
          </a:p>
        </p:txBody>
      </p:sp>
    </p:spTree>
    <p:extLst>
      <p:ext uri="{BB962C8B-B14F-4D97-AF65-F5344CB8AC3E}">
        <p14:creationId xmlns:p14="http://schemas.microsoft.com/office/powerpoint/2010/main" val="26641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9</a:t>
            </a:fld>
            <a:endParaRPr lang="zh-CN" altLang="en-US" dirty="0"/>
          </a:p>
        </p:txBody>
      </p:sp>
    </p:spTree>
    <p:extLst>
      <p:ext uri="{BB962C8B-B14F-4D97-AF65-F5344CB8AC3E}">
        <p14:creationId xmlns:p14="http://schemas.microsoft.com/office/powerpoint/2010/main" val="2625080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F) 4" descr="亚洲地图"/>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zh-CN" altLang="en-US" dirty="0">
              <a:solidFill>
                <a:schemeClr val="lt1"/>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hasCustomPrompt="1"/>
          </p:nvPr>
        </p:nvSpPr>
        <p:spPr>
          <a:xfrm>
            <a:off x="1217613" y="1828799"/>
            <a:ext cx="9753600" cy="3048001"/>
          </a:xfrm>
        </p:spPr>
        <p:txBody>
          <a:bodyPr rtlCol="0">
            <a:normAutofit/>
          </a:bodyPr>
          <a:lstStyle>
            <a:lvl1pPr>
              <a:defRPr sz="4400">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副标题 2"/>
          <p:cNvSpPr>
            <a:spLocks noGrp="1"/>
          </p:cNvSpPr>
          <p:nvPr>
            <p:ph type="subTitle" idx="1" hasCustomPrompt="1"/>
          </p:nvPr>
        </p:nvSpPr>
        <p:spPr>
          <a:xfrm>
            <a:off x="1217614" y="5029200"/>
            <a:ext cx="7848600" cy="1143000"/>
          </a:xfrm>
        </p:spPr>
        <p:txBody>
          <a:bodyPr rtlCol="0">
            <a:normAutofit/>
          </a:bodyPr>
          <a:lstStyle>
            <a:lvl1pPr marL="0" indent="0" algn="l">
              <a:spcBef>
                <a:spcPts val="0"/>
              </a:spcBef>
              <a:buNone/>
              <a:defRPr sz="200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dirty="0"/>
              <a:t>单击以编辑母版副标题样式</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垂直文本占位符 2"/>
          <p:cNvSpPr>
            <a:spLocks noGrp="1"/>
          </p:cNvSpPr>
          <p:nvPr>
            <p:ph type="body" orient="vert" idx="1" hasCustomPrompt="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baseline="0"/>
            </a:lvl7pPr>
            <a:lvl8pPr>
              <a:defRPr baseline="0"/>
            </a:lvl8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241001C-7ADF-441E-A460-B2F093E1A4C4}" type="datetime1">
              <a:rPr lang="zh-CN" altLang="en-US" smtClean="0"/>
              <a:t>2023/6/12</a:t>
            </a:fld>
            <a:endParaRPr lang="zh-CN" altLang="en-US"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hasCustomPrompt="1"/>
          </p:nvPr>
        </p:nvSpPr>
        <p:spPr>
          <a:xfrm>
            <a:off x="8836898" y="685800"/>
            <a:ext cx="2134315" cy="5486400"/>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zh-CN" altLang="en-US" dirty="0"/>
          </a:p>
        </p:txBody>
      </p:sp>
      <p:sp>
        <p:nvSpPr>
          <p:cNvPr id="3" name="垂直文本占位符 2"/>
          <p:cNvSpPr>
            <a:spLocks noGrp="1"/>
          </p:cNvSpPr>
          <p:nvPr>
            <p:ph type="body" orient="vert" idx="1" hasCustomPrompt="1"/>
          </p:nvPr>
        </p:nvSpPr>
        <p:spPr>
          <a:xfrm>
            <a:off x="1217613" y="685800"/>
            <a:ext cx="7416138" cy="5486400"/>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263ADB0-DDB2-4011-8C9B-A1C0C3267DBC}" type="datetime1">
              <a:rPr lang="zh-CN" altLang="en-US" smtClean="0"/>
              <a:t>2023/6/12</a:t>
            </a:fld>
            <a:endParaRPr lang="zh-CN" altLang="en-US"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baseline="0"/>
            </a:lvl7pPr>
            <a:lvl8pPr>
              <a:defRPr baseline="0"/>
            </a:lvl8pPr>
            <a:lvl9pPr>
              <a:defRPr baseline="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1ECE1B0-6C90-4985-95A6-04467B4AB5C0}" type="datetime1">
              <a:rPr lang="zh-CN" altLang="en-US" smtClean="0"/>
              <a:t>2023/6/12</a:t>
            </a:fld>
            <a:endParaRPr lang="zh-CN" altLang="en-US"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614" y="3429000"/>
            <a:ext cx="9753600" cy="2362199"/>
          </a:xfrm>
        </p:spPr>
        <p:txBody>
          <a:bodyPr rtlCol="0" anchor="b">
            <a:normAutofit/>
          </a:bodyPr>
          <a:lstStyle>
            <a:lvl1pPr algn="l">
              <a:defRPr sz="4400" b="0" cap="all">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文本占位符 2"/>
          <p:cNvSpPr>
            <a:spLocks noGrp="1"/>
          </p:cNvSpPr>
          <p:nvPr>
            <p:ph type="body" idx="1" hasCustomPrompt="1"/>
          </p:nvPr>
        </p:nvSpPr>
        <p:spPr>
          <a:xfrm>
            <a:off x="1213150" y="685801"/>
            <a:ext cx="7853063" cy="1142999"/>
          </a:xfrm>
        </p:spPr>
        <p:txBody>
          <a:bodyPr rtlCol="0" anchor="t"/>
          <a:lstStyle>
            <a:lvl1pPr marL="0" indent="0">
              <a:spcBef>
                <a:spcPts val="0"/>
              </a:spcBef>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dirty="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A514FF1-8BBE-4E54-BC84-2E003CE3D4EF}" type="datetime1">
              <a:rPr lang="zh-CN" altLang="en-US" smtClean="0"/>
              <a:t>2023/6/12</a:t>
            </a:fld>
            <a:endParaRPr lang="zh-CN" altLang="en-US"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内容占位符 2"/>
          <p:cNvSpPr>
            <a:spLocks noGrp="1"/>
          </p:cNvSpPr>
          <p:nvPr>
            <p:ph sz="half" idx="1" hasCustomPrompt="1"/>
          </p:nvPr>
        </p:nvSpPr>
        <p:spPr>
          <a:xfrm>
            <a:off x="1233279" y="1828800"/>
            <a:ext cx="4708734" cy="43434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内容占位符 3"/>
          <p:cNvSpPr>
            <a:spLocks noGrp="1"/>
          </p:cNvSpPr>
          <p:nvPr>
            <p:ph sz="half" idx="2" hasCustomPrompt="1"/>
          </p:nvPr>
        </p:nvSpPr>
        <p:spPr>
          <a:xfrm>
            <a:off x="6262479" y="1828800"/>
            <a:ext cx="4708734" cy="43434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D64E393-F928-43F2-A497-96D26D3AACAA}" type="datetime1">
              <a:rPr lang="zh-CN" altLang="en-US" smtClean="0"/>
              <a:t>2023/6/12</a:t>
            </a:fld>
            <a:endParaRPr lang="zh-CN" altLang="en-US"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文本占位符 2"/>
          <p:cNvSpPr>
            <a:spLocks noGrp="1"/>
          </p:cNvSpPr>
          <p:nvPr>
            <p:ph type="body" idx="1" hasCustomPrompt="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dirty="0"/>
              <a:t>单击此处编辑母版文本样式</a:t>
            </a:r>
          </a:p>
        </p:txBody>
      </p:sp>
      <p:sp>
        <p:nvSpPr>
          <p:cNvPr id="4" name="内容占位符 3"/>
          <p:cNvSpPr>
            <a:spLocks noGrp="1"/>
          </p:cNvSpPr>
          <p:nvPr>
            <p:ph sz="half" idx="2" hasCustomPrompt="1"/>
          </p:nvPr>
        </p:nvSpPr>
        <p:spPr>
          <a:xfrm>
            <a:off x="1217614" y="2743200"/>
            <a:ext cx="4709160" cy="3428999"/>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文本占位符 4"/>
          <p:cNvSpPr>
            <a:spLocks noGrp="1"/>
          </p:cNvSpPr>
          <p:nvPr>
            <p:ph type="body" sz="quarter" idx="3" hasCustomPrompt="1"/>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dirty="0"/>
              <a:t>单击此处编辑母版文本样式</a:t>
            </a:r>
          </a:p>
        </p:txBody>
      </p:sp>
      <p:sp>
        <p:nvSpPr>
          <p:cNvPr id="6" name="内容占位符 5"/>
          <p:cNvSpPr>
            <a:spLocks noGrp="1"/>
          </p:cNvSpPr>
          <p:nvPr>
            <p:ph sz="quarter" idx="4" hasCustomPrompt="1"/>
          </p:nvPr>
        </p:nvSpPr>
        <p:spPr>
          <a:xfrm>
            <a:off x="6262054" y="2743200"/>
            <a:ext cx="4709160" cy="3428999"/>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baseline="0"/>
            </a:lvl8pPr>
            <a:lvl9pPr>
              <a:defRPr sz="1400" baseline="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81B29C6-0758-4080-8826-C331120B2A2E}" type="datetime1">
              <a:rPr lang="zh-CN" altLang="en-US" smtClean="0"/>
              <a:t>2023/6/12</a:t>
            </a:fld>
            <a:endParaRPr lang="zh-CN" altLang="en-US" dirty="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6F9E19B-DF62-4A20-B51D-356997540678}" type="datetime1">
              <a:rPr lang="zh-CN" altLang="en-US" smtClean="0"/>
              <a:t>2023/6/12</a:t>
            </a:fld>
            <a:endParaRPr lang="zh-CN" altLang="en-US" dirty="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125B2F6-DD6A-4A40-823F-EBDA595B3455}" type="datetime1">
              <a:rPr lang="zh-CN" altLang="en-US" smtClean="0"/>
              <a:t>2023/6/12</a:t>
            </a:fld>
            <a:endParaRPr lang="zh-CN" alt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684213" y="685800"/>
            <a:ext cx="3886200" cy="4038600"/>
          </a:xfrm>
        </p:spPr>
        <p:txBody>
          <a:bodyPr rtlCol="0" anchor="b">
            <a:noAutofit/>
          </a:bodyPr>
          <a:lstStyle>
            <a:lvl1pPr algn="l">
              <a:defRPr sz="4000" b="0">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内容占位符 2"/>
          <p:cNvSpPr>
            <a:spLocks noGrp="1"/>
          </p:cNvSpPr>
          <p:nvPr>
            <p:ph idx="1" hasCustomPrompt="1"/>
          </p:nvPr>
        </p:nvSpPr>
        <p:spPr>
          <a:xfrm>
            <a:off x="5865814" y="685800"/>
            <a:ext cx="5638800" cy="54864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文本占位符 3"/>
          <p:cNvSpPr>
            <a:spLocks noGrp="1"/>
          </p:cNvSpPr>
          <p:nvPr>
            <p:ph type="body" sz="half" idx="2" hasCustomPrompt="1"/>
          </p:nvPr>
        </p:nvSpPr>
        <p:spPr>
          <a:xfrm>
            <a:off x="684213" y="4876800"/>
            <a:ext cx="3886200" cy="1295400"/>
          </a:xfrm>
        </p:spPr>
        <p:txBody>
          <a:bodyPr rtlCol="0">
            <a:normAutofit/>
          </a:bodyPr>
          <a:lstStyle>
            <a:lvl1pPr marL="0" indent="0">
              <a:spcBef>
                <a:spcPts val="0"/>
              </a:spcBef>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dirty="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AB14FDF-56A7-4105-B26E-4E2CF0C0262F}" type="datetime1">
              <a:rPr lang="zh-CN" altLang="en-US" smtClean="0"/>
              <a:t>2023/6/12</a:t>
            </a:fld>
            <a:endParaRPr lang="zh-CN" altLang="en-US"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684213" y="685800"/>
            <a:ext cx="3886200" cy="4038600"/>
          </a:xfrm>
        </p:spPr>
        <p:txBody>
          <a:bodyPr rtlCol="0" anchor="b">
            <a:noAutofit/>
          </a:bodyPr>
          <a:lstStyle>
            <a:lvl1pPr algn="l">
              <a:defRPr sz="4000" b="0">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图片占位符 2" descr="为添加图像预留的空占位符。单击占位符，选择要添加的图像。"/>
          <p:cNvSpPr>
            <a:spLocks noGrp="1"/>
          </p:cNvSpPr>
          <p:nvPr>
            <p:ph type="pic" idx="1" hasCustomPrompt="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dirty="0"/>
              <a:t>单击图标以添加图片</a:t>
            </a:r>
          </a:p>
        </p:txBody>
      </p:sp>
      <p:sp>
        <p:nvSpPr>
          <p:cNvPr id="4" name="文本占位符 3"/>
          <p:cNvSpPr>
            <a:spLocks noGrp="1"/>
          </p:cNvSpPr>
          <p:nvPr>
            <p:ph type="body" sz="half" idx="2" hasCustomPrompt="1"/>
          </p:nvPr>
        </p:nvSpPr>
        <p:spPr>
          <a:xfrm>
            <a:off x="684213" y="4876800"/>
            <a:ext cx="3886200" cy="1295400"/>
          </a:xfrm>
        </p:spPr>
        <p:txBody>
          <a:bodyPr rtlCol="0">
            <a:normAutofit/>
          </a:bodyPr>
          <a:lstStyle>
            <a:lvl1pPr marL="0" indent="0">
              <a:spcBef>
                <a:spcPts val="0"/>
              </a:spcBef>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dirty="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D2D2510-1EAF-490E-91CB-B2C0F6096B1E}" type="datetime1">
              <a:rPr lang="zh-CN" altLang="en-US" smtClean="0"/>
              <a:t>2023/6/12</a:t>
            </a:fld>
            <a:endParaRPr lang="zh-CN" altLang="en-US"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6E0E53A5-F0D0-48E7-8D76-E6E52826DD82}" type="datetime1">
              <a:rPr lang="zh-CN" altLang="en-US" smtClean="0"/>
              <a:t>2023/6/12</a:t>
            </a:fld>
            <a:endParaRPr lang="zh-CN" altLang="en-US" dirty="0"/>
          </a:p>
        </p:txBody>
      </p:sp>
      <p:sp>
        <p:nvSpPr>
          <p:cNvPr id="6" name="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gi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gi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3106D43-981C-654F-B45B-B114DB07A903}"/>
              </a:ext>
            </a:extLst>
          </p:cNvPr>
          <p:cNvSpPr txBox="1"/>
          <p:nvPr/>
        </p:nvSpPr>
        <p:spPr>
          <a:xfrm>
            <a:off x="2854052" y="2922162"/>
            <a:ext cx="6696744" cy="1013675"/>
          </a:xfrm>
          <a:prstGeom prst="rect">
            <a:avLst/>
          </a:prstGeom>
          <a:noFill/>
        </p:spPr>
        <p:txBody>
          <a:bodyPr wrap="square" rtlCol="0">
            <a:spAutoFit/>
          </a:bodyPr>
          <a:lstStyle/>
          <a:p>
            <a:pPr>
              <a:lnSpc>
                <a:spcPct val="90000"/>
              </a:lnSpc>
            </a:pPr>
            <a:r>
              <a:rPr lang="zh-CN" altLang="en-US" sz="6600" b="1" dirty="0">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物联网固件更新</a:t>
            </a:r>
          </a:p>
        </p:txBody>
      </p:sp>
      <p:pic>
        <p:nvPicPr>
          <p:cNvPr id="2" name="图片 1">
            <a:extLst>
              <a:ext uri="{FF2B5EF4-FFF2-40B4-BE49-F238E27FC236}">
                <a16:creationId xmlns:a16="http://schemas.microsoft.com/office/drawing/2014/main" id="{EC12CF9F-9069-69EF-4D02-467FABFB17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0599" y="-99392"/>
            <a:ext cx="2811214" cy="1510873"/>
          </a:xfrm>
          <a:prstGeom prst="rect">
            <a:avLst/>
          </a:prstGeom>
        </p:spPr>
      </p:pic>
      <p:pic>
        <p:nvPicPr>
          <p:cNvPr id="3" name="Picture 4">
            <a:extLst>
              <a:ext uri="{FF2B5EF4-FFF2-40B4-BE49-F238E27FC236}">
                <a16:creationId xmlns:a16="http://schemas.microsoft.com/office/drawing/2014/main" id="{6D674EB2-AE0E-DF04-941F-E15D731B5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6175" y="4880967"/>
            <a:ext cx="21526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ow Does a Blockchain Transaction Work? | Ledger">
            <a:extLst>
              <a:ext uri="{FF2B5EF4-FFF2-40B4-BE49-F238E27FC236}">
                <a16:creationId xmlns:a16="http://schemas.microsoft.com/office/drawing/2014/main" id="{D5D715A2-CB19-89B1-59A8-09F4FD81780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276" y="260648"/>
            <a:ext cx="2974341"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79AB57D-1C11-6A5F-4BB1-14A3DB88D14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18389" y1="22671" x2="27144" y2="21605"/>
                        <a14:foregroundMark x1="49347" y1="23571" x2="50105" y2="23590"/>
                        <a14:foregroundMark x1="38009" y1="23282" x2="48939" y2="23560"/>
                        <a14:foregroundMark x1="27812" y1="23023" x2="28416" y2="23038"/>
                        <a14:foregroundMark x1="70304" y1="23066" x2="71277" y2="23023"/>
                        <a14:foregroundMark x1="69277" y1="23112" x2="69743" y2="23091"/>
                        <a14:foregroundMark x1="65784" y1="23267" x2="66166" y2="23250"/>
                        <a14:foregroundMark x1="64286" y1="40246" x2="48632" y2="40949"/>
                        <a14:foregroundMark x1="54255" y1="23726" x2="53343" y2="28822"/>
                        <a14:foregroundMark x1="26140" y1="62917" x2="24316" y2="69420"/>
                        <a14:foregroundMark x1="55015" y1="63796" x2="53040" y2="68541"/>
                        <a14:foregroundMark x1="65653" y1="56415" x2="61550" y2="68541"/>
                        <a14:foregroundMark x1="34347" y1="63269" x2="32067" y2="69244"/>
                        <a14:foregroundMark x1="32827" y1="84183" x2="42857" y2="84359"/>
                        <a14:foregroundMark x1="36626" y1="79613" x2="37234" y2="77329"/>
                        <a14:foregroundMark x1="30091" y1="70123" x2="29939" y2="69420"/>
                        <a14:foregroundMark x1="28723" y1="69420" x2="29483" y2="68893"/>
                        <a14:foregroundMark x1="82067" y1="76977" x2="80547" y2="77329"/>
                        <a14:foregroundMark x1="32979" y1="22847" x2="37994" y2="31810"/>
                        <a14:foregroundMark x1="33891" y1="20738" x2="32827" y2="25659"/>
                        <a14:foregroundMark x1="66109" y1="14236" x2="61246" y2="33568"/>
                        <a14:backgroundMark x1="22036" y1="13708" x2="14742" y2="15641"/>
                        <a14:backgroundMark x1="16717" y1="37961" x2="20821" y2="52373"/>
                        <a14:backgroundMark x1="27964" y1="52900" x2="55167" y2="49385"/>
                        <a14:backgroundMark x1="76900" y1="49209" x2="62766" y2="49912"/>
                        <a14:backgroundMark x1="80091" y1="47276" x2="62310" y2="47100"/>
                        <a14:backgroundMark x1="85714" y1="43585" x2="86170" y2="68541"/>
                        <a14:backgroundMark x1="81307" y1="68893" x2="80091" y2="73638"/>
                        <a14:backgroundMark x1="52432" y1="55712" x2="39970" y2="55360"/>
                        <a14:backgroundMark x1="29635" y1="33392" x2="28419" y2="35677"/>
                        <a14:backgroundMark x1="32979" y1="36380" x2="30243" y2="38664"/>
                        <a14:backgroundMark x1="36608" y1="21508" x2="36778" y2="20035"/>
                        <a14:backgroundMark x1="45897" y1="36731" x2="54559" y2="36380"/>
                        <a14:backgroundMark x1="56535" y1="36380" x2="58185" y2="32565"/>
                        <a14:backgroundMark x1="70365" y1="30404" x2="70365" y2="27065"/>
                        <a14:backgroundMark x1="50851" y1="28234" x2="50912" y2="28471"/>
                        <a14:backgroundMark x1="49696" y1="23726" x2="50049" y2="25105"/>
                        <a14:backgroundMark x1="45441" y1="25483" x2="44985" y2="26889"/>
                        <a14:backgroundMark x1="49240" y1="24605" x2="48936" y2="22144"/>
                        <a14:backgroundMark x1="29294" y1="23516" x2="29027" y2="23726"/>
                        <a14:backgroundMark x1="38298" y1="23726" x2="38112" y2="23780"/>
                        <a14:backgroundMark x1="63982" y1="35149" x2="65198" y2="37434"/>
                        <a14:backgroundMark x1="67880" y1="23248" x2="69149" y2="23023"/>
                        <a14:backgroundMark x1="70517" y1="23374" x2="70061" y2="23550"/>
                        <a14:backgroundMark x1="56991" y1="23726" x2="56991" y2="23726"/>
                        <a14:backgroundMark x1="53343" y1="56766" x2="50912" y2="57293"/>
                        <a14:backgroundMark x1="68237" y1="55888" x2="68014" y2="57433"/>
                        <a14:backgroundMark x1="51672" y1="58172" x2="50000" y2="63269"/>
                        <a14:backgroundMark x1="36749" y1="79211" x2="47568" y2="76977"/>
                        <a14:backgroundMark x1="34802" y1="79613" x2="36656" y2="79230"/>
                        <a14:backgroundMark x1="51824" y1="77856" x2="60182" y2="77153"/>
                        <a14:backgroundMark x1="29744" y1="68960" x2="27356" y2="79086"/>
                        <a14:backgroundMark x1="29920" y1="68213" x2="29769" y2="68852"/>
                        <a14:backgroundMark x1="27356" y1="79086" x2="35106" y2="73111"/>
                        <a14:backgroundMark x1="35106" y1="73111" x2="35410" y2="72408"/>
                        <a14:backgroundMark x1="70821" y1="71178" x2="70365" y2="71705"/>
                        <a14:backgroundMark x1="70213" y1="71178" x2="70213" y2="69069"/>
                        <a14:backgroundMark x1="65350" y1="77856" x2="64894" y2="77329"/>
                      </a14:backgroundRemoval>
                    </a14:imgEffect>
                    <a14:imgEffect>
                      <a14:saturation sat="66000"/>
                    </a14:imgEffect>
                  </a14:imgLayer>
                </a14:imgProps>
              </a:ext>
            </a:extLst>
          </a:blip>
          <a:srcRect t="48874"/>
          <a:stretch/>
        </p:blipFill>
        <p:spPr>
          <a:xfrm>
            <a:off x="2422004" y="2017043"/>
            <a:ext cx="6514958" cy="2880320"/>
          </a:xfrm>
          <a:prstGeom prst="rect">
            <a:avLst/>
          </a:prstGeom>
        </p:spPr>
      </p:pic>
      <p:pic>
        <p:nvPicPr>
          <p:cNvPr id="5" name="Picture 4">
            <a:extLst>
              <a:ext uri="{FF2B5EF4-FFF2-40B4-BE49-F238E27FC236}">
                <a16:creationId xmlns:a16="http://schemas.microsoft.com/office/drawing/2014/main" id="{C27EDB23-7879-15B6-F73B-EB8E770D70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3490" y="4897363"/>
            <a:ext cx="21526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0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86497A-09F5-F2D6-833F-9AC7925CBD80}"/>
              </a:ext>
            </a:extLst>
          </p:cNvPr>
          <p:cNvSpPr/>
          <p:nvPr/>
        </p:nvSpPr>
        <p:spPr>
          <a:xfrm>
            <a:off x="189756" y="260648"/>
            <a:ext cx="2448272" cy="57606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AF27520A-B1F3-F895-A08E-757E9B229C55}"/>
              </a:ext>
            </a:extLst>
          </p:cNvPr>
          <p:cNvSpPr txBox="1"/>
          <p:nvPr/>
        </p:nvSpPr>
        <p:spPr>
          <a:xfrm>
            <a:off x="405780" y="331697"/>
            <a:ext cx="3888432" cy="433965"/>
          </a:xfrm>
          <a:prstGeom prst="rect">
            <a:avLst/>
          </a:prstGeom>
          <a:noFill/>
        </p:spPr>
        <p:txBody>
          <a:bodyPr wrap="square" rtlCol="0">
            <a:spAutoFit/>
          </a:bodyPr>
          <a:lstStyle/>
          <a:p>
            <a:pPr>
              <a:lnSpc>
                <a:spcPct val="90000"/>
              </a:lnSpc>
            </a:pPr>
            <a:r>
              <a:rPr lang="en-US" altLang="zh-CN" sz="2400" b="1" dirty="0">
                <a:solidFill>
                  <a:schemeClr val="bg1"/>
                </a:solidFill>
                <a:latin typeface="Imprint MT Shadow" panose="04020605060303030202" pitchFamily="82" charset="0"/>
              </a:rPr>
              <a:t>threat model</a:t>
            </a:r>
            <a:endParaRPr lang="zh-CN" altLang="en-US" sz="2400" b="1" dirty="0">
              <a:solidFill>
                <a:schemeClr val="bg1"/>
              </a:solidFill>
              <a:latin typeface="Imprint MT Shadow" panose="04020605060303030202" pitchFamily="82" charset="0"/>
            </a:endParaRPr>
          </a:p>
        </p:txBody>
      </p:sp>
      <p:pic>
        <p:nvPicPr>
          <p:cNvPr id="8" name="图片 7">
            <a:extLst>
              <a:ext uri="{FF2B5EF4-FFF2-40B4-BE49-F238E27FC236}">
                <a16:creationId xmlns:a16="http://schemas.microsoft.com/office/drawing/2014/main" id="{D774B95A-D28F-962F-114D-4FA561136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7" y="3951778"/>
            <a:ext cx="2557043" cy="2304256"/>
          </a:xfrm>
          <a:prstGeom prst="rect">
            <a:avLst/>
          </a:prstGeom>
        </p:spPr>
      </p:pic>
      <p:pic>
        <p:nvPicPr>
          <p:cNvPr id="7" name="图片 6">
            <a:extLst>
              <a:ext uri="{FF2B5EF4-FFF2-40B4-BE49-F238E27FC236}">
                <a16:creationId xmlns:a16="http://schemas.microsoft.com/office/drawing/2014/main" id="{63B78F2F-0918-1E3D-E1DA-D8089199B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95" y="1344106"/>
            <a:ext cx="2695595" cy="2100278"/>
          </a:xfrm>
          <a:prstGeom prst="rect">
            <a:avLst/>
          </a:prstGeom>
        </p:spPr>
      </p:pic>
      <p:sp>
        <p:nvSpPr>
          <p:cNvPr id="11" name="箭头: 右 10">
            <a:extLst>
              <a:ext uri="{FF2B5EF4-FFF2-40B4-BE49-F238E27FC236}">
                <a16:creationId xmlns:a16="http://schemas.microsoft.com/office/drawing/2014/main" id="{F3020983-8B3E-61BD-1CB7-20C0D4326F9B}"/>
              </a:ext>
            </a:extLst>
          </p:cNvPr>
          <p:cNvSpPr/>
          <p:nvPr/>
        </p:nvSpPr>
        <p:spPr>
          <a:xfrm>
            <a:off x="3851352" y="1804315"/>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
        <p:nvSpPr>
          <p:cNvPr id="12" name="矩形 11">
            <a:extLst>
              <a:ext uri="{FF2B5EF4-FFF2-40B4-BE49-F238E27FC236}">
                <a16:creationId xmlns:a16="http://schemas.microsoft.com/office/drawing/2014/main" id="{08219F24-BFCF-3863-370F-324F91F03B22}"/>
              </a:ext>
            </a:extLst>
          </p:cNvPr>
          <p:cNvSpPr/>
          <p:nvPr/>
        </p:nvSpPr>
        <p:spPr>
          <a:xfrm>
            <a:off x="4006180" y="1691657"/>
            <a:ext cx="1296144" cy="369332"/>
          </a:xfrm>
          <a:prstGeom prst="rect">
            <a:avLst/>
          </a:prstGeom>
          <a:noFill/>
        </p:spPr>
        <p:txBody>
          <a:bodyPr wrap="square" lIns="91440" tIns="45720" rIns="91440" bIns="45720">
            <a:spAutoFit/>
          </a:bodyPr>
          <a:lstStyle/>
          <a:p>
            <a:pPr algn="ctr"/>
            <a:r>
              <a:rPr lang="en-US" altLang="zh-CN" b="1" cap="none" spc="50" dirty="0">
                <a:ln w="0"/>
                <a:effectLst>
                  <a:innerShdw blurRad="63500" dist="50800" dir="13500000">
                    <a:srgbClr val="000000">
                      <a:alpha val="50000"/>
                    </a:srgbClr>
                  </a:innerShdw>
                </a:effectLst>
              </a:rPr>
              <a:t>rollback</a:t>
            </a:r>
            <a:endParaRPr lang="zh-CN" altLang="en-US" b="1" cap="none" spc="50" dirty="0">
              <a:ln w="0"/>
              <a:effectLst>
                <a:innerShdw blurRad="63500" dist="50800" dir="13500000">
                  <a:srgbClr val="000000">
                    <a:alpha val="50000"/>
                  </a:srgbClr>
                </a:innerShdw>
              </a:effectLst>
            </a:endParaRPr>
          </a:p>
        </p:txBody>
      </p:sp>
      <p:sp>
        <p:nvSpPr>
          <p:cNvPr id="13" name="文本框 12">
            <a:extLst>
              <a:ext uri="{FF2B5EF4-FFF2-40B4-BE49-F238E27FC236}">
                <a16:creationId xmlns:a16="http://schemas.microsoft.com/office/drawing/2014/main" id="{4446DC87-CCB4-B21C-9274-9FCC351F179D}"/>
              </a:ext>
            </a:extLst>
          </p:cNvPr>
          <p:cNvSpPr txBox="1"/>
          <p:nvPr/>
        </p:nvSpPr>
        <p:spPr>
          <a:xfrm>
            <a:off x="4078188" y="2019791"/>
            <a:ext cx="6048672" cy="313932"/>
          </a:xfrm>
          <a:prstGeom prst="rect">
            <a:avLst/>
          </a:prstGeom>
          <a:noFill/>
        </p:spPr>
        <p:txBody>
          <a:bodyPr wrap="square" rtlCol="0">
            <a:spAutoFit/>
          </a:bodyPr>
          <a:lstStyle/>
          <a:p>
            <a:pPr>
              <a:lnSpc>
                <a:spcPct val="90000"/>
              </a:lnSpc>
            </a:pPr>
            <a:r>
              <a:rPr lang="zh-CN" altLang="en-US" sz="1600" dirty="0"/>
              <a:t>攻击者向设备发送旧版本的固件</a:t>
            </a:r>
          </a:p>
        </p:txBody>
      </p:sp>
      <p:sp>
        <p:nvSpPr>
          <p:cNvPr id="25" name="箭头: 右 24">
            <a:extLst>
              <a:ext uri="{FF2B5EF4-FFF2-40B4-BE49-F238E27FC236}">
                <a16:creationId xmlns:a16="http://schemas.microsoft.com/office/drawing/2014/main" id="{D3C10284-4B65-6417-C60F-8F6FF55EB971}"/>
              </a:ext>
            </a:extLst>
          </p:cNvPr>
          <p:cNvSpPr/>
          <p:nvPr/>
        </p:nvSpPr>
        <p:spPr>
          <a:xfrm>
            <a:off x="3851352" y="3091898"/>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
        <p:nvSpPr>
          <p:cNvPr id="26" name="矩形 25">
            <a:extLst>
              <a:ext uri="{FF2B5EF4-FFF2-40B4-BE49-F238E27FC236}">
                <a16:creationId xmlns:a16="http://schemas.microsoft.com/office/drawing/2014/main" id="{DC30D499-B51B-662D-63C9-D8C843D0DF42}"/>
              </a:ext>
            </a:extLst>
          </p:cNvPr>
          <p:cNvSpPr/>
          <p:nvPr/>
        </p:nvSpPr>
        <p:spPr>
          <a:xfrm>
            <a:off x="4006180" y="2979240"/>
            <a:ext cx="4248472" cy="369332"/>
          </a:xfrm>
          <a:prstGeom prst="rect">
            <a:avLst/>
          </a:prstGeom>
          <a:noFill/>
        </p:spPr>
        <p:txBody>
          <a:bodyPr wrap="square" lIns="91440" tIns="45720" rIns="91440" bIns="45720">
            <a:spAutoFit/>
          </a:bodyPr>
          <a:lstStyle/>
          <a:p>
            <a:pPr algn="ctr"/>
            <a:r>
              <a:rPr lang="en-US" altLang="zh-CN" b="1" cap="none" spc="50" dirty="0">
                <a:ln w="0"/>
                <a:effectLst>
                  <a:innerShdw blurRad="63500" dist="50800" dir="13500000">
                    <a:srgbClr val="000000">
                      <a:alpha val="50000"/>
                    </a:srgbClr>
                  </a:innerShdw>
                </a:effectLst>
              </a:rPr>
              <a:t>Repeated update requests attack</a:t>
            </a:r>
            <a:endParaRPr lang="zh-CN" altLang="en-US" b="1" cap="none" spc="50" dirty="0">
              <a:ln w="0"/>
              <a:effectLst>
                <a:innerShdw blurRad="63500" dist="50800" dir="13500000">
                  <a:srgbClr val="000000">
                    <a:alpha val="50000"/>
                  </a:srgbClr>
                </a:innerShdw>
              </a:effectLst>
            </a:endParaRPr>
          </a:p>
        </p:txBody>
      </p:sp>
      <p:sp>
        <p:nvSpPr>
          <p:cNvPr id="32" name="文本框 31">
            <a:extLst>
              <a:ext uri="{FF2B5EF4-FFF2-40B4-BE49-F238E27FC236}">
                <a16:creationId xmlns:a16="http://schemas.microsoft.com/office/drawing/2014/main" id="{10434E2D-6F4D-9944-F906-1E343F73DA10}"/>
              </a:ext>
            </a:extLst>
          </p:cNvPr>
          <p:cNvSpPr txBox="1"/>
          <p:nvPr/>
        </p:nvSpPr>
        <p:spPr>
          <a:xfrm>
            <a:off x="4078188" y="3368968"/>
            <a:ext cx="6048672" cy="757130"/>
          </a:xfrm>
          <a:prstGeom prst="rect">
            <a:avLst/>
          </a:prstGeom>
          <a:noFill/>
        </p:spPr>
        <p:txBody>
          <a:bodyPr wrap="square" rtlCol="0">
            <a:spAutoFit/>
          </a:bodyPr>
          <a:lstStyle/>
          <a:p>
            <a:pPr>
              <a:lnSpc>
                <a:spcPct val="90000"/>
              </a:lnSpc>
            </a:pPr>
            <a:r>
              <a:rPr lang="zh-CN" altLang="en-US" sz="1600" dirty="0"/>
              <a:t>重复更新请求攻击是一种类似于</a:t>
            </a:r>
            <a:r>
              <a:rPr lang="en-US" altLang="zh-CN" sz="1600" dirty="0"/>
              <a:t>DoS</a:t>
            </a:r>
            <a:r>
              <a:rPr lang="zh-CN" altLang="en-US" sz="1600" dirty="0"/>
              <a:t>攻击的攻击形式。在这种攻击中，恶意对等方会发送大量的新的固件更新请求，无论这些请求是有效的还是无效的。</a:t>
            </a:r>
          </a:p>
        </p:txBody>
      </p:sp>
      <p:sp>
        <p:nvSpPr>
          <p:cNvPr id="33" name="箭头: 右 32">
            <a:extLst>
              <a:ext uri="{FF2B5EF4-FFF2-40B4-BE49-F238E27FC236}">
                <a16:creationId xmlns:a16="http://schemas.microsoft.com/office/drawing/2014/main" id="{021C15F0-A344-ACC8-4EEB-145E0A5BD22F}"/>
              </a:ext>
            </a:extLst>
          </p:cNvPr>
          <p:cNvSpPr/>
          <p:nvPr/>
        </p:nvSpPr>
        <p:spPr>
          <a:xfrm>
            <a:off x="3851352" y="4765794"/>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5E5830CC-E5C6-6724-3765-12563E8B4D45}"/>
              </a:ext>
            </a:extLst>
          </p:cNvPr>
          <p:cNvSpPr/>
          <p:nvPr/>
        </p:nvSpPr>
        <p:spPr>
          <a:xfrm>
            <a:off x="4006180" y="4653136"/>
            <a:ext cx="3024336" cy="369332"/>
          </a:xfrm>
          <a:prstGeom prst="rect">
            <a:avLst/>
          </a:prstGeom>
          <a:noFill/>
        </p:spPr>
        <p:txBody>
          <a:bodyPr wrap="square" lIns="91440" tIns="45720" rIns="91440" bIns="45720">
            <a:spAutoFit/>
          </a:bodyPr>
          <a:lstStyle/>
          <a:p>
            <a:pPr algn="ctr"/>
            <a:r>
              <a:rPr lang="en-US" altLang="zh-CN" b="1" cap="none" spc="50" dirty="0">
                <a:ln w="0"/>
                <a:effectLst>
                  <a:innerShdw blurRad="63500" dist="50800" dir="13500000">
                    <a:srgbClr val="000000">
                      <a:alpha val="50000"/>
                    </a:srgbClr>
                  </a:innerShdw>
                </a:effectLst>
              </a:rPr>
              <a:t>Device cloning attack</a:t>
            </a:r>
            <a:endParaRPr lang="zh-CN" altLang="en-US" b="1" cap="none" spc="50" dirty="0">
              <a:ln w="0"/>
              <a:effectLst>
                <a:innerShdw blurRad="63500" dist="50800" dir="13500000">
                  <a:srgbClr val="000000">
                    <a:alpha val="50000"/>
                  </a:srgbClr>
                </a:innerShdw>
              </a:effectLst>
            </a:endParaRPr>
          </a:p>
        </p:txBody>
      </p:sp>
      <p:sp>
        <p:nvSpPr>
          <p:cNvPr id="35" name="文本框 34">
            <a:extLst>
              <a:ext uri="{FF2B5EF4-FFF2-40B4-BE49-F238E27FC236}">
                <a16:creationId xmlns:a16="http://schemas.microsoft.com/office/drawing/2014/main" id="{6388D6BB-3A13-5656-73D6-CBB5204CEF25}"/>
              </a:ext>
            </a:extLst>
          </p:cNvPr>
          <p:cNvSpPr txBox="1"/>
          <p:nvPr/>
        </p:nvSpPr>
        <p:spPr>
          <a:xfrm>
            <a:off x="4078188" y="5042864"/>
            <a:ext cx="6048672" cy="757130"/>
          </a:xfrm>
          <a:prstGeom prst="rect">
            <a:avLst/>
          </a:prstGeom>
          <a:noFill/>
        </p:spPr>
        <p:txBody>
          <a:bodyPr wrap="square" rtlCol="0">
            <a:spAutoFit/>
          </a:bodyPr>
          <a:lstStyle/>
          <a:p>
            <a:pPr>
              <a:lnSpc>
                <a:spcPct val="90000"/>
              </a:lnSpc>
            </a:pPr>
            <a:r>
              <a:rPr lang="zh-CN" altLang="en-US" sz="1600" b="0" i="0" dirty="0">
                <a:solidFill>
                  <a:srgbClr val="374151"/>
                </a:solidFill>
                <a:effectLst/>
                <a:latin typeface="Söhne"/>
              </a:rPr>
              <a:t>设备克隆攻击中，攻击者会复制某些物联网设备，使得只有克隆设备会被更新，而原始设备则不会得到更新。攻击者可以通过从网络中移除克隆设备并尝试利用未修补的设备来实施攻击。</a:t>
            </a:r>
            <a:endParaRPr lang="zh-CN" altLang="en-US" sz="1600" dirty="0"/>
          </a:p>
        </p:txBody>
      </p:sp>
      <p:pic>
        <p:nvPicPr>
          <p:cNvPr id="36" name="Picture 4">
            <a:extLst>
              <a:ext uri="{FF2B5EF4-FFF2-40B4-BE49-F238E27FC236}">
                <a16:creationId xmlns:a16="http://schemas.microsoft.com/office/drawing/2014/main" id="{836DCB2A-C962-4DF8-98AA-904266054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6175" y="4880967"/>
            <a:ext cx="21526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icrosoft Security Development Lifecycle Threat Modelling">
            <a:extLst>
              <a:ext uri="{FF2B5EF4-FFF2-40B4-BE49-F238E27FC236}">
                <a16:creationId xmlns:a16="http://schemas.microsoft.com/office/drawing/2014/main" id="{B8DEE4C1-40BD-7B7B-22B7-DB3B5E6BBA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5553" y="0"/>
            <a:ext cx="3623272" cy="203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93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86497A-09F5-F2D6-833F-9AC7925CBD80}"/>
              </a:ext>
            </a:extLst>
          </p:cNvPr>
          <p:cNvSpPr/>
          <p:nvPr/>
        </p:nvSpPr>
        <p:spPr>
          <a:xfrm>
            <a:off x="189756" y="260648"/>
            <a:ext cx="2448272" cy="57606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AF27520A-B1F3-F895-A08E-757E9B229C55}"/>
              </a:ext>
            </a:extLst>
          </p:cNvPr>
          <p:cNvSpPr txBox="1"/>
          <p:nvPr/>
        </p:nvSpPr>
        <p:spPr>
          <a:xfrm>
            <a:off x="405780" y="331697"/>
            <a:ext cx="3888432" cy="433965"/>
          </a:xfrm>
          <a:prstGeom prst="rect">
            <a:avLst/>
          </a:prstGeom>
          <a:noFill/>
        </p:spPr>
        <p:txBody>
          <a:bodyPr wrap="square" rtlCol="0">
            <a:spAutoFit/>
          </a:bodyPr>
          <a:lstStyle/>
          <a:p>
            <a:pPr>
              <a:lnSpc>
                <a:spcPct val="90000"/>
              </a:lnSpc>
            </a:pPr>
            <a:r>
              <a:rPr lang="en-US" altLang="zh-CN" sz="2400" b="1" dirty="0">
                <a:solidFill>
                  <a:schemeClr val="bg1"/>
                </a:solidFill>
                <a:latin typeface="Imprint MT Shadow" panose="04020605060303030202" pitchFamily="82" charset="0"/>
              </a:rPr>
              <a:t>threat model</a:t>
            </a:r>
            <a:endParaRPr lang="zh-CN" altLang="en-US" sz="2400" b="1" dirty="0">
              <a:solidFill>
                <a:schemeClr val="bg1"/>
              </a:solidFill>
              <a:latin typeface="Imprint MT Shadow" panose="04020605060303030202" pitchFamily="82" charset="0"/>
            </a:endParaRPr>
          </a:p>
        </p:txBody>
      </p:sp>
      <p:pic>
        <p:nvPicPr>
          <p:cNvPr id="8" name="图片 7">
            <a:extLst>
              <a:ext uri="{FF2B5EF4-FFF2-40B4-BE49-F238E27FC236}">
                <a16:creationId xmlns:a16="http://schemas.microsoft.com/office/drawing/2014/main" id="{D774B95A-D28F-962F-114D-4FA561136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7" y="3951778"/>
            <a:ext cx="2557043" cy="2304256"/>
          </a:xfrm>
          <a:prstGeom prst="rect">
            <a:avLst/>
          </a:prstGeom>
        </p:spPr>
      </p:pic>
      <p:pic>
        <p:nvPicPr>
          <p:cNvPr id="7" name="图片 6">
            <a:extLst>
              <a:ext uri="{FF2B5EF4-FFF2-40B4-BE49-F238E27FC236}">
                <a16:creationId xmlns:a16="http://schemas.microsoft.com/office/drawing/2014/main" id="{63B78F2F-0918-1E3D-E1DA-D8089199B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95" y="1344106"/>
            <a:ext cx="2695595" cy="2100278"/>
          </a:xfrm>
          <a:prstGeom prst="rect">
            <a:avLst/>
          </a:prstGeom>
        </p:spPr>
      </p:pic>
      <p:sp>
        <p:nvSpPr>
          <p:cNvPr id="11" name="箭头: 右 10">
            <a:extLst>
              <a:ext uri="{FF2B5EF4-FFF2-40B4-BE49-F238E27FC236}">
                <a16:creationId xmlns:a16="http://schemas.microsoft.com/office/drawing/2014/main" id="{F3020983-8B3E-61BD-1CB7-20C0D4326F9B}"/>
              </a:ext>
            </a:extLst>
          </p:cNvPr>
          <p:cNvSpPr/>
          <p:nvPr/>
        </p:nvSpPr>
        <p:spPr>
          <a:xfrm>
            <a:off x="3851352" y="2142610"/>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
        <p:nvSpPr>
          <p:cNvPr id="12" name="矩形 11">
            <a:extLst>
              <a:ext uri="{FF2B5EF4-FFF2-40B4-BE49-F238E27FC236}">
                <a16:creationId xmlns:a16="http://schemas.microsoft.com/office/drawing/2014/main" id="{08219F24-BFCF-3863-370F-324F91F03B22}"/>
              </a:ext>
            </a:extLst>
          </p:cNvPr>
          <p:cNvSpPr/>
          <p:nvPr/>
        </p:nvSpPr>
        <p:spPr>
          <a:xfrm>
            <a:off x="4006180" y="2029952"/>
            <a:ext cx="3744416" cy="369332"/>
          </a:xfrm>
          <a:prstGeom prst="rect">
            <a:avLst/>
          </a:prstGeom>
          <a:noFill/>
        </p:spPr>
        <p:txBody>
          <a:bodyPr wrap="square" lIns="91440" tIns="45720" rIns="91440" bIns="45720">
            <a:spAutoFit/>
          </a:bodyPr>
          <a:lstStyle/>
          <a:p>
            <a:pPr algn="ctr"/>
            <a:r>
              <a:rPr lang="en-US" altLang="zh-CN" b="1" cap="none" spc="50" dirty="0">
                <a:ln w="0"/>
                <a:effectLst>
                  <a:innerShdw blurRad="63500" dist="50800" dir="13500000">
                    <a:srgbClr val="000000">
                      <a:alpha val="50000"/>
                    </a:srgbClr>
                  </a:innerShdw>
                </a:effectLst>
              </a:rPr>
              <a:t>Firmware reverse engineering</a:t>
            </a:r>
            <a:endParaRPr lang="zh-CN" altLang="en-US" b="1" cap="none" spc="50" dirty="0">
              <a:ln w="0"/>
              <a:effectLst>
                <a:innerShdw blurRad="63500" dist="50800" dir="13500000">
                  <a:srgbClr val="000000">
                    <a:alpha val="50000"/>
                  </a:srgbClr>
                </a:innerShdw>
              </a:effectLst>
            </a:endParaRPr>
          </a:p>
        </p:txBody>
      </p:sp>
      <p:sp>
        <p:nvSpPr>
          <p:cNvPr id="13" name="文本框 12">
            <a:extLst>
              <a:ext uri="{FF2B5EF4-FFF2-40B4-BE49-F238E27FC236}">
                <a16:creationId xmlns:a16="http://schemas.microsoft.com/office/drawing/2014/main" id="{4446DC87-CCB4-B21C-9274-9FCC351F179D}"/>
              </a:ext>
            </a:extLst>
          </p:cNvPr>
          <p:cNvSpPr txBox="1"/>
          <p:nvPr/>
        </p:nvSpPr>
        <p:spPr>
          <a:xfrm>
            <a:off x="4078188" y="2358086"/>
            <a:ext cx="6048672" cy="1200329"/>
          </a:xfrm>
          <a:prstGeom prst="rect">
            <a:avLst/>
          </a:prstGeom>
          <a:noFill/>
        </p:spPr>
        <p:txBody>
          <a:bodyPr wrap="square" rtlCol="0">
            <a:spAutoFit/>
          </a:bodyPr>
          <a:lstStyle/>
          <a:p>
            <a:pPr>
              <a:lnSpc>
                <a:spcPct val="90000"/>
              </a:lnSpc>
            </a:pPr>
            <a:r>
              <a:rPr lang="zh-CN" altLang="en-US" sz="1600" dirty="0"/>
              <a:t>固件逆向工程包括固件提取、反汇编和分析、功能分析、数据分析、漏洞和弱点分析、恶意修改和攻击</a:t>
            </a:r>
            <a:r>
              <a:rPr lang="en-US" altLang="zh-CN" sz="1600" dirty="0"/>
              <a:t>6</a:t>
            </a:r>
            <a:r>
              <a:rPr lang="zh-CN" altLang="en-US" sz="1600" dirty="0"/>
              <a:t>个主要步骤。</a:t>
            </a:r>
            <a:r>
              <a:rPr lang="zh-CN" altLang="en-US" sz="1600" b="0" i="0" dirty="0">
                <a:solidFill>
                  <a:srgbClr val="374151"/>
                </a:solidFill>
                <a:effectLst/>
                <a:latin typeface="Söhne"/>
              </a:rPr>
              <a:t>通过固件逆向工程，攻击者可以深入了解设备的内部工作原理，并发现潜在的安全弱点。这使得攻击者能够开发定制的攻击代码或利用已知的漏洞来入侵设备、窃取数据或控制设备操作</a:t>
            </a:r>
            <a:endParaRPr lang="zh-CN" altLang="en-US" sz="1600" dirty="0"/>
          </a:p>
        </p:txBody>
      </p:sp>
      <p:sp>
        <p:nvSpPr>
          <p:cNvPr id="33" name="箭头: 右 32">
            <a:extLst>
              <a:ext uri="{FF2B5EF4-FFF2-40B4-BE49-F238E27FC236}">
                <a16:creationId xmlns:a16="http://schemas.microsoft.com/office/drawing/2014/main" id="{021C15F0-A344-ACC8-4EEB-145E0A5BD22F}"/>
              </a:ext>
            </a:extLst>
          </p:cNvPr>
          <p:cNvSpPr/>
          <p:nvPr/>
        </p:nvSpPr>
        <p:spPr>
          <a:xfrm>
            <a:off x="3851352" y="4032924"/>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5E5830CC-E5C6-6724-3765-12563E8B4D45}"/>
              </a:ext>
            </a:extLst>
          </p:cNvPr>
          <p:cNvSpPr/>
          <p:nvPr/>
        </p:nvSpPr>
        <p:spPr>
          <a:xfrm>
            <a:off x="4006180" y="3920266"/>
            <a:ext cx="3672408" cy="369332"/>
          </a:xfrm>
          <a:prstGeom prst="rect">
            <a:avLst/>
          </a:prstGeom>
          <a:noFill/>
        </p:spPr>
        <p:txBody>
          <a:bodyPr wrap="square" lIns="91440" tIns="45720" rIns="91440" bIns="45720">
            <a:spAutoFit/>
          </a:bodyPr>
          <a:lstStyle/>
          <a:p>
            <a:pPr algn="ctr"/>
            <a:r>
              <a:rPr lang="en-US" altLang="zh-CN" b="1" cap="none" spc="50" dirty="0">
                <a:ln w="0"/>
                <a:effectLst>
                  <a:innerShdw blurRad="63500" dist="50800" dir="13500000">
                    <a:srgbClr val="000000">
                      <a:alpha val="50000"/>
                    </a:srgbClr>
                  </a:innerShdw>
                </a:effectLst>
              </a:rPr>
              <a:t>Non-ephemeral keys attack</a:t>
            </a:r>
            <a:endParaRPr lang="zh-CN" altLang="en-US" b="1" cap="none" spc="50" dirty="0">
              <a:ln w="0"/>
              <a:effectLst>
                <a:innerShdw blurRad="63500" dist="50800" dir="13500000">
                  <a:srgbClr val="000000">
                    <a:alpha val="50000"/>
                  </a:srgbClr>
                </a:innerShdw>
              </a:effectLst>
            </a:endParaRPr>
          </a:p>
        </p:txBody>
      </p:sp>
      <p:sp>
        <p:nvSpPr>
          <p:cNvPr id="35" name="文本框 34">
            <a:extLst>
              <a:ext uri="{FF2B5EF4-FFF2-40B4-BE49-F238E27FC236}">
                <a16:creationId xmlns:a16="http://schemas.microsoft.com/office/drawing/2014/main" id="{6388D6BB-3A13-5656-73D6-CBB5204CEF25}"/>
              </a:ext>
            </a:extLst>
          </p:cNvPr>
          <p:cNvSpPr txBox="1"/>
          <p:nvPr/>
        </p:nvSpPr>
        <p:spPr>
          <a:xfrm>
            <a:off x="4078188" y="4309994"/>
            <a:ext cx="6048672" cy="1865126"/>
          </a:xfrm>
          <a:prstGeom prst="rect">
            <a:avLst/>
          </a:prstGeom>
          <a:noFill/>
        </p:spPr>
        <p:txBody>
          <a:bodyPr wrap="square" rtlCol="0">
            <a:spAutoFit/>
          </a:bodyPr>
          <a:lstStyle/>
          <a:p>
            <a:pPr>
              <a:lnSpc>
                <a:spcPct val="90000"/>
              </a:lnSpc>
            </a:pPr>
            <a:r>
              <a:rPr lang="zh-CN" altLang="en-US" sz="1600" b="0" i="0" dirty="0">
                <a:solidFill>
                  <a:srgbClr val="374151"/>
                </a:solidFill>
                <a:effectLst/>
                <a:latin typeface="Söhne"/>
              </a:rPr>
              <a:t>非短暂密钥攻击截获固件升级过程中的通信数据，包括密钥交换过程中的数据包。通过分析截获的数据包，攻击者可以尝试推导出设备使用的非短暂密钥。攻击者获得设备的非短暂密钥后，可以将其用于进行恶意行为。例如，攻击者可以使用该密钥伪造固件更新请求，篡改设备的固件或注入恶意代码。这种攻击的关键在于设备在密钥交换过程中使用的非短暂密钥是固定的，并且很少或从不更改。这使得攻击者可以通过分析通信数据包和密钥推导算法来推导出该密钥。</a:t>
            </a:r>
            <a:endParaRPr lang="zh-CN" altLang="en-US" sz="1600" dirty="0"/>
          </a:p>
        </p:txBody>
      </p:sp>
      <p:pic>
        <p:nvPicPr>
          <p:cNvPr id="36" name="Picture 4">
            <a:extLst>
              <a:ext uri="{FF2B5EF4-FFF2-40B4-BE49-F238E27FC236}">
                <a16:creationId xmlns:a16="http://schemas.microsoft.com/office/drawing/2014/main" id="{836DCB2A-C962-4DF8-98AA-904266054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6175" y="4880967"/>
            <a:ext cx="21526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Microsoft Security Development Lifecycle Threat Modelling">
            <a:extLst>
              <a:ext uri="{FF2B5EF4-FFF2-40B4-BE49-F238E27FC236}">
                <a16:creationId xmlns:a16="http://schemas.microsoft.com/office/drawing/2014/main" id="{189BC9DD-C7C7-4087-3AF3-6E83A2E9BB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5553" y="0"/>
            <a:ext cx="3623272" cy="203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57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86497A-09F5-F2D6-833F-9AC7925CBD80}"/>
              </a:ext>
            </a:extLst>
          </p:cNvPr>
          <p:cNvSpPr/>
          <p:nvPr/>
        </p:nvSpPr>
        <p:spPr>
          <a:xfrm>
            <a:off x="189756" y="260648"/>
            <a:ext cx="6048672" cy="57606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AF27520A-B1F3-F895-A08E-757E9B229C55}"/>
              </a:ext>
            </a:extLst>
          </p:cNvPr>
          <p:cNvSpPr txBox="1"/>
          <p:nvPr/>
        </p:nvSpPr>
        <p:spPr>
          <a:xfrm>
            <a:off x="405780" y="331697"/>
            <a:ext cx="5904656" cy="757130"/>
          </a:xfrm>
          <a:prstGeom prst="rect">
            <a:avLst/>
          </a:prstGeom>
          <a:noFill/>
        </p:spPr>
        <p:txBody>
          <a:bodyPr wrap="square" rtlCol="0">
            <a:spAutoFit/>
          </a:bodyPr>
          <a:lstStyle/>
          <a:p>
            <a:pPr>
              <a:lnSpc>
                <a:spcPct val="90000"/>
              </a:lnSpc>
            </a:pPr>
            <a:r>
              <a:rPr lang="en-US" altLang="zh-CN" sz="2400" b="1" dirty="0">
                <a:solidFill>
                  <a:schemeClr val="bg1"/>
                </a:solidFill>
                <a:latin typeface="Imprint MT Shadow" panose="04020605060303030202" pitchFamily="82" charset="0"/>
              </a:rPr>
              <a:t>firmware update scheme —— </a:t>
            </a:r>
            <a:r>
              <a:rPr lang="en-US" altLang="zh-CN" sz="2400" b="1" dirty="0" err="1">
                <a:solidFill>
                  <a:schemeClr val="bg1"/>
                </a:solidFill>
                <a:latin typeface="Imprint MT Shadow" panose="04020605060303030202" pitchFamily="82" charset="0"/>
              </a:rPr>
              <a:t>TrustZone</a:t>
            </a:r>
            <a:endParaRPr lang="en-US" altLang="zh-CN" sz="2400" b="1" dirty="0">
              <a:solidFill>
                <a:schemeClr val="bg1"/>
              </a:solidFill>
              <a:latin typeface="Imprint MT Shadow" panose="04020605060303030202" pitchFamily="82" charset="0"/>
            </a:endParaRPr>
          </a:p>
          <a:p>
            <a:pPr>
              <a:lnSpc>
                <a:spcPct val="90000"/>
              </a:lnSpc>
            </a:pPr>
            <a:endParaRPr lang="zh-CN" altLang="en-US" sz="2400" b="1" dirty="0">
              <a:solidFill>
                <a:schemeClr val="bg1"/>
              </a:solidFill>
              <a:latin typeface="Imprint MT Shadow" panose="04020605060303030202" pitchFamily="82" charset="0"/>
            </a:endParaRPr>
          </a:p>
        </p:txBody>
      </p:sp>
      <p:pic>
        <p:nvPicPr>
          <p:cNvPr id="10" name="图片 9">
            <a:extLst>
              <a:ext uri="{FF2B5EF4-FFF2-40B4-BE49-F238E27FC236}">
                <a16:creationId xmlns:a16="http://schemas.microsoft.com/office/drawing/2014/main" id="{F31349FA-4310-41CB-F5F0-E0700CCD3853}"/>
              </a:ext>
            </a:extLst>
          </p:cNvPr>
          <p:cNvPicPr>
            <a:picLocks noChangeAspect="1"/>
          </p:cNvPicPr>
          <p:nvPr/>
        </p:nvPicPr>
        <p:blipFill rotWithShape="1">
          <a:blip r:embed="rId3"/>
          <a:srcRect l="8641" r="15580"/>
          <a:stretch/>
        </p:blipFill>
        <p:spPr>
          <a:xfrm>
            <a:off x="9164488" y="0"/>
            <a:ext cx="3024337" cy="6691361"/>
          </a:xfrm>
          <a:prstGeom prst="rect">
            <a:avLst/>
          </a:prstGeom>
        </p:spPr>
      </p:pic>
      <p:sp>
        <p:nvSpPr>
          <p:cNvPr id="15" name="文本框 14">
            <a:extLst>
              <a:ext uri="{FF2B5EF4-FFF2-40B4-BE49-F238E27FC236}">
                <a16:creationId xmlns:a16="http://schemas.microsoft.com/office/drawing/2014/main" id="{360AAC05-A781-A904-31C0-036A8C338177}"/>
              </a:ext>
            </a:extLst>
          </p:cNvPr>
          <p:cNvSpPr txBox="1"/>
          <p:nvPr/>
        </p:nvSpPr>
        <p:spPr>
          <a:xfrm>
            <a:off x="2494012" y="5036607"/>
            <a:ext cx="6093460" cy="1477328"/>
          </a:xfrm>
          <a:prstGeom prst="rect">
            <a:avLst/>
          </a:prstGeom>
          <a:noFill/>
        </p:spPr>
        <p:txBody>
          <a:bodyPr wrap="square">
            <a:spAutoFit/>
          </a:bodyPr>
          <a:lstStyle/>
          <a:p>
            <a:r>
              <a:rPr lang="en-US" altLang="zh-CN" b="0" i="0" dirty="0" err="1">
                <a:solidFill>
                  <a:srgbClr val="374151"/>
                </a:solidFill>
                <a:effectLst/>
                <a:latin typeface="Söhne"/>
              </a:rPr>
              <a:t>TrustZone</a:t>
            </a:r>
            <a:r>
              <a:rPr lang="zh-CN" altLang="en-US" b="0" i="0" dirty="0">
                <a:solidFill>
                  <a:srgbClr val="374151"/>
                </a:solidFill>
                <a:effectLst/>
                <a:latin typeface="Söhne"/>
              </a:rPr>
              <a:t>技术通过将处理器的逻辑分为两个独立的</a:t>
            </a:r>
            <a:r>
              <a:rPr lang="zh-CN" altLang="en-US" dirty="0">
                <a:solidFill>
                  <a:srgbClr val="374151"/>
                </a:solidFill>
                <a:latin typeface="Söhne"/>
              </a:rPr>
              <a:t>区</a:t>
            </a:r>
            <a:r>
              <a:rPr lang="zh-CN" altLang="en-US" b="0" i="0" dirty="0">
                <a:solidFill>
                  <a:srgbClr val="374151"/>
                </a:solidFill>
                <a:effectLst/>
                <a:latin typeface="Söhne"/>
              </a:rPr>
              <a:t>域来实现隔离，分别是安全域和非安全域。在安全域中运行的代码和数据与非安全域中的代码和数据完全隔离，彼此之间无法直接访问。这种隔离机制可以有效地防止恶意软件或攻击者通过非安全域入侵和篡改安全域中的敏感信息。</a:t>
            </a:r>
            <a:endParaRPr lang="zh-CN" altLang="en-US" dirty="0"/>
          </a:p>
        </p:txBody>
      </p:sp>
      <p:pic>
        <p:nvPicPr>
          <p:cNvPr id="6146" name="Picture 2" descr="TrustZone | TrustZone for Cortex-M – Arm Developer">
            <a:extLst>
              <a:ext uri="{FF2B5EF4-FFF2-40B4-BE49-F238E27FC236}">
                <a16:creationId xmlns:a16="http://schemas.microsoft.com/office/drawing/2014/main" id="{28F7B7EE-D5E3-4EAA-4EAE-8F55BAA71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80" y="1239361"/>
            <a:ext cx="2973582" cy="344194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candinavia's largest SSL//PKI Provider – TRUSTZONE">
            <a:extLst>
              <a:ext uri="{FF2B5EF4-FFF2-40B4-BE49-F238E27FC236}">
                <a16:creationId xmlns:a16="http://schemas.microsoft.com/office/drawing/2014/main" id="{C30B6701-041F-5BD4-F312-80C402D1864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0156" y="2960335"/>
            <a:ext cx="5204049" cy="631698"/>
          </a:xfrm>
          <a:prstGeom prst="rect">
            <a:avLst/>
          </a:prstGeom>
          <a:noFill/>
          <a:extLst>
            <a:ext uri="{909E8E84-426E-40DD-AFC4-6F175D3DCCD1}">
              <a14:hiddenFill xmlns:a14="http://schemas.microsoft.com/office/drawing/2010/main">
                <a:solidFill>
                  <a:srgbClr val="FFFFFF"/>
                </a:solidFill>
              </a14:hiddenFill>
            </a:ext>
          </a:extLst>
        </p:spPr>
      </p:pic>
      <p:sp>
        <p:nvSpPr>
          <p:cNvPr id="16" name="箭头: 左弧形 15">
            <a:extLst>
              <a:ext uri="{FF2B5EF4-FFF2-40B4-BE49-F238E27FC236}">
                <a16:creationId xmlns:a16="http://schemas.microsoft.com/office/drawing/2014/main" id="{8388E4B3-1515-406B-53DD-F897068C13AB}"/>
              </a:ext>
            </a:extLst>
          </p:cNvPr>
          <p:cNvSpPr/>
          <p:nvPr/>
        </p:nvSpPr>
        <p:spPr>
          <a:xfrm>
            <a:off x="163736" y="5187856"/>
            <a:ext cx="1944216" cy="1296144"/>
          </a:xfrm>
          <a:prstGeom prst="curv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solidFill>
                <a:schemeClr val="tx1"/>
              </a:solidFill>
            </a:endParaRPr>
          </a:p>
        </p:txBody>
      </p:sp>
    </p:spTree>
    <p:extLst>
      <p:ext uri="{BB962C8B-B14F-4D97-AF65-F5344CB8AC3E}">
        <p14:creationId xmlns:p14="http://schemas.microsoft.com/office/powerpoint/2010/main" val="59868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86497A-09F5-F2D6-833F-9AC7925CBD80}"/>
              </a:ext>
            </a:extLst>
          </p:cNvPr>
          <p:cNvSpPr/>
          <p:nvPr/>
        </p:nvSpPr>
        <p:spPr>
          <a:xfrm>
            <a:off x="189756" y="260648"/>
            <a:ext cx="5904656" cy="57606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AF27520A-B1F3-F895-A08E-757E9B229C55}"/>
              </a:ext>
            </a:extLst>
          </p:cNvPr>
          <p:cNvSpPr txBox="1"/>
          <p:nvPr/>
        </p:nvSpPr>
        <p:spPr>
          <a:xfrm>
            <a:off x="367269" y="354249"/>
            <a:ext cx="5904656" cy="757130"/>
          </a:xfrm>
          <a:prstGeom prst="rect">
            <a:avLst/>
          </a:prstGeom>
          <a:noFill/>
        </p:spPr>
        <p:txBody>
          <a:bodyPr wrap="square" rtlCol="0">
            <a:spAutoFit/>
          </a:bodyPr>
          <a:lstStyle/>
          <a:p>
            <a:pPr>
              <a:lnSpc>
                <a:spcPct val="90000"/>
              </a:lnSpc>
            </a:pPr>
            <a:r>
              <a:rPr lang="en-US" altLang="zh-CN" sz="2400" b="1" dirty="0">
                <a:solidFill>
                  <a:schemeClr val="bg1"/>
                </a:solidFill>
                <a:latin typeface="Imprint MT Shadow" panose="04020605060303030202" pitchFamily="82" charset="0"/>
              </a:rPr>
              <a:t>firmware update scheme —— Blockchain</a:t>
            </a:r>
          </a:p>
          <a:p>
            <a:pPr>
              <a:lnSpc>
                <a:spcPct val="90000"/>
              </a:lnSpc>
            </a:pPr>
            <a:endParaRPr lang="zh-CN" altLang="en-US" sz="2400" b="1" dirty="0">
              <a:solidFill>
                <a:schemeClr val="bg1"/>
              </a:solidFill>
              <a:latin typeface="Imprint MT Shadow" panose="04020605060303030202" pitchFamily="82" charset="0"/>
            </a:endParaRPr>
          </a:p>
        </p:txBody>
      </p:sp>
      <p:sp>
        <p:nvSpPr>
          <p:cNvPr id="15" name="文本框 14">
            <a:extLst>
              <a:ext uri="{FF2B5EF4-FFF2-40B4-BE49-F238E27FC236}">
                <a16:creationId xmlns:a16="http://schemas.microsoft.com/office/drawing/2014/main" id="{360AAC05-A781-A904-31C0-036A8C338177}"/>
              </a:ext>
            </a:extLst>
          </p:cNvPr>
          <p:cNvSpPr txBox="1"/>
          <p:nvPr/>
        </p:nvSpPr>
        <p:spPr>
          <a:xfrm>
            <a:off x="70087" y="1726101"/>
            <a:ext cx="9376100" cy="646331"/>
          </a:xfrm>
          <a:prstGeom prst="rect">
            <a:avLst/>
          </a:prstGeom>
          <a:noFill/>
        </p:spPr>
        <p:txBody>
          <a:bodyPr wrap="square">
            <a:spAutoFit/>
          </a:bodyPr>
          <a:lstStyle/>
          <a:p>
            <a:r>
              <a:rPr lang="zh-CN" altLang="en-US" b="1" i="0" dirty="0">
                <a:solidFill>
                  <a:srgbClr val="374151"/>
                </a:solidFill>
                <a:effectLst>
                  <a:outerShdw blurRad="38100" dist="38100" dir="2700000" algn="tl">
                    <a:srgbClr val="000000">
                      <a:alpha val="43137"/>
                    </a:srgbClr>
                  </a:outerShdw>
                </a:effectLst>
                <a:latin typeface="Söhne"/>
              </a:rPr>
              <a:t>区块链是一个去中心化的分布式网络，不存在单一的控制点或中心化的机构。这意味着没有单个实体可以独自操控或篡改区块链上的数据，从而保证了数据的不可篡改性和透明性</a:t>
            </a:r>
            <a:endParaRPr lang="zh-CN" altLang="en-US" b="1" dirty="0">
              <a:effectLst>
                <a:outerShdw blurRad="38100" dist="38100" dir="2700000" algn="tl">
                  <a:srgbClr val="000000">
                    <a:alpha val="43137"/>
                  </a:srgbClr>
                </a:outerShdw>
              </a:effectLst>
            </a:endParaRPr>
          </a:p>
        </p:txBody>
      </p:sp>
      <p:pic>
        <p:nvPicPr>
          <p:cNvPr id="7170" name="Picture 2" descr="How Does a Blockchain Transaction Work? | Ledger">
            <a:extLst>
              <a:ext uri="{FF2B5EF4-FFF2-40B4-BE49-F238E27FC236}">
                <a16:creationId xmlns:a16="http://schemas.microsoft.com/office/drawing/2014/main" id="{E54091B7-7B70-8257-88A6-369BFF3C46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2484" y="28104"/>
            <a:ext cx="2974341" cy="1224136"/>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7D50F133-4099-5460-FBC9-FB8476717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950" y="0"/>
            <a:ext cx="2827875" cy="1541338"/>
          </a:xfrm>
          <a:prstGeom prst="rect">
            <a:avLst/>
          </a:prstGeom>
        </p:spPr>
      </p:pic>
      <p:pic>
        <p:nvPicPr>
          <p:cNvPr id="12" name="图片 11">
            <a:extLst>
              <a:ext uri="{FF2B5EF4-FFF2-40B4-BE49-F238E27FC236}">
                <a16:creationId xmlns:a16="http://schemas.microsoft.com/office/drawing/2014/main" id="{D8643033-3D88-63C3-9E69-44B5ABD1EFD3}"/>
              </a:ext>
            </a:extLst>
          </p:cNvPr>
          <p:cNvPicPr>
            <a:picLocks noChangeAspect="1"/>
          </p:cNvPicPr>
          <p:nvPr/>
        </p:nvPicPr>
        <p:blipFill rotWithShape="1">
          <a:blip r:embed="rId5"/>
          <a:srcRect l="7657"/>
          <a:stretch/>
        </p:blipFill>
        <p:spPr>
          <a:xfrm>
            <a:off x="7846838" y="2511484"/>
            <a:ext cx="4341987" cy="4346516"/>
          </a:xfrm>
          <a:prstGeom prst="rect">
            <a:avLst/>
          </a:prstGeom>
        </p:spPr>
      </p:pic>
      <p:sp>
        <p:nvSpPr>
          <p:cNvPr id="13" name="文本框 12">
            <a:extLst>
              <a:ext uri="{FF2B5EF4-FFF2-40B4-BE49-F238E27FC236}">
                <a16:creationId xmlns:a16="http://schemas.microsoft.com/office/drawing/2014/main" id="{6BE6B02F-7F4C-83C9-3B35-9D39117526F6}"/>
              </a:ext>
            </a:extLst>
          </p:cNvPr>
          <p:cNvSpPr txBox="1"/>
          <p:nvPr/>
        </p:nvSpPr>
        <p:spPr>
          <a:xfrm>
            <a:off x="86375" y="2796909"/>
            <a:ext cx="7388305" cy="369332"/>
          </a:xfrm>
          <a:prstGeom prst="rect">
            <a:avLst/>
          </a:prstGeom>
          <a:noFill/>
        </p:spPr>
        <p:txBody>
          <a:bodyPr wrap="square">
            <a:spAutoFit/>
          </a:bodyPr>
          <a:lstStyle/>
          <a:p>
            <a:r>
              <a:rPr lang="en-US" altLang="zh-CN" b="1" dirty="0">
                <a:solidFill>
                  <a:srgbClr val="374151"/>
                </a:solidFill>
                <a:effectLst>
                  <a:outerShdw blurRad="38100" dist="38100" dir="2700000" algn="tl">
                    <a:srgbClr val="000000">
                      <a:alpha val="43137"/>
                    </a:srgbClr>
                  </a:outerShdw>
                </a:effectLst>
                <a:latin typeface="Söhne"/>
              </a:rPr>
              <a:t>V</a:t>
            </a:r>
            <a:r>
              <a:rPr lang="en-US" altLang="zh-CN" sz="1200" b="1" dirty="0">
                <a:solidFill>
                  <a:srgbClr val="374151"/>
                </a:solidFill>
                <a:effectLst>
                  <a:outerShdw blurRad="38100" dist="38100" dir="2700000" algn="tl">
                    <a:srgbClr val="000000">
                      <a:alpha val="43137"/>
                    </a:srgbClr>
                  </a:outerShdw>
                </a:effectLst>
                <a:latin typeface="Söhne"/>
              </a:rPr>
              <a:t>1</a:t>
            </a:r>
            <a:r>
              <a:rPr lang="en-US" altLang="zh-CN" sz="1600" b="1" dirty="0">
                <a:solidFill>
                  <a:srgbClr val="374151"/>
                </a:solidFill>
                <a:effectLst>
                  <a:outerShdw blurRad="38100" dist="38100" dir="2700000" algn="tl">
                    <a:srgbClr val="000000">
                      <a:alpha val="43137"/>
                    </a:srgbClr>
                  </a:outerShdw>
                </a:effectLst>
                <a:latin typeface="Söhne"/>
              </a:rPr>
              <a:t>~</a:t>
            </a:r>
            <a:r>
              <a:rPr lang="en-US" altLang="zh-CN" b="1" dirty="0">
                <a:solidFill>
                  <a:srgbClr val="374151"/>
                </a:solidFill>
                <a:effectLst>
                  <a:outerShdw blurRad="38100" dist="38100" dir="2700000" algn="tl">
                    <a:srgbClr val="000000">
                      <a:alpha val="43137"/>
                    </a:srgbClr>
                  </a:outerShdw>
                </a:effectLst>
                <a:latin typeface="Söhne"/>
              </a:rPr>
              <a:t>Vn:</a:t>
            </a:r>
            <a:r>
              <a:rPr lang="zh-CN" altLang="en-US" b="1" dirty="0">
                <a:solidFill>
                  <a:srgbClr val="374151"/>
                </a:solidFill>
                <a:effectLst>
                  <a:outerShdw blurRad="38100" dist="38100" dir="2700000" algn="tl">
                    <a:srgbClr val="000000">
                      <a:alpha val="43137"/>
                    </a:srgbClr>
                  </a:outerShdw>
                </a:effectLst>
                <a:latin typeface="Söhne"/>
              </a:rPr>
              <a:t>设备制造商维护的固件存储库，存储固件数据和固件二进制文件</a:t>
            </a:r>
            <a:endParaRPr lang="zh-CN" altLang="en-US" b="1" dirty="0">
              <a:effectLst>
                <a:outerShdw blurRad="38100" dist="38100" dir="2700000" algn="tl">
                  <a:srgbClr val="000000">
                    <a:alpha val="43137"/>
                  </a:srgbClr>
                </a:outerShdw>
              </a:effectLst>
            </a:endParaRPr>
          </a:p>
        </p:txBody>
      </p:sp>
      <p:sp>
        <p:nvSpPr>
          <p:cNvPr id="14" name="文本框 13">
            <a:extLst>
              <a:ext uri="{FF2B5EF4-FFF2-40B4-BE49-F238E27FC236}">
                <a16:creationId xmlns:a16="http://schemas.microsoft.com/office/drawing/2014/main" id="{A1C6314D-EA81-4B9A-B95D-211351323CED}"/>
              </a:ext>
            </a:extLst>
          </p:cNvPr>
          <p:cNvSpPr txBox="1"/>
          <p:nvPr/>
        </p:nvSpPr>
        <p:spPr>
          <a:xfrm>
            <a:off x="74339" y="3444971"/>
            <a:ext cx="7478198" cy="646331"/>
          </a:xfrm>
          <a:prstGeom prst="rect">
            <a:avLst/>
          </a:prstGeom>
          <a:noFill/>
        </p:spPr>
        <p:txBody>
          <a:bodyPr wrap="square">
            <a:spAutoFit/>
          </a:bodyPr>
          <a:lstStyle/>
          <a:p>
            <a:r>
              <a:rPr lang="en-US" altLang="zh-CN" b="1" dirty="0">
                <a:solidFill>
                  <a:srgbClr val="374151"/>
                </a:solidFill>
                <a:effectLst>
                  <a:outerShdw blurRad="38100" dist="38100" dir="2700000" algn="tl">
                    <a:srgbClr val="000000">
                      <a:alpha val="43137"/>
                    </a:srgbClr>
                  </a:outerShdw>
                </a:effectLst>
                <a:latin typeface="Söhne"/>
              </a:rPr>
              <a:t>v</a:t>
            </a:r>
            <a:r>
              <a:rPr lang="en-US" altLang="zh-CN" sz="1050" b="1" dirty="0">
                <a:solidFill>
                  <a:srgbClr val="374151"/>
                </a:solidFill>
                <a:effectLst>
                  <a:outerShdw blurRad="38100" dist="38100" dir="2700000" algn="tl">
                    <a:srgbClr val="000000">
                      <a:alpha val="43137"/>
                    </a:srgbClr>
                  </a:outerShdw>
                </a:effectLst>
                <a:latin typeface="Söhne"/>
              </a:rPr>
              <a:t>1</a:t>
            </a:r>
            <a:r>
              <a:rPr lang="en-US" altLang="zh-CN" b="1" dirty="0">
                <a:solidFill>
                  <a:srgbClr val="374151"/>
                </a:solidFill>
                <a:effectLst>
                  <a:outerShdw blurRad="38100" dist="38100" dir="2700000" algn="tl">
                    <a:srgbClr val="000000">
                      <a:alpha val="43137"/>
                    </a:srgbClr>
                  </a:outerShdw>
                </a:effectLst>
                <a:latin typeface="Söhne"/>
              </a:rPr>
              <a:t>~v</a:t>
            </a:r>
            <a:r>
              <a:rPr lang="en-US" altLang="zh-CN" sz="1050" b="1" dirty="0">
                <a:solidFill>
                  <a:srgbClr val="374151"/>
                </a:solidFill>
                <a:effectLst>
                  <a:outerShdw blurRad="38100" dist="38100" dir="2700000" algn="tl">
                    <a:srgbClr val="000000">
                      <a:alpha val="43137"/>
                    </a:srgbClr>
                  </a:outerShdw>
                </a:effectLst>
                <a:latin typeface="Söhne"/>
              </a:rPr>
              <a:t>n</a:t>
            </a:r>
            <a:r>
              <a:rPr lang="en-US" altLang="zh-CN" b="1" dirty="0">
                <a:solidFill>
                  <a:srgbClr val="374151"/>
                </a:solidFill>
                <a:effectLst>
                  <a:outerShdw blurRad="38100" dist="38100" dir="2700000" algn="tl">
                    <a:srgbClr val="000000">
                      <a:alpha val="43137"/>
                    </a:srgbClr>
                  </a:outerShdw>
                </a:effectLst>
                <a:latin typeface="Söhne"/>
              </a:rPr>
              <a:t>:</a:t>
            </a:r>
            <a:r>
              <a:rPr lang="zh-CN" altLang="en-US" b="1" dirty="0">
                <a:solidFill>
                  <a:srgbClr val="374151"/>
                </a:solidFill>
                <a:effectLst>
                  <a:outerShdw blurRad="38100" dist="38100" dir="2700000" algn="tl">
                    <a:srgbClr val="000000">
                      <a:alpha val="43137"/>
                    </a:srgbClr>
                  </a:outerShdw>
                </a:effectLst>
                <a:latin typeface="Söhne"/>
              </a:rPr>
              <a:t>由设备厂商在区块链网络中维护的节点。厂商节点创建并发布智能合约给验证节点，用于进行固件更新</a:t>
            </a:r>
            <a:endParaRPr lang="zh-CN" altLang="en-US" b="1" dirty="0">
              <a:effectLst>
                <a:outerShdw blurRad="38100" dist="38100" dir="2700000" algn="tl">
                  <a:srgbClr val="000000">
                    <a:alpha val="43137"/>
                  </a:srgbClr>
                </a:outerShdw>
              </a:effectLst>
            </a:endParaRPr>
          </a:p>
        </p:txBody>
      </p:sp>
      <p:sp>
        <p:nvSpPr>
          <p:cNvPr id="17" name="文本框 16">
            <a:extLst>
              <a:ext uri="{FF2B5EF4-FFF2-40B4-BE49-F238E27FC236}">
                <a16:creationId xmlns:a16="http://schemas.microsoft.com/office/drawing/2014/main" id="{11DDCE9E-87F7-CDF5-3A3D-3B80864003FB}"/>
              </a:ext>
            </a:extLst>
          </p:cNvPr>
          <p:cNvSpPr txBox="1"/>
          <p:nvPr/>
        </p:nvSpPr>
        <p:spPr>
          <a:xfrm>
            <a:off x="74340" y="4293926"/>
            <a:ext cx="7556555" cy="646331"/>
          </a:xfrm>
          <a:prstGeom prst="rect">
            <a:avLst/>
          </a:prstGeom>
          <a:noFill/>
        </p:spPr>
        <p:txBody>
          <a:bodyPr wrap="square">
            <a:spAutoFit/>
          </a:bodyPr>
          <a:lstStyle/>
          <a:p>
            <a:r>
              <a:rPr lang="en-US" altLang="zh-CN" b="1" dirty="0">
                <a:solidFill>
                  <a:srgbClr val="374151"/>
                </a:solidFill>
                <a:effectLst>
                  <a:outerShdw blurRad="38100" dist="38100" dir="2700000" algn="tl">
                    <a:srgbClr val="000000">
                      <a:alpha val="43137"/>
                    </a:srgbClr>
                  </a:outerShdw>
                </a:effectLst>
                <a:latin typeface="Söhne"/>
              </a:rPr>
              <a:t>M</a:t>
            </a:r>
            <a:r>
              <a:rPr lang="en-US" altLang="zh-CN" sz="1200" b="1" dirty="0">
                <a:solidFill>
                  <a:srgbClr val="374151"/>
                </a:solidFill>
                <a:effectLst>
                  <a:outerShdw blurRad="38100" dist="38100" dir="2700000" algn="tl">
                    <a:srgbClr val="000000">
                      <a:alpha val="43137"/>
                    </a:srgbClr>
                  </a:outerShdw>
                </a:effectLst>
                <a:latin typeface="Söhne"/>
              </a:rPr>
              <a:t>1</a:t>
            </a:r>
            <a:r>
              <a:rPr lang="en-US" altLang="zh-CN" sz="1600" b="1" dirty="0">
                <a:solidFill>
                  <a:srgbClr val="374151"/>
                </a:solidFill>
                <a:effectLst>
                  <a:outerShdw blurRad="38100" dist="38100" dir="2700000" algn="tl">
                    <a:srgbClr val="000000">
                      <a:alpha val="43137"/>
                    </a:srgbClr>
                  </a:outerShdw>
                </a:effectLst>
                <a:latin typeface="Söhne"/>
              </a:rPr>
              <a:t>~</a:t>
            </a:r>
            <a:r>
              <a:rPr lang="en-US" altLang="zh-CN" b="1" dirty="0">
                <a:solidFill>
                  <a:srgbClr val="374151"/>
                </a:solidFill>
                <a:effectLst>
                  <a:outerShdw blurRad="38100" dist="38100" dir="2700000" algn="tl">
                    <a:srgbClr val="000000">
                      <a:alpha val="43137"/>
                    </a:srgbClr>
                  </a:outerShdw>
                </a:effectLst>
                <a:latin typeface="Söhne"/>
              </a:rPr>
              <a:t>Mn:</a:t>
            </a:r>
            <a:r>
              <a:rPr lang="zh-CN" altLang="en-US" b="1" dirty="0">
                <a:solidFill>
                  <a:srgbClr val="374151"/>
                </a:solidFill>
                <a:effectLst>
                  <a:outerShdw blurRad="38100" dist="38100" dir="2700000" algn="tl">
                    <a:srgbClr val="000000">
                      <a:alpha val="43137"/>
                    </a:srgbClr>
                  </a:outerShdw>
                </a:effectLst>
                <a:latin typeface="Söhne"/>
              </a:rPr>
              <a:t>由中介或服务提供商维护的节点，提供</a:t>
            </a:r>
            <a:r>
              <a:rPr lang="en-US" altLang="zh-CN" b="1" dirty="0">
                <a:solidFill>
                  <a:srgbClr val="374151"/>
                </a:solidFill>
                <a:effectLst>
                  <a:outerShdw blurRad="38100" dist="38100" dir="2700000" algn="tl">
                    <a:srgbClr val="000000">
                      <a:alpha val="43137"/>
                    </a:srgbClr>
                  </a:outerShdw>
                </a:effectLst>
                <a:latin typeface="Söhne"/>
              </a:rPr>
              <a:t>IoT</a:t>
            </a:r>
            <a:r>
              <a:rPr lang="zh-CN" altLang="en-US" b="1" dirty="0">
                <a:solidFill>
                  <a:srgbClr val="374151"/>
                </a:solidFill>
                <a:effectLst>
                  <a:outerShdw blurRad="38100" dist="38100" dir="2700000" algn="tl">
                    <a:srgbClr val="000000">
                      <a:alpha val="43137"/>
                    </a:srgbClr>
                  </a:outerShdw>
                </a:effectLst>
                <a:latin typeface="Söhne"/>
              </a:rPr>
              <a:t>网关与区块链网络之间的连接</a:t>
            </a:r>
            <a:endParaRPr lang="zh-CN" altLang="en-US" b="1" dirty="0">
              <a:effectLst>
                <a:outerShdw blurRad="38100" dist="38100" dir="2700000" algn="tl">
                  <a:srgbClr val="000000">
                    <a:alpha val="43137"/>
                  </a:srgbClr>
                </a:outerShdw>
              </a:effectLst>
            </a:endParaRPr>
          </a:p>
        </p:txBody>
      </p:sp>
      <p:sp>
        <p:nvSpPr>
          <p:cNvPr id="18" name="文本框 17">
            <a:extLst>
              <a:ext uri="{FF2B5EF4-FFF2-40B4-BE49-F238E27FC236}">
                <a16:creationId xmlns:a16="http://schemas.microsoft.com/office/drawing/2014/main" id="{FA64B391-07A0-952F-ED5E-43924B2E4D0F}"/>
              </a:ext>
            </a:extLst>
          </p:cNvPr>
          <p:cNvSpPr txBox="1"/>
          <p:nvPr/>
        </p:nvSpPr>
        <p:spPr>
          <a:xfrm>
            <a:off x="74340" y="5085639"/>
            <a:ext cx="7556555" cy="646331"/>
          </a:xfrm>
          <a:prstGeom prst="rect">
            <a:avLst/>
          </a:prstGeom>
          <a:noFill/>
        </p:spPr>
        <p:txBody>
          <a:bodyPr wrap="square">
            <a:spAutoFit/>
          </a:bodyPr>
          <a:lstStyle/>
          <a:p>
            <a:r>
              <a:rPr lang="en-US" altLang="zh-CN" b="1" dirty="0">
                <a:solidFill>
                  <a:srgbClr val="374151"/>
                </a:solidFill>
                <a:effectLst>
                  <a:outerShdw blurRad="38100" dist="38100" dir="2700000" algn="tl">
                    <a:srgbClr val="000000">
                      <a:alpha val="43137"/>
                    </a:srgbClr>
                  </a:outerShdw>
                </a:effectLst>
                <a:latin typeface="Söhne"/>
              </a:rPr>
              <a:t>IoT</a:t>
            </a:r>
            <a:r>
              <a:rPr lang="zh-CN" altLang="en-US" b="1" dirty="0">
                <a:solidFill>
                  <a:srgbClr val="374151"/>
                </a:solidFill>
                <a:effectLst>
                  <a:outerShdw blurRad="38100" dist="38100" dir="2700000" algn="tl">
                    <a:srgbClr val="000000">
                      <a:alpha val="43137"/>
                    </a:srgbClr>
                  </a:outerShdw>
                </a:effectLst>
                <a:latin typeface="Söhne"/>
              </a:rPr>
              <a:t>网关：连接服务器和物联网设备（如</a:t>
            </a:r>
            <a:r>
              <a:rPr lang="en-US" altLang="zh-CN" b="1" dirty="0">
                <a:solidFill>
                  <a:srgbClr val="374151"/>
                </a:solidFill>
                <a:effectLst>
                  <a:outerShdw blurRad="38100" dist="38100" dir="2700000" algn="tl">
                    <a:srgbClr val="000000">
                      <a:alpha val="43137"/>
                    </a:srgbClr>
                  </a:outerShdw>
                </a:effectLst>
                <a:latin typeface="Söhne"/>
              </a:rPr>
              <a:t>Zigbee</a:t>
            </a:r>
            <a:r>
              <a:rPr lang="zh-CN" altLang="en-US" b="1" dirty="0">
                <a:solidFill>
                  <a:srgbClr val="374151"/>
                </a:solidFill>
                <a:effectLst>
                  <a:outerShdw blurRad="38100" dist="38100" dir="2700000" algn="tl">
                    <a:srgbClr val="000000">
                      <a:alpha val="43137"/>
                    </a:srgbClr>
                  </a:outerShdw>
                </a:effectLst>
                <a:latin typeface="Söhne"/>
              </a:rPr>
              <a:t>网关、</a:t>
            </a:r>
            <a:r>
              <a:rPr lang="en-US" altLang="zh-CN" b="1" dirty="0">
                <a:solidFill>
                  <a:srgbClr val="374151"/>
                </a:solidFill>
                <a:effectLst>
                  <a:outerShdw blurRad="38100" dist="38100" dir="2700000" algn="tl">
                    <a:srgbClr val="000000">
                      <a:alpha val="43137"/>
                    </a:srgbClr>
                  </a:outerShdw>
                </a:effectLst>
                <a:latin typeface="Söhne"/>
              </a:rPr>
              <a:t>Wi-Fi</a:t>
            </a:r>
            <a:r>
              <a:rPr lang="zh-CN" altLang="en-US" b="1" dirty="0">
                <a:solidFill>
                  <a:srgbClr val="374151"/>
                </a:solidFill>
                <a:effectLst>
                  <a:outerShdw blurRad="38100" dist="38100" dir="2700000" algn="tl">
                    <a:srgbClr val="000000">
                      <a:alpha val="43137"/>
                    </a:srgbClr>
                  </a:outerShdw>
                </a:effectLst>
                <a:latin typeface="Söhne"/>
              </a:rPr>
              <a:t>路由器和蓝牙网关）的连接点。</a:t>
            </a:r>
            <a:endParaRPr lang="zh-CN" altLang="en-US" b="1" dirty="0">
              <a:effectLst>
                <a:outerShdw blurRad="38100" dist="38100" dir="2700000" algn="tl">
                  <a:srgbClr val="000000">
                    <a:alpha val="43137"/>
                  </a:srgbClr>
                </a:outerShdw>
              </a:effectLst>
            </a:endParaRPr>
          </a:p>
        </p:txBody>
      </p:sp>
      <p:sp>
        <p:nvSpPr>
          <p:cNvPr id="19" name="文本框 18">
            <a:extLst>
              <a:ext uri="{FF2B5EF4-FFF2-40B4-BE49-F238E27FC236}">
                <a16:creationId xmlns:a16="http://schemas.microsoft.com/office/drawing/2014/main" id="{F9F53D8D-2ADE-60DB-77DB-7F8339E5B316}"/>
              </a:ext>
            </a:extLst>
          </p:cNvPr>
          <p:cNvSpPr txBox="1"/>
          <p:nvPr/>
        </p:nvSpPr>
        <p:spPr>
          <a:xfrm>
            <a:off x="86375" y="6093296"/>
            <a:ext cx="7676338" cy="369332"/>
          </a:xfrm>
          <a:prstGeom prst="rect">
            <a:avLst/>
          </a:prstGeom>
          <a:noFill/>
        </p:spPr>
        <p:txBody>
          <a:bodyPr wrap="square">
            <a:spAutoFit/>
          </a:bodyPr>
          <a:lstStyle/>
          <a:p>
            <a:r>
              <a:rPr lang="en-US" altLang="zh-CN" b="1" dirty="0">
                <a:solidFill>
                  <a:srgbClr val="374151"/>
                </a:solidFill>
                <a:effectLst>
                  <a:outerShdw blurRad="38100" dist="38100" dir="2700000" algn="tl">
                    <a:srgbClr val="000000">
                      <a:alpha val="43137"/>
                    </a:srgbClr>
                  </a:outerShdw>
                </a:effectLst>
                <a:latin typeface="Söhne"/>
              </a:rPr>
              <a:t>IoT</a:t>
            </a:r>
            <a:r>
              <a:rPr lang="zh-CN" altLang="en-US" b="1" dirty="0">
                <a:solidFill>
                  <a:srgbClr val="374151"/>
                </a:solidFill>
                <a:effectLst>
                  <a:outerShdw blurRad="38100" dist="38100" dir="2700000" algn="tl">
                    <a:srgbClr val="000000">
                      <a:alpha val="43137"/>
                    </a:srgbClr>
                  </a:outerShdw>
                </a:effectLst>
                <a:latin typeface="Söhne"/>
              </a:rPr>
              <a:t>设备：物联网设备是计算能力较低的受限设备，如传感器或嵌入式设备</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6908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86497A-09F5-F2D6-833F-9AC7925CBD80}"/>
              </a:ext>
            </a:extLst>
          </p:cNvPr>
          <p:cNvSpPr/>
          <p:nvPr/>
        </p:nvSpPr>
        <p:spPr>
          <a:xfrm>
            <a:off x="189756" y="260648"/>
            <a:ext cx="5904656" cy="57606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AF27520A-B1F3-F895-A08E-757E9B229C55}"/>
              </a:ext>
            </a:extLst>
          </p:cNvPr>
          <p:cNvSpPr txBox="1"/>
          <p:nvPr/>
        </p:nvSpPr>
        <p:spPr>
          <a:xfrm>
            <a:off x="367269" y="354249"/>
            <a:ext cx="5904656" cy="757130"/>
          </a:xfrm>
          <a:prstGeom prst="rect">
            <a:avLst/>
          </a:prstGeom>
          <a:noFill/>
        </p:spPr>
        <p:txBody>
          <a:bodyPr wrap="square" rtlCol="0">
            <a:spAutoFit/>
          </a:bodyPr>
          <a:lstStyle/>
          <a:p>
            <a:pPr>
              <a:lnSpc>
                <a:spcPct val="90000"/>
              </a:lnSpc>
            </a:pPr>
            <a:r>
              <a:rPr lang="en-US" altLang="zh-CN" sz="2400" b="1" dirty="0">
                <a:solidFill>
                  <a:schemeClr val="bg1"/>
                </a:solidFill>
                <a:latin typeface="Imprint MT Shadow" panose="04020605060303030202" pitchFamily="82" charset="0"/>
              </a:rPr>
              <a:t>firmware update scheme —— Blockchain</a:t>
            </a:r>
          </a:p>
          <a:p>
            <a:pPr>
              <a:lnSpc>
                <a:spcPct val="90000"/>
              </a:lnSpc>
            </a:pPr>
            <a:endParaRPr lang="zh-CN" altLang="en-US" sz="2400" b="1" dirty="0">
              <a:solidFill>
                <a:schemeClr val="bg1"/>
              </a:solidFill>
              <a:latin typeface="Imprint MT Shadow" panose="04020605060303030202" pitchFamily="82" charset="0"/>
            </a:endParaRPr>
          </a:p>
        </p:txBody>
      </p:sp>
      <p:pic>
        <p:nvPicPr>
          <p:cNvPr id="12" name="图片 11">
            <a:extLst>
              <a:ext uri="{FF2B5EF4-FFF2-40B4-BE49-F238E27FC236}">
                <a16:creationId xmlns:a16="http://schemas.microsoft.com/office/drawing/2014/main" id="{D8643033-3D88-63C3-9E69-44B5ABD1EFD3}"/>
              </a:ext>
            </a:extLst>
          </p:cNvPr>
          <p:cNvPicPr>
            <a:picLocks noChangeAspect="1"/>
          </p:cNvPicPr>
          <p:nvPr/>
        </p:nvPicPr>
        <p:blipFill rotWithShape="1">
          <a:blip r:embed="rId3"/>
          <a:srcRect l="7657"/>
          <a:stretch/>
        </p:blipFill>
        <p:spPr>
          <a:xfrm>
            <a:off x="4654252" y="3429000"/>
            <a:ext cx="3360099" cy="3363604"/>
          </a:xfrm>
          <a:prstGeom prst="rect">
            <a:avLst/>
          </a:prstGeom>
        </p:spPr>
      </p:pic>
      <p:pic>
        <p:nvPicPr>
          <p:cNvPr id="5" name="图片 4">
            <a:extLst>
              <a:ext uri="{FF2B5EF4-FFF2-40B4-BE49-F238E27FC236}">
                <a16:creationId xmlns:a16="http://schemas.microsoft.com/office/drawing/2014/main" id="{648728C0-EF92-5ABB-18AA-950C31DD98D8}"/>
              </a:ext>
            </a:extLst>
          </p:cNvPr>
          <p:cNvPicPr>
            <a:picLocks noChangeAspect="1"/>
          </p:cNvPicPr>
          <p:nvPr/>
        </p:nvPicPr>
        <p:blipFill>
          <a:blip r:embed="rId4"/>
          <a:stretch>
            <a:fillRect/>
          </a:stretch>
        </p:blipFill>
        <p:spPr>
          <a:xfrm>
            <a:off x="7993032" y="0"/>
            <a:ext cx="4195793" cy="6796137"/>
          </a:xfrm>
          <a:prstGeom prst="rect">
            <a:avLst/>
          </a:prstGeom>
        </p:spPr>
      </p:pic>
      <p:sp>
        <p:nvSpPr>
          <p:cNvPr id="16" name="文本框 15">
            <a:extLst>
              <a:ext uri="{FF2B5EF4-FFF2-40B4-BE49-F238E27FC236}">
                <a16:creationId xmlns:a16="http://schemas.microsoft.com/office/drawing/2014/main" id="{E9CBF343-94D2-1DAD-5599-EBFAAE9AB9A7}"/>
              </a:ext>
            </a:extLst>
          </p:cNvPr>
          <p:cNvSpPr txBox="1"/>
          <p:nvPr/>
        </p:nvSpPr>
        <p:spPr>
          <a:xfrm>
            <a:off x="189756" y="1340768"/>
            <a:ext cx="7388305" cy="369332"/>
          </a:xfrm>
          <a:prstGeom prst="rect">
            <a:avLst/>
          </a:prstGeom>
          <a:noFill/>
        </p:spPr>
        <p:txBody>
          <a:bodyPr wrap="square">
            <a:spAutoFit/>
          </a:bodyPr>
          <a:lstStyle/>
          <a:p>
            <a:r>
              <a:rPr lang="en-US" altLang="zh-CN" b="1" dirty="0">
                <a:solidFill>
                  <a:srgbClr val="374151"/>
                </a:solidFill>
                <a:effectLst>
                  <a:outerShdw blurRad="38100" dist="38100" dir="2700000" algn="tl">
                    <a:srgbClr val="000000">
                      <a:alpha val="43137"/>
                    </a:srgbClr>
                  </a:outerShdw>
                </a:effectLst>
                <a:latin typeface="Söhne"/>
              </a:rPr>
              <a:t>V</a:t>
            </a:r>
            <a:r>
              <a:rPr lang="en-US" altLang="zh-CN" sz="1200" b="1" dirty="0">
                <a:solidFill>
                  <a:srgbClr val="374151"/>
                </a:solidFill>
                <a:effectLst>
                  <a:outerShdw blurRad="38100" dist="38100" dir="2700000" algn="tl">
                    <a:srgbClr val="000000">
                      <a:alpha val="43137"/>
                    </a:srgbClr>
                  </a:outerShdw>
                </a:effectLst>
                <a:latin typeface="Söhne"/>
              </a:rPr>
              <a:t>1</a:t>
            </a:r>
            <a:r>
              <a:rPr lang="en-US" altLang="zh-CN" sz="1600" b="1" dirty="0">
                <a:solidFill>
                  <a:srgbClr val="374151"/>
                </a:solidFill>
                <a:effectLst>
                  <a:outerShdw blurRad="38100" dist="38100" dir="2700000" algn="tl">
                    <a:srgbClr val="000000">
                      <a:alpha val="43137"/>
                    </a:srgbClr>
                  </a:outerShdw>
                </a:effectLst>
                <a:latin typeface="Söhne"/>
              </a:rPr>
              <a:t>~</a:t>
            </a:r>
            <a:r>
              <a:rPr lang="en-US" altLang="zh-CN" b="1" dirty="0">
                <a:solidFill>
                  <a:srgbClr val="374151"/>
                </a:solidFill>
                <a:effectLst>
                  <a:outerShdw blurRad="38100" dist="38100" dir="2700000" algn="tl">
                    <a:srgbClr val="000000">
                      <a:alpha val="43137"/>
                    </a:srgbClr>
                  </a:outerShdw>
                </a:effectLst>
                <a:latin typeface="Söhne"/>
              </a:rPr>
              <a:t>Vn:</a:t>
            </a:r>
            <a:r>
              <a:rPr lang="zh-CN" altLang="en-US" b="1" dirty="0">
                <a:solidFill>
                  <a:srgbClr val="374151"/>
                </a:solidFill>
                <a:effectLst>
                  <a:outerShdw blurRad="38100" dist="38100" dir="2700000" algn="tl">
                    <a:srgbClr val="000000">
                      <a:alpha val="43137"/>
                    </a:srgbClr>
                  </a:outerShdw>
                </a:effectLst>
                <a:latin typeface="Söhne"/>
              </a:rPr>
              <a:t>设备制造商维护的固件存储库，存储固件数据和固件二进制文件</a:t>
            </a:r>
            <a:endParaRPr lang="zh-CN" altLang="en-US" b="1" dirty="0">
              <a:effectLst>
                <a:outerShdw blurRad="38100" dist="38100" dir="2700000" algn="tl">
                  <a:srgbClr val="000000">
                    <a:alpha val="43137"/>
                  </a:srgbClr>
                </a:outerShdw>
              </a:effectLst>
            </a:endParaRPr>
          </a:p>
        </p:txBody>
      </p:sp>
      <p:sp>
        <p:nvSpPr>
          <p:cNvPr id="20" name="文本框 19">
            <a:extLst>
              <a:ext uri="{FF2B5EF4-FFF2-40B4-BE49-F238E27FC236}">
                <a16:creationId xmlns:a16="http://schemas.microsoft.com/office/drawing/2014/main" id="{88BCA46D-E160-A24E-979F-F1CA3CB22E78}"/>
              </a:ext>
            </a:extLst>
          </p:cNvPr>
          <p:cNvSpPr txBox="1"/>
          <p:nvPr/>
        </p:nvSpPr>
        <p:spPr>
          <a:xfrm>
            <a:off x="177720" y="1988830"/>
            <a:ext cx="7478198" cy="646331"/>
          </a:xfrm>
          <a:prstGeom prst="rect">
            <a:avLst/>
          </a:prstGeom>
          <a:noFill/>
        </p:spPr>
        <p:txBody>
          <a:bodyPr wrap="square">
            <a:spAutoFit/>
          </a:bodyPr>
          <a:lstStyle/>
          <a:p>
            <a:r>
              <a:rPr lang="en-US" altLang="zh-CN" b="1" dirty="0">
                <a:solidFill>
                  <a:srgbClr val="374151"/>
                </a:solidFill>
                <a:effectLst>
                  <a:outerShdw blurRad="38100" dist="38100" dir="2700000" algn="tl">
                    <a:srgbClr val="000000">
                      <a:alpha val="43137"/>
                    </a:srgbClr>
                  </a:outerShdw>
                </a:effectLst>
                <a:latin typeface="Söhne"/>
              </a:rPr>
              <a:t>v</a:t>
            </a:r>
            <a:r>
              <a:rPr lang="en-US" altLang="zh-CN" sz="1050" b="1" dirty="0">
                <a:solidFill>
                  <a:srgbClr val="374151"/>
                </a:solidFill>
                <a:effectLst>
                  <a:outerShdw blurRad="38100" dist="38100" dir="2700000" algn="tl">
                    <a:srgbClr val="000000">
                      <a:alpha val="43137"/>
                    </a:srgbClr>
                  </a:outerShdw>
                </a:effectLst>
                <a:latin typeface="Söhne"/>
              </a:rPr>
              <a:t>1</a:t>
            </a:r>
            <a:r>
              <a:rPr lang="en-US" altLang="zh-CN" b="1" dirty="0">
                <a:solidFill>
                  <a:srgbClr val="374151"/>
                </a:solidFill>
                <a:effectLst>
                  <a:outerShdw blurRad="38100" dist="38100" dir="2700000" algn="tl">
                    <a:srgbClr val="000000">
                      <a:alpha val="43137"/>
                    </a:srgbClr>
                  </a:outerShdw>
                </a:effectLst>
                <a:latin typeface="Söhne"/>
              </a:rPr>
              <a:t>~v</a:t>
            </a:r>
            <a:r>
              <a:rPr lang="en-US" altLang="zh-CN" sz="1050" b="1" dirty="0">
                <a:solidFill>
                  <a:srgbClr val="374151"/>
                </a:solidFill>
                <a:effectLst>
                  <a:outerShdw blurRad="38100" dist="38100" dir="2700000" algn="tl">
                    <a:srgbClr val="000000">
                      <a:alpha val="43137"/>
                    </a:srgbClr>
                  </a:outerShdw>
                </a:effectLst>
                <a:latin typeface="Söhne"/>
              </a:rPr>
              <a:t>n</a:t>
            </a:r>
            <a:r>
              <a:rPr lang="en-US" altLang="zh-CN" b="1" dirty="0">
                <a:solidFill>
                  <a:srgbClr val="374151"/>
                </a:solidFill>
                <a:effectLst>
                  <a:outerShdw blurRad="38100" dist="38100" dir="2700000" algn="tl">
                    <a:srgbClr val="000000">
                      <a:alpha val="43137"/>
                    </a:srgbClr>
                  </a:outerShdw>
                </a:effectLst>
                <a:latin typeface="Söhne"/>
              </a:rPr>
              <a:t>:</a:t>
            </a:r>
            <a:r>
              <a:rPr lang="zh-CN" altLang="en-US" b="1" dirty="0">
                <a:solidFill>
                  <a:srgbClr val="374151"/>
                </a:solidFill>
                <a:effectLst>
                  <a:outerShdw blurRad="38100" dist="38100" dir="2700000" algn="tl">
                    <a:srgbClr val="000000">
                      <a:alpha val="43137"/>
                    </a:srgbClr>
                  </a:outerShdw>
                </a:effectLst>
                <a:latin typeface="Söhne"/>
              </a:rPr>
              <a:t>由设备厂商在区块链网络中维护的节点。厂商节点创建并发布智能合约给验证节点，用于进行固件更新</a:t>
            </a:r>
            <a:endParaRPr lang="zh-CN" altLang="en-US" b="1" dirty="0">
              <a:effectLst>
                <a:outerShdw blurRad="38100" dist="38100" dir="2700000" algn="tl">
                  <a:srgbClr val="000000">
                    <a:alpha val="43137"/>
                  </a:srgbClr>
                </a:outerShdw>
              </a:effectLst>
            </a:endParaRPr>
          </a:p>
        </p:txBody>
      </p:sp>
      <p:sp>
        <p:nvSpPr>
          <p:cNvPr id="21" name="文本框 20">
            <a:extLst>
              <a:ext uri="{FF2B5EF4-FFF2-40B4-BE49-F238E27FC236}">
                <a16:creationId xmlns:a16="http://schemas.microsoft.com/office/drawing/2014/main" id="{1AFE87C1-3678-32D2-2E5B-A7AF28B95C63}"/>
              </a:ext>
            </a:extLst>
          </p:cNvPr>
          <p:cNvSpPr txBox="1"/>
          <p:nvPr/>
        </p:nvSpPr>
        <p:spPr>
          <a:xfrm>
            <a:off x="177721" y="2837785"/>
            <a:ext cx="7556555" cy="646331"/>
          </a:xfrm>
          <a:prstGeom prst="rect">
            <a:avLst/>
          </a:prstGeom>
          <a:noFill/>
        </p:spPr>
        <p:txBody>
          <a:bodyPr wrap="square">
            <a:spAutoFit/>
          </a:bodyPr>
          <a:lstStyle/>
          <a:p>
            <a:r>
              <a:rPr lang="en-US" altLang="zh-CN" b="1" dirty="0">
                <a:solidFill>
                  <a:srgbClr val="374151"/>
                </a:solidFill>
                <a:effectLst>
                  <a:outerShdw blurRad="38100" dist="38100" dir="2700000" algn="tl">
                    <a:srgbClr val="000000">
                      <a:alpha val="43137"/>
                    </a:srgbClr>
                  </a:outerShdw>
                </a:effectLst>
                <a:latin typeface="Söhne"/>
              </a:rPr>
              <a:t>M</a:t>
            </a:r>
            <a:r>
              <a:rPr lang="en-US" altLang="zh-CN" sz="1200" b="1" dirty="0">
                <a:solidFill>
                  <a:srgbClr val="374151"/>
                </a:solidFill>
                <a:effectLst>
                  <a:outerShdw blurRad="38100" dist="38100" dir="2700000" algn="tl">
                    <a:srgbClr val="000000">
                      <a:alpha val="43137"/>
                    </a:srgbClr>
                  </a:outerShdw>
                </a:effectLst>
                <a:latin typeface="Söhne"/>
              </a:rPr>
              <a:t>1</a:t>
            </a:r>
            <a:r>
              <a:rPr lang="en-US" altLang="zh-CN" sz="1600" b="1" dirty="0">
                <a:solidFill>
                  <a:srgbClr val="374151"/>
                </a:solidFill>
                <a:effectLst>
                  <a:outerShdw blurRad="38100" dist="38100" dir="2700000" algn="tl">
                    <a:srgbClr val="000000">
                      <a:alpha val="43137"/>
                    </a:srgbClr>
                  </a:outerShdw>
                </a:effectLst>
                <a:latin typeface="Söhne"/>
              </a:rPr>
              <a:t>~</a:t>
            </a:r>
            <a:r>
              <a:rPr lang="en-US" altLang="zh-CN" b="1" dirty="0">
                <a:solidFill>
                  <a:srgbClr val="374151"/>
                </a:solidFill>
                <a:effectLst>
                  <a:outerShdw blurRad="38100" dist="38100" dir="2700000" algn="tl">
                    <a:srgbClr val="000000">
                      <a:alpha val="43137"/>
                    </a:srgbClr>
                  </a:outerShdw>
                </a:effectLst>
                <a:latin typeface="Söhne"/>
              </a:rPr>
              <a:t>Mn:</a:t>
            </a:r>
            <a:r>
              <a:rPr lang="zh-CN" altLang="en-US" b="1" dirty="0">
                <a:solidFill>
                  <a:srgbClr val="374151"/>
                </a:solidFill>
                <a:effectLst>
                  <a:outerShdw blurRad="38100" dist="38100" dir="2700000" algn="tl">
                    <a:srgbClr val="000000">
                      <a:alpha val="43137"/>
                    </a:srgbClr>
                  </a:outerShdw>
                </a:effectLst>
                <a:latin typeface="Söhne"/>
              </a:rPr>
              <a:t>由中介或服务提供商维护的节点，提供</a:t>
            </a:r>
            <a:r>
              <a:rPr lang="en-US" altLang="zh-CN" b="1" dirty="0">
                <a:solidFill>
                  <a:srgbClr val="374151"/>
                </a:solidFill>
                <a:effectLst>
                  <a:outerShdw blurRad="38100" dist="38100" dir="2700000" algn="tl">
                    <a:srgbClr val="000000">
                      <a:alpha val="43137"/>
                    </a:srgbClr>
                  </a:outerShdw>
                </a:effectLst>
                <a:latin typeface="Söhne"/>
              </a:rPr>
              <a:t>IoT</a:t>
            </a:r>
            <a:r>
              <a:rPr lang="zh-CN" altLang="en-US" b="1" dirty="0">
                <a:solidFill>
                  <a:srgbClr val="374151"/>
                </a:solidFill>
                <a:effectLst>
                  <a:outerShdw blurRad="38100" dist="38100" dir="2700000" algn="tl">
                    <a:srgbClr val="000000">
                      <a:alpha val="43137"/>
                    </a:srgbClr>
                  </a:outerShdw>
                </a:effectLst>
                <a:latin typeface="Söhne"/>
              </a:rPr>
              <a:t>网关与区块链网络之间的连接</a:t>
            </a:r>
            <a:endParaRPr lang="zh-CN" altLang="en-US" b="1" dirty="0">
              <a:effectLst>
                <a:outerShdw blurRad="38100" dist="38100" dir="2700000" algn="tl">
                  <a:srgbClr val="000000">
                    <a:alpha val="43137"/>
                  </a:srgbClr>
                </a:outerShdw>
              </a:effectLst>
            </a:endParaRPr>
          </a:p>
        </p:txBody>
      </p:sp>
      <p:pic>
        <p:nvPicPr>
          <p:cNvPr id="25" name="Picture 2" descr="How Does a Blockchain Transaction Work? | Ledger">
            <a:extLst>
              <a:ext uri="{FF2B5EF4-FFF2-40B4-BE49-F238E27FC236}">
                <a16:creationId xmlns:a16="http://schemas.microsoft.com/office/drawing/2014/main" id="{3161549A-5535-5322-0638-D437F39B88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5820" y="4522286"/>
            <a:ext cx="2974341"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35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86497A-09F5-F2D6-833F-9AC7925CBD80}"/>
              </a:ext>
            </a:extLst>
          </p:cNvPr>
          <p:cNvSpPr/>
          <p:nvPr/>
        </p:nvSpPr>
        <p:spPr>
          <a:xfrm>
            <a:off x="189756" y="260648"/>
            <a:ext cx="6480720" cy="57606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AF27520A-B1F3-F895-A08E-757E9B229C55}"/>
              </a:ext>
            </a:extLst>
          </p:cNvPr>
          <p:cNvSpPr txBox="1"/>
          <p:nvPr/>
        </p:nvSpPr>
        <p:spPr>
          <a:xfrm>
            <a:off x="405780" y="331697"/>
            <a:ext cx="7488832" cy="424732"/>
          </a:xfrm>
          <a:prstGeom prst="rect">
            <a:avLst/>
          </a:prstGeom>
          <a:noFill/>
        </p:spPr>
        <p:txBody>
          <a:bodyPr wrap="square" rtlCol="0">
            <a:spAutoFit/>
          </a:bodyPr>
          <a:lstStyle/>
          <a:p>
            <a:pPr>
              <a:lnSpc>
                <a:spcPct val="90000"/>
              </a:lnSpc>
            </a:pPr>
            <a:r>
              <a:rPr lang="en-US" altLang="zh-CN" sz="2400" b="1" dirty="0">
                <a:solidFill>
                  <a:schemeClr val="bg1"/>
                </a:solidFill>
                <a:latin typeface="Imprint MT Shadow" panose="04020605060303030202" pitchFamily="82" charset="0"/>
              </a:rPr>
              <a:t>firmware update scheme —— digital signature</a:t>
            </a:r>
            <a:endParaRPr lang="zh-CN" altLang="en-US" sz="2400" b="1" dirty="0">
              <a:solidFill>
                <a:schemeClr val="bg1"/>
              </a:solidFill>
              <a:latin typeface="Imprint MT Shadow" panose="04020605060303030202" pitchFamily="82" charset="0"/>
            </a:endParaRPr>
          </a:p>
        </p:txBody>
      </p:sp>
      <p:pic>
        <p:nvPicPr>
          <p:cNvPr id="5" name="Picture 4">
            <a:extLst>
              <a:ext uri="{FF2B5EF4-FFF2-40B4-BE49-F238E27FC236}">
                <a16:creationId xmlns:a16="http://schemas.microsoft.com/office/drawing/2014/main" id="{2EFBECC7-3365-9EDB-675F-E618E958A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6175" y="4880967"/>
            <a:ext cx="2152650" cy="19526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9E75D28-A37B-15D9-A33B-CC1F906B0FC6}"/>
              </a:ext>
            </a:extLst>
          </p:cNvPr>
          <p:cNvSpPr txBox="1"/>
          <p:nvPr/>
        </p:nvSpPr>
        <p:spPr>
          <a:xfrm>
            <a:off x="1269876" y="4768594"/>
            <a:ext cx="7848872" cy="313932"/>
          </a:xfrm>
          <a:prstGeom prst="rect">
            <a:avLst/>
          </a:prstGeom>
          <a:noFill/>
        </p:spPr>
        <p:txBody>
          <a:bodyPr wrap="square" rtlCol="0">
            <a:spAutoFit/>
          </a:bodyPr>
          <a:lstStyle/>
          <a:p>
            <a:pPr>
              <a:lnSpc>
                <a:spcPct val="90000"/>
              </a:lnSpc>
            </a:pPr>
            <a:r>
              <a:rPr lang="en-US" altLang="zh-CN" sz="1600" b="0" i="0" dirty="0">
                <a:solidFill>
                  <a:srgbClr val="374151"/>
                </a:solidFill>
                <a:effectLst/>
                <a:latin typeface="Söhne"/>
              </a:rPr>
              <a:t>ECDSA</a:t>
            </a:r>
            <a:r>
              <a:rPr lang="zh-CN" altLang="en-US" sz="1600" b="0" i="0" dirty="0">
                <a:solidFill>
                  <a:srgbClr val="374151"/>
                </a:solidFill>
                <a:effectLst/>
                <a:latin typeface="Söhne"/>
              </a:rPr>
              <a:t>使用椭圆曲线密码学，相比</a:t>
            </a:r>
            <a:r>
              <a:rPr lang="en-US" altLang="zh-CN" sz="1600" b="0" i="0" dirty="0">
                <a:solidFill>
                  <a:srgbClr val="374151"/>
                </a:solidFill>
                <a:effectLst/>
                <a:latin typeface="Söhne"/>
              </a:rPr>
              <a:t>RSA</a:t>
            </a:r>
            <a:r>
              <a:rPr lang="zh-CN" altLang="en-US" sz="1600" b="0" i="0" dirty="0">
                <a:solidFill>
                  <a:srgbClr val="374151"/>
                </a:solidFill>
                <a:effectLst/>
                <a:latin typeface="Söhne"/>
              </a:rPr>
              <a:t>可以使用更短的密钥长度实现相同的安全性水平</a:t>
            </a:r>
            <a:endParaRPr lang="en-US" altLang="zh-CN" sz="1600" dirty="0"/>
          </a:p>
        </p:txBody>
      </p:sp>
      <p:pic>
        <p:nvPicPr>
          <p:cNvPr id="14" name="图片 13">
            <a:extLst>
              <a:ext uri="{FF2B5EF4-FFF2-40B4-BE49-F238E27FC236}">
                <a16:creationId xmlns:a16="http://schemas.microsoft.com/office/drawing/2014/main" id="{F004C1DA-75F0-1C25-C90B-76C1ADB0A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284" y="1172863"/>
            <a:ext cx="4104725" cy="2309711"/>
          </a:xfrm>
          <a:prstGeom prst="rect">
            <a:avLst/>
          </a:prstGeom>
        </p:spPr>
      </p:pic>
      <p:pic>
        <p:nvPicPr>
          <p:cNvPr id="4098" name="Picture 2" descr="RSA Security - Wikipedia">
            <a:extLst>
              <a:ext uri="{FF2B5EF4-FFF2-40B4-BE49-F238E27FC236}">
                <a16:creationId xmlns:a16="http://schemas.microsoft.com/office/drawing/2014/main" id="{49211153-BC37-C930-2D70-06A84571B4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3852" y="2060848"/>
            <a:ext cx="2868567" cy="101595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22C5FC82-F070-1FE8-5650-C7CF7DC2C6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7855" y="81275"/>
            <a:ext cx="2811214" cy="1510873"/>
          </a:xfrm>
          <a:prstGeom prst="rect">
            <a:avLst/>
          </a:prstGeom>
        </p:spPr>
      </p:pic>
      <p:sp>
        <p:nvSpPr>
          <p:cNvPr id="13" name="箭头: 右 12">
            <a:extLst>
              <a:ext uri="{FF2B5EF4-FFF2-40B4-BE49-F238E27FC236}">
                <a16:creationId xmlns:a16="http://schemas.microsoft.com/office/drawing/2014/main" id="{6EBAD767-C543-77E5-375C-89A0E1FF1181}"/>
              </a:ext>
            </a:extLst>
          </p:cNvPr>
          <p:cNvSpPr/>
          <p:nvPr/>
        </p:nvSpPr>
        <p:spPr>
          <a:xfrm>
            <a:off x="756319" y="4858663"/>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
        <p:nvSpPr>
          <p:cNvPr id="15" name="箭头: 右 14">
            <a:extLst>
              <a:ext uri="{FF2B5EF4-FFF2-40B4-BE49-F238E27FC236}">
                <a16:creationId xmlns:a16="http://schemas.microsoft.com/office/drawing/2014/main" id="{F3020983-8B3E-61BD-1CB7-20C0D4326F9B}"/>
              </a:ext>
            </a:extLst>
          </p:cNvPr>
          <p:cNvSpPr/>
          <p:nvPr/>
        </p:nvSpPr>
        <p:spPr>
          <a:xfrm>
            <a:off x="759811" y="5233168"/>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defPPr rtl="0">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sz="2400"/>
          </a:p>
        </p:txBody>
      </p:sp>
      <p:sp>
        <p:nvSpPr>
          <p:cNvPr id="16" name="箭头: 右 15">
            <a:extLst>
              <a:ext uri="{FF2B5EF4-FFF2-40B4-BE49-F238E27FC236}">
                <a16:creationId xmlns:a16="http://schemas.microsoft.com/office/drawing/2014/main" id="{F3020983-8B3E-61BD-1CB7-20C0D4326F9B}"/>
              </a:ext>
            </a:extLst>
          </p:cNvPr>
          <p:cNvSpPr/>
          <p:nvPr/>
        </p:nvSpPr>
        <p:spPr>
          <a:xfrm>
            <a:off x="756319" y="5627372"/>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defPPr rtl="0">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sz="2400"/>
          </a:p>
        </p:txBody>
      </p:sp>
      <p:sp>
        <p:nvSpPr>
          <p:cNvPr id="17" name="箭头: 右 16">
            <a:extLst>
              <a:ext uri="{FF2B5EF4-FFF2-40B4-BE49-F238E27FC236}">
                <a16:creationId xmlns:a16="http://schemas.microsoft.com/office/drawing/2014/main" id="{F3020983-8B3E-61BD-1CB7-20C0D4326F9B}"/>
              </a:ext>
            </a:extLst>
          </p:cNvPr>
          <p:cNvSpPr/>
          <p:nvPr/>
        </p:nvSpPr>
        <p:spPr>
          <a:xfrm>
            <a:off x="756319" y="6001583"/>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defPPr rtl="0">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sz="2400"/>
          </a:p>
        </p:txBody>
      </p:sp>
      <p:sp>
        <p:nvSpPr>
          <p:cNvPr id="18" name="文本框 17">
            <a:extLst>
              <a:ext uri="{FF2B5EF4-FFF2-40B4-BE49-F238E27FC236}">
                <a16:creationId xmlns:a16="http://schemas.microsoft.com/office/drawing/2014/main" id="{E077C5B4-2732-07DB-878D-2173688D754D}"/>
              </a:ext>
            </a:extLst>
          </p:cNvPr>
          <p:cNvSpPr txBox="1"/>
          <p:nvPr/>
        </p:nvSpPr>
        <p:spPr>
          <a:xfrm>
            <a:off x="1269876" y="5177798"/>
            <a:ext cx="8496944" cy="313932"/>
          </a:xfrm>
          <a:prstGeom prst="rect">
            <a:avLst/>
          </a:prstGeom>
          <a:noFill/>
        </p:spPr>
        <p:txBody>
          <a:bodyPr wrap="square" rtlCol="0">
            <a:spAutoFit/>
          </a:bodyPr>
          <a:lstStyle/>
          <a:p>
            <a:pPr>
              <a:lnSpc>
                <a:spcPct val="90000"/>
              </a:lnSpc>
            </a:pPr>
            <a:r>
              <a:rPr lang="zh-CN" altLang="en-US" sz="1600" b="0" i="0" dirty="0">
                <a:solidFill>
                  <a:srgbClr val="374151"/>
                </a:solidFill>
                <a:effectLst/>
                <a:latin typeface="Söhne"/>
              </a:rPr>
              <a:t>由于椭圆曲线运算的特性，</a:t>
            </a:r>
            <a:r>
              <a:rPr lang="en-US" altLang="zh-CN" sz="1600" b="0" i="0" dirty="0">
                <a:solidFill>
                  <a:srgbClr val="374151"/>
                </a:solidFill>
                <a:effectLst/>
                <a:latin typeface="Söhne"/>
              </a:rPr>
              <a:t>ECDSA</a:t>
            </a:r>
            <a:r>
              <a:rPr lang="zh-CN" altLang="en-US" sz="1600" b="0" i="0" dirty="0">
                <a:solidFill>
                  <a:srgbClr val="374151"/>
                </a:solidFill>
                <a:effectLst/>
                <a:latin typeface="Söhne"/>
              </a:rPr>
              <a:t>在移动平台和嵌入式平台上通常具有更快的加密和签名速度</a:t>
            </a:r>
            <a:endParaRPr lang="en-US" altLang="zh-CN" sz="1600" dirty="0"/>
          </a:p>
        </p:txBody>
      </p:sp>
      <p:sp>
        <p:nvSpPr>
          <p:cNvPr id="20" name="文本框 19">
            <a:extLst>
              <a:ext uri="{FF2B5EF4-FFF2-40B4-BE49-F238E27FC236}">
                <a16:creationId xmlns:a16="http://schemas.microsoft.com/office/drawing/2014/main" id="{89DDF79F-E698-CE07-43EB-19A6AD3CB04C}"/>
              </a:ext>
            </a:extLst>
          </p:cNvPr>
          <p:cNvSpPr txBox="1"/>
          <p:nvPr/>
        </p:nvSpPr>
        <p:spPr>
          <a:xfrm>
            <a:off x="1269876" y="5514714"/>
            <a:ext cx="6093460" cy="338554"/>
          </a:xfrm>
          <a:prstGeom prst="rect">
            <a:avLst/>
          </a:prstGeom>
          <a:noFill/>
        </p:spPr>
        <p:txBody>
          <a:bodyPr wrap="square">
            <a:spAutoFit/>
          </a:bodyPr>
          <a:lstStyle/>
          <a:p>
            <a:r>
              <a:rPr lang="en-US" altLang="zh-CN" sz="1600" b="0" i="0" dirty="0">
                <a:solidFill>
                  <a:srgbClr val="374151"/>
                </a:solidFill>
                <a:effectLst/>
                <a:latin typeface="Söhne"/>
              </a:rPr>
              <a:t>ECDSA</a:t>
            </a:r>
            <a:r>
              <a:rPr lang="zh-CN" altLang="en-US" sz="1600" b="0" i="0" dirty="0">
                <a:solidFill>
                  <a:srgbClr val="374151"/>
                </a:solidFill>
                <a:effectLst/>
                <a:latin typeface="Söhne"/>
              </a:rPr>
              <a:t>生成的数字签名相对较小，占用的存储空间较少</a:t>
            </a:r>
            <a:endParaRPr lang="zh-CN" altLang="en-US" sz="1600" dirty="0"/>
          </a:p>
        </p:txBody>
      </p:sp>
      <p:sp>
        <p:nvSpPr>
          <p:cNvPr id="22" name="文本框 21">
            <a:extLst>
              <a:ext uri="{FF2B5EF4-FFF2-40B4-BE49-F238E27FC236}">
                <a16:creationId xmlns:a16="http://schemas.microsoft.com/office/drawing/2014/main" id="{EDB1A707-8549-D07C-553C-421BFC5BA3C2}"/>
              </a:ext>
            </a:extLst>
          </p:cNvPr>
          <p:cNvSpPr txBox="1"/>
          <p:nvPr/>
        </p:nvSpPr>
        <p:spPr>
          <a:xfrm>
            <a:off x="1269876" y="5876252"/>
            <a:ext cx="6093460" cy="338554"/>
          </a:xfrm>
          <a:prstGeom prst="rect">
            <a:avLst/>
          </a:prstGeom>
          <a:noFill/>
        </p:spPr>
        <p:txBody>
          <a:bodyPr wrap="square">
            <a:spAutoFit/>
          </a:bodyPr>
          <a:lstStyle/>
          <a:p>
            <a:r>
              <a:rPr lang="en-US" altLang="zh-CN" sz="1600" b="0" i="0" dirty="0">
                <a:solidFill>
                  <a:srgbClr val="374151"/>
                </a:solidFill>
                <a:effectLst/>
                <a:latin typeface="Söhne"/>
              </a:rPr>
              <a:t>ECDSA</a:t>
            </a:r>
            <a:r>
              <a:rPr lang="zh-CN" altLang="en-US" sz="1600" b="0" i="0" dirty="0">
                <a:solidFill>
                  <a:srgbClr val="374151"/>
                </a:solidFill>
                <a:effectLst/>
                <a:latin typeface="Söhne"/>
              </a:rPr>
              <a:t>在抵抗量子计算攻击方面比</a:t>
            </a:r>
            <a:r>
              <a:rPr lang="en-US" altLang="zh-CN" sz="1600" b="0" i="0" dirty="0">
                <a:solidFill>
                  <a:srgbClr val="374151"/>
                </a:solidFill>
                <a:effectLst/>
                <a:latin typeface="Söhne"/>
              </a:rPr>
              <a:t>RSA</a:t>
            </a:r>
            <a:r>
              <a:rPr lang="zh-CN" altLang="en-US" sz="1600" b="0" i="0" dirty="0">
                <a:solidFill>
                  <a:srgbClr val="374151"/>
                </a:solidFill>
                <a:effectLst/>
                <a:latin typeface="Söhne"/>
              </a:rPr>
              <a:t>更具优势</a:t>
            </a:r>
            <a:endParaRPr lang="zh-CN" altLang="en-US" sz="1600" dirty="0"/>
          </a:p>
        </p:txBody>
      </p:sp>
      <p:sp>
        <p:nvSpPr>
          <p:cNvPr id="24" name="文本框 23">
            <a:extLst>
              <a:ext uri="{FF2B5EF4-FFF2-40B4-BE49-F238E27FC236}">
                <a16:creationId xmlns:a16="http://schemas.microsoft.com/office/drawing/2014/main" id="{6FAF457D-E228-5645-843E-02B8FB609530}"/>
              </a:ext>
            </a:extLst>
          </p:cNvPr>
          <p:cNvSpPr txBox="1"/>
          <p:nvPr/>
        </p:nvSpPr>
        <p:spPr>
          <a:xfrm>
            <a:off x="1053852" y="3573016"/>
            <a:ext cx="7238340" cy="646331"/>
          </a:xfrm>
          <a:prstGeom prst="rect">
            <a:avLst/>
          </a:prstGeom>
          <a:noFill/>
        </p:spPr>
        <p:txBody>
          <a:bodyPr wrap="square">
            <a:spAutoFit/>
          </a:bodyPr>
          <a:lstStyle/>
          <a:p>
            <a:r>
              <a:rPr lang="en-US" altLang="zh-CN" b="1" i="0" dirty="0">
                <a:solidFill>
                  <a:srgbClr val="374151"/>
                </a:solidFill>
                <a:effectLst>
                  <a:outerShdw blurRad="38100" dist="38100" dir="2700000" algn="tl">
                    <a:srgbClr val="000000">
                      <a:alpha val="43137"/>
                    </a:srgbClr>
                  </a:outerShdw>
                </a:effectLst>
                <a:latin typeface="Söhne"/>
              </a:rPr>
              <a:t>DSS</a:t>
            </a:r>
            <a:r>
              <a:rPr lang="zh-CN" altLang="en-US" b="1" i="0" dirty="0">
                <a:solidFill>
                  <a:srgbClr val="374151"/>
                </a:solidFill>
                <a:effectLst>
                  <a:outerShdw blurRad="38100" dist="38100" dir="2700000" algn="tl">
                    <a:srgbClr val="000000">
                      <a:alpha val="43137"/>
                    </a:srgbClr>
                  </a:outerShdw>
                </a:effectLst>
                <a:latin typeface="Söhne"/>
              </a:rPr>
              <a:t>建议使用</a:t>
            </a:r>
            <a:r>
              <a:rPr lang="en-US" altLang="zh-CN" b="1" i="0" dirty="0">
                <a:solidFill>
                  <a:srgbClr val="374151"/>
                </a:solidFill>
                <a:effectLst>
                  <a:outerShdw blurRad="38100" dist="38100" dir="2700000" algn="tl">
                    <a:srgbClr val="000000">
                      <a:alpha val="43137"/>
                    </a:srgbClr>
                  </a:outerShdw>
                </a:effectLst>
                <a:latin typeface="Söhne"/>
              </a:rPr>
              <a:t>RDSA</a:t>
            </a:r>
            <a:r>
              <a:rPr lang="zh-CN" altLang="en-US" b="1" i="0" dirty="0">
                <a:solidFill>
                  <a:srgbClr val="374151"/>
                </a:solidFill>
                <a:effectLst>
                  <a:outerShdw blurRad="38100" dist="38100" dir="2700000" algn="tl">
                    <a:srgbClr val="000000">
                      <a:alpha val="43137"/>
                    </a:srgbClr>
                  </a:outerShdw>
                </a:effectLst>
                <a:latin typeface="Söhne"/>
              </a:rPr>
              <a:t>或</a:t>
            </a:r>
            <a:r>
              <a:rPr lang="en-US" altLang="zh-CN" b="1" dirty="0">
                <a:solidFill>
                  <a:srgbClr val="374151"/>
                </a:solidFill>
                <a:effectLst>
                  <a:outerShdw blurRad="38100" dist="38100" dir="2700000" algn="tl">
                    <a:srgbClr val="000000">
                      <a:alpha val="43137"/>
                    </a:srgbClr>
                  </a:outerShdw>
                </a:effectLst>
                <a:latin typeface="Söhne"/>
              </a:rPr>
              <a:t>E</a:t>
            </a:r>
            <a:r>
              <a:rPr lang="en-US" altLang="zh-CN" b="1" i="0" dirty="0">
                <a:solidFill>
                  <a:srgbClr val="374151"/>
                </a:solidFill>
                <a:effectLst>
                  <a:outerShdw blurRad="38100" dist="38100" dir="2700000" algn="tl">
                    <a:srgbClr val="000000">
                      <a:alpha val="43137"/>
                    </a:srgbClr>
                  </a:outerShdw>
                </a:effectLst>
                <a:latin typeface="Söhne"/>
              </a:rPr>
              <a:t>CDSA</a:t>
            </a:r>
            <a:r>
              <a:rPr lang="zh-CN" altLang="en-US" b="1" i="0" dirty="0">
                <a:solidFill>
                  <a:srgbClr val="374151"/>
                </a:solidFill>
                <a:effectLst>
                  <a:outerShdw blurRad="38100" dist="38100" dir="2700000" algn="tl">
                    <a:srgbClr val="000000">
                      <a:alpha val="43137"/>
                    </a:srgbClr>
                  </a:outerShdw>
                </a:effectLst>
                <a:latin typeface="Söhne"/>
              </a:rPr>
              <a:t>验证数据完整性，</a:t>
            </a:r>
            <a:r>
              <a:rPr lang="en-US" altLang="zh-CN" b="1" i="0" dirty="0">
                <a:solidFill>
                  <a:srgbClr val="374151"/>
                </a:solidFill>
                <a:effectLst>
                  <a:outerShdw blurRad="38100" dist="38100" dir="2700000" algn="tl">
                    <a:srgbClr val="000000">
                      <a:alpha val="43137"/>
                    </a:srgbClr>
                  </a:outerShdw>
                </a:effectLst>
                <a:latin typeface="Söhne"/>
              </a:rPr>
              <a:t>ECC over RSA for Asymmetric Encryption</a:t>
            </a:r>
            <a:r>
              <a:rPr lang="zh-CN" altLang="en-US" b="1" i="0" dirty="0">
                <a:solidFill>
                  <a:srgbClr val="374151"/>
                </a:solidFill>
                <a:effectLst>
                  <a:outerShdw blurRad="38100" dist="38100" dir="2700000" algn="tl">
                    <a:srgbClr val="000000">
                      <a:alpha val="43137"/>
                    </a:srgbClr>
                  </a:outerShdw>
                </a:effectLst>
                <a:latin typeface="Söhne"/>
              </a:rPr>
              <a:t>表明在移动平台和首先平台上，</a:t>
            </a:r>
            <a:r>
              <a:rPr lang="en-US" altLang="zh-CN" b="1" dirty="0">
                <a:solidFill>
                  <a:srgbClr val="374151"/>
                </a:solidFill>
                <a:effectLst>
                  <a:outerShdw blurRad="38100" dist="38100" dir="2700000" algn="tl">
                    <a:srgbClr val="000000">
                      <a:alpha val="43137"/>
                    </a:srgbClr>
                  </a:outerShdw>
                </a:effectLst>
                <a:latin typeface="Söhne"/>
              </a:rPr>
              <a:t>E</a:t>
            </a:r>
            <a:r>
              <a:rPr lang="en-US" altLang="zh-CN" b="1" i="0" dirty="0">
                <a:solidFill>
                  <a:srgbClr val="374151"/>
                </a:solidFill>
                <a:effectLst>
                  <a:outerShdw blurRad="38100" dist="38100" dir="2700000" algn="tl">
                    <a:srgbClr val="000000">
                      <a:alpha val="43137"/>
                    </a:srgbClr>
                  </a:outerShdw>
                </a:effectLst>
                <a:latin typeface="Söhne"/>
              </a:rPr>
              <a:t>CDSA</a:t>
            </a:r>
            <a:r>
              <a:rPr lang="zh-CN" altLang="en-US" b="1" i="0" dirty="0">
                <a:solidFill>
                  <a:srgbClr val="374151"/>
                </a:solidFill>
                <a:effectLst>
                  <a:outerShdw blurRad="38100" dist="38100" dir="2700000" algn="tl">
                    <a:srgbClr val="000000">
                      <a:alpha val="43137"/>
                    </a:srgbClr>
                  </a:outerShdw>
                </a:effectLst>
                <a:latin typeface="Söhne"/>
              </a:rPr>
              <a:t>效果更好</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0705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86497A-09F5-F2D6-833F-9AC7925CBD80}"/>
              </a:ext>
            </a:extLst>
          </p:cNvPr>
          <p:cNvSpPr/>
          <p:nvPr/>
        </p:nvSpPr>
        <p:spPr>
          <a:xfrm>
            <a:off x="189756" y="260648"/>
            <a:ext cx="5184576" cy="57606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AF27520A-B1F3-F895-A08E-757E9B229C55}"/>
              </a:ext>
            </a:extLst>
          </p:cNvPr>
          <p:cNvSpPr txBox="1"/>
          <p:nvPr/>
        </p:nvSpPr>
        <p:spPr>
          <a:xfrm>
            <a:off x="405780" y="331697"/>
            <a:ext cx="4896544" cy="424732"/>
          </a:xfrm>
          <a:prstGeom prst="rect">
            <a:avLst/>
          </a:prstGeom>
          <a:noFill/>
        </p:spPr>
        <p:txBody>
          <a:bodyPr wrap="square" rtlCol="0">
            <a:spAutoFit/>
          </a:bodyPr>
          <a:lstStyle/>
          <a:p>
            <a:pPr>
              <a:lnSpc>
                <a:spcPct val="90000"/>
              </a:lnSpc>
            </a:pPr>
            <a:r>
              <a:rPr lang="en-US" altLang="zh-CN" sz="2400" b="1" dirty="0">
                <a:solidFill>
                  <a:schemeClr val="bg1"/>
                </a:solidFill>
                <a:latin typeface="Imprint MT Shadow" panose="04020605060303030202" pitchFamily="82" charset="0"/>
              </a:rPr>
              <a:t>firmware update scheme —— TLS</a:t>
            </a:r>
            <a:endParaRPr lang="zh-CN" altLang="en-US" sz="2400" b="1" dirty="0">
              <a:solidFill>
                <a:schemeClr val="bg1"/>
              </a:solidFill>
              <a:latin typeface="Imprint MT Shadow" panose="04020605060303030202" pitchFamily="82" charset="0"/>
            </a:endParaRPr>
          </a:p>
        </p:txBody>
      </p:sp>
      <p:pic>
        <p:nvPicPr>
          <p:cNvPr id="5" name="Picture 4">
            <a:extLst>
              <a:ext uri="{FF2B5EF4-FFF2-40B4-BE49-F238E27FC236}">
                <a16:creationId xmlns:a16="http://schemas.microsoft.com/office/drawing/2014/main" id="{2EFBECC7-3365-9EDB-675F-E618E958A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6175" y="4880967"/>
            <a:ext cx="21526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11B3C96-B3E8-89BC-3372-1CF5B631E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2724" y="0"/>
            <a:ext cx="3181536" cy="21210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nerate public SSH key from private SSH key - Experiencing Technology">
            <a:extLst>
              <a:ext uri="{FF2B5EF4-FFF2-40B4-BE49-F238E27FC236}">
                <a16:creationId xmlns:a16="http://schemas.microsoft.com/office/drawing/2014/main" id="{3E393116-2450-B67D-77BE-E83E26C6C7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699"/>
          <a:stretch/>
        </p:blipFill>
        <p:spPr bwMode="auto">
          <a:xfrm>
            <a:off x="3574132" y="2388438"/>
            <a:ext cx="1070248" cy="12646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SL Certificate in Bangladesh | Cheap SSL Certificate in the World">
            <a:extLst>
              <a:ext uri="{FF2B5EF4-FFF2-40B4-BE49-F238E27FC236}">
                <a16:creationId xmlns:a16="http://schemas.microsoft.com/office/drawing/2014/main" id="{D833075C-DA74-F0CF-E468-00D7046F85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0888" y="2367427"/>
            <a:ext cx="1716781" cy="14306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Generate public SSH key from private SSH key - Experiencing Technology">
            <a:extLst>
              <a:ext uri="{FF2B5EF4-FFF2-40B4-BE49-F238E27FC236}">
                <a16:creationId xmlns:a16="http://schemas.microsoft.com/office/drawing/2014/main" id="{7B06E3F8-B526-2311-494F-2ED0300C37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32" r="63301"/>
          <a:stretch/>
        </p:blipFill>
        <p:spPr bwMode="auto">
          <a:xfrm>
            <a:off x="765820" y="2464051"/>
            <a:ext cx="648072" cy="126467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9E75D28-A37B-15D9-A33B-CC1F906B0FC6}"/>
              </a:ext>
            </a:extLst>
          </p:cNvPr>
          <p:cNvSpPr txBox="1"/>
          <p:nvPr/>
        </p:nvSpPr>
        <p:spPr>
          <a:xfrm>
            <a:off x="477788" y="5381938"/>
            <a:ext cx="8896260" cy="757130"/>
          </a:xfrm>
          <a:prstGeom prst="rect">
            <a:avLst/>
          </a:prstGeom>
          <a:noFill/>
        </p:spPr>
        <p:txBody>
          <a:bodyPr wrap="square" rtlCol="0">
            <a:spAutoFit/>
          </a:bodyPr>
          <a:lstStyle/>
          <a:p>
            <a:pPr>
              <a:lnSpc>
                <a:spcPct val="90000"/>
              </a:lnSpc>
            </a:pPr>
            <a:r>
              <a:rPr lang="zh-CN" altLang="en-US" sz="1600" dirty="0"/>
              <a:t>在这三种认证类型中，推荐使用证书，尽管它是最复杂的，但它提供了撤销和更新证书的能力。至少可以使用原始公钥。同时建议不要使用</a:t>
            </a:r>
            <a:r>
              <a:rPr lang="en-US" altLang="zh-CN" sz="1600" dirty="0"/>
              <a:t>Pre-shared secrets</a:t>
            </a:r>
            <a:r>
              <a:rPr lang="zh-CN" altLang="en-US" sz="1600" dirty="0"/>
              <a:t>，除了不能提供相互认证或在秘密被泄露时更改的能力外，使用</a:t>
            </a:r>
            <a:r>
              <a:rPr lang="en-US" altLang="zh-CN" sz="1600" dirty="0"/>
              <a:t>Pre-shared secrets</a:t>
            </a:r>
            <a:r>
              <a:rPr lang="zh-CN" altLang="en-US" sz="1600" dirty="0"/>
              <a:t>将需要额外的加密功能，这将增加代码库</a:t>
            </a:r>
            <a:endParaRPr lang="en-US" altLang="zh-CN" sz="1600" dirty="0"/>
          </a:p>
        </p:txBody>
      </p:sp>
      <p:sp>
        <p:nvSpPr>
          <p:cNvPr id="9" name="文本框 8">
            <a:extLst>
              <a:ext uri="{FF2B5EF4-FFF2-40B4-BE49-F238E27FC236}">
                <a16:creationId xmlns:a16="http://schemas.microsoft.com/office/drawing/2014/main" id="{19FF36B1-F83E-E119-0D43-E3AC38EE59E8}"/>
              </a:ext>
            </a:extLst>
          </p:cNvPr>
          <p:cNvSpPr txBox="1"/>
          <p:nvPr/>
        </p:nvSpPr>
        <p:spPr>
          <a:xfrm>
            <a:off x="189756" y="4365104"/>
            <a:ext cx="2016224" cy="313932"/>
          </a:xfrm>
          <a:prstGeom prst="rect">
            <a:avLst/>
          </a:prstGeom>
          <a:noFill/>
        </p:spPr>
        <p:txBody>
          <a:bodyPr wrap="square" rtlCol="0">
            <a:spAutoFit/>
          </a:bodyPr>
          <a:lstStyle/>
          <a:p>
            <a:pPr>
              <a:lnSpc>
                <a:spcPct val="90000"/>
              </a:lnSpc>
            </a:pPr>
            <a:r>
              <a:rPr lang="en-US" altLang="zh-CN" sz="1600" dirty="0"/>
              <a:t>Pre-shared secrets</a:t>
            </a:r>
            <a:endParaRPr lang="zh-CN" altLang="en-US" sz="1600" dirty="0"/>
          </a:p>
        </p:txBody>
      </p:sp>
      <p:sp>
        <p:nvSpPr>
          <p:cNvPr id="10" name="文本框 9">
            <a:extLst>
              <a:ext uri="{FF2B5EF4-FFF2-40B4-BE49-F238E27FC236}">
                <a16:creationId xmlns:a16="http://schemas.microsoft.com/office/drawing/2014/main" id="{1386FDF5-5112-1893-FB7F-C58302692C5E}"/>
              </a:ext>
            </a:extLst>
          </p:cNvPr>
          <p:cNvSpPr txBox="1"/>
          <p:nvPr/>
        </p:nvSpPr>
        <p:spPr>
          <a:xfrm>
            <a:off x="3101144" y="4334728"/>
            <a:ext cx="2016224" cy="313932"/>
          </a:xfrm>
          <a:prstGeom prst="rect">
            <a:avLst/>
          </a:prstGeom>
          <a:noFill/>
        </p:spPr>
        <p:txBody>
          <a:bodyPr wrap="square" rtlCol="0">
            <a:spAutoFit/>
          </a:bodyPr>
          <a:lstStyle/>
          <a:p>
            <a:pPr>
              <a:lnSpc>
                <a:spcPct val="90000"/>
              </a:lnSpc>
            </a:pPr>
            <a:r>
              <a:rPr lang="en-US" altLang="zh-CN" sz="1600" dirty="0"/>
              <a:t>Raw public keys</a:t>
            </a:r>
            <a:endParaRPr lang="zh-CN" altLang="en-US" sz="1600" dirty="0"/>
          </a:p>
        </p:txBody>
      </p:sp>
      <p:sp>
        <p:nvSpPr>
          <p:cNvPr id="12" name="文本框 11">
            <a:extLst>
              <a:ext uri="{FF2B5EF4-FFF2-40B4-BE49-F238E27FC236}">
                <a16:creationId xmlns:a16="http://schemas.microsoft.com/office/drawing/2014/main" id="{35C05CDC-906E-F572-C1A9-4E8342848735}"/>
              </a:ext>
            </a:extLst>
          </p:cNvPr>
          <p:cNvSpPr txBox="1"/>
          <p:nvPr/>
        </p:nvSpPr>
        <p:spPr>
          <a:xfrm>
            <a:off x="6360051" y="4294960"/>
            <a:ext cx="6093460" cy="369332"/>
          </a:xfrm>
          <a:prstGeom prst="rect">
            <a:avLst/>
          </a:prstGeom>
          <a:noFill/>
        </p:spPr>
        <p:txBody>
          <a:bodyPr wrap="square">
            <a:spAutoFit/>
          </a:bodyPr>
          <a:lstStyle/>
          <a:p>
            <a:r>
              <a:rPr lang="en-US" altLang="zh-CN" dirty="0"/>
              <a:t>Certificates</a:t>
            </a:r>
            <a:endParaRPr lang="zh-CN" altLang="en-US" dirty="0"/>
          </a:p>
        </p:txBody>
      </p:sp>
      <p:sp>
        <p:nvSpPr>
          <p:cNvPr id="15" name="箭头: 右 14">
            <a:extLst>
              <a:ext uri="{FF2B5EF4-FFF2-40B4-BE49-F238E27FC236}">
                <a16:creationId xmlns:a16="http://schemas.microsoft.com/office/drawing/2014/main" id="{B8E268C9-01C4-65E0-C991-245BBB601B3B}"/>
              </a:ext>
            </a:extLst>
          </p:cNvPr>
          <p:cNvSpPr/>
          <p:nvPr/>
        </p:nvSpPr>
        <p:spPr>
          <a:xfrm>
            <a:off x="240420" y="5688495"/>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Tree>
    <p:extLst>
      <p:ext uri="{BB962C8B-B14F-4D97-AF65-F5344CB8AC3E}">
        <p14:creationId xmlns:p14="http://schemas.microsoft.com/office/powerpoint/2010/main" val="324805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86497A-09F5-F2D6-833F-9AC7925CBD80}"/>
              </a:ext>
            </a:extLst>
          </p:cNvPr>
          <p:cNvSpPr/>
          <p:nvPr/>
        </p:nvSpPr>
        <p:spPr>
          <a:xfrm>
            <a:off x="189756" y="260648"/>
            <a:ext cx="5184576" cy="57606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AF27520A-B1F3-F895-A08E-757E9B229C55}"/>
              </a:ext>
            </a:extLst>
          </p:cNvPr>
          <p:cNvSpPr txBox="1"/>
          <p:nvPr/>
        </p:nvSpPr>
        <p:spPr>
          <a:xfrm>
            <a:off x="405780" y="331697"/>
            <a:ext cx="4896544" cy="424732"/>
          </a:xfrm>
          <a:prstGeom prst="rect">
            <a:avLst/>
          </a:prstGeom>
          <a:noFill/>
        </p:spPr>
        <p:txBody>
          <a:bodyPr wrap="square" rtlCol="0">
            <a:spAutoFit/>
          </a:bodyPr>
          <a:lstStyle/>
          <a:p>
            <a:pPr>
              <a:lnSpc>
                <a:spcPct val="90000"/>
              </a:lnSpc>
            </a:pPr>
            <a:r>
              <a:rPr lang="en-US" altLang="zh-CN" sz="2400" b="1" dirty="0">
                <a:solidFill>
                  <a:schemeClr val="bg1"/>
                </a:solidFill>
                <a:latin typeface="Imprint MT Shadow" panose="04020605060303030202" pitchFamily="82" charset="0"/>
              </a:rPr>
              <a:t>firmware update scheme —— TLS</a:t>
            </a:r>
            <a:endParaRPr lang="zh-CN" altLang="en-US" sz="2400" b="1" dirty="0">
              <a:solidFill>
                <a:schemeClr val="bg1"/>
              </a:solidFill>
              <a:latin typeface="Imprint MT Shadow" panose="04020605060303030202" pitchFamily="82" charset="0"/>
            </a:endParaRPr>
          </a:p>
        </p:txBody>
      </p:sp>
      <p:pic>
        <p:nvPicPr>
          <p:cNvPr id="5" name="Picture 4">
            <a:extLst>
              <a:ext uri="{FF2B5EF4-FFF2-40B4-BE49-F238E27FC236}">
                <a16:creationId xmlns:a16="http://schemas.microsoft.com/office/drawing/2014/main" id="{2EFBECC7-3365-9EDB-675F-E618E958A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6175" y="4880967"/>
            <a:ext cx="21526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11B3C96-B3E8-89BC-3372-1CF5B631E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2724" y="0"/>
            <a:ext cx="3181536" cy="212102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19FF36B1-F83E-E119-0D43-E3AC38EE59E8}"/>
              </a:ext>
            </a:extLst>
          </p:cNvPr>
          <p:cNvSpPr txBox="1"/>
          <p:nvPr/>
        </p:nvSpPr>
        <p:spPr>
          <a:xfrm>
            <a:off x="2566020" y="2348880"/>
            <a:ext cx="5904656" cy="535531"/>
          </a:xfrm>
          <a:prstGeom prst="rect">
            <a:avLst/>
          </a:prstGeom>
          <a:noFill/>
        </p:spPr>
        <p:txBody>
          <a:bodyPr wrap="square" rtlCol="0">
            <a:spAutoFit/>
          </a:bodyPr>
          <a:lstStyle/>
          <a:p>
            <a:pPr>
              <a:lnSpc>
                <a:spcPct val="90000"/>
              </a:lnSpc>
            </a:pPr>
            <a:r>
              <a:rPr lang="zh-CN" altLang="en-US" sz="1600" b="0" i="0" dirty="0">
                <a:solidFill>
                  <a:srgbClr val="374151"/>
                </a:solidFill>
                <a:effectLst/>
                <a:latin typeface="Söhne"/>
              </a:rPr>
              <a:t>加密和认证机制：对通信数据进行加密。确保数据在传输过程中的机密性并防止伪装。</a:t>
            </a:r>
            <a:endParaRPr lang="zh-CN" altLang="en-US" sz="1600" dirty="0"/>
          </a:p>
        </p:txBody>
      </p:sp>
      <p:pic>
        <p:nvPicPr>
          <p:cNvPr id="8" name="图片 7">
            <a:extLst>
              <a:ext uri="{FF2B5EF4-FFF2-40B4-BE49-F238E27FC236}">
                <a16:creationId xmlns:a16="http://schemas.microsoft.com/office/drawing/2014/main" id="{7FDCEB79-1089-8E3A-B054-DA8BBCDA41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284" y="1700808"/>
            <a:ext cx="3089504" cy="1542567"/>
          </a:xfrm>
          <a:prstGeom prst="rect">
            <a:avLst/>
          </a:prstGeom>
        </p:spPr>
      </p:pic>
      <p:pic>
        <p:nvPicPr>
          <p:cNvPr id="5122" name="Picture 2" descr="对话框气泡气泡框文本框聊天框贴纸素材和图片ID399818_Fotor懒设计">
            <a:extLst>
              <a:ext uri="{FF2B5EF4-FFF2-40B4-BE49-F238E27FC236}">
                <a16:creationId xmlns:a16="http://schemas.microsoft.com/office/drawing/2014/main" id="{39577CD0-41DE-FAB4-3E54-78B5B980FF2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22604" y="4333278"/>
            <a:ext cx="1507350" cy="120588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B1DC22CF-6E03-044D-FA7C-779D55B0B262}"/>
              </a:ext>
            </a:extLst>
          </p:cNvPr>
          <p:cNvSpPr txBox="1"/>
          <p:nvPr/>
        </p:nvSpPr>
        <p:spPr>
          <a:xfrm>
            <a:off x="1053852" y="4392037"/>
            <a:ext cx="6179820" cy="1077218"/>
          </a:xfrm>
          <a:prstGeom prst="rect">
            <a:avLst/>
          </a:prstGeom>
          <a:noFill/>
        </p:spPr>
        <p:txBody>
          <a:bodyPr wrap="square">
            <a:spAutoFit/>
          </a:bodyPr>
          <a:lstStyle/>
          <a:p>
            <a:r>
              <a:rPr lang="zh-CN" altLang="en-US" sz="1600" b="0" i="0" dirty="0">
                <a:solidFill>
                  <a:srgbClr val="374151"/>
                </a:solidFill>
                <a:effectLst/>
                <a:latin typeface="Söhne"/>
              </a:rPr>
              <a:t>防止重复更新请求攻击及访问控制策略：通过监测和分析请求的频率和模式，检测到异常行为并采取相应措施，如限制来自同一源的频繁更新请求。限制只有经过授权的设备或实体才能进行固件更新请求，防止未经授权的设备或恶意实体发送大量的重复更新请求。</a:t>
            </a:r>
            <a:endParaRPr lang="zh-CN" altLang="en-US" sz="1600" dirty="0"/>
          </a:p>
        </p:txBody>
      </p:sp>
      <p:sp>
        <p:nvSpPr>
          <p:cNvPr id="14" name="箭头: 右 13">
            <a:extLst>
              <a:ext uri="{FF2B5EF4-FFF2-40B4-BE49-F238E27FC236}">
                <a16:creationId xmlns:a16="http://schemas.microsoft.com/office/drawing/2014/main" id="{BBF5CF6B-9F08-9935-1242-3D88F02E32C1}"/>
              </a:ext>
            </a:extLst>
          </p:cNvPr>
          <p:cNvSpPr/>
          <p:nvPr/>
        </p:nvSpPr>
        <p:spPr>
          <a:xfrm>
            <a:off x="2277988" y="2544637"/>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
        <p:nvSpPr>
          <p:cNvPr id="15" name="箭头: 右 14">
            <a:extLst>
              <a:ext uri="{FF2B5EF4-FFF2-40B4-BE49-F238E27FC236}">
                <a16:creationId xmlns:a16="http://schemas.microsoft.com/office/drawing/2014/main" id="{102BECEE-5F0F-99C1-5F90-0B12F919EF90}"/>
              </a:ext>
            </a:extLst>
          </p:cNvPr>
          <p:cNvSpPr/>
          <p:nvPr/>
        </p:nvSpPr>
        <p:spPr>
          <a:xfrm>
            <a:off x="765820" y="4858638"/>
            <a:ext cx="154828" cy="144016"/>
          </a:xfrm>
          <a:prstGeom prst="rightArrow">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Tree>
    <p:extLst>
      <p:ext uri="{BB962C8B-B14F-4D97-AF65-F5344CB8AC3E}">
        <p14:creationId xmlns:p14="http://schemas.microsoft.com/office/powerpoint/2010/main" val="400774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亚洲大陆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26000972_TF02804867" id="{7735BB88-DA76-4449-AA08-91F8B0A219C8}" vid="{48762027-0321-4FD4-BC6B-856C9B6F3060}"/>
    </a:ext>
  </a:extLst>
</a:theme>
</file>

<file path=ppt/theme/theme2.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世界地图系列，亚洲大陆演示文稿（宽屏）</Template>
  <TotalTime>1194</TotalTime>
  <Words>942</Words>
  <Application>Microsoft Office PowerPoint</Application>
  <PresentationFormat>自定义</PresentationFormat>
  <Paragraphs>49</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Microsoft YaHei UI</vt:lpstr>
      <vt:lpstr>Söhne</vt:lpstr>
      <vt:lpstr>华文仿宋</vt:lpstr>
      <vt:lpstr>Arial</vt:lpstr>
      <vt:lpstr>Century Gothic</vt:lpstr>
      <vt:lpstr>Imprint MT Shadow</vt:lpstr>
      <vt:lpstr>亚洲大陆 16x9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wang nanqing</dc:creator>
  <cp:lastModifiedBy>627045248@qq.com</cp:lastModifiedBy>
  <cp:revision>70</cp:revision>
  <dcterms:created xsi:type="dcterms:W3CDTF">2023-01-05T07:41:42Z</dcterms:created>
  <dcterms:modified xsi:type="dcterms:W3CDTF">2023-06-12T04:04:14Z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