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57" r:id="rId3"/>
    <p:sldId id="259" r:id="rId4"/>
    <p:sldId id="258" r:id="rId5"/>
    <p:sldId id="266" r:id="rId6"/>
    <p:sldId id="260" r:id="rId7"/>
    <p:sldId id="261" r:id="rId8"/>
    <p:sldId id="267" r:id="rId9"/>
    <p:sldId id="272" r:id="rId10"/>
    <p:sldId id="262" r:id="rId11"/>
    <p:sldId id="263" r:id="rId12"/>
    <p:sldId id="273" r:id="rId13"/>
    <p:sldId id="264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3D341-B375-4E49-8FE6-EFB035EC744A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DF9DC-F559-4DBD-8E20-AA8AD836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9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00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1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80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77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41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55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70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52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1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6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0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6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30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06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39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DF9DC-F559-4DBD-8E20-AA8AD836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4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5D6EA-44EB-4198-BFE1-4EA5C0A4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5B8D2E-366B-41CD-AD75-700F950AD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5D535-3ACD-4E6C-A324-71D0522B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86D-6664-4572-B119-5719AD3711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9B830-3059-40D5-BB12-1A05ADB0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83D27-AF5F-4F55-892E-400B484E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71BE-0A3A-435F-AF56-8CE11C08D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8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E7715-09C5-4BAE-A81E-98FA7C9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E363A-B654-461B-B7E1-A680EBF98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AF8D6-5D6D-4C0F-A0C5-FE259F7E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86D-6664-4572-B119-5719AD3711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50F59-6A75-484E-8E8A-2A6483AE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B61C8-9C19-4983-A066-E57ED037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71BE-0A3A-435F-AF56-8CE11C08D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7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3C8BD7-8135-409F-AD63-910C2DD4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80526-D77E-4056-BDC7-5DC8E76A7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6065D-E019-4A65-B434-A8853F40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86D-6664-4572-B119-5719AD3711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A2AD5-3C0C-4E10-A78B-BBDF2865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A5D62-E9EF-47A6-87D3-C5FB8F15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71BE-0A3A-435F-AF56-8CE11C08D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2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7454-C67B-4DA4-9F40-F33BC26B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4F223-6269-4E0F-A831-84EA5A88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29DC9-8B1D-4142-A50E-7422ED7A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86D-6664-4572-B119-5719AD3711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E98A4-F372-49B5-AF1E-36B90E46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BC60B-D5EB-4294-AAC3-B0631C49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71BE-0A3A-435F-AF56-8CE11C08D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0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88E0A-2175-415F-BAFE-4E01CE1C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F7E42-C4C7-4C17-83B2-4C0372DEA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1DA54-3CED-4482-80AF-BEFFE3E8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86D-6664-4572-B119-5719AD3711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A8FA8-5CB9-4364-9A44-1A44980E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796E3-D8DB-409E-BC61-F54F9740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71BE-0A3A-435F-AF56-8CE11C08D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0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BBFE5-1585-449D-B310-70BB9C99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226E8-3BC2-4999-A7F8-A21659976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6BDA0-981F-474A-8049-B825279A4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07F5A-3032-4AE9-807B-3B295F7F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86D-6664-4572-B119-5719AD3711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5FAD9-F0ED-4B1F-80F4-3250768E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773708-7487-4579-9365-193F6D4C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71BE-0A3A-435F-AF56-8CE11C08D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7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B770F-26CC-4F09-9A39-EC154455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1A9BF-B34E-46DE-AAE0-FF7C5E764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4155A0-68F3-4C21-A359-0A999F102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726E70-887C-45ED-B9F9-70B439D20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8D9F0D-CF23-4BDF-896A-EC009D563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193CAA-12BB-4592-85B1-D75566EC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86D-6664-4572-B119-5719AD3711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6C1E3F-D2B2-48C3-B1C5-C3152EBA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EA393E-D109-4BDD-AAD1-1AE9FE29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71BE-0A3A-435F-AF56-8CE11C08D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1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8C5CB-2D91-446D-90F9-383FFDFB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86245D-BB70-45B6-AE8D-50AA39D4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86D-6664-4572-B119-5719AD3711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C6E74F-359E-49CE-BDB9-9848BA2D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EC70D8-6401-4083-8ABC-7857255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71BE-0A3A-435F-AF56-8CE11C08D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B9D780-B78C-4386-9887-F49E554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86D-6664-4572-B119-5719AD3711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6AEF18-0FBA-4FA9-A2A3-E08E5FC3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448193-6D17-4215-A14A-5B119A22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71BE-0A3A-435F-AF56-8CE11C08D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0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DD3E4-6850-4C7E-A581-8714A0D8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6218B-18FB-44CF-AC9E-3701FCFEF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0AF9C-4EE4-4D96-9C18-F9472002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A1A7E-5AA9-410A-A252-4C089895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86D-6664-4572-B119-5719AD3711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7B6D0-76BB-4994-A480-6A140360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BA3D0-7DEE-42F5-91E0-40D2D578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71BE-0A3A-435F-AF56-8CE11C08D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5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F675-C31D-4FBC-B1CB-2CB36CFD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1F58F-11C4-4054-A2EB-09169FEE7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D179E8-EE14-471B-ADB1-386CE3729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9519F-1D47-4CAD-977F-7475F8E7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86D-6664-4572-B119-5719AD3711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DC6BC-FBDB-4BFD-957B-C61A1E85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62F460-3CD1-4524-8CCE-2BF523B4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71BE-0A3A-435F-AF56-8CE11C08D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93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BAA150-653C-4380-9081-75A7B99E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807C05-79FA-4BDB-88D2-824D4F47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95DC0-8B95-4641-8A3C-277EC7814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886D-6664-4572-B119-5719AD3711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48995-D7A6-4EE5-9878-7DD756485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1F350-90EE-4893-B4E5-7582A193E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E71BE-0A3A-435F-AF56-8CE11C08D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3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5530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调试：概念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B3D0F6-38C5-4B3E-88C5-1FDC79903325}"/>
              </a:ext>
            </a:extLst>
          </p:cNvPr>
          <p:cNvSpPr txBox="1"/>
          <p:nvPr/>
        </p:nvSpPr>
        <p:spPr>
          <a:xfrm>
            <a:off x="4466723" y="1261626"/>
            <a:ext cx="3930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/>
              <a:t>gdb</a:t>
            </a:r>
            <a:r>
              <a:rPr lang="zh-CN" altLang="en-US" sz="3600" b="1" dirty="0"/>
              <a:t>调试的作用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FBB35BC-FBE4-4D89-8AEC-D273BCC99D7F}"/>
              </a:ext>
            </a:extLst>
          </p:cNvPr>
          <p:cNvSpPr txBox="1"/>
          <p:nvPr/>
        </p:nvSpPr>
        <p:spPr>
          <a:xfrm>
            <a:off x="1635442" y="2228977"/>
            <a:ext cx="9027795" cy="33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程序中出现的语法错误可以借助编译器解决，但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逻辑错误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则只能靠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自己解决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。实际场景中解决逻辑错误最高效的方法，就是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借助调试工具对程序进行调试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所谓调试（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），就是让代码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一步一步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慢慢执行，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程序的运行过程。比如，可以让程序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停在某个地方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，查看当前所有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；也可以让程序一次只执行一条或者几条语句，看看程序到底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执行了哪些代码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就是一款常用的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调试器。</a:t>
            </a:r>
          </a:p>
        </p:txBody>
      </p:sp>
    </p:spTree>
    <p:extLst>
      <p:ext uri="{BB962C8B-B14F-4D97-AF65-F5344CB8AC3E}">
        <p14:creationId xmlns:p14="http://schemas.microsoft.com/office/powerpoint/2010/main" val="229938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6650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调试：基础调试指令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60F79-585D-4E7C-AD1B-4B92718D2716}"/>
              </a:ext>
            </a:extLst>
          </p:cNvPr>
          <p:cNvSpPr txBox="1"/>
          <p:nvPr/>
        </p:nvSpPr>
        <p:spPr>
          <a:xfrm>
            <a:off x="1561371" y="4606992"/>
            <a:ext cx="30542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(gdb) continue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(gdb) 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B3D0F6-38C5-4B3E-88C5-1FDC79903325}"/>
              </a:ext>
            </a:extLst>
          </p:cNvPr>
          <p:cNvSpPr txBox="1"/>
          <p:nvPr/>
        </p:nvSpPr>
        <p:spPr>
          <a:xfrm>
            <a:off x="4969643" y="1197954"/>
            <a:ext cx="3930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继续执行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FBB35BC-FBE4-4D89-8AEC-D273BCC99D7F}"/>
              </a:ext>
            </a:extLst>
          </p:cNvPr>
          <p:cNvSpPr txBox="1"/>
          <p:nvPr/>
        </p:nvSpPr>
        <p:spPr>
          <a:xfrm>
            <a:off x="1452561" y="2051232"/>
            <a:ext cx="3271839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当程序在某一断点处停止运行后，使用该指令可以继续执行，直至遇到下一个断点或者程序结束。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ACFCE084-3960-4E0E-8B7B-8ED7EBA0B3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69999" y="3220819"/>
            <a:ext cx="4869440" cy="12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4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5911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调试：基础调试指令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60F79-585D-4E7C-AD1B-4B92718D2716}"/>
              </a:ext>
            </a:extLst>
          </p:cNvPr>
          <p:cNvSpPr txBox="1"/>
          <p:nvPr/>
        </p:nvSpPr>
        <p:spPr>
          <a:xfrm>
            <a:off x="1670183" y="4104113"/>
            <a:ext cx="30542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(gdb) next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(gdb) 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B3D0F6-38C5-4B3E-88C5-1FDC79903325}"/>
              </a:ext>
            </a:extLst>
          </p:cNvPr>
          <p:cNvSpPr txBox="1"/>
          <p:nvPr/>
        </p:nvSpPr>
        <p:spPr>
          <a:xfrm>
            <a:off x="4969643" y="1197954"/>
            <a:ext cx="3930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逐行执行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FBB35BC-FBE4-4D89-8AEC-D273BCC99D7F}"/>
              </a:ext>
            </a:extLst>
          </p:cNvPr>
          <p:cNvSpPr txBox="1"/>
          <p:nvPr/>
        </p:nvSpPr>
        <p:spPr>
          <a:xfrm>
            <a:off x="1452561" y="2316683"/>
            <a:ext cx="327183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令程序一行代码一行代码的执行（不进入函数）。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C0DF512F-F6FD-48C5-8F71-9A961FDCB5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73115" y="2493634"/>
            <a:ext cx="4795610" cy="29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0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5911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调试：基础调试指令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60F79-585D-4E7C-AD1B-4B92718D2716}"/>
              </a:ext>
            </a:extLst>
          </p:cNvPr>
          <p:cNvSpPr txBox="1"/>
          <p:nvPr/>
        </p:nvSpPr>
        <p:spPr>
          <a:xfrm>
            <a:off x="1279413" y="3229707"/>
            <a:ext cx="30542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(gdb) step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(gdb) 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B3D0F6-38C5-4B3E-88C5-1FDC79903325}"/>
              </a:ext>
            </a:extLst>
          </p:cNvPr>
          <p:cNvSpPr txBox="1"/>
          <p:nvPr/>
        </p:nvSpPr>
        <p:spPr>
          <a:xfrm>
            <a:off x="4969643" y="1197954"/>
            <a:ext cx="3930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逐步执行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FBB35BC-FBE4-4D89-8AEC-D273BCC99D7F}"/>
              </a:ext>
            </a:extLst>
          </p:cNvPr>
          <p:cNvSpPr txBox="1"/>
          <p:nvPr/>
        </p:nvSpPr>
        <p:spPr>
          <a:xfrm>
            <a:off x="1452561" y="2316683"/>
            <a:ext cx="327183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令程序一行代码一行代码的执行（进入函数）。</a:t>
            </a: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7F4B9222-60AC-4DFA-ACCB-4A305D7FB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46" y="1875922"/>
            <a:ext cx="4947372" cy="2470436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1139FD19-D689-42E5-AFBD-574821741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446" y="4627347"/>
            <a:ext cx="5171708" cy="1887070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26258123-8EF6-4E53-A67B-4833BAB0C8CB}"/>
              </a:ext>
            </a:extLst>
          </p:cNvPr>
          <p:cNvSpPr/>
          <p:nvPr/>
        </p:nvSpPr>
        <p:spPr>
          <a:xfrm>
            <a:off x="5574446" y="2280560"/>
            <a:ext cx="4947372" cy="14942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FD91692-EFCA-4511-B7D1-F4A9BFD90072}"/>
              </a:ext>
            </a:extLst>
          </p:cNvPr>
          <p:cNvSpPr/>
          <p:nvPr/>
        </p:nvSpPr>
        <p:spPr>
          <a:xfrm>
            <a:off x="5574446" y="5046538"/>
            <a:ext cx="4947372" cy="12270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46B64F65-EBEB-4E42-ACD3-3D716D86A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97" y="4142731"/>
            <a:ext cx="4835794" cy="2373438"/>
          </a:xfrm>
          <a:prstGeom prst="rect">
            <a:avLst/>
          </a:prstGeom>
        </p:spPr>
      </p:pic>
      <p:sp>
        <p:nvSpPr>
          <p:cNvPr id="90" name="箭头: 右 89">
            <a:extLst>
              <a:ext uri="{FF2B5EF4-FFF2-40B4-BE49-F238E27FC236}">
                <a16:creationId xmlns:a16="http://schemas.microsoft.com/office/drawing/2014/main" id="{5134304A-BC86-4E8E-889F-6998000BC164}"/>
              </a:ext>
            </a:extLst>
          </p:cNvPr>
          <p:cNvSpPr/>
          <p:nvPr/>
        </p:nvSpPr>
        <p:spPr>
          <a:xfrm>
            <a:off x="0" y="5861538"/>
            <a:ext cx="381518" cy="2344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9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5660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调试：基础调试指令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60F79-585D-4E7C-AD1B-4B92718D2716}"/>
              </a:ext>
            </a:extLst>
          </p:cNvPr>
          <p:cNvSpPr txBox="1"/>
          <p:nvPr/>
        </p:nvSpPr>
        <p:spPr>
          <a:xfrm>
            <a:off x="1843311" y="3303972"/>
            <a:ext cx="30542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(gdb) quit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(gdb) q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B3D0F6-38C5-4B3E-88C5-1FDC79903325}"/>
              </a:ext>
            </a:extLst>
          </p:cNvPr>
          <p:cNvSpPr txBox="1"/>
          <p:nvPr/>
        </p:nvSpPr>
        <p:spPr>
          <a:xfrm>
            <a:off x="4969643" y="1197954"/>
            <a:ext cx="3930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终止调试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F51D5CA1-B553-4AF0-914B-489F29F956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0" y="3204912"/>
            <a:ext cx="5239424" cy="134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7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5660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调试：基础调试指令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93E9207F-62D5-4E19-ABC0-2EA5094B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" y="1217686"/>
            <a:ext cx="12192000" cy="505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2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5660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调试：基础调试指令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C81D24-4D9E-452E-BB47-BA55F17C5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099"/>
            <a:ext cx="12192000" cy="45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0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5660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调试：流程示例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B3D0F6-38C5-4B3E-88C5-1FDC79903325}"/>
              </a:ext>
            </a:extLst>
          </p:cNvPr>
          <p:cNvSpPr txBox="1"/>
          <p:nvPr/>
        </p:nvSpPr>
        <p:spPr>
          <a:xfrm>
            <a:off x="5165988" y="1031760"/>
            <a:ext cx="5200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2. run </a:t>
            </a:r>
            <a:r>
              <a:rPr lang="zh-CN" altLang="en-US" sz="1600" b="1" dirty="0"/>
              <a:t>程序，停在了断点处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723AA8-65BE-4EB0-9326-8DD5B0C6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94" y="1414923"/>
            <a:ext cx="3511417" cy="3570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9A4197-A15A-4EE6-9FDB-144EA1E1024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14863" y="1940046"/>
            <a:ext cx="3538905" cy="4605534"/>
          </a:xfrm>
          <a:prstGeom prst="rect">
            <a:avLst/>
          </a:prstGeom>
        </p:spPr>
      </p:pic>
      <p:sp>
        <p:nvSpPr>
          <p:cNvPr id="83" name="矩形 82">
            <a:extLst>
              <a:ext uri="{FF2B5EF4-FFF2-40B4-BE49-F238E27FC236}">
                <a16:creationId xmlns:a16="http://schemas.microsoft.com/office/drawing/2014/main" id="{2AE7A62E-00C5-4B7D-9D57-CB088EB6600A}"/>
              </a:ext>
            </a:extLst>
          </p:cNvPr>
          <p:cNvSpPr/>
          <p:nvPr/>
        </p:nvSpPr>
        <p:spPr>
          <a:xfrm>
            <a:off x="1104900" y="5623560"/>
            <a:ext cx="3634740" cy="168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DB8658DF-3CE3-4D94-899F-4FC3ABBBF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740" y="1028800"/>
            <a:ext cx="3511417" cy="1161109"/>
          </a:xfrm>
          <a:prstGeom prst="rect">
            <a:avLst/>
          </a:pr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DE3B5835-4908-46CB-A007-A59CB048F9FC}"/>
              </a:ext>
            </a:extLst>
          </p:cNvPr>
          <p:cNvSpPr txBox="1"/>
          <p:nvPr/>
        </p:nvSpPr>
        <p:spPr>
          <a:xfrm>
            <a:off x="573843" y="1028800"/>
            <a:ext cx="5200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1.</a:t>
            </a:r>
            <a:r>
              <a:rPr lang="zh-CN" altLang="en-US" sz="1600" b="1" dirty="0"/>
              <a:t>在如图处设置断点，断点位置是程序的第</a:t>
            </a:r>
            <a:r>
              <a:rPr lang="en-US" altLang="zh-CN" sz="1600" b="1" dirty="0"/>
              <a:t>27</a:t>
            </a:r>
            <a:r>
              <a:rPr lang="zh-CN" altLang="en-US" sz="1600" b="1" dirty="0"/>
              <a:t>行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7DE26EC-5DA6-40FD-9F30-CB3AF6279873}"/>
              </a:ext>
            </a:extLst>
          </p:cNvPr>
          <p:cNvSpPr txBox="1"/>
          <p:nvPr/>
        </p:nvSpPr>
        <p:spPr>
          <a:xfrm>
            <a:off x="5165988" y="2246788"/>
            <a:ext cx="28897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打印此处变量。此时</a:t>
            </a:r>
            <a:r>
              <a:rPr lang="en-US" altLang="zh-CN" sz="1600" b="1" dirty="0"/>
              <a:t>result</a:t>
            </a:r>
            <a:r>
              <a:rPr lang="zh-CN" altLang="en-US" sz="1600" b="1" dirty="0"/>
              <a:t>是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，也就是</a:t>
            </a:r>
            <a:r>
              <a:rPr lang="en-US" altLang="zh-CN" sz="1600" b="1" dirty="0"/>
              <a:t>Sum(1)</a:t>
            </a:r>
            <a:r>
              <a:rPr lang="zh-CN" altLang="en-US" sz="1600" b="1" dirty="0"/>
              <a:t>的结果</a:t>
            </a:r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A0376167-4877-4822-887D-9449497F4D8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106740" y="2436986"/>
            <a:ext cx="3119120" cy="541766"/>
          </a:xfrm>
          <a:prstGeom prst="rect">
            <a:avLst/>
          </a:prstGeom>
        </p:spPr>
      </p:pic>
      <p:sp>
        <p:nvSpPr>
          <p:cNvPr id="89" name="文本框 88">
            <a:extLst>
              <a:ext uri="{FF2B5EF4-FFF2-40B4-BE49-F238E27FC236}">
                <a16:creationId xmlns:a16="http://schemas.microsoft.com/office/drawing/2014/main" id="{6D8B4B6C-BDE7-4452-AABB-E6230FC58FB3}"/>
              </a:ext>
            </a:extLst>
          </p:cNvPr>
          <p:cNvSpPr txBox="1"/>
          <p:nvPr/>
        </p:nvSpPr>
        <p:spPr>
          <a:xfrm>
            <a:off x="5149660" y="3767596"/>
            <a:ext cx="5654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4. </a:t>
            </a:r>
            <a:r>
              <a:rPr lang="zh-CN" altLang="en-US" sz="1600" b="1" dirty="0"/>
              <a:t>继续执行，到下一次遇到断点停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17A23DD2-6313-44B8-B07D-743A4BE4B52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398506" y="3517773"/>
            <a:ext cx="3286125" cy="838200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1D8EEBD9-6B38-422E-933B-2ACA2A68DB88}"/>
              </a:ext>
            </a:extLst>
          </p:cNvPr>
          <p:cNvSpPr txBox="1"/>
          <p:nvPr/>
        </p:nvSpPr>
        <p:spPr>
          <a:xfrm>
            <a:off x="5165989" y="4636732"/>
            <a:ext cx="27435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5. </a:t>
            </a:r>
            <a:r>
              <a:rPr lang="zh-CN" altLang="en-US" sz="1600" b="1" dirty="0"/>
              <a:t>打印此处变量。此时</a:t>
            </a:r>
            <a:r>
              <a:rPr lang="en-US" altLang="zh-CN" sz="1600" b="1" dirty="0"/>
              <a:t>result</a:t>
            </a:r>
            <a:r>
              <a:rPr lang="zh-CN" altLang="en-US" sz="1600" b="1" dirty="0"/>
              <a:t>是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，也就是</a:t>
            </a:r>
            <a:r>
              <a:rPr lang="en-US" altLang="zh-CN" sz="1600" b="1" dirty="0"/>
              <a:t>Sum(2)</a:t>
            </a:r>
            <a:r>
              <a:rPr lang="zh-CN" altLang="en-US" sz="1600" b="1" dirty="0"/>
              <a:t>的结果</a:t>
            </a: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C0694B85-8899-4FA2-A048-366207A3696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398506" y="4731846"/>
            <a:ext cx="2014220" cy="423545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E045F2F-FADB-4FF1-A5FE-F5B62226D62E}"/>
              </a:ext>
            </a:extLst>
          </p:cNvPr>
          <p:cNvSpPr txBox="1"/>
          <p:nvPr/>
        </p:nvSpPr>
        <p:spPr>
          <a:xfrm>
            <a:off x="5165988" y="5623560"/>
            <a:ext cx="28897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6.</a:t>
            </a:r>
            <a:r>
              <a:rPr lang="zh-CN" altLang="en-US" sz="1600" b="1" dirty="0"/>
              <a:t>重复</a:t>
            </a:r>
            <a:r>
              <a:rPr lang="en-US" altLang="zh-CN" sz="1600" b="1" dirty="0"/>
              <a:t>continue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print result</a:t>
            </a:r>
            <a:r>
              <a:rPr lang="zh-CN" altLang="en-US" sz="1600" b="1" dirty="0"/>
              <a:t>可以看到</a:t>
            </a:r>
            <a:r>
              <a:rPr lang="en-US" altLang="zh-CN" sz="1600" b="1" dirty="0"/>
              <a:t>Sum(3)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Sum(4)</a:t>
            </a:r>
            <a:r>
              <a:rPr lang="zh-CN" altLang="en-US" sz="1600" b="1" dirty="0"/>
              <a:t>等等等的结果</a:t>
            </a: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ACAD9DCC-778B-46F9-A8B6-1135A46BE1DD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398506" y="5436760"/>
            <a:ext cx="3343275" cy="120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4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7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调试：代码示例（递归求和）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60F79-585D-4E7C-AD1B-4B92718D2716}"/>
              </a:ext>
            </a:extLst>
          </p:cNvPr>
          <p:cNvSpPr txBox="1"/>
          <p:nvPr/>
        </p:nvSpPr>
        <p:spPr>
          <a:xfrm>
            <a:off x="467732" y="1061749"/>
            <a:ext cx="7490460" cy="54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#include&lt;stdio.h&gt;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Sum(int num);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main(void)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num;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的和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sum;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总和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请输入你想要求的的数：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\n");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("%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d",&amp;num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sum=Sum(num);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的和为：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%d ",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num,sum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 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162D910-271A-4988-B9E7-17CE344F4B62}"/>
              </a:ext>
            </a:extLst>
          </p:cNvPr>
          <p:cNvSpPr txBox="1"/>
          <p:nvPr/>
        </p:nvSpPr>
        <p:spPr>
          <a:xfrm>
            <a:off x="6252208" y="704647"/>
            <a:ext cx="6099810" cy="5860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Sum(int num)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result=0;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if(num==1)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result=1;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}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else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result=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num+Sum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(num-1);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return result;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BF5FCA0-8C0E-497D-81E9-F2D7AB33C9F0}"/>
              </a:ext>
            </a:extLst>
          </p:cNvPr>
          <p:cNvCxnSpPr/>
          <p:nvPr/>
        </p:nvCxnSpPr>
        <p:spPr>
          <a:xfrm>
            <a:off x="5920740" y="1061749"/>
            <a:ext cx="68580" cy="563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8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6925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调试：基础调试指令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60F79-585D-4E7C-AD1B-4B92718D2716}"/>
              </a:ext>
            </a:extLst>
          </p:cNvPr>
          <p:cNvSpPr txBox="1"/>
          <p:nvPr/>
        </p:nvSpPr>
        <p:spPr>
          <a:xfrm>
            <a:off x="1332998" y="4131857"/>
            <a:ext cx="749046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-o main.exe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-o main.exe –g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B3D0F6-38C5-4B3E-88C5-1FDC79903325}"/>
              </a:ext>
            </a:extLst>
          </p:cNvPr>
          <p:cNvSpPr txBox="1"/>
          <p:nvPr/>
        </p:nvSpPr>
        <p:spPr>
          <a:xfrm>
            <a:off x="2716546" y="1117535"/>
            <a:ext cx="8144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编译成可以</a:t>
            </a:r>
            <a:r>
              <a:rPr lang="en-US" altLang="zh-CN" sz="3600" b="1" dirty="0"/>
              <a:t>gdb</a:t>
            </a:r>
            <a:r>
              <a:rPr lang="zh-CN" altLang="en-US" sz="3600" b="1" dirty="0"/>
              <a:t>调试的可执行文件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FBB35BC-FBE4-4D89-8AEC-D273BCC99D7F}"/>
              </a:ext>
            </a:extLst>
          </p:cNvPr>
          <p:cNvSpPr txBox="1"/>
          <p:nvPr/>
        </p:nvSpPr>
        <p:spPr>
          <a:xfrm>
            <a:off x="1586865" y="1915218"/>
            <a:ext cx="9523096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直接编译生成的执行文件不支持使用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进行调试。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调试某个可执行文件，该文件中必须包含必要的调试信息（比如各行代码所在的行号、包含程序中所有变量名称的列表等），而直接生成的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.exe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则没有。</a:t>
            </a:r>
          </a:p>
        </p:txBody>
      </p:sp>
      <p:sp>
        <p:nvSpPr>
          <p:cNvPr id="3" name="乘号 2">
            <a:extLst>
              <a:ext uri="{FF2B5EF4-FFF2-40B4-BE49-F238E27FC236}">
                <a16:creationId xmlns:a16="http://schemas.microsoft.com/office/drawing/2014/main" id="{FD388D91-B12E-4EE3-8ECD-A41E05B4A034}"/>
              </a:ext>
            </a:extLst>
          </p:cNvPr>
          <p:cNvSpPr/>
          <p:nvPr/>
        </p:nvSpPr>
        <p:spPr>
          <a:xfrm>
            <a:off x="4121735" y="4131857"/>
            <a:ext cx="419100" cy="47244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D2AD190-2828-479D-B2B0-154EC63C1CC7}"/>
              </a:ext>
            </a:extLst>
          </p:cNvPr>
          <p:cNvGrpSpPr/>
          <p:nvPr/>
        </p:nvGrpSpPr>
        <p:grpSpPr>
          <a:xfrm>
            <a:off x="4447955" y="4634762"/>
            <a:ext cx="328468" cy="381000"/>
            <a:chOff x="7313760" y="4170753"/>
            <a:chExt cx="328468" cy="381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F5CF302-6A66-4BB0-A90B-A91D92C8BB4B}"/>
                </a:ext>
              </a:extLst>
            </p:cNvPr>
            <p:cNvSpPr/>
            <p:nvPr/>
          </p:nvSpPr>
          <p:spPr>
            <a:xfrm rot="2192234">
              <a:off x="7547652" y="4170753"/>
              <a:ext cx="94576" cy="381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9B36D3A-6B87-49D8-8405-75F315916BDD}"/>
                </a:ext>
              </a:extLst>
            </p:cNvPr>
            <p:cNvSpPr/>
            <p:nvPr/>
          </p:nvSpPr>
          <p:spPr>
            <a:xfrm rot="18502692">
              <a:off x="7389985" y="4287086"/>
              <a:ext cx="99550" cy="252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1" name="图片 80">
            <a:extLst>
              <a:ext uri="{FF2B5EF4-FFF2-40B4-BE49-F238E27FC236}">
                <a16:creationId xmlns:a16="http://schemas.microsoft.com/office/drawing/2014/main" id="{2447AA1E-A28F-4825-837C-4D72AA8B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87" y="3547193"/>
            <a:ext cx="6076798" cy="26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8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6048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调试：基础调试指令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60F79-585D-4E7C-AD1B-4B92718D2716}"/>
              </a:ext>
            </a:extLst>
          </p:cNvPr>
          <p:cNvSpPr txBox="1"/>
          <p:nvPr/>
        </p:nvSpPr>
        <p:spPr>
          <a:xfrm>
            <a:off x="1159643" y="4519322"/>
            <a:ext cx="30542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 main.exe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 main.exe --silent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B3D0F6-38C5-4B3E-88C5-1FDC79903325}"/>
              </a:ext>
            </a:extLst>
          </p:cNvPr>
          <p:cNvSpPr txBox="1"/>
          <p:nvPr/>
        </p:nvSpPr>
        <p:spPr>
          <a:xfrm>
            <a:off x="4466723" y="1261626"/>
            <a:ext cx="3930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启动</a:t>
            </a:r>
            <a:r>
              <a:rPr lang="en-US" altLang="zh-CN" sz="3600" b="1" dirty="0"/>
              <a:t>gdb</a:t>
            </a:r>
            <a:r>
              <a:rPr lang="zh-CN" altLang="en-US" sz="3600" b="1" dirty="0"/>
              <a:t>调试器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FBB35BC-FBE4-4D89-8AEC-D273BCC99D7F}"/>
              </a:ext>
            </a:extLst>
          </p:cNvPr>
          <p:cNvSpPr txBox="1"/>
          <p:nvPr/>
        </p:nvSpPr>
        <p:spPr>
          <a:xfrm>
            <a:off x="1884045" y="2386560"/>
            <a:ext cx="8311515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该指令在启动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的同时，会打印出一堆免责条款。可以通过添加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--silent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--quiet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）选项，可将比部分信息屏蔽掉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AE77DE-A6AC-4804-98CC-9D618C82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51" y="3985945"/>
            <a:ext cx="6950787" cy="238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7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5401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调试：基础调试指令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60F79-585D-4E7C-AD1B-4B92718D2716}"/>
              </a:ext>
            </a:extLst>
          </p:cNvPr>
          <p:cNvSpPr txBox="1"/>
          <p:nvPr/>
        </p:nvSpPr>
        <p:spPr>
          <a:xfrm>
            <a:off x="2942723" y="4119353"/>
            <a:ext cx="30542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(gdb) list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(gdb) l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B3D0F6-38C5-4B3E-88C5-1FDC79903325}"/>
              </a:ext>
            </a:extLst>
          </p:cNvPr>
          <p:cNvSpPr txBox="1"/>
          <p:nvPr/>
        </p:nvSpPr>
        <p:spPr>
          <a:xfrm>
            <a:off x="4588643" y="1213840"/>
            <a:ext cx="3930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显示源程序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FBB35BC-FBE4-4D89-8AEC-D273BCC99D7F}"/>
              </a:ext>
            </a:extLst>
          </p:cNvPr>
          <p:cNvSpPr txBox="1"/>
          <p:nvPr/>
        </p:nvSpPr>
        <p:spPr>
          <a:xfrm>
            <a:off x="2364078" y="2316683"/>
            <a:ext cx="327183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显示源程序代码的内容，包括各行代码所在的行号。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3F8D79E6-F870-4617-8557-BC7E881549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13241" y="1394459"/>
            <a:ext cx="3769636" cy="490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2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6056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调试：基础调试指令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60F79-585D-4E7C-AD1B-4B92718D2716}"/>
              </a:ext>
            </a:extLst>
          </p:cNvPr>
          <p:cNvSpPr txBox="1"/>
          <p:nvPr/>
        </p:nvSpPr>
        <p:spPr>
          <a:xfrm>
            <a:off x="1564429" y="3974780"/>
            <a:ext cx="3054217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(gdb) break xxx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(gdb) b xxx</a:t>
            </a: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查看断点信息：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info break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B3D0F6-38C5-4B3E-88C5-1FDC79903325}"/>
              </a:ext>
            </a:extLst>
          </p:cNvPr>
          <p:cNvSpPr txBox="1"/>
          <p:nvPr/>
        </p:nvSpPr>
        <p:spPr>
          <a:xfrm>
            <a:off x="4969643" y="1197954"/>
            <a:ext cx="3930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设置断点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FBB35BC-FBE4-4D89-8AEC-D273BCC99D7F}"/>
              </a:ext>
            </a:extLst>
          </p:cNvPr>
          <p:cNvSpPr txBox="1"/>
          <p:nvPr/>
        </p:nvSpPr>
        <p:spPr>
          <a:xfrm>
            <a:off x="1381073" y="2264580"/>
            <a:ext cx="3588570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在源代码指定的某一行设置断点，其中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用于指定具体打断点的位置。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06CF33-042D-4862-84BE-31E05E260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093" y="3036966"/>
            <a:ext cx="5604407" cy="569795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3ED9FEBC-CFDD-4C22-A02F-CE45FBAAF4A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73093" y="4468862"/>
            <a:ext cx="5667348" cy="107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2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5789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调试：基础调试指令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60F79-585D-4E7C-AD1B-4B92718D2716}"/>
              </a:ext>
            </a:extLst>
          </p:cNvPr>
          <p:cNvSpPr txBox="1"/>
          <p:nvPr/>
        </p:nvSpPr>
        <p:spPr>
          <a:xfrm>
            <a:off x="1574231" y="4158358"/>
            <a:ext cx="30542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(gdb) run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(gdb) 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B3D0F6-38C5-4B3E-88C5-1FDC79903325}"/>
              </a:ext>
            </a:extLst>
          </p:cNvPr>
          <p:cNvSpPr txBox="1"/>
          <p:nvPr/>
        </p:nvSpPr>
        <p:spPr>
          <a:xfrm>
            <a:off x="4969643" y="1197954"/>
            <a:ext cx="3930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执行程序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FBB35BC-FBE4-4D89-8AEC-D273BCC99D7F}"/>
              </a:ext>
            </a:extLst>
          </p:cNvPr>
          <p:cNvSpPr txBox="1"/>
          <p:nvPr/>
        </p:nvSpPr>
        <p:spPr>
          <a:xfrm>
            <a:off x="1205364" y="2262438"/>
            <a:ext cx="3554028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执行被调试的程序，其会自动在第一个断点处暂停执行。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2FDAD0-5DFA-4FB4-839D-CBE6FE00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51" y="2760798"/>
            <a:ext cx="6183735" cy="20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2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588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调试：基础调试指令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60F79-585D-4E7C-AD1B-4B92718D2716}"/>
              </a:ext>
            </a:extLst>
          </p:cNvPr>
          <p:cNvSpPr txBox="1"/>
          <p:nvPr/>
        </p:nvSpPr>
        <p:spPr>
          <a:xfrm>
            <a:off x="1581851" y="4509103"/>
            <a:ext cx="30542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(gdb) print xxx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(gdb) p xxx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B3D0F6-38C5-4B3E-88C5-1FDC79903325}"/>
              </a:ext>
            </a:extLst>
          </p:cNvPr>
          <p:cNvSpPr txBox="1"/>
          <p:nvPr/>
        </p:nvSpPr>
        <p:spPr>
          <a:xfrm>
            <a:off x="4969643" y="1197954"/>
            <a:ext cx="3930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打印变量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FBB35BC-FBE4-4D89-8AEC-D273BCC99D7F}"/>
              </a:ext>
            </a:extLst>
          </p:cNvPr>
          <p:cNvSpPr txBox="1"/>
          <p:nvPr/>
        </p:nvSpPr>
        <p:spPr>
          <a:xfrm>
            <a:off x="1381073" y="2264580"/>
            <a:ext cx="358857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打印指定变量的值，其中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指的就是某一变量名。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B57078D5-3BB7-4B7B-ABAA-4F2FE35355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92800" y="3429000"/>
            <a:ext cx="4965840" cy="9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3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25DD6B-8463-40A1-BC6A-654C2BB3E948}"/>
              </a:ext>
            </a:extLst>
          </p:cNvPr>
          <p:cNvSpPr/>
          <p:nvPr/>
        </p:nvSpPr>
        <p:spPr>
          <a:xfrm>
            <a:off x="7620" y="15240"/>
            <a:ext cx="12184380" cy="857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7D5603-02B4-4642-867D-4965DFF09372}"/>
              </a:ext>
            </a:extLst>
          </p:cNvPr>
          <p:cNvGrpSpPr/>
          <p:nvPr/>
        </p:nvGrpSpPr>
        <p:grpSpPr>
          <a:xfrm>
            <a:off x="167638" y="63012"/>
            <a:ext cx="754382" cy="761973"/>
            <a:chOff x="6678206" y="3208598"/>
            <a:chExt cx="1219203" cy="123147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653619-5985-4081-9F19-8F85CA3FA15E}"/>
                </a:ext>
              </a:extLst>
            </p:cNvPr>
            <p:cNvSpPr/>
            <p:nvPr/>
          </p:nvSpPr>
          <p:spPr>
            <a:xfrm>
              <a:off x="6683776" y="3226437"/>
              <a:ext cx="1213633" cy="1213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íšḻîďê">
              <a:extLst>
                <a:ext uri="{FF2B5EF4-FFF2-40B4-BE49-F238E27FC236}">
                  <a16:creationId xmlns:a16="http://schemas.microsoft.com/office/drawing/2014/main" id="{9FE2E6C3-A5FA-49ED-B880-A575215CDC33}"/>
                </a:ext>
              </a:extLst>
            </p:cNvPr>
            <p:cNvGrpSpPr/>
            <p:nvPr/>
          </p:nvGrpSpPr>
          <p:grpSpPr>
            <a:xfrm>
              <a:off x="6678206" y="3208598"/>
              <a:ext cx="1219200" cy="1227233"/>
              <a:chOff x="3551238" y="3067050"/>
              <a:chExt cx="722313" cy="727075"/>
            </a:xfrm>
          </p:grpSpPr>
          <p:sp>
            <p:nvSpPr>
              <p:cNvPr id="10" name="ïş1íḍê">
                <a:extLst>
                  <a:ext uri="{FF2B5EF4-FFF2-40B4-BE49-F238E27FC236}">
                    <a16:creationId xmlns:a16="http://schemas.microsoft.com/office/drawing/2014/main" id="{F3D7A954-9B6A-462B-89DE-C428D72B52C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" name="íšḻïḍè">
                <a:extLst>
                  <a:ext uri="{FF2B5EF4-FFF2-40B4-BE49-F238E27FC236}">
                    <a16:creationId xmlns:a16="http://schemas.microsoft.com/office/drawing/2014/main" id="{CB659745-4A02-4CE2-B6E6-E47BA7B8D17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" name="ïśľíḓé">
                <a:extLst>
                  <a:ext uri="{FF2B5EF4-FFF2-40B4-BE49-F238E27FC236}">
                    <a16:creationId xmlns:a16="http://schemas.microsoft.com/office/drawing/2014/main" id="{8AA25E51-3A36-48B8-8FEE-DD9311FCA4A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7C3A10CF-8688-4A93-A0C8-BE083A500D9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" name="íṡļïdê">
                <a:extLst>
                  <a:ext uri="{FF2B5EF4-FFF2-40B4-BE49-F238E27FC236}">
                    <a16:creationId xmlns:a16="http://schemas.microsoft.com/office/drawing/2014/main" id="{2213DD90-767D-472B-BCEE-2CD7229581BA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ş1ïďe">
                <a:extLst>
                  <a:ext uri="{FF2B5EF4-FFF2-40B4-BE49-F238E27FC236}">
                    <a16:creationId xmlns:a16="http://schemas.microsoft.com/office/drawing/2014/main" id="{6D994F04-CA7C-4361-8FD5-50E9208E060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6" name="ïṩḷíḍé">
                <a:extLst>
                  <a:ext uri="{FF2B5EF4-FFF2-40B4-BE49-F238E27FC236}">
                    <a16:creationId xmlns:a16="http://schemas.microsoft.com/office/drawing/2014/main" id="{C46CC077-890A-4338-A5B3-FBF26C427BF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ïśľíḍè">
                <a:extLst>
                  <a:ext uri="{FF2B5EF4-FFF2-40B4-BE49-F238E27FC236}">
                    <a16:creationId xmlns:a16="http://schemas.microsoft.com/office/drawing/2014/main" id="{15E149BD-3181-4FC0-8BBE-41B8CAD95B1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í$ḻîḋè">
                <a:extLst>
                  <a:ext uri="{FF2B5EF4-FFF2-40B4-BE49-F238E27FC236}">
                    <a16:creationId xmlns:a16="http://schemas.microsoft.com/office/drawing/2014/main" id="{A562ADC5-EB00-4567-AEFF-1759DBCA275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9" name="iṣļíḋe">
                <a:extLst>
                  <a:ext uri="{FF2B5EF4-FFF2-40B4-BE49-F238E27FC236}">
                    <a16:creationId xmlns:a16="http://schemas.microsoft.com/office/drawing/2014/main" id="{3DBDC89B-4819-4E10-8722-D5129711026D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0" name="iṩḷiḓé">
                <a:extLst>
                  <a:ext uri="{FF2B5EF4-FFF2-40B4-BE49-F238E27FC236}">
                    <a16:creationId xmlns:a16="http://schemas.microsoft.com/office/drawing/2014/main" id="{7FE01FBA-A828-48D3-BE5B-C3AA6AB6B1D0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1" name="iSľiḍè">
                <a:extLst>
                  <a:ext uri="{FF2B5EF4-FFF2-40B4-BE49-F238E27FC236}">
                    <a16:creationId xmlns:a16="http://schemas.microsoft.com/office/drawing/2014/main" id="{C37DA9C9-3D53-4032-BF4A-0AFB48E6065F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2" name="ïṩḷîḍe">
                <a:extLst>
                  <a:ext uri="{FF2B5EF4-FFF2-40B4-BE49-F238E27FC236}">
                    <a16:creationId xmlns:a16="http://schemas.microsoft.com/office/drawing/2014/main" id="{65495AE4-D3C0-4CC1-A7CE-56F74B46BAAC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ḻiḑê">
                <a:extLst>
                  <a:ext uri="{FF2B5EF4-FFF2-40B4-BE49-F238E27FC236}">
                    <a16:creationId xmlns:a16="http://schemas.microsoft.com/office/drawing/2014/main" id="{7A8A768F-C451-43FA-B048-AE788F9A66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4" name="ïṩļïďè">
                <a:extLst>
                  <a:ext uri="{FF2B5EF4-FFF2-40B4-BE49-F238E27FC236}">
                    <a16:creationId xmlns:a16="http://schemas.microsoft.com/office/drawing/2014/main" id="{123A08E2-0B15-469D-8BB8-412DCC84E42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îṥlïḋê">
                <a:extLst>
                  <a:ext uri="{FF2B5EF4-FFF2-40B4-BE49-F238E27FC236}">
                    <a16:creationId xmlns:a16="http://schemas.microsoft.com/office/drawing/2014/main" id="{686A9701-C6AC-4155-B49A-03A5DCCB3FE3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6" name="îṧľïdè">
                <a:extLst>
                  <a:ext uri="{FF2B5EF4-FFF2-40B4-BE49-F238E27FC236}">
                    <a16:creationId xmlns:a16="http://schemas.microsoft.com/office/drawing/2014/main" id="{DCA0B912-F815-4F90-AC9B-874B9225E07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Sḷîḓê">
                <a:extLst>
                  <a:ext uri="{FF2B5EF4-FFF2-40B4-BE49-F238E27FC236}">
                    <a16:creationId xmlns:a16="http://schemas.microsoft.com/office/drawing/2014/main" id="{4F006F36-D908-4B56-AA6F-95B1C5FD6B69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8" name="îślíďè">
                <a:extLst>
                  <a:ext uri="{FF2B5EF4-FFF2-40B4-BE49-F238E27FC236}">
                    <a16:creationId xmlns:a16="http://schemas.microsoft.com/office/drawing/2014/main" id="{34A980F4-99D4-44D1-AB04-38F7A44A64A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id="{B798638C-5620-4851-A761-41B8D59FA256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0" name="ïṡliḑê">
                <a:extLst>
                  <a:ext uri="{FF2B5EF4-FFF2-40B4-BE49-F238E27FC236}">
                    <a16:creationId xmlns:a16="http://schemas.microsoft.com/office/drawing/2014/main" id="{261CF1EB-681B-4819-9FE1-A254540BC685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islïďé">
                <a:extLst>
                  <a:ext uri="{FF2B5EF4-FFF2-40B4-BE49-F238E27FC236}">
                    <a16:creationId xmlns:a16="http://schemas.microsoft.com/office/drawing/2014/main" id="{07AAACFD-725F-43CB-A91A-64696BDEE0F6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2" name="îṥḷîdé">
                <a:extLst>
                  <a:ext uri="{FF2B5EF4-FFF2-40B4-BE49-F238E27FC236}">
                    <a16:creationId xmlns:a16="http://schemas.microsoft.com/office/drawing/2014/main" id="{EEF366DD-A451-4DB8-91A1-CB995CC681B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isḷîḋé">
                <a:extLst>
                  <a:ext uri="{FF2B5EF4-FFF2-40B4-BE49-F238E27FC236}">
                    <a16:creationId xmlns:a16="http://schemas.microsoft.com/office/drawing/2014/main" id="{B41A49A7-F364-45FB-BB47-E724FAEBDF9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4" name="iśḷïḑè">
                <a:extLst>
                  <a:ext uri="{FF2B5EF4-FFF2-40B4-BE49-F238E27FC236}">
                    <a16:creationId xmlns:a16="http://schemas.microsoft.com/office/drawing/2014/main" id="{E04B3CF4-4727-449B-94EC-8CAB63DDC7A6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5" name="iṧľiďé">
                <a:extLst>
                  <a:ext uri="{FF2B5EF4-FFF2-40B4-BE49-F238E27FC236}">
                    <a16:creationId xmlns:a16="http://schemas.microsoft.com/office/drawing/2014/main" id="{0894218F-EFBA-4869-B91A-E717F7A1D06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6" name="išľïḍé">
                <a:extLst>
                  <a:ext uri="{FF2B5EF4-FFF2-40B4-BE49-F238E27FC236}">
                    <a16:creationId xmlns:a16="http://schemas.microsoft.com/office/drawing/2014/main" id="{2DC00100-311A-42A6-AF09-229F0BB4307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" name="îŝlîḑè">
                <a:extLst>
                  <a:ext uri="{FF2B5EF4-FFF2-40B4-BE49-F238E27FC236}">
                    <a16:creationId xmlns:a16="http://schemas.microsoft.com/office/drawing/2014/main" id="{D3F585BB-AD82-4F18-A604-7DAC6369BAA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" name="îṩḻíḓe">
                <a:extLst>
                  <a:ext uri="{FF2B5EF4-FFF2-40B4-BE49-F238E27FC236}">
                    <a16:creationId xmlns:a16="http://schemas.microsoft.com/office/drawing/2014/main" id="{1EF5BD05-2922-4236-8CB4-74330F4A1ACB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" name="î$1îdè">
                <a:extLst>
                  <a:ext uri="{FF2B5EF4-FFF2-40B4-BE49-F238E27FC236}">
                    <a16:creationId xmlns:a16="http://schemas.microsoft.com/office/drawing/2014/main" id="{28614010-4254-4733-8E54-7E50E1B6B6C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" name="iśľïḓe">
                <a:extLst>
                  <a:ext uri="{FF2B5EF4-FFF2-40B4-BE49-F238E27FC236}">
                    <a16:creationId xmlns:a16="http://schemas.microsoft.com/office/drawing/2014/main" id="{8FB9ABC0-8513-408F-8AB1-9EE04C85EA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" name="iṣļïḑè">
                <a:extLst>
                  <a:ext uri="{FF2B5EF4-FFF2-40B4-BE49-F238E27FC236}">
                    <a16:creationId xmlns:a16="http://schemas.microsoft.com/office/drawing/2014/main" id="{08D6B65A-8747-4D1B-9C37-34403669B2E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ṡḷidé">
                <a:extLst>
                  <a:ext uri="{FF2B5EF4-FFF2-40B4-BE49-F238E27FC236}">
                    <a16:creationId xmlns:a16="http://schemas.microsoft.com/office/drawing/2014/main" id="{A0C98B02-D262-4961-9FC9-5134FC6F764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3" name="íṡḷíḋe">
                <a:extLst>
                  <a:ext uri="{FF2B5EF4-FFF2-40B4-BE49-F238E27FC236}">
                    <a16:creationId xmlns:a16="http://schemas.microsoft.com/office/drawing/2014/main" id="{3C829040-C9DC-493C-8D7B-54160D60F61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4" name="íŝ1iḑê">
                <a:extLst>
                  <a:ext uri="{FF2B5EF4-FFF2-40B4-BE49-F238E27FC236}">
                    <a16:creationId xmlns:a16="http://schemas.microsoft.com/office/drawing/2014/main" id="{EC440CEE-B8EA-4674-A8F0-D0C897C7C7F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5" name="îṩḷiḑe">
                <a:extLst>
                  <a:ext uri="{FF2B5EF4-FFF2-40B4-BE49-F238E27FC236}">
                    <a16:creationId xmlns:a16="http://schemas.microsoft.com/office/drawing/2014/main" id="{56445E01-752A-4DBA-8631-03F14B091B6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6" name="iṧḻiḑê">
                <a:extLst>
                  <a:ext uri="{FF2B5EF4-FFF2-40B4-BE49-F238E27FC236}">
                    <a16:creationId xmlns:a16="http://schemas.microsoft.com/office/drawing/2014/main" id="{9B9E6CB1-3C60-4B76-AED9-03B46301EF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7" name="ïṣḻîḋè">
                <a:extLst>
                  <a:ext uri="{FF2B5EF4-FFF2-40B4-BE49-F238E27FC236}">
                    <a16:creationId xmlns:a16="http://schemas.microsoft.com/office/drawing/2014/main" id="{AA91FEB9-95DB-4BA7-BC88-C1D4906D2A7A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8" name="îṡ1îḍé">
                <a:extLst>
                  <a:ext uri="{FF2B5EF4-FFF2-40B4-BE49-F238E27FC236}">
                    <a16:creationId xmlns:a16="http://schemas.microsoft.com/office/drawing/2014/main" id="{A6F6E9EF-AF8F-4E7E-8DA5-3136F12D423F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9" name="îš1íḑe">
                <a:extLst>
                  <a:ext uri="{FF2B5EF4-FFF2-40B4-BE49-F238E27FC236}">
                    <a16:creationId xmlns:a16="http://schemas.microsoft.com/office/drawing/2014/main" id="{2510C3B0-11CF-4A19-B622-8581A64BF878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0" name="iš1ïḍe">
                <a:extLst>
                  <a:ext uri="{FF2B5EF4-FFF2-40B4-BE49-F238E27FC236}">
                    <a16:creationId xmlns:a16="http://schemas.microsoft.com/office/drawing/2014/main" id="{30261CAA-5697-4A89-8DD1-309D3DC30CA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1" name="îSḻîde">
                <a:extLst>
                  <a:ext uri="{FF2B5EF4-FFF2-40B4-BE49-F238E27FC236}">
                    <a16:creationId xmlns:a16="http://schemas.microsoft.com/office/drawing/2014/main" id="{6F534F33-5323-4666-AE2F-253F028527A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2" name="î$ḻîḑé">
                <a:extLst>
                  <a:ext uri="{FF2B5EF4-FFF2-40B4-BE49-F238E27FC236}">
                    <a16:creationId xmlns:a16="http://schemas.microsoft.com/office/drawing/2014/main" id="{AA6FC4A7-B967-47D1-83BE-6DE615CAC922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3" name="íŝļïḓe">
                <a:extLst>
                  <a:ext uri="{FF2B5EF4-FFF2-40B4-BE49-F238E27FC236}">
                    <a16:creationId xmlns:a16="http://schemas.microsoft.com/office/drawing/2014/main" id="{A085F125-6A60-4ACC-AE8F-3F4F13C0021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4" name="îS1iḍé">
                <a:extLst>
                  <a:ext uri="{FF2B5EF4-FFF2-40B4-BE49-F238E27FC236}">
                    <a16:creationId xmlns:a16="http://schemas.microsoft.com/office/drawing/2014/main" id="{A5F73A17-DC35-439D-BE19-F81A347C065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5" name="išlïdé">
                <a:extLst>
                  <a:ext uri="{FF2B5EF4-FFF2-40B4-BE49-F238E27FC236}">
                    <a16:creationId xmlns:a16="http://schemas.microsoft.com/office/drawing/2014/main" id="{6B059B74-5B89-400E-B480-D8A8CE30793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6" name="ïSlïde">
                <a:extLst>
                  <a:ext uri="{FF2B5EF4-FFF2-40B4-BE49-F238E27FC236}">
                    <a16:creationId xmlns:a16="http://schemas.microsoft.com/office/drawing/2014/main" id="{E3186A33-86C9-41AD-9C34-BB7F87A97F72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7" name="îşľïďe">
                <a:extLst>
                  <a:ext uri="{FF2B5EF4-FFF2-40B4-BE49-F238E27FC236}">
                    <a16:creationId xmlns:a16="http://schemas.microsoft.com/office/drawing/2014/main" id="{77E38CB2-201E-4610-A4A3-2DE3531EE05D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8" name="ïşľíďê">
                <a:extLst>
                  <a:ext uri="{FF2B5EF4-FFF2-40B4-BE49-F238E27FC236}">
                    <a16:creationId xmlns:a16="http://schemas.microsoft.com/office/drawing/2014/main" id="{FFCAB16B-6B50-480E-B2F3-EC41ED701C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59" name="íś1ïdè">
                <a:extLst>
                  <a:ext uri="{FF2B5EF4-FFF2-40B4-BE49-F238E27FC236}">
                    <a16:creationId xmlns:a16="http://schemas.microsoft.com/office/drawing/2014/main" id="{A506C6C5-2816-4480-A18B-A5B5842C2811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0" name="iṩḷiḍe">
                <a:extLst>
                  <a:ext uri="{FF2B5EF4-FFF2-40B4-BE49-F238E27FC236}">
                    <a16:creationId xmlns:a16="http://schemas.microsoft.com/office/drawing/2014/main" id="{AD4CAA88-9503-4FA5-BDC4-CC0DCF1E333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1" name="ïŝ1iďè">
                <a:extLst>
                  <a:ext uri="{FF2B5EF4-FFF2-40B4-BE49-F238E27FC236}">
                    <a16:creationId xmlns:a16="http://schemas.microsoft.com/office/drawing/2014/main" id="{653D1218-B370-43B9-8B31-D0BF0955DDEB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2" name="íṩļíḋê">
                <a:extLst>
                  <a:ext uri="{FF2B5EF4-FFF2-40B4-BE49-F238E27FC236}">
                    <a16:creationId xmlns:a16="http://schemas.microsoft.com/office/drawing/2014/main" id="{EE2F674D-29B6-4F5F-9866-7349DF4EBAF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3" name="ïṧ1ïdè">
                <a:extLst>
                  <a:ext uri="{FF2B5EF4-FFF2-40B4-BE49-F238E27FC236}">
                    <a16:creationId xmlns:a16="http://schemas.microsoft.com/office/drawing/2014/main" id="{3D76DF58-6C67-4F51-954D-890A73DFB56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4" name="íŝḻîḍé">
                <a:extLst>
                  <a:ext uri="{FF2B5EF4-FFF2-40B4-BE49-F238E27FC236}">
                    <a16:creationId xmlns:a16="http://schemas.microsoft.com/office/drawing/2014/main" id="{923BD0D8-7959-460E-820D-656D499A93D9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5" name="îşḻïḓé">
                <a:extLst>
                  <a:ext uri="{FF2B5EF4-FFF2-40B4-BE49-F238E27FC236}">
                    <a16:creationId xmlns:a16="http://schemas.microsoft.com/office/drawing/2014/main" id="{5D0AFE22-F9E0-4F4E-8D74-9C8D9203191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6" name="íśļíďè">
                <a:extLst>
                  <a:ext uri="{FF2B5EF4-FFF2-40B4-BE49-F238E27FC236}">
                    <a16:creationId xmlns:a16="http://schemas.microsoft.com/office/drawing/2014/main" id="{2098352E-A4BA-488F-82C5-BF9D2498282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7" name="iŝ1ïdé">
                <a:extLst>
                  <a:ext uri="{FF2B5EF4-FFF2-40B4-BE49-F238E27FC236}">
                    <a16:creationId xmlns:a16="http://schemas.microsoft.com/office/drawing/2014/main" id="{09C87D8F-392A-441F-85DA-3DBB1C6D201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8" name="is1ídè">
                <a:extLst>
                  <a:ext uri="{FF2B5EF4-FFF2-40B4-BE49-F238E27FC236}">
                    <a16:creationId xmlns:a16="http://schemas.microsoft.com/office/drawing/2014/main" id="{E5030B57-8039-4A7E-B6E6-6E5140515936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69" name="islíďê">
                <a:extLst>
                  <a:ext uri="{FF2B5EF4-FFF2-40B4-BE49-F238E27FC236}">
                    <a16:creationId xmlns:a16="http://schemas.microsoft.com/office/drawing/2014/main" id="{B3149C25-EA18-49D1-9785-5BB169E7977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iṩlíḑê">
                <a:extLst>
                  <a:ext uri="{FF2B5EF4-FFF2-40B4-BE49-F238E27FC236}">
                    <a16:creationId xmlns:a16="http://schemas.microsoft.com/office/drawing/2014/main" id="{1CF7E594-BBFD-4DAE-BB2B-517CCBC99F2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1" name="îṥḷïďê">
                <a:extLst>
                  <a:ext uri="{FF2B5EF4-FFF2-40B4-BE49-F238E27FC236}">
                    <a16:creationId xmlns:a16="http://schemas.microsoft.com/office/drawing/2014/main" id="{AE33CCE7-61D6-4DFF-AF67-394A4C412813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2" name="íṥḻïďè">
                <a:extLst>
                  <a:ext uri="{FF2B5EF4-FFF2-40B4-BE49-F238E27FC236}">
                    <a16:creationId xmlns:a16="http://schemas.microsoft.com/office/drawing/2014/main" id="{2F3916D3-638C-47C9-8CC9-053FB5DE85D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3" name="íṡḷíḍè">
                <a:extLst>
                  <a:ext uri="{FF2B5EF4-FFF2-40B4-BE49-F238E27FC236}">
                    <a16:creationId xmlns:a16="http://schemas.microsoft.com/office/drawing/2014/main" id="{9A456135-DECD-4A7D-B3A5-AB5DC009AFD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4" name="î$ḷîḑé">
                <a:extLst>
                  <a:ext uri="{FF2B5EF4-FFF2-40B4-BE49-F238E27FC236}">
                    <a16:creationId xmlns:a16="http://schemas.microsoft.com/office/drawing/2014/main" id="{1206C286-5931-4442-A03E-5EC1C589595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5" name="í$ľîdè">
                <a:extLst>
                  <a:ext uri="{FF2B5EF4-FFF2-40B4-BE49-F238E27FC236}">
                    <a16:creationId xmlns:a16="http://schemas.microsoft.com/office/drawing/2014/main" id="{78B6CDDE-19E0-41A9-AD60-3A73C0E7F9B5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6" name="iṥ1iḍè">
                <a:extLst>
                  <a:ext uri="{FF2B5EF4-FFF2-40B4-BE49-F238E27FC236}">
                    <a16:creationId xmlns:a16="http://schemas.microsoft.com/office/drawing/2014/main" id="{6667C385-05D3-4349-978D-4317593C691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ïslidé">
                <a:extLst>
                  <a:ext uri="{FF2B5EF4-FFF2-40B4-BE49-F238E27FC236}">
                    <a16:creationId xmlns:a16="http://schemas.microsoft.com/office/drawing/2014/main" id="{435EFCE1-C39E-4763-99B1-8D53CA85092E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8" name="íṡlïďè">
                <a:extLst>
                  <a:ext uri="{FF2B5EF4-FFF2-40B4-BE49-F238E27FC236}">
                    <a16:creationId xmlns:a16="http://schemas.microsoft.com/office/drawing/2014/main" id="{D4838DC9-C749-477F-B711-7EB03653B89E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9" name="iṧ1ïḓè">
                <a:extLst>
                  <a:ext uri="{FF2B5EF4-FFF2-40B4-BE49-F238E27FC236}">
                    <a16:creationId xmlns:a16="http://schemas.microsoft.com/office/drawing/2014/main" id="{680250C0-721F-4879-80C2-539F19B6AE5C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87658AD-A782-485A-9A32-78C43E68965F}"/>
              </a:ext>
            </a:extLst>
          </p:cNvPr>
          <p:cNvSpPr txBox="1"/>
          <p:nvPr/>
        </p:nvSpPr>
        <p:spPr>
          <a:xfrm>
            <a:off x="1014863" y="141076"/>
            <a:ext cx="588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调试：基础调试指令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60F79-585D-4E7C-AD1B-4B92718D2716}"/>
              </a:ext>
            </a:extLst>
          </p:cNvPr>
          <p:cNvSpPr txBox="1"/>
          <p:nvPr/>
        </p:nvSpPr>
        <p:spPr>
          <a:xfrm>
            <a:off x="1284866" y="3588429"/>
            <a:ext cx="30542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(gdb) display xxx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B3D0F6-38C5-4B3E-88C5-1FDC79903325}"/>
              </a:ext>
            </a:extLst>
          </p:cNvPr>
          <p:cNvSpPr txBox="1"/>
          <p:nvPr/>
        </p:nvSpPr>
        <p:spPr>
          <a:xfrm>
            <a:off x="4969643" y="1197954"/>
            <a:ext cx="3930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跟踪变量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FBB35BC-FBE4-4D89-8AEC-D273BCC99D7F}"/>
              </a:ext>
            </a:extLst>
          </p:cNvPr>
          <p:cNvSpPr txBox="1"/>
          <p:nvPr/>
        </p:nvSpPr>
        <p:spPr>
          <a:xfrm>
            <a:off x="1381073" y="2264580"/>
            <a:ext cx="358857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跟踪指定变量的值，其中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指的就是某一变量名。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325BF7-2B20-4127-8DEB-AF1ACCF3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0490"/>
            <a:ext cx="52959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3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873</Words>
  <Application>Microsoft Office PowerPoint</Application>
  <PresentationFormat>宽屏</PresentationFormat>
  <Paragraphs>117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yanling</dc:creator>
  <cp:lastModifiedBy>jiang peipei</cp:lastModifiedBy>
  <cp:revision>33</cp:revision>
  <dcterms:created xsi:type="dcterms:W3CDTF">2020-11-05T03:24:37Z</dcterms:created>
  <dcterms:modified xsi:type="dcterms:W3CDTF">2020-11-20T03:58:29Z</dcterms:modified>
</cp:coreProperties>
</file>