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9"/>
  </p:handoutMasterIdLst>
  <p:sldIdLst>
    <p:sldId id="256" r:id="rId3"/>
    <p:sldId id="264"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94660"/>
  </p:normalViewPr>
  <p:slideViewPr>
    <p:cSldViewPr snapToGrid="0">
      <p:cViewPr varScale="1">
        <p:scale>
          <a:sx n="67" d="100"/>
          <a:sy n="67" d="100"/>
        </p:scale>
        <p:origin x="508" y="5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5" d="100"/>
          <a:sy n="75" d="100"/>
        </p:scale>
        <p:origin x="1452"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EC56-8E46-498C-9F82-A1E67B00170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E617E-3889-48F8-A988-C1F6B731C0C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0106F6D-FB2C-4A93-B18F-24E90D5C3B62}" type="datetime1">
              <a:rPr lang="zh-CN" altLang="en-US" smtClean="0"/>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0D686B1-6509-4CC6-A0C8-F609EF2537BF}" type="slidenum">
              <a:rPr lang="zh-CN" altLang="en-US" smtClean="0"/>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0106F6D-FB2C-4A93-B18F-24E90D5C3B62}" type="datetime1">
              <a:rPr lang="zh-CN" altLang="en-US" smtClean="0"/>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0D686B1-6509-4CC6-A0C8-F609EF2537BF}" type="slidenum">
              <a:rPr lang="zh-CN" altLang="en-US" smtClean="0"/>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0106F6D-FB2C-4A93-B18F-24E90D5C3B62}"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D4851DC-CD24-4E20-AC43-84D4817493CE}"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F1D1A5-9DB9-47CE-AB47-B90B00FE3C9F}"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0106F6D-FB2C-4A93-B18F-24E90D5C3B62}"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6F6D-FB2C-4A93-B18F-24E90D5C3B62}"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0106F6D-FB2C-4A93-B18F-24E90D5C3B62}" type="datetime1">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0D686B1-6509-4CC6-A0C8-F609EF2537BF}"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B018836-6699-441E-9BAB-C61FC75AFD51}" type="datetime1">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40BF0B-87F8-415C-BAC5-F65F41346B0A}" type="slidenum">
              <a:rPr lang="zh-CN" altLang="en-US" smtClean="0">
                <a:solidFill>
                  <a:prstClr val="black">
                    <a:tint val="75000"/>
                  </a:prstClr>
                </a:solidFill>
              </a:rPr>
            </a:fld>
            <a:endParaRPr lang="zh-CN" altLang="en-US">
              <a:solidFill>
                <a:prstClr val="black">
                  <a:tint val="75000"/>
                </a:prstClr>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0106F6D-FB2C-4A93-B18F-24E90D5C3B62}" type="datetime1">
              <a:rPr lang="zh-CN" altLang="en-US" smtClean="0"/>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0D686B1-6509-4CC6-A0C8-F609EF2537BF}" type="slidenum">
              <a:rPr lang="zh-CN" altLang="en-US" smtClean="0"/>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769713" y="1305219"/>
            <a:ext cx="8361229" cy="2098226"/>
          </a:xfrm>
        </p:spPr>
        <p:txBody>
          <a:bodyPr/>
          <a:lstStyle/>
          <a:p>
            <a:r>
              <a:rPr lang="zh-CN" altLang="en-US" dirty="0"/>
              <a:t>物种起源</a:t>
            </a:r>
            <a:endParaRPr lang="zh-CN" altLang="en-US" dirty="0"/>
          </a:p>
        </p:txBody>
      </p:sp>
      <p:sp>
        <p:nvSpPr>
          <p:cNvPr id="5" name="副标题 4"/>
          <p:cNvSpPr>
            <a:spLocks noGrp="1"/>
          </p:cNvSpPr>
          <p:nvPr>
            <p:ph type="subTitle" idx="1"/>
            <p:custDataLst>
              <p:tags r:id="rId2"/>
            </p:custDataLst>
          </p:nvPr>
        </p:nvSpPr>
        <p:spPr>
          <a:xfrm>
            <a:off x="1217295" y="3403283"/>
            <a:ext cx="9144000" cy="1655762"/>
          </a:xfrm>
        </p:spPr>
        <p:txBody>
          <a:bodyPr>
            <a:normAutofit fontScale="90000" lnSpcReduction="20000"/>
          </a:bodyPr>
          <a:lstStyle/>
          <a:p>
            <a:r>
              <a:rPr lang="zh-CN" altLang="en-US" dirty="0"/>
              <a:t>主讲人：赵伯俣</a:t>
            </a:r>
            <a:endParaRPr lang="zh-CN" altLang="en-US" dirty="0"/>
          </a:p>
          <a:p>
            <a:r>
              <a:rPr lang="en-US" altLang="zh-CN" dirty="0"/>
              <a:t>ppt制作</a:t>
            </a:r>
            <a:r>
              <a:rPr lang="zh-CN" altLang="en-US" dirty="0"/>
              <a:t>：</a:t>
            </a:r>
            <a:r>
              <a:rPr lang="en-US" altLang="zh-CN" dirty="0"/>
              <a:t>查其微</a:t>
            </a:r>
            <a:endParaRPr lang="en-US" altLang="zh-CN" dirty="0"/>
          </a:p>
          <a:p>
            <a:r>
              <a:rPr lang="en-US" altLang="zh-CN" dirty="0"/>
              <a:t>提供答案</a:t>
            </a:r>
            <a:r>
              <a:rPr lang="zh-CN" altLang="en-US" dirty="0"/>
              <a:t>：郭昊</a:t>
            </a:r>
            <a:r>
              <a:rPr lang="en-US" altLang="zh-CN" dirty="0"/>
              <a:t>月 </a:t>
            </a:r>
            <a:r>
              <a:rPr lang="zh-CN" altLang="en-US" dirty="0"/>
              <a:t>张宇哲 方思煜</a:t>
            </a:r>
            <a:endParaRPr lang="zh-CN" altLang="en-US" dirty="0"/>
          </a:p>
          <a:p>
            <a:r>
              <a:rPr lang="en-US" altLang="zh-CN" dirty="0"/>
              <a:t>提问</a:t>
            </a:r>
            <a:r>
              <a:rPr lang="zh-CN" altLang="en-US" dirty="0"/>
              <a:t>：</a:t>
            </a:r>
            <a:r>
              <a:rPr lang="en-US" altLang="zh-CN" dirty="0"/>
              <a:t>徐润</a:t>
            </a:r>
            <a:r>
              <a:rPr lang="zh-CN" altLang="en-US" dirty="0"/>
              <a:t>楷</a:t>
            </a:r>
            <a:endParaRPr lang="zh-CN" altLang="en-US" dirty="0"/>
          </a:p>
          <a:p>
            <a:r>
              <a:rPr lang="zh-CN" altLang="en-US" dirty="0"/>
              <a:t>回答：全体</a:t>
            </a:r>
            <a:r>
              <a:rPr lang="zh-CN" altLang="en-US" dirty="0"/>
              <a:t>组员</a:t>
            </a:r>
            <a:endParaRPr lang="zh-CN" altLang="en-US" dirty="0"/>
          </a:p>
          <a:p>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题目：</a:t>
            </a:r>
            <a:endParaRPr lang="zh-CN" altLang="en-US"/>
          </a:p>
        </p:txBody>
      </p:sp>
      <p:sp>
        <p:nvSpPr>
          <p:cNvPr id="3" name="内容占位符 2"/>
          <p:cNvSpPr>
            <a:spLocks noGrp="1"/>
          </p:cNvSpPr>
          <p:nvPr>
            <p:ph idx="1"/>
          </p:nvPr>
        </p:nvSpPr>
        <p:spPr/>
        <p:txBody>
          <a:bodyPr>
            <a:noAutofit/>
          </a:bodyPr>
          <a:p>
            <a:r>
              <a:rPr lang="zh-CN" altLang="en-US" sz="3600" dirty="0">
                <a:solidFill>
                  <a:schemeClr val="tx1"/>
                </a:solidFill>
                <a:sym typeface="+mn-ea"/>
              </a:rPr>
              <a:t>达尔文在《物种起源》中提到“人类仅为自己的利益去选择，而'自然'却是为保护生物的利益去选择”你如何看待人工选择与自然选择之间的关系？人类可以无限制地进行人工选择吗？这将会导致什么问题？请从达尔文演化论的视角来阐述保护濒危物种与达尔文的适者生存理论是否相矛盾？</a:t>
            </a:r>
            <a:endParaRPr lang="zh-CN" altLang="en-US" sz="3600" dirty="0">
              <a:solidFill>
                <a:schemeClr val="tx1"/>
              </a:solidFill>
            </a:endParaRPr>
          </a:p>
          <a:p>
            <a:endParaRPr lang="zh-CN" altLang="en-US" sz="3600" dirty="0">
              <a:solidFill>
                <a:schemeClr val="tx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tx1"/>
                </a:solidFill>
              </a:rPr>
              <a:t>如何看待人工选择与自然选择之间的关系</a:t>
            </a:r>
            <a:endParaRPr lang="zh-CN" altLang="en-US">
              <a:solidFill>
                <a:schemeClr val="tx1"/>
              </a:solidFill>
            </a:endParaRPr>
          </a:p>
        </p:txBody>
      </p:sp>
      <p:sp>
        <p:nvSpPr>
          <p:cNvPr id="5" name="内容占位符 4"/>
          <p:cNvSpPr>
            <a:spLocks noGrp="1"/>
          </p:cNvSpPr>
          <p:nvPr>
            <p:ph idx="1"/>
            <p:custDataLst>
              <p:tags r:id="rId2"/>
            </p:custDataLst>
          </p:nvPr>
        </p:nvSpPr>
        <p:spPr/>
        <p:txBody>
          <a:bodyPr>
            <a:normAutofit lnSpcReduction="10000"/>
          </a:bodyPr>
          <a:lstStyle/>
          <a:p>
            <a:r>
              <a:rPr lang="zh-CN" altLang="en-US" dirty="0">
                <a:solidFill>
                  <a:schemeClr val="tx1"/>
                </a:solidFill>
              </a:rPr>
              <a:t>人工选择：</a:t>
            </a:r>
            <a:r>
              <a:rPr lang="en-US" altLang="zh-CN" dirty="0" err="1">
                <a:solidFill>
                  <a:schemeClr val="tx1"/>
                </a:solidFill>
              </a:rPr>
              <a:t>选择主</a:t>
            </a:r>
            <a:r>
              <a:rPr lang="zh-CN" altLang="en-US" dirty="0">
                <a:solidFill>
                  <a:schemeClr val="tx1"/>
                </a:solidFill>
              </a:rPr>
              <a:t>体</a:t>
            </a:r>
            <a:r>
              <a:rPr lang="en-US" altLang="zh-CN" dirty="0" err="1">
                <a:solidFill>
                  <a:schemeClr val="tx1"/>
                </a:solidFill>
              </a:rPr>
              <a:t>是人类</a:t>
            </a:r>
            <a:r>
              <a:rPr lang="zh-CN" altLang="en-US" dirty="0">
                <a:solidFill>
                  <a:schemeClr val="tx1"/>
                </a:solidFill>
              </a:rPr>
              <a:t>，</a:t>
            </a:r>
            <a:r>
              <a:rPr lang="en-US" altLang="zh-CN" dirty="0" err="1">
                <a:solidFill>
                  <a:schemeClr val="tx1"/>
                </a:solidFill>
              </a:rPr>
              <a:t>目的是为了满足人类的需求</a:t>
            </a:r>
            <a:endParaRPr lang="en-US" altLang="zh-CN" dirty="0">
              <a:solidFill>
                <a:schemeClr val="tx1"/>
              </a:solidFill>
            </a:endParaRPr>
          </a:p>
          <a:p>
            <a:r>
              <a:rPr lang="en-US" altLang="zh-CN" dirty="0" err="1">
                <a:solidFill>
                  <a:schemeClr val="tx1"/>
                </a:solidFill>
              </a:rPr>
              <a:t>自然选择</a:t>
            </a:r>
            <a:r>
              <a:rPr lang="zh-CN" altLang="en-US" dirty="0">
                <a:solidFill>
                  <a:schemeClr val="tx1"/>
                </a:solidFill>
              </a:rPr>
              <a:t>：</a:t>
            </a:r>
            <a:r>
              <a:rPr lang="en-US" altLang="zh-CN" dirty="0" err="1">
                <a:solidFill>
                  <a:schemeClr val="tx1"/>
                </a:solidFill>
              </a:rPr>
              <a:t>选择主</a:t>
            </a:r>
            <a:r>
              <a:rPr lang="zh-CN" altLang="en-US" dirty="0">
                <a:solidFill>
                  <a:schemeClr val="tx1"/>
                </a:solidFill>
              </a:rPr>
              <a:t>体</a:t>
            </a:r>
            <a:r>
              <a:rPr lang="en-US" altLang="zh-CN" dirty="0" err="1">
                <a:solidFill>
                  <a:schemeClr val="tx1"/>
                </a:solidFill>
              </a:rPr>
              <a:t>是自然</a:t>
            </a:r>
            <a:r>
              <a:rPr lang="zh-CN" altLang="en-US" dirty="0">
                <a:solidFill>
                  <a:schemeClr val="tx1"/>
                </a:solidFill>
              </a:rPr>
              <a:t>，</a:t>
            </a:r>
            <a:r>
              <a:rPr lang="en-US" altLang="zh-CN" dirty="0" err="1">
                <a:solidFill>
                  <a:schemeClr val="tx1"/>
                </a:solidFill>
              </a:rPr>
              <a:t>目的是</a:t>
            </a:r>
            <a:r>
              <a:rPr lang="zh-CN" altLang="en-US" dirty="0">
                <a:solidFill>
                  <a:schemeClr val="tx1"/>
                </a:solidFill>
              </a:rPr>
              <a:t>使</a:t>
            </a:r>
            <a:r>
              <a:rPr lang="en-US" altLang="zh-CN" dirty="0" err="1">
                <a:solidFill>
                  <a:schemeClr val="tx1"/>
                </a:solidFill>
              </a:rPr>
              <a:t>更适应环境的生物存活</a:t>
            </a:r>
            <a:r>
              <a:rPr lang="zh-CN" altLang="en-US" dirty="0">
                <a:solidFill>
                  <a:schemeClr val="tx1"/>
                </a:solidFill>
              </a:rPr>
              <a:t>（两者概念、差别）</a:t>
            </a:r>
            <a:endParaRPr lang="en-US" altLang="zh-CN" dirty="0">
              <a:solidFill>
                <a:schemeClr val="tx1"/>
              </a:solidFill>
            </a:endParaRPr>
          </a:p>
          <a:p>
            <a:endParaRPr lang="en-US" altLang="zh-CN" dirty="0">
              <a:solidFill>
                <a:schemeClr val="tx1"/>
              </a:solidFill>
            </a:endParaRPr>
          </a:p>
          <a:p>
            <a:r>
              <a:rPr lang="en-US" altLang="zh-CN" dirty="0" err="1">
                <a:solidFill>
                  <a:schemeClr val="tx1"/>
                </a:solidFill>
              </a:rPr>
              <a:t>两者</a:t>
            </a:r>
            <a:r>
              <a:rPr lang="zh-CN" altLang="en-US" dirty="0">
                <a:solidFill>
                  <a:schemeClr val="tx1"/>
                </a:solidFill>
              </a:rPr>
              <a:t>均</a:t>
            </a:r>
            <a:r>
              <a:rPr lang="en-US" altLang="zh-CN" dirty="0" err="1">
                <a:solidFill>
                  <a:schemeClr val="tx1"/>
                </a:solidFill>
              </a:rPr>
              <a:t>建立在生物的变异</a:t>
            </a:r>
            <a:r>
              <a:rPr lang="zh-CN" altLang="en-US" dirty="0">
                <a:solidFill>
                  <a:schemeClr val="tx1"/>
                </a:solidFill>
              </a:rPr>
              <a:t>与</a:t>
            </a:r>
            <a:r>
              <a:rPr lang="en-US" altLang="zh-CN" dirty="0" err="1">
                <a:solidFill>
                  <a:schemeClr val="tx1"/>
                </a:solidFill>
              </a:rPr>
              <a:t>遗传上</a:t>
            </a:r>
            <a:endParaRPr lang="en-US" altLang="zh-CN" dirty="0">
              <a:solidFill>
                <a:schemeClr val="tx1"/>
              </a:solidFill>
            </a:endParaRPr>
          </a:p>
          <a:p>
            <a:r>
              <a:rPr lang="en-US" altLang="zh-CN" dirty="0" err="1">
                <a:solidFill>
                  <a:schemeClr val="tx1"/>
                </a:solidFill>
              </a:rPr>
              <a:t>人工选择的方法来源于自然选择</a:t>
            </a:r>
            <a:r>
              <a:rPr lang="zh-CN" altLang="en-US" dirty="0">
                <a:solidFill>
                  <a:schemeClr val="tx1"/>
                </a:solidFill>
              </a:rPr>
              <a:t>（两者关系）</a:t>
            </a:r>
            <a:endParaRPr lang="en-US" altLang="zh-CN" dirty="0">
              <a:solidFill>
                <a:schemeClr val="tx1"/>
              </a:solidFill>
            </a:endParaRPr>
          </a:p>
          <a:p>
            <a:r>
              <a:rPr lang="en-US" altLang="zh-CN" dirty="0" err="1">
                <a:solidFill>
                  <a:schemeClr val="tx1"/>
                </a:solidFill>
              </a:rPr>
              <a:t>自然选择不包括人工选择</a:t>
            </a:r>
            <a:endParaRPr lang="en-US" altLang="zh-CN" dirty="0">
              <a:solidFill>
                <a:schemeClr val="tx1"/>
              </a:solidFill>
            </a:endParaRPr>
          </a:p>
          <a:p>
            <a:r>
              <a:rPr lang="zh-CN" altLang="en-US" dirty="0"/>
              <a:t>但是两者是互补的，整体的</a:t>
            </a:r>
            <a:endParaRPr lang="zh-CN" altLang="en-US" dirty="0"/>
          </a:p>
          <a:p>
            <a:r>
              <a:rPr lang="zh-CN" altLang="en-US" dirty="0"/>
              <a:t>两者有一定的相通性即都是选择有特殊优点的某一类个体，但也有分歧，比如人类选育宠物猫虽可爱但生存能力不强，如短腿猫易生病，折耳猫的骨骼疾病等</a:t>
            </a:r>
            <a:endParaRPr lang="en-US" altLang="zh-CN" dirty="0">
              <a:solidFill>
                <a:schemeClr val="tx1"/>
              </a:solidFill>
            </a:endParaRPr>
          </a:p>
          <a:p>
            <a:endParaRPr lang="en-US" altLang="zh-CN" dirty="0">
              <a:solidFill>
                <a:schemeClr val="tx1"/>
              </a:solidFill>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ircle(in)">
                                      <p:cBhvr>
                                        <p:cTn id="15" dur="2000"/>
                                        <p:tgtEl>
                                          <p:spTgt spid="5">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ircle(in)">
                                      <p:cBhvr>
                                        <p:cTn id="18" dur="2000"/>
                                        <p:tgtEl>
                                          <p:spTgt spid="5">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circle(in)">
                                      <p:cBhvr>
                                        <p:cTn id="21" dur="2000"/>
                                        <p:tgtEl>
                                          <p:spTgt spid="5">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circle(in)">
                                      <p:cBhvr>
                                        <p:cTn id="24" dur="2000"/>
                                        <p:tgtEl>
                                          <p:spTgt spid="5">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circle(in)">
                                      <p:cBhvr>
                                        <p:cTn id="27"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tx1"/>
                </a:solidFill>
              </a:rPr>
              <a:t>人类可以</a:t>
            </a:r>
            <a:r>
              <a:rPr lang="en-US" altLang="zh-CN">
                <a:solidFill>
                  <a:schemeClr val="tx1"/>
                </a:solidFill>
              </a:rPr>
              <a:t>无限制地进行人工选择吗</a:t>
            </a:r>
            <a:endParaRPr lang="en-US" altLang="zh-CN">
              <a:solidFill>
                <a:schemeClr val="tx1"/>
              </a:solidFill>
            </a:endParaRPr>
          </a:p>
        </p:txBody>
      </p:sp>
      <p:sp>
        <p:nvSpPr>
          <p:cNvPr id="5" name="内容占位符 4"/>
          <p:cNvSpPr>
            <a:spLocks noGrp="1"/>
          </p:cNvSpPr>
          <p:nvPr>
            <p:ph idx="1"/>
            <p:custDataLst>
              <p:tags r:id="rId2"/>
            </p:custDataLst>
          </p:nvPr>
        </p:nvSpPr>
        <p:spPr>
          <a:xfrm>
            <a:off x="1371600" y="1994535"/>
            <a:ext cx="9601200" cy="3581400"/>
          </a:xfrm>
        </p:spPr>
        <p:txBody>
          <a:bodyPr/>
          <a:lstStyle/>
          <a:p>
            <a:r>
              <a:rPr lang="zh-CN" altLang="en-US" dirty="0">
                <a:solidFill>
                  <a:schemeClr val="tx1"/>
                </a:solidFill>
              </a:rPr>
              <a:t>1.人工选择只应该作用于特定生物的须满足人类需求的特定方面</a:t>
            </a:r>
            <a:endParaRPr lang="zh-CN" altLang="en-US" dirty="0">
              <a:solidFill>
                <a:schemeClr val="tx1"/>
              </a:solidFill>
            </a:endParaRPr>
          </a:p>
          <a:p>
            <a:r>
              <a:rPr lang="zh-CN" altLang="en-US" dirty="0">
                <a:solidFill>
                  <a:schemeClr val="tx1"/>
                </a:solidFill>
              </a:rPr>
              <a:t>2.假设人工选择作用于人本身，可能产生伦理问题</a:t>
            </a:r>
            <a:endParaRPr lang="zh-CN" altLang="en-US" dirty="0">
              <a:solidFill>
                <a:schemeClr val="tx1"/>
              </a:solidFill>
            </a:endParaRPr>
          </a:p>
          <a:p>
            <a:r>
              <a:rPr lang="zh-CN" altLang="en-US" dirty="0">
                <a:solidFill>
                  <a:schemeClr val="tx1"/>
                </a:solidFill>
              </a:rPr>
              <a:t>例：对未出生的婴儿进行基因诊断，筛除不满足要求的婴儿 《</a:t>
            </a:r>
            <a:r>
              <a:rPr lang="zh-CN" altLang="en-US" dirty="0">
                <a:solidFill>
                  <a:schemeClr val="tx1"/>
                </a:solidFill>
              </a:rPr>
              <a:t>地球尽头》</a:t>
            </a:r>
            <a:endParaRPr lang="zh-CN" altLang="en-US" dirty="0">
              <a:solidFill>
                <a:schemeClr val="tx1"/>
              </a:solidFill>
            </a:endParaRPr>
          </a:p>
          <a:p>
            <a:r>
              <a:rPr lang="zh-CN" altLang="en-US" dirty="0">
                <a:solidFill>
                  <a:schemeClr val="tx1"/>
                </a:solidFill>
              </a:rPr>
              <a:t>3.假设人工选择作用于某些生物的全部族群，可能导致生物多样性的降低，以及该生物的灭绝</a:t>
            </a:r>
            <a:endParaRPr lang="zh-CN" altLang="en-US" dirty="0">
              <a:solidFill>
                <a:schemeClr val="tx1"/>
              </a:solidFill>
            </a:endParaRPr>
          </a:p>
          <a:p>
            <a:r>
              <a:rPr lang="zh-CN" altLang="en-US" dirty="0">
                <a:solidFill>
                  <a:schemeClr val="tx1"/>
                </a:solidFill>
              </a:rPr>
              <a:t>4.假设对生物进行向不必要的方向的选择，可能培育出人类自身无法控制的生物，从而导致对环境与人类的破坏</a:t>
            </a:r>
            <a:endParaRPr lang="en-US" altLang="zh-CN" dirty="0">
              <a:solidFill>
                <a:schemeClr val="tx1"/>
              </a:solidFill>
            </a:endParaRPr>
          </a:p>
          <a:p>
            <a:r>
              <a:rPr lang="en-US" altLang="zh-CN" dirty="0"/>
              <a:t>5</a:t>
            </a:r>
            <a:r>
              <a:rPr lang="zh-CN" altLang="en-US" dirty="0"/>
              <a:t>、全球生物多样性锐减，环境恶化，人类自食恶果</a:t>
            </a:r>
            <a:endParaRPr lang="zh-CN" altLang="en-US" dirty="0">
              <a:solidFill>
                <a:schemeClr val="tx1"/>
              </a:solidFill>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tx1"/>
                </a:solidFill>
              </a:rPr>
              <a:t>保护濒危物种与达尔文的适者生存理论</a:t>
            </a:r>
            <a:endParaRPr lang="zh-CN" altLang="en-US">
              <a:solidFill>
                <a:schemeClr val="tx1"/>
              </a:solidFill>
            </a:endParaRPr>
          </a:p>
        </p:txBody>
      </p:sp>
      <p:sp>
        <p:nvSpPr>
          <p:cNvPr id="5" name="内容占位符 4"/>
          <p:cNvSpPr>
            <a:spLocks noGrp="1"/>
          </p:cNvSpPr>
          <p:nvPr>
            <p:ph idx="1"/>
            <p:custDataLst>
              <p:tags r:id="rId2"/>
            </p:custDataLst>
          </p:nvPr>
        </p:nvSpPr>
        <p:spPr/>
        <p:txBody>
          <a:bodyPr>
            <a:normAutofit lnSpcReduction="10000"/>
          </a:bodyPr>
          <a:lstStyle/>
          <a:p>
            <a:r>
              <a:rPr lang="zh-CN" altLang="en-US" b="1" u="sng" dirty="0">
                <a:solidFill>
                  <a:schemeClr val="tx1"/>
                </a:solidFill>
              </a:rPr>
              <a:t>不矛盾</a:t>
            </a:r>
            <a:endParaRPr lang="zh-CN" altLang="en-US" b="1" u="sng" dirty="0">
              <a:solidFill>
                <a:schemeClr val="tx1"/>
              </a:solidFill>
            </a:endParaRPr>
          </a:p>
          <a:p>
            <a:r>
              <a:rPr lang="en-US" altLang="zh-CN" dirty="0">
                <a:solidFill>
                  <a:schemeClr val="tx1"/>
                </a:solidFill>
              </a:rPr>
              <a:t>1</a:t>
            </a:r>
            <a:r>
              <a:rPr lang="zh-CN" altLang="en-US" dirty="0">
                <a:solidFill>
                  <a:schemeClr val="tx1"/>
                </a:solidFill>
              </a:rPr>
              <a:t>、</a:t>
            </a:r>
            <a:r>
              <a:rPr lang="en-US" altLang="zh-CN" dirty="0" err="1">
                <a:solidFill>
                  <a:schemeClr val="tx1"/>
                </a:solidFill>
              </a:rPr>
              <a:t>濒危大</a:t>
            </a:r>
            <a:r>
              <a:rPr lang="zh-CN" altLang="en-US" dirty="0">
                <a:solidFill>
                  <a:schemeClr val="tx1"/>
                </a:solidFill>
              </a:rPr>
              <a:t>多</a:t>
            </a:r>
            <a:r>
              <a:rPr lang="en-US" altLang="zh-CN" dirty="0" err="1">
                <a:solidFill>
                  <a:schemeClr val="tx1"/>
                </a:solidFill>
              </a:rPr>
              <a:t>源于人类的破坏而非自然选择</a:t>
            </a:r>
            <a:endParaRPr lang="en-US" altLang="zh-CN" dirty="0">
              <a:solidFill>
                <a:schemeClr val="tx1"/>
              </a:solidFill>
            </a:endParaRPr>
          </a:p>
          <a:p>
            <a:r>
              <a:rPr lang="en-US" altLang="zh-CN" dirty="0">
                <a:solidFill>
                  <a:schemeClr val="tx1"/>
                </a:solidFill>
              </a:rPr>
              <a:t>2</a:t>
            </a:r>
            <a:r>
              <a:rPr lang="zh-CN" altLang="en-US" dirty="0">
                <a:solidFill>
                  <a:schemeClr val="tx1"/>
                </a:solidFill>
              </a:rPr>
              <a:t>、</a:t>
            </a:r>
            <a:r>
              <a:rPr lang="zh-CN" altLang="en-US" dirty="0"/>
              <a:t>保护濒危动植物，实质上是在保护适于人类生存的环境，也是在保护人类应对未知疾病或其他风险的能力。当然，破坏生物多样性的入侵物种是不算在内的。</a:t>
            </a:r>
            <a:endParaRPr lang="en-US" altLang="zh-CN" dirty="0"/>
          </a:p>
          <a:p>
            <a:r>
              <a:rPr lang="en-US" altLang="zh-CN" dirty="0"/>
              <a:t>3</a:t>
            </a:r>
            <a:r>
              <a:rPr lang="zh-CN" altLang="en-US" dirty="0"/>
              <a:t>、人类所进行的保护濒危物种的行为都是在弥补人类在自身发展过程中对自然环境的肆意虐夺</a:t>
            </a:r>
            <a:endParaRPr lang="en-US" altLang="zh-CN" dirty="0"/>
          </a:p>
          <a:p>
            <a:r>
              <a:rPr lang="zh-CN" altLang="en-US" b="1" u="sng" dirty="0">
                <a:solidFill>
                  <a:schemeClr val="tx1"/>
                </a:solidFill>
              </a:rPr>
              <a:t>矛盾</a:t>
            </a:r>
            <a:endParaRPr lang="en-US" altLang="zh-CN" b="1" u="sng" dirty="0">
              <a:solidFill>
                <a:schemeClr val="tx1"/>
              </a:solidFill>
            </a:endParaRPr>
          </a:p>
          <a:p>
            <a:r>
              <a:rPr lang="en-US" altLang="zh-CN" dirty="0"/>
              <a:t>1</a:t>
            </a:r>
            <a:r>
              <a:rPr lang="zh-CN" altLang="en-US" dirty="0"/>
              <a:t>、人类的行为本身就是自然选择的</a:t>
            </a:r>
            <a:endParaRPr lang="en-US" altLang="zh-CN" dirty="0"/>
          </a:p>
          <a:p>
            <a:r>
              <a:rPr lang="en-US" altLang="zh-CN" dirty="0">
                <a:solidFill>
                  <a:schemeClr val="tx1"/>
                </a:solidFill>
              </a:rPr>
              <a:t>2</a:t>
            </a:r>
            <a:r>
              <a:rPr lang="zh-CN" altLang="en-US" dirty="0">
                <a:solidFill>
                  <a:schemeClr val="tx1"/>
                </a:solidFill>
              </a:rPr>
              <a:t>、</a:t>
            </a:r>
            <a:r>
              <a:rPr lang="zh-CN" altLang="en-US" dirty="0">
                <a:solidFill>
                  <a:schemeClr val="tx1"/>
                </a:solidFill>
              </a:rPr>
              <a:t>部分物种由于自身不适应环境而濒危，保护他们与适者生存的理论相违背</a:t>
            </a:r>
            <a:endParaRPr lang="zh-CN" altLang="en-US" dirty="0">
              <a:solidFill>
                <a:schemeClr val="tx1"/>
              </a:solidFill>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arn(inVertical)">
                                      <p:cBhvr>
                                        <p:cTn id="25" dur="500"/>
                                        <p:tgtEl>
                                          <p:spTgt spid="5">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arn(inVertical)">
                                      <p:cBhvr>
                                        <p:cTn id="28" dur="500"/>
                                        <p:tgtEl>
                                          <p:spTgt spid="5">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Vertic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the end</a:t>
            </a:r>
            <a:endParaRPr lang="en-US" altLang="zh-CN"/>
          </a:p>
        </p:txBody>
      </p:sp>
      <p:sp>
        <p:nvSpPr>
          <p:cNvPr id="3" name="副标题 2"/>
          <p:cNvSpPr>
            <a:spLocks noGrp="1"/>
          </p:cNvSpPr>
          <p:nvPr>
            <p:ph type="subTitle" idx="1"/>
          </p:nvPr>
        </p:nvSpPr>
        <p:spPr/>
        <p:txBody>
          <a:bodyPr/>
          <a:p>
            <a:r>
              <a:rPr lang="zh-CN" altLang="en-US"/>
              <a:t>感谢</a:t>
            </a:r>
            <a:r>
              <a:rPr lang="zh-CN" altLang="en-US"/>
              <a:t>聆听</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0.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2.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3.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p="http://schemas.openxmlformats.org/presentationml/2006/main">
  <p:tag name="KSO_WM_BEAUTIFY_FLAG" val="#wm#"/>
  <p:tag name="KSO_WM_TEMPLATE_CATEGORY" val="preset"/>
  <p:tag name="KSO_WM_TEMPLATE_INDEX" val="11"/>
</p:tagLst>
</file>

<file path=ppt/tags/tag2.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3.xml><?xml version="1.0" encoding="utf-8"?>
<p:tagLst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p="http://schemas.openxmlformats.org/presentationml/2006/main">
  <p:tag name="KSO_WM_BEAUTIFY_FLAG" val="#wm#"/>
  <p:tag name="KSO_WM_TEMPLATE_CATEGORY" val="preset"/>
  <p:tag name="KSO_WM_TEMPLATE_INDEX" val="11"/>
</p:tagLst>
</file>

<file path=ppt/tags/tag5.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6.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7.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9.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0</TotalTime>
  <Words>817</Words>
  <Application>WPS 演示</Application>
  <PresentationFormat>宽屏</PresentationFormat>
  <Paragraphs>49</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Franklin Gothic Book</vt:lpstr>
      <vt:lpstr>华文楷体</vt:lpstr>
      <vt:lpstr>微软雅黑</vt:lpstr>
      <vt:lpstr>Arial Unicode MS</vt:lpstr>
      <vt:lpstr>Calibri</vt:lpstr>
      <vt:lpstr>剪切</vt:lpstr>
      <vt:lpstr>物种起源</vt:lpstr>
      <vt:lpstr>PowerPoint 演示文稿</vt:lpstr>
      <vt:lpstr>如何看待人工选择与自然选择之间的关系</vt:lpstr>
      <vt:lpstr>人类可以无限制地进行人工选择吗</vt:lpstr>
      <vt:lpstr>保护濒危物种与达尔文的适者生存理论</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大脸猫的iPad</dc:creator>
  <cp:lastModifiedBy>过客</cp:lastModifiedBy>
  <cp:revision>497</cp:revision>
  <dcterms:created xsi:type="dcterms:W3CDTF">1900-01-01T00:00:00Z</dcterms:created>
  <dcterms:modified xsi:type="dcterms:W3CDTF">2021-10-27T04:56:28Z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B9CDACDD025C4D968E4B81DB88A45F57</vt:lpwstr>
  </property>
</Properties>
</file>