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115" r:id="rId3"/>
    <p:sldId id="2127" r:id="rId4"/>
    <p:sldId id="2125" r:id="rId6"/>
    <p:sldId id="2133" r:id="rId7"/>
    <p:sldId id="464" r:id="rId8"/>
    <p:sldId id="2134" r:id="rId9"/>
    <p:sldId id="2135" r:id="rId10"/>
    <p:sldId id="31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方 思煜" initials="方"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64"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F7F3D9-93AA-4208-8255-1C9864A907E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94856D-496A-4A60-A308-51845EA9603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FEB4BAC-AAA8-4C91-9747-C5392EF58B8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AC8F90-6F7E-4266-8258-4A150EE27B9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2FEB4BAC-AAA8-4C91-9747-C5392EF58B8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AC8F90-6F7E-4266-8258-4A150EE27B9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2FEB4BAC-AAA8-4C91-9747-C5392EF58B8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AC8F90-6F7E-4266-8258-4A150EE27B9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2FEB4BAC-AAA8-4C91-9747-C5392EF58B8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AC8F90-6F7E-4266-8258-4A150EE27B9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2FEB4BAC-AAA8-4C91-9747-C5392EF58B8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AC8F90-6F7E-4266-8258-4A150EE27B9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2FEB4BAC-AAA8-4C91-9747-C5392EF58B8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AC8F90-6F7E-4266-8258-4A150EE27B9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2FEB4BAC-AAA8-4C91-9747-C5392EF58B8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4AC8F90-6F7E-4266-8258-4A150EE27B9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FEB4BAC-AAA8-4C91-9747-C5392EF58B8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4AC8F90-6F7E-4266-8258-4A150EE27B9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EB4BAC-AAA8-4C91-9747-C5392EF58B8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4AC8F90-6F7E-4266-8258-4A150EE27B9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2FEB4BAC-AAA8-4C91-9747-C5392EF58B8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AC8F90-6F7E-4266-8258-4A150EE27B9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2FEB4BAC-AAA8-4C91-9747-C5392EF58B8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AC8F90-6F7E-4266-8258-4A150EE27B9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EB4BAC-AAA8-4C91-9747-C5392EF58B85}"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AC8F90-6F7E-4266-8258-4A150EE27B9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800" y="10341"/>
            <a:ext cx="6618514" cy="684765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accent4">
                  <a:lumMod val="60000"/>
                  <a:lumOff val="40000"/>
                </a:schemeClr>
              </a:solidFill>
              <a:effectLst/>
              <a:uLnTx/>
              <a:uFillTx/>
              <a:latin typeface="Arial" panose="020B0604020202020204"/>
              <a:ea typeface="微软雅黑 Light" panose="020B0502040204020203" charset="-122"/>
              <a:cs typeface="+mn-cs"/>
            </a:endParaRPr>
          </a:p>
        </p:txBody>
      </p:sp>
      <p:grpSp>
        <p:nvGrpSpPr>
          <p:cNvPr id="8" name="组合 7"/>
          <p:cNvGrpSpPr/>
          <p:nvPr/>
        </p:nvGrpSpPr>
        <p:grpSpPr>
          <a:xfrm>
            <a:off x="947057" y="2237014"/>
            <a:ext cx="4673600" cy="1602015"/>
            <a:chOff x="865529" y="2527300"/>
            <a:chExt cx="4673600" cy="1602015"/>
          </a:xfrm>
        </p:grpSpPr>
        <p:sp>
          <p:nvSpPr>
            <p:cNvPr id="6" name="矩形 5"/>
            <p:cNvSpPr/>
            <p:nvPr/>
          </p:nvSpPr>
          <p:spPr>
            <a:xfrm>
              <a:off x="865529" y="2527300"/>
              <a:ext cx="4673600" cy="9017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600" b="0" i="0" u="none" strike="noStrike" kern="1200" cap="none" spc="0" normalizeH="0" baseline="0" noProof="0" dirty="0">
                  <a:ln>
                    <a:noFill/>
                  </a:ln>
                  <a:solidFill>
                    <a:schemeClr val="accent4">
                      <a:lumMod val="60000"/>
                      <a:lumOff val="40000"/>
                    </a:schemeClr>
                  </a:solidFill>
                  <a:effectLst>
                    <a:innerShdw blurRad="63500" dist="50800" dir="16200000">
                      <a:prstClr val="black">
                        <a:alpha val="50000"/>
                      </a:prstClr>
                    </a:innerShdw>
                  </a:effectLst>
                  <a:uLnTx/>
                  <a:uFillTx/>
                  <a:latin typeface="华文行楷" panose="02010800040101010101" pitchFamily="2" charset="-122"/>
                  <a:ea typeface="华文行楷" panose="02010800040101010101" pitchFamily="2" charset="-122"/>
                </a:rPr>
                <a:t>科学与假设</a:t>
              </a:r>
              <a:endParaRPr kumimoji="0" lang="zh-CN" altLang="en-US" sz="6600" b="0" i="0" u="none" strike="noStrike" kern="1200" cap="none" spc="0" normalizeH="0" baseline="0" noProof="0" dirty="0">
                <a:ln>
                  <a:noFill/>
                </a:ln>
                <a:solidFill>
                  <a:schemeClr val="accent4">
                    <a:lumMod val="60000"/>
                    <a:lumOff val="40000"/>
                  </a:schemeClr>
                </a:solidFill>
                <a:effectLst>
                  <a:innerShdw blurRad="63500" dist="50800" dir="16200000">
                    <a:prstClr val="black">
                      <a:alpha val="50000"/>
                    </a:prstClr>
                  </a:innerShdw>
                </a:effectLst>
                <a:uLnTx/>
                <a:uFillTx/>
                <a:latin typeface="华文行楷" panose="02010800040101010101" pitchFamily="2" charset="-122"/>
                <a:ea typeface="华文行楷" panose="02010800040101010101" pitchFamily="2" charset="-122"/>
              </a:endParaRPr>
            </a:p>
          </p:txBody>
        </p:sp>
        <p:sp>
          <p:nvSpPr>
            <p:cNvPr id="7" name="矩形 6"/>
            <p:cNvSpPr/>
            <p:nvPr/>
          </p:nvSpPr>
          <p:spPr>
            <a:xfrm>
              <a:off x="1017930" y="3639095"/>
              <a:ext cx="2817221" cy="4902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4">
                      <a:lumMod val="60000"/>
                      <a:lumOff val="40000"/>
                    </a:schemeClr>
                  </a:solidFill>
                  <a:effectLst>
                    <a:innerShdw blurRad="63500" dist="50800" dir="13500000">
                      <a:prstClr val="black">
                        <a:alpha val="50000"/>
                      </a:prstClr>
                    </a:innerShdw>
                  </a:effectLst>
                  <a:uLnTx/>
                  <a:uFillTx/>
                  <a:latin typeface="华文行楷" panose="02010800040101010101" pitchFamily="2" charset="-122"/>
                  <a:ea typeface="华文行楷" panose="02010800040101010101" pitchFamily="2" charset="-122"/>
                </a:rPr>
                <a:t>庞加莱</a:t>
              </a:r>
              <a:endParaRPr kumimoji="0" lang="zh-CN" altLang="en-US" sz="3200" b="0" i="0" u="none" strike="noStrike" kern="1200" cap="none" spc="0" normalizeH="0" baseline="0" noProof="0" dirty="0">
                <a:ln>
                  <a:noFill/>
                </a:ln>
                <a:solidFill>
                  <a:schemeClr val="accent4">
                    <a:lumMod val="60000"/>
                    <a:lumOff val="40000"/>
                  </a:schemeClr>
                </a:solidFill>
                <a:effectLst>
                  <a:innerShdw blurRad="63500" dist="50800" dir="13500000">
                    <a:prstClr val="black">
                      <a:alpha val="50000"/>
                    </a:prstClr>
                  </a:innerShdw>
                </a:effectLst>
                <a:uLnTx/>
                <a:uFillTx/>
                <a:latin typeface="华文行楷" panose="02010800040101010101" pitchFamily="2" charset="-122"/>
                <a:ea typeface="华文行楷" panose="02010800040101010101" pitchFamily="2" charset="-122"/>
              </a:endParaRPr>
            </a:p>
          </p:txBody>
        </p:sp>
      </p:grpSp>
      <p:sp>
        <p:nvSpPr>
          <p:cNvPr id="4" name="文本框 3"/>
          <p:cNvSpPr txBox="1"/>
          <p:nvPr/>
        </p:nvSpPr>
        <p:spPr>
          <a:xfrm rot="10800000" flipV="1">
            <a:off x="494574" y="5076979"/>
            <a:ext cx="3038567" cy="132343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altLang="zh-CN" sz="1600" dirty="0">
                <a:solidFill>
                  <a:schemeClr val="tx2">
                    <a:lumMod val="50000"/>
                  </a:schemeClr>
                </a:solidFill>
                <a:latin typeface="华文楷体" panose="02010600040101010101" pitchFamily="2" charset="-122"/>
                <a:ea typeface="华文楷体" panose="02010600040101010101" pitchFamily="2" charset="-122"/>
              </a:rPr>
              <a:t>ppt</a:t>
            </a:r>
            <a:r>
              <a:rPr lang="zh-CN" altLang="en-US" sz="1600" dirty="0">
                <a:solidFill>
                  <a:schemeClr val="tx2">
                    <a:lumMod val="50000"/>
                  </a:schemeClr>
                </a:solidFill>
                <a:latin typeface="华文楷体" panose="02010600040101010101" pitchFamily="2" charset="-122"/>
                <a:ea typeface="华文楷体" panose="02010600040101010101" pitchFamily="2" charset="-122"/>
              </a:rPr>
              <a:t>制作：方思煜</a:t>
            </a:r>
            <a:endParaRPr lang="en-US" altLang="zh-CN" sz="1600" dirty="0">
              <a:solidFill>
                <a:schemeClr val="tx2">
                  <a:lumMod val="50000"/>
                </a:schemeClr>
              </a:solidFill>
              <a:latin typeface="华文楷体" panose="02010600040101010101" pitchFamily="2" charset="-122"/>
              <a:ea typeface="华文楷体" panose="02010600040101010101" pitchFamily="2" charset="-122"/>
            </a:endParaRPr>
          </a:p>
          <a:p>
            <a:r>
              <a:rPr lang="zh-CN" altLang="en-US" sz="1600" dirty="0">
                <a:solidFill>
                  <a:schemeClr val="tx2">
                    <a:lumMod val="50000"/>
                  </a:schemeClr>
                </a:solidFill>
                <a:latin typeface="华文楷体" panose="02010600040101010101" pitchFamily="2" charset="-122"/>
                <a:ea typeface="华文楷体" panose="02010600040101010101" pitchFamily="2" charset="-122"/>
              </a:rPr>
              <a:t>主讲人：赵伯俣</a:t>
            </a:r>
            <a:endParaRPr lang="en-US" altLang="zh-CN" sz="1600" dirty="0">
              <a:solidFill>
                <a:schemeClr val="tx2">
                  <a:lumMod val="50000"/>
                </a:schemeClr>
              </a:solidFill>
              <a:latin typeface="华文楷体" panose="02010600040101010101" pitchFamily="2" charset="-122"/>
              <a:ea typeface="华文楷体" panose="02010600040101010101" pitchFamily="2" charset="-122"/>
            </a:endParaRPr>
          </a:p>
          <a:p>
            <a:r>
              <a:rPr lang="zh-CN" altLang="en-US" sz="1600" dirty="0">
                <a:solidFill>
                  <a:schemeClr val="tx2">
                    <a:lumMod val="50000"/>
                  </a:schemeClr>
                </a:solidFill>
                <a:latin typeface="华文楷体" panose="02010600040101010101" pitchFamily="2" charset="-122"/>
                <a:ea typeface="华文楷体" panose="02010600040101010101" pitchFamily="2" charset="-122"/>
              </a:rPr>
              <a:t>提供答案：张宇哲，郭昊月，           </a:t>
            </a:r>
            <a:endParaRPr lang="en-US" altLang="zh-CN" sz="1600" dirty="0">
              <a:solidFill>
                <a:schemeClr val="tx2">
                  <a:lumMod val="50000"/>
                </a:schemeClr>
              </a:solidFill>
              <a:latin typeface="华文楷体" panose="02010600040101010101" pitchFamily="2" charset="-122"/>
              <a:ea typeface="华文楷体" panose="02010600040101010101" pitchFamily="2" charset="-122"/>
            </a:endParaRPr>
          </a:p>
          <a:p>
            <a:r>
              <a:rPr lang="en-US" altLang="zh-CN" sz="1600" dirty="0">
                <a:solidFill>
                  <a:schemeClr val="tx2">
                    <a:lumMod val="50000"/>
                  </a:schemeClr>
                </a:solidFill>
                <a:latin typeface="华文楷体" panose="02010600040101010101" pitchFamily="2" charset="-122"/>
                <a:ea typeface="华文楷体" panose="02010600040101010101" pitchFamily="2" charset="-122"/>
              </a:rPr>
              <a:t>                      </a:t>
            </a:r>
            <a:r>
              <a:rPr lang="zh-CN" altLang="en-US" sz="1600" dirty="0">
                <a:solidFill>
                  <a:schemeClr val="tx2">
                    <a:lumMod val="50000"/>
                  </a:schemeClr>
                </a:solidFill>
                <a:latin typeface="华文楷体" panose="02010600040101010101" pitchFamily="2" charset="-122"/>
                <a:ea typeface="华文楷体" panose="02010600040101010101" pitchFamily="2" charset="-122"/>
              </a:rPr>
              <a:t>徐润楷，查其微</a:t>
            </a:r>
            <a:endParaRPr lang="en-US" altLang="zh-CN" sz="1600" dirty="0">
              <a:solidFill>
                <a:schemeClr val="tx2">
                  <a:lumMod val="50000"/>
                </a:schemeClr>
              </a:solidFill>
              <a:latin typeface="华文楷体" panose="02010600040101010101" pitchFamily="2" charset="-122"/>
              <a:ea typeface="华文楷体" panose="02010600040101010101" pitchFamily="2" charset="-122"/>
            </a:endParaRPr>
          </a:p>
          <a:p>
            <a:r>
              <a:rPr lang="zh-CN" altLang="en-US" sz="1600" dirty="0">
                <a:solidFill>
                  <a:schemeClr val="tx2">
                    <a:lumMod val="50000"/>
                  </a:schemeClr>
                </a:solidFill>
                <a:latin typeface="华文楷体" panose="02010600040101010101" pitchFamily="2" charset="-122"/>
                <a:ea typeface="华文楷体" panose="02010600040101010101" pitchFamily="2" charset="-122"/>
              </a:rPr>
              <a:t>回答问题：第二组全组</a:t>
            </a:r>
            <a:endParaRPr lang="zh-CN" altLang="en-US" sz="1600" dirty="0">
              <a:solidFill>
                <a:schemeClr val="tx2">
                  <a:lumMod val="50000"/>
                </a:schemeClr>
              </a:solidFill>
              <a:latin typeface="华文楷体" panose="02010600040101010101" pitchFamily="2" charset="-122"/>
              <a:ea typeface="华文楷体" panose="02010600040101010101" pitchFamily="2" charset="-122"/>
            </a:endParaRPr>
          </a:p>
        </p:txBody>
      </p:sp>
      <p:sp>
        <p:nvSpPr>
          <p:cNvPr id="5" name="矩形: 圆角 4"/>
          <p:cNvSpPr/>
          <p:nvPr/>
        </p:nvSpPr>
        <p:spPr>
          <a:xfrm>
            <a:off x="1099458" y="5562963"/>
            <a:ext cx="914400" cy="91440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18514" y="10341"/>
            <a:ext cx="5356225"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3442005" y="1013340"/>
            <a:ext cx="4835550" cy="5484164"/>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tx2">
              <a:lumMod val="75000"/>
            </a:schemeClr>
          </a:solidFill>
          <a:ln w="12700">
            <a:solidFill>
              <a:schemeClr val="bg1">
                <a:lumMod val="95000"/>
              </a:schemeClr>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3" name="Freeform 5"/>
          <p:cNvSpPr/>
          <p:nvPr/>
        </p:nvSpPr>
        <p:spPr bwMode="auto">
          <a:xfrm>
            <a:off x="3678225" y="611836"/>
            <a:ext cx="4835550" cy="5484164"/>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solidFill>
            <a:schemeClr val="tx2">
              <a:lumMod val="20000"/>
              <a:lumOff val="80000"/>
            </a:schemeClr>
          </a:solidFill>
          <a:ln w="95250">
            <a:noFill/>
          </a:ln>
          <a:effectLst>
            <a:outerShdw blurRad="381000" dist="304800" dir="8100000" algn="tr" rotWithShape="0">
              <a:prstClr val="black">
                <a:alpha val="1000"/>
              </a:prstClr>
            </a:outerShdw>
          </a:effectLst>
        </p:spPr>
        <p:txBody>
          <a:bodyPr vert="horz" wrap="square" lIns="91440" tIns="45720" rIns="91440" bIns="45720" numCol="1" anchor="t" anchorCtr="0" compatLnSpc="1"/>
          <a:lstStyle/>
          <a:p>
            <a:pPr lvl="0" defTabSz="914400">
              <a:defRPr/>
            </a:pPr>
            <a:endParaRPr lang="en-US" altLang="zh-CN" dirty="0"/>
          </a:p>
          <a:p>
            <a:pPr lvl="0" defTabSz="914400">
              <a:defRPr/>
            </a:pPr>
            <a:endParaRPr lang="en-US" altLang="zh-CN" dirty="0"/>
          </a:p>
          <a:p>
            <a:pPr lvl="0" defTabSz="914400">
              <a:defRPr/>
            </a:pPr>
            <a:r>
              <a:rPr lang="en-US" altLang="zh-CN" sz="3200" dirty="0">
                <a:latin typeface="宋体" panose="02010600030101010101" pitchFamily="2" charset="-122"/>
                <a:ea typeface="宋体" panose="02010600030101010101" pitchFamily="2" charset="-122"/>
              </a:rPr>
              <a:t>                                     </a:t>
            </a:r>
            <a:endParaRPr lang="en-US" altLang="zh-CN" sz="3200" dirty="0">
              <a:latin typeface="宋体" panose="02010600030101010101" pitchFamily="2" charset="-122"/>
              <a:ea typeface="宋体" panose="02010600030101010101" pitchFamily="2" charset="-122"/>
            </a:endParaRPr>
          </a:p>
          <a:p>
            <a:pPr lvl="0" defTabSz="914400">
              <a:defRPr/>
            </a:pPr>
            <a:r>
              <a:rPr lang="en-US" altLang="zh-CN" sz="3200" dirty="0">
                <a:latin typeface="宋体" panose="02010600030101010101" pitchFamily="2" charset="-122"/>
                <a:ea typeface="宋体" panose="02010600030101010101" pitchFamily="2" charset="-122"/>
              </a:rPr>
              <a:t>  </a:t>
            </a:r>
            <a:r>
              <a:rPr lang="zh-CN" altLang="zh-CN" sz="3200" dirty="0">
                <a:latin typeface="宋体" panose="02010600030101010101" pitchFamily="2" charset="-122"/>
                <a:ea typeface="宋体" panose="02010600030101010101" pitchFamily="2" charset="-122"/>
              </a:rPr>
              <a:t>庞加莱的“约定主义”</a:t>
            </a:r>
            <a:endParaRPr lang="en-US" altLang="zh-CN" sz="3200" dirty="0">
              <a:latin typeface="宋体" panose="02010600030101010101" pitchFamily="2" charset="-122"/>
              <a:ea typeface="宋体" panose="02010600030101010101" pitchFamily="2" charset="-122"/>
            </a:endParaRPr>
          </a:p>
          <a:p>
            <a:pPr lvl="0" defTabSz="914400">
              <a:defRPr/>
            </a:pPr>
            <a:endParaRPr lang="en-US" altLang="zh-CN" sz="2400" dirty="0">
              <a:latin typeface="宋体" panose="02010600030101010101" pitchFamily="2" charset="-122"/>
              <a:ea typeface="宋体" panose="02010600030101010101" pitchFamily="2" charset="-122"/>
            </a:endParaRPr>
          </a:p>
          <a:p>
            <a:pPr lvl="0" defTabSz="914400">
              <a:defRPr/>
            </a:pPr>
            <a:r>
              <a:rPr lang="en-US" altLang="zh-CN" sz="2400" dirty="0">
                <a:latin typeface="宋体" panose="02010600030101010101" pitchFamily="2" charset="-122"/>
                <a:ea typeface="宋体" panose="02010600030101010101" pitchFamily="2" charset="-122"/>
              </a:rPr>
              <a:t>    </a:t>
            </a:r>
            <a:r>
              <a:rPr lang="zh-CN" altLang="zh-CN" sz="2400" dirty="0">
                <a:latin typeface="宋体" panose="02010600030101010101" pitchFamily="2" charset="-122"/>
                <a:ea typeface="宋体" panose="02010600030101010101" pitchFamily="2" charset="-122"/>
              </a:rPr>
              <a:t>庞加莱认为“科学理论并不是现实的反映，而是一种假设。同一组现象可以用不同的理论进行同样有效的解释。人们之</a:t>
            </a:r>
            <a:r>
              <a:rPr lang="zh-CN" altLang="zh-CN" sz="2400" dirty="0">
                <a:latin typeface="宋体" panose="02010600030101010101" pitchFamily="2" charset="-122"/>
                <a:ea typeface="宋体" panose="02010600030101010101" pitchFamily="2" charset="-122"/>
              </a:rPr>
              <a:t>所以选择这种理论而不选择别种理论，完全是一种协议或约定。”</a:t>
            </a:r>
            <a:endParaRPr kumimoji="0"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p:txBody>
      </p:sp>
      <p:sp>
        <p:nvSpPr>
          <p:cNvPr id="4" name="Freeform 5"/>
          <p:cNvSpPr/>
          <p:nvPr/>
        </p:nvSpPr>
        <p:spPr bwMode="auto">
          <a:xfrm rot="19800000">
            <a:off x="1612737" y="-1655623"/>
            <a:ext cx="8966526" cy="10169246"/>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noFill/>
          <a:ln w="381000">
            <a:solidFill>
              <a:schemeClr val="tx2">
                <a:lumMod val="20000"/>
                <a:lumOff val="80000"/>
              </a:schemeClr>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5" name="Freeform 5"/>
          <p:cNvSpPr/>
          <p:nvPr/>
        </p:nvSpPr>
        <p:spPr bwMode="auto">
          <a:xfrm rot="19800000">
            <a:off x="2005026" y="-1210716"/>
            <a:ext cx="8181950" cy="9279432"/>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noFill/>
          <a:ln w="12700">
            <a:solidFill>
              <a:schemeClr val="tx2">
                <a:lumMod val="75000"/>
              </a:schemeClr>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6" name="Freeform 5"/>
          <p:cNvSpPr/>
          <p:nvPr/>
        </p:nvSpPr>
        <p:spPr bwMode="auto">
          <a:xfrm rot="19800000">
            <a:off x="886594" y="-2479166"/>
            <a:ext cx="10418813" cy="11816333"/>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noFill/>
          <a:ln w="635000">
            <a:solidFill>
              <a:schemeClr val="tx2">
                <a:lumMod val="40000"/>
                <a:lumOff val="60000"/>
              </a:schemeClr>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7" name="Freeform 5"/>
          <p:cNvSpPr/>
          <p:nvPr/>
        </p:nvSpPr>
        <p:spPr bwMode="auto">
          <a:xfrm rot="19800000">
            <a:off x="-763862" y="-4351006"/>
            <a:ext cx="13719726" cy="15560012"/>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noFill/>
          <a:ln w="889000">
            <a:solidFill>
              <a:schemeClr val="tx2"/>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8" name="Freeform 5"/>
          <p:cNvSpPr/>
          <p:nvPr/>
        </p:nvSpPr>
        <p:spPr bwMode="auto">
          <a:xfrm rot="19800000">
            <a:off x="2143771" y="-1053358"/>
            <a:ext cx="7904456" cy="8964714"/>
          </a:xfrm>
          <a:custGeom>
            <a:avLst/>
            <a:gdLst>
              <a:gd name="T0" fmla="*/ 589 w 1178"/>
              <a:gd name="T1" fmla="*/ 1336 h 1336"/>
              <a:gd name="T2" fmla="*/ 547 w 1178"/>
              <a:gd name="T3" fmla="*/ 1324 h 1336"/>
              <a:gd name="T4" fmla="*/ 42 w 1178"/>
              <a:gd name="T5" fmla="*/ 1032 h 1336"/>
              <a:gd name="T6" fmla="*/ 0 w 1178"/>
              <a:gd name="T7" fmla="*/ 959 h 1336"/>
              <a:gd name="T8" fmla="*/ 0 w 1178"/>
              <a:gd name="T9" fmla="*/ 376 h 1336"/>
              <a:gd name="T10" fmla="*/ 42 w 1178"/>
              <a:gd name="T11" fmla="*/ 303 h 1336"/>
              <a:gd name="T12" fmla="*/ 547 w 1178"/>
              <a:gd name="T13" fmla="*/ 11 h 1336"/>
              <a:gd name="T14" fmla="*/ 589 w 1178"/>
              <a:gd name="T15" fmla="*/ 0 h 1336"/>
              <a:gd name="T16" fmla="*/ 631 w 1178"/>
              <a:gd name="T17" fmla="*/ 11 h 1336"/>
              <a:gd name="T18" fmla="*/ 1136 w 1178"/>
              <a:gd name="T19" fmla="*/ 303 h 1336"/>
              <a:gd name="T20" fmla="*/ 1178 w 1178"/>
              <a:gd name="T21" fmla="*/ 376 h 1336"/>
              <a:gd name="T22" fmla="*/ 1178 w 1178"/>
              <a:gd name="T23" fmla="*/ 959 h 1336"/>
              <a:gd name="T24" fmla="*/ 1136 w 1178"/>
              <a:gd name="T25" fmla="*/ 1032 h 1336"/>
              <a:gd name="T26" fmla="*/ 631 w 1178"/>
              <a:gd name="T27" fmla="*/ 1324 h 1336"/>
              <a:gd name="T28" fmla="*/ 589 w 1178"/>
              <a:gd name="T29"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8" h="1336">
                <a:moveTo>
                  <a:pt x="589" y="1336"/>
                </a:moveTo>
                <a:cubicBezTo>
                  <a:pt x="574" y="1336"/>
                  <a:pt x="560" y="1332"/>
                  <a:pt x="547" y="1324"/>
                </a:cubicBezTo>
                <a:cubicBezTo>
                  <a:pt x="42" y="1032"/>
                  <a:pt x="42" y="1032"/>
                  <a:pt x="42" y="1032"/>
                </a:cubicBezTo>
                <a:cubicBezTo>
                  <a:pt x="16" y="1017"/>
                  <a:pt x="0" y="989"/>
                  <a:pt x="0" y="959"/>
                </a:cubicBezTo>
                <a:cubicBezTo>
                  <a:pt x="0" y="376"/>
                  <a:pt x="0" y="376"/>
                  <a:pt x="0" y="376"/>
                </a:cubicBezTo>
                <a:cubicBezTo>
                  <a:pt x="0" y="346"/>
                  <a:pt x="16" y="318"/>
                  <a:pt x="42" y="303"/>
                </a:cubicBezTo>
                <a:cubicBezTo>
                  <a:pt x="547" y="11"/>
                  <a:pt x="547" y="11"/>
                  <a:pt x="547" y="11"/>
                </a:cubicBezTo>
                <a:cubicBezTo>
                  <a:pt x="560" y="4"/>
                  <a:pt x="574" y="0"/>
                  <a:pt x="589" y="0"/>
                </a:cubicBezTo>
                <a:cubicBezTo>
                  <a:pt x="604" y="0"/>
                  <a:pt x="618" y="4"/>
                  <a:pt x="631" y="11"/>
                </a:cubicBezTo>
                <a:cubicBezTo>
                  <a:pt x="1136" y="303"/>
                  <a:pt x="1136" y="303"/>
                  <a:pt x="1136" y="303"/>
                </a:cubicBezTo>
                <a:cubicBezTo>
                  <a:pt x="1162" y="318"/>
                  <a:pt x="1178" y="346"/>
                  <a:pt x="1178" y="376"/>
                </a:cubicBezTo>
                <a:cubicBezTo>
                  <a:pt x="1178" y="959"/>
                  <a:pt x="1178" y="959"/>
                  <a:pt x="1178" y="959"/>
                </a:cubicBezTo>
                <a:cubicBezTo>
                  <a:pt x="1178" y="989"/>
                  <a:pt x="1162" y="1017"/>
                  <a:pt x="1136" y="1032"/>
                </a:cubicBezTo>
                <a:cubicBezTo>
                  <a:pt x="631" y="1324"/>
                  <a:pt x="631" y="1324"/>
                  <a:pt x="631" y="1324"/>
                </a:cubicBezTo>
                <a:cubicBezTo>
                  <a:pt x="618" y="1332"/>
                  <a:pt x="604" y="1336"/>
                  <a:pt x="589" y="1336"/>
                </a:cubicBezTo>
                <a:close/>
              </a:path>
            </a:pathLst>
          </a:custGeom>
          <a:noFill/>
          <a:ln w="12700">
            <a:solidFill>
              <a:schemeClr val="tx2">
                <a:lumMod val="75000"/>
              </a:schemeClr>
            </a:solidFill>
            <a:prstDash val="sysDot"/>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595" y="537580"/>
            <a:ext cx="12206596" cy="2222247"/>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sp>
        <p:nvSpPr>
          <p:cNvPr id="6" name="矩形 5"/>
          <p:cNvSpPr/>
          <p:nvPr/>
        </p:nvSpPr>
        <p:spPr>
          <a:xfrm>
            <a:off x="3845924" y="597894"/>
            <a:ext cx="3630977" cy="28535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Arial" panose="020B0604020202020204"/>
                <a:ea typeface="微软雅黑 Light" panose="020B0502040204020203" charset="-122"/>
              </a:rPr>
              <a:t>___________________________</a:t>
            </a:r>
            <a:endPar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Light" panose="020B0502040204020203" charset="-122"/>
              <a:cs typeface="+mn-cs"/>
            </a:endParaRPr>
          </a:p>
        </p:txBody>
      </p:sp>
      <p:sp>
        <p:nvSpPr>
          <p:cNvPr id="4" name="文本框 3"/>
          <p:cNvSpPr txBox="1"/>
          <p:nvPr/>
        </p:nvSpPr>
        <p:spPr>
          <a:xfrm>
            <a:off x="3426625" y="2466875"/>
            <a:ext cx="8526186" cy="3539430"/>
          </a:xfrm>
          <a:prstGeom prst="rect">
            <a:avLst/>
          </a:prstGeom>
          <a:solidFill>
            <a:schemeClr val="tx2">
              <a:lumMod val="60000"/>
              <a:lumOff val="40000"/>
            </a:schemeClr>
          </a:solidFill>
          <a:ln>
            <a:solidFill>
              <a:schemeClr val="tx2">
                <a:lumMod val="60000"/>
                <a:lumOff val="40000"/>
              </a:schemeClr>
            </a:solidFill>
          </a:ln>
          <a:effectLst>
            <a:outerShdw blurRad="50800" dist="38100" dir="8100000" algn="tr" rotWithShape="0">
              <a:prstClr val="black">
                <a:alpha val="40000"/>
              </a:prstClr>
            </a:outerShdw>
          </a:effectLst>
        </p:spPr>
        <p:txBody>
          <a:bodyPr wrap="square" rtlCol="0">
            <a:spAutoFit/>
          </a:bodyPr>
          <a:lstStyle/>
          <a:p>
            <a:r>
              <a:rPr lang="zh-CN" altLang="en-US" sz="2800" dirty="0">
                <a:latin typeface="宋体" panose="02010600030101010101" pitchFamily="2" charset="-122"/>
                <a:ea typeface="宋体" panose="02010600030101010101" pitchFamily="2" charset="-122"/>
              </a:rPr>
              <a:t>以</a:t>
            </a:r>
            <a:r>
              <a:rPr lang="zh-CN" altLang="zh-CN" sz="2800" dirty="0">
                <a:latin typeface="宋体" panose="02010600030101010101" pitchFamily="2" charset="-122"/>
                <a:ea typeface="宋体" panose="02010600030101010101" pitchFamily="2" charset="-122"/>
              </a:rPr>
              <a:t>几何公理</a:t>
            </a:r>
            <a:r>
              <a:rPr lang="zh-CN" altLang="en-US" sz="2800" dirty="0">
                <a:latin typeface="宋体" panose="02010600030101010101" pitchFamily="2" charset="-122"/>
                <a:ea typeface="宋体" panose="02010600030101010101" pitchFamily="2" charset="-122"/>
              </a:rPr>
              <a:t>为例，</a:t>
            </a:r>
            <a:r>
              <a:rPr lang="zh-CN" altLang="zh-CN" sz="2800" dirty="0">
                <a:latin typeface="宋体" panose="02010600030101010101" pitchFamily="2" charset="-122"/>
                <a:ea typeface="宋体" panose="02010600030101010101" pitchFamily="2" charset="-122"/>
              </a:rPr>
              <a:t>庞加莱认为，几何公理实质上是一种人为的</a:t>
            </a:r>
            <a:r>
              <a:rPr lang="en-US" altLang="zh-CN" sz="2800" dirty="0">
                <a:latin typeface="宋体" panose="02010600030101010101" pitchFamily="2" charset="-122"/>
                <a:ea typeface="宋体" panose="02010600030101010101" pitchFamily="2" charset="-122"/>
              </a:rPr>
              <a:t>“</a:t>
            </a:r>
            <a:r>
              <a:rPr lang="zh-CN" altLang="zh-CN" sz="2800" dirty="0">
                <a:latin typeface="宋体" panose="02010600030101010101" pitchFamily="2" charset="-122"/>
                <a:ea typeface="宋体" panose="02010600030101010101" pitchFamily="2" charset="-122"/>
              </a:rPr>
              <a:t>约定</a:t>
            </a:r>
            <a:r>
              <a:rPr lang="en-US" altLang="zh-CN" sz="2800" dirty="0">
                <a:latin typeface="宋体" panose="02010600030101010101" pitchFamily="2" charset="-122"/>
                <a:ea typeface="宋体" panose="02010600030101010101" pitchFamily="2" charset="-122"/>
              </a:rPr>
              <a:t>”</a:t>
            </a:r>
            <a:r>
              <a:rPr lang="zh-CN" altLang="zh-CN" sz="2800" dirty="0">
                <a:latin typeface="宋体" panose="02010600030101010101" pitchFamily="2" charset="-122"/>
                <a:ea typeface="宋体" panose="02010600030101010101" pitchFamily="2" charset="-122"/>
              </a:rPr>
              <a:t>，这些约定并不能说明哪一种几何为最真实，而是使人们知道哪一种为最便利</a:t>
            </a:r>
            <a:r>
              <a:rPr lang="en-US" altLang="zh-CN" sz="2800" dirty="0">
                <a:latin typeface="宋体" panose="02010600030101010101" pitchFamily="2" charset="-122"/>
                <a:ea typeface="宋体" panose="02010600030101010101" pitchFamily="2" charset="-122"/>
              </a:rPr>
              <a:t>.</a:t>
            </a:r>
            <a:r>
              <a:rPr lang="zh-CN" altLang="zh-CN" sz="2800" dirty="0">
                <a:latin typeface="宋体" panose="02010600030101010101" pitchFamily="2" charset="-122"/>
                <a:ea typeface="宋体" panose="02010600030101010101" pitchFamily="2" charset="-122"/>
              </a:rPr>
              <a:t>几何对象和公理是发明创造的产物，但它们不是随意发明的，而是要受经验的引导和限制</a:t>
            </a:r>
            <a:r>
              <a:rPr lang="en-US" altLang="zh-CN" sz="2800" dirty="0">
                <a:latin typeface="宋体" panose="02010600030101010101" pitchFamily="2" charset="-122"/>
                <a:ea typeface="宋体" panose="02010600030101010101" pitchFamily="2" charset="-122"/>
              </a:rPr>
              <a:t>.</a:t>
            </a:r>
            <a:r>
              <a:rPr lang="zh-CN" altLang="zh-CN" sz="2800" dirty="0">
                <a:latin typeface="宋体" panose="02010600030101010101" pitchFamily="2" charset="-122"/>
                <a:ea typeface="宋体" panose="02010600030101010101" pitchFamily="2" charset="-122"/>
              </a:rPr>
              <a:t>几何公理的自由约定的性质，并不意味着</a:t>
            </a:r>
            <a:r>
              <a:rPr lang="en-US" altLang="zh-CN" sz="2800" dirty="0">
                <a:latin typeface="宋体" panose="02010600030101010101" pitchFamily="2" charset="-122"/>
                <a:ea typeface="宋体" panose="02010600030101010101" pitchFamily="2" charset="-122"/>
              </a:rPr>
              <a:t>“</a:t>
            </a:r>
            <a:r>
              <a:rPr lang="zh-CN" altLang="zh-CN" sz="2800" dirty="0">
                <a:latin typeface="宋体" panose="02010600030101010101" pitchFamily="2" charset="-122"/>
                <a:ea typeface="宋体" panose="02010600030101010101" pitchFamily="2" charset="-122"/>
              </a:rPr>
              <a:t>任意性</a:t>
            </a:r>
            <a:r>
              <a:rPr lang="en-US" altLang="zh-CN" sz="2800" dirty="0">
                <a:latin typeface="宋体" panose="02010600030101010101" pitchFamily="2" charset="-122"/>
                <a:ea typeface="宋体" panose="02010600030101010101" pitchFamily="2" charset="-122"/>
              </a:rPr>
              <a:t>”.</a:t>
            </a:r>
            <a:r>
              <a:rPr lang="zh-CN" altLang="zh-CN" sz="2800" dirty="0">
                <a:latin typeface="宋体" panose="02010600030101010101" pitchFamily="2" charset="-122"/>
                <a:ea typeface="宋体" panose="02010600030101010101" pitchFamily="2" charset="-122"/>
              </a:rPr>
              <a:t>约定主义不考虑几何对象是否客观存在，只要求它的定义本身与先前认可的命题都不发生矛盾</a:t>
            </a:r>
            <a:r>
              <a:rPr lang="en-US" altLang="zh-CN" sz="2800" dirty="0">
                <a:latin typeface="宋体" panose="02010600030101010101" pitchFamily="2" charset="-122"/>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p:txBody>
      </p:sp>
      <p:sp>
        <p:nvSpPr>
          <p:cNvPr id="16" name="文本框 15"/>
          <p:cNvSpPr txBox="1"/>
          <p:nvPr/>
        </p:nvSpPr>
        <p:spPr>
          <a:xfrm>
            <a:off x="3845924" y="1051750"/>
            <a:ext cx="7687588" cy="707886"/>
          </a:xfrm>
          <a:prstGeom prst="rect">
            <a:avLst/>
          </a:prstGeom>
          <a:noFill/>
        </p:spPr>
        <p:txBody>
          <a:bodyPr wrap="square">
            <a:spAutoFit/>
          </a:bodyPr>
          <a:lstStyle/>
          <a:p>
            <a:r>
              <a:rPr lang="zh-CN" altLang="en-US" sz="4000" dirty="0">
                <a:latin typeface="宋体" panose="02010600030101010101" pitchFamily="2" charset="-122"/>
                <a:ea typeface="宋体" panose="02010600030101010101" pitchFamily="2" charset="-122"/>
              </a:rPr>
              <a:t>庞加莱对于“约定主义”的理解</a:t>
            </a:r>
            <a:endParaRPr lang="zh-CN" altLang="en-US" sz="4000" dirty="0">
              <a:latin typeface="宋体" panose="02010600030101010101" pitchFamily="2" charset="-122"/>
              <a:ea typeface="宋体" panose="02010600030101010101" pitchFamily="2" charset="-122"/>
            </a:endParaRPr>
          </a:p>
        </p:txBody>
      </p:sp>
      <p:pic>
        <p:nvPicPr>
          <p:cNvPr id="20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7110" y="68884"/>
            <a:ext cx="2600325" cy="2466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595" y="537580"/>
            <a:ext cx="12206596" cy="2222247"/>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sp>
        <p:nvSpPr>
          <p:cNvPr id="6" name="矩形 5"/>
          <p:cNvSpPr/>
          <p:nvPr/>
        </p:nvSpPr>
        <p:spPr>
          <a:xfrm>
            <a:off x="3845924" y="597894"/>
            <a:ext cx="3630977" cy="28535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1"/>
                </a:solidFill>
                <a:latin typeface="Arial" panose="020B0604020202020204"/>
                <a:ea typeface="微软雅黑 Light" panose="020B0502040204020203" charset="-122"/>
              </a:rPr>
              <a:t>___________________________</a:t>
            </a:r>
            <a:endPar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Light" panose="020B0502040204020203" charset="-122"/>
              <a:cs typeface="+mn-cs"/>
            </a:endParaRPr>
          </a:p>
        </p:txBody>
      </p:sp>
      <p:sp>
        <p:nvSpPr>
          <p:cNvPr id="4" name="文本框 3"/>
          <p:cNvSpPr txBox="1"/>
          <p:nvPr/>
        </p:nvSpPr>
        <p:spPr>
          <a:xfrm>
            <a:off x="3426625" y="2466875"/>
            <a:ext cx="8526186" cy="3539430"/>
          </a:xfrm>
          <a:prstGeom prst="rect">
            <a:avLst/>
          </a:prstGeom>
          <a:solidFill>
            <a:schemeClr val="tx2">
              <a:lumMod val="60000"/>
              <a:lumOff val="40000"/>
            </a:schemeClr>
          </a:solidFill>
          <a:ln>
            <a:solidFill>
              <a:schemeClr val="tx2">
                <a:lumMod val="60000"/>
                <a:lumOff val="40000"/>
              </a:schemeClr>
            </a:solidFill>
          </a:ln>
          <a:effectLst>
            <a:outerShdw blurRad="50800" dist="38100" dir="8100000" algn="tr" rotWithShape="0">
              <a:prstClr val="black">
                <a:alpha val="40000"/>
              </a:prstClr>
            </a:outerShdw>
          </a:effectLst>
        </p:spPr>
        <p:txBody>
          <a:bodyPr wrap="square" rtlCol="0">
            <a:spAutoFit/>
          </a:bodyPr>
          <a:lstStyle/>
          <a:p>
            <a:r>
              <a:rPr lang="zh-CN" altLang="zh-CN" sz="2800" dirty="0">
                <a:latin typeface="宋体" panose="02010600030101010101" pitchFamily="2" charset="-122"/>
                <a:ea typeface="宋体" panose="02010600030101010101" pitchFamily="2" charset="-122"/>
              </a:rPr>
              <a:t>科学中所说的发现就是把观察到的事实加以推广而进行的归纳法</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而</a:t>
            </a:r>
            <a:r>
              <a:rPr lang="zh-CN" altLang="zh-CN" sz="2800" dirty="0">
                <a:latin typeface="宋体" panose="02010600030101010101" pitchFamily="2" charset="-122"/>
                <a:ea typeface="宋体" panose="02010600030101010101" pitchFamily="2" charset="-122"/>
              </a:rPr>
              <a:t>科学家选择</a:t>
            </a:r>
            <a:r>
              <a:rPr lang="zh-CN" altLang="en-US" sz="2800" dirty="0">
                <a:latin typeface="宋体" panose="02010600030101010101" pitchFamily="2" charset="-122"/>
                <a:ea typeface="宋体" panose="02010600030101010101" pitchFamily="2" charset="-122"/>
              </a:rPr>
              <a:t>的大多都是</a:t>
            </a:r>
            <a:r>
              <a:rPr lang="zh-CN" altLang="zh-CN" sz="2800" dirty="0">
                <a:latin typeface="宋体" panose="02010600030101010101" pitchFamily="2" charset="-122"/>
                <a:ea typeface="宋体" panose="02010600030101010101" pitchFamily="2" charset="-122"/>
              </a:rPr>
              <a:t>那些具有最大复现机遇的事实</a:t>
            </a:r>
            <a:r>
              <a:rPr lang="en-US" altLang="zh-CN" sz="2800" dirty="0">
                <a:latin typeface="宋体" panose="02010600030101010101" pitchFamily="2" charset="-122"/>
                <a:ea typeface="宋体" panose="02010600030101010101" pitchFamily="2" charset="-122"/>
              </a:rPr>
              <a:t>.</a:t>
            </a:r>
            <a:r>
              <a:rPr lang="zh-CN" altLang="zh-CN" sz="2800" dirty="0">
                <a:latin typeface="宋体" panose="02010600030101010101" pitchFamily="2" charset="-122"/>
                <a:ea typeface="宋体" panose="02010600030101010101" pitchFamily="2" charset="-122"/>
              </a:rPr>
              <a:t>庞加莱认为，尽管牛顿定律有其坚定的实验基础，但实验却不能在普遍的意义上使它们无效</a:t>
            </a:r>
            <a:r>
              <a:rPr lang="en-US" altLang="zh-CN" sz="2800" dirty="0">
                <a:latin typeface="宋体" panose="02010600030101010101" pitchFamily="2" charset="-122"/>
                <a:ea typeface="宋体" panose="02010600030101010101" pitchFamily="2" charset="-122"/>
              </a:rPr>
              <a:t>.</a:t>
            </a:r>
            <a:r>
              <a:rPr lang="zh-CN" altLang="zh-CN" sz="2800" dirty="0">
                <a:latin typeface="宋体" panose="02010600030101010101" pitchFamily="2" charset="-122"/>
                <a:ea typeface="宋体" panose="02010600030101010101" pitchFamily="2" charset="-122"/>
              </a:rPr>
              <a:t>在这种意义上，它们被看作是定义的或约定的更为合理</a:t>
            </a:r>
            <a:r>
              <a:rPr lang="en-US" altLang="zh-CN" sz="2800" dirty="0">
                <a:latin typeface="宋体" panose="02010600030101010101" pitchFamily="2" charset="-122"/>
                <a:ea typeface="宋体" panose="02010600030101010101" pitchFamily="2" charset="-122"/>
              </a:rPr>
              <a:t>.</a:t>
            </a:r>
            <a:r>
              <a:rPr lang="zh-CN" altLang="zh-CN" sz="2800" dirty="0">
                <a:latin typeface="宋体" panose="02010600030101010101" pitchFamily="2" charset="-122"/>
                <a:ea typeface="宋体" panose="02010600030101010101" pitchFamily="2" charset="-122"/>
              </a:rPr>
              <a:t>每一个命题都可以用无限多的方式加以推广</a:t>
            </a:r>
            <a:r>
              <a:rPr lang="en-US" altLang="zh-CN" sz="2800" dirty="0">
                <a:latin typeface="宋体" panose="02010600030101010101" pitchFamily="2" charset="-122"/>
                <a:ea typeface="宋体" panose="02010600030101010101" pitchFamily="2" charset="-122"/>
              </a:rPr>
              <a:t>.</a:t>
            </a:r>
            <a:r>
              <a:rPr lang="zh-CN" altLang="zh-CN" sz="2800" dirty="0">
                <a:latin typeface="宋体" panose="02010600030101010101" pitchFamily="2" charset="-122"/>
                <a:ea typeface="宋体" panose="02010600030101010101" pitchFamily="2" charset="-122"/>
              </a:rPr>
              <a:t>而承认牛顿定理的真理性是因为它们最简单、最普遍、最为人熟悉，或者可以看作概率系数最大</a:t>
            </a:r>
            <a:r>
              <a:rPr lang="en-US" altLang="zh-CN" sz="2800" dirty="0">
                <a:latin typeface="宋体" panose="02010600030101010101" pitchFamily="2" charset="-122"/>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p:txBody>
      </p:sp>
      <p:sp>
        <p:nvSpPr>
          <p:cNvPr id="16" name="文本框 15"/>
          <p:cNvSpPr txBox="1"/>
          <p:nvPr/>
        </p:nvSpPr>
        <p:spPr>
          <a:xfrm>
            <a:off x="3845924" y="1051750"/>
            <a:ext cx="7687588" cy="707886"/>
          </a:xfrm>
          <a:prstGeom prst="rect">
            <a:avLst/>
          </a:prstGeom>
          <a:noFill/>
        </p:spPr>
        <p:txBody>
          <a:bodyPr wrap="square">
            <a:spAutoFit/>
          </a:bodyPr>
          <a:lstStyle/>
          <a:p>
            <a:r>
              <a:rPr lang="zh-CN" altLang="en-US" sz="4000" dirty="0">
                <a:latin typeface="宋体" panose="02010600030101010101" pitchFamily="2" charset="-122"/>
                <a:ea typeface="宋体" panose="02010600030101010101" pitchFamily="2" charset="-122"/>
              </a:rPr>
              <a:t>庞加莱对于“约定主义”的理解</a:t>
            </a:r>
            <a:endParaRPr lang="zh-CN" altLang="en-US" sz="4000" dirty="0">
              <a:latin typeface="宋体" panose="02010600030101010101" pitchFamily="2" charset="-122"/>
              <a:ea typeface="宋体" panose="02010600030101010101" pitchFamily="2" charset="-122"/>
            </a:endParaRPr>
          </a:p>
        </p:txBody>
      </p:sp>
      <p:pic>
        <p:nvPicPr>
          <p:cNvPr id="20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7110" y="68884"/>
            <a:ext cx="2600325" cy="2466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12192000" cy="4516840"/>
          </a:xfrm>
          <a:prstGeom prst="rect">
            <a:avLst/>
          </a:prstGeom>
          <a:solidFill>
            <a:schemeClr val="tx2">
              <a:lumMod val="20000"/>
              <a:lumOff val="80000"/>
            </a:schemeClr>
          </a:solidFill>
          <a:ln>
            <a:solidFill>
              <a:schemeClr val="tx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34" name="矩形 33"/>
          <p:cNvSpPr/>
          <p:nvPr/>
        </p:nvSpPr>
        <p:spPr>
          <a:xfrm>
            <a:off x="896879" y="2191919"/>
            <a:ext cx="10778519" cy="3081579"/>
          </a:xfrm>
          <a:prstGeom prst="rect">
            <a:avLst/>
          </a:prstGeom>
          <a:solidFill>
            <a:schemeClr val="tx2">
              <a:lumMod val="60000"/>
              <a:lumOff val="40000"/>
            </a:schemeClr>
          </a:solidFill>
          <a:ln>
            <a:noFill/>
          </a:ln>
          <a:effectLst>
            <a:outerShdw blurRad="50800" dist="38100" dir="8100000" algn="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zh-CN" altLang="en-US" sz="2800" dirty="0">
                <a:latin typeface="华文楷体" panose="02010600040101010101" pitchFamily="2" charset="-122"/>
                <a:ea typeface="华文楷体" panose="02010600040101010101" pitchFamily="2" charset="-122"/>
              </a:rPr>
              <a:t>来自匿名</a:t>
            </a: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a:t>
            </a:r>
            <a:endParaRPr lang="en-US" altLang="zh-CN" sz="2800" dirty="0">
              <a:latin typeface="华文楷体" panose="02010600040101010101" pitchFamily="2" charset="-122"/>
              <a:ea typeface="华文楷体" panose="02010600040101010101" pitchFamily="2" charset="-122"/>
            </a:endParaRPr>
          </a:p>
          <a:p>
            <a:pPr lvl="0" defTabSz="914400">
              <a:defRPr/>
            </a:pPr>
            <a:r>
              <a:rPr lang="en-US" altLang="zh-CN" sz="2800" dirty="0">
                <a:latin typeface="华文楷体" panose="02010600040101010101" pitchFamily="2" charset="-122"/>
                <a:ea typeface="华文楷体" panose="02010600040101010101" pitchFamily="2" charset="-122"/>
              </a:rPr>
              <a:t>《</a:t>
            </a:r>
            <a:r>
              <a:rPr lang="zh-CN" altLang="zh-CN" sz="2800" dirty="0">
                <a:latin typeface="华文楷体" panose="02010600040101010101" pitchFamily="2" charset="-122"/>
                <a:ea typeface="华文楷体" panose="02010600040101010101" pitchFamily="2" charset="-122"/>
              </a:rPr>
              <a:t>两小儿辩日</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里的</a:t>
            </a:r>
            <a:r>
              <a:rPr lang="zh-CN" altLang="zh-CN" sz="2800" dirty="0">
                <a:latin typeface="华文楷体" panose="02010600040101010101" pitchFamily="2" charset="-122"/>
                <a:ea typeface="华文楷体" panose="02010600040101010101" pitchFamily="2" charset="-122"/>
              </a:rPr>
              <a:t>两个小孩</a:t>
            </a:r>
            <a:r>
              <a:rPr lang="zh-CN" altLang="en-US" sz="2800" dirty="0">
                <a:latin typeface="华文楷体" panose="02010600040101010101" pitchFamily="2" charset="-122"/>
                <a:ea typeface="华文楷体" panose="02010600040101010101" pitchFamily="2" charset="-122"/>
              </a:rPr>
              <a:t>在对</a:t>
            </a:r>
            <a:r>
              <a:rPr lang="zh-CN" altLang="zh-CN" sz="2800" dirty="0">
                <a:latin typeface="华文楷体" panose="02010600040101010101" pitchFamily="2" charset="-122"/>
                <a:ea typeface="华文楷体" panose="02010600040101010101" pitchFamily="2" charset="-122"/>
              </a:rPr>
              <a:t>太阳的</a:t>
            </a:r>
            <a:r>
              <a:rPr lang="zh-CN" altLang="en-US" sz="2800" dirty="0">
                <a:latin typeface="华文楷体" panose="02010600040101010101" pitchFamily="2" charset="-122"/>
                <a:ea typeface="华文楷体" panose="02010600040101010101" pitchFamily="2" charset="-122"/>
              </a:rPr>
              <a:t>远近进行的</a:t>
            </a:r>
            <a:r>
              <a:rPr lang="zh-CN" altLang="zh-CN" sz="2800" dirty="0">
                <a:latin typeface="华文楷体" panose="02010600040101010101" pitchFamily="2" charset="-122"/>
                <a:ea typeface="华文楷体" panose="02010600040101010101" pitchFamily="2" charset="-122"/>
              </a:rPr>
              <a:t>讨论</a:t>
            </a:r>
            <a:r>
              <a:rPr lang="zh-CN" altLang="en-US" sz="2800" dirty="0">
                <a:latin typeface="华文楷体" panose="02010600040101010101" pitchFamily="2" charset="-122"/>
                <a:ea typeface="华文楷体" panose="02010600040101010101" pitchFamily="2" charset="-122"/>
              </a:rPr>
              <a:t>中</a:t>
            </a:r>
            <a:r>
              <a:rPr lang="zh-CN" altLang="zh-CN" sz="2800" dirty="0">
                <a:latin typeface="华文楷体" panose="02010600040101010101" pitchFamily="2" charset="-122"/>
                <a:ea typeface="华文楷体" panose="02010600040101010101" pitchFamily="2" charset="-122"/>
              </a:rPr>
              <a:t>，选取</a:t>
            </a:r>
            <a:r>
              <a:rPr lang="zh-CN" altLang="en-US" sz="2800" dirty="0">
                <a:latin typeface="华文楷体" panose="02010600040101010101" pitchFamily="2" charset="-122"/>
                <a:ea typeface="华文楷体" panose="02010600040101010101" pitchFamily="2" charset="-122"/>
              </a:rPr>
              <a:t>了不同的</a:t>
            </a:r>
            <a:r>
              <a:rPr lang="zh-CN" altLang="zh-CN" sz="2800" dirty="0">
                <a:latin typeface="华文楷体" panose="02010600040101010101" pitchFamily="2" charset="-122"/>
                <a:ea typeface="华文楷体" panose="02010600040101010101" pitchFamily="2" charset="-122"/>
              </a:rPr>
              <a:t>参照，得到</a:t>
            </a:r>
            <a:r>
              <a:rPr lang="zh-CN" altLang="en-US" sz="2800" dirty="0">
                <a:latin typeface="华文楷体" panose="02010600040101010101" pitchFamily="2" charset="-122"/>
                <a:ea typeface="华文楷体" panose="02010600040101010101" pitchFamily="2" charset="-122"/>
              </a:rPr>
              <a:t>了不同</a:t>
            </a:r>
            <a:r>
              <a:rPr lang="zh-CN" altLang="zh-CN" sz="2800" dirty="0">
                <a:latin typeface="华文楷体" panose="02010600040101010101" pitchFamily="2" charset="-122"/>
                <a:ea typeface="华文楷体" panose="02010600040101010101" pitchFamily="2" charset="-122"/>
              </a:rPr>
              <a:t>的结果。</a:t>
            </a:r>
            <a:endParaRPr lang="en-US" altLang="zh-CN" sz="28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6" name="矩形 35"/>
          <p:cNvSpPr/>
          <p:nvPr/>
        </p:nvSpPr>
        <p:spPr>
          <a:xfrm>
            <a:off x="451312" y="615268"/>
            <a:ext cx="3538797" cy="819994"/>
          </a:xfrm>
          <a:prstGeom prst="rect">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chemeClr val="bg1"/>
                </a:solidFill>
                <a:effectLst/>
                <a:latin typeface="华文楷体" panose="02010600040101010101" pitchFamily="2" charset="-122"/>
                <a:ea typeface="华文楷体" panose="02010600040101010101" pitchFamily="2" charset="-122"/>
                <a:cs typeface="Times New Roman" panose="02020603050405020304" pitchFamily="18" charset="0"/>
              </a:rPr>
              <a:t>集思广益</a:t>
            </a:r>
            <a:endParaRPr lang="en-US" altLang="zh-CN" sz="3600" dirty="0">
              <a:solidFill>
                <a:schemeClr val="bg1"/>
              </a:solidFill>
              <a:effectLst/>
              <a:latin typeface="华文楷体" panose="02010600040101010101" pitchFamily="2" charset="-122"/>
              <a:ea typeface="华文楷体" panose="02010600040101010101" pitchFamily="2" charset="-122"/>
              <a:cs typeface="Times New Roman" panose="02020603050405020304" pitchFamily="18" charset="0"/>
            </a:endParaRPr>
          </a:p>
        </p:txBody>
      </p:sp>
      <p:cxnSp>
        <p:nvCxnSpPr>
          <p:cNvPr id="45" name="直接连接符 44"/>
          <p:cNvCxnSpPr/>
          <p:nvPr/>
        </p:nvCxnSpPr>
        <p:spPr>
          <a:xfrm>
            <a:off x="632980" y="2574813"/>
            <a:ext cx="0" cy="3081579"/>
          </a:xfrm>
          <a:prstGeom prst="line">
            <a:avLst/>
          </a:prstGeom>
          <a:ln>
            <a:solidFill>
              <a:schemeClr val="bg2">
                <a:lumMod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12192000" cy="4516840"/>
          </a:xfrm>
          <a:prstGeom prst="rect">
            <a:avLst/>
          </a:prstGeom>
          <a:solidFill>
            <a:schemeClr val="tx2">
              <a:lumMod val="20000"/>
              <a:lumOff val="80000"/>
            </a:schemeClr>
          </a:solidFill>
          <a:ln>
            <a:solidFill>
              <a:schemeClr val="tx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34" name="矩形 33"/>
          <p:cNvSpPr/>
          <p:nvPr/>
        </p:nvSpPr>
        <p:spPr>
          <a:xfrm>
            <a:off x="894384" y="2184116"/>
            <a:ext cx="10778519" cy="3081579"/>
          </a:xfrm>
          <a:prstGeom prst="rect">
            <a:avLst/>
          </a:prstGeom>
          <a:solidFill>
            <a:schemeClr val="tx2">
              <a:lumMod val="60000"/>
              <a:lumOff val="40000"/>
            </a:schemeClr>
          </a:solidFill>
          <a:ln>
            <a:noFill/>
          </a:ln>
          <a:effectLst>
            <a:outerShdw blurRad="50800" dist="38100" dir="8100000" algn="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zh-CN" altLang="en-US" sz="2400" dirty="0">
                <a:latin typeface="华文楷体" panose="02010600040101010101" pitchFamily="2" charset="-122"/>
                <a:ea typeface="华文楷体" panose="02010600040101010101" pitchFamily="2" charset="-122"/>
              </a:rPr>
              <a:t>来自匿名</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每</a:t>
            </a:r>
            <a:r>
              <a:rPr lang="en-US" altLang="zh-CN" sz="2400" dirty="0">
                <a:latin typeface="华文楷体" panose="02010600040101010101" pitchFamily="2" charset="-122"/>
                <a:ea typeface="华文楷体" panose="02010600040101010101" pitchFamily="2" charset="-122"/>
              </a:rPr>
              <a:t>365.25</a:t>
            </a:r>
            <a:r>
              <a:rPr lang="zh-CN" altLang="zh-CN" sz="2400" dirty="0">
                <a:latin typeface="华文楷体" panose="02010600040101010101" pitchFamily="2" charset="-122"/>
                <a:ea typeface="华文楷体" panose="02010600040101010101" pitchFamily="2" charset="-122"/>
              </a:rPr>
              <a:t>天左右，地球上的四季完成一个循环，</a:t>
            </a:r>
            <a:r>
              <a:rPr lang="zh-CN" altLang="en-US" sz="2400" dirty="0">
                <a:latin typeface="华文楷体" panose="02010600040101010101" pitchFamily="2" charset="-122"/>
                <a:ea typeface="华文楷体" panose="02010600040101010101" pitchFamily="2" charset="-122"/>
              </a:rPr>
              <a:t>这</a:t>
            </a:r>
            <a:r>
              <a:rPr lang="zh-CN" altLang="zh-CN" sz="2400" dirty="0">
                <a:latin typeface="华文楷体" panose="02010600040101010101" pitchFamily="2" charset="-122"/>
                <a:ea typeface="华文楷体" panose="02010600040101010101" pitchFamily="2" charset="-122"/>
              </a:rPr>
              <a:t>有两种理论可以用来解释</a:t>
            </a: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日心说、地心说。表面上看，这两个理论似乎都能解释我们所观察到的现象。</a:t>
            </a:r>
            <a:r>
              <a:rPr lang="zh-CN" altLang="en-US" sz="2400" dirty="0">
                <a:latin typeface="华文楷体" panose="02010600040101010101" pitchFamily="2" charset="-122"/>
                <a:ea typeface="华文楷体" panose="02010600040101010101" pitchFamily="2" charset="-122"/>
              </a:rPr>
              <a:t>而</a:t>
            </a:r>
            <a:r>
              <a:rPr lang="zh-CN" altLang="zh-CN" sz="2400" dirty="0">
                <a:latin typeface="华文楷体" panose="02010600040101010101" pitchFamily="2" charset="-122"/>
                <a:ea typeface="华文楷体" panose="02010600040101010101" pitchFamily="2" charset="-122"/>
              </a:rPr>
              <a:t>我们在解释这个现象时选择日心说</a:t>
            </a:r>
            <a:r>
              <a:rPr lang="zh-CN" altLang="en-US" sz="2400" dirty="0">
                <a:latin typeface="华文楷体" panose="02010600040101010101" pitchFamily="2" charset="-122"/>
                <a:ea typeface="华文楷体" panose="02010600040101010101" pitchFamily="2" charset="-122"/>
              </a:rPr>
              <a:t>，是因为</a:t>
            </a:r>
            <a:r>
              <a:rPr lang="zh-CN" altLang="zh-CN" sz="2400" dirty="0">
                <a:latin typeface="华文楷体" panose="02010600040101010101" pitchFamily="2" charset="-122"/>
                <a:ea typeface="华文楷体" panose="02010600040101010101" pitchFamily="2" charset="-122"/>
              </a:rPr>
              <a:t>一个理论的解释力不在于解释一个现象，而在于涵盖现象的范围。</a:t>
            </a:r>
            <a:r>
              <a:rPr lang="zh-CN" altLang="en-US" sz="2400" dirty="0">
                <a:latin typeface="华文楷体" panose="02010600040101010101" pitchFamily="2" charset="-122"/>
                <a:ea typeface="华文楷体" panose="02010600040101010101" pitchFamily="2" charset="-122"/>
              </a:rPr>
              <a:t>涵盖</a:t>
            </a:r>
            <a:r>
              <a:rPr lang="zh-CN" altLang="zh-CN" sz="2400" dirty="0">
                <a:latin typeface="华文楷体" panose="02010600040101010101" pitchFamily="2" charset="-122"/>
                <a:ea typeface="华文楷体" panose="02010600040101010101" pitchFamily="2" charset="-122"/>
              </a:rPr>
              <a:t>范围越大的理论，解释力越强，越可信。约定解释力更大的理论作为现象的依据，会使我们不容易在解释其他现象时得到相悖的结论。</a:t>
            </a:r>
            <a:endParaRPr lang="en-US" altLang="zh-CN" sz="24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6" name="矩形 35"/>
          <p:cNvSpPr/>
          <p:nvPr/>
        </p:nvSpPr>
        <p:spPr>
          <a:xfrm>
            <a:off x="451312" y="615268"/>
            <a:ext cx="3538797" cy="819994"/>
          </a:xfrm>
          <a:prstGeom prst="rect">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chemeClr val="bg1"/>
                </a:solidFill>
                <a:effectLst/>
                <a:latin typeface="华文楷体" panose="02010600040101010101" pitchFamily="2" charset="-122"/>
                <a:ea typeface="华文楷体" panose="02010600040101010101" pitchFamily="2" charset="-122"/>
                <a:cs typeface="Times New Roman" panose="02020603050405020304" pitchFamily="18" charset="0"/>
              </a:rPr>
              <a:t>集思广益</a:t>
            </a:r>
            <a:endParaRPr lang="en-US" altLang="zh-CN" sz="3600" dirty="0">
              <a:solidFill>
                <a:schemeClr val="bg1"/>
              </a:solidFill>
              <a:effectLst/>
              <a:latin typeface="华文楷体" panose="02010600040101010101" pitchFamily="2" charset="-122"/>
              <a:ea typeface="华文楷体" panose="02010600040101010101" pitchFamily="2" charset="-122"/>
              <a:cs typeface="Times New Roman" panose="02020603050405020304" pitchFamily="18" charset="0"/>
            </a:endParaRPr>
          </a:p>
        </p:txBody>
      </p:sp>
      <p:cxnSp>
        <p:nvCxnSpPr>
          <p:cNvPr id="45" name="直接连接符 44"/>
          <p:cNvCxnSpPr/>
          <p:nvPr/>
        </p:nvCxnSpPr>
        <p:spPr>
          <a:xfrm>
            <a:off x="641293" y="2508312"/>
            <a:ext cx="0" cy="3081579"/>
          </a:xfrm>
          <a:prstGeom prst="line">
            <a:avLst/>
          </a:prstGeom>
          <a:ln>
            <a:solidFill>
              <a:schemeClr val="bg2">
                <a:lumMod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1"/>
            <a:ext cx="12192000" cy="4516840"/>
          </a:xfrm>
          <a:prstGeom prst="rect">
            <a:avLst/>
          </a:prstGeom>
          <a:solidFill>
            <a:schemeClr val="tx2">
              <a:lumMod val="20000"/>
              <a:lumOff val="80000"/>
            </a:schemeClr>
          </a:solidFill>
          <a:ln>
            <a:solidFill>
              <a:schemeClr val="tx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34" name="矩形 33"/>
          <p:cNvSpPr/>
          <p:nvPr/>
        </p:nvSpPr>
        <p:spPr>
          <a:xfrm>
            <a:off x="894384" y="2184116"/>
            <a:ext cx="10868098" cy="3900800"/>
          </a:xfrm>
          <a:prstGeom prst="rect">
            <a:avLst/>
          </a:prstGeom>
          <a:solidFill>
            <a:schemeClr val="tx2">
              <a:lumMod val="60000"/>
              <a:lumOff val="40000"/>
            </a:schemeClr>
          </a:solidFill>
          <a:ln>
            <a:noFill/>
          </a:ln>
          <a:effectLst>
            <a:outerShdw blurRad="50800" dist="38100" dir="8100000" algn="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defRPr/>
            </a:pPr>
            <a:endParaRPr lang="en-US" altLang="zh-CN" sz="2400" dirty="0">
              <a:latin typeface="华文楷体" panose="02010600040101010101" pitchFamily="2" charset="-122"/>
              <a:ea typeface="华文楷体" panose="02010600040101010101" pitchFamily="2" charset="-122"/>
            </a:endParaRPr>
          </a:p>
          <a:p>
            <a:pPr defTabSz="914400">
              <a:defRPr/>
            </a:pPr>
            <a:r>
              <a:rPr lang="zh-CN" altLang="en-US" sz="2400" dirty="0">
                <a:latin typeface="华文楷体" panose="02010600040101010101" pitchFamily="2" charset="-122"/>
                <a:ea typeface="华文楷体" panose="02010600040101010101" pitchFamily="2" charset="-122"/>
              </a:rPr>
              <a:t>来自匿名</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：以</a:t>
            </a:r>
            <a:r>
              <a:rPr lang="zh-CN" altLang="zh-CN" sz="2400" dirty="0">
                <a:latin typeface="华文楷体" panose="02010600040101010101" pitchFamily="2" charset="-122"/>
                <a:ea typeface="华文楷体" panose="02010600040101010101" pitchFamily="2" charset="-122"/>
              </a:rPr>
              <a:t>社会科学与自然科学</a:t>
            </a:r>
            <a:r>
              <a:rPr lang="zh-CN" altLang="en-US" sz="2400" dirty="0">
                <a:latin typeface="华文楷体" panose="02010600040101010101" pitchFamily="2" charset="-122"/>
                <a:ea typeface="华文楷体" panose="02010600040101010101" pitchFamily="2" charset="-122"/>
              </a:rPr>
              <a:t>为例，</a:t>
            </a:r>
            <a:r>
              <a:rPr lang="zh-CN" altLang="zh-CN" sz="2400" dirty="0">
                <a:latin typeface="华文楷体" panose="02010600040101010101" pitchFamily="2" charset="-122"/>
                <a:ea typeface="华文楷体" panose="02010600040101010101" pitchFamily="2" charset="-122"/>
              </a:rPr>
              <a:t>后者的基石</a:t>
            </a:r>
            <a:r>
              <a:rPr lang="zh-CN" altLang="en-US" sz="2400" dirty="0">
                <a:latin typeface="华文楷体" panose="02010600040101010101" pitchFamily="2" charset="-122"/>
                <a:ea typeface="华文楷体" panose="02010600040101010101" pitchFamily="2" charset="-122"/>
              </a:rPr>
              <a:t>是</a:t>
            </a:r>
            <a:r>
              <a:rPr lang="zh-CN" altLang="zh-CN" sz="2400" dirty="0">
                <a:latin typeface="华文楷体" panose="02010600040101010101" pitchFamily="2" charset="-122"/>
                <a:ea typeface="华文楷体" panose="02010600040101010101" pitchFamily="2" charset="-122"/>
              </a:rPr>
              <a:t>简单可重复的实验，而社会科学则更依赖于一些极其重要的社会概念来作为切入点。不可否认地是，社会学家们提出的社会概念是他们通过细致与敏锐的观察而对现实的抽象，本身是符合科学的。然而问题的关键在于，一旦概念被提出，其自身也会形塑社会。就像马克思提出阶级冲突理论后，社会也会对阶级这一概念广泛地探讨和重新诠释。社会是进步发展的，概念也因此必须被不断更新。然而若是大家在交流之中缺乏对概念的一致认识，交流就会失去意义。所以有人这样概括：自然科学更像一种发现，而社会科学更像一种发明，其基于对现实的抽象，而社会上每一个人都以这种概念的发明为踏板进行探讨</a:t>
            </a:r>
            <a:endParaRPr lang="zh-CN" altLang="zh-CN" sz="2400" dirty="0">
              <a:latin typeface="华文楷体" panose="02010600040101010101" pitchFamily="2" charset="-122"/>
              <a:ea typeface="华文楷体" panose="02010600040101010101" pitchFamily="2" charset="-122"/>
            </a:endParaRPr>
          </a:p>
          <a:p>
            <a:pPr lvl="0" defTabSz="914400">
              <a:defRPr/>
            </a:pPr>
            <a:endParaRPr lang="en-US" altLang="zh-CN" sz="24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6" name="矩形 35"/>
          <p:cNvSpPr/>
          <p:nvPr/>
        </p:nvSpPr>
        <p:spPr>
          <a:xfrm>
            <a:off x="451312" y="615268"/>
            <a:ext cx="3538797" cy="819994"/>
          </a:xfrm>
          <a:prstGeom prst="rect">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chemeClr val="bg1"/>
                </a:solidFill>
                <a:effectLst/>
                <a:latin typeface="华文楷体" panose="02010600040101010101" pitchFamily="2" charset="-122"/>
                <a:ea typeface="华文楷体" panose="02010600040101010101" pitchFamily="2" charset="-122"/>
                <a:cs typeface="Times New Roman" panose="02020603050405020304" pitchFamily="18" charset="0"/>
              </a:rPr>
              <a:t>集思广益</a:t>
            </a:r>
            <a:endParaRPr lang="en-US" altLang="zh-CN" sz="3600" dirty="0">
              <a:solidFill>
                <a:schemeClr val="bg1"/>
              </a:solidFill>
              <a:effectLst/>
              <a:latin typeface="华文楷体" panose="02010600040101010101" pitchFamily="2" charset="-122"/>
              <a:ea typeface="华文楷体" panose="02010600040101010101" pitchFamily="2" charset="-122"/>
              <a:cs typeface="Times New Roman" panose="02020603050405020304" pitchFamily="18" charset="0"/>
            </a:endParaRPr>
          </a:p>
        </p:txBody>
      </p:sp>
      <p:cxnSp>
        <p:nvCxnSpPr>
          <p:cNvPr id="45" name="直接连接符 44"/>
          <p:cNvCxnSpPr/>
          <p:nvPr/>
        </p:nvCxnSpPr>
        <p:spPr>
          <a:xfrm>
            <a:off x="583104" y="2408559"/>
            <a:ext cx="0" cy="3676357"/>
          </a:xfrm>
          <a:prstGeom prst="line">
            <a:avLst/>
          </a:prstGeom>
          <a:ln>
            <a:solidFill>
              <a:schemeClr val="bg2">
                <a:lumMod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98917" y="2352502"/>
            <a:ext cx="4177145" cy="1200329"/>
          </a:xfrm>
          <a:prstGeom prst="rect">
            <a:avLst/>
          </a:prstGeom>
          <a:noFill/>
          <a:effectLst>
            <a:reflection blurRad="6350" stA="50000" endA="300" endPos="55000" dir="5400000" sy="-100000" algn="bl" rotWithShape="0"/>
          </a:effectLst>
        </p:spPr>
        <p:txBody>
          <a:bodyPr wrap="square" rtlCol="0">
            <a:spAutoFit/>
          </a:bodyPr>
          <a:lstStyle/>
          <a:p>
            <a:r>
              <a:rPr lang="zh-CN" altLang="en-US" sz="7200" dirty="0">
                <a:solidFill>
                  <a:schemeClr val="accent4">
                    <a:lumMod val="60000"/>
                    <a:lumOff val="40000"/>
                  </a:schemeClr>
                </a:solidFill>
                <a:effectLst>
                  <a:outerShdw blurRad="50800" dist="38100" dir="2700000" algn="tl" rotWithShape="0">
                    <a:prstClr val="black">
                      <a:alpha val="40000"/>
                    </a:prstClr>
                  </a:outerShdw>
                </a:effectLst>
                <a:latin typeface="华文楷体" panose="02010600040101010101" pitchFamily="2" charset="-122"/>
                <a:ea typeface="华文楷体" panose="02010600040101010101" pitchFamily="2" charset="-122"/>
              </a:rPr>
              <a:t>感谢观看！</a:t>
            </a:r>
            <a:endParaRPr lang="zh-CN" altLang="en-US" sz="7200" dirty="0">
              <a:solidFill>
                <a:schemeClr val="accent4">
                  <a:lumMod val="60000"/>
                  <a:lumOff val="40000"/>
                </a:schemeClr>
              </a:solidFill>
              <a:effectLst>
                <a:outerShdw blurRad="50800" dist="38100" dir="2700000" algn="tl" rotWithShape="0">
                  <a:prstClr val="black">
                    <a:alpha val="40000"/>
                  </a:prstClr>
                </a:outerShdw>
              </a:effectLst>
              <a:latin typeface="华文楷体" panose="02010600040101010101" pitchFamily="2" charset="-122"/>
              <a:ea typeface="华文楷体" panose="0201060004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TM03090434[[fn=木材纹理]]</Template>
  <TotalTime>0</TotalTime>
  <Words>1210</Words>
  <Application>WPS 演示</Application>
  <PresentationFormat>宽屏</PresentationFormat>
  <Paragraphs>44</Paragraphs>
  <Slides>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宋体</vt:lpstr>
      <vt:lpstr>Wingdings</vt:lpstr>
      <vt:lpstr>Arial</vt:lpstr>
      <vt:lpstr>微软雅黑 Light</vt:lpstr>
      <vt:lpstr>华文行楷</vt:lpstr>
      <vt:lpstr>华文楷体</vt:lpstr>
      <vt:lpstr>Times New Roman</vt:lpstr>
      <vt:lpstr>Calibri</vt:lpstr>
      <vt:lpstr>微软雅黑</vt:lpstr>
      <vt:lpstr>Arial Unicode MS</vt:lpstr>
      <vt:lpstr>等线 Light</vt:lpstr>
      <vt:lpstr>Calibri Light</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方 思煜</dc:creator>
  <cp:lastModifiedBy>过客</cp:lastModifiedBy>
  <cp:revision>6</cp:revision>
  <dcterms:created xsi:type="dcterms:W3CDTF">2021-12-07T09:56:00Z</dcterms:created>
  <dcterms:modified xsi:type="dcterms:W3CDTF">2021-12-22T04:21:59Z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350C3CFFCEF84FEA95A8B99F19F25944</vt:lpwstr>
  </property>
  <property fmtid="{D5CDD505-2E9C-101B-9397-08002B2CF9AE}" pid="3" name="KSOProductBuildVer">
    <vt:lpwstr>2052-11.1.0.11115</vt:lpwstr>
  </property>
</Properties>
</file>