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42" r:id="rId3"/>
    <p:sldId id="347" r:id="rId4"/>
    <p:sldId id="344" r:id="rId5"/>
    <p:sldId id="337" r:id="rId6"/>
    <p:sldId id="338" r:id="rId7"/>
    <p:sldId id="339" r:id="rId8"/>
    <p:sldId id="340" r:id="rId9"/>
    <p:sldId id="341" r:id="rId10"/>
    <p:sldId id="315" r:id="rId11"/>
    <p:sldId id="317" r:id="rId12"/>
    <p:sldId id="316"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43" r:id="rId31"/>
    <p:sldId id="345"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00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2024/6/6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2024/6/6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2024/6/6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2024/6/6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Title 6"/>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2024/6/6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2024/6/6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2024/6/6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2024/6/6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pPr/>
              <a:t>2024/6/6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2024/6/6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2024/6/6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pPr/>
              <a:t>2024/6/6</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pPr/>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3356992"/>
            <a:ext cx="7772400" cy="864096"/>
          </a:xfrm>
        </p:spPr>
        <p:txBody>
          <a:bodyPr/>
          <a:lstStyle/>
          <a:p>
            <a:pPr lvl="0" fontAlgn="base">
              <a:spcAft>
                <a:spcPct val="0"/>
              </a:spcAft>
            </a:pPr>
            <a:r>
              <a:rPr lang="zh-CN" altLang="en-US" sz="4800" dirty="0">
                <a:solidFill>
                  <a:schemeClr val="bg1"/>
                </a:solidFill>
                <a:latin typeface="+mn-ea"/>
                <a:ea typeface="+mn-ea"/>
                <a:cs typeface="+mn-cs"/>
              </a:rPr>
              <a:t>嵌入式系统实践</a:t>
            </a:r>
            <a:endParaRPr lang="zh-CN" altLang="en-US" dirty="0">
              <a:solidFill>
                <a:schemeClr val="bg1"/>
              </a:solidFill>
              <a:latin typeface="+mn-ea"/>
              <a:ea typeface="+mn-ea"/>
            </a:endParaRPr>
          </a:p>
        </p:txBody>
      </p:sp>
      <p:sp>
        <p:nvSpPr>
          <p:cNvPr id="3" name="副标题 2"/>
          <p:cNvSpPr>
            <a:spLocks noGrp="1"/>
          </p:cNvSpPr>
          <p:nvPr>
            <p:ph type="subTitle" idx="1"/>
          </p:nvPr>
        </p:nvSpPr>
        <p:spPr>
          <a:xfrm>
            <a:off x="1371600" y="4365103"/>
            <a:ext cx="6400800" cy="664097"/>
          </a:xfrm>
        </p:spPr>
        <p:txBody>
          <a:bodyPr/>
          <a:lstStyle/>
          <a:p>
            <a:pPr lvl="0" fontAlgn="base">
              <a:spcBef>
                <a:spcPct val="0"/>
              </a:spcBef>
              <a:spcAft>
                <a:spcPct val="0"/>
              </a:spcAft>
              <a:buClr>
                <a:srgbClr val="FF6600"/>
              </a:buClr>
              <a:buSzTx/>
            </a:pPr>
            <a:r>
              <a:rPr lang="zh-CN" altLang="en-US" sz="2800" b="1" dirty="0">
                <a:solidFill>
                  <a:srgbClr val="6600FF"/>
                </a:solidFill>
                <a:latin typeface="+mn-ea"/>
              </a:rPr>
              <a:t>任课老师：丁玉龙</a:t>
            </a:r>
            <a:endParaRPr lang="en-US" altLang="zh-CN" sz="2800" b="1" dirty="0">
              <a:solidFill>
                <a:srgbClr val="6600FF"/>
              </a:solidFill>
              <a:latin typeface="+mn-ea"/>
            </a:endParaRPr>
          </a:p>
          <a:p>
            <a:endParaRPr lang="zh-CN" altLang="en-US" dirty="0"/>
          </a:p>
        </p:txBody>
      </p:sp>
      <p:pic>
        <p:nvPicPr>
          <p:cNvPr id="3074" name="Picture 2" descr="C:\Users\think\Pictures\嵌入式系统实践周二晚群聊二维码.png"/>
          <p:cNvPicPr>
            <a:picLocks noChangeAspect="1" noChangeArrowheads="1"/>
          </p:cNvPicPr>
          <p:nvPr/>
        </p:nvPicPr>
        <p:blipFill>
          <a:blip r:embed="rId2" cstate="print"/>
          <a:srcRect/>
          <a:stretch>
            <a:fillRect/>
          </a:stretch>
        </p:blipFill>
        <p:spPr bwMode="auto">
          <a:xfrm>
            <a:off x="539552" y="404664"/>
            <a:ext cx="2838450" cy="2981325"/>
          </a:xfrm>
          <a:prstGeom prst="rect">
            <a:avLst/>
          </a:prstGeom>
          <a:noFill/>
        </p:spPr>
      </p:pic>
    </p:spTree>
    <p:extLst>
      <p:ext uri="{BB962C8B-B14F-4D97-AF65-F5344CB8AC3E}">
        <p14:creationId xmlns:p14="http://schemas.microsoft.com/office/powerpoint/2010/main" val="3408874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dirty="0"/>
              <a:t>软件需求分为功能和非功能性需求，常会忽视非功能性需求。</a:t>
            </a:r>
            <a:endParaRPr lang="en-US" altLang="zh-CN" dirty="0"/>
          </a:p>
          <a:p>
            <a:r>
              <a:rPr lang="zh-CN" altLang="en-US" b="1" dirty="0"/>
              <a:t>非功能性需求</a:t>
            </a:r>
            <a:endParaRPr lang="en-US" altLang="zh-CN" b="1" dirty="0"/>
          </a:p>
          <a:p>
            <a:r>
              <a:rPr lang="zh-CN" altLang="en-US" dirty="0"/>
              <a:t> </a:t>
            </a:r>
            <a:r>
              <a:rPr lang="en-US" altLang="zh-CN" dirty="0"/>
              <a:t>1</a:t>
            </a:r>
            <a:r>
              <a:rPr lang="zh-CN" altLang="en-US" dirty="0"/>
              <a:t>、定义：为满足业务需求而必须具有且除功能需求以外的特性。  </a:t>
            </a:r>
            <a:endParaRPr lang="en-US" altLang="zh-CN" dirty="0"/>
          </a:p>
          <a:p>
            <a:r>
              <a:rPr lang="en-US" altLang="zh-CN" dirty="0"/>
              <a:t>2</a:t>
            </a:r>
            <a:r>
              <a:rPr lang="zh-CN" altLang="en-US" dirty="0"/>
              <a:t>、影响：影响着产品是否能够持续稳定并高效的提供服务。  </a:t>
            </a:r>
            <a:endParaRPr lang="en-US" altLang="zh-CN" dirty="0"/>
          </a:p>
          <a:p>
            <a:r>
              <a:rPr lang="en-US" altLang="zh-CN" dirty="0"/>
              <a:t>3</a:t>
            </a:r>
            <a:r>
              <a:rPr lang="zh-CN" altLang="en-US" dirty="0"/>
              <a:t>、常见类别：  </a:t>
            </a:r>
            <a:endParaRPr lang="en-US" altLang="zh-CN" dirty="0"/>
          </a:p>
          <a:p>
            <a:r>
              <a:rPr lang="zh-CN" altLang="en-US" b="1" dirty="0"/>
              <a:t>性能需求</a:t>
            </a:r>
            <a:r>
              <a:rPr lang="zh-CN" altLang="en-US" dirty="0"/>
              <a:t>：响应时间、吞吐量、资源利用率； </a:t>
            </a:r>
            <a:endParaRPr lang="en-US" altLang="zh-CN" dirty="0"/>
          </a:p>
          <a:p>
            <a:r>
              <a:rPr lang="zh-CN" altLang="en-US" b="1" dirty="0"/>
              <a:t>安全性</a:t>
            </a:r>
            <a:r>
              <a:rPr lang="zh-CN" altLang="en-US" dirty="0"/>
              <a:t>（功能</a:t>
            </a:r>
            <a:r>
              <a:rPr lang="en-US" altLang="zh-CN" dirty="0"/>
              <a:t>/</a:t>
            </a:r>
            <a:r>
              <a:rPr lang="zh-CN" altLang="en-US" dirty="0"/>
              <a:t>信息安全）：保密、防泄漏、权限、抗攻击； </a:t>
            </a:r>
            <a:endParaRPr lang="en-US" altLang="zh-CN" dirty="0"/>
          </a:p>
          <a:p>
            <a:r>
              <a:rPr lang="zh-CN" altLang="en-US" b="1" dirty="0"/>
              <a:t>可维护性与可扩展</a:t>
            </a:r>
            <a:r>
              <a:rPr lang="zh-CN" altLang="en-US" dirty="0"/>
              <a:t>性：模块性、可复用性、易分析性； </a:t>
            </a:r>
            <a:endParaRPr lang="en-US" altLang="zh-CN" dirty="0"/>
          </a:p>
          <a:p>
            <a:r>
              <a:rPr lang="zh-CN" altLang="en-US" b="1" dirty="0"/>
              <a:t>可靠性</a:t>
            </a:r>
            <a:r>
              <a:rPr lang="zh-CN" altLang="en-US" dirty="0"/>
              <a:t>：易恢复性、容错性、成熟性； </a:t>
            </a:r>
            <a:endParaRPr lang="en-US" altLang="zh-CN" dirty="0"/>
          </a:p>
          <a:p>
            <a:r>
              <a:rPr lang="zh-CN" altLang="en-US" b="1" dirty="0"/>
              <a:t>易用性</a:t>
            </a:r>
            <a:r>
              <a:rPr lang="zh-CN" altLang="en-US" dirty="0"/>
              <a:t>：易学习性、易操作性、用户错误防御机制、用户界面美观；</a:t>
            </a:r>
            <a:endParaRPr lang="en-US" altLang="zh-CN" dirty="0"/>
          </a:p>
          <a:p>
            <a:endParaRPr lang="en-US" altLang="zh-CN" dirty="0"/>
          </a:p>
          <a:p>
            <a:endParaRPr lang="zh-CN" altLang="en-US" dirty="0"/>
          </a:p>
          <a:p>
            <a:endParaRPr lang="zh-CN" altLang="en-US" dirty="0"/>
          </a:p>
        </p:txBody>
      </p:sp>
      <p:sp>
        <p:nvSpPr>
          <p:cNvPr id="2" name="标题 1"/>
          <p:cNvSpPr>
            <a:spLocks noGrp="1"/>
          </p:cNvSpPr>
          <p:nvPr>
            <p:ph type="title"/>
          </p:nvPr>
        </p:nvSpPr>
        <p:spPr/>
        <p:txBody>
          <a:bodyPr>
            <a:normAutofit/>
          </a:bodyPr>
          <a:lstStyle/>
          <a:p>
            <a:r>
              <a:rPr lang="en-US" altLang="zh-CN" dirty="0"/>
              <a:t>6</a:t>
            </a:r>
            <a:r>
              <a:rPr lang="zh-CN" altLang="en-US" dirty="0"/>
              <a:t>、嵌入式系统实践内涵讲解</a:t>
            </a:r>
          </a:p>
        </p:txBody>
      </p:sp>
    </p:spTree>
    <p:extLst>
      <p:ext uri="{BB962C8B-B14F-4D97-AF65-F5344CB8AC3E}">
        <p14:creationId xmlns:p14="http://schemas.microsoft.com/office/powerpoint/2010/main" val="107943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en-US" altLang="zh-CN" dirty="0"/>
              <a:t>2000</a:t>
            </a:r>
            <a:r>
              <a:rPr lang="zh-CN" altLang="en-US" dirty="0"/>
              <a:t>年</a:t>
            </a:r>
            <a:r>
              <a:rPr lang="en-US" altLang="zh-CN" dirty="0"/>
              <a:t>5</a:t>
            </a:r>
            <a:r>
              <a:rPr lang="zh-CN" altLang="en-US" dirty="0"/>
              <a:t>月，国际电工委员会正式发布了</a:t>
            </a:r>
            <a:r>
              <a:rPr lang="en-US" altLang="zh-CN" dirty="0">
                <a:solidFill>
                  <a:srgbClr val="FF0000"/>
                </a:solidFill>
              </a:rPr>
              <a:t>IEC61508</a:t>
            </a:r>
            <a:r>
              <a:rPr lang="zh-CN" altLang="en-US" dirty="0">
                <a:solidFill>
                  <a:srgbClr val="FF0000"/>
                </a:solidFill>
              </a:rPr>
              <a:t>标准</a:t>
            </a:r>
            <a:r>
              <a:rPr lang="zh-CN" altLang="en-US" dirty="0"/>
              <a:t>，名为</a:t>
            </a:r>
            <a:r>
              <a:rPr lang="en-US" altLang="zh-CN" dirty="0"/>
              <a:t>《</a:t>
            </a:r>
            <a:r>
              <a:rPr lang="zh-CN" altLang="en-US" dirty="0"/>
              <a:t>电气</a:t>
            </a:r>
            <a:r>
              <a:rPr lang="en-US" altLang="zh-CN" dirty="0"/>
              <a:t>/</a:t>
            </a:r>
            <a:r>
              <a:rPr lang="zh-CN" altLang="en-US" dirty="0"/>
              <a:t>电子</a:t>
            </a:r>
            <a:r>
              <a:rPr lang="en-US" altLang="zh-CN" dirty="0"/>
              <a:t>/</a:t>
            </a:r>
            <a:r>
              <a:rPr lang="zh-CN" altLang="en-US" dirty="0"/>
              <a:t>可编程电子安全系统的功能安全</a:t>
            </a:r>
            <a:r>
              <a:rPr lang="en-US" altLang="zh-CN" dirty="0"/>
              <a:t>》</a:t>
            </a:r>
            <a:r>
              <a:rPr lang="zh-CN" altLang="en-US" dirty="0"/>
              <a:t>。该标准分七部分，涉及</a:t>
            </a:r>
            <a:r>
              <a:rPr lang="en-US" altLang="zh-CN" dirty="0"/>
              <a:t>1000</a:t>
            </a:r>
            <a:r>
              <a:rPr lang="zh-CN" altLang="en-US" dirty="0"/>
              <a:t>多个规范。</a:t>
            </a:r>
            <a:endParaRPr lang="en-US" altLang="zh-CN" dirty="0"/>
          </a:p>
          <a:p>
            <a:r>
              <a:rPr lang="en-US" altLang="zh-CN" dirty="0"/>
              <a:t>IEC61508</a:t>
            </a:r>
            <a:r>
              <a:rPr lang="zh-CN" altLang="en-US" dirty="0"/>
              <a:t>针对由电气</a:t>
            </a:r>
            <a:r>
              <a:rPr lang="en-US" altLang="zh-CN" dirty="0"/>
              <a:t>/</a:t>
            </a:r>
            <a:r>
              <a:rPr lang="zh-CN" altLang="en-US" dirty="0"/>
              <a:t>电子</a:t>
            </a:r>
            <a:r>
              <a:rPr lang="en-US" altLang="zh-CN" dirty="0"/>
              <a:t>/</a:t>
            </a:r>
            <a:r>
              <a:rPr lang="zh-CN" altLang="en-US" dirty="0"/>
              <a:t>可编程电子部件构成的、起安全作用的电气</a:t>
            </a:r>
            <a:r>
              <a:rPr lang="en-US" altLang="zh-CN" dirty="0"/>
              <a:t>/</a:t>
            </a:r>
            <a:r>
              <a:rPr lang="zh-CN" altLang="en-US" dirty="0"/>
              <a:t>电子</a:t>
            </a:r>
            <a:r>
              <a:rPr lang="en-US" altLang="zh-CN" dirty="0"/>
              <a:t>/</a:t>
            </a:r>
            <a:r>
              <a:rPr lang="zh-CN" altLang="en-US" dirty="0"/>
              <a:t>可编程电子系统</a:t>
            </a:r>
            <a:r>
              <a:rPr lang="en-US" altLang="zh-CN" dirty="0"/>
              <a:t>(E/E/PE)</a:t>
            </a:r>
            <a:r>
              <a:rPr lang="zh-CN" altLang="en-US" dirty="0"/>
              <a:t>的整体安全生命周期，建立了一个基础的评价方法。目的是要针对以电子为基础的安全系统提出一个一致的、合理的技术方案，统筹考虑 单独系统</a:t>
            </a:r>
            <a:r>
              <a:rPr lang="en-US" altLang="zh-CN" dirty="0"/>
              <a:t>(</a:t>
            </a:r>
            <a:r>
              <a:rPr lang="zh-CN" altLang="en-US" dirty="0"/>
              <a:t>如传感器、通信系统、控制装置、执行器等</a:t>
            </a:r>
            <a:r>
              <a:rPr lang="en-US" altLang="zh-CN" dirty="0"/>
              <a:t>)</a:t>
            </a:r>
            <a:r>
              <a:rPr lang="zh-CN" altLang="en-US" dirty="0"/>
              <a:t>中元件与安全系统组合的问题。</a:t>
            </a:r>
          </a:p>
        </p:txBody>
      </p:sp>
      <p:sp>
        <p:nvSpPr>
          <p:cNvPr id="3" name="标题 2"/>
          <p:cNvSpPr>
            <a:spLocks noGrp="1"/>
          </p:cNvSpPr>
          <p:nvPr>
            <p:ph type="title"/>
          </p:nvPr>
        </p:nvSpPr>
        <p:spPr/>
        <p:txBody>
          <a:bodyPr/>
          <a:lstStyle/>
          <a:p>
            <a:r>
              <a:rPr lang="zh-CN" altLang="en-US" dirty="0"/>
              <a:t>嵌入式系统的功能安全</a:t>
            </a:r>
            <a:r>
              <a:rPr lang="en-US" altLang="zh-CN" dirty="0"/>
              <a:t>---</a:t>
            </a:r>
            <a:r>
              <a:rPr lang="en-US" altLang="zh-CN" sz="3100" dirty="0"/>
              <a:t>IEC 61508</a:t>
            </a:r>
            <a:endParaRPr lang="zh-CN" altLang="en-US" dirty="0"/>
          </a:p>
        </p:txBody>
      </p:sp>
    </p:spTree>
    <p:extLst>
      <p:ext uri="{BB962C8B-B14F-4D97-AF65-F5344CB8AC3E}">
        <p14:creationId xmlns:p14="http://schemas.microsoft.com/office/powerpoint/2010/main" val="36788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a:t>功能安全是依赖于系统或设备对输入的正确操作，它是全部安全的一部分。当每一个特定的安全功能获得实现，并且每一个安全功能必需的性能等级被满足的时候，功能安全目标就达到了。</a:t>
            </a:r>
          </a:p>
          <a:p>
            <a:endParaRPr lang="zh-CN" altLang="en-US" dirty="0"/>
          </a:p>
          <a:p>
            <a:r>
              <a:rPr lang="zh-CN" altLang="en-US" dirty="0"/>
              <a:t>从另一个角度理解，当安全系统满足以下条件时就认为是功能安全的，即当任一随机故障、系统故障或共因失效都不会导致安全系统的故障，从而引起人员的伤害或死亡、环境的破坏、设备财产的损失，也就是装置或控制系统的安全功能无论在正常情况或者有故障存在的情况下都应该保证正确实施。</a:t>
            </a:r>
          </a:p>
        </p:txBody>
      </p:sp>
      <p:sp>
        <p:nvSpPr>
          <p:cNvPr id="3" name="标题 2"/>
          <p:cNvSpPr>
            <a:spLocks noGrp="1"/>
          </p:cNvSpPr>
          <p:nvPr>
            <p:ph type="title"/>
          </p:nvPr>
        </p:nvSpPr>
        <p:spPr/>
        <p:txBody>
          <a:bodyPr>
            <a:normAutofit/>
          </a:bodyPr>
          <a:lstStyle/>
          <a:p>
            <a:r>
              <a:rPr lang="zh-CN" altLang="en-US" dirty="0"/>
              <a:t>嵌入式系统的功能安全</a:t>
            </a:r>
          </a:p>
        </p:txBody>
      </p:sp>
    </p:spTree>
    <p:extLst>
      <p:ext uri="{BB962C8B-B14F-4D97-AF65-F5344CB8AC3E}">
        <p14:creationId xmlns:p14="http://schemas.microsoft.com/office/powerpoint/2010/main" val="135437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a:solidFill>
                  <a:srgbClr val="FF0000"/>
                </a:solidFill>
              </a:rPr>
              <a:t>标准有</a:t>
            </a:r>
            <a:r>
              <a:rPr lang="en-US" altLang="zh-CN" dirty="0">
                <a:solidFill>
                  <a:srgbClr val="FF0000"/>
                </a:solidFill>
              </a:rPr>
              <a:t>7</a:t>
            </a:r>
            <a:r>
              <a:rPr lang="zh-CN" altLang="en-US" dirty="0">
                <a:solidFill>
                  <a:srgbClr val="FF0000"/>
                </a:solidFill>
              </a:rPr>
              <a:t>个部分</a:t>
            </a:r>
            <a:r>
              <a:rPr lang="zh-CN" altLang="en-US" dirty="0"/>
              <a:t>，</a:t>
            </a:r>
            <a:r>
              <a:rPr lang="en-US" altLang="zh-CN" dirty="0"/>
              <a:t>1-3</a:t>
            </a:r>
            <a:r>
              <a:rPr lang="zh-CN" altLang="en-US" dirty="0"/>
              <a:t>部分是标准需求</a:t>
            </a:r>
            <a:r>
              <a:rPr lang="en-US" altLang="zh-CN" dirty="0"/>
              <a:t>(</a:t>
            </a:r>
            <a:r>
              <a:rPr lang="zh-CN" altLang="en-US" dirty="0"/>
              <a:t>规范性的</a:t>
            </a:r>
            <a:r>
              <a:rPr lang="en-US" altLang="zh-CN" dirty="0"/>
              <a:t>);4-7</a:t>
            </a:r>
            <a:r>
              <a:rPr lang="zh-CN" altLang="en-US" dirty="0"/>
              <a:t>部分是开发过程指导和示例。</a:t>
            </a:r>
            <a:endParaRPr lang="en-US" altLang="zh-CN" dirty="0"/>
          </a:p>
          <a:p>
            <a:r>
              <a:rPr lang="zh-CN" altLang="en-US" dirty="0"/>
              <a:t>第</a:t>
            </a:r>
            <a:r>
              <a:rPr lang="en-US" altLang="zh-CN" dirty="0"/>
              <a:t>1</a:t>
            </a:r>
            <a:r>
              <a:rPr lang="zh-CN" altLang="en-US" dirty="0"/>
              <a:t>部分</a:t>
            </a:r>
            <a:r>
              <a:rPr lang="en-US" altLang="zh-CN" dirty="0"/>
              <a:t>:</a:t>
            </a:r>
            <a:r>
              <a:rPr lang="zh-CN" altLang="en-US" dirty="0"/>
              <a:t>一般要求，描述了主要概念、组织、生命期、文档编制、引导证据及</a:t>
            </a:r>
            <a:r>
              <a:rPr lang="en-US" altLang="zh-CN" dirty="0"/>
              <a:t>SIL</a:t>
            </a:r>
            <a:r>
              <a:rPr lang="zh-CN" altLang="en-US" dirty="0"/>
              <a:t>的定义。</a:t>
            </a:r>
          </a:p>
          <a:p>
            <a:r>
              <a:rPr lang="zh-CN" altLang="en-US" dirty="0"/>
              <a:t>第</a:t>
            </a:r>
            <a:r>
              <a:rPr lang="en-US" altLang="zh-CN" dirty="0"/>
              <a:t>2</a:t>
            </a:r>
            <a:r>
              <a:rPr lang="zh-CN" altLang="en-US" dirty="0"/>
              <a:t>部分是对电气</a:t>
            </a:r>
            <a:r>
              <a:rPr lang="en-US" altLang="zh-CN" dirty="0"/>
              <a:t>/</a:t>
            </a:r>
            <a:r>
              <a:rPr lang="zh-CN" altLang="en-US" dirty="0"/>
              <a:t>电子</a:t>
            </a:r>
            <a:r>
              <a:rPr lang="en-US" altLang="zh-CN" dirty="0"/>
              <a:t>/</a:t>
            </a:r>
            <a:r>
              <a:rPr lang="zh-CN" altLang="en-US" dirty="0"/>
              <a:t>可编程电子安全系统的要求，包括对设备和系统的要求，这些方法解决了随机或系统失效问题。</a:t>
            </a:r>
          </a:p>
          <a:p>
            <a:r>
              <a:rPr lang="zh-CN" altLang="en-US" dirty="0"/>
              <a:t>第</a:t>
            </a:r>
            <a:r>
              <a:rPr lang="en-US" altLang="zh-CN" dirty="0"/>
              <a:t>3</a:t>
            </a:r>
            <a:r>
              <a:rPr lang="zh-CN" altLang="en-US" dirty="0"/>
              <a:t>部分是对软件的要求，描述避免失效的方法，与第</a:t>
            </a:r>
            <a:r>
              <a:rPr lang="en-US" altLang="zh-CN" dirty="0"/>
              <a:t>7</a:t>
            </a:r>
            <a:r>
              <a:rPr lang="zh-CN" altLang="en-US" dirty="0"/>
              <a:t>部分的附录相关。</a:t>
            </a:r>
          </a:p>
          <a:p>
            <a:r>
              <a:rPr lang="zh-CN" altLang="en-US" dirty="0"/>
              <a:t>第</a:t>
            </a:r>
            <a:r>
              <a:rPr lang="en-US" altLang="zh-CN" dirty="0"/>
              <a:t>4</a:t>
            </a:r>
            <a:r>
              <a:rPr lang="zh-CN" altLang="en-US" dirty="0"/>
              <a:t>部分是定义和缩略语。</a:t>
            </a:r>
          </a:p>
          <a:p>
            <a:r>
              <a:rPr lang="zh-CN" altLang="en-US" dirty="0"/>
              <a:t>第</a:t>
            </a:r>
            <a:r>
              <a:rPr lang="en-US" altLang="zh-CN" dirty="0"/>
              <a:t>5</a:t>
            </a:r>
            <a:r>
              <a:rPr lang="zh-CN" altLang="en-US" dirty="0"/>
              <a:t>部分给出一些确定安全完整性水平的方法示例。</a:t>
            </a:r>
          </a:p>
          <a:p>
            <a:r>
              <a:rPr lang="zh-CN" altLang="en-US" dirty="0"/>
              <a:t>第</a:t>
            </a:r>
            <a:r>
              <a:rPr lang="en-US" altLang="zh-CN" dirty="0"/>
              <a:t>6</a:t>
            </a:r>
            <a:r>
              <a:rPr lang="zh-CN" altLang="en-US" dirty="0"/>
              <a:t>部分包括第</a:t>
            </a:r>
            <a:r>
              <a:rPr lang="en-US" altLang="zh-CN" dirty="0"/>
              <a:t>2</a:t>
            </a:r>
            <a:r>
              <a:rPr lang="zh-CN" altLang="en-US" dirty="0"/>
              <a:t>和第</a:t>
            </a:r>
            <a:r>
              <a:rPr lang="en-US" altLang="zh-CN" dirty="0"/>
              <a:t>3</a:t>
            </a:r>
            <a:r>
              <a:rPr lang="zh-CN" altLang="en-US" dirty="0"/>
              <a:t>部分的应用指南。</a:t>
            </a:r>
          </a:p>
          <a:p>
            <a:r>
              <a:rPr lang="zh-CN" altLang="en-US" dirty="0"/>
              <a:t>第</a:t>
            </a:r>
            <a:r>
              <a:rPr lang="en-US" altLang="zh-CN" dirty="0"/>
              <a:t>7</a:t>
            </a:r>
            <a:r>
              <a:rPr lang="zh-CN" altLang="en-US" dirty="0"/>
              <a:t>部分给出测试方法，简短的注释并提供部分参考书目。</a:t>
            </a:r>
          </a:p>
        </p:txBody>
      </p:sp>
      <p:sp>
        <p:nvSpPr>
          <p:cNvPr id="3" name="标题 2"/>
          <p:cNvSpPr>
            <a:spLocks noGrp="1"/>
          </p:cNvSpPr>
          <p:nvPr>
            <p:ph type="title"/>
          </p:nvPr>
        </p:nvSpPr>
        <p:spPr/>
        <p:txBody>
          <a:bodyPr/>
          <a:lstStyle/>
          <a:p>
            <a:r>
              <a:rPr lang="zh-CN" altLang="en-US" dirty="0"/>
              <a:t>嵌入式系统的功能安全</a:t>
            </a:r>
            <a:r>
              <a:rPr lang="en-US" altLang="zh-CN" dirty="0"/>
              <a:t>---</a:t>
            </a:r>
            <a:r>
              <a:rPr lang="en-US" altLang="zh-CN" sz="3100" dirty="0"/>
              <a:t>IEC 61508</a:t>
            </a:r>
            <a:endParaRPr lang="zh-CN" altLang="en-US" dirty="0"/>
          </a:p>
        </p:txBody>
      </p:sp>
    </p:spTree>
    <p:extLst>
      <p:ext uri="{BB962C8B-B14F-4D97-AF65-F5344CB8AC3E}">
        <p14:creationId xmlns:p14="http://schemas.microsoft.com/office/powerpoint/2010/main" val="3899172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en-US" altLang="zh-CN" dirty="0"/>
              <a:t>IEC 61508</a:t>
            </a:r>
            <a:r>
              <a:rPr lang="zh-CN" altLang="en-US" dirty="0"/>
              <a:t>标准起源于工业过程控制领域。该标准涵盖了完整的安全生命周期，当制定相关领域特定的功能安全标准时，需要进一步细化说明。</a:t>
            </a:r>
          </a:p>
          <a:p>
            <a:r>
              <a:rPr lang="en-US" altLang="zh-CN" dirty="0"/>
              <a:t>IEC 61508</a:t>
            </a:r>
            <a:r>
              <a:rPr lang="zh-CN" altLang="en-US" dirty="0"/>
              <a:t>标准定义的安全生命周期包含</a:t>
            </a:r>
            <a:r>
              <a:rPr lang="en-US" altLang="zh-CN" dirty="0"/>
              <a:t>16</a:t>
            </a:r>
            <a:r>
              <a:rPr lang="zh-CN" altLang="en-US" dirty="0"/>
              <a:t>个阶段，可以分为</a:t>
            </a:r>
            <a:r>
              <a:rPr lang="en-US" altLang="zh-CN" dirty="0"/>
              <a:t>3</a:t>
            </a:r>
            <a:r>
              <a:rPr lang="zh-CN" altLang="en-US" dirty="0"/>
              <a:t>块</a:t>
            </a:r>
            <a:r>
              <a:rPr lang="en-US" altLang="zh-CN" dirty="0"/>
              <a:t>:1-5</a:t>
            </a:r>
            <a:r>
              <a:rPr lang="zh-CN" altLang="en-US" dirty="0"/>
              <a:t>阶段描述了分析过程</a:t>
            </a:r>
            <a:r>
              <a:rPr lang="en-US" altLang="zh-CN" dirty="0"/>
              <a:t>;6-13</a:t>
            </a:r>
            <a:r>
              <a:rPr lang="zh-CN" altLang="en-US" dirty="0"/>
              <a:t>阶段描述了实现过程</a:t>
            </a:r>
            <a:r>
              <a:rPr lang="en-US" altLang="zh-CN" dirty="0"/>
              <a:t>;14-16</a:t>
            </a:r>
            <a:r>
              <a:rPr lang="zh-CN" altLang="en-US" dirty="0"/>
              <a:t>阶段描述了运营过程。所有阶段关注的均是系统安全功能。。</a:t>
            </a:r>
          </a:p>
          <a:p>
            <a:r>
              <a:rPr lang="en-US" altLang="zh-CN" dirty="0"/>
              <a:t>IEC 61508</a:t>
            </a:r>
            <a:r>
              <a:rPr lang="zh-CN" altLang="en-US" dirty="0"/>
              <a:t>标准的核心是风险概念和安全功能。风险是指危害事件频率</a:t>
            </a:r>
            <a:r>
              <a:rPr lang="en-US" altLang="zh-CN" dirty="0"/>
              <a:t>(</a:t>
            </a:r>
            <a:r>
              <a:rPr lang="zh-CN" altLang="en-US" dirty="0"/>
              <a:t>或可能性</a:t>
            </a:r>
            <a:r>
              <a:rPr lang="en-US" altLang="zh-CN" dirty="0"/>
              <a:t>)</a:t>
            </a:r>
            <a:r>
              <a:rPr lang="zh-CN" altLang="en-US" dirty="0"/>
              <a:t>以及事件后果严重性。通过应用包括</a:t>
            </a:r>
            <a:r>
              <a:rPr lang="en-US" altLang="zh-CN" dirty="0"/>
              <a:t>E/E/PES</a:t>
            </a:r>
            <a:r>
              <a:rPr lang="zh-CN" altLang="en-US" dirty="0"/>
              <a:t>和</a:t>
            </a:r>
            <a:r>
              <a:rPr lang="en-US" altLang="zh-CN" dirty="0"/>
              <a:t>/</a:t>
            </a:r>
            <a:r>
              <a:rPr lang="zh-CN" altLang="en-US" dirty="0"/>
              <a:t>或其它技术构成的安全功能，使风险降低到可以容忍的水平。另外，其它技术也可能被用于降低风险，但</a:t>
            </a:r>
            <a:r>
              <a:rPr lang="en-US" altLang="zh-CN" dirty="0"/>
              <a:t>IEC 61508</a:t>
            </a:r>
            <a:r>
              <a:rPr lang="zh-CN" altLang="en-US" dirty="0"/>
              <a:t>标准的详细需求只覆盖了采用</a:t>
            </a:r>
            <a:r>
              <a:rPr lang="en-US" altLang="zh-CN" dirty="0"/>
              <a:t>E/E/PES</a:t>
            </a:r>
            <a:r>
              <a:rPr lang="zh-CN" altLang="en-US" dirty="0"/>
              <a:t>技术的安全功能。</a:t>
            </a:r>
          </a:p>
        </p:txBody>
      </p:sp>
      <p:sp>
        <p:nvSpPr>
          <p:cNvPr id="3" name="标题 2"/>
          <p:cNvSpPr>
            <a:spLocks noGrp="1"/>
          </p:cNvSpPr>
          <p:nvPr>
            <p:ph type="title"/>
          </p:nvPr>
        </p:nvSpPr>
        <p:spPr/>
        <p:txBody>
          <a:bodyPr/>
          <a:lstStyle/>
          <a:p>
            <a:r>
              <a:rPr lang="zh-CN" altLang="en-US" dirty="0"/>
              <a:t>嵌入式系统的功能安全</a:t>
            </a:r>
            <a:r>
              <a:rPr lang="en-US" altLang="zh-CN" dirty="0"/>
              <a:t>---</a:t>
            </a:r>
            <a:r>
              <a:rPr lang="en-US" altLang="zh-CN" sz="3100" dirty="0"/>
              <a:t>IEC 61508</a:t>
            </a:r>
            <a:endParaRPr lang="zh-CN" altLang="en-US" dirty="0"/>
          </a:p>
        </p:txBody>
      </p:sp>
    </p:spTree>
    <p:extLst>
      <p:ext uri="{BB962C8B-B14F-4D97-AF65-F5344CB8AC3E}">
        <p14:creationId xmlns:p14="http://schemas.microsoft.com/office/powerpoint/2010/main" val="298209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国际标准</a:t>
            </a:r>
            <a:r>
              <a:rPr lang="en-US" altLang="zh-CN" dirty="0"/>
              <a:t>IEC 61508</a:t>
            </a:r>
            <a:r>
              <a:rPr lang="zh-CN" altLang="en-US" dirty="0"/>
              <a:t>定义了电气</a:t>
            </a:r>
            <a:r>
              <a:rPr lang="en-US" altLang="zh-CN" dirty="0"/>
              <a:t>/</a:t>
            </a:r>
            <a:r>
              <a:rPr lang="zh-CN" altLang="en-US" dirty="0"/>
              <a:t>电子</a:t>
            </a:r>
            <a:r>
              <a:rPr lang="en-US" altLang="zh-CN" dirty="0"/>
              <a:t>/</a:t>
            </a:r>
            <a:r>
              <a:rPr lang="zh-CN" altLang="en-US" dirty="0"/>
              <a:t>可编程设备功能安全的基本准则</a:t>
            </a:r>
            <a:r>
              <a:rPr lang="en-US" altLang="zh-CN" dirty="0"/>
              <a:t>,</a:t>
            </a:r>
            <a:r>
              <a:rPr lang="zh-CN" altLang="en-US" dirty="0"/>
              <a:t>然而</a:t>
            </a:r>
            <a:r>
              <a:rPr lang="zh-CN" altLang="en-US" dirty="0">
                <a:solidFill>
                  <a:srgbClr val="FF0000"/>
                </a:solidFill>
              </a:rPr>
              <a:t>随着嵌入式系统的应用普及</a:t>
            </a:r>
            <a:r>
              <a:rPr lang="en-US" altLang="zh-CN" dirty="0">
                <a:solidFill>
                  <a:srgbClr val="FF0000"/>
                </a:solidFill>
              </a:rPr>
              <a:t>,</a:t>
            </a:r>
            <a:r>
              <a:rPr lang="zh-CN" altLang="en-US" dirty="0">
                <a:solidFill>
                  <a:srgbClr val="FF0000"/>
                </a:solidFill>
              </a:rPr>
              <a:t>以及物联网技术的发展</a:t>
            </a:r>
            <a:r>
              <a:rPr lang="en-US" altLang="zh-CN" dirty="0">
                <a:solidFill>
                  <a:srgbClr val="FF0000"/>
                </a:solidFill>
              </a:rPr>
              <a:t>,</a:t>
            </a:r>
            <a:r>
              <a:rPr lang="zh-CN" altLang="en-US" dirty="0">
                <a:solidFill>
                  <a:srgbClr val="FF0000"/>
                </a:solidFill>
              </a:rPr>
              <a:t>由于信息安全攻击导致的嵌入式系统功能失效成为一个新的问题。</a:t>
            </a:r>
          </a:p>
        </p:txBody>
      </p:sp>
      <p:sp>
        <p:nvSpPr>
          <p:cNvPr id="3" name="标题 2"/>
          <p:cNvSpPr>
            <a:spLocks noGrp="1"/>
          </p:cNvSpPr>
          <p:nvPr>
            <p:ph type="title"/>
          </p:nvPr>
        </p:nvSpPr>
        <p:spPr/>
        <p:txBody>
          <a:bodyPr>
            <a:normAutofit/>
          </a:bodyPr>
          <a:lstStyle/>
          <a:p>
            <a:r>
              <a:rPr lang="zh-CN" altLang="en-US" dirty="0"/>
              <a:t>嵌入式系统的功能安全</a:t>
            </a:r>
            <a:r>
              <a:rPr lang="en-US" altLang="zh-CN" dirty="0"/>
              <a:t>---</a:t>
            </a:r>
            <a:r>
              <a:rPr lang="en-US" altLang="zh-CN" sz="3100" dirty="0"/>
              <a:t>IEC 61508</a:t>
            </a:r>
            <a:endParaRPr lang="zh-CN" altLang="en-US" sz="3100" dirty="0"/>
          </a:p>
        </p:txBody>
      </p:sp>
    </p:spTree>
    <p:extLst>
      <p:ext uri="{BB962C8B-B14F-4D97-AF65-F5344CB8AC3E}">
        <p14:creationId xmlns:p14="http://schemas.microsoft.com/office/powerpoint/2010/main" val="165868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环境（温湿度、时间、气压、光、震动与跌落、粉尘、雷击、静电等）</a:t>
            </a:r>
            <a:endParaRPr lang="en-US" altLang="zh-CN" dirty="0"/>
          </a:p>
          <a:p>
            <a:r>
              <a:rPr lang="zh-CN" altLang="en-US" dirty="0"/>
              <a:t>电磁干扰（电磁波、电源波动、强磁场）</a:t>
            </a:r>
            <a:endParaRPr lang="en-US" altLang="zh-CN" dirty="0"/>
          </a:p>
          <a:p>
            <a:r>
              <a:rPr lang="zh-CN" altLang="en-US" dirty="0"/>
              <a:t>部件寿命及故障</a:t>
            </a:r>
            <a:endParaRPr lang="en-US" altLang="zh-CN" dirty="0"/>
          </a:p>
          <a:p>
            <a:pPr marL="0" indent="0">
              <a:buNone/>
            </a:pPr>
            <a:r>
              <a:rPr lang="zh-CN" altLang="en-US" dirty="0">
                <a:solidFill>
                  <a:srgbClr val="FF0000"/>
                </a:solidFill>
              </a:rPr>
              <a:t>以上表明硬件不一定可靠</a:t>
            </a:r>
            <a:endParaRPr lang="en-US" altLang="zh-CN" dirty="0">
              <a:solidFill>
                <a:srgbClr val="FF0000"/>
              </a:solidFill>
            </a:endParaRPr>
          </a:p>
          <a:p>
            <a:r>
              <a:rPr lang="zh-CN" altLang="en-US" dirty="0"/>
              <a:t>误操作</a:t>
            </a:r>
            <a:endParaRPr lang="en-US" altLang="zh-CN" dirty="0"/>
          </a:p>
          <a:p>
            <a:r>
              <a:rPr lang="zh-CN" altLang="en-US" dirty="0"/>
              <a:t>攻击（旁路攻击、逆向工程、拒绝服务、获取秘密、损毁偷盗设备及附属设施、假冒终端）</a:t>
            </a:r>
            <a:endParaRPr lang="en-US" altLang="zh-CN" dirty="0"/>
          </a:p>
          <a:p>
            <a:r>
              <a:rPr lang="zh-CN" altLang="en-US" dirty="0"/>
              <a:t>成本与性能</a:t>
            </a:r>
          </a:p>
        </p:txBody>
      </p:sp>
      <p:sp>
        <p:nvSpPr>
          <p:cNvPr id="3" name="标题 2"/>
          <p:cNvSpPr>
            <a:spLocks noGrp="1"/>
          </p:cNvSpPr>
          <p:nvPr>
            <p:ph type="title"/>
          </p:nvPr>
        </p:nvSpPr>
        <p:spPr/>
        <p:txBody>
          <a:bodyPr/>
          <a:lstStyle/>
          <a:p>
            <a:r>
              <a:rPr lang="zh-CN" altLang="en-US" dirty="0"/>
              <a:t>影响嵌入式系统安全的因素</a:t>
            </a:r>
          </a:p>
        </p:txBody>
      </p:sp>
    </p:spTree>
    <p:extLst>
      <p:ext uri="{BB962C8B-B14F-4D97-AF65-F5344CB8AC3E}">
        <p14:creationId xmlns:p14="http://schemas.microsoft.com/office/powerpoint/2010/main" val="2646693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solidFill>
                  <a:srgbClr val="FF0000"/>
                </a:solidFill>
              </a:rPr>
              <a:t>病毒、木马、网络安全这里不讨论，</a:t>
            </a:r>
            <a:r>
              <a:rPr lang="zh-CN" altLang="en-US" dirty="0"/>
              <a:t>主要讨论以下方面：</a:t>
            </a:r>
            <a:endParaRPr lang="en-US" altLang="zh-CN" dirty="0"/>
          </a:p>
          <a:p>
            <a:r>
              <a:rPr lang="zh-CN" altLang="en-US" dirty="0"/>
              <a:t>抗干扰设计</a:t>
            </a:r>
            <a:endParaRPr lang="en-US" altLang="zh-CN" dirty="0"/>
          </a:p>
          <a:p>
            <a:r>
              <a:rPr lang="zh-CN" altLang="en-US" dirty="0"/>
              <a:t>容错设计</a:t>
            </a:r>
            <a:endParaRPr lang="en-US" altLang="zh-CN" dirty="0"/>
          </a:p>
          <a:p>
            <a:r>
              <a:rPr lang="zh-CN" altLang="en-US" dirty="0"/>
              <a:t>抗攻击设计</a:t>
            </a:r>
          </a:p>
        </p:txBody>
      </p:sp>
      <p:sp>
        <p:nvSpPr>
          <p:cNvPr id="3" name="标题 2"/>
          <p:cNvSpPr>
            <a:spLocks noGrp="1"/>
          </p:cNvSpPr>
          <p:nvPr>
            <p:ph type="title"/>
          </p:nvPr>
        </p:nvSpPr>
        <p:spPr/>
        <p:txBody>
          <a:bodyPr/>
          <a:lstStyle/>
          <a:p>
            <a:r>
              <a:rPr lang="zh-CN" altLang="en-US" dirty="0"/>
              <a:t>嵌入式系统安全设计</a:t>
            </a:r>
          </a:p>
        </p:txBody>
      </p:sp>
    </p:spTree>
    <p:extLst>
      <p:ext uri="{BB962C8B-B14F-4D97-AF65-F5344CB8AC3E}">
        <p14:creationId xmlns:p14="http://schemas.microsoft.com/office/powerpoint/2010/main" val="593848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a:t>
            </a:r>
            <a:r>
              <a:rPr lang="zh-CN" altLang="en-US" dirty="0"/>
              <a:t>、干扰的作用机制及后果</a:t>
            </a:r>
            <a:endParaRPr lang="en-US" altLang="zh-CN" dirty="0"/>
          </a:p>
          <a:p>
            <a:r>
              <a:rPr lang="en-US" altLang="zh-CN" dirty="0"/>
              <a:t>2</a:t>
            </a:r>
            <a:r>
              <a:rPr lang="zh-CN" altLang="en-US" dirty="0"/>
              <a:t>、抗干扰的硬件措施</a:t>
            </a:r>
            <a:endParaRPr lang="en-US" altLang="zh-CN" dirty="0"/>
          </a:p>
          <a:p>
            <a:r>
              <a:rPr lang="en-US" altLang="zh-CN" dirty="0"/>
              <a:t>3</a:t>
            </a:r>
            <a:r>
              <a:rPr lang="zh-CN" altLang="en-US" dirty="0"/>
              <a:t>、输入输出信号的软件抗干扰措施</a:t>
            </a:r>
            <a:endParaRPr lang="en-US" altLang="zh-CN" dirty="0"/>
          </a:p>
          <a:p>
            <a:r>
              <a:rPr lang="en-US" altLang="zh-CN" dirty="0"/>
              <a:t>4</a:t>
            </a:r>
            <a:r>
              <a:rPr lang="zh-CN" altLang="en-US" dirty="0"/>
              <a:t>、数字滤波</a:t>
            </a:r>
            <a:endParaRPr lang="en-US" altLang="zh-CN" dirty="0"/>
          </a:p>
          <a:p>
            <a:r>
              <a:rPr lang="en-US" altLang="zh-CN" dirty="0"/>
              <a:t>5</a:t>
            </a:r>
            <a:r>
              <a:rPr lang="zh-CN" altLang="en-US" dirty="0"/>
              <a:t>、</a:t>
            </a:r>
            <a:r>
              <a:rPr lang="en-US" altLang="zh-CN" dirty="0"/>
              <a:t>CPU</a:t>
            </a:r>
            <a:r>
              <a:rPr lang="zh-CN" altLang="en-US" dirty="0"/>
              <a:t>抗干扰技术</a:t>
            </a:r>
            <a:endParaRPr lang="en-US" altLang="zh-CN" dirty="0"/>
          </a:p>
          <a:p>
            <a:r>
              <a:rPr lang="en-US" altLang="zh-CN" dirty="0"/>
              <a:t>6</a:t>
            </a:r>
            <a:r>
              <a:rPr lang="zh-CN" altLang="en-US" dirty="0"/>
              <a:t>、系统恢复</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抗干扰设计</a:t>
            </a:r>
          </a:p>
        </p:txBody>
      </p:sp>
    </p:spTree>
    <p:extLst>
      <p:ext uri="{BB962C8B-B14F-4D97-AF65-F5344CB8AC3E}">
        <p14:creationId xmlns:p14="http://schemas.microsoft.com/office/powerpoint/2010/main" val="2268323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干扰途径：线路、接地、电源、电磁场</a:t>
            </a:r>
            <a:endParaRPr lang="en-US" altLang="zh-CN" dirty="0"/>
          </a:p>
          <a:p>
            <a:r>
              <a:rPr lang="zh-CN" altLang="en-US" dirty="0"/>
              <a:t>干扰部位：输入、输出、内核</a:t>
            </a:r>
            <a:endParaRPr lang="en-US" altLang="zh-CN" dirty="0"/>
          </a:p>
          <a:p>
            <a:r>
              <a:rPr lang="zh-CN" altLang="en-US" dirty="0"/>
              <a:t>现象：出错、死机失控</a:t>
            </a:r>
          </a:p>
        </p:txBody>
      </p:sp>
      <p:sp>
        <p:nvSpPr>
          <p:cNvPr id="3" name="标题 2"/>
          <p:cNvSpPr>
            <a:spLocks noGrp="1"/>
          </p:cNvSpPr>
          <p:nvPr>
            <p:ph type="title"/>
          </p:nvPr>
        </p:nvSpPr>
        <p:spPr/>
        <p:txBody>
          <a:bodyPr>
            <a:normAutofit/>
          </a:bodyPr>
          <a:lstStyle/>
          <a:p>
            <a:r>
              <a:rPr lang="zh-CN" altLang="en-US" dirty="0"/>
              <a:t>干扰的作用机制及后果</a:t>
            </a:r>
          </a:p>
        </p:txBody>
      </p:sp>
    </p:spTree>
    <p:extLst>
      <p:ext uri="{BB962C8B-B14F-4D97-AF65-F5344CB8AC3E}">
        <p14:creationId xmlns:p14="http://schemas.microsoft.com/office/powerpoint/2010/main" val="255990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3645024"/>
            <a:ext cx="7772400" cy="648072"/>
          </a:xfrm>
        </p:spPr>
        <p:txBody>
          <a:bodyPr>
            <a:normAutofit fontScale="90000"/>
          </a:bodyPr>
          <a:lstStyle/>
          <a:p>
            <a:pPr lvl="0" fontAlgn="base">
              <a:spcAft>
                <a:spcPct val="0"/>
              </a:spcAft>
            </a:pPr>
            <a:r>
              <a:rPr lang="zh-CN" altLang="en-US" sz="4800" dirty="0">
                <a:solidFill>
                  <a:schemeClr val="bg1"/>
                </a:solidFill>
                <a:latin typeface="+mn-ea"/>
                <a:ea typeface="+mn-ea"/>
                <a:cs typeface="+mn-cs"/>
              </a:rPr>
              <a:t>嵌入式系统实践</a:t>
            </a:r>
            <a:endParaRPr lang="zh-CN" altLang="en-US" dirty="0">
              <a:solidFill>
                <a:schemeClr val="bg1"/>
              </a:solidFill>
              <a:latin typeface="+mn-ea"/>
              <a:ea typeface="+mn-ea"/>
            </a:endParaRPr>
          </a:p>
        </p:txBody>
      </p:sp>
      <p:sp>
        <p:nvSpPr>
          <p:cNvPr id="3" name="副标题 2"/>
          <p:cNvSpPr>
            <a:spLocks noGrp="1"/>
          </p:cNvSpPr>
          <p:nvPr>
            <p:ph type="subTitle" idx="1"/>
          </p:nvPr>
        </p:nvSpPr>
        <p:spPr>
          <a:xfrm>
            <a:off x="1371600" y="4581127"/>
            <a:ext cx="6400800" cy="448073"/>
          </a:xfrm>
        </p:spPr>
        <p:txBody>
          <a:bodyPr>
            <a:normAutofit fontScale="92500" lnSpcReduction="10000"/>
          </a:bodyPr>
          <a:lstStyle/>
          <a:p>
            <a:pPr lvl="0" fontAlgn="base">
              <a:spcBef>
                <a:spcPct val="0"/>
              </a:spcBef>
              <a:spcAft>
                <a:spcPct val="0"/>
              </a:spcAft>
              <a:buClr>
                <a:srgbClr val="FF6600"/>
              </a:buClr>
              <a:buSzTx/>
            </a:pPr>
            <a:r>
              <a:rPr lang="zh-CN" altLang="en-US" sz="2800" b="1" dirty="0">
                <a:solidFill>
                  <a:srgbClr val="6600FF"/>
                </a:solidFill>
                <a:latin typeface="+mn-ea"/>
              </a:rPr>
              <a:t>任课老师：丁玉龙</a:t>
            </a:r>
            <a:endParaRPr lang="en-US" altLang="zh-CN" sz="2800" b="1" dirty="0">
              <a:solidFill>
                <a:srgbClr val="6600FF"/>
              </a:solidFill>
              <a:latin typeface="+mn-ea"/>
            </a:endParaRPr>
          </a:p>
          <a:p>
            <a:endParaRPr lang="zh-CN" altLang="en-US" dirty="0"/>
          </a:p>
        </p:txBody>
      </p:sp>
      <p:pic>
        <p:nvPicPr>
          <p:cNvPr id="2050" name="Picture 2" descr="C:\Users\think\Pictures\嵌入式系统实践周一晚群聊二维码.png"/>
          <p:cNvPicPr>
            <a:picLocks noChangeAspect="1" noChangeArrowheads="1"/>
          </p:cNvPicPr>
          <p:nvPr/>
        </p:nvPicPr>
        <p:blipFill>
          <a:blip r:embed="rId2" cstate="print"/>
          <a:srcRect/>
          <a:stretch>
            <a:fillRect/>
          </a:stretch>
        </p:blipFill>
        <p:spPr bwMode="auto">
          <a:xfrm>
            <a:off x="539552" y="404664"/>
            <a:ext cx="2838450" cy="2981325"/>
          </a:xfrm>
          <a:prstGeom prst="rect">
            <a:avLst/>
          </a:prstGeom>
          <a:noFill/>
        </p:spPr>
      </p:pic>
    </p:spTree>
    <p:extLst>
      <p:ext uri="{BB962C8B-B14F-4D97-AF65-F5344CB8AC3E}">
        <p14:creationId xmlns:p14="http://schemas.microsoft.com/office/powerpoint/2010/main" val="3408874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数字输入：重复刷新 配置、输入数据滤波处理</a:t>
            </a:r>
            <a:endParaRPr lang="en-US" altLang="zh-CN" dirty="0"/>
          </a:p>
          <a:p>
            <a:r>
              <a:rPr lang="zh-CN" altLang="en-US" dirty="0"/>
              <a:t>数字输出：重复刷新 配置、重复刷新输出数据</a:t>
            </a:r>
          </a:p>
        </p:txBody>
      </p:sp>
      <p:sp>
        <p:nvSpPr>
          <p:cNvPr id="3" name="标题 2"/>
          <p:cNvSpPr>
            <a:spLocks noGrp="1"/>
          </p:cNvSpPr>
          <p:nvPr>
            <p:ph type="title"/>
          </p:nvPr>
        </p:nvSpPr>
        <p:spPr/>
        <p:txBody>
          <a:bodyPr>
            <a:normAutofit/>
          </a:bodyPr>
          <a:lstStyle/>
          <a:p>
            <a:r>
              <a:rPr lang="zh-CN" altLang="en-US" dirty="0"/>
              <a:t>抗干扰设计</a:t>
            </a:r>
            <a:r>
              <a:rPr lang="en-US" altLang="zh-CN" sz="3200" dirty="0"/>
              <a:t>---</a:t>
            </a:r>
            <a:r>
              <a:rPr lang="zh-CN" altLang="en-US" sz="3200" dirty="0"/>
              <a:t>输入输出的抗干扰</a:t>
            </a:r>
          </a:p>
        </p:txBody>
      </p:sp>
    </p:spTree>
    <p:extLst>
      <p:ext uri="{BB962C8B-B14F-4D97-AF65-F5344CB8AC3E}">
        <p14:creationId xmlns:p14="http://schemas.microsoft.com/office/powerpoint/2010/main" val="4240852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程序判断滤波（判变化范围）</a:t>
            </a:r>
            <a:endParaRPr lang="en-US" altLang="zh-CN" dirty="0"/>
          </a:p>
          <a:p>
            <a:r>
              <a:rPr lang="zh-CN" altLang="en-US" dirty="0"/>
              <a:t>中值滤波</a:t>
            </a:r>
            <a:endParaRPr lang="en-US" altLang="zh-CN" dirty="0"/>
          </a:p>
          <a:p>
            <a:r>
              <a:rPr lang="zh-CN" altLang="en-US" dirty="0"/>
              <a:t>算术平均滤波（存平滑性与灵敏度矛盾）</a:t>
            </a:r>
            <a:endParaRPr lang="en-US" altLang="zh-CN" dirty="0"/>
          </a:p>
          <a:p>
            <a:r>
              <a:rPr lang="zh-CN" altLang="en-US" dirty="0"/>
              <a:t>去极值平均滤波（存平滑性与灵敏度矛盾）</a:t>
            </a:r>
          </a:p>
          <a:p>
            <a:r>
              <a:rPr lang="zh-CN" altLang="en-US" dirty="0"/>
              <a:t>加权平均滤波（多次不同加权）</a:t>
            </a:r>
            <a:endParaRPr lang="en-US" altLang="zh-CN" dirty="0"/>
          </a:p>
          <a:p>
            <a:r>
              <a:rPr lang="zh-CN" altLang="en-US" dirty="0"/>
              <a:t>滑动平均滤波</a:t>
            </a:r>
            <a:endParaRPr lang="en-US" altLang="zh-CN" dirty="0"/>
          </a:p>
          <a:p>
            <a:r>
              <a:rPr lang="zh-CN" altLang="en-US" dirty="0"/>
              <a:t>低通滤波（本次加权</a:t>
            </a:r>
            <a:r>
              <a:rPr lang="en-US" altLang="zh-CN" dirty="0"/>
              <a:t>+</a:t>
            </a:r>
            <a:r>
              <a:rPr lang="zh-CN" altLang="en-US" dirty="0"/>
              <a:t>过往结果加权、适合大惯性系统）</a:t>
            </a:r>
          </a:p>
          <a:p>
            <a:endParaRPr lang="zh-CN" altLang="en-US" dirty="0"/>
          </a:p>
        </p:txBody>
      </p:sp>
      <p:sp>
        <p:nvSpPr>
          <p:cNvPr id="3" name="标题 2"/>
          <p:cNvSpPr>
            <a:spLocks noGrp="1"/>
          </p:cNvSpPr>
          <p:nvPr>
            <p:ph type="title"/>
          </p:nvPr>
        </p:nvSpPr>
        <p:spPr/>
        <p:txBody>
          <a:bodyPr>
            <a:normAutofit/>
          </a:bodyPr>
          <a:lstStyle/>
          <a:p>
            <a:r>
              <a:rPr lang="zh-CN" altLang="en-US" dirty="0"/>
              <a:t>抗干扰设计</a:t>
            </a:r>
            <a:r>
              <a:rPr lang="en-US" altLang="zh-CN" sz="3200" dirty="0"/>
              <a:t>---</a:t>
            </a:r>
            <a:r>
              <a:rPr lang="zh-CN" altLang="en-US" sz="3200" dirty="0"/>
              <a:t>数字滤波</a:t>
            </a:r>
          </a:p>
        </p:txBody>
      </p:sp>
    </p:spTree>
    <p:extLst>
      <p:ext uri="{BB962C8B-B14F-4D97-AF65-F5344CB8AC3E}">
        <p14:creationId xmlns:p14="http://schemas.microsoft.com/office/powerpoint/2010/main" val="1793955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上电复位延时处理</a:t>
            </a:r>
            <a:endParaRPr lang="en-US" altLang="zh-CN" dirty="0"/>
          </a:p>
          <a:p>
            <a:r>
              <a:rPr lang="zh-CN" altLang="en-US" dirty="0"/>
              <a:t>掉电保护</a:t>
            </a:r>
            <a:endParaRPr lang="en-US" altLang="zh-CN" dirty="0"/>
          </a:p>
          <a:p>
            <a:r>
              <a:rPr lang="zh-CN" altLang="en-US" dirty="0"/>
              <a:t>睡眠躲避干扰</a:t>
            </a:r>
            <a:endParaRPr lang="en-US" altLang="zh-CN" dirty="0"/>
          </a:p>
          <a:p>
            <a:r>
              <a:rPr lang="zh-CN" altLang="en-US" dirty="0"/>
              <a:t>软件陷阱捕获程序（未用空间及中断向量区、表格及程序间隔）</a:t>
            </a:r>
            <a:endParaRPr lang="en-US" altLang="zh-CN" dirty="0"/>
          </a:p>
          <a:p>
            <a:r>
              <a:rPr lang="zh-CN" altLang="en-US" dirty="0"/>
              <a:t>看门狗及运行监视程序</a:t>
            </a:r>
            <a:endParaRPr lang="en-US" altLang="zh-CN" dirty="0"/>
          </a:p>
          <a:p>
            <a:endParaRPr lang="zh-CN" altLang="en-US" dirty="0"/>
          </a:p>
        </p:txBody>
      </p:sp>
      <p:sp>
        <p:nvSpPr>
          <p:cNvPr id="3" name="标题 2"/>
          <p:cNvSpPr>
            <a:spLocks noGrp="1"/>
          </p:cNvSpPr>
          <p:nvPr>
            <p:ph type="title"/>
          </p:nvPr>
        </p:nvSpPr>
        <p:spPr/>
        <p:txBody>
          <a:bodyPr>
            <a:normAutofit/>
          </a:bodyPr>
          <a:lstStyle/>
          <a:p>
            <a:r>
              <a:rPr lang="zh-CN" altLang="en-US" dirty="0"/>
              <a:t>抗干扰设计</a:t>
            </a:r>
            <a:r>
              <a:rPr lang="en-US" altLang="zh-CN" sz="3200" dirty="0"/>
              <a:t>---CPU</a:t>
            </a:r>
            <a:r>
              <a:rPr lang="zh-CN" altLang="en-US" sz="3200" dirty="0"/>
              <a:t>抗干扰技术</a:t>
            </a:r>
          </a:p>
        </p:txBody>
      </p:sp>
    </p:spTree>
    <p:extLst>
      <p:ext uri="{BB962C8B-B14F-4D97-AF65-F5344CB8AC3E}">
        <p14:creationId xmlns:p14="http://schemas.microsoft.com/office/powerpoint/2010/main" val="30524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冷热启动区分与初始化</a:t>
            </a:r>
            <a:endParaRPr lang="en-US" altLang="zh-CN" dirty="0"/>
          </a:p>
          <a:p>
            <a:r>
              <a:rPr lang="zh-CN" altLang="en-US" dirty="0"/>
              <a:t>软件复位与中断返回（有软件复位指令除外）</a:t>
            </a:r>
            <a:endParaRPr lang="en-US" altLang="zh-CN" dirty="0"/>
          </a:p>
          <a:p>
            <a:r>
              <a:rPr lang="zh-CN" altLang="en-US" dirty="0"/>
              <a:t>系统透明重入（无扰动重入）与数据单元备份</a:t>
            </a:r>
            <a:endParaRPr lang="en-US" altLang="zh-CN" dirty="0"/>
          </a:p>
          <a:p>
            <a:r>
              <a:rPr lang="zh-CN" altLang="en-US" dirty="0">
                <a:solidFill>
                  <a:srgbClr val="FF0000"/>
                </a:solidFill>
              </a:rPr>
              <a:t>不能有无限等待，要有超时处理</a:t>
            </a:r>
            <a:endParaRPr lang="en-US" altLang="zh-CN" dirty="0">
              <a:solidFill>
                <a:srgbClr val="FF0000"/>
              </a:solidFill>
            </a:endParaRPr>
          </a:p>
          <a:p>
            <a:endParaRPr lang="en-US" altLang="zh-CN" dirty="0"/>
          </a:p>
          <a:p>
            <a:endParaRPr lang="en-US" altLang="zh-CN" dirty="0"/>
          </a:p>
          <a:p>
            <a:r>
              <a:rPr lang="zh-CN" altLang="en-US" dirty="0">
                <a:solidFill>
                  <a:srgbClr val="FF0000"/>
                </a:solidFill>
              </a:rPr>
              <a:t>数据单元结构体：数据</a:t>
            </a:r>
            <a:r>
              <a:rPr lang="en-US" altLang="zh-CN" dirty="0">
                <a:solidFill>
                  <a:srgbClr val="FF0000"/>
                </a:solidFill>
              </a:rPr>
              <a:t>+</a:t>
            </a:r>
            <a:r>
              <a:rPr lang="zh-CN" altLang="en-US" dirty="0">
                <a:solidFill>
                  <a:srgbClr val="FF0000"/>
                </a:solidFill>
              </a:rPr>
              <a:t>校验码</a:t>
            </a:r>
            <a:endParaRPr lang="en-US" altLang="zh-CN" dirty="0">
              <a:solidFill>
                <a:srgbClr val="FF0000"/>
              </a:solidFill>
            </a:endParaRPr>
          </a:p>
          <a:p>
            <a:r>
              <a:rPr lang="zh-CN" altLang="en-US" dirty="0">
                <a:solidFill>
                  <a:srgbClr val="FF0000"/>
                </a:solidFill>
              </a:rPr>
              <a:t>数据备份要在物理空间上拉开距离</a:t>
            </a:r>
            <a:endParaRPr lang="en-US" altLang="zh-CN" dirty="0">
              <a:solidFill>
                <a:srgbClr val="FF0000"/>
              </a:solidFill>
            </a:endParaRPr>
          </a:p>
        </p:txBody>
      </p:sp>
      <p:sp>
        <p:nvSpPr>
          <p:cNvPr id="3" name="标题 2"/>
          <p:cNvSpPr>
            <a:spLocks noGrp="1"/>
          </p:cNvSpPr>
          <p:nvPr>
            <p:ph type="title"/>
          </p:nvPr>
        </p:nvSpPr>
        <p:spPr/>
        <p:txBody>
          <a:bodyPr>
            <a:normAutofit/>
          </a:bodyPr>
          <a:lstStyle/>
          <a:p>
            <a:r>
              <a:rPr lang="zh-CN" altLang="en-US" dirty="0"/>
              <a:t>抗干扰设计</a:t>
            </a:r>
            <a:r>
              <a:rPr lang="en-US" altLang="zh-CN" sz="3200" dirty="0"/>
              <a:t>---</a:t>
            </a:r>
            <a:r>
              <a:rPr lang="zh-CN" altLang="en-US" sz="3200" dirty="0"/>
              <a:t>系统恢复</a:t>
            </a:r>
          </a:p>
        </p:txBody>
      </p:sp>
    </p:spTree>
    <p:extLst>
      <p:ext uri="{BB962C8B-B14F-4D97-AF65-F5344CB8AC3E}">
        <p14:creationId xmlns:p14="http://schemas.microsoft.com/office/powerpoint/2010/main" val="1134119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硬件故障自诊断技术</a:t>
            </a:r>
            <a:endParaRPr lang="en-US" altLang="zh-CN" dirty="0"/>
          </a:p>
          <a:p>
            <a:r>
              <a:rPr lang="zh-CN" altLang="en-US" dirty="0"/>
              <a:t>人机界面的容错设计</a:t>
            </a:r>
            <a:endParaRPr lang="en-US" altLang="zh-CN" dirty="0"/>
          </a:p>
          <a:p>
            <a:r>
              <a:rPr lang="zh-CN" altLang="en-US" dirty="0"/>
              <a:t>一般软件的容错设计</a:t>
            </a:r>
          </a:p>
        </p:txBody>
      </p:sp>
      <p:sp>
        <p:nvSpPr>
          <p:cNvPr id="3" name="标题 2"/>
          <p:cNvSpPr>
            <a:spLocks noGrp="1"/>
          </p:cNvSpPr>
          <p:nvPr>
            <p:ph type="title"/>
          </p:nvPr>
        </p:nvSpPr>
        <p:spPr/>
        <p:txBody>
          <a:bodyPr/>
          <a:lstStyle/>
          <a:p>
            <a:r>
              <a:rPr lang="zh-CN" altLang="en-US" dirty="0"/>
              <a:t>容错设计</a:t>
            </a:r>
          </a:p>
        </p:txBody>
      </p:sp>
    </p:spTree>
    <p:extLst>
      <p:ext uri="{BB962C8B-B14F-4D97-AF65-F5344CB8AC3E}">
        <p14:creationId xmlns:p14="http://schemas.microsoft.com/office/powerpoint/2010/main" val="3477512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俗称“自检”</a:t>
            </a:r>
            <a:r>
              <a:rPr lang="zh-CN" altLang="en-US" dirty="0"/>
              <a:t>，及时发现问题，避免带病运行，分为上</a:t>
            </a:r>
            <a:r>
              <a:rPr lang="zh-CN" altLang="en-US" b="1" dirty="0"/>
              <a:t>电自检、定时自检、键控自检、空闲自检</a:t>
            </a:r>
            <a:r>
              <a:rPr lang="zh-CN" altLang="en-US" dirty="0"/>
              <a:t>等。</a:t>
            </a:r>
            <a:endParaRPr lang="en-US" altLang="zh-CN" dirty="0"/>
          </a:p>
        </p:txBody>
      </p:sp>
      <p:sp>
        <p:nvSpPr>
          <p:cNvPr id="3" name="标题 2"/>
          <p:cNvSpPr>
            <a:spLocks noGrp="1"/>
          </p:cNvSpPr>
          <p:nvPr>
            <p:ph type="title"/>
          </p:nvPr>
        </p:nvSpPr>
        <p:spPr/>
        <p:txBody>
          <a:bodyPr>
            <a:normAutofit/>
          </a:bodyPr>
          <a:lstStyle/>
          <a:p>
            <a:r>
              <a:rPr lang="zh-CN" altLang="en-US" dirty="0"/>
              <a:t>容错设计</a:t>
            </a:r>
            <a:r>
              <a:rPr lang="en-US" altLang="zh-CN" sz="3200" dirty="0"/>
              <a:t>---</a:t>
            </a:r>
            <a:r>
              <a:rPr lang="zh-CN" altLang="en-US" sz="3200" dirty="0"/>
              <a:t>硬件故障自诊断技术</a:t>
            </a:r>
          </a:p>
        </p:txBody>
      </p:sp>
    </p:spTree>
    <p:extLst>
      <p:ext uri="{BB962C8B-B14F-4D97-AF65-F5344CB8AC3E}">
        <p14:creationId xmlns:p14="http://schemas.microsoft.com/office/powerpoint/2010/main" val="4261100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b="1" dirty="0"/>
              <a:t>CPU</a:t>
            </a:r>
            <a:r>
              <a:rPr lang="zh-CN" altLang="en-US" b="1" dirty="0"/>
              <a:t>诊断项目</a:t>
            </a:r>
            <a:r>
              <a:rPr lang="zh-CN" altLang="en-US" dirty="0"/>
              <a:t>：</a:t>
            </a:r>
            <a:endParaRPr lang="en-US" altLang="zh-CN" dirty="0"/>
          </a:p>
          <a:p>
            <a:pPr marL="0" indent="0">
              <a:buNone/>
            </a:pPr>
            <a:r>
              <a:rPr lang="en-US" altLang="zh-CN" dirty="0"/>
              <a:t>	</a:t>
            </a:r>
            <a:r>
              <a:rPr lang="zh-CN" altLang="en-US" dirty="0"/>
              <a:t>指令系统</a:t>
            </a:r>
            <a:endParaRPr lang="en-US" altLang="zh-CN" dirty="0"/>
          </a:p>
          <a:p>
            <a:pPr marL="0" indent="0">
              <a:buNone/>
            </a:pPr>
            <a:r>
              <a:rPr lang="en-US" altLang="zh-CN" dirty="0"/>
              <a:t>	</a:t>
            </a:r>
            <a:r>
              <a:rPr lang="zh-CN" altLang="en-US" dirty="0"/>
              <a:t>片内</a:t>
            </a:r>
            <a:r>
              <a:rPr lang="en-US" altLang="zh-CN" dirty="0"/>
              <a:t>RAM</a:t>
            </a:r>
          </a:p>
          <a:p>
            <a:pPr marL="0" indent="0">
              <a:buNone/>
            </a:pPr>
            <a:r>
              <a:rPr lang="en-US" altLang="zh-CN" dirty="0"/>
              <a:t>	</a:t>
            </a:r>
            <a:r>
              <a:rPr lang="zh-CN" altLang="en-US" dirty="0"/>
              <a:t>定时器</a:t>
            </a:r>
            <a:endParaRPr lang="en-US" altLang="zh-CN" dirty="0"/>
          </a:p>
          <a:p>
            <a:pPr marL="0" indent="0">
              <a:buNone/>
            </a:pPr>
            <a:r>
              <a:rPr lang="en-US" altLang="zh-CN" dirty="0"/>
              <a:t>	</a:t>
            </a:r>
            <a:r>
              <a:rPr lang="zh-CN" altLang="en-US" dirty="0"/>
              <a:t>中断系统</a:t>
            </a:r>
            <a:endParaRPr lang="en-US" altLang="zh-CN" dirty="0"/>
          </a:p>
          <a:p>
            <a:pPr marL="0" indent="0">
              <a:buNone/>
            </a:pPr>
            <a:r>
              <a:rPr lang="en-US" altLang="zh-CN" dirty="0"/>
              <a:t>	A/D</a:t>
            </a:r>
            <a:r>
              <a:rPr lang="zh-CN" altLang="en-US" dirty="0"/>
              <a:t>通道的诊断与校正</a:t>
            </a:r>
            <a:endParaRPr lang="en-US" altLang="zh-CN" dirty="0"/>
          </a:p>
          <a:p>
            <a:pPr marL="0" indent="0">
              <a:buNone/>
            </a:pPr>
            <a:r>
              <a:rPr lang="en-US" altLang="zh-CN" dirty="0"/>
              <a:t>	D/A</a:t>
            </a:r>
            <a:r>
              <a:rPr lang="zh-CN" altLang="en-US" dirty="0"/>
              <a:t>通道的诊断</a:t>
            </a:r>
            <a:endParaRPr lang="en-US" altLang="zh-CN" dirty="0"/>
          </a:p>
          <a:p>
            <a:pPr marL="0" indent="0">
              <a:buNone/>
            </a:pPr>
            <a:r>
              <a:rPr lang="en-US" altLang="zh-CN" dirty="0"/>
              <a:t>	</a:t>
            </a:r>
            <a:r>
              <a:rPr lang="zh-CN" altLang="en-US" dirty="0"/>
              <a:t>数字</a:t>
            </a:r>
            <a:r>
              <a:rPr lang="en-US" altLang="zh-CN" dirty="0"/>
              <a:t>I/O</a:t>
            </a:r>
            <a:r>
              <a:rPr lang="zh-CN" altLang="en-US" dirty="0"/>
              <a:t>通道诊断（显示及指示、打印、音响、键盘、通信）</a:t>
            </a:r>
          </a:p>
        </p:txBody>
      </p:sp>
      <p:sp>
        <p:nvSpPr>
          <p:cNvPr id="3" name="标题 2"/>
          <p:cNvSpPr>
            <a:spLocks noGrp="1"/>
          </p:cNvSpPr>
          <p:nvPr>
            <p:ph type="title"/>
          </p:nvPr>
        </p:nvSpPr>
        <p:spPr/>
        <p:txBody>
          <a:bodyPr/>
          <a:lstStyle/>
          <a:p>
            <a:r>
              <a:rPr lang="zh-CN" altLang="en-US" dirty="0"/>
              <a:t>容错设计</a:t>
            </a:r>
            <a:r>
              <a:rPr lang="en-US" altLang="zh-CN" sz="3200" dirty="0"/>
              <a:t>---</a:t>
            </a:r>
            <a:r>
              <a:rPr lang="zh-CN" altLang="en-US" sz="3200" dirty="0"/>
              <a:t>硬件故障自诊断技术</a:t>
            </a:r>
            <a:endParaRPr lang="zh-CN" altLang="en-US" dirty="0"/>
          </a:p>
        </p:txBody>
      </p:sp>
    </p:spTree>
    <p:extLst>
      <p:ext uri="{BB962C8B-B14F-4D97-AF65-F5344CB8AC3E}">
        <p14:creationId xmlns:p14="http://schemas.microsoft.com/office/powerpoint/2010/main" val="2305796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b="1" dirty="0"/>
              <a:t>输入提示</a:t>
            </a:r>
            <a:endParaRPr lang="en-US" altLang="zh-CN" b="1" dirty="0"/>
          </a:p>
          <a:p>
            <a:r>
              <a:rPr lang="zh-CN" altLang="en-US" b="1" dirty="0"/>
              <a:t>参数输入的容错设计</a:t>
            </a:r>
            <a:r>
              <a:rPr lang="en-US" altLang="zh-CN" dirty="0"/>
              <a:t>(</a:t>
            </a:r>
            <a:r>
              <a:rPr lang="zh-CN" altLang="en-US" dirty="0"/>
              <a:t>超时、确认、范围、默认、连击、复合、再确认、完备性、权限）</a:t>
            </a:r>
            <a:endParaRPr lang="en-US" altLang="zh-CN" dirty="0"/>
          </a:p>
          <a:p>
            <a:r>
              <a:rPr lang="zh-CN" altLang="en-US" b="1" dirty="0"/>
              <a:t>命令输入的容错设计</a:t>
            </a:r>
            <a:r>
              <a:rPr lang="en-US" altLang="zh-CN" dirty="0"/>
              <a:t>(</a:t>
            </a:r>
            <a:r>
              <a:rPr lang="zh-CN" altLang="en-US" dirty="0"/>
              <a:t>超时退出、确认、完备性、软硬件环境、权限）</a:t>
            </a:r>
            <a:endParaRPr lang="en-US" altLang="zh-CN" dirty="0"/>
          </a:p>
          <a:p>
            <a:r>
              <a:rPr lang="zh-CN" altLang="en-US" b="1" dirty="0"/>
              <a:t>输入界面的安全性设计</a:t>
            </a:r>
            <a:r>
              <a:rPr lang="zh-CN" altLang="en-US" dirty="0"/>
              <a:t>（锁键、暗键、封签、复合键、长按键、序列按键、口令、口令更换及比较确认、口令安全存储、超时退出）</a:t>
            </a:r>
            <a:endParaRPr lang="en-US" altLang="zh-CN" dirty="0"/>
          </a:p>
          <a:p>
            <a:r>
              <a:rPr lang="zh-CN" altLang="en-US" b="1" dirty="0"/>
              <a:t>输出的容错设计</a:t>
            </a:r>
            <a:r>
              <a:rPr lang="zh-CN" altLang="en-US" dirty="0"/>
              <a:t>（分组、易理解、超时退出）</a:t>
            </a:r>
          </a:p>
          <a:p>
            <a:endParaRPr lang="zh-CN" altLang="en-US" dirty="0"/>
          </a:p>
        </p:txBody>
      </p:sp>
      <p:sp>
        <p:nvSpPr>
          <p:cNvPr id="3" name="标题 2"/>
          <p:cNvSpPr>
            <a:spLocks noGrp="1"/>
          </p:cNvSpPr>
          <p:nvPr>
            <p:ph type="title"/>
          </p:nvPr>
        </p:nvSpPr>
        <p:spPr/>
        <p:txBody>
          <a:bodyPr>
            <a:normAutofit/>
          </a:bodyPr>
          <a:lstStyle/>
          <a:p>
            <a:r>
              <a:rPr lang="zh-CN" altLang="en-US" dirty="0"/>
              <a:t>容错设计</a:t>
            </a:r>
            <a:r>
              <a:rPr lang="en-US" altLang="zh-CN" sz="3200" dirty="0"/>
              <a:t>---</a:t>
            </a:r>
            <a:r>
              <a:rPr lang="zh-CN" altLang="en-US" sz="3200" dirty="0"/>
              <a:t>人机界面的容错设计</a:t>
            </a:r>
          </a:p>
        </p:txBody>
      </p:sp>
    </p:spTree>
    <p:extLst>
      <p:ext uri="{BB962C8B-B14F-4D97-AF65-F5344CB8AC3E}">
        <p14:creationId xmlns:p14="http://schemas.microsoft.com/office/powerpoint/2010/main" val="68606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b="1" dirty="0"/>
              <a:t>堆栈溢出预防</a:t>
            </a:r>
            <a:r>
              <a:rPr lang="zh-CN" altLang="en-US" dirty="0"/>
              <a:t>（栈初始化、深度测量、减少程序嵌套、子程序不保护堆栈、防中断溢出、减少栈传递参数）</a:t>
            </a:r>
            <a:endParaRPr lang="en-US" altLang="zh-CN" dirty="0"/>
          </a:p>
          <a:p>
            <a:r>
              <a:rPr lang="zh-CN" altLang="en-US" b="1" dirty="0"/>
              <a:t>中断中的资源冲突与预防</a:t>
            </a:r>
            <a:r>
              <a:rPr lang="zh-CN" altLang="en-US" dirty="0"/>
              <a:t>（敏感资源互斥）</a:t>
            </a:r>
            <a:endParaRPr lang="en-US" altLang="zh-CN" dirty="0"/>
          </a:p>
          <a:p>
            <a:r>
              <a:rPr lang="zh-CN" altLang="en-US" b="1" dirty="0"/>
              <a:t>状态转移的条件审查</a:t>
            </a:r>
            <a:r>
              <a:rPr lang="zh-CN" altLang="en-US" dirty="0"/>
              <a:t>（特别是控制系统）</a:t>
            </a:r>
            <a:endParaRPr lang="en-US" altLang="zh-CN" dirty="0"/>
          </a:p>
          <a:p>
            <a:r>
              <a:rPr lang="zh-CN" altLang="en-US" b="1" dirty="0"/>
              <a:t>重要模块入口检查及序列检查</a:t>
            </a:r>
            <a:r>
              <a:rPr lang="zh-CN" altLang="en-US" dirty="0"/>
              <a:t>，输出检验押码，抵御攻击和死机</a:t>
            </a:r>
            <a:endParaRPr lang="en-US" altLang="zh-CN" dirty="0"/>
          </a:p>
          <a:p>
            <a:r>
              <a:rPr lang="zh-CN" altLang="en-US" b="1" dirty="0"/>
              <a:t>软件算法容错设计</a:t>
            </a:r>
            <a:r>
              <a:rPr lang="zh-CN" altLang="en-US" dirty="0"/>
              <a:t>（逻辑关系、入口审查与数据关系审查、出错信息设计、减少累计误差、复杂运算查表、软件标志及校验、运算及控制冗余）</a:t>
            </a:r>
            <a:endParaRPr lang="en-US" altLang="zh-CN" dirty="0"/>
          </a:p>
          <a:p>
            <a:r>
              <a:rPr lang="zh-CN" altLang="en-US" b="1" dirty="0"/>
              <a:t>安全存储</a:t>
            </a:r>
            <a:r>
              <a:rPr lang="zh-CN" altLang="en-US" dirty="0"/>
              <a:t>（校验、备份、加密、访问权限、位置随机）</a:t>
            </a:r>
            <a:endParaRPr lang="en-US" altLang="zh-CN" dirty="0"/>
          </a:p>
          <a:p>
            <a:endParaRPr lang="zh-CN" altLang="en-US" dirty="0"/>
          </a:p>
        </p:txBody>
      </p:sp>
      <p:sp>
        <p:nvSpPr>
          <p:cNvPr id="3" name="标题 2"/>
          <p:cNvSpPr>
            <a:spLocks noGrp="1"/>
          </p:cNvSpPr>
          <p:nvPr>
            <p:ph type="title"/>
          </p:nvPr>
        </p:nvSpPr>
        <p:spPr/>
        <p:txBody>
          <a:bodyPr>
            <a:normAutofit/>
          </a:bodyPr>
          <a:lstStyle/>
          <a:p>
            <a:r>
              <a:rPr lang="zh-CN" altLang="en-US" dirty="0"/>
              <a:t>容错设计</a:t>
            </a:r>
            <a:r>
              <a:rPr lang="en-US" altLang="zh-CN" sz="3200" dirty="0"/>
              <a:t>---</a:t>
            </a:r>
            <a:r>
              <a:rPr lang="zh-CN" altLang="en-US" sz="3200" dirty="0"/>
              <a:t>一般软件的容错设计</a:t>
            </a:r>
          </a:p>
        </p:txBody>
      </p:sp>
    </p:spTree>
    <p:extLst>
      <p:ext uri="{BB962C8B-B14F-4D97-AF65-F5344CB8AC3E}">
        <p14:creationId xmlns:p14="http://schemas.microsoft.com/office/powerpoint/2010/main" val="1861849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数据冗余</a:t>
            </a:r>
            <a:r>
              <a:rPr lang="zh-CN" altLang="en-US" dirty="0"/>
              <a:t>（数据单元</a:t>
            </a:r>
            <a:r>
              <a:rPr lang="en-US" altLang="zh-CN" dirty="0"/>
              <a:t>+</a:t>
            </a:r>
            <a:r>
              <a:rPr lang="zh-CN" altLang="en-US" dirty="0"/>
              <a:t>多备份、等效多变量实现存储位置随机）</a:t>
            </a:r>
          </a:p>
          <a:p>
            <a:r>
              <a:rPr lang="zh-CN" altLang="en-US" b="1" dirty="0"/>
              <a:t>控制冗余</a:t>
            </a:r>
            <a:r>
              <a:rPr lang="zh-CN" altLang="en-US" dirty="0"/>
              <a:t>（</a:t>
            </a:r>
            <a:r>
              <a:rPr lang="zh-CN" altLang="en-US" dirty="0">
                <a:solidFill>
                  <a:srgbClr val="FF0000"/>
                </a:solidFill>
              </a:rPr>
              <a:t>入口参数检查</a:t>
            </a:r>
            <a:r>
              <a:rPr lang="zh-CN" altLang="en-US" dirty="0"/>
              <a:t>、</a:t>
            </a:r>
            <a:r>
              <a:rPr lang="zh-CN" altLang="en-US" dirty="0">
                <a:solidFill>
                  <a:srgbClr val="FF0000"/>
                </a:solidFill>
              </a:rPr>
              <a:t>序列检查</a:t>
            </a:r>
            <a:r>
              <a:rPr lang="en-US" altLang="zh-CN" dirty="0"/>
              <a:t>-</a:t>
            </a:r>
            <a:r>
              <a:rPr lang="zh-CN" altLang="en-US" dirty="0"/>
              <a:t>前序程序执行情况）</a:t>
            </a:r>
          </a:p>
          <a:p>
            <a:r>
              <a:rPr lang="zh-CN" altLang="en-US" b="1" dirty="0"/>
              <a:t>执行冗余</a:t>
            </a:r>
            <a:r>
              <a:rPr lang="zh-CN" altLang="en-US" dirty="0"/>
              <a:t>（独立代码随机顺序执行、等价实现随机选择执行、随机</a:t>
            </a:r>
            <a:r>
              <a:rPr lang="en-US" altLang="zh-CN" dirty="0"/>
              <a:t>SLEEP</a:t>
            </a:r>
            <a:r>
              <a:rPr lang="zh-CN" altLang="en-US" dirty="0"/>
              <a:t>、延时和功耗插入、数据单元等价实现）</a:t>
            </a:r>
          </a:p>
          <a:p>
            <a:r>
              <a:rPr lang="zh-CN" altLang="en-US" dirty="0"/>
              <a:t>特定加密算法的安全实现 （等路径等）</a:t>
            </a:r>
          </a:p>
          <a:p>
            <a:endParaRPr lang="zh-CN" altLang="en-US" b="1" dirty="0"/>
          </a:p>
        </p:txBody>
      </p:sp>
      <p:sp>
        <p:nvSpPr>
          <p:cNvPr id="3" name="标题 2"/>
          <p:cNvSpPr>
            <a:spLocks noGrp="1"/>
          </p:cNvSpPr>
          <p:nvPr>
            <p:ph type="title"/>
          </p:nvPr>
        </p:nvSpPr>
        <p:spPr/>
        <p:txBody>
          <a:bodyPr/>
          <a:lstStyle/>
          <a:p>
            <a:r>
              <a:rPr lang="zh-CN" altLang="en-US" dirty="0"/>
              <a:t>嵌入式系统抗攻击设计</a:t>
            </a:r>
          </a:p>
        </p:txBody>
      </p:sp>
    </p:spTree>
    <p:extLst>
      <p:ext uri="{BB962C8B-B14F-4D97-AF65-F5344CB8AC3E}">
        <p14:creationId xmlns:p14="http://schemas.microsoft.com/office/powerpoint/2010/main" val="52134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3645024"/>
            <a:ext cx="7772400" cy="648072"/>
          </a:xfrm>
        </p:spPr>
        <p:txBody>
          <a:bodyPr>
            <a:normAutofit fontScale="90000"/>
          </a:bodyPr>
          <a:lstStyle/>
          <a:p>
            <a:pPr lvl="0" fontAlgn="base">
              <a:spcAft>
                <a:spcPct val="0"/>
              </a:spcAft>
            </a:pPr>
            <a:r>
              <a:rPr lang="zh-CN" altLang="en-US" sz="4800" dirty="0">
                <a:solidFill>
                  <a:schemeClr val="bg1"/>
                </a:solidFill>
                <a:latin typeface="+mn-ea"/>
                <a:ea typeface="+mn-ea"/>
                <a:cs typeface="+mn-cs"/>
              </a:rPr>
              <a:t>嵌入式系统实践</a:t>
            </a:r>
            <a:endParaRPr lang="zh-CN" altLang="en-US" dirty="0">
              <a:solidFill>
                <a:schemeClr val="bg1"/>
              </a:solidFill>
              <a:latin typeface="+mn-ea"/>
              <a:ea typeface="+mn-ea"/>
            </a:endParaRPr>
          </a:p>
        </p:txBody>
      </p:sp>
      <p:sp>
        <p:nvSpPr>
          <p:cNvPr id="3" name="副标题 2"/>
          <p:cNvSpPr>
            <a:spLocks noGrp="1"/>
          </p:cNvSpPr>
          <p:nvPr>
            <p:ph type="subTitle" idx="1"/>
          </p:nvPr>
        </p:nvSpPr>
        <p:spPr>
          <a:xfrm>
            <a:off x="1371600" y="4581127"/>
            <a:ext cx="6400800" cy="448073"/>
          </a:xfrm>
        </p:spPr>
        <p:txBody>
          <a:bodyPr>
            <a:normAutofit fontScale="92500" lnSpcReduction="10000"/>
          </a:bodyPr>
          <a:lstStyle/>
          <a:p>
            <a:pPr lvl="0" fontAlgn="base">
              <a:spcBef>
                <a:spcPct val="0"/>
              </a:spcBef>
              <a:spcAft>
                <a:spcPct val="0"/>
              </a:spcAft>
              <a:buClr>
                <a:srgbClr val="FF6600"/>
              </a:buClr>
              <a:buSzTx/>
            </a:pPr>
            <a:r>
              <a:rPr lang="zh-CN" altLang="en-US" sz="2800" b="1" dirty="0">
                <a:solidFill>
                  <a:srgbClr val="6600FF"/>
                </a:solidFill>
                <a:latin typeface="+mn-ea"/>
              </a:rPr>
              <a:t>任课老师：丁玉龙</a:t>
            </a:r>
            <a:endParaRPr lang="en-US" altLang="zh-CN" sz="2800" b="1" dirty="0">
              <a:solidFill>
                <a:srgbClr val="6600FF"/>
              </a:solidFill>
              <a:latin typeface="+mn-ea"/>
            </a:endParaRPr>
          </a:p>
          <a:p>
            <a:endParaRPr lang="zh-CN" altLang="en-US" dirty="0"/>
          </a:p>
        </p:txBody>
      </p:sp>
      <p:pic>
        <p:nvPicPr>
          <p:cNvPr id="4" name="Picture 2" descr="C:\Users\think\Pictures\嵌入式系统实践周一下午群聊二维码.png"/>
          <p:cNvPicPr>
            <a:picLocks noChangeAspect="1" noChangeArrowheads="1"/>
          </p:cNvPicPr>
          <p:nvPr/>
        </p:nvPicPr>
        <p:blipFill>
          <a:blip r:embed="rId2" cstate="print"/>
          <a:srcRect/>
          <a:stretch>
            <a:fillRect/>
          </a:stretch>
        </p:blipFill>
        <p:spPr bwMode="auto">
          <a:xfrm>
            <a:off x="395536" y="476672"/>
            <a:ext cx="2838450" cy="2981325"/>
          </a:xfrm>
          <a:prstGeom prst="rect">
            <a:avLst/>
          </a:prstGeom>
          <a:noFill/>
        </p:spPr>
      </p:pic>
    </p:spTree>
    <p:extLst>
      <p:ext uri="{BB962C8B-B14F-4D97-AF65-F5344CB8AC3E}">
        <p14:creationId xmlns:p14="http://schemas.microsoft.com/office/powerpoint/2010/main" val="3408874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700808"/>
            <a:ext cx="7408333" cy="4425355"/>
          </a:xfrm>
        </p:spPr>
        <p:txBody>
          <a:bodyPr>
            <a:normAutofit/>
          </a:bodyPr>
          <a:lstStyle/>
          <a:p>
            <a:pPr>
              <a:buNone/>
            </a:pPr>
            <a:r>
              <a:rPr lang="zh-CN" altLang="zh-CN" b="1" dirty="0">
                <a:solidFill>
                  <a:srgbClr val="FF0000"/>
                </a:solidFill>
              </a:rPr>
              <a:t>硬件：</a:t>
            </a:r>
            <a:endParaRPr lang="en-US" altLang="zh-CN" b="1" dirty="0">
              <a:solidFill>
                <a:srgbClr val="FF0000"/>
              </a:solidFill>
            </a:endParaRPr>
          </a:p>
          <a:p>
            <a:pPr>
              <a:buNone/>
            </a:pPr>
            <a:r>
              <a:rPr lang="zh-CN" altLang="zh-CN" dirty="0"/>
              <a:t>基于</a:t>
            </a:r>
            <a:r>
              <a:rPr lang="en-US" altLang="zh-CN" dirty="0"/>
              <a:t>STM32F407</a:t>
            </a:r>
            <a:r>
              <a:rPr lang="zh-CN" altLang="zh-CN" dirty="0"/>
              <a:t>的华清远见</a:t>
            </a:r>
            <a:r>
              <a:rPr lang="en-US" altLang="zh-CN" dirty="0"/>
              <a:t>FS4412B</a:t>
            </a:r>
            <a:r>
              <a:rPr lang="zh-CN" altLang="zh-CN" dirty="0"/>
              <a:t>实验箱</a:t>
            </a:r>
            <a:endParaRPr lang="en-US" altLang="zh-CN" dirty="0"/>
          </a:p>
          <a:p>
            <a:pPr>
              <a:buNone/>
            </a:pPr>
            <a:r>
              <a:rPr lang="en-US" altLang="zh-CN" dirty="0"/>
              <a:t>PC </a:t>
            </a:r>
            <a:r>
              <a:rPr lang="zh-CN" altLang="zh-CN" dirty="0"/>
              <a:t>机</a:t>
            </a:r>
            <a:endParaRPr lang="en-US" altLang="zh-CN" dirty="0"/>
          </a:p>
          <a:p>
            <a:pPr>
              <a:buNone/>
            </a:pPr>
            <a:r>
              <a:rPr lang="en-US" altLang="zh-CN" dirty="0"/>
              <a:t>ST-Link </a:t>
            </a:r>
            <a:r>
              <a:rPr lang="zh-CN" altLang="zh-CN" dirty="0"/>
              <a:t>仿真器</a:t>
            </a:r>
          </a:p>
          <a:p>
            <a:pPr>
              <a:buNone/>
            </a:pPr>
            <a:r>
              <a:rPr lang="en-US" altLang="zh-CN" b="1" dirty="0">
                <a:solidFill>
                  <a:srgbClr val="FF0000"/>
                </a:solidFill>
              </a:rPr>
              <a:t> </a:t>
            </a:r>
            <a:r>
              <a:rPr lang="zh-CN" altLang="zh-CN" b="1" dirty="0">
                <a:solidFill>
                  <a:srgbClr val="FF0000"/>
                </a:solidFill>
              </a:rPr>
              <a:t>软件：</a:t>
            </a:r>
            <a:r>
              <a:rPr lang="en-US" altLang="zh-CN" b="1" dirty="0">
                <a:solidFill>
                  <a:srgbClr val="FF0000"/>
                </a:solidFill>
              </a:rPr>
              <a:t> </a:t>
            </a:r>
          </a:p>
          <a:p>
            <a:pPr>
              <a:buNone/>
            </a:pPr>
            <a:r>
              <a:rPr lang="en-US" altLang="zh-CN" dirty="0"/>
              <a:t>FS-STM32F407</a:t>
            </a:r>
            <a:r>
              <a:rPr lang="zh-CN" altLang="zh-CN" dirty="0"/>
              <a:t>开发环境</a:t>
            </a:r>
            <a:endParaRPr lang="en-US" altLang="zh-CN" dirty="0"/>
          </a:p>
          <a:p>
            <a:pPr>
              <a:buNone/>
            </a:pPr>
            <a:r>
              <a:rPr lang="en-US" altLang="zh-CN" dirty="0" err="1"/>
              <a:t>RealView</a:t>
            </a:r>
            <a:r>
              <a:rPr lang="en-US" altLang="zh-CN" dirty="0"/>
              <a:t> MDK5.10 </a:t>
            </a:r>
            <a:r>
              <a:rPr lang="zh-CN" altLang="zh-CN" dirty="0"/>
              <a:t>嵌入式集成开发软件</a:t>
            </a:r>
            <a:endParaRPr lang="en-US" altLang="zh-CN" dirty="0"/>
          </a:p>
          <a:p>
            <a:pPr>
              <a:buNone/>
            </a:pPr>
            <a:r>
              <a:rPr lang="zh-CN" altLang="zh-CN" dirty="0"/>
              <a:t>图形化编程软件</a:t>
            </a:r>
            <a:r>
              <a:rPr lang="en-US" altLang="zh-CN" dirty="0"/>
              <a:t>STM32CubeMx</a:t>
            </a:r>
          </a:p>
          <a:p>
            <a:pPr>
              <a:buNone/>
            </a:pPr>
            <a:r>
              <a:rPr lang="zh-CN" altLang="zh-CN" dirty="0"/>
              <a:t>串口调试助手、</a:t>
            </a:r>
            <a:r>
              <a:rPr lang="en-US" altLang="zh-CN" dirty="0"/>
              <a:t>KEIL</a:t>
            </a:r>
            <a:r>
              <a:rPr lang="zh-CN" altLang="zh-CN" dirty="0"/>
              <a:t>开发环境、</a:t>
            </a:r>
            <a:r>
              <a:rPr lang="en-US" altLang="zh-CN" dirty="0" err="1"/>
              <a:t>ucOSII</a:t>
            </a:r>
            <a:r>
              <a:rPr lang="zh-CN" altLang="zh-CN" dirty="0"/>
              <a:t>、嵌入式</a:t>
            </a:r>
            <a:r>
              <a:rPr lang="en-US" altLang="zh-CN" dirty="0"/>
              <a:t>Linux</a:t>
            </a:r>
            <a:endParaRPr lang="zh-CN" altLang="en-US" dirty="0"/>
          </a:p>
        </p:txBody>
      </p:sp>
      <p:sp>
        <p:nvSpPr>
          <p:cNvPr id="3" name="标题 2"/>
          <p:cNvSpPr>
            <a:spLocks noGrp="1"/>
          </p:cNvSpPr>
          <p:nvPr>
            <p:ph type="title"/>
          </p:nvPr>
        </p:nvSpPr>
        <p:spPr/>
        <p:txBody>
          <a:bodyPr/>
          <a:lstStyle/>
          <a:p>
            <a:r>
              <a:rPr lang="zh-CN" altLang="zh-CN" dirty="0"/>
              <a:t>基本软硬件环境</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D:\</a:t>
            </a:r>
            <a:r>
              <a:rPr lang="zh-CN" altLang="en-US" dirty="0"/>
              <a:t>华清远见下载</a:t>
            </a:r>
            <a:r>
              <a:rPr lang="en-US" altLang="zh-CN" dirty="0"/>
              <a:t>\4412</a:t>
            </a:r>
            <a:r>
              <a:rPr lang="zh-CN" altLang="en-US" dirty="0"/>
              <a:t>、</a:t>
            </a:r>
            <a:r>
              <a:rPr lang="en-US" altLang="zh-CN" dirty="0"/>
              <a:t>6818M4-M4</a:t>
            </a:r>
            <a:r>
              <a:rPr lang="zh-CN" altLang="en-US" dirty="0"/>
              <a:t>部分</a:t>
            </a:r>
            <a:r>
              <a:rPr lang="en-US" altLang="zh-CN" dirty="0"/>
              <a:t>\</a:t>
            </a:r>
            <a:r>
              <a:rPr lang="zh-CN" altLang="en-US" dirty="0"/>
              <a:t>华清远见</a:t>
            </a:r>
            <a:r>
              <a:rPr lang="en-US" altLang="zh-CN" dirty="0"/>
              <a:t>-</a:t>
            </a:r>
            <a:r>
              <a:rPr lang="zh-CN" altLang="en-US" dirty="0"/>
              <a:t>嵌入式</a:t>
            </a:r>
            <a:r>
              <a:rPr lang="en-US" altLang="zh-CN" dirty="0"/>
              <a:t>ARM</a:t>
            </a:r>
            <a:r>
              <a:rPr lang="zh-CN" altLang="en-US" dirty="0"/>
              <a:t>实验箱资料</a:t>
            </a:r>
            <a:r>
              <a:rPr lang="en-US" altLang="zh-CN" dirty="0"/>
              <a:t>-III-2019-04-08\</a:t>
            </a:r>
            <a:r>
              <a:rPr lang="zh-CN" altLang="en-US" dirty="0"/>
              <a:t>华清远见</a:t>
            </a:r>
            <a:r>
              <a:rPr lang="en-US" altLang="zh-CN" dirty="0"/>
              <a:t>-STM</a:t>
            </a:r>
            <a:r>
              <a:rPr lang="zh-CN" altLang="en-US" dirty="0"/>
              <a:t>系列资料</a:t>
            </a:r>
            <a:r>
              <a:rPr lang="en-US" altLang="zh-CN" dirty="0"/>
              <a:t>\Cortex-M4</a:t>
            </a:r>
            <a:r>
              <a:rPr lang="zh-CN" altLang="en-US" dirty="0"/>
              <a:t>部分</a:t>
            </a:r>
          </a:p>
        </p:txBody>
      </p:sp>
      <p:sp>
        <p:nvSpPr>
          <p:cNvPr id="3" name="标题 2"/>
          <p:cNvSpPr>
            <a:spLocks noGrp="1"/>
          </p:cNvSpPr>
          <p:nvPr>
            <p:ph type="title"/>
          </p:nvPr>
        </p:nvSpPr>
        <p:spPr/>
        <p:txBody>
          <a:bodyPr/>
          <a:lstStyle/>
          <a:p>
            <a:r>
              <a:rPr lang="zh-CN" altLang="en-US" dirty="0"/>
              <a:t>资料目录</a:t>
            </a:r>
          </a:p>
        </p:txBody>
      </p:sp>
    </p:spTree>
    <p:extLst>
      <p:ext uri="{BB962C8B-B14F-4D97-AF65-F5344CB8AC3E}">
        <p14:creationId xmlns:p14="http://schemas.microsoft.com/office/powerpoint/2010/main" val="3536080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a:t>
            </a:r>
            <a:r>
              <a:rPr lang="zh-CN" altLang="zh-CN" dirty="0"/>
              <a:t>、掌握嵌入式系统软件开发方法；</a:t>
            </a:r>
          </a:p>
          <a:p>
            <a:r>
              <a:rPr lang="en-US" altLang="zh-CN" dirty="0"/>
              <a:t>  2</a:t>
            </a:r>
            <a:r>
              <a:rPr lang="zh-CN" altLang="zh-CN" dirty="0"/>
              <a:t>、掌握嵌入式系统抗干扰设计、容错设计和抗攻击设计方法；</a:t>
            </a:r>
          </a:p>
          <a:p>
            <a:r>
              <a:rPr lang="en-US" altLang="zh-CN" dirty="0"/>
              <a:t>  3</a:t>
            </a:r>
            <a:r>
              <a:rPr lang="zh-CN" altLang="zh-CN" dirty="0"/>
              <a:t>、掌握嵌入式系统安全程序设计方法。</a:t>
            </a:r>
          </a:p>
          <a:p>
            <a:endParaRPr lang="zh-CN" altLang="en-US" dirty="0"/>
          </a:p>
        </p:txBody>
      </p:sp>
      <p:sp>
        <p:nvSpPr>
          <p:cNvPr id="3" name="标题 2"/>
          <p:cNvSpPr>
            <a:spLocks noGrp="1"/>
          </p:cNvSpPr>
          <p:nvPr>
            <p:ph type="title"/>
          </p:nvPr>
        </p:nvSpPr>
        <p:spPr/>
        <p:txBody>
          <a:bodyPr/>
          <a:lstStyle/>
          <a:p>
            <a:r>
              <a:rPr lang="zh-CN" altLang="zh-CN" dirty="0"/>
              <a:t>课程目的</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a:t>
            </a:r>
            <a:r>
              <a:rPr lang="zh-CN" altLang="en-US" dirty="0"/>
              <a:t>、实验以小组为单位，每组不超过</a:t>
            </a:r>
            <a:r>
              <a:rPr lang="en-US" altLang="zh-CN" dirty="0"/>
              <a:t>3</a:t>
            </a:r>
            <a:r>
              <a:rPr lang="zh-CN" altLang="en-US" dirty="0"/>
              <a:t>人。自愿组合。</a:t>
            </a:r>
            <a:endParaRPr lang="en-US" altLang="zh-CN" dirty="0"/>
          </a:p>
          <a:p>
            <a:r>
              <a:rPr lang="en-US" altLang="zh-CN" dirty="0"/>
              <a:t>2</a:t>
            </a:r>
            <a:r>
              <a:rPr lang="zh-CN" altLang="en-US" dirty="0"/>
              <a:t>、实验时间：</a:t>
            </a:r>
            <a:r>
              <a:rPr lang="en-US" altLang="zh-CN" dirty="0"/>
              <a:t>12-16</a:t>
            </a:r>
            <a:r>
              <a:rPr lang="zh-CN" altLang="en-US" dirty="0"/>
              <a:t>周，共</a:t>
            </a:r>
            <a:r>
              <a:rPr lang="en-US" altLang="zh-CN" dirty="0"/>
              <a:t>5</a:t>
            </a:r>
            <a:r>
              <a:rPr lang="zh-CN" altLang="en-US" dirty="0"/>
              <a:t>次课，鼓励提前完成。</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1</a:t>
            </a:r>
            <a:r>
              <a:rPr lang="zh-CN" altLang="en-US" dirty="0"/>
              <a:t>、实验安排</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en-US" altLang="zh-CN" b="1" dirty="0">
                <a:solidFill>
                  <a:schemeClr val="tx1"/>
                </a:solidFill>
                <a:latin typeface="+mn-ea"/>
              </a:rPr>
              <a:t>1</a:t>
            </a:r>
            <a:r>
              <a:rPr lang="zh-CN" altLang="en-US" b="1" dirty="0">
                <a:solidFill>
                  <a:schemeClr val="tx1"/>
                </a:solidFill>
                <a:latin typeface="+mn-ea"/>
              </a:rPr>
              <a:t>、课程要求讲解</a:t>
            </a:r>
            <a:endParaRPr lang="en-US" altLang="zh-CN" b="1" dirty="0">
              <a:solidFill>
                <a:schemeClr val="tx1"/>
              </a:solidFill>
              <a:latin typeface="+mn-ea"/>
            </a:endParaRPr>
          </a:p>
          <a:p>
            <a:r>
              <a:rPr lang="en-US" altLang="zh-CN" b="1" dirty="0">
                <a:solidFill>
                  <a:schemeClr val="tx1"/>
                </a:solidFill>
                <a:latin typeface="+mn-ea"/>
              </a:rPr>
              <a:t>2</a:t>
            </a:r>
            <a:r>
              <a:rPr lang="zh-CN" altLang="en-US" b="1" dirty="0">
                <a:solidFill>
                  <a:schemeClr val="tx1"/>
                </a:solidFill>
                <a:latin typeface="+mn-ea"/>
              </a:rPr>
              <a:t>、学习开发环境，</a:t>
            </a:r>
            <a:r>
              <a:rPr lang="zh-CN" altLang="en-US" dirty="0"/>
              <a:t>完成实验指导书各实验的验证，读懂代码。</a:t>
            </a:r>
            <a:endParaRPr lang="en-US" altLang="zh-CN" b="1" dirty="0">
              <a:solidFill>
                <a:schemeClr val="tx1"/>
              </a:solidFill>
              <a:latin typeface="+mn-ea"/>
            </a:endParaRPr>
          </a:p>
          <a:p>
            <a:r>
              <a:rPr lang="en-US" altLang="zh-CN" b="1" dirty="0">
                <a:solidFill>
                  <a:schemeClr val="tx1"/>
                </a:solidFill>
                <a:latin typeface="+mn-ea"/>
              </a:rPr>
              <a:t>3</a:t>
            </a:r>
            <a:r>
              <a:rPr lang="zh-CN" altLang="en-US" b="1" dirty="0">
                <a:solidFill>
                  <a:schemeClr val="tx1"/>
                </a:solidFill>
                <a:latin typeface="+mn-ea"/>
              </a:rPr>
              <a:t>、以</a:t>
            </a:r>
            <a:r>
              <a:rPr lang="zh-CN" altLang="en-US" b="1" dirty="0">
                <a:solidFill>
                  <a:srgbClr val="FF0000"/>
                </a:solidFill>
                <a:latin typeface="+mn-ea"/>
              </a:rPr>
              <a:t>空间优化</a:t>
            </a:r>
            <a:r>
              <a:rPr lang="zh-CN" altLang="en-US" b="1" dirty="0">
                <a:solidFill>
                  <a:schemeClr val="tx1"/>
                </a:solidFill>
                <a:latin typeface="+mn-ea"/>
              </a:rPr>
              <a:t>为目标改写一个实验例程，总结优化方法</a:t>
            </a:r>
            <a:endParaRPr lang="en-US" altLang="zh-CN" b="1" dirty="0">
              <a:solidFill>
                <a:schemeClr val="tx1"/>
              </a:solidFill>
              <a:latin typeface="+mn-ea"/>
            </a:endParaRPr>
          </a:p>
          <a:p>
            <a:r>
              <a:rPr lang="en-US" altLang="zh-CN" b="1" dirty="0">
                <a:solidFill>
                  <a:schemeClr val="tx1"/>
                </a:solidFill>
                <a:latin typeface="+mn-ea"/>
              </a:rPr>
              <a:t>4</a:t>
            </a:r>
            <a:r>
              <a:rPr lang="zh-CN" altLang="en-US" b="1" dirty="0">
                <a:solidFill>
                  <a:schemeClr val="tx1"/>
                </a:solidFill>
                <a:latin typeface="+mn-ea"/>
              </a:rPr>
              <a:t>、嵌入式系统综合实验</a:t>
            </a:r>
            <a:endParaRPr lang="en-US" altLang="zh-CN" b="1" dirty="0">
              <a:solidFill>
                <a:schemeClr val="tx1"/>
              </a:solidFill>
              <a:latin typeface="+mn-ea"/>
            </a:endParaRPr>
          </a:p>
          <a:p>
            <a:pPr>
              <a:buNone/>
            </a:pPr>
            <a:r>
              <a:rPr lang="en-US" altLang="zh-CN" dirty="0"/>
              <a:t>		</a:t>
            </a:r>
            <a:r>
              <a:rPr lang="zh-CN" altLang="en-US" dirty="0"/>
              <a:t>按嵌入式系统安全设计要求，结合实验指导书各实验，从抗干扰设计、容错设计、抗攻击设计三个方面自主设计一个软件（要求包含输入、处理、显示、输出、人机界面），注意代码的规范、优化、注解及说明。</a:t>
            </a:r>
          </a:p>
        </p:txBody>
      </p:sp>
      <p:sp>
        <p:nvSpPr>
          <p:cNvPr id="3" name="标题 2"/>
          <p:cNvSpPr>
            <a:spLocks noGrp="1"/>
          </p:cNvSpPr>
          <p:nvPr>
            <p:ph type="title"/>
          </p:nvPr>
        </p:nvSpPr>
        <p:spPr/>
        <p:txBody>
          <a:bodyPr/>
          <a:lstStyle/>
          <a:p>
            <a:r>
              <a:rPr lang="en-US" altLang="zh-CN" dirty="0"/>
              <a:t>2</a:t>
            </a:r>
            <a:r>
              <a:rPr lang="zh-CN" altLang="en-US" dirty="0"/>
              <a:t>、实验内容安排</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3921885"/>
          </a:xfrm>
        </p:spPr>
        <p:txBody>
          <a:bodyPr>
            <a:normAutofit/>
          </a:bodyPr>
          <a:lstStyle/>
          <a:p>
            <a:r>
              <a:rPr lang="zh-CN" altLang="en-US" dirty="0"/>
              <a:t>封面（含题目、姓名、学号、院、完成时间）</a:t>
            </a:r>
            <a:endParaRPr lang="en-US" altLang="zh-CN" dirty="0"/>
          </a:p>
          <a:p>
            <a:r>
              <a:rPr lang="zh-CN" altLang="en-US" dirty="0"/>
              <a:t>内容</a:t>
            </a:r>
            <a:endParaRPr lang="en-US" altLang="zh-CN" dirty="0"/>
          </a:p>
          <a:p>
            <a:pPr>
              <a:buNone/>
            </a:pPr>
            <a:r>
              <a:rPr lang="en-US" altLang="zh-CN" dirty="0"/>
              <a:t>	1</a:t>
            </a:r>
            <a:r>
              <a:rPr lang="zh-CN" altLang="en-US" dirty="0"/>
              <a:t>、功能描述</a:t>
            </a:r>
            <a:endParaRPr lang="en-US" altLang="zh-CN" dirty="0"/>
          </a:p>
          <a:p>
            <a:pPr>
              <a:buNone/>
            </a:pPr>
            <a:r>
              <a:rPr lang="en-US" altLang="zh-CN" dirty="0"/>
              <a:t>	2</a:t>
            </a:r>
            <a:r>
              <a:rPr lang="zh-CN" altLang="en-US" dirty="0"/>
              <a:t>、设计方案（含实验环境和硬件）</a:t>
            </a:r>
            <a:endParaRPr lang="en-US" altLang="zh-CN" dirty="0"/>
          </a:p>
          <a:p>
            <a:pPr>
              <a:buNone/>
            </a:pPr>
            <a:r>
              <a:rPr lang="en-US" altLang="zh-CN" dirty="0"/>
              <a:t>	3</a:t>
            </a:r>
            <a:r>
              <a:rPr lang="zh-CN" altLang="en-US" dirty="0"/>
              <a:t>、安全设计描述</a:t>
            </a:r>
            <a:endParaRPr lang="en-US" altLang="zh-CN" dirty="0"/>
          </a:p>
          <a:p>
            <a:pPr>
              <a:buNone/>
            </a:pPr>
            <a:r>
              <a:rPr lang="en-US" altLang="zh-CN" dirty="0"/>
              <a:t>	4</a:t>
            </a:r>
            <a:r>
              <a:rPr lang="zh-CN" altLang="en-US" dirty="0"/>
              <a:t>、软件设计（含功能设计、操作的流程图、截图）</a:t>
            </a:r>
            <a:endParaRPr lang="en-US" altLang="zh-CN" dirty="0"/>
          </a:p>
          <a:p>
            <a:pPr>
              <a:buNone/>
            </a:pPr>
            <a:r>
              <a:rPr lang="en-US" altLang="zh-CN" dirty="0"/>
              <a:t>	</a:t>
            </a:r>
            <a:r>
              <a:rPr lang="zh-CN" altLang="en-US" dirty="0">
                <a:solidFill>
                  <a:srgbClr val="FF0000"/>
                </a:solidFill>
              </a:rPr>
              <a:t>以上内容以小组为单位完成</a:t>
            </a:r>
            <a:endParaRPr lang="en-US" altLang="zh-CN" dirty="0">
              <a:solidFill>
                <a:srgbClr val="FF0000"/>
              </a:solidFill>
            </a:endParaRPr>
          </a:p>
          <a:p>
            <a:pPr>
              <a:buNone/>
            </a:pPr>
            <a:r>
              <a:rPr lang="en-US" altLang="zh-CN" dirty="0"/>
              <a:t>	5</a:t>
            </a:r>
            <a:r>
              <a:rPr lang="zh-CN" altLang="en-US" dirty="0"/>
              <a:t>、设计总结（</a:t>
            </a:r>
            <a:r>
              <a:rPr lang="zh-CN" altLang="en-US" dirty="0">
                <a:solidFill>
                  <a:srgbClr val="FF0000"/>
                </a:solidFill>
              </a:rPr>
              <a:t>每个人自己的体会</a:t>
            </a:r>
            <a:r>
              <a:rPr lang="zh-CN" altLang="en-US" dirty="0"/>
              <a:t>）</a:t>
            </a:r>
            <a:endParaRPr lang="en-US" altLang="zh-CN" dirty="0"/>
          </a:p>
          <a:p>
            <a:pPr>
              <a:buNone/>
            </a:pPr>
            <a:endParaRPr lang="en-US" altLang="zh-CN" dirty="0"/>
          </a:p>
        </p:txBody>
      </p:sp>
      <p:sp>
        <p:nvSpPr>
          <p:cNvPr id="3" name="标题 2"/>
          <p:cNvSpPr>
            <a:spLocks noGrp="1"/>
          </p:cNvSpPr>
          <p:nvPr>
            <p:ph type="title"/>
          </p:nvPr>
        </p:nvSpPr>
        <p:spPr/>
        <p:txBody>
          <a:bodyPr/>
          <a:lstStyle/>
          <a:p>
            <a:r>
              <a:rPr lang="en-US" altLang="zh-CN" dirty="0"/>
              <a:t>3</a:t>
            </a:r>
            <a:r>
              <a:rPr lang="zh-CN" altLang="en-US" dirty="0"/>
              <a:t>、实验报告内容与格式要求</a:t>
            </a:r>
          </a:p>
        </p:txBody>
      </p:sp>
    </p:spTree>
    <p:extLst>
      <p:ext uri="{BB962C8B-B14F-4D97-AF65-F5344CB8AC3E}">
        <p14:creationId xmlns:p14="http://schemas.microsoft.com/office/powerpoint/2010/main" val="9584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a:t>
            </a:r>
            <a:r>
              <a:rPr lang="zh-CN" altLang="en-US" dirty="0"/>
              <a:t>、考勤</a:t>
            </a:r>
            <a:r>
              <a:rPr lang="en-US" altLang="zh-CN" dirty="0"/>
              <a:t>					  30%</a:t>
            </a:r>
          </a:p>
          <a:p>
            <a:r>
              <a:rPr lang="en-US" altLang="zh-CN" dirty="0"/>
              <a:t>2</a:t>
            </a:r>
            <a:r>
              <a:rPr lang="zh-CN" altLang="en-US" dirty="0"/>
              <a:t>、实验答辩			</a:t>
            </a:r>
            <a:r>
              <a:rPr lang="en-US" altLang="zh-CN" dirty="0"/>
              <a:t>	  40%</a:t>
            </a:r>
          </a:p>
          <a:p>
            <a:r>
              <a:rPr lang="en-US" altLang="zh-CN" dirty="0"/>
              <a:t>3</a:t>
            </a:r>
            <a:r>
              <a:rPr lang="zh-CN" altLang="en-US" dirty="0"/>
              <a:t>、</a:t>
            </a:r>
            <a:r>
              <a:rPr lang="zh-CN" altLang="en-US" dirty="0">
                <a:solidFill>
                  <a:srgbClr val="FF0000"/>
                </a:solidFill>
              </a:rPr>
              <a:t>完成答辩后</a:t>
            </a:r>
            <a:r>
              <a:rPr lang="zh-CN" altLang="en-US" dirty="0"/>
              <a:t>提交实验报告 （电子版）</a:t>
            </a:r>
            <a:r>
              <a:rPr lang="en-US" altLang="zh-CN" dirty="0"/>
              <a:t>30%</a:t>
            </a:r>
          </a:p>
        </p:txBody>
      </p:sp>
      <p:sp>
        <p:nvSpPr>
          <p:cNvPr id="3" name="标题 2"/>
          <p:cNvSpPr>
            <a:spLocks noGrp="1"/>
          </p:cNvSpPr>
          <p:nvPr>
            <p:ph type="title"/>
          </p:nvPr>
        </p:nvSpPr>
        <p:spPr/>
        <p:txBody>
          <a:bodyPr/>
          <a:lstStyle/>
          <a:p>
            <a:r>
              <a:rPr lang="en-US" altLang="zh-CN" dirty="0"/>
              <a:t>4</a:t>
            </a:r>
            <a:r>
              <a:rPr lang="zh-CN" altLang="en-US" dirty="0"/>
              <a:t>、评分标准</a:t>
            </a:r>
          </a:p>
        </p:txBody>
      </p:sp>
    </p:spTree>
    <p:extLst>
      <p:ext uri="{BB962C8B-B14F-4D97-AF65-F5344CB8AC3E}">
        <p14:creationId xmlns:p14="http://schemas.microsoft.com/office/powerpoint/2010/main" val="246095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实验完成后以小组为单位打包发给老师</a:t>
            </a:r>
            <a:endParaRPr lang="en-US" altLang="zh-CN" dirty="0"/>
          </a:p>
          <a:p>
            <a:r>
              <a:rPr lang="zh-CN" altLang="en-US" dirty="0"/>
              <a:t>内容包括：</a:t>
            </a:r>
          </a:p>
          <a:p>
            <a:r>
              <a:rPr lang="en-US" altLang="zh-CN" dirty="0"/>
              <a:t>1.</a:t>
            </a:r>
            <a:r>
              <a:rPr lang="zh-CN" altLang="en-US" dirty="0"/>
              <a:t>源代码</a:t>
            </a:r>
            <a:r>
              <a:rPr lang="en-US" altLang="zh-CN" dirty="0"/>
              <a:t>(</a:t>
            </a:r>
            <a:r>
              <a:rPr lang="zh-CN" altLang="en-US" dirty="0"/>
              <a:t>不包括</a:t>
            </a:r>
            <a:r>
              <a:rPr lang="en-US" altLang="zh-CN" dirty="0"/>
              <a:t>debug</a:t>
            </a:r>
            <a:r>
              <a:rPr lang="zh-CN" altLang="en-US" dirty="0"/>
              <a:t>文件夹和库文件</a:t>
            </a:r>
            <a:r>
              <a:rPr lang="en-US" altLang="zh-CN" dirty="0"/>
              <a:t>)</a:t>
            </a:r>
          </a:p>
          <a:p>
            <a:r>
              <a:rPr lang="en-US" altLang="zh-CN" dirty="0"/>
              <a:t>2.</a:t>
            </a:r>
            <a:r>
              <a:rPr lang="zh-CN" altLang="en-US" dirty="0">
                <a:solidFill>
                  <a:srgbClr val="FF0000"/>
                </a:solidFill>
              </a:rPr>
              <a:t>每人的实验报告（文件名：学号</a:t>
            </a:r>
            <a:r>
              <a:rPr lang="en-US" altLang="zh-CN" dirty="0">
                <a:solidFill>
                  <a:srgbClr val="FF0000"/>
                </a:solidFill>
              </a:rPr>
              <a:t>-</a:t>
            </a:r>
            <a:r>
              <a:rPr lang="zh-CN" altLang="en-US" dirty="0">
                <a:solidFill>
                  <a:srgbClr val="FF0000"/>
                </a:solidFill>
              </a:rPr>
              <a:t>姓名</a:t>
            </a:r>
            <a:r>
              <a:rPr lang="en-US" altLang="zh-CN" dirty="0">
                <a:solidFill>
                  <a:srgbClr val="FF0000"/>
                </a:solidFill>
              </a:rPr>
              <a:t>-</a:t>
            </a:r>
            <a:r>
              <a:rPr lang="zh-CN" altLang="en-US" dirty="0">
                <a:solidFill>
                  <a:srgbClr val="FF0000"/>
                </a:solidFill>
              </a:rPr>
              <a:t>嵌入式系统实践）</a:t>
            </a:r>
            <a:endParaRPr lang="en-US" altLang="zh-CN" dirty="0"/>
          </a:p>
          <a:p>
            <a:r>
              <a:rPr lang="en-US" altLang="zh-CN" dirty="0"/>
              <a:t>3.</a:t>
            </a:r>
            <a:r>
              <a:rPr lang="zh-CN" altLang="en-US" dirty="0">
                <a:solidFill>
                  <a:srgbClr val="FF0000"/>
                </a:solidFill>
              </a:rPr>
              <a:t>实验报告为</a:t>
            </a:r>
            <a:r>
              <a:rPr lang="en-US" altLang="zh-CN" dirty="0">
                <a:solidFill>
                  <a:srgbClr val="FF0000"/>
                </a:solidFill>
              </a:rPr>
              <a:t>WORD</a:t>
            </a:r>
            <a:r>
              <a:rPr lang="zh-CN" altLang="en-US" dirty="0">
                <a:solidFill>
                  <a:srgbClr val="FF0000"/>
                </a:solidFill>
              </a:rPr>
              <a:t>文档。</a:t>
            </a:r>
          </a:p>
          <a:p>
            <a:r>
              <a:rPr lang="zh-CN" altLang="en-US" dirty="0"/>
              <a:t>最后期限：第</a:t>
            </a:r>
            <a:r>
              <a:rPr lang="en-US" altLang="zh-CN" dirty="0"/>
              <a:t>18</a:t>
            </a:r>
            <a:r>
              <a:rPr lang="zh-CN" altLang="en-US" dirty="0"/>
              <a:t>周末</a:t>
            </a:r>
          </a:p>
          <a:p>
            <a:endParaRPr lang="zh-CN" altLang="en-US" dirty="0"/>
          </a:p>
        </p:txBody>
      </p:sp>
      <p:sp>
        <p:nvSpPr>
          <p:cNvPr id="3" name="标题 2"/>
          <p:cNvSpPr>
            <a:spLocks noGrp="1"/>
          </p:cNvSpPr>
          <p:nvPr>
            <p:ph type="title"/>
          </p:nvPr>
        </p:nvSpPr>
        <p:spPr/>
        <p:txBody>
          <a:bodyPr>
            <a:normAutofit/>
          </a:bodyPr>
          <a:lstStyle/>
          <a:p>
            <a:r>
              <a:rPr lang="en-US" altLang="zh-CN" dirty="0"/>
              <a:t>5</a:t>
            </a:r>
            <a:r>
              <a:rPr lang="zh-CN" altLang="en-US" dirty="0"/>
              <a:t>、实验报告提交要求</a:t>
            </a:r>
          </a:p>
        </p:txBody>
      </p:sp>
    </p:spTree>
    <p:extLst>
      <p:ext uri="{BB962C8B-B14F-4D97-AF65-F5344CB8AC3E}">
        <p14:creationId xmlns:p14="http://schemas.microsoft.com/office/powerpoint/2010/main" val="4284700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657</TotalTime>
  <Words>2034</Words>
  <Application>Microsoft Office PowerPoint</Application>
  <PresentationFormat>全屏显示(4:3)</PresentationFormat>
  <Paragraphs>168</Paragraphs>
  <Slides>31</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31</vt:i4>
      </vt:variant>
    </vt:vector>
  </HeadingPairs>
  <TitlesOfParts>
    <vt:vector size="34" baseType="lpstr">
      <vt:lpstr>Candara</vt:lpstr>
      <vt:lpstr>Symbol</vt:lpstr>
      <vt:lpstr>波形</vt:lpstr>
      <vt:lpstr>嵌入式系统实践</vt:lpstr>
      <vt:lpstr>嵌入式系统实践</vt:lpstr>
      <vt:lpstr>嵌入式系统实践</vt:lpstr>
      <vt:lpstr>课程目的</vt:lpstr>
      <vt:lpstr>1、实验安排</vt:lpstr>
      <vt:lpstr>2、实验内容安排</vt:lpstr>
      <vt:lpstr>3、实验报告内容与格式要求</vt:lpstr>
      <vt:lpstr>4、评分标准</vt:lpstr>
      <vt:lpstr>5、实验报告提交要求</vt:lpstr>
      <vt:lpstr>6、嵌入式系统实践内涵讲解</vt:lpstr>
      <vt:lpstr>嵌入式系统的功能安全---IEC 61508</vt:lpstr>
      <vt:lpstr>嵌入式系统的功能安全</vt:lpstr>
      <vt:lpstr>嵌入式系统的功能安全---IEC 61508</vt:lpstr>
      <vt:lpstr>嵌入式系统的功能安全---IEC 61508</vt:lpstr>
      <vt:lpstr>嵌入式系统的功能安全---IEC 61508</vt:lpstr>
      <vt:lpstr>影响嵌入式系统安全的因素</vt:lpstr>
      <vt:lpstr>嵌入式系统安全设计</vt:lpstr>
      <vt:lpstr>抗干扰设计</vt:lpstr>
      <vt:lpstr>干扰的作用机制及后果</vt:lpstr>
      <vt:lpstr>抗干扰设计---输入输出的抗干扰</vt:lpstr>
      <vt:lpstr>抗干扰设计---数字滤波</vt:lpstr>
      <vt:lpstr>抗干扰设计---CPU抗干扰技术</vt:lpstr>
      <vt:lpstr>抗干扰设计---系统恢复</vt:lpstr>
      <vt:lpstr>容错设计</vt:lpstr>
      <vt:lpstr>容错设计---硬件故障自诊断技术</vt:lpstr>
      <vt:lpstr>容错设计---硬件故障自诊断技术</vt:lpstr>
      <vt:lpstr>容错设计---人机界面的容错设计</vt:lpstr>
      <vt:lpstr>容错设计---一般软件的容错设计</vt:lpstr>
      <vt:lpstr>嵌入式系统抗攻击设计</vt:lpstr>
      <vt:lpstr>基本软硬件环境</vt:lpstr>
      <vt:lpstr>资料目录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嵌入式系统实验 </dc:title>
  <dc:creator>Administrator</dc:creator>
  <cp:lastModifiedBy>uy yu</cp:lastModifiedBy>
  <cp:revision>84</cp:revision>
  <dcterms:created xsi:type="dcterms:W3CDTF">2016-12-27T01:54:45Z</dcterms:created>
  <dcterms:modified xsi:type="dcterms:W3CDTF">2024-06-06T06:55:50Z</dcterms:modified>
</cp:coreProperties>
</file>