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46"/>
  </p:handoutMasterIdLst>
  <p:sldIdLst>
    <p:sldId id="1007" r:id="rId3"/>
    <p:sldId id="1001" r:id="rId4"/>
    <p:sldId id="1008" r:id="rId5"/>
    <p:sldId id="1010" r:id="rId6"/>
    <p:sldId id="1049" r:id="rId7"/>
    <p:sldId id="1009" r:id="rId8"/>
    <p:sldId id="1048" r:id="rId9"/>
    <p:sldId id="1012" r:id="rId10"/>
    <p:sldId id="1050" r:id="rId11"/>
    <p:sldId id="1016" r:id="rId12"/>
    <p:sldId id="1019" r:id="rId13"/>
    <p:sldId id="1021" r:id="rId14"/>
    <p:sldId id="1053" r:id="rId15"/>
    <p:sldId id="1022" r:id="rId16"/>
    <p:sldId id="1055" r:id="rId17"/>
    <p:sldId id="1057" r:id="rId19"/>
    <p:sldId id="1058" r:id="rId20"/>
    <p:sldId id="1059" r:id="rId21"/>
    <p:sldId id="1056" r:id="rId22"/>
    <p:sldId id="1023" r:id="rId23"/>
    <p:sldId id="1025" r:id="rId24"/>
    <p:sldId id="1026" r:id="rId25"/>
    <p:sldId id="1028" r:id="rId26"/>
    <p:sldId id="1029" r:id="rId27"/>
    <p:sldId id="1027" r:id="rId28"/>
    <p:sldId id="1030" r:id="rId29"/>
    <p:sldId id="1033" r:id="rId30"/>
    <p:sldId id="1034" r:id="rId31"/>
    <p:sldId id="1035" r:id="rId32"/>
    <p:sldId id="1036" r:id="rId33"/>
    <p:sldId id="1037" r:id="rId34"/>
    <p:sldId id="1039" r:id="rId35"/>
    <p:sldId id="1040" r:id="rId36"/>
    <p:sldId id="1041" r:id="rId37"/>
    <p:sldId id="1005" r:id="rId38"/>
    <p:sldId id="1042" r:id="rId39"/>
    <p:sldId id="1044" r:id="rId40"/>
    <p:sldId id="1045" r:id="rId41"/>
    <p:sldId id="1046" r:id="rId42"/>
    <p:sldId id="1047" r:id="rId43"/>
    <p:sldId id="1060" r:id="rId44"/>
    <p:sldId id="1043" r:id="rId45"/>
  </p:sldIdLst>
  <p:sldSz cx="9144000" cy="6858000" type="screen4x3"/>
  <p:notesSz cx="7099300" cy="10234930"/>
  <p:custDataLst>
    <p:tags r:id="rId50"/>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99FF33"/>
    <a:srgbClr val="3333CC"/>
    <a:srgbClr val="FFFF71"/>
    <a:srgbClr val="CC00CC"/>
    <a:srgbClr val="FFE36D"/>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10"/>
    <p:restoredTop sz="87027"/>
  </p:normalViewPr>
  <p:slideViewPr>
    <p:cSldViewPr showGuides="1">
      <p:cViewPr varScale="1">
        <p:scale>
          <a:sx n="72" d="100"/>
          <a:sy n="72" d="100"/>
        </p:scale>
        <p:origin x="-1973" y="-82"/>
      </p:cViewPr>
      <p:guideLst>
        <p:guide orient="horz" pos="2160"/>
        <p:guide pos="289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2311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gs" Target="tags/tag1.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36578" name="Rectangle 2"/>
          <p:cNvSpPr>
            <a:spLocks noGrp="1" noChangeArrowheads="1"/>
          </p:cNvSpPr>
          <p:nvPr>
            <p:ph type="hdr" sz="quarter"/>
          </p:nvPr>
        </p:nvSpPr>
        <p:spPr bwMode="auto">
          <a:xfrm>
            <a:off x="0" y="0"/>
            <a:ext cx="3076575" cy="511175"/>
          </a:xfrm>
          <a:prstGeom prst="rect">
            <a:avLst/>
          </a:prstGeom>
          <a:noFill/>
          <a:ln>
            <a:noFill/>
          </a:ln>
          <a:effectLst/>
        </p:spPr>
        <p:txBody>
          <a:bodyPr vert="horz" wrap="square" lIns="99048" tIns="49524" rIns="99048" bIns="49524" numCol="1" anchor="t" anchorCtr="0" compatLnSpc="1"/>
          <a:lstStyle>
            <a:lvl1pPr algn="l" defTabSz="990600" eaLnBrk="1" hangingPunct="1">
              <a:defRPr sz="1300" b="0">
                <a:latin typeface="Arial" panose="020B0604020202020204" pitchFamily="34" charset="0"/>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6579" name="Rectangle 3"/>
          <p:cNvSpPr>
            <a:spLocks noGrp="1" noChangeArrowheads="1"/>
          </p:cNvSpPr>
          <p:nvPr>
            <p:ph type="dt" sz="quarter" idx="1"/>
          </p:nvPr>
        </p:nvSpPr>
        <p:spPr bwMode="auto">
          <a:xfrm>
            <a:off x="4021138" y="0"/>
            <a:ext cx="3076575" cy="511175"/>
          </a:xfrm>
          <a:prstGeom prst="rect">
            <a:avLst/>
          </a:prstGeom>
          <a:noFill/>
          <a:ln>
            <a:noFill/>
          </a:ln>
          <a:effectLst/>
        </p:spPr>
        <p:txBody>
          <a:bodyPr vert="horz" wrap="square" lIns="99048" tIns="49524" rIns="99048" bIns="49524" numCol="1" anchor="t" anchorCtr="0" compatLnSpc="1"/>
          <a:lstStyle>
            <a:lvl1pPr algn="r" defTabSz="990600" eaLnBrk="1" hangingPunct="1">
              <a:defRPr sz="1300" b="0">
                <a:latin typeface="Arial" panose="020B0604020202020204" pitchFamily="34" charset="0"/>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6580" name="Rectangle 4"/>
          <p:cNvSpPr>
            <a:spLocks noGrp="1" noChangeArrowheads="1"/>
          </p:cNvSpPr>
          <p:nvPr>
            <p:ph type="ftr" sz="quarter" idx="2"/>
          </p:nvPr>
        </p:nvSpPr>
        <p:spPr bwMode="auto">
          <a:xfrm>
            <a:off x="0" y="9721850"/>
            <a:ext cx="3076575" cy="511175"/>
          </a:xfrm>
          <a:prstGeom prst="rect">
            <a:avLst/>
          </a:prstGeom>
          <a:noFill/>
          <a:ln>
            <a:noFill/>
          </a:ln>
          <a:effectLst/>
        </p:spPr>
        <p:txBody>
          <a:bodyPr vert="horz" wrap="square" lIns="99048" tIns="49524" rIns="99048" bIns="49524" numCol="1" anchor="b" anchorCtr="0" compatLnSpc="1"/>
          <a:lstStyle>
            <a:lvl1pPr algn="l" defTabSz="990600" eaLnBrk="1" hangingPunct="1">
              <a:defRPr sz="1300" b="0">
                <a:latin typeface="Arial" panose="020B0604020202020204" pitchFamily="34" charset="0"/>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6581" name="Rectangle 5"/>
          <p:cNvSpPr>
            <a:spLocks noGrp="1" noChangeArrowheads="1"/>
          </p:cNvSpPr>
          <p:nvPr>
            <p:ph type="sldNum" sz="quarter" idx="3"/>
          </p:nvPr>
        </p:nvSpPr>
        <p:spPr bwMode="auto">
          <a:xfrm>
            <a:off x="4021138" y="9721850"/>
            <a:ext cx="3076575" cy="511175"/>
          </a:xfrm>
          <a:prstGeom prst="rect">
            <a:avLst/>
          </a:prstGeom>
          <a:noFill/>
          <a:ln>
            <a:noFill/>
          </a:ln>
          <a:effectLst/>
        </p:spPr>
        <p:txBody>
          <a:bodyPr vert="horz" wrap="square" lIns="99048" tIns="49524" rIns="99048" bIns="49524" numCol="1" anchor="b" anchorCtr="0" compatLnSpc="1"/>
          <a:p>
            <a:pPr lvl="0" algn="r" defTabSz="990600" eaLnBrk="1" fontAlgn="base" hangingPunct="1">
              <a:buNone/>
            </a:pPr>
            <a:fld id="{9A0DB2DC-4C9A-4742-B13C-FB6460FD3503}" type="slidenum">
              <a:rPr lang="zh-CN" altLang="en-US" sz="1300" b="0" strike="noStrike" noProof="1" dirty="0">
                <a:latin typeface="Arial" panose="020B0604020202020204" pitchFamily="34" charset="0"/>
                <a:ea typeface="宋体" panose="02010600030101010101" pitchFamily="2" charset="-122"/>
                <a:cs typeface="+mn-cs"/>
              </a:rPr>
            </a:fld>
            <a:endParaRPr lang="zh-CN" altLang="en-US" sz="1300" b="0" strike="noStrike" noProof="1"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59810" name="Rectangle 2"/>
          <p:cNvSpPr>
            <a:spLocks noGrp="1" noChangeArrowheads="1"/>
          </p:cNvSpPr>
          <p:nvPr>
            <p:ph type="hdr" sz="quarter"/>
          </p:nvPr>
        </p:nvSpPr>
        <p:spPr bwMode="auto">
          <a:xfrm>
            <a:off x="0" y="0"/>
            <a:ext cx="3076575" cy="511175"/>
          </a:xfrm>
          <a:prstGeom prst="rect">
            <a:avLst/>
          </a:prstGeom>
          <a:noFill/>
          <a:ln>
            <a:noFill/>
          </a:ln>
          <a:effectLst/>
        </p:spPr>
        <p:txBody>
          <a:bodyPr vert="horz" wrap="square" lIns="99048" tIns="49524" rIns="99048" bIns="49524" numCol="1" anchor="t" anchorCtr="0" compatLnSpc="1"/>
          <a:lstStyle>
            <a:lvl1pPr algn="l" defTabSz="990600" eaLnBrk="1" hangingPunct="1">
              <a:defRPr sz="1300" b="0">
                <a:latin typeface="Arial" panose="020B0604020202020204" pitchFamily="34" charset="0"/>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9811" name="Rectangle 3"/>
          <p:cNvSpPr>
            <a:spLocks noGrp="1" noChangeArrowheads="1"/>
          </p:cNvSpPr>
          <p:nvPr>
            <p:ph type="dt" idx="1"/>
          </p:nvPr>
        </p:nvSpPr>
        <p:spPr bwMode="auto">
          <a:xfrm>
            <a:off x="4021138" y="0"/>
            <a:ext cx="3076575" cy="511175"/>
          </a:xfrm>
          <a:prstGeom prst="rect">
            <a:avLst/>
          </a:prstGeom>
          <a:noFill/>
          <a:ln>
            <a:noFill/>
          </a:ln>
          <a:effectLst/>
        </p:spPr>
        <p:txBody>
          <a:bodyPr vert="horz" wrap="square" lIns="99048" tIns="49524" rIns="99048" bIns="49524" numCol="1" anchor="t" anchorCtr="0" compatLnSpc="1"/>
          <a:lstStyle>
            <a:lvl1pPr algn="r" defTabSz="990600" eaLnBrk="1" hangingPunct="1">
              <a:defRPr sz="1300" b="0">
                <a:latin typeface="Arial" panose="020B0604020202020204" pitchFamily="34" charset="0"/>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759813" name="Rectangle 5"/>
          <p:cNvSpPr>
            <a:spLocks noGrp="1" noChangeArrowheads="1"/>
          </p:cNvSpPr>
          <p:nvPr>
            <p:ph type="body" sz="quarter" idx="3"/>
          </p:nvPr>
        </p:nvSpPr>
        <p:spPr bwMode="auto">
          <a:xfrm>
            <a:off x="709613" y="4860925"/>
            <a:ext cx="5680075" cy="4605338"/>
          </a:xfrm>
          <a:prstGeom prst="rect">
            <a:avLst/>
          </a:prstGeom>
          <a:noFill/>
          <a:ln>
            <a:noFill/>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9814" name="Rectangle 6"/>
          <p:cNvSpPr>
            <a:spLocks noGrp="1" noChangeArrowheads="1"/>
          </p:cNvSpPr>
          <p:nvPr>
            <p:ph type="ftr" sz="quarter" idx="4"/>
          </p:nvPr>
        </p:nvSpPr>
        <p:spPr bwMode="auto">
          <a:xfrm>
            <a:off x="0" y="9721850"/>
            <a:ext cx="3076575" cy="511175"/>
          </a:xfrm>
          <a:prstGeom prst="rect">
            <a:avLst/>
          </a:prstGeom>
          <a:noFill/>
          <a:ln>
            <a:noFill/>
          </a:ln>
          <a:effectLst/>
        </p:spPr>
        <p:txBody>
          <a:bodyPr vert="horz" wrap="square" lIns="99048" tIns="49524" rIns="99048" bIns="49524" numCol="1" anchor="b" anchorCtr="0" compatLnSpc="1"/>
          <a:lstStyle>
            <a:lvl1pPr algn="l" defTabSz="990600" eaLnBrk="1" hangingPunct="1">
              <a:defRPr sz="1300" b="0">
                <a:latin typeface="Arial" panose="020B0604020202020204" pitchFamily="34" charset="0"/>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9815" name="Rectangle 7"/>
          <p:cNvSpPr>
            <a:spLocks noGrp="1" noChangeArrowheads="1"/>
          </p:cNvSpPr>
          <p:nvPr>
            <p:ph type="sldNum" sz="quarter" idx="5"/>
          </p:nvPr>
        </p:nvSpPr>
        <p:spPr bwMode="auto">
          <a:xfrm>
            <a:off x="4021138" y="9721850"/>
            <a:ext cx="3076575" cy="511175"/>
          </a:xfrm>
          <a:prstGeom prst="rect">
            <a:avLst/>
          </a:prstGeom>
          <a:noFill/>
          <a:ln>
            <a:noFill/>
          </a:ln>
          <a:effectLst/>
        </p:spPr>
        <p:txBody>
          <a:bodyPr vert="horz" wrap="square" lIns="99048" tIns="49524" rIns="99048" bIns="49524" numCol="1" anchor="b" anchorCtr="0" compatLnSpc="1"/>
          <a:p>
            <a:pPr lvl="0" algn="r" defTabSz="990600" eaLnBrk="1" fontAlgn="base" hangingPunct="1">
              <a:buNone/>
            </a:pPr>
            <a:fld id="{9A0DB2DC-4C9A-4742-B13C-FB6460FD3503}" type="slidenum">
              <a:rPr lang="zh-CN" altLang="en-US" sz="1300" b="0" strike="noStrike" noProof="1" dirty="0">
                <a:latin typeface="Arial" panose="020B0604020202020204" pitchFamily="34" charset="0"/>
                <a:ea typeface="宋体" panose="02010600030101010101" pitchFamily="2" charset="-122"/>
                <a:cs typeface="+mn-cs"/>
              </a:rPr>
            </a:fld>
            <a:endParaRPr lang="zh-CN" altLang="en-US" sz="1300" b="0" strike="noStrike" noProof="1"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Rot="1" noTextEdit="1"/>
          </p:cNvSpPr>
          <p:nvPr>
            <p:ph type="sldImg"/>
          </p:nvPr>
        </p:nvSpPr>
        <p:spPr>
          <a:ln/>
        </p:spPr>
      </p:sp>
      <p:sp>
        <p:nvSpPr>
          <p:cNvPr id="20482" name="文本占位符 2"/>
          <p:cNvSpPr/>
          <p:nvPr>
            <p:ph type="body"/>
          </p:nvPr>
        </p:nvSpPr>
        <p:spPr>
          <a:ln/>
        </p:spPr>
        <p:txBody>
          <a:bodyPr wrap="square" lIns="99048" tIns="49524" rIns="99048" bIns="49524" anchor="t" anchorCtr="0"/>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1"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grpSp>
        <p:grpSp>
          <p:nvGrpSpPr>
            <p:cNvPr id="2054"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楷体_GB2312" pitchFamily="49" charset="-122"/>
                <a:cs typeface="+mn-cs"/>
              </a:endParaRPr>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pPr lvl="0" fontAlgn="base"/>
            <a:r>
              <a:rPr lang="zh-CN" altLang="en-US" strike="noStrike" noProof="0"/>
              <a:t>单击此处编辑母版标题样式</a:t>
            </a:r>
            <a:endParaRPr lang="zh-CN" altLang="en-US" strike="noStrike" noProof="0"/>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fontAlgn="base"/>
            <a:r>
              <a:rPr lang="zh-CN" altLang="en-US" strike="noStrike" noProof="0"/>
              <a:t>单击此处编辑母版副标题样式</a:t>
            </a:r>
            <a:endParaRPr lang="zh-CN" altLang="en-US" strike="noStrike" noProof="0"/>
          </a:p>
        </p:txBody>
      </p:sp>
      <p:sp>
        <p:nvSpPr>
          <p:cNvPr id="24" name="Rectangle 14"/>
          <p:cNvSpPr>
            <a:spLocks noGrp="1" noChangeArrowheads="1"/>
          </p:cNvSpPr>
          <p:nvPr>
            <p:ph type="dt" sz="half" idx="2"/>
          </p:nvPr>
        </p:nvSpPr>
        <p:spPr bwMode="auto">
          <a:xfrm>
            <a:off x="990600" y="6248400"/>
            <a:ext cx="1905000" cy="457200"/>
          </a:xfrm>
          <a:prstGeom prst="rect">
            <a:avLst/>
          </a:prstGeom>
          <a:noFill/>
          <a:ln>
            <a:noFill/>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mj-ea"/>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noFill/>
          <a:ln>
            <a:noFill/>
          </a:ln>
          <a:effec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mj-ea"/>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solidFill>
                  <a:schemeClr val="bg2"/>
                </a:solidFill>
                <a:latin typeface="Tahoma" panose="020B0604030504040204" pitchFamily="34" charset="0"/>
                <a:ea typeface="宋体" panose="02010600030101010101" pitchFamily="2" charset="-122"/>
                <a:cs typeface="+mn-cs"/>
              </a:rPr>
            </a:fld>
            <a:endParaRPr lang="zh-CN" altLang="en-US" strike="noStrike" noProof="1" dirty="0">
              <a:solidFill>
                <a:schemeClr val="bg2"/>
              </a:solidFill>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hasCustomPrompt="1"/>
          </p:nvPr>
        </p:nvSpPr>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hasCustomPrompt="1"/>
          </p:nvPr>
        </p:nvSpPr>
        <p:spPr>
          <a:xfrm>
            <a:off x="1150938" y="617538"/>
            <a:ext cx="5700712" cy="5514975"/>
          </a:xfrm>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hasCustomPrompt="1"/>
          </p:nvPr>
        </p:nvSpPr>
        <p:spPr>
          <a:xfrm>
            <a:off x="1182688" y="2017713"/>
            <a:ext cx="3810000" cy="4114800"/>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hasCustomPrompt="1"/>
          </p:nvPr>
        </p:nvSpPr>
        <p:spPr>
          <a:xfrm>
            <a:off x="5145088" y="2017713"/>
            <a:ext cx="3810000" cy="4114800"/>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4" name="内容占位符 3"/>
          <p:cNvSpPr>
            <a:spLocks noGrp="1"/>
          </p:cNvSpPr>
          <p:nvPr>
            <p:ph sz="half" idx="2" hasCustomPrompt="1"/>
          </p:nvPr>
        </p:nvSpPr>
        <p:spPr>
          <a:xfrm>
            <a:off x="630238" y="2505075"/>
            <a:ext cx="3868737"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6" name="内容占位符 5"/>
          <p:cNvSpPr>
            <a:spLocks noGrp="1"/>
          </p:cNvSpPr>
          <p:nvPr>
            <p:ph sz="quarter" idx="4" hasCustomPrompt="1"/>
          </p:nvPr>
        </p:nvSpPr>
        <p:spPr>
          <a:xfrm>
            <a:off x="4629150" y="2505075"/>
            <a:ext cx="3887788"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zh-CN" alt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lgn="ctr">
              <a:defRPr kumimoji="1" sz="2400" b="1">
                <a:solidFill>
                  <a:schemeClr val="tx1"/>
                </a:solidFill>
                <a:latin typeface="Tahoma" panose="020B0604030504040204" pitchFamily="34" charset="0"/>
                <a:ea typeface="楷体_GB2312" pitchFamily="49" charset="-122"/>
              </a:defRPr>
            </a:lvl1pPr>
            <a:lvl2pPr marL="742950" indent="-285750" algn="ctr">
              <a:defRPr kumimoji="1" sz="2400" b="1">
                <a:solidFill>
                  <a:schemeClr val="tx1"/>
                </a:solidFill>
                <a:latin typeface="Tahoma" panose="020B0604030504040204" pitchFamily="34" charset="0"/>
                <a:ea typeface="楷体_GB2312" pitchFamily="49" charset="-122"/>
              </a:defRPr>
            </a:lvl2pPr>
            <a:lvl3pPr marL="1143000" indent="-228600" algn="ctr">
              <a:defRPr kumimoji="1" sz="2400" b="1">
                <a:solidFill>
                  <a:schemeClr val="tx1"/>
                </a:solidFill>
                <a:latin typeface="Tahoma" panose="020B0604030504040204" pitchFamily="34" charset="0"/>
                <a:ea typeface="楷体_GB2312" pitchFamily="49" charset="-122"/>
              </a:defRPr>
            </a:lvl3pPr>
            <a:lvl4pPr marL="1600200" indent="-228600" algn="ctr">
              <a:defRPr kumimoji="1" sz="2400" b="1">
                <a:solidFill>
                  <a:schemeClr val="tx1"/>
                </a:solidFill>
                <a:latin typeface="Tahoma" panose="020B0604030504040204" pitchFamily="34" charset="0"/>
                <a:ea typeface="楷体_GB2312" pitchFamily="49" charset="-122"/>
              </a:defRPr>
            </a:lvl4pPr>
            <a:lvl5pPr marL="2057400" indent="-228600" algn="ctr">
              <a:defRPr kumimoji="1" sz="2400" b="1">
                <a:solidFill>
                  <a:schemeClr val="tx1"/>
                </a:solidFill>
                <a:latin typeface="Tahoma" panose="020B0604030504040204" pitchFamily="34"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617538"/>
            <a:ext cx="7793037"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p:nvPr>
        </p:nvSpPr>
        <p:spPr>
          <a:xfrm>
            <a:off x="1182688" y="2017713"/>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a:noFill/>
          </a:ln>
          <a:effectLst/>
        </p:spPr>
        <p:txBody>
          <a:bodyPr vert="horz" wrap="square" lIns="91440" tIns="45720" rIns="91440" bIns="45720" numCol="1" anchor="b" anchorCtr="0" compatLnSpc="1"/>
          <a:lstStyle>
            <a:lvl1pPr algn="l" eaLnBrk="1" hangingPunct="1">
              <a:defRPr kumimoji="0" sz="1400" b="0">
                <a:ea typeface="+mj-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a:noFill/>
          </a:ln>
          <a:effectLst/>
        </p:spPr>
        <p:txBody>
          <a:bodyPr vert="horz" wrap="square" lIns="91440" tIns="45720" rIns="91440" bIns="45720" numCol="1" anchor="b" anchorCtr="0" compatLnSpc="1"/>
          <a:lstStyle>
            <a:lvl1pPr algn="ctr" eaLnBrk="1" hangingPunct="1">
              <a:defRPr kumimoji="0" sz="1400" b="0">
                <a:ea typeface="+mj-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j-ea"/>
              <a:cs typeface="+mn-cs"/>
            </a:endParaRPr>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a:noFill/>
          </a:ln>
          <a:effectLst/>
        </p:spPr>
        <p:txBody>
          <a:bodyPr vert="horz" wrap="square" lIns="91440" tIns="45720" rIns="91440" bIns="45720" numCol="1" anchor="b" anchorCtr="0" compatLnSpc="1"/>
          <a:lstStyle>
            <a:lvl1pPr algn="r">
              <a:defRPr sz="1400" b="0">
                <a:ea typeface="宋体" panose="02010600030101010101" pitchFamily="2" charset="-122"/>
              </a:defRPr>
            </a:lvl1p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kern="1200">
          <a:solidFill>
            <a:schemeClr val="folHlink"/>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arm.com/products/processors/securcore/index.php"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16"/>
          <p:cNvSpPr>
            <a:spLocks noGrp="1"/>
          </p:cNvSpPr>
          <p:nvPr>
            <p:ph type="sldNum" sz="quarter" idx="4"/>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solidFill>
                  <a:schemeClr val="bg2"/>
                </a:solidFill>
                <a:latin typeface="Tahoma" panose="020B0604030504040204" pitchFamily="34" charset="0"/>
                <a:ea typeface="宋体" panose="02010600030101010101" pitchFamily="2" charset="-122"/>
              </a:rPr>
            </a:fld>
            <a:endParaRPr lang="zh-CN" altLang="en-US" sz="1400" b="0" dirty="0">
              <a:solidFill>
                <a:schemeClr val="bg2"/>
              </a:solidFill>
              <a:latin typeface="Tahoma" panose="020B0604030504040204" pitchFamily="34" charset="0"/>
              <a:ea typeface="宋体" panose="02010600030101010101" pitchFamily="2" charset="-122"/>
            </a:endParaRPr>
          </a:p>
        </p:txBody>
      </p:sp>
      <p:sp>
        <p:nvSpPr>
          <p:cNvPr id="5122" name="Rectangle 2"/>
          <p:cNvSpPr>
            <a:spLocks noGrp="1"/>
          </p:cNvSpPr>
          <p:nvPr>
            <p:ph type="ctrTitle"/>
          </p:nvPr>
        </p:nvSpPr>
        <p:spPr>
          <a:xfrm>
            <a:off x="323850" y="404813"/>
            <a:ext cx="7845425" cy="2592387"/>
          </a:xfrm>
          <a:ln/>
        </p:spPr>
        <p:txBody>
          <a:bodyPr vert="horz" wrap="square" lIns="91440" tIns="45720" rIns="91440" bIns="45720" anchor="b" anchorCtr="0"/>
          <a:p>
            <a:pPr algn="ctr" eaLnBrk="1" hangingPunct="1">
              <a:spcBef>
                <a:spcPct val="50000"/>
              </a:spcBef>
              <a:buClrTx/>
              <a:buSzTx/>
              <a:buFontTx/>
            </a:pPr>
            <a:r>
              <a:rPr kumimoji="1" lang="zh-CN" altLang="en-US" sz="4000" kern="1200" dirty="0">
                <a:latin typeface="+mj-lt"/>
                <a:ea typeface="华文行楷" panose="02010800040101010101" pitchFamily="2" charset="-122"/>
                <a:cs typeface="+mj-cs"/>
              </a:rPr>
              <a:t>嵌入式系统复习</a:t>
            </a:r>
            <a:endParaRPr kumimoji="1" lang="zh-CN" altLang="en-US" sz="4000" kern="1200" dirty="0">
              <a:latin typeface="+mj-lt"/>
              <a:ea typeface="华文行楷" panose="02010800040101010101" pitchFamily="2" charset="-122"/>
              <a:cs typeface="+mj-cs"/>
            </a:endParaRPr>
          </a:p>
        </p:txBody>
      </p:sp>
      <p:sp>
        <p:nvSpPr>
          <p:cNvPr id="5123" name="Rectangle 3"/>
          <p:cNvSpPr>
            <a:spLocks noGrp="1"/>
          </p:cNvSpPr>
          <p:nvPr>
            <p:ph type="subTitle" idx="1"/>
          </p:nvPr>
        </p:nvSpPr>
        <p:spPr>
          <a:xfrm>
            <a:off x="900113" y="3429000"/>
            <a:ext cx="7200900" cy="2592388"/>
          </a:xfrm>
          <a:ln/>
        </p:spPr>
        <p:txBody>
          <a:bodyPr vert="horz" wrap="square" lIns="91440" tIns="45720" rIns="91440" bIns="45720" anchor="t" anchorCtr="0"/>
          <a:p>
            <a:pPr eaLnBrk="1" hangingPunct="1">
              <a:buSzPct val="60000"/>
            </a:pPr>
            <a:endParaRPr kumimoji="1" lang="en-US" altLang="zh-CN" sz="2800" kern="1200" dirty="0">
              <a:latin typeface="+mn-lt"/>
              <a:ea typeface="+mn-ea"/>
              <a:cs typeface="+mn-cs"/>
            </a:endParaRPr>
          </a:p>
          <a:p>
            <a:pPr eaLnBrk="1" hangingPunct="1">
              <a:buSzPct val="60000"/>
            </a:pPr>
            <a:r>
              <a:rPr kumimoji="1" lang="zh-CN" altLang="en-US" sz="4000" b="0" kern="1200" dirty="0">
                <a:solidFill>
                  <a:srgbClr val="FF0000"/>
                </a:solidFill>
                <a:latin typeface="楷体" panose="02010609060101010101" pitchFamily="49" charset="-122"/>
                <a:ea typeface="楷体" panose="02010609060101010101" pitchFamily="49" charset="-122"/>
                <a:cs typeface="+mn-cs"/>
              </a:rPr>
              <a:t>可靠</a:t>
            </a:r>
            <a:r>
              <a:rPr kumimoji="1" lang="en-US" altLang="zh-CN" sz="4000" b="0" kern="1200" dirty="0">
                <a:solidFill>
                  <a:srgbClr val="FF0000"/>
                </a:solidFill>
                <a:latin typeface="楷体" panose="02010609060101010101" pitchFamily="49" charset="-122"/>
                <a:ea typeface="楷体" panose="02010609060101010101" pitchFamily="49" charset="-122"/>
                <a:cs typeface="+mn-cs"/>
              </a:rPr>
              <a:t>+</a:t>
            </a:r>
            <a:r>
              <a:rPr kumimoji="1" lang="zh-CN" altLang="en-US" sz="4000" b="0" kern="1200" dirty="0">
                <a:solidFill>
                  <a:srgbClr val="FF0000"/>
                </a:solidFill>
                <a:latin typeface="楷体" panose="02010609060101010101" pitchFamily="49" charset="-122"/>
                <a:ea typeface="楷体" panose="02010609060101010101" pitchFamily="49" charset="-122"/>
                <a:cs typeface="+mn-cs"/>
              </a:rPr>
              <a:t>安全</a:t>
            </a:r>
            <a:endParaRPr kumimoji="1" lang="en-US" altLang="zh-CN" sz="4000" b="0" kern="1200" dirty="0">
              <a:solidFill>
                <a:srgbClr val="FF0000"/>
              </a:solidFill>
              <a:latin typeface="楷体" panose="02010609060101010101" pitchFamily="49" charset="-122"/>
              <a:ea typeface="楷体" panose="02010609060101010101" pitchFamily="49" charset="-122"/>
              <a:cs typeface="+mn-cs"/>
            </a:endParaRPr>
          </a:p>
          <a:p>
            <a:pPr eaLnBrk="1" hangingPunct="1">
              <a:buSzPct val="60000"/>
            </a:pPr>
            <a:endParaRPr kumimoji="1" lang="en-US" altLang="zh-CN" sz="2800" b="0" kern="1200" dirty="0">
              <a:latin typeface="+mn-lt"/>
              <a:ea typeface="+mn-ea"/>
              <a:cs typeface="+mn-cs"/>
            </a:endParaRPr>
          </a:p>
          <a:p>
            <a:pPr eaLnBrk="1" hangingPunct="1">
              <a:buSzPct val="60000"/>
            </a:pPr>
            <a:endParaRPr kumimoji="1" lang="zh-CN" altLang="en-US" kern="1200" dirty="0">
              <a:latin typeface="+mn-lt"/>
              <a:ea typeface="+mn-ea"/>
              <a:cs typeface="+mn-cs"/>
            </a:endParaRPr>
          </a:p>
        </p:txBody>
      </p:sp>
      <p:pic>
        <p:nvPicPr>
          <p:cNvPr id="5124" name="Picture 4" descr="pic00 copy"/>
          <p:cNvPicPr>
            <a:picLocks noChangeAspect="1"/>
          </p:cNvPicPr>
          <p:nvPr/>
        </p:nvPicPr>
        <p:blipFill>
          <a:blip r:embed="rId1"/>
          <a:stretch>
            <a:fillRect/>
          </a:stretch>
        </p:blipFill>
        <p:spPr>
          <a:xfrm>
            <a:off x="6443663" y="333375"/>
            <a:ext cx="2195512" cy="164623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硬件基础知识</a:t>
            </a:r>
            <a:endParaRPr lang="zh-CN" altLang="en-US" sz="4000" dirty="0">
              <a:latin typeface="楷体" panose="02010609060101010101" pitchFamily="49" charset="-122"/>
              <a:ea typeface="楷体" panose="02010609060101010101" pitchFamily="49" charset="-122"/>
            </a:endParaRPr>
          </a:p>
        </p:txBody>
      </p:sp>
      <p:sp>
        <p:nvSpPr>
          <p:cNvPr id="14338" name="内容占位符 2"/>
          <p:cNvSpPr>
            <a:spLocks noGrp="1"/>
          </p:cNvSpPr>
          <p:nvPr>
            <p:ph idx="1" hasCustomPrompt="1"/>
          </p:nvPr>
        </p:nvSpPr>
        <p:spPr>
          <a:xfrm>
            <a:off x="250825" y="2017713"/>
            <a:ext cx="8704263" cy="4114800"/>
          </a:xfrm>
          <a:ln/>
        </p:spPr>
        <p:txBody>
          <a:bodyPr vert="horz" wrap="square" lIns="91440" tIns="45720" rIns="91440" bIns="45720" anchor="t" anchorCtr="0"/>
          <a:p>
            <a:pPr>
              <a:buNone/>
            </a:pPr>
            <a:r>
              <a:rPr lang="zh-CN" altLang="zh-CN" sz="2400" b="0" dirty="0">
                <a:solidFill>
                  <a:srgbClr val="FF0000"/>
                </a:solidFill>
                <a:latin typeface="楷体" panose="02010609060101010101" pitchFamily="49" charset="-122"/>
                <a:ea typeface="楷体" panose="02010609060101010101" pitchFamily="49" charset="-122"/>
              </a:rPr>
              <a:t>电源：三类（</a:t>
            </a:r>
            <a:r>
              <a:rPr lang="en-US" altLang="zh-CN" sz="2400" b="0" dirty="0">
                <a:solidFill>
                  <a:srgbClr val="FF0000"/>
                </a:solidFill>
                <a:latin typeface="楷体" panose="02010609060101010101" pitchFamily="49" charset="-122"/>
                <a:ea typeface="楷体" panose="02010609060101010101" pitchFamily="49" charset="-122"/>
              </a:rPr>
              <a:t> A:5V B:3.3V C:1.8V</a:t>
            </a:r>
            <a:r>
              <a:rPr lang="zh-CN" altLang="zh-CN" sz="2400" b="0" dirty="0">
                <a:solidFill>
                  <a:srgbClr val="FF0000"/>
                </a:solidFill>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、误差±</a:t>
            </a:r>
            <a:r>
              <a:rPr lang="en-US" altLang="zh-CN" sz="2400" b="0" dirty="0">
                <a:latin typeface="楷体" panose="02010609060101010101" pitchFamily="49" charset="-122"/>
                <a:ea typeface="楷体" panose="02010609060101010101" pitchFamily="49" charset="-122"/>
              </a:rPr>
              <a:t> 10%</a:t>
            </a:r>
            <a:r>
              <a:rPr lang="zh-CN" altLang="zh-CN" sz="2400" b="0" dirty="0">
                <a:latin typeface="楷体" panose="02010609060101010101" pitchFamily="49" charset="-122"/>
                <a:ea typeface="楷体" panose="02010609060101010101" pitchFamily="49" charset="-122"/>
              </a:rPr>
              <a:t>，少量芯片±</a:t>
            </a:r>
            <a:r>
              <a:rPr lang="en-US" altLang="zh-CN" sz="2400" b="0" dirty="0">
                <a:latin typeface="楷体" panose="02010609060101010101" pitchFamily="49" charset="-122"/>
                <a:ea typeface="楷体" panose="02010609060101010101" pitchFamily="49" charset="-122"/>
              </a:rPr>
              <a:t> 5%</a:t>
            </a:r>
            <a:r>
              <a:rPr lang="zh-CN" altLang="zh-CN" sz="2400" b="0" dirty="0">
                <a:latin typeface="楷体" panose="02010609060101010101" pitchFamily="49" charset="-122"/>
                <a:ea typeface="楷体" panose="02010609060101010101" pitchFamily="49" charset="-122"/>
              </a:rPr>
              <a:t>，宽电源芯片</a:t>
            </a:r>
            <a:r>
              <a:rPr lang="zh-CN" altLang="en-US" sz="2400" b="0" dirty="0">
                <a:latin typeface="楷体" panose="02010609060101010101" pitchFamily="49" charset="-122"/>
                <a:ea typeface="楷体" panose="02010609060101010101" pitchFamily="49" charset="-122"/>
              </a:rPr>
              <a:t>适用性</a:t>
            </a:r>
            <a:r>
              <a:rPr lang="zh-CN" altLang="zh-CN" sz="2400" b="0" dirty="0">
                <a:latin typeface="楷体" panose="02010609060101010101" pitchFamily="49" charset="-122"/>
                <a:ea typeface="楷体" panose="02010609060101010101" pitchFamily="49" charset="-122"/>
              </a:rPr>
              <a:t>好，电压高抗干扰能力强、电压低功耗低</a:t>
            </a:r>
            <a:r>
              <a:rPr lang="zh-CN" altLang="en-US" sz="2400" b="0" dirty="0">
                <a:latin typeface="楷体" panose="02010609060101010101" pitchFamily="49" charset="-122"/>
                <a:ea typeface="楷体" panose="02010609060101010101" pitchFamily="49" charset="-122"/>
              </a:rPr>
              <a:t>）</a:t>
            </a:r>
            <a:endParaRPr lang="zh-CN" altLang="zh-CN" sz="2400" b="0" dirty="0">
              <a:latin typeface="楷体" panose="02010609060101010101" pitchFamily="49" charset="-122"/>
              <a:ea typeface="楷体" panose="02010609060101010101" pitchFamily="49" charset="-122"/>
            </a:endParaRPr>
          </a:p>
          <a:p>
            <a:pPr>
              <a:buNone/>
            </a:pPr>
            <a:r>
              <a:rPr lang="zh-CN" altLang="zh-CN" sz="2400" b="0" dirty="0">
                <a:solidFill>
                  <a:srgbClr val="FF0000"/>
                </a:solidFill>
                <a:latin typeface="楷体" panose="02010609060101010101" pitchFamily="49" charset="-122"/>
                <a:ea typeface="楷体" panose="02010609060101010101" pitchFamily="49" charset="-122"/>
              </a:rPr>
              <a:t>振荡器</a:t>
            </a:r>
            <a:r>
              <a:rPr lang="zh-CN" altLang="zh-CN" sz="2400" b="0" dirty="0">
                <a:latin typeface="楷体" panose="02010609060101010101" pitchFamily="49" charset="-122"/>
                <a:ea typeface="楷体" panose="02010609060101010101" pitchFamily="49" charset="-122"/>
              </a:rPr>
              <a:t>：内部（不</a:t>
            </a:r>
            <a:r>
              <a:rPr lang="zh-CN" altLang="en-US" sz="2400" b="0" dirty="0">
                <a:latin typeface="楷体" panose="02010609060101010101" pitchFamily="49" charset="-122"/>
                <a:ea typeface="楷体" panose="02010609060101010101" pitchFamily="49" charset="-122"/>
              </a:rPr>
              <a:t>精</a:t>
            </a:r>
            <a:r>
              <a:rPr lang="zh-CN" altLang="zh-CN" sz="2400" b="0" dirty="0">
                <a:latin typeface="楷体" panose="02010609060101010101" pitchFamily="49" charset="-122"/>
                <a:ea typeface="楷体" panose="02010609060101010101" pitchFamily="49" charset="-122"/>
              </a:rPr>
              <a:t>准）、外部（晶体振荡器、陶瓷振荡器、</a:t>
            </a:r>
            <a:r>
              <a:rPr lang="en-US" altLang="zh-CN" sz="2400" b="0" dirty="0">
                <a:latin typeface="楷体" panose="02010609060101010101" pitchFamily="49" charset="-122"/>
                <a:ea typeface="楷体" panose="02010609060101010101" pitchFamily="49" charset="-122"/>
              </a:rPr>
              <a:t>RC</a:t>
            </a:r>
            <a:r>
              <a:rPr lang="zh-CN" altLang="zh-CN" sz="2400" b="0" dirty="0">
                <a:latin typeface="楷体" panose="02010609060101010101" pitchFamily="49" charset="-122"/>
                <a:ea typeface="楷体" panose="02010609060101010101" pitchFamily="49" charset="-122"/>
              </a:rPr>
              <a:t>振荡器</a:t>
            </a:r>
            <a:r>
              <a:rPr lang="zh-CN" altLang="en-US" sz="2400" b="0" dirty="0">
                <a:latin typeface="楷体" panose="02010609060101010101" pitchFamily="49" charset="-122"/>
                <a:ea typeface="楷体" panose="02010609060101010101" pitchFamily="49" charset="-122"/>
              </a:rPr>
              <a:t>差异</a:t>
            </a:r>
            <a:r>
              <a:rPr lang="zh-CN" altLang="zh-CN" sz="2400" b="0" dirty="0">
                <a:latin typeface="楷体" panose="02010609060101010101" pitchFamily="49" charset="-122"/>
                <a:ea typeface="楷体" panose="02010609060101010101" pitchFamily="49" charset="-122"/>
              </a:rPr>
              <a:t>）、工作频率与功耗控制（节能模式）、信号占空比</a:t>
            </a:r>
            <a:r>
              <a:rPr lang="en-US" altLang="zh-CN" sz="2400" b="0" dirty="0">
                <a:latin typeface="楷体" panose="02010609060101010101" pitchFamily="49" charset="-122"/>
                <a:ea typeface="楷体" panose="02010609060101010101" pitchFamily="49" charset="-122"/>
              </a:rPr>
              <a:t>1</a:t>
            </a:r>
            <a:r>
              <a:rPr lang="zh-CN" altLang="zh-CN"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1</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 </a:t>
            </a:r>
            <a:r>
              <a:rPr lang="zh-CN" altLang="en-US" sz="2400" b="0" dirty="0">
                <a:latin typeface="楷体" panose="02010609060101010101" pitchFamily="49" charset="-122"/>
                <a:ea typeface="楷体" panose="02010609060101010101" pitchFamily="49" charset="-122"/>
              </a:rPr>
              <a:t>指令周期</a:t>
            </a:r>
            <a:endParaRPr lang="zh-CN" altLang="zh-CN" sz="2400" b="0" dirty="0">
              <a:latin typeface="楷体" panose="02010609060101010101" pitchFamily="49" charset="-122"/>
              <a:ea typeface="楷体" panose="02010609060101010101" pitchFamily="49" charset="-122"/>
            </a:endParaRPr>
          </a:p>
          <a:p>
            <a:pPr>
              <a:buNone/>
            </a:pPr>
            <a:r>
              <a:rPr lang="zh-CN" altLang="zh-CN" sz="2400" b="0" dirty="0">
                <a:solidFill>
                  <a:srgbClr val="FF0000"/>
                </a:solidFill>
                <a:latin typeface="楷体" panose="02010609060101010101" pitchFamily="49" charset="-122"/>
                <a:ea typeface="楷体" panose="02010609060101010101" pitchFamily="49" charset="-122"/>
              </a:rPr>
              <a:t>复位</a:t>
            </a:r>
            <a:r>
              <a:rPr lang="zh-CN" altLang="zh-CN" sz="2400" b="0" dirty="0">
                <a:latin typeface="楷体" panose="02010609060101010101" pitchFamily="49" charset="-122"/>
                <a:ea typeface="楷体" panose="02010609060101010101" pitchFamily="49" charset="-122"/>
              </a:rPr>
              <a:t>：内</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外部复位、电平</a:t>
            </a:r>
            <a:r>
              <a:rPr lang="zh-CN" altLang="en-US" sz="2400" b="0" dirty="0">
                <a:latin typeface="楷体" panose="02010609060101010101" pitchFamily="49" charset="-122"/>
                <a:ea typeface="楷体" panose="02010609060101010101" pitchFamily="49" charset="-122"/>
              </a:rPr>
              <a:t>及</a:t>
            </a:r>
            <a:r>
              <a:rPr lang="zh-CN" altLang="zh-CN" sz="2400" b="0" dirty="0">
                <a:latin typeface="楷体" panose="02010609060101010101" pitchFamily="49" charset="-122"/>
                <a:ea typeface="楷体" panose="02010609060101010101" pitchFamily="49" charset="-122"/>
              </a:rPr>
              <a:t>复位时长要求、特殊功能寄存器赋值与可靠性关系</a:t>
            </a:r>
            <a:r>
              <a:rPr lang="en-US" altLang="zh-CN" sz="2400" b="0" dirty="0">
                <a:latin typeface="楷体" panose="02010609060101010101" pitchFamily="49" charset="-122"/>
                <a:ea typeface="楷体" panose="02010609060101010101" pitchFamily="49" charset="-122"/>
              </a:rPr>
              <a:t> </a:t>
            </a:r>
            <a:endParaRPr lang="en-US" altLang="zh-CN" sz="2400" b="0" dirty="0">
              <a:latin typeface="楷体" panose="02010609060101010101" pitchFamily="49" charset="-122"/>
              <a:ea typeface="楷体" panose="02010609060101010101" pitchFamily="49" charset="-122"/>
            </a:endParaRPr>
          </a:p>
          <a:p>
            <a:pPr>
              <a:buNone/>
            </a:pPr>
            <a:r>
              <a:rPr lang="en-US" altLang="zh-CN"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endParaRPr lang="zh-CN" altLang="en-US" sz="2400" dirty="0"/>
          </a:p>
        </p:txBody>
      </p:sp>
      <p:sp>
        <p:nvSpPr>
          <p:cNvPr id="14339"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ln/>
        </p:spPr>
        <p:txBody>
          <a:bodyPr vert="horz" wrap="square" lIns="91440" tIns="45720" rIns="91440" bIns="45720" anchor="b" anchorCtr="0"/>
          <a:p>
            <a:r>
              <a:rPr lang="zh-CN" altLang="en-US" dirty="0">
                <a:latin typeface="楷体" panose="02010609060101010101" pitchFamily="49" charset="-122"/>
                <a:ea typeface="楷体" panose="02010609060101010101" pitchFamily="49" charset="-122"/>
              </a:rPr>
              <a:t>硬件基础知识</a:t>
            </a:r>
            <a:endParaRPr lang="zh-CN" altLang="en-US" dirty="0"/>
          </a:p>
        </p:txBody>
      </p:sp>
      <p:sp>
        <p:nvSpPr>
          <p:cNvPr id="15362" name="内容占位符 2"/>
          <p:cNvSpPr>
            <a:spLocks noGrp="1"/>
          </p:cNvSpPr>
          <p:nvPr>
            <p:ph idx="1" hasCustomPrompt="1"/>
          </p:nvPr>
        </p:nvSpPr>
        <p:spPr>
          <a:xfrm>
            <a:off x="179388" y="2017713"/>
            <a:ext cx="8775700" cy="4114800"/>
          </a:xfrm>
          <a:ln/>
        </p:spPr>
        <p:txBody>
          <a:bodyPr vert="horz" wrap="square" lIns="91440" tIns="45720" rIns="91440" bIns="45720" anchor="t" anchorCtr="0"/>
          <a:p>
            <a:r>
              <a:rPr lang="zh-CN" altLang="en-US" sz="2400" b="0" dirty="0">
                <a:solidFill>
                  <a:srgbClr val="FF0000"/>
                </a:solidFill>
                <a:latin typeface="楷体" panose="02010609060101010101" pitchFamily="49" charset="-122"/>
                <a:ea typeface="楷体" panose="02010609060101010101" pitchFamily="49" charset="-122"/>
              </a:rPr>
              <a:t>通用端口电平要求</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H= ≥70%*Vcc   L= ≤ 30%</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Vcc</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复位电平要求：</a:t>
            </a:r>
            <a:r>
              <a:rPr lang="en-US" altLang="zh-CN" sz="2400" b="0" dirty="0">
                <a:latin typeface="楷体" panose="02010609060101010101" pitchFamily="49" charset="-122"/>
                <a:ea typeface="楷体" panose="02010609060101010101" pitchFamily="49" charset="-122"/>
              </a:rPr>
              <a:t>H= ≥80%*Vcc   L= ≤ 12%</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Vcc</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信号上升时间</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10%*Vcc</a:t>
            </a:r>
            <a:r>
              <a:rPr lang="zh-CN" altLang="en-US" sz="2400" b="0" dirty="0">
                <a:latin typeface="楷体" panose="02010609060101010101" pitchFamily="49" charset="-122"/>
                <a:ea typeface="楷体" panose="02010609060101010101" pitchFamily="49" charset="-122"/>
              </a:rPr>
              <a:t>上升到</a:t>
            </a:r>
            <a:r>
              <a:rPr lang="en-US" altLang="zh-CN" sz="2400" b="0" dirty="0">
                <a:latin typeface="楷体" panose="02010609060101010101" pitchFamily="49" charset="-122"/>
                <a:ea typeface="楷体" panose="02010609060101010101" pitchFamily="49" charset="-122"/>
              </a:rPr>
              <a:t>90%*Vcc</a:t>
            </a:r>
            <a:r>
              <a:rPr lang="zh-CN" altLang="en-US" sz="2400" b="0" dirty="0">
                <a:latin typeface="楷体" panose="02010609060101010101" pitchFamily="49" charset="-122"/>
                <a:ea typeface="楷体" panose="02010609060101010101" pitchFamily="49" charset="-122"/>
              </a:rPr>
              <a:t>所需时间</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信号下降时间</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10%*Vcc</a:t>
            </a:r>
            <a:r>
              <a:rPr lang="zh-CN" altLang="en-US" sz="2400" b="0" dirty="0">
                <a:latin typeface="楷体" panose="02010609060101010101" pitchFamily="49" charset="-122"/>
                <a:ea typeface="楷体" panose="02010609060101010101" pitchFamily="49" charset="-122"/>
              </a:rPr>
              <a:t>上升到</a:t>
            </a:r>
            <a:r>
              <a:rPr lang="en-US" altLang="zh-CN" sz="2400" b="0" dirty="0">
                <a:latin typeface="楷体" panose="02010609060101010101" pitchFamily="49" charset="-122"/>
                <a:ea typeface="楷体" panose="02010609060101010101" pitchFamily="49" charset="-122"/>
              </a:rPr>
              <a:t>90%*Vcc</a:t>
            </a:r>
            <a:r>
              <a:rPr lang="zh-CN" altLang="en-US" sz="2400" b="0" dirty="0">
                <a:latin typeface="楷体" panose="02010609060101010101" pitchFamily="49" charset="-122"/>
                <a:ea typeface="楷体" panose="02010609060101010101" pitchFamily="49" charset="-122"/>
              </a:rPr>
              <a:t>所需时间</a:t>
            </a:r>
            <a:endParaRPr lang="en-US" altLang="zh-CN" sz="2400" b="0" dirty="0">
              <a:latin typeface="楷体" panose="02010609060101010101" pitchFamily="49" charset="-122"/>
              <a:ea typeface="楷体" panose="02010609060101010101" pitchFamily="49" charset="-122"/>
            </a:endParaRPr>
          </a:p>
          <a:p>
            <a:pPr>
              <a:buNone/>
            </a:pPr>
            <a:r>
              <a:rPr lang="zh-CN" altLang="en-US" sz="2400" b="0" dirty="0">
                <a:solidFill>
                  <a:srgbClr val="FF0000"/>
                </a:solidFill>
                <a:latin typeface="楷体" panose="02010609060101010101" pitchFamily="49" charset="-122"/>
                <a:ea typeface="楷体" panose="02010609060101010101" pitchFamily="49" charset="-122"/>
              </a:rPr>
              <a:t>好的信号要求信号上升时间与下降时间 </a:t>
            </a:r>
            <a:r>
              <a:rPr lang="en-US" altLang="zh-CN" sz="2400" b="0" dirty="0">
                <a:solidFill>
                  <a:srgbClr val="FF0000"/>
                </a:solidFill>
                <a:latin typeface="楷体" panose="02010609060101010101" pitchFamily="49" charset="-122"/>
                <a:ea typeface="楷体" panose="02010609060101010101" pitchFamily="49" charset="-122"/>
              </a:rPr>
              <a:t>≤ </a:t>
            </a:r>
            <a:r>
              <a:rPr lang="zh-CN" altLang="en-US" sz="2400" b="0" dirty="0">
                <a:solidFill>
                  <a:srgbClr val="FF0000"/>
                </a:solidFill>
                <a:latin typeface="楷体" panose="02010609060101010101" pitchFamily="49" charset="-122"/>
                <a:ea typeface="楷体" panose="02010609060101010101" pitchFamily="49" charset="-122"/>
              </a:rPr>
              <a:t>信号周期*</a:t>
            </a:r>
            <a:r>
              <a:rPr lang="en-US" altLang="zh-CN" sz="2400" b="0" dirty="0">
                <a:solidFill>
                  <a:srgbClr val="FF0000"/>
                </a:solidFill>
                <a:latin typeface="楷体" panose="02010609060101010101" pitchFamily="49" charset="-122"/>
                <a:ea typeface="楷体" panose="02010609060101010101" pitchFamily="49" charset="-122"/>
              </a:rPr>
              <a:t>4%</a:t>
            </a:r>
            <a:endParaRPr lang="en-US" altLang="zh-CN" sz="2400" b="0" dirty="0">
              <a:solidFill>
                <a:srgbClr val="FF0000"/>
              </a:solidFill>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功耗控制 </a:t>
            </a:r>
            <a:r>
              <a:rPr lang="en-US" altLang="zh-CN" sz="2400" b="0" dirty="0">
                <a:solidFill>
                  <a:srgbClr val="FF0000"/>
                </a:solidFill>
                <a:latin typeface="楷体" panose="02010609060101010101" pitchFamily="49" charset="-122"/>
                <a:ea typeface="楷体" panose="02010609060101010101" pitchFamily="49" charset="-122"/>
              </a:rPr>
              <a:t>P=K* f² </a:t>
            </a:r>
            <a:r>
              <a:rPr lang="zh-CN" altLang="en-US" sz="2400" b="0" dirty="0">
                <a:solidFill>
                  <a:srgbClr val="FF0000"/>
                </a:solidFill>
                <a:latin typeface="楷体" panose="02010609060101010101" pitchFamily="49" charset="-122"/>
                <a:ea typeface="楷体" panose="02010609060101010101" pitchFamily="49" charset="-122"/>
              </a:rPr>
              <a:t>，分部件控制时钟</a:t>
            </a:r>
            <a:endParaRPr lang="en-US" altLang="zh-CN" sz="2400" b="0" dirty="0">
              <a:solidFill>
                <a:srgbClr val="FF0000"/>
              </a:solidFill>
              <a:latin typeface="楷体" panose="02010609060101010101" pitchFamily="49" charset="-122"/>
              <a:ea typeface="楷体" panose="02010609060101010101" pitchFamily="49" charset="-122"/>
            </a:endParaRPr>
          </a:p>
          <a:p>
            <a:r>
              <a:rPr lang="zh-CN" altLang="zh-CN" sz="2400" b="0" dirty="0">
                <a:solidFill>
                  <a:srgbClr val="FF0000"/>
                </a:solidFill>
                <a:latin typeface="楷体" panose="02010609060101010101" pitchFamily="49" charset="-122"/>
                <a:ea typeface="楷体" panose="02010609060101010101" pitchFamily="49" charset="-122"/>
              </a:rPr>
              <a:t>死机</a:t>
            </a:r>
            <a:r>
              <a:rPr lang="zh-CN" altLang="en-US" sz="2400" b="0" dirty="0">
                <a:solidFill>
                  <a:srgbClr val="FF0000"/>
                </a:solidFill>
                <a:latin typeface="楷体" panose="02010609060101010101" pitchFamily="49" charset="-122"/>
                <a:ea typeface="楷体" panose="02010609060101010101" pitchFamily="49" charset="-122"/>
              </a:rPr>
              <a:t>的本质</a:t>
            </a:r>
            <a:r>
              <a:rPr lang="zh-CN" altLang="en-US" sz="2400" b="0" dirty="0">
                <a:latin typeface="楷体" panose="02010609060101010101" pitchFamily="49" charset="-122"/>
                <a:ea typeface="楷体" panose="02010609060101010101" pitchFamily="49" charset="-122"/>
              </a:rPr>
              <a:t>、</a:t>
            </a:r>
            <a:r>
              <a:rPr lang="en-US" altLang="zh-CN" sz="2400" dirty="0">
                <a:solidFill>
                  <a:srgbClr val="FF0000"/>
                </a:solidFill>
                <a:latin typeface="楷体" panose="02010609060101010101" pitchFamily="49" charset="-122"/>
                <a:ea typeface="楷体" panose="02010609060101010101" pitchFamily="49" charset="-122"/>
              </a:rPr>
              <a:t>WDT</a:t>
            </a:r>
            <a:r>
              <a:rPr lang="zh-CN" altLang="zh-CN" sz="2400" dirty="0">
                <a:solidFill>
                  <a:srgbClr val="FF0000"/>
                </a:solidFill>
                <a:latin typeface="楷体" panose="02010609060101010101" pitchFamily="49" charset="-122"/>
                <a:ea typeface="楷体" panose="02010609060101010101" pitchFamily="49" charset="-122"/>
              </a:rPr>
              <a:t>看门狗与可靠性</a:t>
            </a:r>
            <a:endParaRPr lang="en-US" altLang="zh-CN" sz="2400" dirty="0">
              <a:solidFill>
                <a:srgbClr val="FF0000"/>
              </a:solidFill>
              <a:latin typeface="楷体" panose="02010609060101010101" pitchFamily="49" charset="-122"/>
              <a:ea typeface="楷体" panose="02010609060101010101" pitchFamily="49" charset="-122"/>
            </a:endParaRPr>
          </a:p>
          <a:p>
            <a:r>
              <a:rPr lang="zh-CN" altLang="en-US" sz="2400" b="0" dirty="0">
                <a:latin typeface="楷体" panose="02010609060101010101" pitchFamily="49" charset="-122"/>
                <a:ea typeface="楷体" panose="02010609060101010101" pitchFamily="49" charset="-122"/>
              </a:rPr>
              <a:t>推挽输出与</a:t>
            </a:r>
            <a:r>
              <a:rPr lang="en-US" altLang="zh-CN" sz="2400" b="0" dirty="0">
                <a:latin typeface="楷体" panose="02010609060101010101" pitchFamily="49" charset="-122"/>
                <a:ea typeface="楷体" panose="02010609060101010101" pitchFamily="49" charset="-122"/>
              </a:rPr>
              <a:t>OC</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OD</a:t>
            </a:r>
            <a:r>
              <a:rPr lang="zh-CN" altLang="en-US" sz="2400" b="0" dirty="0">
                <a:latin typeface="楷体" panose="02010609060101010101" pitchFamily="49" charset="-122"/>
                <a:ea typeface="楷体" panose="02010609060101010101" pitchFamily="49" charset="-122"/>
              </a:rPr>
              <a:t>）输出（</a:t>
            </a:r>
            <a:r>
              <a:rPr lang="en-US" altLang="zh-CN" sz="2400" b="0" dirty="0">
                <a:latin typeface="楷体" panose="02010609060101010101" pitchFamily="49" charset="-122"/>
                <a:ea typeface="楷体" panose="02010609060101010101" pitchFamily="49" charset="-122"/>
              </a:rPr>
              <a:t> </a:t>
            </a:r>
            <a:r>
              <a:rPr lang="en-US" altLang="zh-CN" sz="2400" b="0" dirty="0">
                <a:solidFill>
                  <a:srgbClr val="FF0000"/>
                </a:solidFill>
                <a:latin typeface="楷体" panose="02010609060101010101" pitchFamily="49" charset="-122"/>
                <a:ea typeface="楷体" panose="02010609060101010101" pitchFamily="49" charset="-122"/>
              </a:rPr>
              <a:t>OC</a:t>
            </a:r>
            <a:r>
              <a:rPr lang="zh-CN" altLang="en-US" sz="2400" b="0" dirty="0">
                <a:solidFill>
                  <a:srgbClr val="FF0000"/>
                </a:solidFill>
                <a:latin typeface="楷体" panose="02010609060101010101" pitchFamily="49" charset="-122"/>
                <a:ea typeface="楷体" panose="02010609060101010101" pitchFamily="49" charset="-122"/>
              </a:rPr>
              <a:t>（</a:t>
            </a:r>
            <a:r>
              <a:rPr lang="en-US" altLang="zh-CN" sz="2400" b="0" dirty="0">
                <a:solidFill>
                  <a:srgbClr val="FF0000"/>
                </a:solidFill>
                <a:latin typeface="楷体" panose="02010609060101010101" pitchFamily="49" charset="-122"/>
                <a:ea typeface="楷体" panose="02010609060101010101" pitchFamily="49" charset="-122"/>
              </a:rPr>
              <a:t>OD</a:t>
            </a:r>
            <a:r>
              <a:rPr lang="zh-CN" altLang="en-US" sz="2400" b="0" dirty="0">
                <a:solidFill>
                  <a:srgbClr val="FF0000"/>
                </a:solidFill>
                <a:latin typeface="楷体" panose="02010609060101010101" pitchFamily="49" charset="-122"/>
                <a:ea typeface="楷体" panose="02010609060101010101" pitchFamily="49" charset="-122"/>
              </a:rPr>
              <a:t>）输出优缺点</a:t>
            </a:r>
            <a:r>
              <a:rPr lang="zh-CN" altLang="en-US"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endParaRPr lang="zh-CN" altLang="en-US" dirty="0"/>
          </a:p>
        </p:txBody>
      </p:sp>
      <p:sp>
        <p:nvSpPr>
          <p:cNvPr id="15363"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ln/>
        </p:spPr>
        <p:txBody>
          <a:bodyPr vert="horz" wrap="square" lIns="91440" tIns="45720" rIns="91440" bIns="45720" anchor="b" anchorCtr="0"/>
          <a:p>
            <a:r>
              <a:rPr lang="en-US" altLang="zh-CN" sz="4000" dirty="0">
                <a:latin typeface="楷体" panose="02010609060101010101" pitchFamily="49" charset="-122"/>
                <a:ea typeface="楷体" panose="02010609060101010101" pitchFamily="49" charset="-122"/>
              </a:rPr>
              <a:t>ARM</a:t>
            </a:r>
            <a:r>
              <a:rPr lang="zh-CN" altLang="en-US" sz="4000" dirty="0">
                <a:latin typeface="楷体" panose="02010609060101010101" pitchFamily="49" charset="-122"/>
                <a:ea typeface="楷体" panose="02010609060101010101" pitchFamily="49" charset="-122"/>
              </a:rPr>
              <a:t>架构</a:t>
            </a:r>
            <a:endParaRPr lang="zh-CN" altLang="en-US" sz="4000" dirty="0"/>
          </a:p>
        </p:txBody>
      </p:sp>
      <p:sp>
        <p:nvSpPr>
          <p:cNvPr id="16386" name="内容占位符 2"/>
          <p:cNvSpPr>
            <a:spLocks noGrp="1"/>
          </p:cNvSpPr>
          <p:nvPr>
            <p:ph idx="1" hasCustomPrompt="1"/>
          </p:nvPr>
        </p:nvSpPr>
        <p:spPr>
          <a:xfrm>
            <a:off x="395288" y="2017713"/>
            <a:ext cx="8559800" cy="4291012"/>
          </a:xfrm>
          <a:ln/>
        </p:spPr>
        <p:txBody>
          <a:bodyPr vert="horz" wrap="square" lIns="91440" tIns="45720" rIns="91440" bIns="45720" anchor="t" anchorCtr="0"/>
          <a:p>
            <a:r>
              <a:rPr lang="en-US" altLang="zh-CN" sz="2400" b="0" dirty="0">
                <a:latin typeface="楷体" panose="02010609060101010101" pitchFamily="49" charset="-122"/>
                <a:ea typeface="楷体" panose="02010609060101010101" pitchFamily="49" charset="-122"/>
              </a:rPr>
              <a:t>Cortex</a:t>
            </a:r>
            <a:r>
              <a:rPr lang="zh-CN" altLang="en-US" sz="2400" b="0" dirty="0">
                <a:latin typeface="楷体" panose="02010609060101010101" pitchFamily="49" charset="-122"/>
                <a:ea typeface="楷体" panose="02010609060101010101" pitchFamily="49" charset="-122"/>
              </a:rPr>
              <a:t>系列（</a:t>
            </a:r>
            <a:r>
              <a:rPr lang="en-US" altLang="zh-CN" sz="2400" b="0" dirty="0">
                <a:latin typeface="楷体" panose="02010609060101010101" pitchFamily="49" charset="-122"/>
                <a:ea typeface="楷体" panose="02010609060101010101" pitchFamily="49" charset="-122"/>
              </a:rPr>
              <a:t>ARM</a:t>
            </a:r>
            <a:r>
              <a:rPr lang="zh-CN" altLang="en-US" sz="2400" b="0" dirty="0">
                <a:latin typeface="楷体" panose="02010609060101010101" pitchFamily="49" charset="-122"/>
                <a:ea typeface="楷体" panose="02010609060101010101" pitchFamily="49" charset="-122"/>
              </a:rPr>
              <a:t>新的命名体系）</a:t>
            </a:r>
            <a:endParaRPr lang="zh-CN" altLang="en-US" sz="2400" b="0" dirty="0">
              <a:latin typeface="楷体" panose="02010609060101010101" pitchFamily="49" charset="-122"/>
              <a:ea typeface="楷体" panose="02010609060101010101" pitchFamily="49" charset="-122"/>
            </a:endParaRPr>
          </a:p>
          <a:p>
            <a:pPr lvl="1"/>
            <a:r>
              <a:rPr lang="en-US" altLang="zh-CN" sz="2400" b="0" dirty="0">
                <a:latin typeface="楷体" panose="02010609060101010101" pitchFamily="49" charset="-122"/>
                <a:ea typeface="楷体" panose="02010609060101010101" pitchFamily="49" charset="-122"/>
              </a:rPr>
              <a:t>Cortex-A: </a:t>
            </a:r>
            <a:r>
              <a:rPr lang="zh-CN" altLang="en-US" sz="2400" b="0" dirty="0">
                <a:latin typeface="楷体" panose="02010609060101010101" pitchFamily="49" charset="-122"/>
                <a:ea typeface="楷体" panose="02010609060101010101" pitchFamily="49" charset="-122"/>
              </a:rPr>
              <a:t>高性能</a:t>
            </a:r>
            <a:r>
              <a:rPr lang="en-US" altLang="zh-CN" sz="2400" b="0" dirty="0">
                <a:latin typeface="楷体" panose="02010609060101010101" pitchFamily="49" charset="-122"/>
                <a:ea typeface="楷体" panose="02010609060101010101" pitchFamily="49" charset="-122"/>
              </a:rPr>
              <a:t>, </a:t>
            </a:r>
            <a:r>
              <a:rPr lang="zh-CN" altLang="en-US" sz="2400" b="0" dirty="0">
                <a:latin typeface="楷体" panose="02010609060101010101" pitchFamily="49" charset="-122"/>
                <a:ea typeface="楷体" panose="02010609060101010101" pitchFamily="49" charset="-122"/>
              </a:rPr>
              <a:t>丰富的功能</a:t>
            </a:r>
            <a:endParaRPr lang="en-US" altLang="zh-CN" sz="2400" b="0" dirty="0">
              <a:latin typeface="楷体" panose="02010609060101010101" pitchFamily="49" charset="-122"/>
              <a:ea typeface="楷体" panose="02010609060101010101" pitchFamily="49" charset="-122"/>
            </a:endParaRPr>
          </a:p>
          <a:p>
            <a:pPr lvl="1"/>
            <a:r>
              <a:rPr lang="en-US" altLang="zh-CN" sz="2400" b="0" dirty="0">
                <a:latin typeface="楷体" panose="02010609060101010101" pitchFamily="49" charset="-122"/>
                <a:ea typeface="楷体" panose="02010609060101010101" pitchFamily="49" charset="-122"/>
              </a:rPr>
              <a:t>Cortex-R: </a:t>
            </a:r>
            <a:r>
              <a:rPr lang="zh-CN" altLang="en-US" sz="2400" b="0" dirty="0">
                <a:latin typeface="楷体" panose="02010609060101010101" pitchFamily="49" charset="-122"/>
                <a:ea typeface="楷体" panose="02010609060101010101" pitchFamily="49" charset="-122"/>
              </a:rPr>
              <a:t>高可靠性</a:t>
            </a:r>
            <a:r>
              <a:rPr lang="en-US" altLang="zh-CN" sz="2400" b="0" dirty="0">
                <a:latin typeface="楷体" panose="02010609060101010101" pitchFamily="49" charset="-122"/>
                <a:ea typeface="楷体" panose="02010609060101010101" pitchFamily="49" charset="-122"/>
              </a:rPr>
              <a:t>, </a:t>
            </a:r>
            <a:r>
              <a:rPr lang="zh-CN" altLang="en-US" sz="2400" b="0" dirty="0">
                <a:latin typeface="楷体" panose="02010609060101010101" pitchFamily="49" charset="-122"/>
                <a:ea typeface="楷体" panose="02010609060101010101" pitchFamily="49" charset="-122"/>
              </a:rPr>
              <a:t>高实时应用</a:t>
            </a:r>
            <a:endParaRPr lang="en-US" altLang="zh-CN" sz="2400" b="0" dirty="0">
              <a:latin typeface="楷体" panose="02010609060101010101" pitchFamily="49" charset="-122"/>
              <a:ea typeface="楷体" panose="02010609060101010101" pitchFamily="49" charset="-122"/>
            </a:endParaRPr>
          </a:p>
          <a:p>
            <a:pPr lvl="1"/>
            <a:r>
              <a:rPr lang="en-US" altLang="zh-CN" sz="2400" b="0" dirty="0">
                <a:latin typeface="楷体" panose="02010609060101010101" pitchFamily="49" charset="-122"/>
                <a:ea typeface="楷体" panose="02010609060101010101" pitchFamily="49" charset="-122"/>
              </a:rPr>
              <a:t>Cortex-M</a:t>
            </a:r>
            <a:r>
              <a:rPr lang="zh-CN" altLang="en-US" sz="2400" b="0" dirty="0">
                <a:latin typeface="楷体" panose="02010609060101010101" pitchFamily="49" charset="-122"/>
                <a:ea typeface="楷体" panose="02010609060101010101" pitchFamily="49" charset="-122"/>
              </a:rPr>
              <a:t>：低功耗</a:t>
            </a:r>
            <a:r>
              <a:rPr lang="en-US" altLang="zh-CN" sz="2400" b="0" dirty="0">
                <a:latin typeface="楷体" panose="02010609060101010101" pitchFamily="49" charset="-122"/>
                <a:ea typeface="楷体" panose="02010609060101010101" pitchFamily="49" charset="-122"/>
              </a:rPr>
              <a:t>, </a:t>
            </a:r>
            <a:r>
              <a:rPr lang="zh-CN" altLang="en-US" sz="2400" b="0" dirty="0">
                <a:latin typeface="楷体" panose="02010609060101010101" pitchFamily="49" charset="-122"/>
                <a:ea typeface="楷体" panose="02010609060101010101" pitchFamily="49" charset="-122"/>
              </a:rPr>
              <a:t>代替微控制器（单片机）</a:t>
            </a:r>
            <a:endParaRPr lang="en-US" altLang="zh-CN" sz="2400" b="0" dirty="0">
              <a:latin typeface="楷体" panose="02010609060101010101" pitchFamily="49" charset="-122"/>
              <a:ea typeface="楷体" panose="02010609060101010101" pitchFamily="49" charset="-122"/>
            </a:endParaRPr>
          </a:p>
          <a:p>
            <a:r>
              <a:rPr lang="en-US" altLang="zh-CN" sz="2400" b="0" dirty="0">
                <a:latin typeface="楷体" panose="02010609060101010101" pitchFamily="49" charset="-122"/>
                <a:ea typeface="楷体" panose="02010609060101010101" pitchFamily="49" charset="-122"/>
                <a:hlinkClick r:id="rId1"/>
              </a:rPr>
              <a:t>SecurCore</a:t>
            </a:r>
            <a:r>
              <a:rPr lang="en-US" altLang="zh-CN" sz="2400" b="0" dirty="0">
                <a:latin typeface="楷体" panose="02010609060101010101" pitchFamily="49" charset="-122"/>
                <a:ea typeface="楷体" panose="02010609060101010101" pitchFamily="49" charset="-122"/>
              </a:rPr>
              <a:t>: </a:t>
            </a:r>
            <a:r>
              <a:rPr lang="zh-CN" altLang="en-US" sz="2400" b="0" dirty="0">
                <a:latin typeface="楷体" panose="02010609060101010101" pitchFamily="49" charset="-122"/>
                <a:ea typeface="楷体" panose="02010609060101010101" pitchFamily="49" charset="-122"/>
              </a:rPr>
              <a:t>安全应用</a:t>
            </a:r>
            <a:endParaRPr lang="en-US" altLang="zh-CN" sz="2400" b="0" dirty="0">
              <a:latin typeface="楷体" panose="02010609060101010101" pitchFamily="49" charset="-122"/>
              <a:ea typeface="楷体" panose="02010609060101010101" pitchFamily="49" charset="-122"/>
            </a:endParaRPr>
          </a:p>
          <a:p>
            <a:r>
              <a:rPr lang="en-US" altLang="zh-CN" sz="2400" b="0" dirty="0">
                <a:latin typeface="楷体" panose="02010609060101010101" pitchFamily="49" charset="-122"/>
                <a:ea typeface="楷体" panose="02010609060101010101" pitchFamily="49" charset="-122"/>
                <a:sym typeface="CMU Serif"/>
              </a:rPr>
              <a:t>ARM</a:t>
            </a:r>
            <a:r>
              <a:rPr lang="zh-CN" altLang="zh-CN" sz="2400" b="0" dirty="0">
                <a:latin typeface="楷体" panose="02010609060101010101" pitchFamily="49" charset="-122"/>
                <a:ea typeface="楷体" panose="02010609060101010101" pitchFamily="49" charset="-122"/>
                <a:sym typeface="CMU Serif"/>
              </a:rPr>
              <a:t>公司</a:t>
            </a:r>
            <a:r>
              <a:rPr lang="en-US" altLang="zh-CN" sz="2400" b="0" dirty="0">
                <a:latin typeface="楷体" panose="02010609060101010101" pitchFamily="49" charset="-122"/>
                <a:ea typeface="楷体" panose="02010609060101010101" pitchFamily="49" charset="-122"/>
                <a:sym typeface="CMU Serif"/>
              </a:rPr>
              <a:t>M</a:t>
            </a:r>
            <a:r>
              <a:rPr lang="zh-CN" altLang="zh-CN" sz="2400" b="0" dirty="0">
                <a:latin typeface="楷体" panose="02010609060101010101" pitchFamily="49" charset="-122"/>
                <a:ea typeface="楷体" panose="02010609060101010101" pitchFamily="49" charset="-122"/>
                <a:sym typeface="CMU Serif"/>
              </a:rPr>
              <a:t>系列处理器的特点，</a:t>
            </a:r>
            <a:r>
              <a:rPr lang="en-US" altLang="zh-CN" sz="2400" b="0" dirty="0">
                <a:latin typeface="楷体" panose="02010609060101010101" pitchFamily="49" charset="-122"/>
                <a:ea typeface="楷体" panose="02010609060101010101" pitchFamily="49" charset="-122"/>
                <a:sym typeface="CMU Serif"/>
              </a:rPr>
              <a:t>Cortex M3</a:t>
            </a:r>
            <a:r>
              <a:rPr lang="zh-CN" altLang="zh-CN" sz="2400" b="0" dirty="0">
                <a:latin typeface="楷体" panose="02010609060101010101" pitchFamily="49" charset="-122"/>
                <a:ea typeface="楷体" panose="02010609060101010101" pitchFamily="49" charset="-122"/>
                <a:sym typeface="CMU Serif"/>
              </a:rPr>
              <a:t>的架构，特权模式和</a:t>
            </a:r>
            <a:r>
              <a:rPr lang="en-US" altLang="zh-CN" sz="2400" b="0" dirty="0">
                <a:latin typeface="楷体" panose="02010609060101010101" pitchFamily="49" charset="-122"/>
                <a:ea typeface="楷体" panose="02010609060101010101" pitchFamily="49" charset="-122"/>
                <a:sym typeface="CMU Serif"/>
              </a:rPr>
              <a:t>CPU</a:t>
            </a:r>
            <a:r>
              <a:rPr lang="zh-CN" altLang="zh-CN" sz="2400" b="0" dirty="0">
                <a:latin typeface="楷体" panose="02010609060101010101" pitchFamily="49" charset="-122"/>
                <a:ea typeface="楷体" panose="02010609060101010101" pitchFamily="49" charset="-122"/>
                <a:sym typeface="CMU Serif"/>
              </a:rPr>
              <a:t>模式，中断和异常处理机制</a:t>
            </a:r>
            <a:r>
              <a:rPr lang="zh-CN" altLang="en-US" sz="2400" b="0" dirty="0">
                <a:latin typeface="楷体" panose="02010609060101010101" pitchFamily="49" charset="-122"/>
                <a:ea typeface="楷体" panose="02010609060101010101" pitchFamily="49" charset="-122"/>
                <a:sym typeface="CMU Serif"/>
              </a:rPr>
              <a:t>、</a:t>
            </a:r>
            <a:r>
              <a:rPr lang="zh-CN" altLang="zh-CN" sz="2400" b="0" dirty="0">
                <a:latin typeface="楷体" panose="02010609060101010101" pitchFamily="49" charset="-122"/>
                <a:ea typeface="楷体" panose="02010609060101010101" pitchFamily="49" charset="-122"/>
                <a:sym typeface="CMU Serif"/>
              </a:rPr>
              <a:t>合法的操作模式转换机制。</a:t>
            </a:r>
            <a:r>
              <a:rPr lang="en-US" altLang="zh-CN" sz="2400" b="0" dirty="0">
                <a:latin typeface="楷体" panose="02010609060101010101" pitchFamily="49" charset="-122"/>
                <a:ea typeface="楷体" panose="02010609060101010101" pitchFamily="49" charset="-122"/>
                <a:sym typeface="CMU Serif"/>
              </a:rPr>
              <a:t>M3</a:t>
            </a:r>
            <a:r>
              <a:rPr lang="zh-CN" altLang="zh-CN" sz="2400" b="0" dirty="0">
                <a:latin typeface="楷体" panose="02010609060101010101" pitchFamily="49" charset="-122"/>
                <a:ea typeface="楷体" panose="02010609060101010101" pitchFamily="49" charset="-122"/>
                <a:sym typeface="CMU Serif"/>
              </a:rPr>
              <a:t>指令集系统，</a:t>
            </a:r>
            <a:r>
              <a:rPr lang="en-US" altLang="zh-CN" sz="2400" b="0" dirty="0">
                <a:latin typeface="楷体" panose="02010609060101010101" pitchFamily="49" charset="-122"/>
                <a:ea typeface="楷体" panose="02010609060101010101" pitchFamily="49" charset="-122"/>
                <a:sym typeface="CMU Serif"/>
              </a:rPr>
              <a:t>Thumb</a:t>
            </a:r>
            <a:r>
              <a:rPr lang="zh-CN" altLang="zh-CN" sz="2400" b="0" dirty="0">
                <a:latin typeface="楷体" panose="02010609060101010101" pitchFamily="49" charset="-122"/>
                <a:ea typeface="楷体" panose="02010609060101010101" pitchFamily="49" charset="-122"/>
                <a:sym typeface="CMU Serif"/>
              </a:rPr>
              <a:t>指令集与</a:t>
            </a:r>
            <a:r>
              <a:rPr lang="en-US" altLang="zh-CN" sz="2400" b="0" dirty="0">
                <a:latin typeface="楷体" panose="02010609060101010101" pitchFamily="49" charset="-122"/>
                <a:ea typeface="楷体" panose="02010609060101010101" pitchFamily="49" charset="-122"/>
                <a:sym typeface="CMU Serif"/>
              </a:rPr>
              <a:t>ARM</a:t>
            </a:r>
            <a:r>
              <a:rPr lang="zh-CN" altLang="zh-CN" sz="2400" b="0" dirty="0">
                <a:latin typeface="楷体" panose="02010609060101010101" pitchFamily="49" charset="-122"/>
                <a:ea typeface="楷体" panose="02010609060101010101" pitchFamily="49" charset="-122"/>
                <a:sym typeface="CMU Serif"/>
              </a:rPr>
              <a:t>指令集的主要区别。</a:t>
            </a:r>
            <a:r>
              <a:rPr lang="en-US" altLang="zh-CN" sz="2400" b="0" dirty="0">
                <a:latin typeface="楷体" panose="02010609060101010101" pitchFamily="49" charset="-122"/>
                <a:ea typeface="楷体" panose="02010609060101010101" pitchFamily="49" charset="-122"/>
                <a:sym typeface="CMU Serif"/>
              </a:rPr>
              <a:t>ARM</a:t>
            </a:r>
            <a:r>
              <a:rPr lang="zh-CN" altLang="zh-CN" sz="2400" b="0" dirty="0">
                <a:latin typeface="楷体" panose="02010609060101010101" pitchFamily="49" charset="-122"/>
                <a:ea typeface="楷体" panose="02010609060101010101" pitchFamily="49" charset="-122"/>
                <a:sym typeface="CMU Serif"/>
              </a:rPr>
              <a:t>的系列安全处理器</a:t>
            </a:r>
            <a:r>
              <a:rPr lang="en-US" altLang="zh-CN" sz="2400" b="0" dirty="0">
                <a:latin typeface="楷体" panose="02010609060101010101" pitchFamily="49" charset="-122"/>
                <a:ea typeface="楷体" panose="02010609060101010101" pitchFamily="49" charset="-122"/>
                <a:sym typeface="CMU Serif"/>
              </a:rPr>
              <a:t>SC000</a:t>
            </a:r>
            <a:r>
              <a:rPr lang="zh-CN" altLang="zh-CN" sz="2400" b="0" dirty="0">
                <a:latin typeface="楷体" panose="02010609060101010101" pitchFamily="49" charset="-122"/>
                <a:ea typeface="楷体" panose="02010609060101010101" pitchFamily="49" charset="-122"/>
                <a:sym typeface="CMU Serif"/>
              </a:rPr>
              <a:t>，</a:t>
            </a:r>
            <a:r>
              <a:rPr lang="en-US" altLang="zh-CN" sz="2400" b="0" dirty="0">
                <a:latin typeface="楷体" panose="02010609060101010101" pitchFamily="49" charset="-122"/>
                <a:ea typeface="楷体" panose="02010609060101010101" pitchFamily="49" charset="-122"/>
                <a:sym typeface="CMU Serif"/>
              </a:rPr>
              <a:t>SC100</a:t>
            </a:r>
            <a:r>
              <a:rPr lang="zh-CN" altLang="zh-CN" sz="2400" b="0" dirty="0">
                <a:latin typeface="楷体" panose="02010609060101010101" pitchFamily="49" charset="-122"/>
                <a:ea typeface="楷体" panose="02010609060101010101" pitchFamily="49" charset="-122"/>
                <a:sym typeface="CMU Serif"/>
              </a:rPr>
              <a:t>及</a:t>
            </a:r>
            <a:r>
              <a:rPr lang="en-US" altLang="zh-CN" sz="2400" b="0" dirty="0">
                <a:latin typeface="楷体" panose="02010609060101010101" pitchFamily="49" charset="-122"/>
                <a:ea typeface="楷体" panose="02010609060101010101" pitchFamily="49" charset="-122"/>
                <a:sym typeface="CMU Serif"/>
              </a:rPr>
              <a:t>SC300</a:t>
            </a:r>
            <a:r>
              <a:rPr lang="zh-CN" altLang="zh-CN" sz="2400" b="0" dirty="0">
                <a:latin typeface="楷体" panose="02010609060101010101" pitchFamily="49" charset="-122"/>
                <a:ea typeface="楷体" panose="02010609060101010101" pitchFamily="49" charset="-122"/>
                <a:sym typeface="CMU Serif"/>
              </a:rPr>
              <a:t>的特点。</a:t>
            </a:r>
            <a:endParaRPr lang="en-US" altLang="zh-CN" sz="2400" b="0" dirty="0">
              <a:latin typeface="楷体" panose="02010609060101010101" pitchFamily="49" charset="-122"/>
              <a:ea typeface="楷体" panose="02010609060101010101" pitchFamily="49" charset="-122"/>
              <a:sym typeface="CMU Serif"/>
            </a:endParaRPr>
          </a:p>
          <a:p>
            <a:pPr>
              <a:buNone/>
            </a:pPr>
            <a:r>
              <a:rPr lang="en-US" altLang="zh-CN" sz="2400" b="0" dirty="0">
                <a:latin typeface="楷体" panose="02010609060101010101" pitchFamily="49" charset="-122"/>
                <a:ea typeface="楷体" panose="02010609060101010101" pitchFamily="49" charset="-122"/>
                <a:sym typeface="CMU Serif"/>
              </a:rPr>
              <a:t>ARM </a:t>
            </a:r>
            <a:r>
              <a:rPr lang="zh-CN" altLang="en-US" sz="2400" b="0" dirty="0">
                <a:latin typeface="楷体" panose="02010609060101010101" pitchFamily="49" charset="-122"/>
                <a:ea typeface="楷体" panose="02010609060101010101" pitchFamily="49" charset="-122"/>
                <a:sym typeface="CMU Serif"/>
              </a:rPr>
              <a:t>存储器（大端</a:t>
            </a:r>
            <a:r>
              <a:rPr lang="en-US" altLang="zh-CN" sz="2400" b="0" dirty="0">
                <a:latin typeface="楷体" panose="02010609060101010101" pitchFamily="49" charset="-122"/>
                <a:ea typeface="楷体" panose="02010609060101010101" pitchFamily="49" charset="-122"/>
                <a:sym typeface="CMU Serif"/>
              </a:rPr>
              <a:t>/</a:t>
            </a:r>
            <a:r>
              <a:rPr lang="zh-CN" altLang="en-US" sz="2400" b="0" dirty="0">
                <a:latin typeface="楷体" panose="02010609060101010101" pitchFamily="49" charset="-122"/>
                <a:ea typeface="楷体" panose="02010609060101010101" pitchFamily="49" charset="-122"/>
                <a:sym typeface="CMU Serif"/>
              </a:rPr>
              <a:t>小端存储、主存</a:t>
            </a:r>
            <a:r>
              <a:rPr lang="en-US" altLang="zh-CN" sz="2400" b="0" dirty="0">
                <a:latin typeface="楷体" panose="02010609060101010101" pitchFamily="49" charset="-122"/>
                <a:ea typeface="楷体" panose="02010609060101010101" pitchFamily="49" charset="-122"/>
                <a:sym typeface="CMU Serif"/>
              </a:rPr>
              <a:t>/</a:t>
            </a:r>
            <a:r>
              <a:rPr lang="zh-CN" altLang="en-US" sz="2400" b="0" dirty="0">
                <a:latin typeface="楷体" panose="02010609060101010101" pitchFamily="49" charset="-122"/>
                <a:ea typeface="楷体" panose="02010609060101010101" pitchFamily="49" charset="-122"/>
                <a:sym typeface="CMU Serif"/>
              </a:rPr>
              <a:t>辅存种类）</a:t>
            </a:r>
            <a:endParaRPr lang="zh-CN" altLang="en-US" sz="2400" b="0" dirty="0">
              <a:latin typeface="楷体" panose="02010609060101010101" pitchFamily="49" charset="-122"/>
              <a:ea typeface="楷体" panose="02010609060101010101" pitchFamily="49" charset="-122"/>
              <a:sym typeface="CMU Serif"/>
            </a:endParaRPr>
          </a:p>
        </p:txBody>
      </p:sp>
      <p:sp>
        <p:nvSpPr>
          <p:cNvPr id="16387"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object 4"/>
          <p:cNvSpPr/>
          <p:nvPr/>
        </p:nvSpPr>
        <p:spPr>
          <a:xfrm>
            <a:off x="4064000" y="3213100"/>
            <a:ext cx="3689350" cy="2976563"/>
          </a:xfrm>
          <a:prstGeom prst="rect">
            <a:avLst/>
          </a:prstGeom>
          <a:blipFill rotWithShape="1">
            <a:blip r:embed="rId1"/>
            <a:stretch>
              <a:fillRect/>
            </a:stretch>
          </a:blipFill>
          <a:ln w="9525">
            <a:noFill/>
          </a:ln>
        </p:spPr>
        <p:txBody>
          <a:bodyPr lIns="0" tIns="0" rIns="0" bIns="0" anchor="t" anchorCtr="0"/>
          <a:p>
            <a:pPr eaLnBrk="0" hangingPunct="0"/>
            <a:endParaRPr lang="zh-CN" altLang="zh-CN" dirty="0">
              <a:latin typeface="Tahoma" panose="020B0604030504040204" pitchFamily="34" charset="0"/>
            </a:endParaRPr>
          </a:p>
        </p:txBody>
      </p:sp>
      <p:sp>
        <p:nvSpPr>
          <p:cNvPr id="5" name="object 5"/>
          <p:cNvSpPr txBox="1"/>
          <p:nvPr/>
        </p:nvSpPr>
        <p:spPr>
          <a:xfrm>
            <a:off x="1211263" y="1357313"/>
            <a:ext cx="6816725" cy="536575"/>
          </a:xfrm>
          <a:prstGeom prst="rect">
            <a:avLst/>
          </a:prstGeom>
        </p:spPr>
        <p:txBody>
          <a:bodyPr lIns="0" tIns="0" rIns="0" bIns="0"/>
          <a:lstStyle/>
          <a:p>
            <a:pPr marL="11430" marR="0" defTabSz="914400" eaLnBrk="0" hangingPunct="0">
              <a:lnSpc>
                <a:spcPts val="4085"/>
              </a:lnSpc>
              <a:buClrTx/>
              <a:buSzTx/>
              <a:buFontTx/>
              <a:defRPr/>
            </a:pPr>
            <a:r>
              <a:rPr kumimoji="1" sz="3200" b="0" kern="1200" cap="none" spc="9" normalizeH="0" baseline="0" noProof="0" dirty="0">
                <a:latin typeface="楷体" panose="02010609060101010101" pitchFamily="49" charset="-122"/>
                <a:ea typeface="楷体" panose="02010609060101010101" pitchFamily="49" charset="-122"/>
                <a:cs typeface="宋体" panose="02010600030101010101" pitchFamily="2" charset="-122"/>
              </a:rPr>
              <a:t>存储系统的层次结构</a:t>
            </a:r>
            <a:endParaRPr kumimoji="1" sz="3200" b="0" kern="1200" cap="none" spc="0" normalizeH="0" baseline="0" noProof="0" dirty="0">
              <a:latin typeface="楷体" panose="02010609060101010101" pitchFamily="49" charset="-122"/>
              <a:ea typeface="楷体" panose="02010609060101010101" pitchFamily="49" charset="-122"/>
              <a:cs typeface="宋体" panose="02010600030101010101" pitchFamily="2" charset="-122"/>
            </a:endParaRPr>
          </a:p>
        </p:txBody>
      </p:sp>
      <p:sp>
        <p:nvSpPr>
          <p:cNvPr id="17411" name="object 6"/>
          <p:cNvSpPr txBox="1"/>
          <p:nvPr/>
        </p:nvSpPr>
        <p:spPr>
          <a:xfrm>
            <a:off x="250825" y="2030413"/>
            <a:ext cx="8424863" cy="1166812"/>
          </a:xfrm>
          <a:prstGeom prst="rect">
            <a:avLst/>
          </a:prstGeom>
          <a:noFill/>
          <a:ln w="9525">
            <a:noFill/>
          </a:ln>
        </p:spPr>
        <p:txBody>
          <a:bodyPr lIns="0" tIns="0" rIns="0" bIns="0" anchor="t" anchorCtr="0"/>
          <a:p>
            <a:pPr marL="311150" indent="-299720" algn="just" defTabSz="914400" eaLnBrk="0" hangingPunct="0">
              <a:lnSpc>
                <a:spcPct val="115000"/>
              </a:lnSpc>
              <a:tabLst>
                <a:tab pos="309880" algn="l"/>
              </a:tabLst>
            </a:pPr>
            <a:r>
              <a:rPr lang="zh-CN" altLang="zh-CN" sz="1400" dirty="0">
                <a:solidFill>
                  <a:srgbClr val="CC9A00"/>
                </a:solidFill>
                <a:latin typeface="Arial" panose="020B0604020202020204" pitchFamily="34" charset="0"/>
              </a:rPr>
              <a:t> 	</a:t>
            </a:r>
            <a:r>
              <a:rPr lang="zh-CN" altLang="x-none" b="0" dirty="0">
                <a:latin typeface="楷体" panose="02010609060101010101" pitchFamily="49" charset="-122"/>
                <a:ea typeface="楷体" panose="02010609060101010101" pitchFamily="49" charset="-122"/>
              </a:rPr>
              <a:t>存储器是用来存储信息的部件，是嵌入式系统硬件中的 重要组成部分。在复杂的嵌入式系统中，存储器系统的 组织结构按作用可以划分为</a:t>
            </a:r>
            <a:r>
              <a:rPr lang="zh-CN" altLang="zh-CN" b="0" dirty="0">
                <a:latin typeface="楷体" panose="02010609060101010101" pitchFamily="49" charset="-122"/>
                <a:ea typeface="楷体" panose="02010609060101010101" pitchFamily="49" charset="-122"/>
              </a:rPr>
              <a:t>4</a:t>
            </a:r>
            <a:r>
              <a:rPr lang="zh-CN" altLang="x-none" b="0" dirty="0">
                <a:latin typeface="楷体" panose="02010609060101010101" pitchFamily="49" charset="-122"/>
                <a:ea typeface="楷体" panose="02010609060101010101" pitchFamily="49" charset="-122"/>
              </a:rPr>
              <a:t>级：</a:t>
            </a:r>
            <a:endParaRPr lang="zh-CN" altLang="x-none" b="0" dirty="0">
              <a:latin typeface="楷体" panose="02010609060101010101" pitchFamily="49" charset="-122"/>
              <a:ea typeface="楷体" panose="02010609060101010101" pitchFamily="49" charset="-122"/>
            </a:endParaRPr>
          </a:p>
        </p:txBody>
      </p:sp>
      <p:sp>
        <p:nvSpPr>
          <p:cNvPr id="7" name="object 7"/>
          <p:cNvSpPr txBox="1"/>
          <p:nvPr/>
        </p:nvSpPr>
        <p:spPr>
          <a:xfrm>
            <a:off x="468313" y="3305175"/>
            <a:ext cx="2735263" cy="1978025"/>
          </a:xfrm>
          <a:prstGeom prst="rect">
            <a:avLst/>
          </a:prstGeom>
        </p:spPr>
        <p:txBody>
          <a:bodyPr lIns="0" tIns="0" rIns="0" bIns="0"/>
          <a:lstStyle/>
          <a:p>
            <a:pPr marL="11430" marR="0" defTabSz="914400" eaLnBrk="0" hangingPunct="0">
              <a:buClrTx/>
              <a:buSzTx/>
              <a:buFontTx/>
              <a:tabLst>
                <a:tab pos="295910" algn="l"/>
              </a:tabLst>
              <a:defRPr/>
            </a:pPr>
            <a:r>
              <a:rPr kumimoji="1" sz="1500" kern="1200" cap="none" spc="907" normalizeH="0" baseline="0" noProof="0" dirty="0">
                <a:solidFill>
                  <a:srgbClr val="3B822F"/>
                </a:solidFill>
                <a:latin typeface="Arial" panose="020B0604020202020204"/>
                <a:ea typeface="楷体_GB2312" pitchFamily="49" charset="-122"/>
                <a:cs typeface="Arial" panose="020B0604020202020204"/>
              </a:rPr>
              <a:t> 	</a:t>
            </a:r>
            <a:r>
              <a:rPr kumimoji="1" sz="2500" b="0" kern="1200" cap="none" spc="-4" normalizeH="0" baseline="0" noProof="0" dirty="0">
                <a:latin typeface="楷体" panose="02010609060101010101" pitchFamily="49" charset="-122"/>
                <a:ea typeface="楷体" panose="02010609060101010101" pitchFamily="49" charset="-122"/>
                <a:cs typeface="华文仿宋" panose="02010600040101010101" pitchFamily="2" charset="-122"/>
              </a:rPr>
              <a:t>寄存器</a:t>
            </a:r>
            <a:endParaRPr kumimoji="1" sz="2500" b="0" kern="1200" cap="none" spc="0" normalizeH="0" baseline="0" noProof="0" dirty="0">
              <a:latin typeface="楷体" panose="02010609060101010101" pitchFamily="49" charset="-122"/>
              <a:ea typeface="楷体" panose="02010609060101010101" pitchFamily="49" charset="-122"/>
              <a:cs typeface="华文仿宋" panose="02010600040101010101" pitchFamily="2" charset="-122"/>
            </a:endParaRPr>
          </a:p>
          <a:p>
            <a:pPr marR="0" defTabSz="914400" eaLnBrk="0" hangingPunct="0">
              <a:lnSpc>
                <a:spcPts val="965"/>
              </a:lnSpc>
              <a:spcBef>
                <a:spcPts val="65"/>
              </a:spcBef>
              <a:buClrTx/>
              <a:buSzTx/>
              <a:buFontTx/>
              <a:defRPr/>
            </a:pPr>
            <a:endParaRPr kumimoji="1" sz="1000" b="0" kern="1200" cap="none" spc="0" normalizeH="0" baseline="0" noProof="0" dirty="0">
              <a:latin typeface="楷体" panose="02010609060101010101" pitchFamily="49" charset="-122"/>
              <a:ea typeface="楷体" panose="02010609060101010101" pitchFamily="49" charset="-122"/>
              <a:cs typeface="+mn-cs"/>
            </a:endParaRPr>
          </a:p>
          <a:p>
            <a:pPr marL="11430" marR="0" defTabSz="914400" eaLnBrk="0" hangingPunct="0">
              <a:buClrTx/>
              <a:buSzTx/>
              <a:buFontTx/>
              <a:tabLst>
                <a:tab pos="295910" algn="l"/>
              </a:tabLst>
              <a:defRPr/>
            </a:pPr>
            <a:r>
              <a:rPr kumimoji="1" sz="1500" b="0" kern="1200" cap="none" spc="907" normalizeH="0" baseline="0" noProof="0" dirty="0">
                <a:solidFill>
                  <a:srgbClr val="3B822F"/>
                </a:solidFill>
                <a:latin typeface="楷体" panose="02010609060101010101" pitchFamily="49" charset="-122"/>
                <a:ea typeface="楷体" panose="02010609060101010101" pitchFamily="49" charset="-122"/>
                <a:cs typeface="Arial" panose="020B0604020202020204"/>
              </a:rPr>
              <a:t> 	</a:t>
            </a:r>
            <a:r>
              <a:rPr kumimoji="1" sz="2500" b="0" kern="1200" cap="none" spc="-13" normalizeH="0" baseline="0" noProof="0" dirty="0">
                <a:latin typeface="楷体" panose="02010609060101010101" pitchFamily="49" charset="-122"/>
                <a:ea typeface="楷体" panose="02010609060101010101" pitchFamily="49" charset="-122"/>
                <a:cs typeface="华文仿宋" panose="02010600040101010101" pitchFamily="2" charset="-122"/>
              </a:rPr>
              <a:t>Cache</a:t>
            </a:r>
            <a:endParaRPr kumimoji="1" sz="2500" b="0" kern="1200" cap="none" spc="0" normalizeH="0" baseline="0" noProof="0" dirty="0">
              <a:latin typeface="楷体" panose="02010609060101010101" pitchFamily="49" charset="-122"/>
              <a:ea typeface="楷体" panose="02010609060101010101" pitchFamily="49" charset="-122"/>
              <a:cs typeface="华文仿宋" panose="02010600040101010101" pitchFamily="2" charset="-122"/>
            </a:endParaRPr>
          </a:p>
          <a:p>
            <a:pPr marR="0" defTabSz="914400" eaLnBrk="0" hangingPunct="0">
              <a:lnSpc>
                <a:spcPts val="965"/>
              </a:lnSpc>
              <a:spcBef>
                <a:spcPts val="65"/>
              </a:spcBef>
              <a:buClrTx/>
              <a:buSzTx/>
              <a:buFontTx/>
              <a:defRPr/>
            </a:pPr>
            <a:endParaRPr kumimoji="1" sz="1000" b="0" kern="1200" cap="none" spc="0" normalizeH="0" baseline="0" noProof="0" dirty="0">
              <a:latin typeface="楷体" panose="02010609060101010101" pitchFamily="49" charset="-122"/>
              <a:ea typeface="楷体" panose="02010609060101010101" pitchFamily="49" charset="-122"/>
              <a:cs typeface="+mn-cs"/>
            </a:endParaRPr>
          </a:p>
          <a:p>
            <a:pPr marL="11430" marR="0" defTabSz="914400" eaLnBrk="0" hangingPunct="0">
              <a:buClrTx/>
              <a:buSzTx/>
              <a:buFontTx/>
              <a:tabLst>
                <a:tab pos="295910" algn="l"/>
              </a:tabLst>
              <a:defRPr/>
            </a:pPr>
            <a:r>
              <a:rPr kumimoji="1" sz="1500" b="0" kern="1200" cap="none" spc="907" normalizeH="0" baseline="0" noProof="0" dirty="0">
                <a:solidFill>
                  <a:srgbClr val="3B822F"/>
                </a:solidFill>
                <a:latin typeface="楷体" panose="02010609060101010101" pitchFamily="49" charset="-122"/>
                <a:ea typeface="楷体" panose="02010609060101010101" pitchFamily="49" charset="-122"/>
                <a:cs typeface="Arial" panose="020B0604020202020204"/>
              </a:rPr>
              <a:t> 	</a:t>
            </a:r>
            <a:r>
              <a:rPr kumimoji="1" sz="2500" b="0" kern="1200" cap="none" spc="-4" normalizeH="0" baseline="0" noProof="0" dirty="0">
                <a:latin typeface="楷体" panose="02010609060101010101" pitchFamily="49" charset="-122"/>
                <a:ea typeface="楷体" panose="02010609060101010101" pitchFamily="49" charset="-122"/>
                <a:cs typeface="华文仿宋" panose="02010600040101010101" pitchFamily="2" charset="-122"/>
              </a:rPr>
              <a:t>主存储器</a:t>
            </a:r>
            <a:endParaRPr kumimoji="1" sz="2500" b="0" kern="1200" cap="none" spc="0" normalizeH="0" baseline="0" noProof="0" dirty="0">
              <a:latin typeface="楷体" panose="02010609060101010101" pitchFamily="49" charset="-122"/>
              <a:ea typeface="楷体" panose="02010609060101010101" pitchFamily="49" charset="-122"/>
              <a:cs typeface="华文仿宋" panose="02010600040101010101" pitchFamily="2" charset="-122"/>
            </a:endParaRPr>
          </a:p>
          <a:p>
            <a:pPr marR="0" defTabSz="914400" eaLnBrk="0" hangingPunct="0">
              <a:lnSpc>
                <a:spcPts val="965"/>
              </a:lnSpc>
              <a:spcBef>
                <a:spcPts val="65"/>
              </a:spcBef>
              <a:buClrTx/>
              <a:buSzTx/>
              <a:buFontTx/>
              <a:defRPr/>
            </a:pPr>
            <a:endParaRPr kumimoji="1" sz="1000" b="0" kern="1200" cap="none" spc="0" normalizeH="0" baseline="0" noProof="0" dirty="0">
              <a:latin typeface="楷体" panose="02010609060101010101" pitchFamily="49" charset="-122"/>
              <a:ea typeface="楷体" panose="02010609060101010101" pitchFamily="49" charset="-122"/>
              <a:cs typeface="+mn-cs"/>
            </a:endParaRPr>
          </a:p>
          <a:p>
            <a:pPr marL="11430" marR="0" defTabSz="914400" eaLnBrk="0" hangingPunct="0">
              <a:buClrTx/>
              <a:buSzTx/>
              <a:buFontTx/>
              <a:tabLst>
                <a:tab pos="295910" algn="l"/>
              </a:tabLst>
              <a:defRPr/>
            </a:pPr>
            <a:r>
              <a:rPr kumimoji="1" sz="1500" b="0" kern="1200" cap="none" spc="907" normalizeH="0" baseline="0" noProof="0" dirty="0">
                <a:solidFill>
                  <a:srgbClr val="3B822F"/>
                </a:solidFill>
                <a:latin typeface="楷体" panose="02010609060101010101" pitchFamily="49" charset="-122"/>
                <a:ea typeface="楷体" panose="02010609060101010101" pitchFamily="49" charset="-122"/>
                <a:cs typeface="Arial" panose="020B0604020202020204"/>
              </a:rPr>
              <a:t> 	</a:t>
            </a:r>
            <a:r>
              <a:rPr kumimoji="1" sz="2500" b="0" kern="1200" cap="none" spc="-4" normalizeH="0" baseline="0" noProof="0" dirty="0">
                <a:latin typeface="楷体" panose="02010609060101010101" pitchFamily="49" charset="-122"/>
                <a:ea typeface="楷体" panose="02010609060101010101" pitchFamily="49" charset="-122"/>
                <a:cs typeface="华文仿宋" panose="02010600040101010101" pitchFamily="2" charset="-122"/>
              </a:rPr>
              <a:t>辅助存储器</a:t>
            </a:r>
            <a:endParaRPr kumimoji="1" sz="2500" b="0" kern="1200" cap="none" spc="0" normalizeH="0" baseline="0" noProof="0" dirty="0">
              <a:latin typeface="楷体" panose="02010609060101010101" pitchFamily="49" charset="-122"/>
              <a:ea typeface="楷体" panose="02010609060101010101" pitchFamily="49" charset="-122"/>
              <a:cs typeface="华文仿宋" panose="02010600040101010101" pitchFamily="2" charset="-122"/>
            </a:endParaRPr>
          </a:p>
        </p:txBody>
      </p:sp>
      <p:sp>
        <p:nvSpPr>
          <p:cNvPr id="17413" name="object 8"/>
          <p:cNvSpPr txBox="1"/>
          <p:nvPr/>
        </p:nvSpPr>
        <p:spPr>
          <a:xfrm>
            <a:off x="5608638" y="3717925"/>
            <a:ext cx="608012" cy="247650"/>
          </a:xfrm>
          <a:prstGeom prst="rect">
            <a:avLst/>
          </a:prstGeom>
          <a:noFill/>
          <a:ln w="9525">
            <a:noFill/>
          </a:ln>
        </p:spPr>
        <p:txBody>
          <a:bodyPr lIns="0" tIns="0" rIns="0" bIns="0" anchor="t" anchorCtr="0"/>
          <a:p>
            <a:pPr marL="11430" eaLnBrk="0" hangingPunct="0">
              <a:lnSpc>
                <a:spcPts val="1890"/>
              </a:lnSpc>
            </a:pPr>
            <a:r>
              <a:rPr lang="zh-CN" altLang="x-none" sz="1200" dirty="0">
                <a:solidFill>
                  <a:srgbClr val="FF0000"/>
                </a:solidFill>
                <a:latin typeface="宋体" panose="02010600030101010101" pitchFamily="2" charset="-122"/>
                <a:ea typeface="宋体" panose="02010600030101010101" pitchFamily="2" charset="-122"/>
              </a:rPr>
              <a:t>寄存器</a:t>
            </a:r>
            <a:endParaRPr lang="zh-CN" altLang="x-none" sz="1200" dirty="0">
              <a:latin typeface="宋体" panose="02010600030101010101" pitchFamily="2" charset="-122"/>
              <a:ea typeface="宋体" panose="02010600030101010101" pitchFamily="2" charset="-122"/>
            </a:endParaRPr>
          </a:p>
        </p:txBody>
      </p:sp>
      <p:sp>
        <p:nvSpPr>
          <p:cNvPr id="17414" name="object 9"/>
          <p:cNvSpPr txBox="1"/>
          <p:nvPr/>
        </p:nvSpPr>
        <p:spPr>
          <a:xfrm>
            <a:off x="5618163" y="4184650"/>
            <a:ext cx="587375" cy="258763"/>
          </a:xfrm>
          <a:prstGeom prst="rect">
            <a:avLst/>
          </a:prstGeom>
          <a:noFill/>
          <a:ln w="9525">
            <a:noFill/>
          </a:ln>
        </p:spPr>
        <p:txBody>
          <a:bodyPr lIns="0" tIns="0" rIns="0" bIns="0" anchor="t" anchorCtr="0"/>
          <a:p>
            <a:pPr marL="11430" eaLnBrk="0" hangingPunct="0"/>
            <a:r>
              <a:rPr lang="zh-CN" altLang="zh-CN" sz="1200" dirty="0">
                <a:solidFill>
                  <a:srgbClr val="FF0000"/>
                </a:solidFill>
                <a:latin typeface="Arial" panose="020B0604020202020204" pitchFamily="34" charset="0"/>
              </a:rPr>
              <a:t>Cache</a:t>
            </a:r>
            <a:endParaRPr lang="zh-CN" altLang="zh-CN" sz="1200" dirty="0">
              <a:latin typeface="Arial" panose="020B0604020202020204" pitchFamily="34" charset="0"/>
              <a:ea typeface="Arial" panose="020B0604020202020204" pitchFamily="34" charset="0"/>
            </a:endParaRPr>
          </a:p>
        </p:txBody>
      </p:sp>
      <p:sp>
        <p:nvSpPr>
          <p:cNvPr id="17415" name="object 10"/>
          <p:cNvSpPr txBox="1"/>
          <p:nvPr/>
        </p:nvSpPr>
        <p:spPr>
          <a:xfrm>
            <a:off x="5076825" y="4632325"/>
            <a:ext cx="1511300" cy="1568450"/>
          </a:xfrm>
          <a:prstGeom prst="rect">
            <a:avLst/>
          </a:prstGeom>
          <a:noFill/>
          <a:ln w="9525">
            <a:noFill/>
          </a:ln>
        </p:spPr>
        <p:txBody>
          <a:bodyPr lIns="0" tIns="0" rIns="0" bIns="0" anchor="t" anchorCtr="0"/>
          <a:p>
            <a:pPr marL="50800" algn="ctr" eaLnBrk="0" hangingPunct="0"/>
            <a:r>
              <a:rPr lang="zh-CN" altLang="x-none" sz="1600" dirty="0">
                <a:solidFill>
                  <a:srgbClr val="FF0000"/>
                </a:solidFill>
                <a:latin typeface="宋体" panose="02010600030101010101" pitchFamily="2" charset="-122"/>
                <a:ea typeface="宋体" panose="02010600030101010101" pitchFamily="2" charset="-122"/>
              </a:rPr>
              <a:t>主存储器</a:t>
            </a:r>
            <a:endParaRPr lang="zh-CN" altLang="x-none" sz="1600" dirty="0">
              <a:latin typeface="宋体" panose="02010600030101010101" pitchFamily="2" charset="-122"/>
              <a:ea typeface="宋体" panose="02010600030101010101" pitchFamily="2" charset="-122"/>
            </a:endParaRPr>
          </a:p>
          <a:p>
            <a:pPr marL="50800" algn="ctr" eaLnBrk="0" hangingPunct="0">
              <a:lnSpc>
                <a:spcPts val="1790"/>
              </a:lnSpc>
            </a:pPr>
            <a:r>
              <a:rPr lang="zh-CN" altLang="zh-CN" sz="1600" dirty="0">
                <a:latin typeface="Arial" panose="020B0604020202020204" pitchFamily="34" charset="0"/>
              </a:rPr>
              <a:t>DRAM</a:t>
            </a:r>
            <a:endParaRPr lang="zh-CN" altLang="zh-CN" sz="1600" dirty="0">
              <a:latin typeface="Arial" panose="020B0604020202020204" pitchFamily="34" charset="0"/>
            </a:endParaRPr>
          </a:p>
          <a:p>
            <a:pPr marL="50800" eaLnBrk="0" hangingPunct="0">
              <a:lnSpc>
                <a:spcPts val="790"/>
              </a:lnSpc>
              <a:spcBef>
                <a:spcPts val="40"/>
              </a:spcBef>
            </a:pPr>
            <a:endParaRPr lang="zh-CN" altLang="zh-CN" sz="800" dirty="0">
              <a:latin typeface="Tahoma" panose="020B0604030504040204" pitchFamily="34" charset="0"/>
            </a:endParaRPr>
          </a:p>
          <a:p>
            <a:pPr marL="50800" algn="ctr" eaLnBrk="0" hangingPunct="0">
              <a:lnSpc>
                <a:spcPct val="98000"/>
              </a:lnSpc>
            </a:pPr>
            <a:r>
              <a:rPr lang="zh-CN" altLang="x-none" sz="1600" dirty="0">
                <a:solidFill>
                  <a:srgbClr val="FF0000"/>
                </a:solidFill>
                <a:latin typeface="宋体" panose="02010600030101010101" pitchFamily="2" charset="-122"/>
                <a:ea typeface="宋体" panose="02010600030101010101" pitchFamily="2" charset="-122"/>
              </a:rPr>
              <a:t>辅助存储器 </a:t>
            </a:r>
            <a:r>
              <a:rPr lang="zh-CN" altLang="zh-CN" sz="1600" dirty="0">
                <a:latin typeface="Arial" panose="020B0604020202020204" pitchFamily="34" charset="0"/>
              </a:rPr>
              <a:t>FLASH ROM</a:t>
            </a:r>
            <a:endParaRPr lang="zh-CN" altLang="zh-CN" sz="1600" dirty="0">
              <a:latin typeface="Arial" panose="020B0604020202020204" pitchFamily="34" charset="0"/>
            </a:endParaRPr>
          </a:p>
          <a:p>
            <a:pPr marL="50800" algn="ctr" eaLnBrk="0" hangingPunct="0">
              <a:lnSpc>
                <a:spcPts val="1890"/>
              </a:lnSpc>
            </a:pPr>
            <a:r>
              <a:rPr lang="zh-CN" altLang="x-none" sz="1600" dirty="0">
                <a:latin typeface="宋体" panose="02010600030101010101" pitchFamily="2" charset="-122"/>
                <a:ea typeface="宋体" panose="02010600030101010101" pitchFamily="2" charset="-122"/>
              </a:rPr>
              <a:t>磁盘</a:t>
            </a:r>
            <a:endParaRPr lang="zh-CN" altLang="x-none" sz="1600" dirty="0">
              <a:latin typeface="宋体" panose="02010600030101010101" pitchFamily="2" charset="-122"/>
              <a:ea typeface="宋体" panose="02010600030101010101" pitchFamily="2" charset="-122"/>
            </a:endParaRPr>
          </a:p>
        </p:txBody>
      </p:sp>
      <p:sp>
        <p:nvSpPr>
          <p:cNvPr id="17416" name="object 11"/>
          <p:cNvSpPr/>
          <p:nvPr/>
        </p:nvSpPr>
        <p:spPr>
          <a:xfrm>
            <a:off x="7696200" y="3276600"/>
            <a:ext cx="288925" cy="2952750"/>
          </a:xfrm>
          <a:custGeom>
            <a:avLst/>
            <a:gdLst/>
            <a:ahLst/>
            <a:cxnLst>
              <a:cxn ang="0">
                <a:pos x="0" y="2657958"/>
              </a:cxn>
              <a:cxn ang="0">
                <a:pos x="99359" y="2657958"/>
              </a:cxn>
              <a:cxn ang="0">
                <a:pos x="99359" y="0"/>
              </a:cxn>
              <a:cxn ang="0">
                <a:pos x="189577" y="0"/>
              </a:cxn>
              <a:cxn ang="0">
                <a:pos x="189577" y="2657958"/>
              </a:cxn>
              <a:cxn ang="0">
                <a:pos x="288925" y="2657958"/>
              </a:cxn>
              <a:cxn ang="0">
                <a:pos x="144462" y="2952750"/>
              </a:cxn>
              <a:cxn ang="0">
                <a:pos x="0" y="2657958"/>
              </a:cxn>
            </a:cxnLst>
            <a:pathLst>
              <a:path w="336803" h="3259074">
                <a:moveTo>
                  <a:pt x="0" y="2933700"/>
                </a:moveTo>
                <a:lnTo>
                  <a:pt x="115824" y="2933700"/>
                </a:lnTo>
                <a:lnTo>
                  <a:pt x="115824" y="0"/>
                </a:lnTo>
                <a:lnTo>
                  <a:pt x="220992" y="0"/>
                </a:lnTo>
                <a:lnTo>
                  <a:pt x="220992" y="2933700"/>
                </a:lnTo>
                <a:lnTo>
                  <a:pt x="336803" y="2933700"/>
                </a:lnTo>
                <a:lnTo>
                  <a:pt x="168401" y="3259074"/>
                </a:lnTo>
                <a:lnTo>
                  <a:pt x="0" y="2933700"/>
                </a:lnTo>
                <a:close/>
              </a:path>
            </a:pathLst>
          </a:custGeom>
          <a:noFill/>
          <a:ln w="25399" cap="flat" cmpd="sng">
            <a:solidFill>
              <a:srgbClr val="000000"/>
            </a:solidFill>
            <a:prstDash val="solid"/>
            <a:round/>
            <a:headEnd type="none" w="med" len="med"/>
            <a:tailEnd type="none" w="med" len="med"/>
          </a:ln>
        </p:spPr>
        <p:txBody>
          <a:bodyPr/>
          <a:p>
            <a:endParaRPr lang="zh-CN" altLang="en-US"/>
          </a:p>
        </p:txBody>
      </p:sp>
      <p:sp>
        <p:nvSpPr>
          <p:cNvPr id="17417" name="object 12"/>
          <p:cNvSpPr txBox="1"/>
          <p:nvPr/>
        </p:nvSpPr>
        <p:spPr>
          <a:xfrm>
            <a:off x="7396163" y="3694113"/>
            <a:ext cx="238125" cy="1125537"/>
          </a:xfrm>
          <a:prstGeom prst="rect">
            <a:avLst/>
          </a:prstGeom>
          <a:noFill/>
          <a:ln w="9525">
            <a:noFill/>
          </a:ln>
        </p:spPr>
        <p:txBody>
          <a:bodyPr lIns="0" tIns="0" rIns="0" bIns="0" anchor="t" anchorCtr="0"/>
          <a:p>
            <a:pPr marL="11430" algn="just" eaLnBrk="0" hangingPunct="0"/>
            <a:r>
              <a:rPr lang="zh-CN" altLang="x-none" sz="1800" dirty="0">
                <a:latin typeface="华文仿宋" panose="02010600040101010101" pitchFamily="2" charset="-122"/>
                <a:ea typeface="华文仿宋" panose="02010600040101010101" pitchFamily="2" charset="-122"/>
              </a:rPr>
              <a:t>访 问 速 度</a:t>
            </a:r>
            <a:endParaRPr lang="zh-CN" altLang="x-none" sz="1800" dirty="0">
              <a:latin typeface="华文仿宋" panose="02010600040101010101" pitchFamily="2" charset="-122"/>
              <a:ea typeface="华文仿宋" panose="02010600040101010101" pitchFamily="2" charset="-122"/>
            </a:endParaRPr>
          </a:p>
        </p:txBody>
      </p:sp>
      <p:sp>
        <p:nvSpPr>
          <p:cNvPr id="17418" name="object 13"/>
          <p:cNvSpPr txBox="1"/>
          <p:nvPr/>
        </p:nvSpPr>
        <p:spPr>
          <a:xfrm>
            <a:off x="8047038" y="3498850"/>
            <a:ext cx="239712" cy="296863"/>
          </a:xfrm>
          <a:prstGeom prst="rect">
            <a:avLst/>
          </a:prstGeom>
          <a:noFill/>
          <a:ln w="9525">
            <a:noFill/>
          </a:ln>
        </p:spPr>
        <p:txBody>
          <a:bodyPr lIns="0" tIns="0" rIns="0" bIns="0" anchor="t" anchorCtr="0"/>
          <a:p>
            <a:pPr marL="11430" eaLnBrk="0" hangingPunct="0"/>
            <a:r>
              <a:rPr lang="zh-CN" altLang="x-none" sz="1800" dirty="0">
                <a:latin typeface="华文仿宋" panose="02010600040101010101" pitchFamily="2" charset="-122"/>
                <a:ea typeface="华文仿宋" panose="02010600040101010101" pitchFamily="2" charset="-122"/>
              </a:rPr>
              <a:t>快</a:t>
            </a:r>
            <a:endParaRPr lang="zh-CN" altLang="x-none" sz="1800" dirty="0">
              <a:latin typeface="华文仿宋" panose="02010600040101010101" pitchFamily="2" charset="-122"/>
              <a:ea typeface="华文仿宋" panose="02010600040101010101" pitchFamily="2" charset="-122"/>
            </a:endParaRPr>
          </a:p>
        </p:txBody>
      </p:sp>
      <p:sp>
        <p:nvSpPr>
          <p:cNvPr id="17419" name="object 14"/>
          <p:cNvSpPr txBox="1"/>
          <p:nvPr/>
        </p:nvSpPr>
        <p:spPr>
          <a:xfrm>
            <a:off x="8047038" y="5191125"/>
            <a:ext cx="239712" cy="296863"/>
          </a:xfrm>
          <a:prstGeom prst="rect">
            <a:avLst/>
          </a:prstGeom>
          <a:noFill/>
          <a:ln w="9525">
            <a:noFill/>
          </a:ln>
        </p:spPr>
        <p:txBody>
          <a:bodyPr lIns="0" tIns="0" rIns="0" bIns="0" anchor="t" anchorCtr="0"/>
          <a:p>
            <a:pPr marL="11430" eaLnBrk="0" hangingPunct="0"/>
            <a:r>
              <a:rPr lang="zh-CN" altLang="x-none" sz="1800" dirty="0">
                <a:latin typeface="华文仿宋" panose="02010600040101010101" pitchFamily="2" charset="-122"/>
                <a:ea typeface="华文仿宋" panose="02010600040101010101" pitchFamily="2" charset="-122"/>
              </a:rPr>
              <a:t>慢</a:t>
            </a:r>
            <a:endParaRPr lang="zh-CN" altLang="x-none" sz="1800" dirty="0">
              <a:latin typeface="华文仿宋" panose="02010600040101010101" pitchFamily="2" charset="-122"/>
              <a:ea typeface="华文仿宋" panose="02010600040101010101" pitchFamily="2" charset="-122"/>
            </a:endParaRPr>
          </a:p>
        </p:txBody>
      </p:sp>
      <p:sp>
        <p:nvSpPr>
          <p:cNvPr id="17420" name="object 15"/>
          <p:cNvSpPr/>
          <p:nvPr/>
        </p:nvSpPr>
        <p:spPr>
          <a:xfrm>
            <a:off x="3816350" y="3213100"/>
            <a:ext cx="288925" cy="2952750"/>
          </a:xfrm>
          <a:custGeom>
            <a:avLst/>
            <a:gdLst/>
            <a:ahLst/>
            <a:cxnLst>
              <a:cxn ang="0">
                <a:pos x="0" y="2657268"/>
              </a:cxn>
              <a:cxn ang="0">
                <a:pos x="99359" y="2657268"/>
              </a:cxn>
              <a:cxn ang="0">
                <a:pos x="99359" y="0"/>
              </a:cxn>
              <a:cxn ang="0">
                <a:pos x="189566" y="0"/>
              </a:cxn>
              <a:cxn ang="0">
                <a:pos x="189566" y="2657268"/>
              </a:cxn>
              <a:cxn ang="0">
                <a:pos x="288925" y="2657268"/>
              </a:cxn>
              <a:cxn ang="0">
                <a:pos x="144463" y="2952750"/>
              </a:cxn>
              <a:cxn ang="0">
                <a:pos x="0" y="2657268"/>
              </a:cxn>
            </a:cxnLst>
            <a:pathLst>
              <a:path w="336804" h="3259074">
                <a:moveTo>
                  <a:pt x="0" y="2932938"/>
                </a:moveTo>
                <a:lnTo>
                  <a:pt x="115824" y="2932938"/>
                </a:lnTo>
                <a:lnTo>
                  <a:pt x="115824" y="0"/>
                </a:lnTo>
                <a:lnTo>
                  <a:pt x="220980" y="0"/>
                </a:lnTo>
                <a:lnTo>
                  <a:pt x="220980" y="2932938"/>
                </a:lnTo>
                <a:lnTo>
                  <a:pt x="336804" y="2932938"/>
                </a:lnTo>
                <a:lnTo>
                  <a:pt x="168402" y="3259074"/>
                </a:lnTo>
                <a:lnTo>
                  <a:pt x="0" y="2932938"/>
                </a:lnTo>
                <a:close/>
              </a:path>
            </a:pathLst>
          </a:custGeom>
          <a:noFill/>
          <a:ln w="25400" cap="flat" cmpd="sng">
            <a:solidFill>
              <a:srgbClr val="000000"/>
            </a:solidFill>
            <a:prstDash val="solid"/>
            <a:round/>
            <a:headEnd type="none" w="med" len="med"/>
            <a:tailEnd type="none" w="med" len="med"/>
          </a:ln>
        </p:spPr>
        <p:txBody>
          <a:bodyPr/>
          <a:p>
            <a:endParaRPr lang="zh-CN" altLang="en-US"/>
          </a:p>
        </p:txBody>
      </p:sp>
      <p:sp>
        <p:nvSpPr>
          <p:cNvPr id="17421" name="object 16"/>
          <p:cNvSpPr txBox="1"/>
          <p:nvPr/>
        </p:nvSpPr>
        <p:spPr>
          <a:xfrm>
            <a:off x="4192588" y="3956050"/>
            <a:ext cx="239712" cy="573088"/>
          </a:xfrm>
          <a:prstGeom prst="rect">
            <a:avLst/>
          </a:prstGeom>
          <a:noFill/>
          <a:ln w="9525">
            <a:noFill/>
          </a:ln>
        </p:spPr>
        <p:txBody>
          <a:bodyPr lIns="0" tIns="0" rIns="0" bIns="0" anchor="t" anchorCtr="0"/>
          <a:p>
            <a:pPr marL="11430" eaLnBrk="0" hangingPunct="0"/>
            <a:r>
              <a:rPr lang="zh-CN" altLang="x-none" sz="1800" dirty="0">
                <a:latin typeface="华文仿宋" panose="02010600040101010101" pitchFamily="2" charset="-122"/>
                <a:ea typeface="华文仿宋" panose="02010600040101010101" pitchFamily="2" charset="-122"/>
              </a:rPr>
              <a:t>容 量</a:t>
            </a:r>
            <a:endParaRPr lang="zh-CN" altLang="x-none" sz="1800" dirty="0">
              <a:latin typeface="华文仿宋" panose="02010600040101010101" pitchFamily="2" charset="-122"/>
              <a:ea typeface="华文仿宋" panose="02010600040101010101" pitchFamily="2" charset="-122"/>
            </a:endParaRPr>
          </a:p>
        </p:txBody>
      </p:sp>
      <p:sp>
        <p:nvSpPr>
          <p:cNvPr id="17422" name="object 17"/>
          <p:cNvSpPr txBox="1"/>
          <p:nvPr/>
        </p:nvSpPr>
        <p:spPr>
          <a:xfrm>
            <a:off x="3454400" y="5127625"/>
            <a:ext cx="239713" cy="296863"/>
          </a:xfrm>
          <a:prstGeom prst="rect">
            <a:avLst/>
          </a:prstGeom>
          <a:noFill/>
          <a:ln w="9525">
            <a:noFill/>
          </a:ln>
        </p:spPr>
        <p:txBody>
          <a:bodyPr lIns="0" tIns="0" rIns="0" bIns="0" anchor="t" anchorCtr="0"/>
          <a:p>
            <a:pPr marL="11430" eaLnBrk="0" hangingPunct="0"/>
            <a:r>
              <a:rPr lang="zh-CN" altLang="x-none" sz="1800" dirty="0">
                <a:latin typeface="华文仿宋" panose="02010600040101010101" pitchFamily="2" charset="-122"/>
                <a:ea typeface="华文仿宋" panose="02010600040101010101" pitchFamily="2" charset="-122"/>
              </a:rPr>
              <a:t>大</a:t>
            </a:r>
            <a:endParaRPr lang="zh-CN" altLang="x-none" sz="1800" dirty="0">
              <a:latin typeface="华文仿宋" panose="02010600040101010101" pitchFamily="2" charset="-122"/>
              <a:ea typeface="华文仿宋" panose="02010600040101010101" pitchFamily="2" charset="-122"/>
            </a:endParaRPr>
          </a:p>
        </p:txBody>
      </p:sp>
      <p:sp>
        <p:nvSpPr>
          <p:cNvPr id="17423" name="object 18"/>
          <p:cNvSpPr txBox="1"/>
          <p:nvPr/>
        </p:nvSpPr>
        <p:spPr>
          <a:xfrm>
            <a:off x="3514725" y="3627438"/>
            <a:ext cx="239713" cy="296862"/>
          </a:xfrm>
          <a:prstGeom prst="rect">
            <a:avLst/>
          </a:prstGeom>
          <a:noFill/>
          <a:ln w="9525">
            <a:noFill/>
          </a:ln>
        </p:spPr>
        <p:txBody>
          <a:bodyPr lIns="0" tIns="0" rIns="0" bIns="0" anchor="t" anchorCtr="0"/>
          <a:p>
            <a:pPr marL="11430" eaLnBrk="0" hangingPunct="0"/>
            <a:r>
              <a:rPr lang="zh-CN" altLang="x-none" sz="1800" dirty="0">
                <a:latin typeface="华文仿宋" panose="02010600040101010101" pitchFamily="2" charset="-122"/>
                <a:ea typeface="华文仿宋" panose="02010600040101010101" pitchFamily="2" charset="-122"/>
              </a:rPr>
              <a:t>小</a:t>
            </a:r>
            <a:endParaRPr lang="zh-CN" altLang="x-none" sz="1800" dirty="0">
              <a:latin typeface="华文仿宋" panose="02010600040101010101" pitchFamily="2" charset="-122"/>
              <a:ea typeface="华文仿宋" panose="02010600040101010101" pitchFamily="2" charset="-122"/>
            </a:endParaRPr>
          </a:p>
        </p:txBody>
      </p:sp>
      <p:sp>
        <p:nvSpPr>
          <p:cNvPr id="19" name="Date Placeholder 18"/>
          <p:cNvSpPr txBox="1">
            <a:spLocks noGrp="1"/>
          </p:cNvSpPr>
          <p:nvPr>
            <p:ph type="dt" sz="half" idx="10"/>
          </p:nvPr>
        </p:nvSpPr>
        <p:spPr bwMode="auto">
          <a:xfrm>
            <a:off x="11113" y="6605588"/>
            <a:ext cx="2103438" cy="274638"/>
          </a:xfrm>
          <a:ln/>
        </p:spPr>
        <p:txBody>
          <a:bodyPr vert="horz" wrap="square" lIns="80120" tIns="40060" rIns="80120" bIns="4006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6F158FB-5A30-49FC-9D7E-4A428FC0F313}" type="datetime4">
              <a:rPr kumimoji="0" lang="en-US" altLang="zh-CN" sz="1400" b="0" i="0" u="none" strike="noStrike" kern="1200" cap="none" spc="0" normalizeH="0" baseline="0" noProof="0" smtClean="0">
                <a:ln>
                  <a:noFill/>
                </a:ln>
                <a:solidFill>
                  <a:prstClr val="white"/>
                </a:solidFill>
                <a:effectLst/>
                <a:uLnTx/>
                <a:uFillTx/>
                <a:latin typeface="Tahoma" panose="020B0604030504040204" pitchFamily="34" charset="0"/>
                <a:ea typeface="+mj-ea"/>
                <a:cs typeface="+mn-cs"/>
              </a:rPr>
            </a:fld>
            <a:endParaRPr kumimoji="0" lang="en-US" sz="1400" b="0" i="0" u="none" strike="noStrike" kern="1200" cap="none" spc="0" normalizeH="0" baseline="0" noProof="0" dirty="0" smtClean="0">
              <a:ln>
                <a:noFill/>
              </a:ln>
              <a:solidFill>
                <a:prstClr val="white"/>
              </a:solidFill>
              <a:effectLst/>
              <a:uLnTx/>
              <a:uFillTx/>
              <a:latin typeface="Tahoma" panose="020B0604030504040204" pitchFamily="34" charset="0"/>
              <a:ea typeface="+mj-ea"/>
              <a:cs typeface="+mn-cs"/>
            </a:endParaRPr>
          </a:p>
        </p:txBody>
      </p:sp>
      <p:sp>
        <p:nvSpPr>
          <p:cNvPr id="20" name="Footer Placeholder 19"/>
          <p:cNvSpPr txBox="1">
            <a:spLocks noGrp="1"/>
          </p:cNvSpPr>
          <p:nvPr>
            <p:ph type="ftr" sz="quarter" idx="11"/>
          </p:nvPr>
        </p:nvSpPr>
        <p:spPr bwMode="auto">
          <a:xfrm>
            <a:off x="2166938" y="6605588"/>
            <a:ext cx="5337175" cy="274638"/>
          </a:xfrm>
          <a:ln/>
        </p:spPr>
        <p:txBody>
          <a:bodyPr vert="horz" wrap="square" lIns="80120" tIns="40060" rIns="80120" bIns="4006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smtClean="0">
                <a:ln>
                  <a:noFill/>
                </a:ln>
                <a:solidFill>
                  <a:prstClr val="white"/>
                </a:solidFill>
                <a:effectLst/>
                <a:uLnTx/>
                <a:uFillTx/>
                <a:latin typeface="Tahoma" panose="020B0604030504040204" pitchFamily="34" charset="0"/>
                <a:ea typeface="+mj-ea"/>
                <a:cs typeface="+mn-cs"/>
              </a:rPr>
              <a:t>ARM </a:t>
            </a:r>
            <a:r>
              <a:rPr kumimoji="0" lang="zh-CN" altLang="en-US" sz="1400" b="0" i="0" u="none" strike="noStrike" kern="1200" cap="none" spc="0" normalizeH="0" baseline="0" noProof="0" dirty="0" smtClean="0">
                <a:ln>
                  <a:noFill/>
                </a:ln>
                <a:solidFill>
                  <a:prstClr val="white"/>
                </a:solidFill>
                <a:effectLst/>
                <a:uLnTx/>
                <a:uFillTx/>
                <a:latin typeface="Tahoma" panose="020B0604030504040204" pitchFamily="34" charset="0"/>
                <a:ea typeface="+mj-ea"/>
                <a:cs typeface="+mn-cs"/>
              </a:rPr>
              <a:t>存储器</a:t>
            </a:r>
            <a:endParaRPr kumimoji="0" lang="zh-CN" altLang="en-US" sz="1400" b="0" i="0" u="none" strike="noStrike" kern="1200" cap="none" spc="0" normalizeH="0" baseline="0" noProof="0" dirty="0">
              <a:ln>
                <a:noFill/>
              </a:ln>
              <a:solidFill>
                <a:prstClr val="white"/>
              </a:solidFill>
              <a:effectLst/>
              <a:uLnTx/>
              <a:uFillTx/>
              <a:latin typeface="Tahoma" panose="020B0604030504040204" pitchFamily="34" charset="0"/>
              <a:ea typeface="+mj-ea"/>
              <a:cs typeface="+mn-cs"/>
            </a:endParaRPr>
          </a:p>
        </p:txBody>
      </p:sp>
      <p:sp>
        <p:nvSpPr>
          <p:cNvPr id="17426" name="Slide Number Placeholder 20"/>
          <p:cNvSpPr>
            <a:spLocks noGrp="1"/>
          </p:cNvSpPr>
          <p:nvPr>
            <p:ph type="sldNum" sz="quarter" idx="12"/>
          </p:nvPr>
        </p:nvSpPr>
        <p:spPr>
          <a:xfrm>
            <a:off x="7558088" y="6605588"/>
            <a:ext cx="1584325" cy="274637"/>
          </a:xfrm>
          <a:ln/>
        </p:spPr>
        <p:txBody>
          <a:bodyPr vert="horz" wrap="square" lIns="80120" tIns="40060" rIns="80120" bIns="4006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marL="84455" lvl="0" indent="0" algn="r"/>
            <a:fld id="{9A0DB2DC-4C9A-4742-B13C-FB6460FD3503}" type="slidenum">
              <a:rPr lang="en-US" altLang="zh-CN" sz="1400" b="0" dirty="0">
                <a:solidFill>
                  <a:srgbClr val="FFFFFF"/>
                </a:solidFill>
                <a:ea typeface="宋体" panose="02010600030101010101" pitchFamily="2" charset="-122"/>
              </a:rPr>
            </a:fld>
            <a:endParaRPr lang="en-US" altLang="zh-CN" sz="1400" b="0" dirty="0">
              <a:solidFill>
                <a:srgbClr val="FFFFFF"/>
              </a:solidFill>
              <a:ea typeface="宋体" panose="02010600030101010101" pitchFamily="2" charset="-122"/>
            </a:endParaRPr>
          </a:p>
        </p:txBody>
      </p:sp>
      <p:sp>
        <p:nvSpPr>
          <p:cNvPr id="17427" name="Title 1"/>
          <p:cNvSpPr txBox="1"/>
          <p:nvPr/>
        </p:nvSpPr>
        <p:spPr>
          <a:xfrm>
            <a:off x="0" y="322263"/>
            <a:ext cx="9144000" cy="569912"/>
          </a:xfrm>
          <a:prstGeom prst="rect">
            <a:avLst/>
          </a:prstGeom>
          <a:noFill/>
          <a:ln w="9525">
            <a:noFill/>
          </a:ln>
        </p:spPr>
        <p:txBody>
          <a:bodyPr lIns="80120" tIns="40060" rIns="80120" bIns="40060" anchor="t" anchorCtr="0"/>
          <a:p>
            <a:pPr>
              <a:lnSpc>
                <a:spcPct val="90000"/>
              </a:lnSpc>
            </a:pPr>
            <a:r>
              <a:rPr lang="en-US" altLang="zh-CN" sz="4400" dirty="0">
                <a:solidFill>
                  <a:srgbClr val="0070C0"/>
                </a:solidFill>
                <a:latin typeface="Arial" panose="020B0604020202020204" pitchFamily="34" charset="0"/>
                <a:ea typeface="黑体" panose="02010609060101010101" pitchFamily="49" charset="-122"/>
              </a:rPr>
              <a:t> </a:t>
            </a:r>
            <a:r>
              <a:rPr lang="en-US" altLang="zh-CN" sz="4000" b="0" dirty="0">
                <a:solidFill>
                  <a:srgbClr val="0070C0"/>
                </a:solidFill>
                <a:latin typeface="楷体" panose="02010609060101010101" pitchFamily="49" charset="-122"/>
                <a:ea typeface="楷体" panose="02010609060101010101" pitchFamily="49" charset="-122"/>
              </a:rPr>
              <a:t>ARM</a:t>
            </a:r>
            <a:r>
              <a:rPr lang="zh-CN" altLang="en-US" sz="4000" b="0" dirty="0">
                <a:solidFill>
                  <a:srgbClr val="0070C0"/>
                </a:solidFill>
                <a:latin typeface="楷体" panose="02010609060101010101" pitchFamily="49" charset="-122"/>
                <a:ea typeface="楷体" panose="02010609060101010101" pitchFamily="49" charset="-122"/>
              </a:rPr>
              <a:t>架构</a:t>
            </a:r>
            <a:endParaRPr lang="zh-CN" altLang="en-US" sz="4000" b="0" dirty="0">
              <a:solidFill>
                <a:srgbClr val="0070C0"/>
              </a:solidFill>
              <a:latin typeface="Arial" panose="020B0604020202020204" pitchFamily="34" charset="0"/>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ln/>
        </p:spPr>
        <p:txBody>
          <a:bodyPr vert="horz" wrap="square" lIns="91440" tIns="45720" rIns="91440" bIns="45720" anchor="b" anchorCtr="0"/>
          <a:p>
            <a:r>
              <a:rPr lang="en-US" altLang="zh-CN" sz="4000" dirty="0">
                <a:latin typeface="楷体" panose="02010609060101010101" pitchFamily="49" charset="-122"/>
                <a:ea typeface="楷体" panose="02010609060101010101" pitchFamily="49" charset="-122"/>
              </a:rPr>
              <a:t>ARM</a:t>
            </a:r>
            <a:r>
              <a:rPr lang="zh-CN" altLang="en-US" sz="4000" dirty="0">
                <a:latin typeface="楷体" panose="02010609060101010101" pitchFamily="49" charset="-122"/>
                <a:ea typeface="楷体" panose="02010609060101010101" pitchFamily="49" charset="-122"/>
              </a:rPr>
              <a:t>架构</a:t>
            </a:r>
            <a:endParaRPr lang="zh-CN" altLang="en-US" sz="4000" dirty="0"/>
          </a:p>
        </p:txBody>
      </p:sp>
      <p:sp>
        <p:nvSpPr>
          <p:cNvPr id="18434" name="内容占位符 2"/>
          <p:cNvSpPr>
            <a:spLocks noGrp="1"/>
          </p:cNvSpPr>
          <p:nvPr>
            <p:ph idx="1" hasCustomPrompt="1"/>
          </p:nvPr>
        </p:nvSpPr>
        <p:spPr>
          <a:xfrm>
            <a:off x="179388" y="2017713"/>
            <a:ext cx="8775700" cy="4114800"/>
          </a:xfrm>
          <a:ln/>
        </p:spPr>
        <p:txBody>
          <a:bodyPr vert="horz" wrap="square" lIns="91440" tIns="45720" rIns="91440" bIns="45720" anchor="t" anchorCtr="0"/>
          <a:p>
            <a:pPr>
              <a:buNone/>
            </a:pPr>
            <a:r>
              <a:rPr lang="en-US" altLang="zh-CN" sz="2400" b="0" dirty="0">
                <a:latin typeface="楷体" panose="02010609060101010101" pitchFamily="49" charset="-122"/>
                <a:ea typeface="楷体" panose="02010609060101010101" pitchFamily="49" charset="-122"/>
              </a:rPr>
              <a:t>ARM </a:t>
            </a:r>
            <a:r>
              <a:rPr lang="zh-CN" altLang="en-US" sz="2400" b="0" dirty="0">
                <a:latin typeface="楷体" panose="02010609060101010101" pitchFamily="49" charset="-122"/>
                <a:ea typeface="楷体" panose="02010609060101010101" pitchFamily="49" charset="-122"/>
              </a:rPr>
              <a:t>时钟及电源管理</a:t>
            </a:r>
            <a:r>
              <a:rPr lang="en-US" altLang="zh-CN" sz="2400" b="0" dirty="0">
                <a:latin typeface="楷体" panose="02010609060101010101" pitchFamily="49" charset="-122"/>
                <a:ea typeface="楷体" panose="02010609060101010101" pitchFamily="49" charset="-122"/>
                <a:sym typeface="CMU Serif"/>
              </a:rPr>
              <a:t>(</a:t>
            </a:r>
            <a:r>
              <a:rPr lang="zh-CN" altLang="en-US" sz="2400" b="0" dirty="0">
                <a:latin typeface="楷体" panose="02010609060101010101" pitchFamily="49" charset="-122"/>
                <a:ea typeface="楷体" panose="02010609060101010101" pitchFamily="49" charset="-122"/>
                <a:sym typeface="CMU Serif"/>
              </a:rPr>
              <a:t>时钟分配、</a:t>
            </a:r>
            <a:r>
              <a:rPr lang="zh-CN" altLang="en-US" sz="2400" b="0" dirty="0">
                <a:solidFill>
                  <a:srgbClr val="FF0000"/>
                </a:solidFill>
                <a:latin typeface="楷体" panose="02010609060101010101" pitchFamily="49" charset="-122"/>
                <a:ea typeface="楷体" panose="02010609060101010101" pitchFamily="49" charset="-122"/>
                <a:sym typeface="CMU Serif"/>
              </a:rPr>
              <a:t>总线时钟</a:t>
            </a:r>
            <a:r>
              <a:rPr lang="en-US" altLang="zh-CN" sz="2400" b="0" dirty="0">
                <a:solidFill>
                  <a:srgbClr val="FF0000"/>
                </a:solidFill>
                <a:latin typeface="楷体" panose="02010609060101010101" pitchFamily="49" charset="-122"/>
                <a:ea typeface="楷体" panose="02010609060101010101" pitchFamily="49" charset="-122"/>
                <a:sym typeface="CMU Serif"/>
              </a:rPr>
              <a:t>FCLK/HCLK/PCLK</a:t>
            </a:r>
            <a:r>
              <a:rPr lang="zh-CN" altLang="en-US" sz="2400" b="0" dirty="0">
                <a:latin typeface="楷体" panose="02010609060101010101" pitchFamily="49" charset="-122"/>
                <a:ea typeface="楷体" panose="02010609060101010101" pitchFamily="49" charset="-122"/>
                <a:sym typeface="CMU Serif"/>
              </a:rPr>
              <a:t>、</a:t>
            </a:r>
            <a:r>
              <a:rPr lang="zh-CN" altLang="en-US" sz="2400" b="0" dirty="0">
                <a:solidFill>
                  <a:srgbClr val="FF0000"/>
                </a:solidFill>
                <a:latin typeface="楷体" panose="02010609060101010101" pitchFamily="49" charset="-122"/>
                <a:ea typeface="楷体" panose="02010609060101010101" pitchFamily="49" charset="-122"/>
                <a:sym typeface="CMU Serif"/>
              </a:rPr>
              <a:t>锁相环</a:t>
            </a:r>
            <a:r>
              <a:rPr lang="en-US" altLang="zh-CN" sz="2400" b="0" dirty="0">
                <a:solidFill>
                  <a:srgbClr val="FF0000"/>
                </a:solidFill>
                <a:latin typeface="楷体" panose="02010609060101010101" pitchFamily="49" charset="-122"/>
                <a:ea typeface="楷体" panose="02010609060101010101" pitchFamily="49" charset="-122"/>
                <a:sym typeface="CMU Serif"/>
              </a:rPr>
              <a:t>PLL</a:t>
            </a:r>
            <a:r>
              <a:rPr lang="en-US" altLang="zh-CN" sz="2400" b="0" dirty="0">
                <a:latin typeface="楷体" panose="02010609060101010101" pitchFamily="49" charset="-122"/>
                <a:ea typeface="楷体" panose="02010609060101010101" pitchFamily="49" charset="-122"/>
                <a:sym typeface="CMU Serif"/>
              </a:rPr>
              <a:t>)</a:t>
            </a:r>
            <a:endParaRPr lang="en-US" altLang="zh-CN" sz="2400" b="0" dirty="0">
              <a:latin typeface="楷体" panose="02010609060101010101" pitchFamily="49" charset="-122"/>
              <a:ea typeface="楷体" panose="02010609060101010101" pitchFamily="49" charset="-122"/>
              <a:sym typeface="CMU Serif"/>
            </a:endParaRPr>
          </a:p>
          <a:p>
            <a:pPr>
              <a:buNone/>
            </a:pPr>
            <a:r>
              <a:rPr lang="en-US" altLang="zh-CN" sz="2400" b="0" dirty="0">
                <a:latin typeface="楷体" panose="02010609060101010101" pitchFamily="49" charset="-122"/>
                <a:ea typeface="楷体" panose="02010609060101010101" pitchFamily="49" charset="-122"/>
              </a:rPr>
              <a:t>ARM </a:t>
            </a:r>
            <a:r>
              <a:rPr lang="zh-CN" altLang="en-US" sz="2400" b="0" dirty="0">
                <a:latin typeface="楷体" panose="02010609060101010101" pitchFamily="49" charset="-122"/>
                <a:ea typeface="楷体" panose="02010609060101010101" pitchFamily="49" charset="-122"/>
              </a:rPr>
              <a:t>定时技术（定时器结构、死区发生器作用、</a:t>
            </a:r>
            <a:r>
              <a:rPr lang="en-US" altLang="zh-CN" sz="2400" b="0" dirty="0">
                <a:solidFill>
                  <a:srgbClr val="FF0000"/>
                </a:solidFill>
                <a:latin typeface="楷体" panose="02010609060101010101" pitchFamily="49" charset="-122"/>
                <a:ea typeface="楷体" panose="02010609060101010101" pitchFamily="49" charset="-122"/>
              </a:rPr>
              <a:t>RTC</a:t>
            </a:r>
            <a:r>
              <a:rPr lang="zh-CN" altLang="en-US" sz="2400" b="0" dirty="0">
                <a:solidFill>
                  <a:srgbClr val="FF0000"/>
                </a:solidFill>
                <a:latin typeface="楷体" panose="02010609060101010101" pitchFamily="49" charset="-122"/>
                <a:ea typeface="楷体" panose="02010609060101010101" pitchFamily="49" charset="-122"/>
              </a:rPr>
              <a:t>类型与读取</a:t>
            </a:r>
            <a:r>
              <a:rPr lang="zh-CN" altLang="en-US"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ARM </a:t>
            </a:r>
            <a:r>
              <a:rPr lang="zh-CN" altLang="en-US" sz="2400" b="0" dirty="0">
                <a:latin typeface="楷体" panose="02010609060101010101" pitchFamily="49" charset="-122"/>
                <a:ea typeface="楷体" panose="02010609060101010101" pitchFamily="49" charset="-122"/>
              </a:rPr>
              <a:t>中断（</a:t>
            </a:r>
            <a:r>
              <a:rPr lang="zh-CN" altLang="en-US" sz="2400" b="0" dirty="0">
                <a:solidFill>
                  <a:srgbClr val="FF0000"/>
                </a:solidFill>
                <a:latin typeface="楷体" panose="02010609060101010101" pitchFamily="49" charset="-122"/>
                <a:ea typeface="楷体" panose="02010609060101010101" pitchFamily="49" charset="-122"/>
              </a:rPr>
              <a:t>独立向量</a:t>
            </a:r>
            <a:r>
              <a:rPr lang="zh-CN" altLang="en-US" sz="2400" b="0" dirty="0">
                <a:latin typeface="楷体" panose="02010609060101010101" pitchFamily="49" charset="-122"/>
                <a:ea typeface="楷体" panose="02010609060101010101" pitchFamily="49" charset="-122"/>
              </a:rPr>
              <a:t>、</a:t>
            </a:r>
            <a:r>
              <a:rPr lang="zh-CN" altLang="en-US" sz="2400" b="0" dirty="0">
                <a:solidFill>
                  <a:srgbClr val="FF0000"/>
                </a:solidFill>
                <a:latin typeface="楷体" panose="02010609060101010101" pitchFamily="49" charset="-122"/>
                <a:ea typeface="楷体" panose="02010609060101010101" pitchFamily="49" charset="-122"/>
              </a:rPr>
              <a:t>分组向量</a:t>
            </a:r>
            <a:r>
              <a:rPr lang="zh-CN" altLang="en-US" sz="2400" b="0" dirty="0">
                <a:latin typeface="楷体" panose="02010609060101010101" pitchFamily="49" charset="-122"/>
                <a:ea typeface="楷体" panose="02010609060101010101" pitchFamily="49" charset="-122"/>
              </a:rPr>
              <a:t>、</a:t>
            </a:r>
            <a:r>
              <a:rPr lang="zh-CN" altLang="en-US" sz="2400" b="0" dirty="0">
                <a:solidFill>
                  <a:srgbClr val="FF0000"/>
                </a:solidFill>
                <a:latin typeface="楷体" panose="02010609060101010101" pitchFamily="49" charset="-122"/>
                <a:ea typeface="楷体" panose="02010609060101010101" pitchFamily="49" charset="-122"/>
              </a:rPr>
              <a:t>统一向量</a:t>
            </a:r>
            <a:r>
              <a:rPr lang="zh-CN" altLang="en-US" sz="2400" b="0" dirty="0">
                <a:latin typeface="楷体" panose="02010609060101010101" pitchFamily="49" charset="-122"/>
                <a:ea typeface="楷体" panose="02010609060101010101" pitchFamily="49" charset="-122"/>
              </a:rPr>
              <a:t>的异同与管理、普通中断、快速异常中断）</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solidFill>
                  <a:srgbClr val="FF0000"/>
                </a:solidFill>
                <a:latin typeface="楷体" panose="02010609060101010101" pitchFamily="49" charset="-122"/>
                <a:ea typeface="楷体" panose="02010609060101010101" pitchFamily="49" charset="-122"/>
              </a:rPr>
              <a:t>ARM DMA</a:t>
            </a:r>
            <a:r>
              <a:rPr lang="zh-CN" altLang="en-US" sz="2400" b="0" dirty="0">
                <a:latin typeface="楷体" panose="02010609060101010101" pitchFamily="49" charset="-122"/>
                <a:ea typeface="楷体" panose="02010609060101010101" pitchFamily="49" charset="-122"/>
              </a:rPr>
              <a:t>（关注</a:t>
            </a:r>
            <a:r>
              <a:rPr lang="en-US" altLang="zh-CN" sz="2400" b="0" dirty="0">
                <a:latin typeface="楷体" panose="02010609060101010101" pitchFamily="49" charset="-122"/>
                <a:ea typeface="楷体" panose="02010609060101010101" pitchFamily="49" charset="-122"/>
              </a:rPr>
              <a:t>DMA</a:t>
            </a:r>
            <a:r>
              <a:rPr lang="zh-CN" altLang="en-US" sz="2400" b="0" dirty="0">
                <a:latin typeface="楷体" panose="02010609060101010101" pitchFamily="49" charset="-122"/>
                <a:ea typeface="楷体" panose="02010609060101010101" pitchFamily="49" charset="-122"/>
              </a:rPr>
              <a:t>源与目的、块与字符、中断性能、对</a:t>
            </a:r>
            <a:r>
              <a:rPr lang="en-US" altLang="zh-CN" sz="2400" b="0" dirty="0">
                <a:latin typeface="楷体" panose="02010609060101010101" pitchFamily="49" charset="-122"/>
                <a:ea typeface="楷体" panose="02010609060101010101" pitchFamily="49" charset="-122"/>
              </a:rPr>
              <a:t>CPU</a:t>
            </a:r>
            <a:r>
              <a:rPr lang="zh-CN" altLang="en-US" sz="2400" b="0" dirty="0">
                <a:latin typeface="楷体" panose="02010609060101010101" pitchFamily="49" charset="-122"/>
                <a:ea typeface="楷体" panose="02010609060101010101" pitchFamily="49" charset="-122"/>
              </a:rPr>
              <a:t>时序的影响）</a:t>
            </a:r>
            <a:endParaRPr lang="en-US" altLang="zh-CN" sz="2400" b="0" dirty="0">
              <a:latin typeface="楷体" panose="02010609060101010101" pitchFamily="49" charset="-122"/>
              <a:ea typeface="楷体" panose="02010609060101010101" pitchFamily="49" charset="-122"/>
            </a:endParaRPr>
          </a:p>
          <a:p>
            <a:endParaRPr lang="zh-CN" altLang="en-US" dirty="0"/>
          </a:p>
        </p:txBody>
      </p:sp>
      <p:sp>
        <p:nvSpPr>
          <p:cNvPr id="18435"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pic>
        <p:nvPicPr>
          <p:cNvPr id="18436" name="图片 2" descr="UL$O$P@KV}F8_HP(SLL5CLY"/>
          <p:cNvPicPr>
            <a:picLocks noChangeAspect="1"/>
          </p:cNvPicPr>
          <p:nvPr/>
        </p:nvPicPr>
        <p:blipFill>
          <a:blip r:embed="rId1"/>
          <a:stretch>
            <a:fillRect/>
          </a:stretch>
        </p:blipFill>
        <p:spPr>
          <a:xfrm>
            <a:off x="1790700" y="5083175"/>
            <a:ext cx="6896100" cy="230505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ln/>
        </p:spPr>
        <p:txBody>
          <a:bodyPr vert="horz" wrap="square" lIns="91440" tIns="45720" rIns="91440" bIns="45720" anchor="b" anchorCtr="0"/>
          <a:p>
            <a:r>
              <a:rPr lang="zh-CN" altLang="en-US" dirty="0">
                <a:latin typeface="楷体" panose="02010609060101010101" pitchFamily="49" charset="-122"/>
                <a:ea typeface="楷体" panose="02010609060101010101" pitchFamily="49" charset="-122"/>
              </a:rPr>
              <a:t>接口技术</a:t>
            </a:r>
            <a:endParaRPr lang="zh-CN" altLang="en-US" dirty="0"/>
          </a:p>
        </p:txBody>
      </p:sp>
      <p:sp>
        <p:nvSpPr>
          <p:cNvPr id="19458" name="内容占位符 2"/>
          <p:cNvSpPr>
            <a:spLocks noGrp="1"/>
          </p:cNvSpPr>
          <p:nvPr>
            <p:ph idx="1" hasCustomPrompt="1"/>
          </p:nvPr>
        </p:nvSpPr>
        <p:spPr>
          <a:xfrm>
            <a:off x="250825" y="2017713"/>
            <a:ext cx="8704263" cy="4114800"/>
          </a:xfrm>
        </p:spPr>
        <p:txBody>
          <a:bodyPr vert="horz" wrap="square" lIns="91440" tIns="45720" rIns="91440" bIns="45720" anchor="t"/>
          <a:p>
            <a:pPr marL="11430" marR="0" indent="-343535" algn="just" defTabSz="914400" rtl="0" eaLnBrk="0" fontAlgn="base" latinLnBrk="0" hangingPunct="0">
              <a:lnSpc>
                <a:spcPct val="100000"/>
              </a:lnSpc>
              <a:spcBef>
                <a:spcPts val="15"/>
              </a:spcBef>
              <a:spcAft>
                <a:spcPct val="0"/>
              </a:spcAft>
              <a:buClr>
                <a:schemeClr val="folHlink"/>
              </a:buClr>
              <a:buSzPct val="60000"/>
              <a:buFont typeface="Wingdings" panose="05000000000000000000" pitchFamily="2" charset="2"/>
              <a:buChar char="n"/>
            </a:pPr>
            <a:r>
              <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UART:</a:t>
            </a:r>
            <a:endPar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endParaRPr>
          </a:p>
          <a:p>
            <a:pPr marL="11430" marR="0" indent="-343535" algn="just" defTabSz="914400" rtl="0" eaLnBrk="0" fontAlgn="base" latinLnBrk="0" hangingPunct="0">
              <a:lnSpc>
                <a:spcPct val="100000"/>
              </a:lnSpc>
              <a:spcBef>
                <a:spcPts val="15"/>
              </a:spcBef>
              <a:spcAft>
                <a:spcPct val="0"/>
              </a:spcAft>
              <a:buClr>
                <a:schemeClr val="folHlink"/>
              </a:buClr>
              <a:buSzPct val="60000"/>
              <a:buFont typeface="Wingdings" panose="05000000000000000000" pitchFamily="2" charset="2"/>
              <a:buChar char="n"/>
            </a:pPr>
            <a:r>
              <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单工通信、半双工通信、全双工通信</a:t>
            </a:r>
            <a:endPar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endParaRPr>
          </a:p>
          <a:p>
            <a:pPr marL="11430" marR="0" indent="-343535" algn="just" defTabSz="914400" rtl="0" eaLnBrk="0" fontAlgn="base" latinLnBrk="0" hangingPunct="0">
              <a:lnSpc>
                <a:spcPct val="100000"/>
              </a:lnSpc>
              <a:spcBef>
                <a:spcPts val="15"/>
              </a:spcBef>
              <a:spcAft>
                <a:spcPct val="0"/>
              </a:spcAft>
              <a:buClr>
                <a:schemeClr val="folHlink"/>
              </a:buClr>
              <a:buSzPct val="60000"/>
              <a:buFont typeface="Wingdings" panose="05000000000000000000" pitchFamily="2" charset="2"/>
              <a:buChar char="n"/>
            </a:pPr>
            <a:r>
              <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串行异步协议（起始位、数据、校验、停止、波特率、发送</a:t>
            </a:r>
            <a:r>
              <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a:t>
            </a:r>
            <a:r>
              <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接收缓存数量、中断种类）</a:t>
            </a:r>
            <a:endPar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endParaRPr>
          </a:p>
          <a:p>
            <a:pPr marL="11430" marR="0" indent="-343535"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pPr>
            <a:r>
              <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RS232</a:t>
            </a:r>
            <a:r>
              <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：距离≤ </a:t>
            </a:r>
            <a:r>
              <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15m</a:t>
            </a:r>
            <a:r>
              <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，数据速率≤</a:t>
            </a:r>
            <a:r>
              <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20Kbps</a:t>
            </a:r>
            <a:endPar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endParaRPr>
          </a:p>
          <a:p>
            <a:pPr marL="11430" marR="0" indent="-343535"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pPr>
            <a:r>
              <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RS485</a:t>
            </a:r>
            <a:r>
              <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：半双工差分双绞线传输，有极性、距离≤ </a:t>
            </a:r>
            <a:r>
              <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1219M</a:t>
            </a:r>
            <a:r>
              <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a:t>
            </a:r>
            <a:r>
              <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 100Kbps </a:t>
            </a:r>
            <a:r>
              <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），最大传输速率为</a:t>
            </a:r>
            <a:r>
              <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10Mbps</a:t>
            </a:r>
            <a:r>
              <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a:t>
            </a:r>
            <a:r>
              <a:rPr kumimoji="1" lang="en-US" altLang="zh-CN" sz="2400" b="0" i="0" u="none" strike="noStrike" kern="1200" cap="none" spc="0" normalizeH="0" baseline="0" noProof="1" dirty="0">
                <a:solidFill>
                  <a:srgbClr val="FF0000"/>
                </a:solidFill>
                <a:latin typeface="楷体" panose="02010609060101010101" pitchFamily="49" charset="-122"/>
                <a:ea typeface="楷体" panose="02010609060101010101" pitchFamily="49" charset="-122"/>
                <a:cs typeface="+mn-cs"/>
              </a:rPr>
              <a:t>RS485</a:t>
            </a:r>
            <a:r>
              <a:rPr kumimoji="1" lang="zh-CN" altLang="en-US" sz="2400" b="0" i="0" u="none" strike="noStrike" kern="1200" cap="none" spc="0" normalizeH="0" baseline="0" noProof="1" dirty="0">
                <a:solidFill>
                  <a:srgbClr val="FF0000"/>
                </a:solidFill>
                <a:latin typeface="楷体" panose="02010609060101010101" pitchFamily="49" charset="-122"/>
                <a:ea typeface="楷体" panose="02010609060101010101" pitchFamily="49" charset="-122"/>
                <a:cs typeface="+mn-cs"/>
              </a:rPr>
              <a:t>应用注意事项：</a:t>
            </a:r>
            <a:r>
              <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极性、收发切换时间、最远端端匹配电阻（各</a:t>
            </a:r>
            <a:r>
              <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110</a:t>
            </a:r>
            <a:r>
              <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欧）、</a:t>
            </a:r>
            <a:r>
              <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T</a:t>
            </a:r>
            <a:r>
              <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型线长度（</a:t>
            </a:r>
            <a:r>
              <a:rPr kumimoji="1" lang="en-US" altLang="zh-CN"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&lt;3.4M</a:t>
            </a:r>
            <a:r>
              <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）、线路保护</a:t>
            </a:r>
            <a:endParaRPr kumimoji="1" lang="zh-CN" altLang="en-US" sz="2400" b="0"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endParaRPr>
          </a:p>
          <a:p>
            <a:pPr marL="0" marR="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400" b="1" i="0" u="none" strike="noStrike" kern="1200" cap="none" spc="0" normalizeH="0" baseline="0" noProof="1" dirty="0">
              <a:solidFill>
                <a:schemeClr val="tx1"/>
              </a:solidFill>
              <a:latin typeface="+mn-lt"/>
              <a:ea typeface="+mn-ea"/>
              <a:cs typeface="+mn-cs"/>
            </a:endParaRPr>
          </a:p>
        </p:txBody>
      </p:sp>
      <p:sp>
        <p:nvSpPr>
          <p:cNvPr id="19459"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ln/>
        </p:spPr>
        <p:txBody>
          <a:bodyPr vert="horz" wrap="square" lIns="91440" tIns="45720" rIns="91440" bIns="45720" anchor="b" anchorCtr="0"/>
          <a:p>
            <a:r>
              <a:rPr lang="zh-CN" altLang="en-US" dirty="0">
                <a:latin typeface="楷体" panose="02010609060101010101" pitchFamily="49" charset="-122"/>
                <a:ea typeface="楷体" panose="02010609060101010101" pitchFamily="49" charset="-122"/>
              </a:rPr>
              <a:t>接口技术</a:t>
            </a:r>
            <a:endParaRPr lang="zh-CN" altLang="en-US" dirty="0"/>
          </a:p>
        </p:txBody>
      </p:sp>
      <p:sp>
        <p:nvSpPr>
          <p:cNvPr id="21506" name="内容占位符 2"/>
          <p:cNvSpPr>
            <a:spLocks noGrp="1"/>
          </p:cNvSpPr>
          <p:nvPr>
            <p:ph idx="1" hasCustomPrompt="1"/>
          </p:nvPr>
        </p:nvSpPr>
        <p:spPr>
          <a:xfrm>
            <a:off x="179388" y="2017713"/>
            <a:ext cx="8775700" cy="4114800"/>
          </a:xfrm>
          <a:ln/>
        </p:spPr>
        <p:txBody>
          <a:bodyPr vert="horz" wrap="square" lIns="91440" tIns="45720" rIns="91440" bIns="45720" anchor="t" anchorCtr="0"/>
          <a:p>
            <a:r>
              <a:rPr lang="zh-CN" altLang="en-US" sz="2400" b="0" dirty="0">
                <a:latin typeface="楷体" panose="02010609060101010101" pitchFamily="49" charset="-122"/>
                <a:ea typeface="楷体" panose="02010609060101010101" pitchFamily="49" charset="-122"/>
              </a:rPr>
              <a:t>串行通信协议应用注意事项</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1</a:t>
            </a:r>
            <a:r>
              <a:rPr lang="zh-CN" altLang="en-US" sz="2400" b="0" dirty="0">
                <a:latin typeface="楷体" panose="02010609060101010101" pitchFamily="49" charset="-122"/>
                <a:ea typeface="楷体" panose="02010609060101010101" pitchFamily="49" charset="-122"/>
              </a:rPr>
              <a:t>、接收与死机</a:t>
            </a:r>
            <a:r>
              <a:rPr lang="zh-CN" altLang="en-US" sz="2400" b="0" dirty="0">
                <a:solidFill>
                  <a:srgbClr val="FF0000"/>
                </a:solidFill>
                <a:latin typeface="楷体" panose="02010609060101010101" pitchFamily="49" charset="-122"/>
                <a:ea typeface="楷体" panose="02010609060101010101" pitchFamily="49" charset="-122"/>
              </a:rPr>
              <a:t>（超时处理、重新初始化、接收缓冲区防溢出）</a:t>
            </a:r>
            <a:endParaRPr lang="en-US" altLang="zh-CN" sz="2400" b="0" dirty="0">
              <a:solidFill>
                <a:srgbClr val="FF0000"/>
              </a:solidFill>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2</a:t>
            </a:r>
            <a:r>
              <a:rPr lang="zh-CN" altLang="en-US" sz="2400" b="0" dirty="0">
                <a:latin typeface="楷体" panose="02010609060101010101" pitchFamily="49" charset="-122"/>
                <a:ea typeface="楷体" panose="02010609060101010101" pitchFamily="49" charset="-122"/>
              </a:rPr>
              <a:t>、停止位</a:t>
            </a:r>
            <a:r>
              <a:rPr lang="zh-CN" altLang="en-US" sz="2400" b="0" dirty="0">
                <a:solidFill>
                  <a:srgbClr val="FF0000"/>
                </a:solidFill>
                <a:latin typeface="楷体" panose="02010609060101010101" pitchFamily="49" charset="-122"/>
                <a:ea typeface="楷体" panose="02010609060101010101" pitchFamily="49" charset="-122"/>
              </a:rPr>
              <a:t>（又叫数据保护时间）</a:t>
            </a:r>
            <a:r>
              <a:rPr lang="zh-CN" altLang="en-US" sz="2400" b="0" dirty="0">
                <a:latin typeface="楷体" panose="02010609060101010101" pitchFamily="49" charset="-122"/>
                <a:ea typeface="楷体" panose="02010609060101010101" pitchFamily="49" charset="-122"/>
              </a:rPr>
              <a:t>位数与可靠通信（有效通信速率、保障接收方的数据处理时间）</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3</a:t>
            </a:r>
            <a:r>
              <a:rPr lang="zh-CN" altLang="en-US" sz="2400" b="0" dirty="0">
                <a:latin typeface="楷体" panose="02010609060101010101" pitchFamily="49" charset="-122"/>
                <a:ea typeface="楷体" panose="02010609060101010101" pitchFamily="49" charset="-122"/>
              </a:rPr>
              <a:t>、波特率精度（ </a:t>
            </a:r>
            <a:r>
              <a:rPr lang="en-US" altLang="zh-CN" sz="2400" b="0" dirty="0">
                <a:solidFill>
                  <a:srgbClr val="FF0000"/>
                </a:solidFill>
                <a:latin typeface="楷体" panose="02010609060101010101" pitchFamily="49" charset="-122"/>
                <a:ea typeface="楷体" panose="02010609060101010101" pitchFamily="49" charset="-122"/>
              </a:rPr>
              <a:t>± 2.5%</a:t>
            </a:r>
            <a:r>
              <a:rPr lang="zh-CN" altLang="en-US" sz="2400" b="0" dirty="0">
                <a:solidFill>
                  <a:srgbClr val="FF0000"/>
                </a:solidFill>
                <a:latin typeface="楷体" panose="02010609060101010101" pitchFamily="49" charset="-122"/>
                <a:ea typeface="楷体" panose="02010609060101010101" pitchFamily="49" charset="-122"/>
              </a:rPr>
              <a:t>、外置振荡器、配置选择与通信精度</a:t>
            </a:r>
            <a:r>
              <a:rPr lang="zh-CN" altLang="en-US" sz="2400" b="0" dirty="0">
                <a:latin typeface="楷体" panose="02010609060101010101" pitchFamily="49" charset="-122"/>
                <a:ea typeface="楷体" panose="02010609060101010101" pitchFamily="49" charset="-122"/>
              </a:rPr>
              <a:t>）与可靠通信</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4</a:t>
            </a:r>
            <a:r>
              <a:rPr lang="zh-CN" altLang="en-US" sz="2400" b="0" dirty="0">
                <a:latin typeface="楷体" panose="02010609060101010101" pitchFamily="49" charset="-122"/>
                <a:ea typeface="楷体" panose="02010609060101010101" pitchFamily="49" charset="-122"/>
              </a:rPr>
              <a:t>、通信协议、帧格式、收发切换时间及校验</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5</a:t>
            </a:r>
            <a:r>
              <a:rPr lang="zh-CN" altLang="en-US" sz="2400" b="0" dirty="0">
                <a:latin typeface="楷体" panose="02010609060101010101" pitchFamily="49" charset="-122"/>
                <a:ea typeface="楷体" panose="02010609060101010101" pitchFamily="49" charset="-122"/>
              </a:rPr>
              <a:t>、帧间隔</a:t>
            </a:r>
            <a:r>
              <a:rPr lang="zh-CN" altLang="en-US" sz="2400" b="0" dirty="0">
                <a:solidFill>
                  <a:srgbClr val="FF0000"/>
                </a:solidFill>
                <a:latin typeface="楷体" panose="02010609060101010101" pitchFamily="49" charset="-122"/>
                <a:ea typeface="楷体" panose="02010609060101010101" pitchFamily="49" charset="-122"/>
              </a:rPr>
              <a:t>（字符帧、通信协议帧）</a:t>
            </a:r>
            <a:r>
              <a:rPr lang="zh-CN" altLang="en-US" sz="2400" b="0" dirty="0">
                <a:latin typeface="楷体" panose="02010609060101010101" pitchFamily="49" charset="-122"/>
                <a:ea typeface="楷体" panose="02010609060101010101" pitchFamily="49" charset="-122"/>
              </a:rPr>
              <a:t>、帧长度</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6</a:t>
            </a:r>
            <a:r>
              <a:rPr lang="zh-CN" altLang="en-US" sz="2400" b="0" dirty="0">
                <a:latin typeface="楷体" panose="02010609060101010101" pitchFamily="49" charset="-122"/>
                <a:ea typeface="楷体" panose="02010609060101010101" pitchFamily="49" charset="-122"/>
              </a:rPr>
              <a:t>、波特率与通信距离</a:t>
            </a:r>
            <a:endParaRPr lang="en-US" altLang="zh-CN" sz="2400" b="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21507"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ln/>
        </p:spPr>
        <p:txBody>
          <a:bodyPr vert="horz" wrap="square" lIns="91440" tIns="45720" rIns="91440" bIns="45720" anchor="b" anchorCtr="0"/>
          <a:p>
            <a:r>
              <a:rPr lang="zh-CN" altLang="en-US" dirty="0">
                <a:latin typeface="楷体" panose="02010609060101010101" pitchFamily="49" charset="-122"/>
                <a:ea typeface="楷体" panose="02010609060101010101" pitchFamily="49" charset="-122"/>
              </a:rPr>
              <a:t>接口技术</a:t>
            </a:r>
            <a:endParaRPr lang="zh-CN" altLang="en-US" dirty="0"/>
          </a:p>
        </p:txBody>
      </p:sp>
      <p:sp>
        <p:nvSpPr>
          <p:cNvPr id="3" name="内容占位符 2"/>
          <p:cNvSpPr>
            <a:spLocks noGrp="1"/>
          </p:cNvSpPr>
          <p:nvPr>
            <p:ph idx="1" hasCustomPrompt="1"/>
          </p:nvPr>
        </p:nvSpPr>
        <p:spPr>
          <a:xfrm>
            <a:off x="179388" y="2017713"/>
            <a:ext cx="8775700" cy="4114800"/>
          </a:xfrm>
        </p:spPr>
        <p:txBody>
          <a:bodyPr vert="horz" wrap="square" lIns="91440" tIns="45720" rIns="91440" bIns="45720" numCol="1" anchor="t" anchorCtr="0" compatLnSpc="1"/>
          <a:lstStyle/>
          <a:p>
            <a:pPr marL="1143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tabLst>
                <a:tab pos="310515" algn="l"/>
              </a:tabLst>
              <a:defRPr/>
            </a:pPr>
            <a:r>
              <a:rPr kumimoji="1" lang="en-US" altLang="zh-CN"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I2C</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总线最主要的优点是其简单性和有效性总线的长度可高达</a:t>
            </a:r>
            <a:r>
              <a:rPr kumimoji="1" lang="en-US" altLang="zh-CN"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25</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英尺</a:t>
            </a:r>
            <a:r>
              <a:rPr kumimoji="1" lang="en-US" altLang="zh-CN"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约</a:t>
            </a:r>
            <a:r>
              <a:rPr kumimoji="1" lang="en-US" altLang="zh-CN"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7.6m)</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，并且能够</a:t>
            </a:r>
            <a:r>
              <a:rPr kumimoji="1" lang="zh-CN" altLang="en-US" sz="2400" b="0" i="0" u="none" strike="noStrike" kern="1200" cap="none" spc="-13"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以</a:t>
            </a:r>
            <a:r>
              <a:rPr kumimoji="1" lang="en-US" altLang="zh-CN"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100Kbp</a:t>
            </a:r>
            <a:r>
              <a:rPr kumimoji="1" lang="en-US" altLang="zh-CN" sz="2400" b="0" i="0" u="none" strike="noStrike" kern="1200" cap="none" spc="-9"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s</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的最大传输速率支持</a:t>
            </a:r>
            <a:r>
              <a:rPr kumimoji="1" lang="en-US" altLang="zh-CN"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40</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个组</a:t>
            </a:r>
            <a:r>
              <a:rPr kumimoji="1" lang="zh-CN" altLang="en-US" sz="2400" b="0" i="0" u="none" strike="noStrike" kern="1200" cap="none" spc="-13"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件</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。支</a:t>
            </a:r>
            <a:r>
              <a:rPr kumimoji="1" lang="zh-CN" altLang="en-US" sz="2400" b="0" i="0" u="none" strike="noStrike" kern="1200" cap="none" spc="-13"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持</a:t>
            </a:r>
            <a:r>
              <a:rPr kumimoji="1" lang="zh-CN" altLang="en-US" sz="2400" b="0" i="0" u="none" strike="noStrike" kern="1200" cap="none" spc="-18"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华文中宋" panose="02010600040101010101" pitchFamily="2" charset="-122"/>
              </a:rPr>
              <a:t>多主控</a:t>
            </a:r>
            <a:r>
              <a:rPr kumimoji="1" lang="zh-CN" altLang="en-US" sz="2400" b="0" i="0" u="none" strike="noStrike" kern="1200" cap="none" spc="-13"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每个设备有</a:t>
            </a:r>
            <a:r>
              <a:rPr kumimoji="1" lang="zh-CN" altLang="en-US" sz="2400" b="0" i="0" u="none" strike="noStrike" kern="1200" cap="none" spc="-18"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华文中宋" panose="02010600040101010101" pitchFamily="2" charset="-122"/>
              </a:rPr>
              <a:t>唯一地址</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a:t>
            </a:r>
            <a:endParaRPr kumimoji="1" lang="en-US" altLang="zh-CN"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endParaRPr>
          </a:p>
          <a:p>
            <a:pPr marL="1143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tabLst>
                <a:tab pos="310515" algn="l"/>
              </a:tabLst>
              <a:defRPr/>
            </a:pPr>
            <a:r>
              <a:rPr kumimoji="1" lang="en-US" altLang="zh-CN"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I2C</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总线是由</a:t>
            </a:r>
            <a:r>
              <a:rPr kumimoji="1" lang="zh-CN" altLang="en-US" sz="2400" b="0" i="0" u="none" strike="noStrike" kern="1200" cap="none" spc="-18"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华文中宋" panose="02010600040101010101" pitchFamily="2" charset="-122"/>
              </a:rPr>
              <a:t>数据线</a:t>
            </a:r>
            <a:r>
              <a:rPr kumimoji="1" lang="en-US" altLang="zh-CN" sz="2400" b="0" i="0" u="none" strike="noStrike" kern="1200" cap="none" spc="-18"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华文中宋" panose="02010600040101010101" pitchFamily="2" charset="-122"/>
              </a:rPr>
              <a:t>SDA</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和</a:t>
            </a:r>
            <a:r>
              <a:rPr kumimoji="1" lang="zh-CN" altLang="en-US" sz="2400" b="0" i="0" u="none" strike="noStrike" kern="1200" cap="none" spc="-18"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华文中宋" panose="02010600040101010101" pitchFamily="2" charset="-122"/>
              </a:rPr>
              <a:t>时钟</a:t>
            </a:r>
            <a:r>
              <a:rPr kumimoji="1" lang="en-US" altLang="zh-CN" sz="2400" b="0" i="0" u="none" strike="noStrike" kern="1200" cap="none" spc="-18"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华文中宋" panose="02010600040101010101" pitchFamily="2" charset="-122"/>
              </a:rPr>
              <a:t>SCL</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构成，两根信号线必须</a:t>
            </a:r>
            <a:r>
              <a:rPr kumimoji="1" lang="en-US" altLang="zh-CN" sz="2400" b="0" i="0" u="none" strike="noStrike" kern="1200" cap="none" spc="-18"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华文中宋" panose="02010600040101010101" pitchFamily="2" charset="-122"/>
              </a:rPr>
              <a:t>OC</a:t>
            </a:r>
            <a:r>
              <a:rPr kumimoji="1" lang="zh-CN" altLang="en-US" sz="2400" b="0" i="0" u="none" strike="noStrike" kern="1200" cap="none" spc="-18"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华文中宋" panose="02010600040101010101" pitchFamily="2" charset="-122"/>
              </a:rPr>
              <a:t>并接上拉电阻</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a:t>
            </a:r>
            <a:r>
              <a:rPr kumimoji="1" lang="zh-CN" altLang="en-US" sz="2400" b="0" i="0" u="none" strike="noStrike" kern="1200" cap="none" spc="-18"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华文中宋" panose="02010600040101010101" pitchFamily="2" charset="-122"/>
              </a:rPr>
              <a:t>同步</a:t>
            </a: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总线。</a:t>
            </a:r>
            <a:endParaRPr kumimoji="1" lang="en-US" altLang="zh-CN"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endParaRPr>
          </a:p>
          <a:p>
            <a:pPr marL="1143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tabLst>
                <a:tab pos="310515" algn="l"/>
              </a:tabLst>
              <a:defRPr/>
            </a:pPr>
            <a:r>
              <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起始、数据、停止、确认</a:t>
            </a:r>
            <a:endParaRPr kumimoji="1" lang="en-US" altLang="zh-CN"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endParaRPr>
          </a:p>
          <a:p>
            <a:pPr marL="1143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tabLst>
                <a:tab pos="310515" algn="l"/>
              </a:tabLst>
              <a:defRPr/>
            </a:pPr>
            <a:r>
              <a:rPr kumimoji="1" lang="en-US" altLang="zh-CN"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I2C</a:t>
            </a:r>
            <a:r>
              <a:rPr kumimoji="1" lang="zh-CN" altLang="zh-CN"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rPr>
              <a:t>总线的仲裁方式</a:t>
            </a:r>
            <a:endParaRPr kumimoji="1" lang="zh-CN" altLang="en-US" sz="2400" b="0" i="0" u="none" strike="noStrike" kern="1200" cap="none" spc="-18"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华文中宋" panose="02010600040101010101" pitchFamily="2" charset="-122"/>
            </a:endParaRPr>
          </a:p>
        </p:txBody>
      </p:sp>
      <p:sp>
        <p:nvSpPr>
          <p:cNvPr id="22531"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接口技术</a:t>
            </a:r>
            <a:endParaRPr lang="zh-CN" altLang="en-US" sz="4000" dirty="0"/>
          </a:p>
        </p:txBody>
      </p:sp>
      <p:sp>
        <p:nvSpPr>
          <p:cNvPr id="23554" name="内容占位符 2"/>
          <p:cNvSpPr>
            <a:spLocks noGrp="1"/>
          </p:cNvSpPr>
          <p:nvPr>
            <p:ph idx="1" hasCustomPrompt="1"/>
          </p:nvPr>
        </p:nvSpPr>
        <p:spPr>
          <a:xfrm>
            <a:off x="179388" y="2017713"/>
            <a:ext cx="8775700" cy="4114800"/>
          </a:xfrm>
          <a:ln/>
        </p:spPr>
        <p:txBody>
          <a:bodyPr vert="horz" wrap="square" lIns="91440" tIns="45720" rIns="91440" bIns="45720" anchor="t" anchorCtr="0"/>
          <a:p>
            <a:r>
              <a:rPr lang="en-US" altLang="zh-CN" sz="2400" b="0" dirty="0">
                <a:latin typeface="楷体" panose="02010609060101010101" pitchFamily="49" charset="-122"/>
                <a:ea typeface="楷体" panose="02010609060101010101" pitchFamily="49" charset="-122"/>
              </a:rPr>
              <a:t>I2C</a:t>
            </a:r>
            <a:r>
              <a:rPr lang="zh-CN" altLang="en-US" sz="2400" b="0" dirty="0">
                <a:latin typeface="楷体" panose="02010609060101010101" pitchFamily="49" charset="-122"/>
                <a:ea typeface="楷体" panose="02010609060101010101" pitchFamily="49" charset="-122"/>
              </a:rPr>
              <a:t>应用注意事项：</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1</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ACK</a:t>
            </a:r>
            <a:r>
              <a:rPr lang="zh-CN" altLang="en-US" sz="2400" b="0" dirty="0">
                <a:latin typeface="楷体" panose="02010609060101010101" pitchFamily="49" charset="-122"/>
                <a:ea typeface="楷体" panose="02010609060101010101" pitchFamily="49" charset="-122"/>
              </a:rPr>
              <a:t>与死机（标准为永久等待，实际要加</a:t>
            </a:r>
            <a:r>
              <a:rPr lang="zh-CN" altLang="en-US" sz="2400" b="0" dirty="0">
                <a:solidFill>
                  <a:srgbClr val="FF0000"/>
                </a:solidFill>
                <a:latin typeface="楷体" panose="02010609060101010101" pitchFamily="49" charset="-122"/>
                <a:ea typeface="楷体" panose="02010609060101010101" pitchFamily="49" charset="-122"/>
              </a:rPr>
              <a:t>超时判错</a:t>
            </a:r>
            <a:r>
              <a:rPr lang="zh-CN" altLang="en-US"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2</a:t>
            </a:r>
            <a:r>
              <a:rPr lang="zh-CN" altLang="en-US" sz="2400" b="0" dirty="0">
                <a:latin typeface="楷体" panose="02010609060101010101" pitchFamily="49" charset="-122"/>
                <a:ea typeface="楷体" panose="02010609060101010101" pitchFamily="49" charset="-122"/>
              </a:rPr>
              <a:t>、帧间隔与正常通信（</a:t>
            </a:r>
            <a:r>
              <a:rPr lang="zh-CN" altLang="en-US" sz="2400" b="0" dirty="0">
                <a:solidFill>
                  <a:srgbClr val="FF0000"/>
                </a:solidFill>
                <a:latin typeface="楷体" panose="02010609060101010101" pitchFamily="49" charset="-122"/>
                <a:ea typeface="楷体" panose="02010609060101010101" pitchFamily="49" charset="-122"/>
              </a:rPr>
              <a:t>保护时间</a:t>
            </a:r>
            <a:r>
              <a:rPr lang="zh-CN" altLang="en-US"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3</a:t>
            </a:r>
            <a:r>
              <a:rPr lang="zh-CN" altLang="en-US" sz="2400" b="0" dirty="0">
                <a:latin typeface="楷体" panose="02010609060101010101" pitchFamily="49" charset="-122"/>
                <a:ea typeface="楷体" panose="02010609060101010101" pitchFamily="49" charset="-122"/>
              </a:rPr>
              <a:t>、不是所有芯片都支持</a:t>
            </a:r>
            <a:r>
              <a:rPr lang="zh-CN" altLang="en-US" sz="2400" b="0" dirty="0">
                <a:solidFill>
                  <a:srgbClr val="FF0000"/>
                </a:solidFill>
                <a:latin typeface="楷体" panose="02010609060101010101" pitchFamily="49" charset="-122"/>
                <a:ea typeface="楷体" panose="02010609060101010101" pitchFamily="49" charset="-122"/>
              </a:rPr>
              <a:t>广播地址</a:t>
            </a:r>
            <a:endParaRPr lang="en-US" altLang="zh-CN" sz="2400" b="0" dirty="0">
              <a:solidFill>
                <a:srgbClr val="FF0000"/>
              </a:solidFill>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4</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7</a:t>
            </a:r>
            <a:r>
              <a:rPr lang="zh-CN" altLang="en-US" sz="2400" b="0" dirty="0">
                <a:latin typeface="楷体" panose="02010609060101010101" pitchFamily="49" charset="-122"/>
                <a:ea typeface="楷体" panose="02010609060101010101" pitchFamily="49" charset="-122"/>
              </a:rPr>
              <a:t>位与</a:t>
            </a:r>
            <a:r>
              <a:rPr lang="en-US" altLang="zh-CN" sz="2400" b="0" dirty="0">
                <a:latin typeface="楷体" panose="02010609060101010101" pitchFamily="49" charset="-122"/>
                <a:ea typeface="楷体" panose="02010609060101010101" pitchFamily="49" charset="-122"/>
              </a:rPr>
              <a:t>10</a:t>
            </a:r>
            <a:r>
              <a:rPr lang="zh-CN" altLang="en-US" sz="2400" b="0" dirty="0">
                <a:latin typeface="楷体" panose="02010609060101010101" pitchFamily="49" charset="-122"/>
                <a:ea typeface="楷体" panose="02010609060101010101" pitchFamily="49" charset="-122"/>
              </a:rPr>
              <a:t>位地址</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5</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SCL</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SDA</a:t>
            </a:r>
            <a:r>
              <a:rPr lang="zh-CN" altLang="en-US" sz="2400" b="0" dirty="0">
                <a:latin typeface="楷体" panose="02010609060101010101" pitchFamily="49" charset="-122"/>
                <a:ea typeface="楷体" panose="02010609060101010101" pitchFamily="49" charset="-122"/>
              </a:rPr>
              <a:t> 一定要</a:t>
            </a:r>
            <a:r>
              <a:rPr lang="zh-CN" altLang="en-US" sz="2400" b="0" dirty="0">
                <a:solidFill>
                  <a:srgbClr val="FF0000"/>
                </a:solidFill>
                <a:latin typeface="楷体" panose="02010609060101010101" pitchFamily="49" charset="-122"/>
                <a:ea typeface="楷体" panose="02010609060101010101" pitchFamily="49" charset="-122"/>
              </a:rPr>
              <a:t>开路输出（注意配置端口）</a:t>
            </a:r>
            <a:endParaRPr lang="en-US" altLang="zh-CN" sz="2400" b="0" dirty="0">
              <a:solidFill>
                <a:srgbClr val="FF0000"/>
              </a:solidFill>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6</a:t>
            </a:r>
            <a:r>
              <a:rPr lang="zh-CN" altLang="en-US" sz="2400" b="0" dirty="0">
                <a:latin typeface="楷体" panose="02010609060101010101" pitchFamily="49" charset="-122"/>
                <a:ea typeface="楷体" panose="02010609060101010101" pitchFamily="49" charset="-122"/>
              </a:rPr>
              <a:t>、时钟速率与通信距离、</a:t>
            </a:r>
            <a:r>
              <a:rPr lang="en-US" altLang="zh-CN" sz="2400" b="0" dirty="0">
                <a:latin typeface="楷体" panose="02010609060101010101" pitchFamily="49" charset="-122"/>
                <a:ea typeface="楷体" panose="02010609060101010101" pitchFamily="49" charset="-122"/>
              </a:rPr>
              <a:t>EMC</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7</a:t>
            </a:r>
            <a:r>
              <a:rPr lang="zh-CN" altLang="en-US" sz="2400" b="0" dirty="0">
                <a:latin typeface="楷体" panose="02010609060101010101" pitchFamily="49" charset="-122"/>
                <a:ea typeface="楷体" panose="02010609060101010101" pitchFamily="49" charset="-122"/>
              </a:rPr>
              <a:t>、结束与</a:t>
            </a:r>
            <a:r>
              <a:rPr lang="zh-CN" altLang="en-US" sz="2400" b="0" dirty="0">
                <a:solidFill>
                  <a:srgbClr val="FF0000"/>
                </a:solidFill>
                <a:latin typeface="楷体" panose="02010609060101010101" pitchFamily="49" charset="-122"/>
                <a:ea typeface="楷体" panose="02010609060101010101" pitchFamily="49" charset="-122"/>
              </a:rPr>
              <a:t>复位</a:t>
            </a:r>
            <a:endParaRPr lang="en-US" altLang="zh-CN" sz="2400" b="0" dirty="0">
              <a:solidFill>
                <a:srgbClr val="FF0000"/>
              </a:solidFill>
              <a:latin typeface="楷体" panose="02010609060101010101" pitchFamily="49" charset="-122"/>
              <a:ea typeface="楷体" panose="02010609060101010101" pitchFamily="49" charset="-122"/>
            </a:endParaRPr>
          </a:p>
          <a:p>
            <a:pPr>
              <a:buNone/>
            </a:pPr>
            <a:r>
              <a:rPr lang="en-US" altLang="zh-CN" sz="2400" b="0" dirty="0">
                <a:solidFill>
                  <a:srgbClr val="FF0000"/>
                </a:solidFill>
                <a:latin typeface="楷体" panose="02010609060101010101" pitchFamily="49" charset="-122"/>
                <a:ea typeface="楷体" panose="02010609060101010101" pitchFamily="49" charset="-122"/>
              </a:rPr>
              <a:t>8</a:t>
            </a:r>
            <a:r>
              <a:rPr lang="zh-CN" altLang="en-US" sz="2400" b="0" dirty="0">
                <a:solidFill>
                  <a:srgbClr val="FF0000"/>
                </a:solidFill>
                <a:latin typeface="楷体" panose="02010609060101010101" pitchFamily="49" charset="-122"/>
                <a:ea typeface="楷体" panose="02010609060101010101" pitchFamily="49" charset="-122"/>
              </a:rPr>
              <a:t>、方向切换时间</a:t>
            </a:r>
            <a:endParaRPr lang="zh-CN" altLang="en-US" sz="2400" dirty="0">
              <a:latin typeface="楷体" panose="02010609060101010101" pitchFamily="49" charset="-122"/>
              <a:ea typeface="楷体" panose="02010609060101010101" pitchFamily="49" charset="-122"/>
            </a:endParaRPr>
          </a:p>
        </p:txBody>
      </p:sp>
      <p:sp>
        <p:nvSpPr>
          <p:cNvPr id="23555"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ln/>
        </p:spPr>
        <p:txBody>
          <a:bodyPr vert="horz" wrap="square" lIns="91440" tIns="45720" rIns="91440" bIns="45720" anchor="b" anchorCtr="0"/>
          <a:p>
            <a:r>
              <a:rPr lang="zh-CN" altLang="en-US" dirty="0">
                <a:latin typeface="楷体" panose="02010609060101010101" pitchFamily="49" charset="-122"/>
                <a:ea typeface="楷体" panose="02010609060101010101" pitchFamily="49" charset="-122"/>
              </a:rPr>
              <a:t>接口技术</a:t>
            </a:r>
            <a:endParaRPr lang="zh-CN" altLang="en-US" dirty="0"/>
          </a:p>
        </p:txBody>
      </p:sp>
      <p:sp>
        <p:nvSpPr>
          <p:cNvPr id="24578" name="内容占位符 2"/>
          <p:cNvSpPr>
            <a:spLocks noGrp="1"/>
          </p:cNvSpPr>
          <p:nvPr>
            <p:ph idx="1" hasCustomPrompt="1"/>
          </p:nvPr>
        </p:nvSpPr>
        <p:spPr>
          <a:xfrm>
            <a:off x="179388" y="2017713"/>
            <a:ext cx="8775700" cy="4114800"/>
          </a:xfrm>
          <a:ln/>
        </p:spPr>
        <p:txBody>
          <a:bodyPr vert="horz" wrap="square" lIns="91440" tIns="45720" rIns="91440" bIns="45720" anchor="t" anchorCtr="0"/>
          <a:p>
            <a:pPr>
              <a:buNone/>
            </a:pPr>
            <a:r>
              <a:rPr lang="en-US" altLang="zh-CN" sz="2400" b="0" dirty="0">
                <a:solidFill>
                  <a:srgbClr val="FF0000"/>
                </a:solidFill>
                <a:latin typeface="楷体" panose="02010609060101010101" pitchFamily="49" charset="-122"/>
                <a:ea typeface="楷体" panose="02010609060101010101" pitchFamily="49" charset="-122"/>
              </a:rPr>
              <a:t>SPI </a:t>
            </a:r>
            <a:r>
              <a:rPr lang="zh-CN" altLang="en-US" sz="2400" b="0" dirty="0">
                <a:solidFill>
                  <a:srgbClr val="FF0000"/>
                </a:solidFill>
                <a:latin typeface="楷体" panose="02010609060101010101" pitchFamily="49" charset="-122"/>
                <a:ea typeface="楷体" panose="02010609060101010101" pitchFamily="49" charset="-122"/>
              </a:rPr>
              <a:t>串行外设接口总线</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5Mb/s </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CS/MOSI/MISO/SCK</a:t>
            </a:r>
            <a:r>
              <a:rPr lang="zh-CN" altLang="en-US" sz="2400" b="0" dirty="0">
                <a:latin typeface="楷体" panose="02010609060101010101" pitchFamily="49" charset="-122"/>
                <a:ea typeface="楷体" panose="02010609060101010101" pitchFamily="49" charset="-122"/>
              </a:rPr>
              <a:t>、具体时序由从设备决定、适用于大数据量（</a:t>
            </a:r>
            <a:r>
              <a:rPr lang="en-US" altLang="zh-CN" sz="2400" b="0" dirty="0">
                <a:latin typeface="楷体" panose="02010609060101010101" pitchFamily="49" charset="-122"/>
                <a:ea typeface="楷体" panose="02010609060101010101" pitchFamily="49" charset="-122"/>
              </a:rPr>
              <a:t>FLASH</a:t>
            </a:r>
            <a:r>
              <a:rPr lang="zh-CN" altLang="en-US" sz="2400" b="0" dirty="0">
                <a:latin typeface="楷体" panose="02010609060101010101" pitchFamily="49" charset="-122"/>
                <a:ea typeface="楷体" panose="02010609060101010101" pitchFamily="49" charset="-122"/>
              </a:rPr>
              <a:t>显示高速通信）</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solidFill>
                  <a:srgbClr val="FF0000"/>
                </a:solidFill>
                <a:latin typeface="楷体" panose="02010609060101010101" pitchFamily="49" charset="-122"/>
                <a:ea typeface="楷体" panose="02010609060101010101" pitchFamily="49" charset="-122"/>
              </a:rPr>
              <a:t>1-WIRE(</a:t>
            </a:r>
            <a:r>
              <a:rPr lang="zh-CN" altLang="en-US" sz="2400" b="0" dirty="0">
                <a:solidFill>
                  <a:srgbClr val="FF0000"/>
                </a:solidFill>
                <a:latin typeface="楷体" panose="02010609060101010101" pitchFamily="49" charset="-122"/>
                <a:ea typeface="楷体" panose="02010609060101010101" pitchFamily="49" charset="-122"/>
              </a:rPr>
              <a:t>单总线</a:t>
            </a:r>
            <a:r>
              <a:rPr lang="en-US" altLang="zh-CN" sz="2400" b="0" dirty="0">
                <a:solidFill>
                  <a:srgbClr val="FF0000"/>
                </a:solidFill>
                <a:latin typeface="楷体" panose="02010609060101010101" pitchFamily="49" charset="-122"/>
                <a:ea typeface="楷体" panose="02010609060101010101" pitchFamily="49" charset="-122"/>
              </a:rPr>
              <a:t>)</a:t>
            </a:r>
            <a:endParaRPr lang="zh-CN" altLang="en-US" sz="2400" b="0" dirty="0">
              <a:solidFill>
                <a:srgbClr val="FF0000"/>
              </a:solidFill>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a:t>
            </a:r>
            <a:r>
              <a:rPr lang="zh-CN" altLang="en-US" sz="2400" b="0" dirty="0">
                <a:latin typeface="楷体" panose="02010609060101010101" pitchFamily="49" charset="-122"/>
                <a:ea typeface="楷体" panose="02010609060101010101" pitchFamily="49" charset="-122"/>
              </a:rPr>
              <a:t>数据表示、复位与初始化、</a:t>
            </a:r>
            <a:r>
              <a:rPr lang="en-US" altLang="zh-CN" sz="2400" b="0" dirty="0">
                <a:latin typeface="楷体" panose="02010609060101010101" pitchFamily="49" charset="-122"/>
                <a:ea typeface="楷体" panose="02010609060101010101" pitchFamily="49" charset="-122"/>
              </a:rPr>
              <a:t>ROM </a:t>
            </a:r>
            <a:r>
              <a:rPr lang="zh-CN" altLang="en-US" sz="2400" b="0" dirty="0">
                <a:latin typeface="楷体" panose="02010609060101010101" pitchFamily="49" charset="-122"/>
                <a:ea typeface="楷体" panose="02010609060101010101" pitchFamily="49" charset="-122"/>
              </a:rPr>
              <a:t>功能命令、功能命令、数据 </a:t>
            </a:r>
            <a:endParaRPr lang="en-US" altLang="zh-CN" sz="2400" b="0" dirty="0">
              <a:latin typeface="楷体" panose="02010609060101010101" pitchFamily="49" charset="-122"/>
              <a:ea typeface="楷体" panose="02010609060101010101" pitchFamily="49" charset="-122"/>
            </a:endParaRPr>
          </a:p>
          <a:p>
            <a:endParaRPr lang="zh-CN" altLang="en-US" dirty="0"/>
          </a:p>
        </p:txBody>
      </p:sp>
      <p:sp>
        <p:nvSpPr>
          <p:cNvPr id="24579"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嵌入式系统内容</a:t>
            </a:r>
            <a:endParaRPr lang="en-US" altLang="zh-CN" sz="4000" dirty="0">
              <a:latin typeface="楷体" panose="02010609060101010101" pitchFamily="49" charset="-122"/>
              <a:ea typeface="楷体" panose="02010609060101010101" pitchFamily="49" charset="-122"/>
            </a:endParaRPr>
          </a:p>
        </p:txBody>
      </p:sp>
      <p:sp>
        <p:nvSpPr>
          <p:cNvPr id="6146" name="内容占位符 2"/>
          <p:cNvSpPr>
            <a:spLocks noGrp="1"/>
          </p:cNvSpPr>
          <p:nvPr>
            <p:ph idx="1" hasCustomPrompt="1"/>
          </p:nvPr>
        </p:nvSpPr>
        <p:spPr>
          <a:xfrm>
            <a:off x="250825" y="2017713"/>
            <a:ext cx="8704263" cy="4114800"/>
          </a:xfrm>
          <a:ln/>
        </p:spPr>
        <p:txBody>
          <a:bodyPr vert="horz" wrap="square" lIns="91440" tIns="45720" rIns="91440" bIns="45720" anchor="t" anchorCtr="0"/>
          <a:p>
            <a:r>
              <a:rPr lang="zh-CN" altLang="en-US" sz="2400" b="0" dirty="0">
                <a:solidFill>
                  <a:srgbClr val="FF0000"/>
                </a:solidFill>
                <a:latin typeface="楷体" panose="02010609060101010101" pitchFamily="49" charset="-122"/>
                <a:ea typeface="楷体" panose="02010609060101010101" pitchFamily="49" charset="-122"/>
              </a:rPr>
              <a:t>概论：</a:t>
            </a:r>
            <a:r>
              <a:rPr lang="zh-CN" altLang="en-US" sz="2400" b="0" dirty="0">
                <a:latin typeface="楷体" panose="02010609060101010101" pitchFamily="49" charset="-122"/>
                <a:ea typeface="楷体" panose="02010609060101010101" pitchFamily="49" charset="-122"/>
              </a:rPr>
              <a:t>嵌入式系统概论</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可靠性：</a:t>
            </a:r>
            <a:endParaRPr lang="en-US" altLang="zh-CN" sz="2400" b="0" dirty="0">
              <a:solidFill>
                <a:srgbClr val="FF0000"/>
              </a:solidFill>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ARM</a:t>
            </a:r>
            <a:r>
              <a:rPr lang="zh-CN" altLang="en-US" sz="2400" b="0" dirty="0">
                <a:latin typeface="楷体" panose="02010609060101010101" pitchFamily="49" charset="-122"/>
                <a:ea typeface="楷体" panose="02010609060101010101" pitchFamily="49" charset="-122"/>
              </a:rPr>
              <a:t>体系架构、接口技术、软件设计及代码优化、实时操作系统</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安全性：</a:t>
            </a:r>
            <a:endParaRPr lang="en-US" altLang="zh-CN" sz="2400" b="0" dirty="0">
              <a:solidFill>
                <a:srgbClr val="FF0000"/>
              </a:solidFill>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a:t>
            </a:r>
            <a:r>
              <a:rPr lang="zh-CN" altLang="en-US" sz="2400" b="0" dirty="0">
                <a:latin typeface="楷体" panose="02010609060101010101" pitchFamily="49" charset="-122"/>
                <a:ea typeface="楷体" panose="02010609060101010101" pitchFamily="49" charset="-122"/>
              </a:rPr>
              <a:t>芯片操作系统与嵌入式软件安全</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CM3_M9900 </a:t>
            </a:r>
            <a:r>
              <a:rPr lang="zh-CN" altLang="en-US" sz="2400" b="0" dirty="0">
                <a:latin typeface="楷体" panose="02010609060101010101" pitchFamily="49" charset="-122"/>
                <a:ea typeface="楷体" panose="02010609060101010101" pitchFamily="49" charset="-122"/>
              </a:rPr>
              <a:t>、旁路攻击及防御、工业控制系统信息安全、</a:t>
            </a:r>
            <a:r>
              <a:rPr lang="en-US" altLang="zh-CN" sz="2400" b="0" dirty="0">
                <a:latin typeface="楷体" panose="02010609060101010101" pitchFamily="49" charset="-122"/>
                <a:ea typeface="楷体" panose="02010609060101010101" pitchFamily="49" charset="-122"/>
              </a:rPr>
              <a:t> TrustZone</a:t>
            </a:r>
            <a:r>
              <a:rPr lang="zh-CN" altLang="en-US" sz="2400" b="0" dirty="0">
                <a:latin typeface="楷体" panose="02010609060101010101" pitchFamily="49" charset="-122"/>
                <a:ea typeface="楷体" panose="02010609060101010101" pitchFamily="49" charset="-122"/>
              </a:rPr>
              <a:t>技术</a:t>
            </a:r>
            <a:endParaRPr lang="en-US" altLang="zh-CN" sz="2400" b="0" dirty="0">
              <a:latin typeface="楷体" panose="02010609060101010101" pitchFamily="49" charset="-122"/>
              <a:ea typeface="楷体" panose="02010609060101010101" pitchFamily="49" charset="-122"/>
            </a:endParaRPr>
          </a:p>
          <a:p>
            <a:endParaRPr lang="en-US" altLang="zh-CN" dirty="0"/>
          </a:p>
          <a:p>
            <a:endParaRPr lang="en-US" altLang="zh-CN" dirty="0"/>
          </a:p>
          <a:p>
            <a:endParaRPr lang="en-US" altLang="zh-CN" dirty="0"/>
          </a:p>
          <a:p>
            <a:endParaRPr lang="en-US" altLang="zh-CN" dirty="0"/>
          </a:p>
          <a:p>
            <a:endParaRPr lang="zh-CN" altLang="en-US" dirty="0"/>
          </a:p>
        </p:txBody>
      </p:sp>
      <p:sp>
        <p:nvSpPr>
          <p:cNvPr id="6147"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接口技术</a:t>
            </a:r>
            <a:endParaRPr lang="zh-CN" altLang="en-US" sz="4000" dirty="0">
              <a:latin typeface="楷体" panose="02010609060101010101" pitchFamily="49" charset="-122"/>
              <a:ea typeface="楷体" panose="02010609060101010101" pitchFamily="49" charset="-122"/>
            </a:endParaRPr>
          </a:p>
        </p:txBody>
      </p:sp>
      <p:sp>
        <p:nvSpPr>
          <p:cNvPr id="25602" name="内容占位符 2"/>
          <p:cNvSpPr>
            <a:spLocks noGrp="1"/>
          </p:cNvSpPr>
          <p:nvPr>
            <p:ph idx="1" hasCustomPrompt="1"/>
          </p:nvPr>
        </p:nvSpPr>
        <p:spPr>
          <a:xfrm>
            <a:off x="179388" y="2017713"/>
            <a:ext cx="8775700" cy="4114800"/>
          </a:xfrm>
          <a:ln/>
        </p:spPr>
        <p:txBody>
          <a:bodyPr vert="horz" wrap="square" lIns="91440" tIns="45720" rIns="91440" bIns="45720" anchor="t" anchorCtr="0"/>
          <a:p>
            <a:pPr>
              <a:buNone/>
            </a:pPr>
            <a:r>
              <a:rPr lang="zh-CN" altLang="en-US" sz="2400" b="0" dirty="0">
                <a:solidFill>
                  <a:srgbClr val="FF0000"/>
                </a:solidFill>
                <a:latin typeface="楷体" panose="02010609060101010101" pitchFamily="49" charset="-122"/>
                <a:ea typeface="楷体" panose="02010609060101010101" pitchFamily="49" charset="-122"/>
              </a:rPr>
              <a:t>人机接口</a:t>
            </a:r>
            <a:endParaRPr lang="en-US" altLang="zh-CN" sz="2400" b="0" dirty="0">
              <a:solidFill>
                <a:srgbClr val="FF0000"/>
              </a:solidFill>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a:t>
            </a:r>
            <a:r>
              <a:rPr lang="zh-CN" altLang="en-US" sz="2400" b="0" dirty="0">
                <a:solidFill>
                  <a:srgbClr val="FF0000"/>
                </a:solidFill>
                <a:latin typeface="楷体" panose="02010609060101010101" pitchFamily="49" charset="-122"/>
                <a:ea typeface="楷体" panose="02010609060101010101" pitchFamily="49" charset="-122"/>
              </a:rPr>
              <a:t>按键：</a:t>
            </a:r>
            <a:r>
              <a:rPr lang="zh-CN" altLang="en-US" sz="2400" b="0" dirty="0">
                <a:latin typeface="楷体" panose="02010609060101010101" pitchFamily="49" charset="-122"/>
                <a:ea typeface="楷体" panose="02010609060101010101" pitchFamily="49" charset="-122"/>
              </a:rPr>
              <a:t>去抖动、独立与矩阵（延时、</a:t>
            </a:r>
            <a:r>
              <a:rPr lang="en-US" altLang="zh-CN" sz="2400" b="0" dirty="0">
                <a:solidFill>
                  <a:srgbClr val="FF0000"/>
                </a:solidFill>
                <a:latin typeface="楷体" panose="02010609060101010101" pitchFamily="49" charset="-122"/>
                <a:ea typeface="楷体" panose="02010609060101010101" pitchFamily="49" charset="-122"/>
              </a:rPr>
              <a:t>OC</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AD</a:t>
            </a:r>
            <a:r>
              <a:rPr lang="zh-CN" altLang="en-US" sz="2400" b="0" dirty="0">
                <a:latin typeface="楷体" panose="02010609060101010101" pitchFamily="49" charset="-122"/>
                <a:ea typeface="楷体" panose="02010609060101010101" pitchFamily="49" charset="-122"/>
              </a:rPr>
              <a:t>键盘</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a:t>
            </a:r>
            <a:r>
              <a:rPr lang="en-US" altLang="zh-CN" sz="2400" b="0" dirty="0">
                <a:solidFill>
                  <a:srgbClr val="FF0000"/>
                </a:solidFill>
                <a:latin typeface="楷体" panose="02010609060101010101" pitchFamily="49" charset="-122"/>
                <a:ea typeface="楷体" panose="02010609060101010101" pitchFamily="49" charset="-122"/>
              </a:rPr>
              <a:t>LED</a:t>
            </a:r>
            <a:r>
              <a:rPr lang="zh-CN" altLang="en-US" sz="2400" b="0" dirty="0">
                <a:solidFill>
                  <a:srgbClr val="FF0000"/>
                </a:solidFill>
                <a:latin typeface="楷体" panose="02010609060101010101" pitchFamily="49" charset="-122"/>
                <a:ea typeface="楷体" panose="02010609060101010101" pitchFamily="49" charset="-122"/>
              </a:rPr>
              <a:t>显示：</a:t>
            </a:r>
            <a:r>
              <a:rPr lang="zh-CN" altLang="en-US" sz="2400" b="0" dirty="0">
                <a:latin typeface="楷体" panose="02010609060101010101" pitchFamily="49" charset="-122"/>
                <a:ea typeface="楷体" panose="02010609060101010101" pitchFamily="49" charset="-122"/>
              </a:rPr>
              <a:t>独立、扫描、</a:t>
            </a:r>
            <a:r>
              <a:rPr lang="zh-CN" altLang="en-US" sz="2400" b="0" dirty="0">
                <a:solidFill>
                  <a:srgbClr val="FF0000"/>
                </a:solidFill>
                <a:latin typeface="楷体" panose="02010609060101010101" pitchFamily="49" charset="-122"/>
                <a:ea typeface="楷体" panose="02010609060101010101" pitchFamily="49" charset="-122"/>
              </a:rPr>
              <a:t>消隐</a:t>
            </a:r>
            <a:r>
              <a:rPr lang="zh-CN" altLang="en-US" sz="2400" b="0" dirty="0">
                <a:latin typeface="楷体" panose="02010609060101010101" pitchFamily="49" charset="-122"/>
                <a:ea typeface="楷体" panose="02010609060101010101" pitchFamily="49" charset="-122"/>
              </a:rPr>
              <a:t>、散热、寿命、</a:t>
            </a:r>
            <a:r>
              <a:rPr lang="zh-CN" altLang="en-US" sz="2400" b="0" dirty="0">
                <a:solidFill>
                  <a:srgbClr val="FF0000"/>
                </a:solidFill>
                <a:latin typeface="楷体" panose="02010609060101010101" pitchFamily="49" charset="-122"/>
                <a:ea typeface="楷体" panose="02010609060101010101" pitchFamily="49" charset="-122"/>
              </a:rPr>
              <a:t>伽马校正</a:t>
            </a:r>
            <a:r>
              <a:rPr lang="zh-CN" altLang="en-US" sz="2400" b="0" dirty="0">
                <a:latin typeface="楷体" panose="02010609060101010101" pitchFamily="49" charset="-122"/>
                <a:ea typeface="楷体" panose="02010609060101010101" pitchFamily="49" charset="-122"/>
              </a:rPr>
              <a:t>、呼吸灯</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a:t>
            </a:r>
            <a:r>
              <a:rPr lang="zh-CN" altLang="en-US" sz="2400" b="0" dirty="0">
                <a:solidFill>
                  <a:srgbClr val="FF0000"/>
                </a:solidFill>
                <a:latin typeface="楷体" panose="02010609060101010101" pitchFamily="49" charset="-122"/>
                <a:ea typeface="楷体" panose="02010609060101010101" pitchFamily="49" charset="-122"/>
              </a:rPr>
              <a:t>蜂鸣器</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分类、驱动、保护。</a:t>
            </a:r>
            <a:r>
              <a:rPr lang="zh-CN" altLang="en-US" sz="2400" b="0" dirty="0">
                <a:solidFill>
                  <a:srgbClr val="FF0000"/>
                </a:solidFill>
                <a:latin typeface="楷体" panose="02010609060101010101" pitchFamily="49" charset="-122"/>
                <a:ea typeface="楷体" panose="02010609060101010101" pitchFamily="49" charset="-122"/>
              </a:rPr>
              <a:t>蜂鸣器的电磁干扰</a:t>
            </a:r>
            <a:r>
              <a:rPr lang="zh-CN" altLang="en-US"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a:t>
            </a:r>
            <a:endParaRPr lang="en-US" altLang="zh-CN" sz="2400" b="0" dirty="0">
              <a:solidFill>
                <a:srgbClr val="FF0000"/>
              </a:solidFill>
              <a:latin typeface="楷体" panose="02010609060101010101" pitchFamily="49" charset="-122"/>
              <a:ea typeface="楷体" panose="02010609060101010101" pitchFamily="49" charset="-122"/>
            </a:endParaRPr>
          </a:p>
          <a:p>
            <a:endParaRPr lang="zh-CN" altLang="en-US" sz="2400" dirty="0"/>
          </a:p>
        </p:txBody>
      </p:sp>
      <p:sp>
        <p:nvSpPr>
          <p:cNvPr id="25603"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ln/>
        </p:spPr>
        <p:txBody>
          <a:bodyPr vert="horz" wrap="square" lIns="91440" tIns="45720" rIns="91440" bIns="45720" anchor="b" anchorCtr="0"/>
          <a:p>
            <a:r>
              <a:rPr lang="zh-CN" altLang="en-US" dirty="0">
                <a:latin typeface="楷体" panose="02010609060101010101" pitchFamily="49" charset="-122"/>
                <a:ea typeface="楷体" panose="02010609060101010101" pitchFamily="49" charset="-122"/>
              </a:rPr>
              <a:t>接口技术</a:t>
            </a:r>
            <a:endParaRPr lang="zh-CN" altLang="en-US" dirty="0"/>
          </a:p>
        </p:txBody>
      </p:sp>
      <p:sp>
        <p:nvSpPr>
          <p:cNvPr id="26626" name="内容占位符 2"/>
          <p:cNvSpPr>
            <a:spLocks noGrp="1"/>
          </p:cNvSpPr>
          <p:nvPr>
            <p:ph idx="1" hasCustomPrompt="1"/>
          </p:nvPr>
        </p:nvSpPr>
        <p:spPr>
          <a:xfrm>
            <a:off x="250825" y="2017713"/>
            <a:ext cx="8704263" cy="4114800"/>
          </a:xfrm>
          <a:ln/>
        </p:spPr>
        <p:txBody>
          <a:bodyPr vert="horz" wrap="square" lIns="91440" tIns="45720" rIns="91440" bIns="45720" anchor="t" anchorCtr="0"/>
          <a:p>
            <a:r>
              <a:rPr lang="zh-CN" altLang="en-US" sz="2400" b="0" dirty="0">
                <a:solidFill>
                  <a:srgbClr val="9900CC"/>
                </a:solidFill>
                <a:latin typeface="楷体" panose="02010609060101010101" pitchFamily="49" charset="-122"/>
                <a:ea typeface="楷体" panose="02010609060101010101" pitchFamily="49" charset="-122"/>
              </a:rPr>
              <a:t>功率晶体管</a:t>
            </a:r>
            <a:r>
              <a:rPr lang="zh-CN" altLang="en-US" sz="2400" b="0" dirty="0">
                <a:latin typeface="楷体" panose="02010609060101010101" pitchFamily="49" charset="-122"/>
                <a:ea typeface="楷体" panose="02010609060101010101" pitchFamily="49" charset="-122"/>
              </a:rPr>
              <a:t>（电流型、可靠性高）</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9900CC"/>
                </a:solidFill>
                <a:latin typeface="楷体" panose="02010609060101010101" pitchFamily="49" charset="-122"/>
                <a:ea typeface="楷体" panose="02010609060101010101" pitchFamily="49" charset="-122"/>
              </a:rPr>
              <a:t>场效应管</a:t>
            </a:r>
            <a:r>
              <a:rPr lang="zh-CN" altLang="en-US" sz="2400" b="0" dirty="0">
                <a:latin typeface="楷体" panose="02010609060101010101" pitchFamily="49" charset="-122"/>
                <a:ea typeface="楷体" panose="02010609060101010101" pitchFamily="49" charset="-122"/>
              </a:rPr>
              <a:t>（电压型、</a:t>
            </a:r>
            <a:r>
              <a:rPr lang="zh-CN" altLang="en-US" sz="2400" b="0" dirty="0">
                <a:solidFill>
                  <a:srgbClr val="FF0000"/>
                </a:solidFill>
                <a:latin typeface="楷体" panose="02010609060101010101" pitchFamily="49" charset="-122"/>
                <a:ea typeface="楷体" panose="02010609060101010101" pitchFamily="49" charset="-122"/>
              </a:rPr>
              <a:t>速度快</a:t>
            </a:r>
            <a:r>
              <a:rPr lang="zh-CN" altLang="en-US"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9900CC"/>
                </a:solidFill>
                <a:latin typeface="楷体" panose="02010609060101010101" pitchFamily="49" charset="-122"/>
                <a:ea typeface="楷体" panose="02010609060101010101" pitchFamily="49" charset="-122"/>
              </a:rPr>
              <a:t>晶闸管</a:t>
            </a:r>
            <a:r>
              <a:rPr lang="zh-CN" altLang="en-US" sz="2400" b="0" dirty="0">
                <a:latin typeface="楷体" panose="02010609060101010101" pitchFamily="49" charset="-122"/>
                <a:ea typeface="楷体" panose="02010609060101010101" pitchFamily="49" charset="-122"/>
              </a:rPr>
              <a:t>（可控硅、交流、单</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双向、隔离（脉冲变压器、光耦）、过压</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流、过零、</a:t>
            </a:r>
            <a:r>
              <a:rPr lang="zh-CN" altLang="en-US" sz="2400" b="0" dirty="0">
                <a:solidFill>
                  <a:srgbClr val="FF0000"/>
                </a:solidFill>
                <a:latin typeface="楷体" panose="02010609060101010101" pitchFamily="49" charset="-122"/>
                <a:ea typeface="楷体" panose="02010609060101010101" pitchFamily="49" charset="-122"/>
              </a:rPr>
              <a:t>周期</a:t>
            </a:r>
            <a:r>
              <a:rPr lang="en-US" altLang="zh-CN" sz="2400" b="0" dirty="0">
                <a:solidFill>
                  <a:srgbClr val="FF0000"/>
                </a:solidFill>
                <a:latin typeface="楷体" panose="02010609060101010101" pitchFamily="49" charset="-122"/>
                <a:ea typeface="楷体" panose="02010609060101010101" pitchFamily="49" charset="-122"/>
              </a:rPr>
              <a:t>/</a:t>
            </a:r>
            <a:r>
              <a:rPr lang="zh-CN" altLang="en-US" sz="2400" b="0" dirty="0">
                <a:solidFill>
                  <a:srgbClr val="FF0000"/>
                </a:solidFill>
                <a:latin typeface="楷体" panose="02010609060101010101" pitchFamily="49" charset="-122"/>
                <a:ea typeface="楷体" panose="02010609060101010101" pitchFamily="49" charset="-122"/>
              </a:rPr>
              <a:t>导通角控制</a:t>
            </a:r>
            <a:r>
              <a:rPr lang="zh-CN" altLang="en-US" sz="2400" b="0" dirty="0">
                <a:latin typeface="楷体" panose="02010609060101010101" pitchFamily="49" charset="-122"/>
                <a:ea typeface="楷体" panose="02010609060101010101" pitchFamily="49" charset="-122"/>
              </a:rPr>
              <a:t>、电压电流同步）</a:t>
            </a:r>
            <a:endParaRPr lang="en-US" altLang="zh-CN" sz="2400" b="0" dirty="0">
              <a:latin typeface="楷体" panose="02010609060101010101" pitchFamily="49" charset="-122"/>
              <a:ea typeface="楷体" panose="02010609060101010101" pitchFamily="49" charset="-122"/>
            </a:endParaRPr>
          </a:p>
        </p:txBody>
      </p:sp>
      <p:sp>
        <p:nvSpPr>
          <p:cNvPr id="26627"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ln/>
        </p:spPr>
        <p:txBody>
          <a:bodyPr vert="horz" wrap="square" lIns="91440" tIns="45720" rIns="91440" bIns="45720" anchor="b" anchorCtr="0"/>
          <a:p>
            <a:r>
              <a:rPr lang="zh-CN" altLang="en-US" dirty="0">
                <a:latin typeface="楷体" panose="02010609060101010101" pitchFamily="49" charset="-122"/>
                <a:ea typeface="楷体" panose="02010609060101010101" pitchFamily="49" charset="-122"/>
              </a:rPr>
              <a:t>接口技术</a:t>
            </a:r>
            <a:endParaRPr lang="zh-CN" altLang="en-US" dirty="0"/>
          </a:p>
        </p:txBody>
      </p:sp>
      <p:sp>
        <p:nvSpPr>
          <p:cNvPr id="27650" name="内容占位符 2"/>
          <p:cNvSpPr>
            <a:spLocks noGrp="1"/>
          </p:cNvSpPr>
          <p:nvPr>
            <p:ph idx="1" hasCustomPrompt="1"/>
          </p:nvPr>
        </p:nvSpPr>
        <p:spPr>
          <a:xfrm>
            <a:off x="179388" y="2017713"/>
            <a:ext cx="8775700" cy="4114800"/>
          </a:xfrm>
          <a:ln/>
        </p:spPr>
        <p:txBody>
          <a:bodyPr vert="horz" wrap="square" lIns="91440" tIns="45720" rIns="91440" bIns="45720" anchor="t" anchorCtr="0"/>
          <a:p>
            <a:r>
              <a:rPr lang="zh-CN" altLang="en-US" sz="2400" b="0" dirty="0">
                <a:solidFill>
                  <a:srgbClr val="9900CC"/>
                </a:solidFill>
                <a:latin typeface="楷体" panose="02010609060101010101" pitchFamily="49" charset="-122"/>
                <a:ea typeface="楷体" panose="02010609060101010101" pitchFamily="49" charset="-122"/>
              </a:rPr>
              <a:t>电磁继电器</a:t>
            </a:r>
            <a:r>
              <a:rPr lang="zh-CN" altLang="en-US" sz="2400" b="0" dirty="0">
                <a:latin typeface="楷体" panose="02010609060101010101" pitchFamily="49" charset="-122"/>
                <a:ea typeface="楷体" panose="02010609060101010101" pitchFamily="49" charset="-122"/>
              </a:rPr>
              <a:t>（动作频率： ≤</a:t>
            </a:r>
            <a:r>
              <a:rPr lang="en-US" altLang="zh-CN" sz="2400" b="0" dirty="0">
                <a:latin typeface="楷体" panose="02010609060101010101" pitchFamily="49" charset="-122"/>
                <a:ea typeface="楷体" panose="02010609060101010101" pitchFamily="49" charset="-122"/>
              </a:rPr>
              <a:t>5</a:t>
            </a:r>
            <a:r>
              <a:rPr lang="zh-CN" altLang="en-US" sz="2400" b="0" dirty="0">
                <a:latin typeface="楷体" panose="02010609060101010101" pitchFamily="49" charset="-122"/>
                <a:ea typeface="楷体" panose="02010609060101010101" pitchFamily="49" charset="-122"/>
              </a:rPr>
              <a:t>次</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秒、驱动及保护（保护二极管、灭弧））</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9900CC"/>
                </a:solidFill>
                <a:latin typeface="楷体" panose="02010609060101010101" pitchFamily="49" charset="-122"/>
                <a:ea typeface="楷体" panose="02010609060101010101" pitchFamily="49" charset="-122"/>
              </a:rPr>
              <a:t>固态继电器</a:t>
            </a:r>
            <a:r>
              <a:rPr lang="zh-CN" altLang="en-US" sz="2400" b="0" dirty="0">
                <a:latin typeface="楷体" panose="02010609060101010101" pitchFamily="49" charset="-122"/>
                <a:ea typeface="楷体" panose="02010609060101010101" pitchFamily="49" charset="-122"/>
              </a:rPr>
              <a:t>（输入、隔离、输出、保护、类型）</a:t>
            </a:r>
            <a:endParaRPr lang="zh-CN" altLang="en-US" sz="2400" b="0" dirty="0">
              <a:latin typeface="楷体" panose="02010609060101010101" pitchFamily="49" charset="-122"/>
              <a:ea typeface="楷体" panose="02010609060101010101" pitchFamily="49" charset="-122"/>
            </a:endParaRPr>
          </a:p>
          <a:p>
            <a:r>
              <a:rPr lang="zh-CN" altLang="en-US" sz="2400" b="0" dirty="0">
                <a:solidFill>
                  <a:srgbClr val="9900CC"/>
                </a:solidFill>
                <a:latin typeface="楷体" panose="02010609060101010101" pitchFamily="49" charset="-122"/>
                <a:ea typeface="楷体" panose="02010609060101010101" pitchFamily="49" charset="-122"/>
              </a:rPr>
              <a:t>步进电机</a:t>
            </a:r>
            <a:r>
              <a:rPr lang="zh-CN" altLang="en-US" sz="2400" b="0" dirty="0">
                <a:latin typeface="楷体" panose="02010609060101010101" pitchFamily="49" charset="-122"/>
                <a:ea typeface="楷体" panose="02010609060101010101" pitchFamily="49" charset="-122"/>
              </a:rPr>
              <a:t>（时序（单四拍、双四拍、</a:t>
            </a:r>
            <a:r>
              <a:rPr lang="zh-CN" altLang="en-US" sz="2400" b="0" dirty="0">
                <a:solidFill>
                  <a:srgbClr val="FF0000"/>
                </a:solidFill>
                <a:latin typeface="楷体" panose="02010609060101010101" pitchFamily="49" charset="-122"/>
                <a:ea typeface="楷体" panose="02010609060101010101" pitchFamily="49" charset="-122"/>
              </a:rPr>
              <a:t>八拍</a:t>
            </a:r>
            <a:r>
              <a:rPr lang="zh-CN" altLang="en-US" sz="2400" b="0" dirty="0">
                <a:latin typeface="楷体" panose="02010609060101010101" pitchFamily="49" charset="-122"/>
                <a:ea typeface="楷体" panose="02010609060101010101" pitchFamily="49" charset="-122"/>
              </a:rPr>
              <a:t>）、</a:t>
            </a:r>
            <a:r>
              <a:rPr lang="zh-CN" altLang="en-US" sz="2400" b="0" dirty="0">
                <a:solidFill>
                  <a:srgbClr val="FF0000"/>
                </a:solidFill>
                <a:latin typeface="楷体" panose="02010609060101010101" pitchFamily="49" charset="-122"/>
                <a:ea typeface="楷体" panose="02010609060101010101" pitchFamily="49" charset="-122"/>
              </a:rPr>
              <a:t>失步</a:t>
            </a:r>
            <a:r>
              <a:rPr lang="zh-CN" altLang="en-US" sz="2400" b="0" dirty="0">
                <a:latin typeface="楷体" panose="02010609060101010101" pitchFamily="49" charset="-122"/>
                <a:ea typeface="楷体" panose="02010609060101010101" pitchFamily="49" charset="-122"/>
              </a:rPr>
              <a:t>、</a:t>
            </a:r>
            <a:r>
              <a:rPr lang="zh-CN" altLang="en-US" sz="2400" b="0" dirty="0">
                <a:solidFill>
                  <a:srgbClr val="FF0000"/>
                </a:solidFill>
                <a:latin typeface="楷体" panose="02010609060101010101" pitchFamily="49" charset="-122"/>
                <a:ea typeface="楷体" panose="02010609060101010101" pitchFamily="49" charset="-122"/>
              </a:rPr>
              <a:t>注意事项</a:t>
            </a:r>
            <a:r>
              <a:rPr lang="zh-CN" altLang="en-US" sz="2400" b="0" dirty="0">
                <a:latin typeface="楷体" panose="02010609060101010101" pitchFamily="49" charset="-122"/>
                <a:ea typeface="楷体" panose="02010609060101010101" pitchFamily="49" charset="-122"/>
              </a:rPr>
              <a:t>（缓升缓降、齿轮间隙、皮带张紧））</a:t>
            </a:r>
            <a:endParaRPr lang="en-US" altLang="zh-CN" sz="2400" b="0" dirty="0">
              <a:latin typeface="楷体" panose="02010609060101010101" pitchFamily="49" charset="-122"/>
              <a:ea typeface="楷体" panose="02010609060101010101" pitchFamily="49" charset="-122"/>
            </a:endParaRPr>
          </a:p>
          <a:p>
            <a:r>
              <a:rPr lang="en-US" altLang="zh-CN" sz="2400" b="0" dirty="0">
                <a:solidFill>
                  <a:srgbClr val="9900CC"/>
                </a:solidFill>
                <a:latin typeface="楷体" panose="02010609060101010101" pitchFamily="49" charset="-122"/>
                <a:ea typeface="楷体" panose="02010609060101010101" pitchFamily="49" charset="-122"/>
              </a:rPr>
              <a:t>BLDC</a:t>
            </a:r>
            <a:r>
              <a:rPr lang="zh-CN" altLang="en-US" sz="2400" b="0" dirty="0">
                <a:solidFill>
                  <a:srgbClr val="9900CC"/>
                </a:solidFill>
                <a:latin typeface="楷体" panose="02010609060101010101" pitchFamily="49" charset="-122"/>
                <a:ea typeface="楷体" panose="02010609060101010101" pitchFamily="49" charset="-122"/>
              </a:rPr>
              <a:t>马达</a:t>
            </a:r>
            <a:endParaRPr lang="en-US" altLang="zh-CN" sz="2400" b="0" dirty="0">
              <a:solidFill>
                <a:srgbClr val="9900CC"/>
              </a:solidFill>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Vm</a:t>
            </a:r>
            <a:r>
              <a:rPr lang="zh-CN" altLang="en-US" sz="2400" b="0" dirty="0">
                <a:latin typeface="楷体" panose="02010609060101010101" pitchFamily="49" charset="-122"/>
                <a:ea typeface="楷体" panose="02010609060101010101" pitchFamily="49" charset="-122"/>
              </a:rPr>
              <a:t>（电机动力电源）、</a:t>
            </a:r>
            <a:r>
              <a:rPr lang="en-US" altLang="zh-CN" sz="2400" b="0" dirty="0">
                <a:latin typeface="楷体" panose="02010609060101010101" pitchFamily="49" charset="-122"/>
                <a:ea typeface="楷体" panose="02010609060101010101" pitchFamily="49" charset="-122"/>
              </a:rPr>
              <a:t>Vp</a:t>
            </a:r>
            <a:r>
              <a:rPr lang="zh-CN" altLang="en-US" sz="2400" b="0" dirty="0">
                <a:latin typeface="楷体" panose="02010609060101010101" pitchFamily="49" charset="-122"/>
                <a:ea typeface="楷体" panose="02010609060101010101" pitchFamily="49" charset="-122"/>
              </a:rPr>
              <a:t>（电机控制电源）、</a:t>
            </a:r>
            <a:r>
              <a:rPr lang="en-US" altLang="zh-CN" sz="2400" b="0" dirty="0">
                <a:latin typeface="楷体" panose="02010609060101010101" pitchFamily="49" charset="-122"/>
                <a:ea typeface="楷体" panose="02010609060101010101" pitchFamily="49" charset="-122"/>
              </a:rPr>
              <a:t>Vsp</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PWW</a:t>
            </a:r>
            <a:r>
              <a:rPr lang="zh-CN" altLang="en-US" sz="2400" b="0" dirty="0">
                <a:latin typeface="楷体" panose="02010609060101010101" pitchFamily="49" charset="-122"/>
                <a:ea typeface="楷体" panose="02010609060101010101" pitchFamily="49" charset="-122"/>
              </a:rPr>
              <a:t>占空比调速、频率）、</a:t>
            </a:r>
            <a:r>
              <a:rPr lang="en-US" altLang="zh-CN" sz="2400" b="0" dirty="0">
                <a:latin typeface="楷体" panose="02010609060101010101" pitchFamily="49" charset="-122"/>
                <a:ea typeface="楷体" panose="02010609060101010101" pitchFamily="49" charset="-122"/>
              </a:rPr>
              <a:t>FG</a:t>
            </a:r>
            <a:r>
              <a:rPr lang="zh-CN" altLang="en-US" sz="2400" b="0" dirty="0">
                <a:latin typeface="楷体" panose="02010609060101010101" pitchFamily="49" charset="-122"/>
                <a:ea typeface="楷体" panose="02010609060101010101" pitchFamily="49" charset="-122"/>
              </a:rPr>
              <a:t>（转速脉冲，</a:t>
            </a:r>
            <a:r>
              <a:rPr lang="en-US" altLang="zh-CN" sz="2400" b="0" dirty="0">
                <a:latin typeface="楷体" panose="02010609060101010101" pitchFamily="49" charset="-122"/>
                <a:ea typeface="楷体" panose="02010609060101010101" pitchFamily="49" charset="-122"/>
              </a:rPr>
              <a:t>n</a:t>
            </a:r>
            <a:r>
              <a:rPr lang="zh-CN" altLang="en-US" sz="2400" b="0" dirty="0">
                <a:latin typeface="楷体" panose="02010609060101010101" pitchFamily="49" charset="-122"/>
                <a:ea typeface="楷体" panose="02010609060101010101" pitchFamily="49" charset="-122"/>
              </a:rPr>
              <a:t>个</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转）</a:t>
            </a:r>
            <a:endParaRPr lang="en-US" altLang="zh-CN" sz="2400" b="0" dirty="0">
              <a:latin typeface="楷体" panose="02010609060101010101" pitchFamily="49" charset="-122"/>
              <a:ea typeface="楷体" panose="02010609060101010101" pitchFamily="49" charset="-122"/>
            </a:endParaRPr>
          </a:p>
          <a:p>
            <a:pPr>
              <a:buNone/>
            </a:pPr>
            <a:r>
              <a:rPr lang="zh-CN" altLang="en-US" sz="2400" b="0" dirty="0">
                <a:solidFill>
                  <a:srgbClr val="FF0000"/>
                </a:solidFill>
                <a:latin typeface="楷体" panose="02010609060101010101" pitchFamily="49" charset="-122"/>
                <a:ea typeface="楷体" panose="02010609060101010101" pitchFamily="49" charset="-122"/>
              </a:rPr>
              <a:t>   加载时序</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 Vp</a:t>
            </a:r>
            <a:r>
              <a:rPr lang="zh-CN" altLang="en-US" sz="2400" b="0" dirty="0">
                <a:latin typeface="楷体" panose="02010609060101010101" pitchFamily="49" charset="-122"/>
                <a:ea typeface="楷体" panose="02010609060101010101" pitchFamily="49" charset="-122"/>
              </a:rPr>
              <a:t>加载</a:t>
            </a:r>
            <a:r>
              <a:rPr lang="en-US" altLang="zh-CN" sz="2400" b="0" dirty="0">
                <a:latin typeface="楷体" panose="02010609060101010101" pitchFamily="49" charset="-122"/>
                <a:ea typeface="楷体" panose="02010609060101010101" pitchFamily="49" charset="-122"/>
              </a:rPr>
              <a:t>→ Vm</a:t>
            </a:r>
            <a:r>
              <a:rPr lang="zh-CN" altLang="en-US" sz="2400" b="0" dirty="0">
                <a:latin typeface="楷体" panose="02010609060101010101" pitchFamily="49" charset="-122"/>
                <a:ea typeface="楷体" panose="02010609060101010101" pitchFamily="49" charset="-122"/>
              </a:rPr>
              <a:t>加载</a:t>
            </a:r>
            <a:r>
              <a:rPr lang="en-US" altLang="zh-CN" sz="2400" b="0" dirty="0">
                <a:latin typeface="楷体" panose="02010609060101010101" pitchFamily="49" charset="-122"/>
                <a:ea typeface="楷体" panose="02010609060101010101" pitchFamily="49" charset="-122"/>
              </a:rPr>
              <a:t>→ Vsp</a:t>
            </a:r>
            <a:r>
              <a:rPr lang="zh-CN" altLang="en-US" sz="2400" b="0" dirty="0">
                <a:latin typeface="楷体" panose="02010609060101010101" pitchFamily="49" charset="-122"/>
                <a:ea typeface="楷体" panose="02010609060101010101" pitchFamily="49" charset="-122"/>
              </a:rPr>
              <a:t>加载  </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a:t>
            </a:r>
            <a:r>
              <a:rPr lang="zh-CN" altLang="en-US" sz="2400" b="0" dirty="0">
                <a:solidFill>
                  <a:srgbClr val="FF0000"/>
                </a:solidFill>
                <a:latin typeface="楷体" panose="02010609060101010101" pitchFamily="49" charset="-122"/>
                <a:ea typeface="楷体" panose="02010609060101010101" pitchFamily="49" charset="-122"/>
              </a:rPr>
              <a:t>卸载时序</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 Vsp</a:t>
            </a:r>
            <a:r>
              <a:rPr lang="zh-CN" altLang="en-US" sz="2400" b="0" dirty="0">
                <a:latin typeface="楷体" panose="02010609060101010101" pitchFamily="49" charset="-122"/>
                <a:ea typeface="楷体" panose="02010609060101010101" pitchFamily="49" charset="-122"/>
              </a:rPr>
              <a:t>卸载</a:t>
            </a:r>
            <a:r>
              <a:rPr lang="en-US" altLang="zh-CN" sz="2400" b="0" dirty="0">
                <a:latin typeface="楷体" panose="02010609060101010101" pitchFamily="49" charset="-122"/>
                <a:ea typeface="楷体" panose="02010609060101010101" pitchFamily="49" charset="-122"/>
              </a:rPr>
              <a:t>→ Vm</a:t>
            </a:r>
            <a:r>
              <a:rPr lang="zh-CN" altLang="en-US" sz="2400" b="0" dirty="0">
                <a:latin typeface="楷体" panose="02010609060101010101" pitchFamily="49" charset="-122"/>
                <a:ea typeface="楷体" panose="02010609060101010101" pitchFamily="49" charset="-122"/>
              </a:rPr>
              <a:t>卸载</a:t>
            </a:r>
            <a:r>
              <a:rPr lang="en-US" altLang="zh-CN" sz="2400" b="0" dirty="0">
                <a:latin typeface="楷体" panose="02010609060101010101" pitchFamily="49" charset="-122"/>
                <a:ea typeface="楷体" panose="02010609060101010101" pitchFamily="49" charset="-122"/>
              </a:rPr>
              <a:t>→ Vp</a:t>
            </a:r>
            <a:r>
              <a:rPr lang="zh-CN" altLang="en-US" sz="2400" b="0" dirty="0">
                <a:latin typeface="楷体" panose="02010609060101010101" pitchFamily="49" charset="-122"/>
                <a:ea typeface="楷体" panose="02010609060101010101" pitchFamily="49" charset="-122"/>
              </a:rPr>
              <a:t>卸载</a:t>
            </a:r>
            <a:endParaRPr lang="zh-CN" altLang="en-US" dirty="0"/>
          </a:p>
        </p:txBody>
      </p:sp>
      <p:sp>
        <p:nvSpPr>
          <p:cNvPr id="27651"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嵌入式软件设计及操作系统</a:t>
            </a:r>
            <a:endParaRPr lang="zh-CN" altLang="en-US" sz="4000" dirty="0"/>
          </a:p>
        </p:txBody>
      </p:sp>
      <p:sp>
        <p:nvSpPr>
          <p:cNvPr id="28674" name="内容占位符 2"/>
          <p:cNvSpPr>
            <a:spLocks noGrp="1"/>
          </p:cNvSpPr>
          <p:nvPr>
            <p:ph idx="1" hasCustomPrompt="1"/>
          </p:nvPr>
        </p:nvSpPr>
        <p:spPr>
          <a:xfrm>
            <a:off x="179388" y="2017713"/>
            <a:ext cx="8775700" cy="4114800"/>
          </a:xfrm>
          <a:ln/>
        </p:spPr>
        <p:txBody>
          <a:bodyPr vert="horz" wrap="square" lIns="91440" tIns="45720" rIns="91440" bIns="45720" anchor="t" anchorCtr="0"/>
          <a:p>
            <a:r>
              <a:rPr lang="zh-CN" altLang="en-US" sz="2400" b="0" dirty="0">
                <a:solidFill>
                  <a:srgbClr val="FF0000"/>
                </a:solidFill>
                <a:latin typeface="楷体" panose="02010609060101010101" pitchFamily="49" charset="-122"/>
                <a:ea typeface="楷体" panose="02010609060101010101" pitchFamily="49" charset="-122"/>
              </a:rPr>
              <a:t>嵌入式软件设计的演变</a:t>
            </a:r>
            <a:r>
              <a:rPr lang="zh-CN" altLang="en-US" sz="2400" b="0" dirty="0">
                <a:latin typeface="楷体" panose="02010609060101010101" pitchFamily="49" charset="-122"/>
                <a:ea typeface="楷体" panose="02010609060101010101" pitchFamily="49" charset="-122"/>
              </a:rPr>
              <a:t>（</a:t>
            </a:r>
            <a:r>
              <a:rPr lang="zh-CN" altLang="en-US" sz="2400" b="0" dirty="0">
                <a:solidFill>
                  <a:srgbClr val="FF0000"/>
                </a:solidFill>
                <a:latin typeface="楷体" panose="02010609060101010101" pitchFamily="49" charset="-122"/>
                <a:ea typeface="楷体" panose="02010609060101010101" pitchFamily="49" charset="-122"/>
              </a:rPr>
              <a:t>顺序</a:t>
            </a:r>
            <a:r>
              <a:rPr lang="zh-CN" altLang="en-US" sz="2400" b="0" dirty="0">
                <a:latin typeface="楷体" panose="02010609060101010101" pitchFamily="49" charset="-122"/>
                <a:ea typeface="楷体" panose="02010609060101010101" pitchFamily="49" charset="-122"/>
              </a:rPr>
              <a:t>设计、</a:t>
            </a:r>
            <a:r>
              <a:rPr lang="zh-CN" altLang="en-US" sz="2400" b="0" dirty="0">
                <a:solidFill>
                  <a:srgbClr val="FF0000"/>
                </a:solidFill>
                <a:latin typeface="楷体" panose="02010609060101010101" pitchFamily="49" charset="-122"/>
                <a:ea typeface="楷体" panose="02010609060101010101" pitchFamily="49" charset="-122"/>
              </a:rPr>
              <a:t>状态机</a:t>
            </a:r>
            <a:r>
              <a:rPr lang="zh-CN" altLang="en-US" sz="2400" b="0" dirty="0">
                <a:latin typeface="楷体" panose="02010609060101010101" pitchFamily="49" charset="-122"/>
                <a:ea typeface="楷体" panose="02010609060101010101" pitchFamily="49" charset="-122"/>
              </a:rPr>
              <a:t>程序设计、</a:t>
            </a:r>
            <a:r>
              <a:rPr lang="zh-CN" altLang="en-US" sz="2400" b="0" dirty="0">
                <a:solidFill>
                  <a:srgbClr val="FF0000"/>
                </a:solidFill>
                <a:latin typeface="楷体" panose="02010609060101010101" pitchFamily="49" charset="-122"/>
                <a:ea typeface="楷体" panose="02010609060101010101" pitchFamily="49" charset="-122"/>
              </a:rPr>
              <a:t>简易任务调度器</a:t>
            </a:r>
            <a:r>
              <a:rPr lang="zh-CN" altLang="en-US" sz="2400" b="0" dirty="0">
                <a:latin typeface="楷体" panose="02010609060101010101" pitchFamily="49" charset="-122"/>
                <a:ea typeface="楷体" panose="02010609060101010101" pitchFamily="49" charset="-122"/>
              </a:rPr>
              <a:t>程序设计、</a:t>
            </a:r>
            <a:r>
              <a:rPr lang="zh-CN" altLang="en-US" sz="2400" b="0" dirty="0">
                <a:solidFill>
                  <a:srgbClr val="FF0000"/>
                </a:solidFill>
                <a:latin typeface="楷体" panose="02010609060101010101" pitchFamily="49" charset="-122"/>
                <a:ea typeface="楷体" panose="02010609060101010101" pitchFamily="49" charset="-122"/>
              </a:rPr>
              <a:t>操作系统</a:t>
            </a:r>
            <a:r>
              <a:rPr lang="zh-CN" altLang="en-US" sz="2400" b="0" dirty="0">
                <a:latin typeface="楷体" panose="02010609060101010101" pitchFamily="49" charset="-122"/>
                <a:ea typeface="楷体" panose="02010609060101010101" pitchFamily="49" charset="-122"/>
              </a:rPr>
              <a:t>的程序设计）</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任务切换</a:t>
            </a:r>
            <a:r>
              <a:rPr lang="zh-CN" altLang="en-US" sz="2400" b="0" dirty="0">
                <a:latin typeface="楷体" panose="02010609060101010101" pitchFamily="49" charset="-122"/>
                <a:ea typeface="楷体" panose="02010609060101010101" pitchFamily="49" charset="-122"/>
              </a:rPr>
              <a:t>（栈指针切换</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堆栈搬移、公栈</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私栈）</a:t>
            </a:r>
            <a:endParaRPr lang="en-US" altLang="zh-CN" sz="2400" b="0" dirty="0">
              <a:latin typeface="楷体" panose="02010609060101010101" pitchFamily="49" charset="-122"/>
              <a:ea typeface="楷体" panose="02010609060101010101" pitchFamily="49" charset="-122"/>
            </a:endParaRPr>
          </a:p>
          <a:p>
            <a:r>
              <a:rPr lang="zh-CN" altLang="zh-CN" sz="2400" b="0" dirty="0">
                <a:solidFill>
                  <a:srgbClr val="FF0000"/>
                </a:solidFill>
                <a:latin typeface="楷体" panose="02010609060101010101" pitchFamily="49" charset="-122"/>
                <a:ea typeface="楷体" panose="02010609060101010101" pitchFamily="49" charset="-122"/>
              </a:rPr>
              <a:t>调度器的</a:t>
            </a:r>
            <a:r>
              <a:rPr lang="zh-CN" altLang="en-US" sz="2400" b="0" dirty="0">
                <a:solidFill>
                  <a:srgbClr val="FF0000"/>
                </a:solidFill>
                <a:latin typeface="楷体" panose="02010609060101010101" pitchFamily="49" charset="-122"/>
                <a:ea typeface="楷体" panose="02010609060101010101" pitchFamily="49" charset="-122"/>
              </a:rPr>
              <a:t>种类</a:t>
            </a:r>
            <a:r>
              <a:rPr lang="zh-CN" altLang="en-US"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合作式调度器</a:t>
            </a:r>
            <a:r>
              <a:rPr lang="zh-CN" altLang="en-US" sz="2400" b="0" dirty="0">
                <a:latin typeface="楷体" panose="02010609060101010101" pitchFamily="49" charset="-122"/>
                <a:ea typeface="楷体" panose="02010609060101010101" pitchFamily="49" charset="-122"/>
              </a:rPr>
              <a:t>、抢占</a:t>
            </a:r>
            <a:r>
              <a:rPr lang="zh-CN" altLang="zh-CN" sz="2400" b="0" dirty="0">
                <a:latin typeface="楷体" panose="02010609060101010101" pitchFamily="49" charset="-122"/>
                <a:ea typeface="楷体" panose="02010609060101010101" pitchFamily="49" charset="-122"/>
              </a:rPr>
              <a:t>式调度器</a:t>
            </a:r>
            <a:r>
              <a:rPr lang="zh-CN" altLang="en-US" sz="2400" b="0" dirty="0">
                <a:latin typeface="楷体" panose="02010609060101010101" pitchFamily="49" charset="-122"/>
                <a:ea typeface="楷体" panose="02010609060101010101" pitchFamily="49" charset="-122"/>
              </a:rPr>
              <a:t>、混合</a:t>
            </a:r>
            <a:r>
              <a:rPr lang="zh-CN" altLang="zh-CN" sz="2400" b="0" dirty="0">
                <a:latin typeface="楷体" panose="02010609060101010101" pitchFamily="49" charset="-122"/>
                <a:ea typeface="楷体" panose="02010609060101010101" pitchFamily="49" charset="-122"/>
              </a:rPr>
              <a:t>式调度器</a:t>
            </a:r>
            <a:r>
              <a:rPr lang="zh-CN" altLang="en-US"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r>
              <a:rPr lang="zh-CN" altLang="zh-CN" sz="2400" b="0" dirty="0">
                <a:solidFill>
                  <a:srgbClr val="FF0000"/>
                </a:solidFill>
                <a:latin typeface="楷体" panose="02010609060101010101" pitchFamily="49" charset="-122"/>
                <a:ea typeface="楷体" panose="02010609060101010101" pitchFamily="49" charset="-122"/>
              </a:rPr>
              <a:t>嵌入式软件架构与层次</a:t>
            </a:r>
            <a:r>
              <a:rPr lang="zh-CN" altLang="en-US"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硬件层、驱动层、系统层</a:t>
            </a:r>
            <a:r>
              <a:rPr lang="zh-CN" altLang="en-US"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应用层</a:t>
            </a:r>
            <a:r>
              <a:rPr lang="zh-CN" altLang="en-US" sz="2400" b="0" dirty="0">
                <a:latin typeface="楷体" panose="02010609060101010101" pitchFamily="49" charset="-122"/>
                <a:ea typeface="楷体" panose="02010609060101010101" pitchFamily="49" charset="-122"/>
              </a:rPr>
              <a:t>）分层便于在不同的</a:t>
            </a:r>
            <a:r>
              <a:rPr lang="en-US" altLang="zh-CN" sz="2400" b="0" dirty="0">
                <a:latin typeface="楷体" panose="02010609060101010101" pitchFamily="49" charset="-122"/>
                <a:ea typeface="楷体" panose="02010609060101010101" pitchFamily="49" charset="-122"/>
              </a:rPr>
              <a:t>CPU</a:t>
            </a:r>
            <a:r>
              <a:rPr lang="zh-CN" altLang="en-US" sz="2400" b="0" dirty="0">
                <a:latin typeface="楷体" panose="02010609060101010101" pitchFamily="49" charset="-122"/>
                <a:ea typeface="楷体" panose="02010609060101010101" pitchFamily="49" charset="-122"/>
              </a:rPr>
              <a:t>、不同</a:t>
            </a:r>
            <a:r>
              <a:rPr lang="en-US" altLang="zh-CN" sz="2400" b="0" dirty="0">
                <a:latin typeface="楷体" panose="02010609060101010101" pitchFamily="49" charset="-122"/>
                <a:ea typeface="楷体" panose="02010609060101010101" pitchFamily="49" charset="-122"/>
              </a:rPr>
              <a:t>OS</a:t>
            </a:r>
            <a:r>
              <a:rPr lang="zh-CN" altLang="en-US" sz="2400" b="0" dirty="0">
                <a:latin typeface="楷体" panose="02010609060101010101" pitchFamily="49" charset="-122"/>
                <a:ea typeface="楷体" panose="02010609060101010101" pitchFamily="49" charset="-122"/>
              </a:rPr>
              <a:t>间移植，节省开发时间，提高软件可靠性。</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实时多任务操作系统与分时多任务操作系统 </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实时、时间确定性</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p:txBody>
      </p:sp>
      <p:sp>
        <p:nvSpPr>
          <p:cNvPr id="28675"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嵌入式软件设计及操作系统</a:t>
            </a:r>
            <a:endParaRPr lang="zh-CN" altLang="en-US" sz="4000" dirty="0"/>
          </a:p>
        </p:txBody>
      </p:sp>
      <p:sp>
        <p:nvSpPr>
          <p:cNvPr id="29698" name="内容占位符 2"/>
          <p:cNvSpPr>
            <a:spLocks noGrp="1"/>
          </p:cNvSpPr>
          <p:nvPr>
            <p:ph idx="1" hasCustomPrompt="1"/>
          </p:nvPr>
        </p:nvSpPr>
        <p:spPr>
          <a:xfrm>
            <a:off x="179388" y="2017713"/>
            <a:ext cx="8775700" cy="4114800"/>
          </a:xfrm>
          <a:ln/>
        </p:spPr>
        <p:txBody>
          <a:bodyPr vert="horz" wrap="square" lIns="91440" tIns="45720" rIns="91440" bIns="45720" anchor="t" anchorCtr="0"/>
          <a:p>
            <a:r>
              <a:rPr lang="zh-CN" altLang="en-US" sz="2400" b="0" dirty="0">
                <a:solidFill>
                  <a:srgbClr val="FF0000"/>
                </a:solidFill>
                <a:latin typeface="楷体" panose="02010609060101010101" pitchFamily="49" charset="-122"/>
                <a:ea typeface="楷体" panose="02010609060101010101" pitchFamily="49" charset="-122"/>
              </a:rPr>
              <a:t>实时操作系统中的重要概念（</a:t>
            </a:r>
            <a:r>
              <a:rPr lang="zh-CN" altLang="en-US" sz="2400" b="0" dirty="0">
                <a:latin typeface="楷体" panose="02010609060101010101" pitchFamily="49" charset="-122"/>
                <a:ea typeface="楷体" panose="02010609060101010101" pitchFamily="49" charset="-122"/>
              </a:rPr>
              <a:t>时钟节拍、系统响应时间、任务切换时间</a:t>
            </a:r>
            <a:r>
              <a:rPr lang="en-US" altLang="zh-CN" sz="2400" b="0" dirty="0">
                <a:latin typeface="楷体" panose="02010609060101010101" pitchFamily="49" charset="-122"/>
                <a:ea typeface="楷体" panose="02010609060101010101" pitchFamily="49" charset="-122"/>
              </a:rPr>
              <a:t> </a:t>
            </a:r>
            <a:r>
              <a:rPr lang="zh-CN" altLang="en-US" sz="2400" b="0" dirty="0">
                <a:latin typeface="楷体" panose="02010609060101010101" pitchFamily="49" charset="-122"/>
                <a:ea typeface="楷体" panose="02010609060101010101" pitchFamily="49" charset="-122"/>
              </a:rPr>
              <a:t>、中断延迟时间）</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嵌入式</a:t>
            </a:r>
            <a:r>
              <a:rPr lang="en-US" altLang="zh-CN" sz="2400" b="0" dirty="0">
                <a:solidFill>
                  <a:srgbClr val="FF0000"/>
                </a:solidFill>
                <a:latin typeface="楷体" panose="02010609060101010101" pitchFamily="49" charset="-122"/>
                <a:ea typeface="楷体" panose="02010609060101010101" pitchFamily="49" charset="-122"/>
              </a:rPr>
              <a:t>Linux</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种类、启动、存储及文件系统、写均衡</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r>
              <a:rPr lang="en-US" altLang="zh-CN" sz="2400" b="0" dirty="0">
                <a:solidFill>
                  <a:srgbClr val="FF0000"/>
                </a:solidFill>
                <a:latin typeface="楷体" panose="02010609060101010101" pitchFamily="49" charset="-122"/>
                <a:ea typeface="楷体" panose="02010609060101010101" pitchFamily="49" charset="-122"/>
              </a:rPr>
              <a:t>RTOS</a:t>
            </a:r>
            <a:r>
              <a:rPr lang="zh-CN" altLang="en-US" sz="2400" b="0" dirty="0">
                <a:solidFill>
                  <a:srgbClr val="FF0000"/>
                </a:solidFill>
                <a:latin typeface="楷体" panose="02010609060101010101" pitchFamily="49" charset="-122"/>
                <a:ea typeface="楷体" panose="02010609060101010101" pitchFamily="49" charset="-122"/>
              </a:rPr>
              <a:t>优缺点</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优点：</a:t>
            </a:r>
            <a:r>
              <a:rPr lang="zh-CN" altLang="zh-CN" sz="2400" b="0" dirty="0">
                <a:latin typeface="楷体" panose="02010609060101010101" pitchFamily="49" charset="-122"/>
                <a:ea typeface="楷体" panose="02010609060101010101" pitchFamily="49" charset="-122"/>
              </a:rPr>
              <a:t>实时</a:t>
            </a:r>
            <a:r>
              <a:rPr lang="zh-CN" altLang="en-US"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多人</a:t>
            </a:r>
            <a:r>
              <a:rPr lang="zh-CN" altLang="en-US" sz="2400" b="0" dirty="0">
                <a:latin typeface="楷体" panose="02010609060101010101" pitchFamily="49" charset="-122"/>
                <a:ea typeface="楷体" panose="02010609060101010101" pitchFamily="49" charset="-122"/>
              </a:rPr>
              <a:t>协作</a:t>
            </a:r>
            <a:r>
              <a:rPr lang="zh-CN" altLang="zh-CN" sz="2400" b="0" dirty="0">
                <a:latin typeface="楷体" panose="02010609060101010101" pitchFamily="49" charset="-122"/>
                <a:ea typeface="楷体" panose="02010609060101010101" pitchFamily="49" charset="-122"/>
              </a:rPr>
              <a:t>开发</a:t>
            </a:r>
            <a:r>
              <a:rPr lang="zh-CN" altLang="en-US"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程序结构简</a:t>
            </a:r>
            <a:r>
              <a:rPr lang="zh-CN" altLang="en-US" sz="2400" b="0" dirty="0">
                <a:latin typeface="楷体" panose="02010609060101010101" pitchFamily="49" charset="-122"/>
                <a:ea typeface="楷体" panose="02010609060101010101" pitchFamily="49" charset="-122"/>
              </a:rPr>
              <a:t>化；缺点：更多资源、成本、时效、能耗</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r>
              <a:rPr lang="zh-CN" altLang="zh-CN" sz="2400" b="0" dirty="0">
                <a:solidFill>
                  <a:srgbClr val="FF0000"/>
                </a:solidFill>
                <a:latin typeface="楷体" panose="02010609060101010101" pitchFamily="49" charset="-122"/>
                <a:ea typeface="楷体" panose="02010609060101010101" pitchFamily="49" charset="-122"/>
              </a:rPr>
              <a:t>什么时候该使用</a:t>
            </a:r>
            <a:r>
              <a:rPr lang="en-US" altLang="zh-CN" sz="2400" b="0" dirty="0">
                <a:solidFill>
                  <a:srgbClr val="FF0000"/>
                </a:solidFill>
                <a:latin typeface="楷体" panose="02010609060101010101" pitchFamily="49" charset="-122"/>
                <a:ea typeface="楷体" panose="02010609060101010101" pitchFamily="49" charset="-122"/>
              </a:rPr>
              <a:t>RTOS</a:t>
            </a:r>
            <a:r>
              <a:rPr lang="zh-CN" altLang="zh-CN" sz="2400" b="0" dirty="0">
                <a:solidFill>
                  <a:srgbClr val="FF0000"/>
                </a:solidFill>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（任务耗时、复杂、</a:t>
            </a:r>
            <a:r>
              <a:rPr lang="zh-CN" altLang="zh-CN" sz="2400" b="0" dirty="0">
                <a:latin typeface="楷体" panose="02010609060101010101" pitchFamily="49" charset="-122"/>
                <a:ea typeface="楷体" panose="02010609060101010101" pitchFamily="49" charset="-122"/>
              </a:rPr>
              <a:t>资源充足</a:t>
            </a:r>
            <a:r>
              <a:rPr lang="zh-CN" altLang="en-US" sz="2400" b="0" dirty="0">
                <a:latin typeface="楷体" panose="02010609060101010101" pitchFamily="49" charset="-122"/>
                <a:ea typeface="楷体" panose="02010609060101010101" pitchFamily="49" charset="-122"/>
              </a:rPr>
              <a:t>、低功耗与</a:t>
            </a:r>
            <a:r>
              <a:rPr lang="en-US" altLang="zh-CN" sz="2400" b="0" dirty="0">
                <a:latin typeface="楷体" panose="02010609060101010101" pitchFamily="49" charset="-122"/>
                <a:ea typeface="楷体" panose="02010609060101010101" pitchFamily="49" charset="-122"/>
              </a:rPr>
              <a:t>RTOS</a:t>
            </a:r>
            <a:r>
              <a:rPr lang="zh-CN" altLang="en-US" sz="2400" b="0" dirty="0">
                <a:latin typeface="楷体" panose="02010609060101010101" pitchFamily="49" charset="-122"/>
                <a:ea typeface="楷体" panose="02010609060101010101" pitchFamily="49" charset="-122"/>
              </a:rPr>
              <a:t>）</a:t>
            </a:r>
            <a:endParaRPr lang="zh-CN" altLang="en-US" sz="2400" b="0" dirty="0">
              <a:latin typeface="楷体" panose="02010609060101010101" pitchFamily="49" charset="-122"/>
              <a:ea typeface="楷体" panose="02010609060101010101" pitchFamily="49" charset="-122"/>
            </a:endParaRPr>
          </a:p>
          <a:p>
            <a:endParaRPr lang="zh-CN" altLang="en-US" dirty="0"/>
          </a:p>
          <a:p>
            <a:endParaRPr lang="zh-CN" altLang="en-US" dirty="0"/>
          </a:p>
        </p:txBody>
      </p:sp>
      <p:sp>
        <p:nvSpPr>
          <p:cNvPr id="29699"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ln/>
        </p:spPr>
        <p:txBody>
          <a:bodyPr vert="horz" wrap="square" lIns="91440" tIns="45720" rIns="91440" bIns="45720" anchor="b" anchorCtr="0"/>
          <a:p>
            <a:r>
              <a:rPr lang="zh-CN" altLang="en-US" dirty="0">
                <a:latin typeface="楷体" panose="02010609060101010101" pitchFamily="49" charset="-122"/>
                <a:ea typeface="楷体" panose="02010609060101010101" pitchFamily="49" charset="-122"/>
              </a:rPr>
              <a:t>嵌入式软件设计及操作系统</a:t>
            </a:r>
            <a:endParaRPr lang="zh-CN" altLang="en-US" dirty="0"/>
          </a:p>
        </p:txBody>
      </p:sp>
      <p:sp>
        <p:nvSpPr>
          <p:cNvPr id="30722" name="内容占位符 2"/>
          <p:cNvSpPr>
            <a:spLocks noGrp="1"/>
          </p:cNvSpPr>
          <p:nvPr>
            <p:ph idx="1" hasCustomPrompt="1"/>
          </p:nvPr>
        </p:nvSpPr>
        <p:spPr>
          <a:xfrm>
            <a:off x="179388" y="2017713"/>
            <a:ext cx="8775700" cy="4114800"/>
          </a:xfrm>
          <a:ln/>
        </p:spPr>
        <p:txBody>
          <a:bodyPr vert="horz" wrap="square" lIns="91440" tIns="45720" rIns="91440" bIns="45720" anchor="t" anchorCtr="0"/>
          <a:p>
            <a:r>
              <a:rPr lang="zh-CN" altLang="en-US" sz="2400" b="0" dirty="0">
                <a:solidFill>
                  <a:srgbClr val="FF0000"/>
                </a:solidFill>
                <a:latin typeface="楷体" panose="02010609060101010101" pitchFamily="49" charset="-122"/>
                <a:ea typeface="楷体" panose="02010609060101010101" pitchFamily="49" charset="-122"/>
              </a:rPr>
              <a:t>实时系统概念</a:t>
            </a:r>
            <a:r>
              <a:rPr lang="zh-CN" altLang="en-US" sz="2400" b="0" dirty="0">
                <a:latin typeface="楷体" panose="02010609060101010101" pitchFamily="49" charset="-122"/>
                <a:ea typeface="楷体" panose="02010609060101010101" pitchFamily="49" charset="-122"/>
              </a:rPr>
              <a:t>（软实时系统、硬实时系统）</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代码的临界段</a:t>
            </a:r>
            <a:r>
              <a:rPr lang="zh-CN" altLang="en-US" sz="2400" b="0" dirty="0">
                <a:latin typeface="楷体" panose="02010609060101010101" pitchFamily="49" charset="-122"/>
                <a:ea typeface="楷体" panose="02010609060101010101" pitchFamily="49" charset="-122"/>
              </a:rPr>
              <a:t>（关中断、影响中断响应时间、防数据撕裂）</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资源</a:t>
            </a:r>
            <a:r>
              <a:rPr lang="zh-CN" altLang="en-US" sz="2400" b="0" dirty="0">
                <a:latin typeface="楷体" panose="02010609060101010101" pitchFamily="49" charset="-122"/>
                <a:ea typeface="楷体" panose="02010609060101010101" pitchFamily="49" charset="-122"/>
              </a:rPr>
              <a:t>（可以是硬件设备，也可以是软件、存储空间；共享资源、互斥）</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任务</a:t>
            </a:r>
            <a:r>
              <a:rPr lang="zh-CN" altLang="en-US" sz="2400" b="0" dirty="0">
                <a:latin typeface="楷体" panose="02010609060101010101" pitchFamily="49" charset="-122"/>
                <a:ea typeface="楷体" panose="02010609060101010101" pitchFamily="49" charset="-122"/>
              </a:rPr>
              <a:t>（优先级（静态</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动态、反转、）、</a:t>
            </a:r>
            <a:r>
              <a:rPr lang="en-US" altLang="zh-CN" sz="2400" b="0" dirty="0">
                <a:latin typeface="楷体" panose="02010609060101010101" pitchFamily="49" charset="-122"/>
                <a:ea typeface="楷体" panose="02010609060101010101" pitchFamily="49" charset="-122"/>
              </a:rPr>
              <a:t>5</a:t>
            </a:r>
            <a:r>
              <a:rPr lang="zh-CN" altLang="en-US" sz="2400" b="0" dirty="0">
                <a:latin typeface="楷体" panose="02010609060101010101" pitchFamily="49" charset="-122"/>
                <a:ea typeface="楷体" panose="02010609060101010101" pitchFamily="49" charset="-122"/>
              </a:rPr>
              <a:t>种状态、切换）</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调度 </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不可剥夺型、可剥夺型、可重入型函数、时间片调度、死锁</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p:txBody>
      </p:sp>
      <p:sp>
        <p:nvSpPr>
          <p:cNvPr id="30723"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a:ln/>
        </p:spPr>
        <p:txBody>
          <a:bodyPr vert="horz" wrap="square" lIns="91440" tIns="45720" rIns="91440" bIns="45720" anchor="b" anchorCtr="0"/>
          <a:p>
            <a:r>
              <a:rPr lang="zh-CN" altLang="en-US" dirty="0">
                <a:latin typeface="楷体" panose="02010609060101010101" pitchFamily="49" charset="-122"/>
                <a:ea typeface="楷体" panose="02010609060101010101" pitchFamily="49" charset="-122"/>
              </a:rPr>
              <a:t>嵌入式软件设计及操作系统</a:t>
            </a:r>
            <a:endParaRPr lang="zh-CN" altLang="en-US" dirty="0"/>
          </a:p>
        </p:txBody>
      </p:sp>
      <p:sp>
        <p:nvSpPr>
          <p:cNvPr id="31746" name="内容占位符 2"/>
          <p:cNvSpPr>
            <a:spLocks noGrp="1"/>
          </p:cNvSpPr>
          <p:nvPr>
            <p:ph idx="1" hasCustomPrompt="1"/>
          </p:nvPr>
        </p:nvSpPr>
        <p:spPr>
          <a:xfrm>
            <a:off x="179388" y="1989138"/>
            <a:ext cx="8636000" cy="4114800"/>
          </a:xfrm>
          <a:ln/>
        </p:spPr>
        <p:txBody>
          <a:bodyPr vert="horz" wrap="square" lIns="91440" tIns="45720" rIns="91440" bIns="45720" anchor="t" anchorCtr="0"/>
          <a:p>
            <a:r>
              <a:rPr lang="zh-CN" altLang="en-US" sz="2400" b="0" dirty="0">
                <a:solidFill>
                  <a:srgbClr val="FF0000"/>
                </a:solidFill>
                <a:latin typeface="楷体" panose="02010609060101010101" pitchFamily="49" charset="-122"/>
                <a:ea typeface="楷体" panose="02010609060101010101" pitchFamily="49" charset="-122"/>
              </a:rPr>
              <a:t>中断响应时间 、中断处理时间、中断恢复时间、非屏蔽中断</a:t>
            </a:r>
            <a:endParaRPr lang="en-US" altLang="zh-CN" sz="2400" b="0" dirty="0">
              <a:solidFill>
                <a:srgbClr val="FF0000"/>
              </a:solidFill>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影响中断时间的处理方法（</a:t>
            </a:r>
            <a:r>
              <a:rPr lang="zh-CN" altLang="en-US" sz="2400" b="0" dirty="0">
                <a:latin typeface="楷体" panose="02010609060101010101" pitchFamily="49" charset="-122"/>
                <a:ea typeface="楷体" panose="02010609060101010101" pitchFamily="49" charset="-122"/>
              </a:rPr>
              <a:t>任务外移与通知、时间轮、查表、前导</a:t>
            </a:r>
            <a:r>
              <a:rPr lang="en-US" altLang="zh-CN" sz="2400" b="0" dirty="0">
                <a:latin typeface="楷体" panose="02010609060101010101" pitchFamily="49" charset="-122"/>
                <a:ea typeface="楷体" panose="02010609060101010101" pitchFamily="49" charset="-122"/>
              </a:rPr>
              <a:t>0</a:t>
            </a:r>
            <a:r>
              <a:rPr lang="zh-CN" altLang="en-US" sz="2400" b="0" dirty="0">
                <a:latin typeface="楷体" panose="02010609060101010101" pitchFamily="49" charset="-122"/>
                <a:ea typeface="楷体" panose="02010609060101010101" pitchFamily="49" charset="-122"/>
              </a:rPr>
              <a:t>指令）</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相对时间、绝对时间</a:t>
            </a:r>
            <a:endParaRPr lang="en-US" altLang="zh-CN" sz="2400" b="0" dirty="0">
              <a:solidFill>
                <a:srgbClr val="FF0000"/>
              </a:solidFill>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存储器的需求</a:t>
            </a:r>
            <a:r>
              <a:rPr lang="zh-CN" altLang="en-US" sz="2400" b="0" dirty="0">
                <a:latin typeface="楷体" panose="02010609060101010101" pitchFamily="49" charset="-122"/>
                <a:ea typeface="楷体" panose="02010609060101010101" pitchFamily="49" charset="-122"/>
              </a:rPr>
              <a:t>（局部变量；函数嵌套 ；中断及嵌套 ；库函数需要的栈空间 ）</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实时内核的优缺点</a:t>
            </a:r>
            <a:endParaRPr lang="zh-CN" altLang="en-US" sz="2400" b="0" dirty="0">
              <a:solidFill>
                <a:srgbClr val="FF0000"/>
              </a:solidFill>
              <a:latin typeface="楷体" panose="02010609060101010101" pitchFamily="49" charset="-122"/>
              <a:ea typeface="楷体" panose="02010609060101010101" pitchFamily="49" charset="-122"/>
            </a:endParaRPr>
          </a:p>
          <a:p>
            <a:endParaRPr lang="zh-CN" altLang="en-US" dirty="0"/>
          </a:p>
          <a:p>
            <a:endParaRPr lang="zh-CN" altLang="en-US" dirty="0"/>
          </a:p>
        </p:txBody>
      </p:sp>
      <p:sp>
        <p:nvSpPr>
          <p:cNvPr id="31747"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ln/>
        </p:spPr>
        <p:txBody>
          <a:bodyPr vert="horz" wrap="square" lIns="91440" tIns="45720" rIns="91440" bIns="45720" anchor="b" anchorCtr="0"/>
          <a:p>
            <a:r>
              <a:rPr lang="zh-CN" altLang="en-US" dirty="0">
                <a:latin typeface="楷体" panose="02010609060101010101" pitchFamily="49" charset="-122"/>
                <a:ea typeface="楷体" panose="02010609060101010101" pitchFamily="49" charset="-122"/>
              </a:rPr>
              <a:t>嵌入式软件设计</a:t>
            </a:r>
            <a:endParaRPr lang="zh-CN" altLang="en-US" dirty="0"/>
          </a:p>
        </p:txBody>
      </p:sp>
      <p:sp>
        <p:nvSpPr>
          <p:cNvPr id="32770" name="内容占位符 2"/>
          <p:cNvSpPr>
            <a:spLocks noGrp="1"/>
          </p:cNvSpPr>
          <p:nvPr>
            <p:ph idx="1" hasCustomPrompt="1"/>
          </p:nvPr>
        </p:nvSpPr>
        <p:spPr>
          <a:xfrm>
            <a:off x="179388" y="2017713"/>
            <a:ext cx="8775700" cy="4114800"/>
          </a:xfrm>
          <a:ln/>
        </p:spPr>
        <p:txBody>
          <a:bodyPr vert="horz" wrap="square" lIns="91440" tIns="45720" rIns="91440" bIns="45720" anchor="t" anchorCtr="0"/>
          <a:p>
            <a:pPr eaLnBrk="1" hangingPunct="1"/>
            <a:r>
              <a:rPr lang="zh-CN" altLang="zh-CN" sz="2400" b="0" dirty="0">
                <a:solidFill>
                  <a:srgbClr val="FF0000"/>
                </a:solidFill>
                <a:latin typeface="楷体" panose="02010609060101010101" pitchFamily="49" charset="-122"/>
                <a:ea typeface="楷体" panose="02010609060101010101" pitchFamily="49" charset="-122"/>
              </a:rPr>
              <a:t>嵌入式软件架构与层次</a:t>
            </a:r>
            <a:r>
              <a:rPr lang="zh-CN" altLang="en-US"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硬件层、驱动层、系统层和应用层</a:t>
            </a:r>
            <a:r>
              <a:rPr lang="zh-CN" altLang="en-US"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eaLnBrk="1" hangingPunct="1"/>
            <a:r>
              <a:rPr lang="zh-CN" altLang="en-US" sz="2400" b="0" dirty="0">
                <a:solidFill>
                  <a:srgbClr val="FF0000"/>
                </a:solidFill>
                <a:latin typeface="楷体" panose="02010609060101010101" pitchFamily="49" charset="-122"/>
                <a:ea typeface="楷体" panose="02010609060101010101" pitchFamily="49" charset="-122"/>
              </a:rPr>
              <a:t>代码优化</a:t>
            </a:r>
            <a:r>
              <a:rPr lang="zh-CN" altLang="en-US"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平衡</a:t>
            </a:r>
            <a:r>
              <a:rPr lang="zh-CN" altLang="en-US" sz="2400" b="0" dirty="0">
                <a:latin typeface="楷体" panose="02010609060101010101" pitchFamily="49" charset="-122"/>
                <a:ea typeface="楷体" panose="02010609060101010101" pitchFamily="49" charset="-122"/>
              </a:rPr>
              <a:t>、利用硬件中断</a:t>
            </a:r>
            <a:r>
              <a:rPr lang="en-US" altLang="zh-CN" sz="2400" b="0" dirty="0">
                <a:latin typeface="楷体" panose="02010609060101010101" pitchFamily="49" charset="-122"/>
                <a:ea typeface="楷体" panose="02010609060101010101" pitchFamily="49" charset="-122"/>
              </a:rPr>
              <a:t>/DMA</a:t>
            </a:r>
            <a:r>
              <a:rPr lang="zh-CN" altLang="en-US"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eaLnBrk="1" hangingPunct="1">
              <a:buFontTx/>
              <a:buNone/>
            </a:pPr>
            <a:r>
              <a:rPr lang="zh-CN" altLang="en-US" sz="2400" b="0" dirty="0">
                <a:latin typeface="楷体" panose="02010609060101010101" pitchFamily="49" charset="-122"/>
                <a:ea typeface="楷体" panose="02010609060101010101" pitchFamily="49" charset="-122"/>
              </a:rPr>
              <a:t>小</a:t>
            </a:r>
            <a:r>
              <a:rPr lang="zh-CN" altLang="zh-CN" sz="2400" b="0" dirty="0">
                <a:latin typeface="楷体" panose="02010609060101010101" pitchFamily="49" charset="-122"/>
                <a:ea typeface="楷体" panose="02010609060101010101" pitchFamily="49" charset="-122"/>
              </a:rPr>
              <a:t>变量类型</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寄存器变量、利用结构体和联合、局部</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全局变量</a:t>
            </a:r>
            <a:endParaRPr lang="en-US" altLang="zh-CN" sz="2400" b="0" dirty="0">
              <a:latin typeface="楷体" panose="02010609060101010101" pitchFamily="49" charset="-122"/>
              <a:ea typeface="楷体" panose="02010609060101010101" pitchFamily="49" charset="-122"/>
            </a:endParaRPr>
          </a:p>
          <a:p>
            <a:pPr eaLnBrk="1" hangingPunct="1">
              <a:buFontTx/>
              <a:buNone/>
            </a:pPr>
            <a:r>
              <a:rPr lang="zh-CN" altLang="zh-CN" sz="2400" b="0" dirty="0">
                <a:latin typeface="楷体" panose="02010609060101010101" pitchFamily="49" charset="-122"/>
                <a:ea typeface="楷体" panose="02010609060101010101" pitchFamily="49" charset="-122"/>
              </a:rPr>
              <a:t>算法优化</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查表</a:t>
            </a:r>
            <a:r>
              <a:rPr lang="zh-CN" altLang="en-US"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求余</a:t>
            </a:r>
            <a:r>
              <a:rPr lang="zh-CN" altLang="en-US" sz="2400" b="0" dirty="0">
                <a:latin typeface="楷体" panose="02010609060101010101" pitchFamily="49" charset="-122"/>
                <a:ea typeface="楷体" panose="02010609060101010101" pitchFamily="49" charset="-122"/>
              </a:rPr>
              <a:t>、平方、</a:t>
            </a:r>
            <a:r>
              <a:rPr lang="zh-CN" altLang="zh-CN" sz="2400" b="0" dirty="0">
                <a:latin typeface="楷体" panose="02010609060101010101" pitchFamily="49" charset="-122"/>
                <a:ea typeface="楷体" panose="02010609060101010101" pitchFamily="49" charset="-122"/>
              </a:rPr>
              <a:t>公共表达式</a:t>
            </a:r>
            <a:r>
              <a:rPr lang="zh-CN" altLang="en-US" sz="2400" b="0" dirty="0">
                <a:latin typeface="楷体" panose="02010609060101010101" pitchFamily="49" charset="-122"/>
                <a:ea typeface="楷体" panose="02010609060101010101" pitchFamily="49" charset="-122"/>
              </a:rPr>
              <a:t>、数学方法</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eaLnBrk="1" hangingPunct="1">
              <a:buFontTx/>
              <a:buNone/>
            </a:pPr>
            <a:r>
              <a:rPr lang="zh-CN" altLang="zh-CN" sz="2400" b="0" dirty="0">
                <a:latin typeface="楷体" panose="02010609060101010101" pitchFamily="49" charset="-122"/>
                <a:ea typeface="楷体" panose="02010609060101010101" pitchFamily="49" charset="-122"/>
              </a:rPr>
              <a:t>宏代码</a:t>
            </a:r>
            <a:r>
              <a:rPr lang="zh-CN" altLang="en-US"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内嵌汇编</a:t>
            </a:r>
            <a:endParaRPr lang="en-US" altLang="zh-CN" sz="2400" b="0" dirty="0">
              <a:latin typeface="楷体" panose="02010609060101010101" pitchFamily="49" charset="-122"/>
              <a:ea typeface="楷体" panose="02010609060101010101" pitchFamily="49" charset="-122"/>
            </a:endParaRPr>
          </a:p>
          <a:p>
            <a:pPr eaLnBrk="1" hangingPunct="1">
              <a:buFontTx/>
              <a:buNone/>
            </a:pPr>
            <a:r>
              <a:rPr lang="zh-CN" altLang="zh-CN" sz="2400" b="0" dirty="0">
                <a:latin typeface="楷体" panose="02010609060101010101" pitchFamily="49" charset="-122"/>
                <a:ea typeface="楷体" panose="02010609060101010101" pitchFamily="49" charset="-122"/>
              </a:rPr>
              <a:t>循环语</a:t>
            </a:r>
            <a:r>
              <a:rPr lang="zh-CN" altLang="en-US" sz="2400" b="0" dirty="0">
                <a:latin typeface="楷体" panose="02010609060101010101" pitchFamily="49" charset="-122"/>
                <a:ea typeface="楷体" panose="02010609060101010101" pitchFamily="49" charset="-122"/>
              </a:rPr>
              <a:t>句</a:t>
            </a:r>
            <a:r>
              <a:rPr lang="zh-CN" altLang="zh-CN" sz="2400" b="0" dirty="0">
                <a:latin typeface="楷体" panose="02010609060101010101" pitchFamily="49" charset="-122"/>
                <a:ea typeface="楷体" panose="02010609060101010101" pitchFamily="49" charset="-122"/>
              </a:rPr>
              <a:t>的效率</a:t>
            </a:r>
            <a:r>
              <a:rPr lang="zh-CN" altLang="en-US" sz="2400" b="0" dirty="0">
                <a:latin typeface="楷体" panose="02010609060101010101" pitchFamily="49" charset="-122"/>
                <a:ea typeface="楷体" panose="02010609060101010101" pitchFamily="49" charset="-122"/>
              </a:rPr>
              <a:t>（分解、指针、判</a:t>
            </a:r>
            <a:r>
              <a:rPr lang="en-US" altLang="zh-CN" sz="2400" b="0" dirty="0">
                <a:latin typeface="楷体" panose="02010609060101010101" pitchFamily="49" charset="-122"/>
                <a:ea typeface="楷体" panose="02010609060101010101" pitchFamily="49" charset="-122"/>
              </a:rPr>
              <a:t>0</a:t>
            </a:r>
            <a:r>
              <a:rPr lang="zh-CN" altLang="en-US" sz="2400" b="0" dirty="0">
                <a:latin typeface="楷体" panose="02010609060101010101" pitchFamily="49" charset="-122"/>
                <a:ea typeface="楷体" panose="02010609060101010101" pitchFamily="49" charset="-122"/>
              </a:rPr>
              <a:t>、 ≥ 、</a:t>
            </a:r>
            <a:r>
              <a:rPr lang="zh-CN" altLang="zh-CN" sz="2400" b="0" dirty="0">
                <a:latin typeface="楷体" panose="02010609060101010101" pitchFamily="49" charset="-122"/>
                <a:ea typeface="楷体" panose="02010609060101010101" pitchFamily="49" charset="-122"/>
              </a:rPr>
              <a:t>循环展开</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集中）</a:t>
            </a:r>
            <a:r>
              <a:rPr lang="en-US" altLang="zh-CN" sz="2400" b="0" dirty="0">
                <a:latin typeface="楷体" panose="02010609060101010101" pitchFamily="49" charset="-122"/>
                <a:ea typeface="楷体" panose="02010609060101010101" pitchFamily="49" charset="-122"/>
              </a:rPr>
              <a:t>	</a:t>
            </a:r>
            <a:endParaRPr lang="zh-CN" altLang="en-US" sz="2400" b="0" dirty="0">
              <a:latin typeface="楷体" panose="02010609060101010101" pitchFamily="49" charset="-122"/>
              <a:ea typeface="楷体" panose="02010609060101010101" pitchFamily="49" charset="-122"/>
            </a:endParaRPr>
          </a:p>
        </p:txBody>
      </p:sp>
      <p:sp>
        <p:nvSpPr>
          <p:cNvPr id="32771"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ln/>
        </p:spPr>
        <p:txBody>
          <a:bodyPr vert="horz" wrap="square" lIns="91440" tIns="45720" rIns="91440" bIns="45720" anchor="b" anchorCtr="0"/>
          <a:p>
            <a:r>
              <a:rPr lang="zh-CN" altLang="en-US" dirty="0">
                <a:latin typeface="楷体" panose="02010609060101010101" pitchFamily="49" charset="-122"/>
                <a:ea typeface="楷体" panose="02010609060101010101" pitchFamily="49" charset="-122"/>
              </a:rPr>
              <a:t>嵌入式软件设计</a:t>
            </a:r>
            <a:endParaRPr lang="zh-CN" altLang="en-US" dirty="0"/>
          </a:p>
        </p:txBody>
      </p:sp>
      <p:sp>
        <p:nvSpPr>
          <p:cNvPr id="33794" name="内容占位符 2"/>
          <p:cNvSpPr>
            <a:spLocks noGrp="1"/>
          </p:cNvSpPr>
          <p:nvPr>
            <p:ph idx="1" hasCustomPrompt="1"/>
          </p:nvPr>
        </p:nvSpPr>
        <p:spPr>
          <a:xfrm>
            <a:off x="179388" y="2017713"/>
            <a:ext cx="8775700" cy="4114800"/>
          </a:xfrm>
          <a:ln/>
        </p:spPr>
        <p:txBody>
          <a:bodyPr vert="horz" wrap="square" lIns="91440" tIns="45720" rIns="91440" bIns="45720" anchor="t" anchorCtr="0"/>
          <a:p>
            <a:pPr eaLnBrk="1" hangingPunct="1">
              <a:buFontTx/>
              <a:buNone/>
            </a:pPr>
            <a:r>
              <a:rPr lang="en-US" altLang="zh-CN" sz="2400" b="0" dirty="0">
                <a:latin typeface="楷体" panose="02010609060101010101" pitchFamily="49" charset="-122"/>
                <a:ea typeface="楷体" panose="02010609060101010101" pitchFamily="49" charset="-122"/>
              </a:rPr>
              <a:t>switch </a:t>
            </a:r>
            <a:r>
              <a:rPr lang="zh-CN" altLang="en-US" sz="2400" b="0" dirty="0">
                <a:latin typeface="楷体" panose="02010609060101010101" pitchFamily="49" charset="-122"/>
                <a:ea typeface="楷体" panose="02010609060101010101" pitchFamily="49" charset="-122"/>
              </a:rPr>
              <a:t>（</a:t>
            </a:r>
            <a:r>
              <a:rPr lang="zh-CN" altLang="zh-CN" sz="2400" b="0" dirty="0">
                <a:solidFill>
                  <a:srgbClr val="FF0000"/>
                </a:solidFill>
                <a:latin typeface="楷体" panose="02010609060101010101" pitchFamily="49" charset="-122"/>
                <a:ea typeface="楷体" panose="02010609060101010101" pitchFamily="49" charset="-122"/>
              </a:rPr>
              <a:t>跳转表和比较链</a:t>
            </a:r>
            <a:r>
              <a:rPr lang="en-US" altLang="zh-CN" sz="2400" b="0" dirty="0">
                <a:solidFill>
                  <a:srgbClr val="FF0000"/>
                </a:solidFill>
                <a:latin typeface="楷体" panose="02010609060101010101" pitchFamily="49" charset="-122"/>
                <a:ea typeface="楷体" panose="02010609060101010101" pitchFamily="49" charset="-122"/>
              </a:rPr>
              <a:t>/</a:t>
            </a:r>
            <a:r>
              <a:rPr lang="zh-CN" altLang="zh-CN" sz="2400" b="0" dirty="0">
                <a:solidFill>
                  <a:srgbClr val="FF0000"/>
                </a:solidFill>
                <a:latin typeface="楷体" panose="02010609060101010101" pitchFamily="49" charset="-122"/>
                <a:ea typeface="楷体" panose="02010609060101010101" pitchFamily="49" charset="-122"/>
              </a:rPr>
              <a:t>树</a:t>
            </a:r>
            <a:r>
              <a:rPr lang="zh-CN" altLang="en-US"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嵌套</a:t>
            </a:r>
            <a:r>
              <a:rPr lang="zh-CN" altLang="en-US"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eaLnBrk="1" hangingPunct="1">
              <a:buFontTx/>
              <a:buNone/>
            </a:pPr>
            <a:r>
              <a:rPr lang="zh-CN" altLang="zh-CN" sz="2400" b="0" dirty="0">
                <a:latin typeface="楷体" panose="02010609060101010101" pitchFamily="49" charset="-122"/>
                <a:ea typeface="楷体" panose="02010609060101010101" pitchFamily="49" charset="-122"/>
              </a:rPr>
              <a:t>自增</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减和复合赋值</a:t>
            </a:r>
            <a:r>
              <a:rPr lang="zh-CN" altLang="en-US"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优化赋值</a:t>
            </a:r>
            <a:endParaRPr lang="en-US" altLang="zh-CN" sz="2400" b="0" dirty="0">
              <a:latin typeface="楷体" panose="02010609060101010101" pitchFamily="49" charset="-122"/>
              <a:ea typeface="楷体" panose="02010609060101010101" pitchFamily="49" charset="-122"/>
            </a:endParaRPr>
          </a:p>
          <a:p>
            <a:pPr eaLnBrk="1" hangingPunct="1">
              <a:buFontTx/>
              <a:buNone/>
            </a:pPr>
            <a:r>
              <a:rPr lang="zh-CN" altLang="en-US" sz="2400" b="0" dirty="0">
                <a:latin typeface="楷体" panose="02010609060101010101" pitchFamily="49" charset="-122"/>
                <a:ea typeface="楷体" panose="02010609060101010101" pitchFamily="49" charset="-122"/>
              </a:rPr>
              <a:t>减少浮点</a:t>
            </a:r>
            <a:endParaRPr lang="en-US" altLang="zh-CN" sz="2400" b="0" dirty="0">
              <a:latin typeface="楷体" panose="02010609060101010101" pitchFamily="49" charset="-122"/>
              <a:ea typeface="楷体" panose="02010609060101010101" pitchFamily="49" charset="-122"/>
            </a:endParaRPr>
          </a:p>
          <a:p>
            <a:pPr eaLnBrk="1" hangingPunct="1">
              <a:buFontTx/>
              <a:buNone/>
            </a:pPr>
            <a:r>
              <a:rPr lang="zh-CN" altLang="zh-CN" sz="2400" b="0" dirty="0">
                <a:latin typeface="楷体" panose="02010609060101010101" pitchFamily="49" charset="-122"/>
                <a:ea typeface="楷体" panose="02010609060101010101" pitchFamily="49" charset="-122"/>
              </a:rPr>
              <a:t>函数优化</a:t>
            </a:r>
            <a:r>
              <a:rPr lang="zh-CN" altLang="en-US" sz="2400" b="0" dirty="0">
                <a:latin typeface="楷体" panose="02010609060101010101" pitchFamily="49" charset="-122"/>
                <a:ea typeface="楷体" panose="02010609060101010101" pitchFamily="49" charset="-122"/>
              </a:rPr>
              <a:t>（减少参数</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返回值、</a:t>
            </a:r>
            <a:r>
              <a:rPr lang="zh-CN" altLang="zh-CN" sz="2400" b="0" dirty="0">
                <a:latin typeface="楷体" panose="02010609060101010101" pitchFamily="49" charset="-122"/>
                <a:ea typeface="楷体" panose="02010609060101010101" pitchFamily="49" charset="-122"/>
              </a:rPr>
              <a:t>原型定义</a:t>
            </a:r>
            <a:r>
              <a:rPr lang="zh-CN" altLang="en-US" sz="2400" b="0" dirty="0">
                <a:latin typeface="楷体" panose="02010609060101010101" pitchFamily="49" charset="-122"/>
                <a:ea typeface="楷体" panose="02010609060101010101" pitchFamily="49" charset="-122"/>
              </a:rPr>
              <a:t>、本地函数、尽量</a:t>
            </a:r>
            <a:r>
              <a:rPr lang="zh-CN" altLang="zh-CN" sz="2400" b="0" dirty="0">
                <a:latin typeface="楷体" panose="02010609060101010101" pitchFamily="49" charset="-122"/>
                <a:ea typeface="楷体" panose="02010609060101010101" pitchFamily="49" charset="-122"/>
              </a:rPr>
              <a:t>避免使用标准库</a:t>
            </a:r>
            <a:r>
              <a:rPr lang="zh-CN" altLang="en-US"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p:txBody>
      </p:sp>
      <p:sp>
        <p:nvSpPr>
          <p:cNvPr id="33795"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ln/>
        </p:spPr>
        <p:txBody>
          <a:bodyPr vert="horz" wrap="square" lIns="91440" tIns="45720" rIns="91440" bIns="45720" anchor="b" anchorCtr="0"/>
          <a:p>
            <a:r>
              <a:rPr lang="zh-CN" altLang="en-US" dirty="0">
                <a:latin typeface="楷体" panose="02010609060101010101" pitchFamily="49" charset="-122"/>
                <a:ea typeface="楷体" panose="02010609060101010101" pitchFamily="49" charset="-122"/>
              </a:rPr>
              <a:t>嵌入式软件设计</a:t>
            </a:r>
            <a:endParaRPr lang="zh-CN" altLang="en-US" dirty="0"/>
          </a:p>
        </p:txBody>
      </p:sp>
      <p:sp>
        <p:nvSpPr>
          <p:cNvPr id="3" name="内容占位符 2"/>
          <p:cNvSpPr>
            <a:spLocks noGrp="1"/>
          </p:cNvSpPr>
          <p:nvPr>
            <p:ph idx="1" hasCustomPrompt="1"/>
          </p:nvPr>
        </p:nvSpPr>
        <p:spPr>
          <a:xfrm>
            <a:off x="107950" y="2017713"/>
            <a:ext cx="8847138" cy="4114800"/>
          </a:xfrm>
        </p:spPr>
        <p:txBody>
          <a:bodyPr vert="horz" wrap="square" lIns="91440" tIns="45720" rIns="91440" bIns="45720" numCol="1" anchor="t" anchorCtr="0" compatLnSpc="1"/>
          <a:lstStyle/>
          <a:p>
            <a:pPr marL="342900" marR="0" lvl="1" indent="-342900" algn="l" defTabSz="914400" rtl="0" eaLnBrk="1" fontAlgn="base" latinLnBrk="0" hangingPunct="1">
              <a:lnSpc>
                <a:spcPct val="100000"/>
              </a:lnSpc>
              <a:spcBef>
                <a:spcPct val="20000"/>
              </a:spcBef>
              <a:spcAft>
                <a:spcPct val="0"/>
              </a:spcAft>
              <a:buClr>
                <a:schemeClr val="tx2"/>
              </a:buClr>
              <a:buSzPct val="55000"/>
              <a:buFontTx/>
              <a:buChar char="•"/>
              <a:defRPr/>
            </a:pPr>
            <a:r>
              <a:rPr kumimoji="1"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代码可靠性：</a:t>
            </a:r>
            <a:endParaRPr kumimoji="1" lang="en-US" altLang="zh-CN"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endParaRPr>
          </a:p>
          <a:p>
            <a:pPr marL="342900" marR="0" lvl="1" indent="-342900" algn="l" defTabSz="914400" rtl="0" eaLnBrk="1" fontAlgn="base" latinLnBrk="0" hangingPunct="1">
              <a:lnSpc>
                <a:spcPct val="100000"/>
              </a:lnSpc>
              <a:spcBef>
                <a:spcPct val="20000"/>
              </a:spcBef>
              <a:spcAft>
                <a:spcPct val="0"/>
              </a:spcAft>
              <a:buClr>
                <a:schemeClr val="tx2"/>
              </a:buClr>
              <a:buSzPct val="55000"/>
              <a:buFontTx/>
              <a:buNone/>
              <a:defRPr/>
            </a:pP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程序存储器</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复位区分</a:t>
            </a: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恢复</a:t>
            </a: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延时、</a:t>
            </a: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WDT</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参数</a:t>
            </a: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执行</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检查</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陷阱与</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错误</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捕获</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SLEEP </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变频</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自检</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校正</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endPar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Tx/>
              <a:buNone/>
              <a:defRPr/>
            </a:pP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RAM</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数据单元</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备份</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与空间</a:t>
            </a:r>
            <a:r>
              <a:rPr kumimoji="1"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距离</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、内存清理）、</a:t>
            </a:r>
            <a:endPar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Tx/>
              <a:buNone/>
              <a:defRPr/>
            </a:pP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EEPROM/FLASH</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数据单元</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多编码备份</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、密文存储</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防拔</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寿命</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与页面</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管理</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endPar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Tx/>
              <a:buNone/>
              <a:defRPr/>
            </a:pP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输入</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周</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期</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性</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配置</a:t>
            </a: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输入</a:t>
            </a: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滤波</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寿命管理</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endPar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Tx/>
              <a:buNone/>
              <a:defRPr/>
            </a:pP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输出</a:t>
            </a: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周</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期</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性刷新</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内容</a:t>
            </a: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配置、</a:t>
            </a:r>
            <a:r>
              <a:rPr kumimoji="1" lang="zh-CN"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寿命管理</a:t>
            </a: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endPar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1"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1"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34819"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嵌入式系统概论</a:t>
            </a:r>
            <a:endParaRPr lang="zh-CN" altLang="en-US" sz="4000" dirty="0">
              <a:latin typeface="楷体" panose="02010609060101010101" pitchFamily="49" charset="-122"/>
              <a:ea typeface="楷体" panose="02010609060101010101" pitchFamily="49" charset="-122"/>
            </a:endParaRPr>
          </a:p>
        </p:txBody>
      </p:sp>
      <p:sp>
        <p:nvSpPr>
          <p:cNvPr id="7170" name="内容占位符 2"/>
          <p:cNvSpPr>
            <a:spLocks noGrp="1"/>
          </p:cNvSpPr>
          <p:nvPr>
            <p:ph idx="1" hasCustomPrompt="1"/>
          </p:nvPr>
        </p:nvSpPr>
        <p:spPr>
          <a:xfrm>
            <a:off x="250825" y="2017713"/>
            <a:ext cx="8704263" cy="4435475"/>
          </a:xfrm>
          <a:ln/>
        </p:spPr>
        <p:txBody>
          <a:bodyPr vert="horz" wrap="square" lIns="91440" tIns="45720" rIns="91440" bIns="45720" anchor="t" anchorCtr="0"/>
          <a:p>
            <a:r>
              <a:rPr lang="zh-CN" altLang="en-US" sz="2400" b="0" dirty="0">
                <a:latin typeface="楷体" panose="02010609060101010101" pitchFamily="49" charset="-122"/>
                <a:ea typeface="楷体" panose="02010609060101010101" pitchFamily="49" charset="-122"/>
              </a:rPr>
              <a:t>嵌入式系统安全 </a:t>
            </a:r>
            <a:r>
              <a:rPr lang="en-US" altLang="zh-CN" sz="2400" b="0" dirty="0">
                <a:latin typeface="楷体" panose="02010609060101010101" pitchFamily="49" charset="-122"/>
                <a:ea typeface="楷体" panose="02010609060101010101" pitchFamily="49" charset="-122"/>
              </a:rPr>
              <a:t>= </a:t>
            </a:r>
            <a:r>
              <a:rPr lang="zh-CN" altLang="en-US" sz="2400" dirty="0">
                <a:solidFill>
                  <a:srgbClr val="FF0000"/>
                </a:solidFill>
                <a:latin typeface="楷体" panose="02010609060101010101" pitchFamily="49" charset="-122"/>
                <a:ea typeface="楷体" panose="02010609060101010101" pitchFamily="49" charset="-122"/>
              </a:rPr>
              <a:t>可靠</a:t>
            </a:r>
            <a:r>
              <a:rPr lang="zh-CN" altLang="en-US" sz="2400" b="0" dirty="0">
                <a:latin typeface="楷体" panose="02010609060101010101" pitchFamily="49" charset="-122"/>
                <a:ea typeface="楷体" panose="02010609060101010101" pitchFamily="49" charset="-122"/>
              </a:rPr>
              <a:t> </a:t>
            </a:r>
            <a:r>
              <a:rPr lang="en-US" altLang="zh-CN" sz="2400" b="0" dirty="0">
                <a:latin typeface="楷体" panose="02010609060101010101" pitchFamily="49" charset="-122"/>
                <a:ea typeface="楷体" panose="02010609060101010101" pitchFamily="49" charset="-122"/>
              </a:rPr>
              <a:t>+ </a:t>
            </a:r>
            <a:r>
              <a:rPr lang="zh-CN" altLang="en-US" sz="2400" dirty="0">
                <a:solidFill>
                  <a:srgbClr val="FF0000"/>
                </a:solidFill>
                <a:latin typeface="楷体" panose="02010609060101010101" pitchFamily="49" charset="-122"/>
                <a:ea typeface="楷体" panose="02010609060101010101" pitchFamily="49" charset="-122"/>
              </a:rPr>
              <a:t>安全</a:t>
            </a:r>
            <a:endParaRPr lang="en-US" altLang="zh-CN" sz="2400" dirty="0">
              <a:solidFill>
                <a:srgbClr val="FF0000"/>
              </a:solidFill>
              <a:latin typeface="楷体" panose="02010609060101010101" pitchFamily="49" charset="-122"/>
              <a:ea typeface="楷体" panose="02010609060101010101" pitchFamily="49" charset="-122"/>
            </a:endParaRPr>
          </a:p>
          <a:p>
            <a:r>
              <a:rPr lang="zh-CN" altLang="en-US" sz="2400" b="0" dirty="0">
                <a:latin typeface="楷体" panose="02010609060101010101" pitchFamily="49" charset="-122"/>
                <a:ea typeface="楷体" panose="02010609060101010101" pitchFamily="49" charset="-122"/>
              </a:rPr>
              <a:t>嵌入式系统</a:t>
            </a:r>
            <a:r>
              <a:rPr lang="zh-CN" altLang="en-US" sz="2400" dirty="0">
                <a:solidFill>
                  <a:srgbClr val="FF0000"/>
                </a:solidFill>
                <a:latin typeface="楷体" panose="02010609060101010101" pitchFamily="49" charset="-122"/>
                <a:ea typeface="楷体" panose="02010609060101010101" pitchFamily="49" charset="-122"/>
              </a:rPr>
              <a:t>定义</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IEEE</a:t>
            </a:r>
            <a:r>
              <a:rPr lang="zh-CN" altLang="en-US" sz="2400" b="0" dirty="0">
                <a:latin typeface="楷体" panose="02010609060101010101" pitchFamily="49" charset="-122"/>
                <a:ea typeface="楷体" panose="02010609060101010101" pitchFamily="49" charset="-122"/>
              </a:rPr>
              <a:t>的定义：</a:t>
            </a:r>
            <a:r>
              <a:rPr lang="zh-CN" altLang="en-US" sz="2400" b="0" dirty="0">
                <a:solidFill>
                  <a:srgbClr val="FF0000"/>
                </a:solidFill>
                <a:latin typeface="楷体" panose="02010609060101010101" pitchFamily="49" charset="-122"/>
                <a:ea typeface="楷体" panose="02010609060101010101" pitchFamily="49" charset="-122"/>
              </a:rPr>
              <a:t>嵌入式系统是用于控制、监视或辅助操作机器和设备的装置。</a:t>
            </a:r>
            <a:endParaRPr lang="en-US" altLang="zh-CN" sz="2400" b="0" dirty="0">
              <a:solidFill>
                <a:srgbClr val="FF0000"/>
              </a:solidFill>
              <a:latin typeface="楷体" panose="02010609060101010101" pitchFamily="49" charset="-122"/>
              <a:ea typeface="楷体" panose="02010609060101010101" pitchFamily="49" charset="-122"/>
            </a:endParaRPr>
          </a:p>
          <a:p>
            <a:pPr>
              <a:buNone/>
            </a:pPr>
            <a:r>
              <a:rPr lang="zh-CN" altLang="en-US" sz="2400" b="0" dirty="0">
                <a:latin typeface="楷体" panose="02010609060101010101" pitchFamily="49" charset="-122"/>
                <a:ea typeface="楷体" panose="02010609060101010101" pitchFamily="49" charset="-122"/>
              </a:rPr>
              <a:t>  一般认为</a:t>
            </a:r>
            <a:r>
              <a:rPr lang="zh-CN" altLang="en-US" sz="2400" b="0" dirty="0">
                <a:solidFill>
                  <a:srgbClr val="FF0000"/>
                </a:solidFill>
                <a:latin typeface="楷体" panose="02010609060101010101" pitchFamily="49" charset="-122"/>
                <a:ea typeface="楷体" panose="02010609060101010101" pitchFamily="49" charset="-122"/>
              </a:rPr>
              <a:t>嵌入式系统是以应用为中心，以计算机技术为基础，并且软</a:t>
            </a:r>
            <a:r>
              <a:rPr lang="en-US" altLang="zh-CN" sz="2400" b="0" dirty="0">
                <a:solidFill>
                  <a:srgbClr val="FF0000"/>
                </a:solidFill>
                <a:latin typeface="楷体" panose="02010609060101010101" pitchFamily="49" charset="-122"/>
                <a:ea typeface="楷体" panose="02010609060101010101" pitchFamily="49" charset="-122"/>
              </a:rPr>
              <a:t>/</a:t>
            </a:r>
            <a:r>
              <a:rPr lang="zh-CN" altLang="en-US" sz="2400" b="0" dirty="0">
                <a:solidFill>
                  <a:srgbClr val="FF0000"/>
                </a:solidFill>
                <a:latin typeface="楷体" panose="02010609060101010101" pitchFamily="49" charset="-122"/>
                <a:ea typeface="楷体" panose="02010609060101010101" pitchFamily="49" charset="-122"/>
              </a:rPr>
              <a:t>硬件可裁剪，可满足应用系统对功能、可靠性、成本、体积和功耗有严格要求的专用计算机系统。</a:t>
            </a:r>
            <a:endParaRPr lang="en-US" altLang="zh-CN" sz="2400" b="0" dirty="0">
              <a:solidFill>
                <a:srgbClr val="FF0000"/>
              </a:solidFill>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a:t>
            </a:r>
            <a:r>
              <a:rPr lang="zh-CN" altLang="en-US" sz="2400" b="0" dirty="0">
                <a:latin typeface="楷体" panose="02010609060101010101" pitchFamily="49" charset="-122"/>
                <a:ea typeface="楷体" panose="02010609060101010101" pitchFamily="49" charset="-122"/>
              </a:rPr>
              <a:t>简单地讲：</a:t>
            </a:r>
            <a:r>
              <a:rPr lang="zh-CN" altLang="en-US" sz="2400" b="0" dirty="0">
                <a:solidFill>
                  <a:srgbClr val="FF0000"/>
                </a:solidFill>
                <a:latin typeface="楷体" panose="02010609060101010101" pitchFamily="49" charset="-122"/>
                <a:ea typeface="楷体" panose="02010609060101010101" pitchFamily="49" charset="-122"/>
              </a:rPr>
              <a:t>嵌入式系统就是嵌入到对象体系中、用于执行特定功能的专用计算机系统。</a:t>
            </a:r>
            <a:endParaRPr lang="en-US" altLang="zh-CN" sz="2400" b="0" dirty="0">
              <a:solidFill>
                <a:srgbClr val="FF0000"/>
              </a:solidFill>
              <a:latin typeface="楷体" panose="02010609060101010101" pitchFamily="49" charset="-122"/>
              <a:ea typeface="楷体" panose="02010609060101010101" pitchFamily="49" charset="-122"/>
            </a:endParaRPr>
          </a:p>
          <a:p>
            <a:pPr>
              <a:buNone/>
            </a:pPr>
            <a:endParaRPr lang="en-US" altLang="zh-CN" sz="2400" b="0" dirty="0">
              <a:solidFill>
                <a:srgbClr val="FF0000"/>
              </a:solidFill>
              <a:latin typeface="楷体" panose="02010609060101010101" pitchFamily="49" charset="-122"/>
              <a:ea typeface="楷体" panose="02010609060101010101" pitchFamily="49" charset="-122"/>
            </a:endParaRPr>
          </a:p>
          <a:p>
            <a:pPr>
              <a:buNone/>
            </a:pPr>
            <a:endParaRPr lang="zh-CN" altLang="en-US" sz="2400" b="0" dirty="0">
              <a:solidFill>
                <a:srgbClr val="FF0000"/>
              </a:solidFill>
              <a:latin typeface="楷体" panose="02010609060101010101" pitchFamily="49" charset="-122"/>
              <a:ea typeface="楷体" panose="02010609060101010101" pitchFamily="49" charset="-122"/>
            </a:endParaRPr>
          </a:p>
        </p:txBody>
      </p:sp>
      <p:sp>
        <p:nvSpPr>
          <p:cNvPr id="7171"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a:ln/>
        </p:spPr>
        <p:txBody>
          <a:bodyPr vert="horz" wrap="square" lIns="91440" tIns="45720" rIns="91440" bIns="45720" anchor="b" anchorCtr="0"/>
          <a:p>
            <a:r>
              <a:rPr lang="zh-CN" altLang="zh-CN" sz="4000" dirty="0">
                <a:solidFill>
                  <a:schemeClr val="tx1"/>
                </a:solidFill>
                <a:ea typeface="楷体" panose="02010609060101010101" pitchFamily="49" charset="-122"/>
              </a:rPr>
              <a:t>旁路攻击 </a:t>
            </a:r>
            <a:r>
              <a:rPr lang="zh-CN" altLang="zh-CN" sz="4000" dirty="0">
                <a:solidFill>
                  <a:schemeClr val="tx1"/>
                </a:solidFill>
                <a:latin typeface="楷体" panose="02010609060101010101" pitchFamily="49" charset="-122"/>
                <a:ea typeface="楷体" panose="02010609060101010101" pitchFamily="49" charset="-122"/>
              </a:rPr>
              <a:t>SCA及防御</a:t>
            </a:r>
            <a:endParaRPr lang="zh-CN" altLang="en-US" sz="4000" dirty="0">
              <a:solidFill>
                <a:schemeClr val="tx1"/>
              </a:solidFill>
            </a:endParaRPr>
          </a:p>
        </p:txBody>
      </p:sp>
      <p:sp>
        <p:nvSpPr>
          <p:cNvPr id="35842" name="内容占位符 2"/>
          <p:cNvSpPr>
            <a:spLocks noGrp="1"/>
          </p:cNvSpPr>
          <p:nvPr>
            <p:ph idx="1" hasCustomPrompt="1"/>
          </p:nvPr>
        </p:nvSpPr>
        <p:spPr>
          <a:xfrm>
            <a:off x="179388" y="2017713"/>
            <a:ext cx="8775700" cy="4114800"/>
          </a:xfrm>
          <a:ln/>
        </p:spPr>
        <p:txBody>
          <a:bodyPr vert="horz" wrap="square" lIns="91440" tIns="45720" rIns="91440" bIns="45720" anchor="t" anchorCtr="0"/>
          <a:p>
            <a:pPr eaLnBrk="1" hangingPunct="1"/>
            <a:r>
              <a:rPr lang="zh-CN" altLang="zh-CN" sz="2400" b="0" dirty="0">
                <a:solidFill>
                  <a:srgbClr val="FF0000"/>
                </a:solidFill>
                <a:latin typeface="楷体" panose="02010609060101010101" pitchFamily="49" charset="-122"/>
                <a:ea typeface="楷体" panose="02010609060101010101" pitchFamily="49" charset="-122"/>
              </a:rPr>
              <a:t>密码攻击</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数学攻击、实体攻击、实现攻击</a:t>
            </a:r>
            <a:r>
              <a:rPr lang="en-US" altLang="zh-CN" sz="2400" b="0" dirty="0">
                <a:latin typeface="楷体" panose="02010609060101010101" pitchFamily="49" charset="-122"/>
                <a:ea typeface="楷体" panose="02010609060101010101" pitchFamily="49" charset="-122"/>
              </a:rPr>
              <a:t>(</a:t>
            </a:r>
            <a:r>
              <a:rPr lang="zh-CN" altLang="zh-CN" sz="2400" b="0" dirty="0">
                <a:solidFill>
                  <a:srgbClr val="FF0000"/>
                </a:solidFill>
                <a:latin typeface="楷体" panose="02010609060101010101" pitchFamily="49" charset="-122"/>
                <a:ea typeface="楷体" panose="02010609060101010101" pitchFamily="49" charset="-122"/>
              </a:rPr>
              <a:t>主动式</a:t>
            </a:r>
            <a:r>
              <a:rPr lang="zh-CN" altLang="en-US" sz="2400" b="0" dirty="0">
                <a:solidFill>
                  <a:srgbClr val="FF0000"/>
                </a:solidFill>
                <a:latin typeface="楷体" panose="02010609060101010101" pitchFamily="49" charset="-122"/>
                <a:ea typeface="楷体" panose="02010609060101010101" pitchFamily="49" charset="-122"/>
              </a:rPr>
              <a:t>、</a:t>
            </a:r>
            <a:r>
              <a:rPr lang="zh-CN" altLang="zh-CN" sz="2400" b="0" dirty="0">
                <a:solidFill>
                  <a:srgbClr val="FF0000"/>
                </a:solidFill>
                <a:latin typeface="楷体" panose="02010609060101010101" pitchFamily="49" charset="-122"/>
                <a:ea typeface="楷体" panose="02010609060101010101" pitchFamily="49" charset="-122"/>
              </a:rPr>
              <a:t>被动式</a:t>
            </a:r>
            <a:r>
              <a:rPr lang="en-US" altLang="zh-CN" sz="2400" b="0" dirty="0">
                <a:solidFill>
                  <a:srgbClr val="FF0000"/>
                </a:solidFill>
                <a:latin typeface="楷体" panose="02010609060101010101" pitchFamily="49" charset="-122"/>
                <a:ea typeface="楷体" panose="02010609060101010101" pitchFamily="49" charset="-122"/>
              </a:rPr>
              <a:t>(</a:t>
            </a:r>
            <a:r>
              <a:rPr lang="zh-CN" altLang="zh-CN" sz="2400" b="0" dirty="0">
                <a:solidFill>
                  <a:srgbClr val="FF0000"/>
                </a:solidFill>
                <a:latin typeface="楷体" panose="02010609060101010101" pitchFamily="49" charset="-122"/>
                <a:ea typeface="楷体" panose="02010609060101010101" pitchFamily="49" charset="-122"/>
              </a:rPr>
              <a:t>旁路攻击</a:t>
            </a:r>
            <a:r>
              <a:rPr lang="en-US" altLang="zh-CN" sz="2400" b="0" dirty="0">
                <a:solidFill>
                  <a:srgbClr val="FF0000"/>
                </a:solidFill>
                <a:latin typeface="楷体" panose="02010609060101010101" pitchFamily="49" charset="-122"/>
                <a:ea typeface="楷体" panose="02010609060101010101" pitchFamily="49" charset="-122"/>
              </a:rPr>
              <a:t>)))</a:t>
            </a:r>
            <a:endParaRPr lang="en-US" altLang="zh-CN" sz="2400" b="0" dirty="0">
              <a:solidFill>
                <a:srgbClr val="FF0000"/>
              </a:solidFill>
              <a:latin typeface="楷体" panose="02010609060101010101" pitchFamily="49" charset="-122"/>
              <a:ea typeface="楷体" panose="02010609060101010101" pitchFamily="49" charset="-122"/>
            </a:endParaRPr>
          </a:p>
          <a:p>
            <a:pPr eaLnBrk="1" hangingPunct="1"/>
            <a:r>
              <a:rPr lang="zh-CN" altLang="zh-CN" sz="2400" b="0" dirty="0">
                <a:solidFill>
                  <a:srgbClr val="FF0000"/>
                </a:solidFill>
                <a:latin typeface="楷体" panose="02010609060101010101" pitchFamily="49" charset="-122"/>
                <a:ea typeface="楷体" panose="02010609060101010101" pitchFamily="49" charset="-122"/>
              </a:rPr>
              <a:t>主动攻击</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逃避检查</a:t>
            </a:r>
            <a:r>
              <a:rPr lang="zh-CN" altLang="en-US"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减少密码运算轮</a:t>
            </a:r>
            <a:r>
              <a:rPr lang="zh-CN" altLang="en-US" sz="2400" b="0" dirty="0">
                <a:latin typeface="楷体" panose="02010609060101010101" pitchFamily="49" charset="-122"/>
                <a:ea typeface="楷体" panose="02010609060101010101" pitchFamily="49" charset="-122"/>
              </a:rPr>
              <a:t>数、</a:t>
            </a:r>
            <a:r>
              <a:rPr lang="zh-CN" altLang="zh-CN" sz="2400" b="0" dirty="0">
                <a:latin typeface="楷体" panose="02010609060101010101" pitchFamily="49" charset="-122"/>
                <a:ea typeface="楷体" panose="02010609060101010101" pitchFamily="49" charset="-122"/>
              </a:rPr>
              <a:t>非法指令</a:t>
            </a:r>
            <a:r>
              <a:rPr lang="zh-CN" altLang="en-US"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 </a:t>
            </a:r>
            <a:r>
              <a:rPr lang="zh-CN" altLang="en-US" sz="2400" b="0" dirty="0">
                <a:latin typeface="楷体" panose="02010609060101010101" pitchFamily="49" charset="-122"/>
                <a:ea typeface="楷体" panose="02010609060101010101" pitchFamily="49" charset="-122"/>
              </a:rPr>
              <a:t>破坏</a:t>
            </a:r>
            <a:r>
              <a:rPr lang="zh-CN" altLang="zh-CN" sz="2400" b="0" dirty="0">
                <a:latin typeface="楷体" panose="02010609060101010101" pitchFamily="49" charset="-122"/>
                <a:ea typeface="楷体" panose="02010609060101010101" pitchFamily="49" charset="-122"/>
              </a:rPr>
              <a:t>RNG</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降</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升</a:t>
            </a:r>
            <a:r>
              <a:rPr lang="zh-CN" altLang="zh-CN" sz="2400" b="0" dirty="0">
                <a:latin typeface="楷体" panose="02010609060101010101" pitchFamily="49" charset="-122"/>
                <a:ea typeface="楷体" panose="02010609060101010101" pitchFamily="49" charset="-122"/>
              </a:rPr>
              <a:t>时钟</a:t>
            </a:r>
            <a:r>
              <a:rPr lang="zh-CN" altLang="en-US" sz="2400" b="0" dirty="0">
                <a:latin typeface="楷体" panose="02010609060101010101" pitchFamily="49" charset="-122"/>
                <a:ea typeface="楷体" panose="02010609060101010101" pitchFamily="49" charset="-122"/>
              </a:rPr>
              <a:t>、异常</a:t>
            </a:r>
            <a:r>
              <a:rPr lang="zh-CN" altLang="zh-CN" sz="2400" b="0" dirty="0">
                <a:latin typeface="楷体" panose="02010609060101010101" pitchFamily="49" charset="-122"/>
                <a:ea typeface="楷体" panose="02010609060101010101" pitchFamily="49" charset="-122"/>
              </a:rPr>
              <a:t>电压</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时钟</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复位、光</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射线</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温度</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eaLnBrk="1" hangingPunct="1"/>
            <a:r>
              <a:rPr lang="zh-CN" altLang="zh-CN" sz="2400" b="0" dirty="0">
                <a:solidFill>
                  <a:srgbClr val="FF0000"/>
                </a:solidFill>
                <a:latin typeface="楷体" panose="02010609060101010101" pitchFamily="49" charset="-122"/>
                <a:ea typeface="楷体" panose="02010609060101010101" pitchFamily="49" charset="-122"/>
              </a:rPr>
              <a:t>被动式攻击</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提取泄漏物理量</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温度</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声波</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能量</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时间</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电磁</a:t>
            </a:r>
            <a:r>
              <a:rPr lang="zh-CN" altLang="en-US" sz="2400" b="0" dirty="0">
                <a:latin typeface="楷体" panose="02010609060101010101" pitchFamily="49" charset="-122"/>
                <a:ea typeface="楷体" panose="02010609060101010101" pitchFamily="49" charset="-122"/>
              </a:rPr>
              <a:t>波</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光</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分析出密钥</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endParaRPr lang="zh-CN" altLang="en-US" dirty="0"/>
          </a:p>
        </p:txBody>
      </p:sp>
      <p:sp>
        <p:nvSpPr>
          <p:cNvPr id="35843"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ln/>
        </p:spPr>
        <p:txBody>
          <a:bodyPr vert="horz" wrap="square" lIns="91440" tIns="45720" rIns="91440" bIns="45720" anchor="b" anchorCtr="0"/>
          <a:p>
            <a:r>
              <a:rPr lang="zh-CN" altLang="zh-CN" sz="4000" dirty="0">
                <a:solidFill>
                  <a:schemeClr val="tx1"/>
                </a:solidFill>
                <a:ea typeface="楷体" panose="02010609060101010101" pitchFamily="49" charset="-122"/>
              </a:rPr>
              <a:t>旁路攻击 </a:t>
            </a:r>
            <a:r>
              <a:rPr lang="zh-CN" altLang="zh-CN" sz="4000" dirty="0">
                <a:solidFill>
                  <a:schemeClr val="tx1"/>
                </a:solidFill>
                <a:latin typeface="楷体" panose="02010609060101010101" pitchFamily="49" charset="-122"/>
                <a:ea typeface="楷体" panose="02010609060101010101" pitchFamily="49" charset="-122"/>
              </a:rPr>
              <a:t>SCA及防御</a:t>
            </a:r>
            <a:endParaRPr lang="zh-CN" altLang="en-US" sz="4000" dirty="0"/>
          </a:p>
        </p:txBody>
      </p:sp>
      <p:sp>
        <p:nvSpPr>
          <p:cNvPr id="36866" name="内容占位符 2"/>
          <p:cNvSpPr>
            <a:spLocks noGrp="1"/>
          </p:cNvSpPr>
          <p:nvPr>
            <p:ph idx="1" hasCustomPrompt="1"/>
          </p:nvPr>
        </p:nvSpPr>
        <p:spPr>
          <a:xfrm>
            <a:off x="179388" y="2017713"/>
            <a:ext cx="8775700" cy="4114800"/>
          </a:xfrm>
          <a:ln/>
        </p:spPr>
        <p:txBody>
          <a:bodyPr vert="horz" wrap="square" lIns="91440" tIns="45720" rIns="91440" bIns="45720" anchor="t" anchorCtr="0"/>
          <a:p>
            <a:pPr eaLnBrk="1" hangingPunct="1">
              <a:lnSpc>
                <a:spcPct val="90000"/>
              </a:lnSpc>
            </a:pPr>
            <a:r>
              <a:rPr lang="zh-CN" altLang="zh-CN" sz="2400" b="0" dirty="0">
                <a:solidFill>
                  <a:srgbClr val="FF0000"/>
                </a:solidFill>
                <a:latin typeface="楷体" panose="02010609060101010101" pitchFamily="49" charset="-122"/>
                <a:ea typeface="楷体" panose="02010609060101010101" pitchFamily="49" charset="-122"/>
              </a:rPr>
              <a:t>旁路攻击的必要条件</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足够多样本</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与</a:t>
            </a:r>
            <a:r>
              <a:rPr lang="zh-CN" altLang="zh-CN" sz="2400" b="0" dirty="0">
                <a:latin typeface="楷体" panose="02010609060101010101" pitchFamily="49" charset="-122"/>
                <a:ea typeface="楷体" panose="02010609060101010101" pitchFamily="49" charset="-122"/>
              </a:rPr>
              <a:t>密钥相关</a:t>
            </a:r>
            <a:r>
              <a:rPr lang="zh-CN" altLang="en-US" sz="2400" b="0" dirty="0">
                <a:latin typeface="楷体" panose="02010609060101010101" pitchFamily="49" charset="-122"/>
                <a:ea typeface="楷体" panose="02010609060101010101" pitchFamily="49" charset="-122"/>
              </a:rPr>
              <a:t>性</a:t>
            </a:r>
            <a:r>
              <a:rPr lang="en-US" altLang="zh-CN" sz="2400" b="0" dirty="0">
                <a:latin typeface="楷体" panose="02010609060101010101" pitchFamily="49" charset="-122"/>
                <a:ea typeface="楷体" panose="02010609060101010101" pitchFamily="49" charset="-122"/>
              </a:rPr>
              <a:t>)</a:t>
            </a:r>
            <a:endParaRPr lang="zh-CN" altLang="zh-CN" sz="2400" b="0" dirty="0">
              <a:latin typeface="楷体" panose="02010609060101010101" pitchFamily="49" charset="-122"/>
              <a:ea typeface="楷体" panose="02010609060101010101" pitchFamily="49" charset="-122"/>
            </a:endParaRPr>
          </a:p>
          <a:p>
            <a:pPr eaLnBrk="1" hangingPunct="1"/>
            <a:r>
              <a:rPr lang="zh-CN" altLang="zh-CN" sz="2400" b="0" dirty="0">
                <a:solidFill>
                  <a:srgbClr val="FF0000"/>
                </a:solidFill>
                <a:latin typeface="楷体" panose="02010609060101010101" pitchFamily="49" charset="-122"/>
                <a:ea typeface="楷体" panose="02010609060101010101" pitchFamily="49" charset="-122"/>
              </a:rPr>
              <a:t>旁路攻击分类</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时间</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能耗</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声音</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光</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电磁波</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eaLnBrk="1" hangingPunct="1"/>
            <a:r>
              <a:rPr lang="zh-CN" altLang="zh-CN" sz="2400" b="0" dirty="0">
                <a:solidFill>
                  <a:srgbClr val="FF0000"/>
                </a:solidFill>
                <a:latin typeface="楷体" panose="02010609060101010101" pitchFamily="49" charset="-122"/>
                <a:ea typeface="楷体" panose="02010609060101010101" pitchFamily="49" charset="-122"/>
              </a:rPr>
              <a:t>旁路攻击</a:t>
            </a:r>
            <a:r>
              <a:rPr lang="zh-CN" altLang="en-US" sz="2400" b="0" dirty="0">
                <a:solidFill>
                  <a:srgbClr val="FF0000"/>
                </a:solidFill>
                <a:latin typeface="楷体" panose="02010609060101010101" pitchFamily="49" charset="-122"/>
                <a:ea typeface="楷体" panose="02010609060101010101" pitchFamily="49" charset="-122"/>
              </a:rPr>
              <a:t>分析</a:t>
            </a:r>
            <a:r>
              <a:rPr lang="zh-CN" altLang="zh-CN" sz="2400" b="0" dirty="0">
                <a:solidFill>
                  <a:srgbClr val="FF0000"/>
                </a:solidFill>
                <a:latin typeface="楷体" panose="02010609060101010101" pitchFamily="49" charset="-122"/>
                <a:ea typeface="楷体" panose="02010609060101010101" pitchFamily="49" charset="-122"/>
              </a:rPr>
              <a:t>技术</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故障分析</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侵入分析</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时间分析</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简单功耗分析</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差分功耗分析</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电磁辐射分析</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高阶差分分析</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汉明差分分析</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模板分析)</a:t>
            </a:r>
            <a:endParaRPr lang="en-US" altLang="zh-CN" sz="2400" b="0" dirty="0">
              <a:latin typeface="楷体" panose="02010609060101010101" pitchFamily="49" charset="-122"/>
              <a:ea typeface="楷体" panose="02010609060101010101" pitchFamily="49" charset="-122"/>
            </a:endParaRPr>
          </a:p>
          <a:p>
            <a:pPr eaLnBrk="1" hangingPunct="1">
              <a:lnSpc>
                <a:spcPct val="90000"/>
              </a:lnSpc>
            </a:pPr>
            <a:r>
              <a:rPr lang="zh-CN" altLang="zh-CN" sz="2400" b="0" dirty="0">
                <a:solidFill>
                  <a:srgbClr val="FF0000"/>
                </a:solidFill>
                <a:latin typeface="楷体" panose="02010609060101010101" pitchFamily="49" charset="-122"/>
                <a:ea typeface="楷体" panose="02010609060101010101" pitchFamily="49" charset="-122"/>
              </a:rPr>
              <a:t>防御立足点</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消除泄漏</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增加难度</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增加噪声</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减小有效信息量</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eaLnBrk="1" hangingPunct="1">
              <a:lnSpc>
                <a:spcPct val="90000"/>
              </a:lnSpc>
            </a:pPr>
            <a:r>
              <a:rPr lang="zh-CN" altLang="zh-CN" sz="2400" b="0" dirty="0">
                <a:solidFill>
                  <a:srgbClr val="FF0000"/>
                </a:solidFill>
                <a:latin typeface="楷体" panose="02010609060101010101" pitchFamily="49" charset="-122"/>
                <a:ea typeface="楷体" panose="02010609060101010101" pitchFamily="49" charset="-122"/>
              </a:rPr>
              <a:t>电路级抗攻击</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互补电路</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电路级Masking</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预充电</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随机</a:t>
            </a:r>
            <a:r>
              <a:rPr lang="zh-CN" altLang="en-US" sz="2400" b="0" dirty="0">
                <a:latin typeface="楷体" panose="02010609060101010101" pitchFamily="49" charset="-122"/>
                <a:ea typeface="楷体" panose="02010609060101010101" pitchFamily="49" charset="-122"/>
              </a:rPr>
              <a:t>化</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a:t>
            </a:r>
            <a:r>
              <a:rPr lang="zh-CN" altLang="en-US" sz="2400" b="0" dirty="0">
                <a:solidFill>
                  <a:srgbClr val="FF0000"/>
                </a:solidFill>
                <a:latin typeface="楷体" panose="02010609060101010101" pitchFamily="49" charset="-122"/>
                <a:ea typeface="楷体" panose="02010609060101010101" pitchFamily="49" charset="-122"/>
              </a:rPr>
              <a:t>安全芯片</a:t>
            </a:r>
            <a:endParaRPr lang="en-US" altLang="zh-CN" sz="2400" b="0" dirty="0">
              <a:solidFill>
                <a:srgbClr val="FF0000"/>
              </a:solidFill>
              <a:latin typeface="楷体" panose="02010609060101010101" pitchFamily="49" charset="-122"/>
              <a:ea typeface="楷体" panose="02010609060101010101" pitchFamily="49" charset="-122"/>
            </a:endParaRPr>
          </a:p>
        </p:txBody>
      </p:sp>
      <p:sp>
        <p:nvSpPr>
          <p:cNvPr id="36867"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ln/>
        </p:spPr>
        <p:txBody>
          <a:bodyPr vert="horz" wrap="square" lIns="91440" tIns="45720" rIns="91440" bIns="45720" anchor="b" anchorCtr="0"/>
          <a:p>
            <a:r>
              <a:rPr lang="zh-CN" altLang="zh-CN" sz="4000" dirty="0">
                <a:solidFill>
                  <a:schemeClr val="tx1"/>
                </a:solidFill>
                <a:ea typeface="楷体" panose="02010609060101010101" pitchFamily="49" charset="-122"/>
              </a:rPr>
              <a:t>旁路攻击 </a:t>
            </a:r>
            <a:r>
              <a:rPr lang="zh-CN" altLang="zh-CN" sz="4000" dirty="0">
                <a:solidFill>
                  <a:schemeClr val="tx1"/>
                </a:solidFill>
                <a:latin typeface="楷体" panose="02010609060101010101" pitchFamily="49" charset="-122"/>
                <a:ea typeface="楷体" panose="02010609060101010101" pitchFamily="49" charset="-122"/>
              </a:rPr>
              <a:t>SCA及防御</a:t>
            </a:r>
            <a:endParaRPr lang="zh-CN" altLang="en-US" sz="4000" dirty="0"/>
          </a:p>
        </p:txBody>
      </p:sp>
      <p:sp>
        <p:nvSpPr>
          <p:cNvPr id="37890" name="内容占位符 2"/>
          <p:cNvSpPr>
            <a:spLocks noGrp="1"/>
          </p:cNvSpPr>
          <p:nvPr>
            <p:ph idx="1" hasCustomPrompt="1"/>
          </p:nvPr>
        </p:nvSpPr>
        <p:spPr>
          <a:xfrm>
            <a:off x="179388" y="2017713"/>
            <a:ext cx="8775700" cy="4114800"/>
          </a:xfrm>
          <a:ln/>
        </p:spPr>
        <p:txBody>
          <a:bodyPr vert="horz" wrap="square" lIns="91440" tIns="45720" rIns="91440" bIns="45720" anchor="t" anchorCtr="0"/>
          <a:p>
            <a:pPr eaLnBrk="1" hangingPunct="1"/>
            <a:r>
              <a:rPr lang="zh-CN" altLang="zh-CN" sz="2400" b="0" dirty="0">
                <a:solidFill>
                  <a:srgbClr val="FF0000"/>
                </a:solidFill>
                <a:latin typeface="楷体" panose="02010609060101010101" pitchFamily="49" charset="-122"/>
                <a:ea typeface="楷体" panose="02010609060101010101" pitchFamily="49" charset="-122"/>
              </a:rPr>
              <a:t>软件防御技术</a:t>
            </a:r>
            <a:r>
              <a:rPr lang="zh-CN" altLang="en-US" sz="2400" b="0" dirty="0">
                <a:solidFill>
                  <a:srgbClr val="FF0000"/>
                </a:solidFill>
                <a:latin typeface="楷体" panose="02010609060101010101" pitchFamily="49" charset="-122"/>
                <a:ea typeface="楷体" panose="02010609060101010101" pitchFamily="49" charset="-122"/>
              </a:rPr>
              <a:t>：</a:t>
            </a:r>
            <a:endParaRPr lang="en-US" altLang="zh-CN" sz="2400" b="0" dirty="0">
              <a:solidFill>
                <a:srgbClr val="FF0000"/>
              </a:solidFill>
              <a:latin typeface="楷体" panose="02010609060101010101" pitchFamily="49" charset="-122"/>
              <a:ea typeface="楷体" panose="02010609060101010101" pitchFamily="49" charset="-122"/>
            </a:endParaRPr>
          </a:p>
          <a:p>
            <a:pPr eaLnBrk="1" hangingPunct="1">
              <a:buNone/>
            </a:pPr>
            <a:r>
              <a:rPr lang="zh-CN" altLang="zh-CN" sz="2400" b="0" dirty="0">
                <a:solidFill>
                  <a:srgbClr val="FF0000"/>
                </a:solidFill>
                <a:latin typeface="楷体" panose="02010609060101010101" pitchFamily="49" charset="-122"/>
                <a:ea typeface="楷体" panose="02010609060101010101" pitchFamily="49" charset="-122"/>
              </a:rPr>
              <a:t>数据冗余</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数据单元</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备份</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eaLnBrk="1" hangingPunct="1">
              <a:buNone/>
            </a:pPr>
            <a:r>
              <a:rPr lang="zh-CN" altLang="zh-CN" sz="2400" b="0" dirty="0">
                <a:solidFill>
                  <a:srgbClr val="FF0000"/>
                </a:solidFill>
                <a:latin typeface="楷体" panose="02010609060101010101" pitchFamily="49" charset="-122"/>
                <a:ea typeface="楷体" panose="02010609060101010101" pitchFamily="49" charset="-122"/>
              </a:rPr>
              <a:t>控制冗余</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前序</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入口检查</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eaLnBrk="1" hangingPunct="1">
              <a:buNone/>
            </a:pPr>
            <a:r>
              <a:rPr lang="zh-CN" altLang="zh-CN" sz="2400" b="0" dirty="0">
                <a:solidFill>
                  <a:srgbClr val="FF0000"/>
                </a:solidFill>
                <a:latin typeface="楷体" panose="02010609060101010101" pitchFamily="49" charset="-122"/>
                <a:ea typeface="楷体" panose="02010609060101010101" pitchFamily="49" charset="-122"/>
              </a:rPr>
              <a:t>执行冗余</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随机顺序</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等价实现</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随机延时功耗</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eaLnBrk="1" hangingPunct="1">
              <a:buNone/>
            </a:pPr>
            <a:r>
              <a:rPr lang="zh-CN" altLang="zh-CN" sz="2400" b="0" dirty="0">
                <a:solidFill>
                  <a:srgbClr val="FF0000"/>
                </a:solidFill>
                <a:latin typeface="楷体" panose="02010609060101010101" pitchFamily="49" charset="-122"/>
                <a:ea typeface="楷体" panose="02010609060101010101" pitchFamily="49" charset="-122"/>
              </a:rPr>
              <a:t>特定算法</a:t>
            </a:r>
            <a:endParaRPr lang="en-US" altLang="zh-CN" sz="2400" b="0" dirty="0">
              <a:solidFill>
                <a:srgbClr val="FF0000"/>
              </a:solidFill>
              <a:latin typeface="楷体" panose="02010609060101010101" pitchFamily="49" charset="-122"/>
              <a:ea typeface="楷体" panose="02010609060101010101" pitchFamily="49" charset="-122"/>
            </a:endParaRPr>
          </a:p>
          <a:p>
            <a:pPr eaLnBrk="1" hangingPunct="1">
              <a:buNone/>
            </a:pPr>
            <a:r>
              <a:rPr lang="zh-CN" altLang="en-US" sz="2400" b="0" dirty="0">
                <a:solidFill>
                  <a:srgbClr val="FF0000"/>
                </a:solidFill>
                <a:latin typeface="楷体" panose="02010609060101010101" pitchFamily="49" charset="-122"/>
                <a:ea typeface="楷体" panose="02010609060101010101" pitchFamily="49" charset="-122"/>
              </a:rPr>
              <a:t>软件陷阱</a:t>
            </a:r>
            <a:endParaRPr lang="en-US" altLang="zh-CN" sz="2400" b="0" dirty="0">
              <a:solidFill>
                <a:srgbClr val="FF0000"/>
              </a:solidFill>
              <a:latin typeface="楷体" panose="02010609060101010101" pitchFamily="49" charset="-122"/>
              <a:ea typeface="楷体" panose="02010609060101010101" pitchFamily="49" charset="-122"/>
            </a:endParaRPr>
          </a:p>
          <a:p>
            <a:pPr eaLnBrk="1" hangingPunct="1">
              <a:buNone/>
            </a:pPr>
            <a:r>
              <a:rPr lang="en-US" altLang="zh-CN" sz="2400" b="0" dirty="0">
                <a:solidFill>
                  <a:srgbClr val="FF0000"/>
                </a:solidFill>
                <a:latin typeface="楷体" panose="02010609060101010101" pitchFamily="49" charset="-122"/>
                <a:ea typeface="楷体" panose="02010609060101010101" pitchFamily="49" charset="-122"/>
              </a:rPr>
              <a:t>SLEEP</a:t>
            </a:r>
            <a:r>
              <a:rPr lang="zh-CN" altLang="en-US" sz="2400" b="0" dirty="0">
                <a:solidFill>
                  <a:srgbClr val="FF0000"/>
                </a:solidFill>
                <a:latin typeface="楷体" panose="02010609060101010101" pitchFamily="49" charset="-122"/>
                <a:ea typeface="楷体" panose="02010609060101010101" pitchFamily="49" charset="-122"/>
              </a:rPr>
              <a:t>躲避</a:t>
            </a:r>
            <a:endParaRPr lang="en-US" altLang="zh-CN" sz="2400" b="0" dirty="0">
              <a:solidFill>
                <a:srgbClr val="FF0000"/>
              </a:solidFill>
              <a:latin typeface="楷体" panose="02010609060101010101" pitchFamily="49" charset="-122"/>
              <a:ea typeface="楷体" panose="02010609060101010101" pitchFamily="49" charset="-122"/>
            </a:endParaRPr>
          </a:p>
          <a:p>
            <a:pPr eaLnBrk="1" hangingPunct="1">
              <a:lnSpc>
                <a:spcPct val="90000"/>
              </a:lnSpc>
            </a:pPr>
            <a:r>
              <a:rPr lang="zh-CN" altLang="zh-CN" sz="2400" b="0" dirty="0">
                <a:solidFill>
                  <a:srgbClr val="FF0000"/>
                </a:solidFill>
                <a:latin typeface="楷体" panose="02010609060101010101" pitchFamily="49" charset="-122"/>
                <a:ea typeface="楷体" panose="02010609060101010101" pitchFamily="49" charset="-122"/>
              </a:rPr>
              <a:t>软件防御技术关键是代码分块的粒度粗细和等价实现的数量</a:t>
            </a:r>
            <a:endParaRPr lang="en-US" altLang="zh-CN" sz="2400" b="0"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endParaRPr lang="zh-CN" altLang="en-US" dirty="0"/>
          </a:p>
        </p:txBody>
      </p:sp>
      <p:sp>
        <p:nvSpPr>
          <p:cNvPr id="37891"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工业控制系统信息安全</a:t>
            </a:r>
            <a:endParaRPr lang="zh-CN" altLang="en-US" sz="4000" dirty="0"/>
          </a:p>
        </p:txBody>
      </p:sp>
      <p:sp>
        <p:nvSpPr>
          <p:cNvPr id="38914" name="内容占位符 2"/>
          <p:cNvSpPr>
            <a:spLocks noGrp="1"/>
          </p:cNvSpPr>
          <p:nvPr>
            <p:ph idx="1" hasCustomPrompt="1"/>
          </p:nvPr>
        </p:nvSpPr>
        <p:spPr>
          <a:xfrm>
            <a:off x="179388" y="2017713"/>
            <a:ext cx="8775700" cy="4291012"/>
          </a:xfrm>
          <a:ln/>
        </p:spPr>
        <p:txBody>
          <a:bodyPr vert="horz" wrap="square" lIns="91440" tIns="45720" rIns="91440" bIns="45720" anchor="t" anchorCtr="0"/>
          <a:p>
            <a:pPr eaLnBrk="1" hangingPunct="1">
              <a:buNone/>
            </a:pPr>
            <a:r>
              <a:rPr lang="zh-CN" altLang="en-US" sz="2400" b="0" dirty="0">
                <a:solidFill>
                  <a:srgbClr val="FF0000"/>
                </a:solidFill>
                <a:latin typeface="楷体" panose="02010609060101010101" pitchFamily="49" charset="-122"/>
                <a:ea typeface="楷体" panose="02010609060101010101" pitchFamily="49" charset="-122"/>
              </a:rPr>
              <a:t>工控系统安全介绍</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工业控制系统</a:t>
            </a:r>
            <a:r>
              <a:rPr lang="en-US" altLang="zh-CN" sz="2400" b="0" dirty="0">
                <a:latin typeface="楷体" panose="02010609060101010101" pitchFamily="49" charset="-122"/>
                <a:ea typeface="楷体" panose="02010609060101010101" pitchFamily="49" charset="-122"/>
              </a:rPr>
              <a:t>(ICS) </a:t>
            </a:r>
            <a:r>
              <a:rPr lang="zh-CN" altLang="en-US" sz="2400" b="0" dirty="0">
                <a:latin typeface="楷体" panose="02010609060101010101" pitchFamily="49" charset="-122"/>
                <a:ea typeface="楷体" panose="02010609060101010101" pitchFamily="49" charset="-122"/>
              </a:rPr>
              <a:t>、可编程逻辑控制器</a:t>
            </a:r>
            <a:r>
              <a:rPr lang="en-US" altLang="zh-CN" sz="2400" b="0" dirty="0">
                <a:latin typeface="楷体" panose="02010609060101010101" pitchFamily="49" charset="-122"/>
                <a:ea typeface="楷体" panose="02010609060101010101" pitchFamily="49" charset="-122"/>
              </a:rPr>
              <a:t>(PLC)</a:t>
            </a:r>
            <a:r>
              <a:rPr lang="zh-CN" altLang="en-US" sz="2400" b="0" dirty="0">
                <a:latin typeface="楷体" panose="02010609060101010101" pitchFamily="49" charset="-122"/>
                <a:ea typeface="楷体" panose="02010609060101010101" pitchFamily="49" charset="-122"/>
              </a:rPr>
              <a:t>、监控和数据采集</a:t>
            </a:r>
            <a:r>
              <a:rPr lang="en-US" altLang="zh-CN" sz="2400" b="0" dirty="0">
                <a:latin typeface="楷体" panose="02010609060101010101" pitchFamily="49" charset="-122"/>
                <a:ea typeface="楷体" panose="02010609060101010101" pitchFamily="49" charset="-122"/>
              </a:rPr>
              <a:t>(SCADA)</a:t>
            </a:r>
            <a:r>
              <a:rPr lang="zh-CN" altLang="en-US" sz="2400" b="0" dirty="0">
                <a:latin typeface="楷体" panose="02010609060101010101" pitchFamily="49" charset="-122"/>
                <a:ea typeface="楷体" panose="02010609060101010101" pitchFamily="49" charset="-122"/>
              </a:rPr>
              <a:t>系统、分布式控制系统（</a:t>
            </a:r>
            <a:r>
              <a:rPr lang="en-US" altLang="zh-CN" sz="2400" b="0" dirty="0">
                <a:latin typeface="楷体" panose="02010609060101010101" pitchFamily="49" charset="-122"/>
                <a:ea typeface="楷体" panose="02010609060101010101" pitchFamily="49" charset="-122"/>
              </a:rPr>
              <a:t>DCS))</a:t>
            </a:r>
            <a:endParaRPr lang="en-US" altLang="zh-CN" sz="2400" b="0" dirty="0">
              <a:latin typeface="楷体" panose="02010609060101010101" pitchFamily="49" charset="-122"/>
              <a:ea typeface="楷体" panose="02010609060101010101" pitchFamily="49" charset="-122"/>
            </a:endParaRPr>
          </a:p>
          <a:p>
            <a:pPr eaLnBrk="1" hangingPunct="1">
              <a:buNone/>
            </a:pPr>
            <a:r>
              <a:rPr lang="en-US" altLang="zh-CN" sz="2400" b="0" dirty="0">
                <a:solidFill>
                  <a:srgbClr val="FF0000"/>
                </a:solidFill>
                <a:latin typeface="楷体" panose="02010609060101010101" pitchFamily="49" charset="-122"/>
                <a:ea typeface="楷体" panose="02010609060101010101" pitchFamily="49" charset="-122"/>
              </a:rPr>
              <a:t>	</a:t>
            </a:r>
            <a:r>
              <a:rPr lang="zh-CN" altLang="en-US" sz="2400" b="0" dirty="0">
                <a:solidFill>
                  <a:srgbClr val="FF0000"/>
                </a:solidFill>
                <a:latin typeface="楷体" panose="02010609060101010101" pitchFamily="49" charset="-122"/>
                <a:ea typeface="楷体" panose="02010609060101010101" pitchFamily="49" charset="-122"/>
              </a:rPr>
              <a:t>工业控制系统特点</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实时性、可用性、长寿命、可靠性、私有协议、</a:t>
            </a:r>
            <a:r>
              <a:rPr lang="zh-CN" altLang="zh-CN" sz="2400" b="0" dirty="0">
                <a:latin typeface="楷体" panose="02010609060101010101" pitchFamily="49" charset="-122"/>
                <a:ea typeface="楷体" panose="02010609060101010101" pitchFamily="49" charset="-122"/>
              </a:rPr>
              <a:t>封闭性</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eaLnBrk="1" hangingPunct="1">
              <a:buNone/>
            </a:pPr>
            <a:r>
              <a:rPr lang="en-US" altLang="zh-CN" sz="2400" b="0" dirty="0">
                <a:solidFill>
                  <a:srgbClr val="FF0000"/>
                </a:solidFill>
                <a:latin typeface="楷体" panose="02010609060101010101" pitchFamily="49" charset="-122"/>
                <a:ea typeface="楷体" panose="02010609060101010101" pitchFamily="49" charset="-122"/>
              </a:rPr>
              <a:t>	 </a:t>
            </a:r>
            <a:r>
              <a:rPr lang="zh-CN" altLang="en-US" sz="2400" b="0" dirty="0">
                <a:solidFill>
                  <a:srgbClr val="FF0000"/>
                </a:solidFill>
                <a:latin typeface="楷体" panose="02010609060101010101" pitchFamily="49" charset="-122"/>
                <a:ea typeface="楷体" panose="02010609060101010101" pitchFamily="49" charset="-122"/>
              </a:rPr>
              <a:t>工业控制系统功能层次</a:t>
            </a:r>
            <a:r>
              <a:rPr lang="en-US" altLang="zh-CN" sz="2400" b="0" dirty="0">
                <a:latin typeface="楷体" panose="02010609060101010101" pitchFamily="49" charset="-122"/>
                <a:ea typeface="楷体" panose="02010609060101010101" pitchFamily="49" charset="-122"/>
              </a:rPr>
              <a:t>(ERP(</a:t>
            </a:r>
            <a:r>
              <a:rPr lang="zh-CN" altLang="en-US" sz="2400" b="0" dirty="0">
                <a:latin typeface="楷体" panose="02010609060101010101" pitchFamily="49" charset="-122"/>
                <a:ea typeface="楷体" panose="02010609060101010101" pitchFamily="49" charset="-122"/>
              </a:rPr>
              <a:t>商务</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MES(</a:t>
            </a:r>
            <a:r>
              <a:rPr lang="zh-CN" altLang="en-US" sz="2400" b="0" dirty="0">
                <a:latin typeface="楷体" panose="02010609060101010101" pitchFamily="49" charset="-122"/>
                <a:ea typeface="楷体" panose="02010609060101010101" pitchFamily="49" charset="-122"/>
              </a:rPr>
              <a:t>制造管理</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SCADA/DCS</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PLC</a:t>
            </a:r>
            <a:r>
              <a:rPr lang="zh-CN" altLang="en-US" sz="2400" b="0" dirty="0">
                <a:latin typeface="楷体" panose="02010609060101010101" pitchFamily="49" charset="-122"/>
                <a:ea typeface="楷体" panose="02010609060101010101" pitchFamily="49" charset="-122"/>
              </a:rPr>
              <a:t>、</a:t>
            </a:r>
            <a:r>
              <a:rPr lang="en-US" altLang="zh-CN" sz="2400" b="0" dirty="0">
                <a:latin typeface="楷体" panose="02010609060101010101" pitchFamily="49" charset="-122"/>
                <a:ea typeface="楷体" panose="02010609060101010101" pitchFamily="49" charset="-122"/>
              </a:rPr>
              <a:t>I/O</a:t>
            </a:r>
            <a:r>
              <a:rPr lang="zh-CN" altLang="en-US" sz="2400" b="0" dirty="0">
                <a:latin typeface="楷体" panose="02010609060101010101" pitchFamily="49" charset="-122"/>
                <a:ea typeface="楷体" panose="02010609060101010101" pitchFamily="49" charset="-122"/>
              </a:rPr>
              <a:t>）</a:t>
            </a:r>
            <a:r>
              <a:rPr lang="zh-CN" altLang="en-US" sz="2400" b="0" dirty="0">
                <a:solidFill>
                  <a:srgbClr val="FF0000"/>
                </a:solidFill>
                <a:latin typeface="楷体" panose="02010609060101010101" pitchFamily="49" charset="-122"/>
                <a:ea typeface="楷体" panose="02010609060101010101" pitchFamily="49" charset="-122"/>
              </a:rPr>
              <a:t>工控系统安全威胁</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震网病毒、工控系统安全事件</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“两化”融合</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系统漏洞已知与无法修复、无法杀毒、非工控应用软件带来未知风险、移动介质和笔记本随意接入、工业无线网络边界不可见</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网络安全风险急速增加</a:t>
            </a:r>
            <a:r>
              <a:rPr lang="en-US" altLang="zh-CN" sz="2400" b="0" dirty="0">
                <a:latin typeface="楷体" panose="02010609060101010101" pitchFamily="49" charset="-122"/>
                <a:ea typeface="楷体" panose="02010609060101010101" pitchFamily="49" charset="-122"/>
              </a:rPr>
              <a:t>)</a:t>
            </a:r>
            <a:endParaRPr lang="zh-CN" altLang="en-US" dirty="0"/>
          </a:p>
        </p:txBody>
      </p:sp>
      <p:sp>
        <p:nvSpPr>
          <p:cNvPr id="38915"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工业控制系统信息安全</a:t>
            </a:r>
            <a:endParaRPr lang="zh-CN" altLang="en-US" sz="4000" dirty="0"/>
          </a:p>
        </p:txBody>
      </p:sp>
      <p:sp>
        <p:nvSpPr>
          <p:cNvPr id="39938" name="内容占位符 2"/>
          <p:cNvSpPr>
            <a:spLocks noGrp="1"/>
          </p:cNvSpPr>
          <p:nvPr>
            <p:ph idx="1" hasCustomPrompt="1"/>
          </p:nvPr>
        </p:nvSpPr>
        <p:spPr>
          <a:xfrm>
            <a:off x="179388" y="2017713"/>
            <a:ext cx="8775700" cy="4114800"/>
          </a:xfrm>
          <a:ln/>
        </p:spPr>
        <p:txBody>
          <a:bodyPr vert="horz" wrap="square" lIns="91440" tIns="45720" rIns="91440" bIns="45720" anchor="t" anchorCtr="0"/>
          <a:p>
            <a:pPr eaLnBrk="1" hangingPunct="1">
              <a:buNone/>
            </a:pPr>
            <a:r>
              <a:rPr lang="zh-CN" altLang="en-US" sz="2400" b="0" dirty="0">
                <a:solidFill>
                  <a:srgbClr val="FF0000"/>
                </a:solidFill>
                <a:latin typeface="楷体" panose="02010609060101010101" pitchFamily="49" charset="-122"/>
                <a:ea typeface="楷体" panose="02010609060101010101" pitchFamily="49" charset="-122"/>
              </a:rPr>
              <a:t>工控系统的脆弱性</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由于兼容性的问题，系统补丁和杀毒等安全措施不到位；设计主要考虑可用性</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实时性，对安全性考虑不足，缺乏安全机制；工控系统用户信息安全意识薄弱，缺少完善管理</a:t>
            </a:r>
            <a:r>
              <a:rPr lang="en-US" altLang="zh-CN" sz="2400" b="0" dirty="0">
                <a:latin typeface="楷体" panose="02010609060101010101" pitchFamily="49" charset="-122"/>
                <a:ea typeface="楷体" panose="02010609060101010101" pitchFamily="49" charset="-122"/>
              </a:rPr>
              <a:t>)</a:t>
            </a:r>
            <a:endParaRPr lang="zh-CN" altLang="en-US" sz="2400" b="0" dirty="0">
              <a:latin typeface="楷体" panose="02010609060101010101" pitchFamily="49" charset="-122"/>
              <a:ea typeface="楷体" panose="02010609060101010101" pitchFamily="49" charset="-122"/>
            </a:endParaRPr>
          </a:p>
          <a:p>
            <a:pPr eaLnBrk="1" hangingPunct="1">
              <a:buNone/>
            </a:pPr>
            <a:r>
              <a:rPr lang="en-US" altLang="zh-CN" sz="2400" b="0" dirty="0">
                <a:solidFill>
                  <a:srgbClr val="FF0000"/>
                </a:solidFill>
                <a:latin typeface="楷体" panose="02010609060101010101" pitchFamily="49" charset="-122"/>
                <a:ea typeface="楷体" panose="02010609060101010101" pitchFamily="49" charset="-122"/>
              </a:rPr>
              <a:t>	</a:t>
            </a:r>
            <a:r>
              <a:rPr lang="zh-CN" altLang="en-US" sz="2400" b="0" dirty="0">
                <a:solidFill>
                  <a:srgbClr val="FF0000"/>
                </a:solidFill>
                <a:latin typeface="楷体" panose="02010609060101010101" pitchFamily="49" charset="-122"/>
                <a:ea typeface="楷体" panose="02010609060101010101" pitchFamily="49" charset="-122"/>
              </a:rPr>
              <a:t>工控系统安全理念</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白名单、层次化、边缘化、透明化</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eaLnBrk="1" hangingPunct="1">
              <a:buNone/>
            </a:pPr>
            <a:r>
              <a:rPr lang="en-US" altLang="zh-CN" sz="2400" b="0" dirty="0">
                <a:solidFill>
                  <a:srgbClr val="FF0000"/>
                </a:solidFill>
                <a:latin typeface="楷体" panose="02010609060101010101" pitchFamily="49" charset="-122"/>
                <a:ea typeface="楷体" panose="02010609060101010101" pitchFamily="49" charset="-122"/>
              </a:rPr>
              <a:t>	</a:t>
            </a:r>
            <a:r>
              <a:rPr lang="zh-CN" altLang="en-US" sz="2400" b="0" dirty="0">
                <a:solidFill>
                  <a:srgbClr val="FF0000"/>
                </a:solidFill>
                <a:latin typeface="楷体" panose="02010609060101010101" pitchFamily="49" charset="-122"/>
                <a:ea typeface="楷体" panose="02010609060101010101" pitchFamily="49" charset="-122"/>
              </a:rPr>
              <a:t>工控系统安全策略</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纵向分层、横向分域进行安全隔离防护，可用性监控、行为监控、指令监控</a:t>
            </a:r>
            <a:r>
              <a:rPr lang="en-US" altLang="zh-CN" sz="2400" b="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a:t>
            </a:r>
            <a:r>
              <a:rPr lang="zh-CN" altLang="en-US" sz="2400" b="0" dirty="0">
                <a:solidFill>
                  <a:srgbClr val="FF0000"/>
                </a:solidFill>
                <a:latin typeface="楷体" panose="02010609060101010101" pitchFamily="49" charset="-122"/>
                <a:ea typeface="楷体" panose="02010609060101010101" pitchFamily="49" charset="-122"/>
              </a:rPr>
              <a:t>国际上有两种不同的工控系统信息安全解决方案: </a:t>
            </a:r>
            <a:endParaRPr lang="zh-CN" altLang="en-US" sz="2400" b="0" dirty="0">
              <a:solidFill>
                <a:srgbClr val="FF0000"/>
              </a:solidFill>
              <a:latin typeface="楷体" panose="02010609060101010101" pitchFamily="49" charset="-122"/>
              <a:ea typeface="楷体" panose="02010609060101010101" pitchFamily="49" charset="-122"/>
            </a:endParaRPr>
          </a:p>
          <a:p>
            <a:pPr>
              <a:buNone/>
            </a:pPr>
            <a:r>
              <a:rPr lang="en-US" altLang="zh-CN" sz="2400" b="0" dirty="0">
                <a:latin typeface="楷体" panose="02010609060101010101" pitchFamily="49" charset="-122"/>
                <a:ea typeface="楷体" panose="02010609060101010101" pitchFamily="49" charset="-122"/>
              </a:rPr>
              <a:t>	</a:t>
            </a:r>
            <a:r>
              <a:rPr lang="zh-CN" altLang="en-US" sz="2400" b="0" dirty="0">
                <a:latin typeface="楷体" panose="02010609060101010101" pitchFamily="49" charset="-122"/>
                <a:ea typeface="楷体" panose="02010609060101010101" pitchFamily="49" charset="-122"/>
              </a:rPr>
              <a:t>主动隔离式解决方案、被动检测式解决方案</a:t>
            </a:r>
            <a:endParaRPr lang="en-US" altLang="zh-CN" sz="2400" b="0" dirty="0">
              <a:latin typeface="楷体" panose="02010609060101010101" pitchFamily="49" charset="-122"/>
              <a:ea typeface="楷体" panose="02010609060101010101" pitchFamily="49" charset="-122"/>
            </a:endParaRPr>
          </a:p>
          <a:p>
            <a:pPr>
              <a:buNone/>
            </a:pPr>
            <a:r>
              <a:rPr lang="en-US" altLang="zh-CN" sz="2400" b="0" dirty="0">
                <a:solidFill>
                  <a:srgbClr val="FF0000"/>
                </a:solidFill>
                <a:latin typeface="楷体" panose="02010609060101010101" pitchFamily="49" charset="-122"/>
                <a:ea typeface="楷体" panose="02010609060101010101" pitchFamily="49" charset="-122"/>
                <a:sym typeface="+mn-ea"/>
              </a:rPr>
              <a:t>	</a:t>
            </a:r>
            <a:r>
              <a:rPr lang="zh-CN" altLang="en-US" sz="2400" b="0" dirty="0">
                <a:solidFill>
                  <a:srgbClr val="FF0000"/>
                </a:solidFill>
                <a:latin typeface="楷体" panose="02010609060101010101" pitchFamily="49" charset="-122"/>
                <a:ea typeface="楷体" panose="02010609060101010101" pitchFamily="49" charset="-122"/>
                <a:sym typeface="+mn-ea"/>
              </a:rPr>
              <a:t>安全不是一个结果，而是一个过程。</a:t>
            </a:r>
            <a:endParaRPr lang="zh-CN" altLang="en-US" sz="2400" dirty="0"/>
          </a:p>
        </p:txBody>
      </p:sp>
      <p:sp>
        <p:nvSpPr>
          <p:cNvPr id="39939"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ln/>
        </p:spPr>
        <p:txBody>
          <a:bodyPr vert="horz" wrap="square" lIns="91440" tIns="45720" rIns="91440" bIns="45720" anchor="b" anchorCtr="0"/>
          <a:p>
            <a:r>
              <a:rPr lang="en-US" altLang="zh-CN" sz="4000" dirty="0">
                <a:solidFill>
                  <a:schemeClr val="folHlink"/>
                </a:solidFill>
                <a:latin typeface="楷体" panose="02010609060101010101" pitchFamily="49" charset="-122"/>
                <a:ea typeface="楷体" panose="02010609060101010101" pitchFamily="49" charset="-122"/>
              </a:rPr>
              <a:t>TrustZone</a:t>
            </a:r>
            <a:r>
              <a:rPr lang="zh-CN" altLang="en-US" sz="4000" dirty="0">
                <a:solidFill>
                  <a:schemeClr val="folHlink"/>
                </a:solidFill>
                <a:latin typeface="楷体" panose="02010609060101010101" pitchFamily="49" charset="-122"/>
                <a:ea typeface="楷体" panose="02010609060101010101" pitchFamily="49" charset="-122"/>
              </a:rPr>
              <a:t>技术</a:t>
            </a:r>
            <a:endParaRPr lang="en-US" altLang="zh-CN" sz="4000" dirty="0">
              <a:solidFill>
                <a:schemeClr val="folHlink"/>
              </a:solidFill>
              <a:latin typeface="楷体" panose="02010609060101010101" pitchFamily="49" charset="-122"/>
              <a:ea typeface="楷体" panose="02010609060101010101" pitchFamily="49" charset="-122"/>
            </a:endParaRPr>
          </a:p>
        </p:txBody>
      </p:sp>
      <p:sp>
        <p:nvSpPr>
          <p:cNvPr id="40962" name="内容占位符 2"/>
          <p:cNvSpPr>
            <a:spLocks noGrp="1"/>
          </p:cNvSpPr>
          <p:nvPr>
            <p:ph idx="1" hasCustomPrompt="1"/>
          </p:nvPr>
        </p:nvSpPr>
        <p:spPr>
          <a:xfrm>
            <a:off x="179388" y="2017713"/>
            <a:ext cx="8775700" cy="4114800"/>
          </a:xfrm>
          <a:ln/>
        </p:spPr>
        <p:txBody>
          <a:bodyPr vert="horz" wrap="square" lIns="91440" tIns="45720" rIns="91440" bIns="45720" anchor="t" anchorCtr="0"/>
          <a:p>
            <a:r>
              <a:rPr lang="zh-CN" altLang="en-US" sz="2400" b="0" dirty="0">
                <a:solidFill>
                  <a:srgbClr val="FF0000"/>
                </a:solidFill>
                <a:latin typeface="楷体" panose="02010609060101010101" pitchFamily="49" charset="-122"/>
                <a:ea typeface="楷体" panose="02010609060101010101" pitchFamily="49" charset="-122"/>
              </a:rPr>
              <a:t>尽量不影响原有处理器设计的情况下提高了系统的安全性</a:t>
            </a:r>
            <a:endParaRPr lang="en-US" altLang="zh-CN" sz="2400" b="0" dirty="0">
              <a:solidFill>
                <a:srgbClr val="FF0000"/>
              </a:solidFill>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ARM TrustZone 技术是</a:t>
            </a:r>
            <a:r>
              <a:rPr lang="zh-CN" altLang="en-US" sz="2400" dirty="0">
                <a:solidFill>
                  <a:srgbClr val="FF0000"/>
                </a:solidFill>
                <a:latin typeface="楷体" panose="02010609060101010101" pitchFamily="49" charset="-122"/>
                <a:ea typeface="楷体" panose="02010609060101010101" pitchFamily="49" charset="-122"/>
              </a:rPr>
              <a:t>系统范围</a:t>
            </a:r>
            <a:r>
              <a:rPr lang="zh-CN" altLang="en-US" sz="2400" b="0" dirty="0">
                <a:solidFill>
                  <a:srgbClr val="FF0000"/>
                </a:solidFill>
                <a:latin typeface="楷体" panose="02010609060101010101" pitchFamily="49" charset="-122"/>
                <a:ea typeface="楷体" panose="02010609060101010101" pitchFamily="49" charset="-122"/>
              </a:rPr>
              <a:t>的安全方法</a:t>
            </a:r>
            <a:endParaRPr lang="en-US" altLang="zh-CN" sz="2400" b="0" dirty="0">
              <a:solidFill>
                <a:srgbClr val="FF0000"/>
              </a:solidFill>
              <a:latin typeface="楷体" panose="02010609060101010101" pitchFamily="49" charset="-122"/>
              <a:ea typeface="楷体" panose="02010609060101010101" pitchFamily="49" charset="-122"/>
            </a:endParaRPr>
          </a:p>
          <a:p>
            <a:r>
              <a:rPr lang="zh-CN" altLang="en-US" sz="2400" b="0" dirty="0">
                <a:latin typeface="楷体" panose="02010609060101010101" pitchFamily="49" charset="-122"/>
                <a:ea typeface="楷体" panose="02010609060101010101" pitchFamily="49" charset="-122"/>
              </a:rPr>
              <a:t>从</a:t>
            </a:r>
            <a:r>
              <a:rPr lang="en-US" altLang="zh-CN" sz="2400" b="0" dirty="0">
                <a:latin typeface="楷体" panose="02010609060101010101" pitchFamily="49" charset="-122"/>
                <a:ea typeface="楷体" panose="02010609060101010101" pitchFamily="49" charset="-122"/>
              </a:rPr>
              <a:t>ARMv6</a:t>
            </a:r>
            <a:r>
              <a:rPr lang="zh-CN" altLang="en-US" sz="2400" b="0" dirty="0">
                <a:latin typeface="楷体" panose="02010609060101010101" pitchFamily="49" charset="-122"/>
                <a:ea typeface="楷体" panose="02010609060101010101" pitchFamily="49" charset="-122"/>
              </a:rPr>
              <a:t>架构的处理器开始就已经集成了</a:t>
            </a:r>
            <a:r>
              <a:rPr lang="en-US" altLang="zh-CN" sz="2400" b="0" dirty="0">
                <a:latin typeface="楷体" panose="02010609060101010101" pitchFamily="49" charset="-122"/>
                <a:ea typeface="楷体" panose="02010609060101010101" pitchFamily="49" charset="-122"/>
              </a:rPr>
              <a:t>TrustZone</a:t>
            </a:r>
            <a:r>
              <a:rPr lang="zh-CN" altLang="en-US" sz="2400" b="0" dirty="0">
                <a:latin typeface="楷体" panose="02010609060101010101" pitchFamily="49" charset="-122"/>
                <a:ea typeface="楷体" panose="02010609060101010101" pitchFamily="49" charset="-122"/>
              </a:rPr>
              <a:t>技术，</a:t>
            </a:r>
            <a:r>
              <a:rPr lang="zh-CN" altLang="en-US" sz="2400" b="0" dirty="0">
                <a:solidFill>
                  <a:srgbClr val="FF0000"/>
                </a:solidFill>
                <a:latin typeface="楷体" panose="02010609060101010101" pitchFamily="49" charset="-122"/>
                <a:ea typeface="楷体" panose="02010609060101010101" pitchFamily="49" charset="-122"/>
              </a:rPr>
              <a:t>主要应用于</a:t>
            </a:r>
            <a:r>
              <a:rPr lang="en-US" altLang="zh-CN" sz="2400" b="0" dirty="0">
                <a:solidFill>
                  <a:srgbClr val="FF0000"/>
                </a:solidFill>
                <a:latin typeface="楷体" panose="02010609060101010101" pitchFamily="49" charset="-122"/>
                <a:ea typeface="楷体" panose="02010609060101010101" pitchFamily="49" charset="-122"/>
              </a:rPr>
              <a:t>Cortex-A </a:t>
            </a:r>
            <a:r>
              <a:rPr lang="zh-CN" altLang="en-US" sz="2400" b="0" dirty="0">
                <a:solidFill>
                  <a:srgbClr val="FF0000"/>
                </a:solidFill>
                <a:latin typeface="楷体" panose="02010609060101010101" pitchFamily="49" charset="-122"/>
                <a:ea typeface="楷体" panose="02010609060101010101" pitchFamily="49" charset="-122"/>
              </a:rPr>
              <a:t>和 </a:t>
            </a:r>
            <a:r>
              <a:rPr lang="en-US" altLang="zh-CN" sz="2400" b="0" dirty="0">
                <a:solidFill>
                  <a:srgbClr val="FF0000"/>
                </a:solidFill>
                <a:latin typeface="楷体" panose="02010609060101010101" pitchFamily="49" charset="-122"/>
                <a:ea typeface="楷体" panose="02010609060101010101" pitchFamily="49" charset="-122"/>
              </a:rPr>
              <a:t>Cortex-M </a:t>
            </a:r>
            <a:r>
              <a:rPr lang="zh-CN" altLang="en-US" sz="2400" b="0" dirty="0">
                <a:solidFill>
                  <a:srgbClr val="FF0000"/>
                </a:solidFill>
                <a:latin typeface="楷体" panose="02010609060101010101" pitchFamily="49" charset="-122"/>
                <a:ea typeface="楷体" panose="02010609060101010101" pitchFamily="49" charset="-122"/>
              </a:rPr>
              <a:t>系列处理器</a:t>
            </a:r>
            <a:endParaRPr lang="zh-CN" altLang="en-US" sz="2400" b="0" dirty="0">
              <a:solidFill>
                <a:schemeClr val="folHlink"/>
              </a:solidFill>
            </a:endParaRPr>
          </a:p>
        </p:txBody>
      </p:sp>
      <p:sp>
        <p:nvSpPr>
          <p:cNvPr id="40963"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a:ln/>
        </p:spPr>
        <p:txBody>
          <a:bodyPr vert="horz" wrap="square" lIns="91440" tIns="45720" rIns="91440" bIns="45720" anchor="b" anchorCtr="0"/>
          <a:p>
            <a:r>
              <a:rPr lang="en-US" altLang="zh-CN" sz="4000" dirty="0">
                <a:solidFill>
                  <a:schemeClr val="folHlink"/>
                </a:solidFill>
                <a:latin typeface="楷体" panose="02010609060101010101" pitchFamily="49" charset="-122"/>
                <a:ea typeface="楷体" panose="02010609060101010101" pitchFamily="49" charset="-122"/>
              </a:rPr>
              <a:t>TrustZone</a:t>
            </a:r>
            <a:r>
              <a:rPr lang="zh-CN" altLang="en-US" sz="4000" dirty="0">
                <a:solidFill>
                  <a:schemeClr val="folHlink"/>
                </a:solidFill>
                <a:latin typeface="楷体" panose="02010609060101010101" pitchFamily="49" charset="-122"/>
                <a:ea typeface="楷体" panose="02010609060101010101" pitchFamily="49" charset="-122"/>
              </a:rPr>
              <a:t>技术</a:t>
            </a:r>
            <a:endParaRPr lang="zh-CN" altLang="en-US" sz="4000" dirty="0"/>
          </a:p>
        </p:txBody>
      </p:sp>
      <p:sp>
        <p:nvSpPr>
          <p:cNvPr id="41986" name="内容占位符 2"/>
          <p:cNvSpPr>
            <a:spLocks noGrp="1"/>
          </p:cNvSpPr>
          <p:nvPr>
            <p:ph idx="1" hasCustomPrompt="1"/>
          </p:nvPr>
        </p:nvSpPr>
        <p:spPr>
          <a:xfrm>
            <a:off x="250825" y="2017713"/>
            <a:ext cx="8704263" cy="4364037"/>
          </a:xfrm>
          <a:ln/>
        </p:spPr>
        <p:txBody>
          <a:bodyPr vert="horz" wrap="square" lIns="91440" tIns="45720" rIns="91440" bIns="45720" anchor="t" anchorCtr="0"/>
          <a:p>
            <a:r>
              <a:rPr lang="zh-CN" altLang="en-US" sz="2400" dirty="0">
                <a:latin typeface="楷体" panose="02010609060101010101" pitchFamily="49" charset="-122"/>
                <a:ea typeface="楷体" panose="02010609060101010101" pitchFamily="49" charset="-122"/>
              </a:rPr>
              <a:t>TrustZone技术的硬件架构</a:t>
            </a:r>
            <a:r>
              <a:rPr lang="zh-CN" altLang="en-US"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sym typeface="+mn-ea"/>
              </a:rPr>
              <a:t>特殊的机制</a:t>
            </a:r>
            <a:r>
              <a:rPr lang="en-US" altLang="zh-CN" sz="2400" b="0" dirty="0">
                <a:latin typeface="楷体" panose="02010609060101010101" pitchFamily="49" charset="-122"/>
                <a:ea typeface="楷体" panose="02010609060101010101" pitchFamily="49" charset="-122"/>
                <a:sym typeface="+mn-ea"/>
              </a:rPr>
              <a:t>-</a:t>
            </a:r>
            <a:r>
              <a:rPr lang="zh-CN" altLang="en-US" sz="2400" b="0" dirty="0">
                <a:solidFill>
                  <a:srgbClr val="FF0000"/>
                </a:solidFill>
                <a:latin typeface="楷体" panose="02010609060101010101" pitchFamily="49" charset="-122"/>
                <a:ea typeface="楷体" panose="02010609060101010101" pitchFamily="49" charset="-122"/>
                <a:sym typeface="+mn-ea"/>
              </a:rPr>
              <a:t>监控模式</a:t>
            </a:r>
            <a:r>
              <a:rPr lang="zh-CN" altLang="en-US" sz="2400" b="0" dirty="0">
                <a:latin typeface="楷体" panose="02010609060101010101" pitchFamily="49" charset="-122"/>
                <a:ea typeface="楷体" panose="02010609060101010101" pitchFamily="49" charset="-122"/>
              </a:rPr>
              <a:t>）</a:t>
            </a:r>
            <a:endParaRPr lang="zh-CN" altLang="en-US" sz="2400" b="0" dirty="0">
              <a:latin typeface="楷体" panose="02010609060101010101" pitchFamily="49" charset="-122"/>
              <a:ea typeface="楷体" panose="02010609060101010101" pitchFamily="49" charset="-122"/>
            </a:endParaRPr>
          </a:p>
          <a:p>
            <a:r>
              <a:rPr lang="zh-CN" altLang="en-US" sz="2400" b="0" dirty="0">
                <a:latin typeface="楷体" panose="02010609060101010101" pitchFamily="49" charset="-122"/>
                <a:ea typeface="楷体" panose="02010609060101010101" pitchFamily="49" charset="-122"/>
              </a:rPr>
              <a:t>它将</a:t>
            </a:r>
            <a:r>
              <a:rPr lang="en-US" altLang="zh-CN" sz="2400" b="0" dirty="0">
                <a:solidFill>
                  <a:srgbClr val="FF0000"/>
                </a:solidFill>
                <a:latin typeface="楷体" panose="02010609060101010101" pitchFamily="49" charset="-122"/>
                <a:ea typeface="楷体" panose="02010609060101010101" pitchFamily="49" charset="-122"/>
              </a:rPr>
              <a:t>CPU</a:t>
            </a:r>
            <a:r>
              <a:rPr lang="zh-CN" altLang="en-US" sz="2400" b="0" dirty="0">
                <a:solidFill>
                  <a:srgbClr val="FF0000"/>
                </a:solidFill>
                <a:latin typeface="楷体" panose="02010609060101010101" pitchFamily="49" charset="-122"/>
                <a:ea typeface="楷体" panose="02010609060101010101" pitchFamily="49" charset="-122"/>
              </a:rPr>
              <a:t>内核隔离成安全和普通两个区域</a:t>
            </a:r>
            <a:r>
              <a:rPr lang="zh-CN" altLang="en-US" sz="2400" b="0" dirty="0">
                <a:latin typeface="楷体" panose="02010609060101010101" pitchFamily="49" charset="-122"/>
                <a:ea typeface="楷体" panose="02010609060101010101" pitchFamily="49" charset="-122"/>
              </a:rPr>
              <a:t>，即单个的物理处理器包含了两个虚拟处理器核：</a:t>
            </a:r>
            <a:r>
              <a:rPr lang="zh-CN" altLang="en-US" sz="2400" b="0" dirty="0">
                <a:solidFill>
                  <a:srgbClr val="FF0000"/>
                </a:solidFill>
                <a:latin typeface="楷体" panose="02010609060101010101" pitchFamily="49" charset="-122"/>
                <a:ea typeface="楷体" panose="02010609060101010101" pitchFamily="49" charset="-122"/>
              </a:rPr>
              <a:t>安全处理器核和普通处理器核</a:t>
            </a:r>
            <a:r>
              <a:rPr lang="zh-CN" altLang="en-US" sz="2400" b="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
        <p:nvSpPr>
          <p:cNvPr id="41987"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pic>
        <p:nvPicPr>
          <p:cNvPr id="41988" name="图片 4" descr="C:\Documents and Settings\Jason\Application Data\Microsoft\Media Catalog\Copy of Trustzone.gif"/>
          <p:cNvPicPr>
            <a:picLocks noChangeAspect="1"/>
          </p:cNvPicPr>
          <p:nvPr/>
        </p:nvPicPr>
        <p:blipFill>
          <a:blip r:embed="rId1"/>
          <a:stretch>
            <a:fillRect/>
          </a:stretch>
        </p:blipFill>
        <p:spPr>
          <a:xfrm>
            <a:off x="3708400" y="3284538"/>
            <a:ext cx="5030788" cy="3024187"/>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ln/>
        </p:spPr>
        <p:txBody>
          <a:bodyPr vert="horz" wrap="square" lIns="91440" tIns="45720" rIns="91440" bIns="45720" anchor="b" anchorCtr="0"/>
          <a:p>
            <a:r>
              <a:rPr lang="en-US" altLang="zh-CN" sz="4000" dirty="0">
                <a:solidFill>
                  <a:schemeClr val="folHlink"/>
                </a:solidFill>
                <a:latin typeface="楷体" panose="02010609060101010101" pitchFamily="49" charset="-122"/>
                <a:ea typeface="楷体" panose="02010609060101010101" pitchFamily="49" charset="-122"/>
              </a:rPr>
              <a:t>TrustZone</a:t>
            </a:r>
            <a:r>
              <a:rPr lang="zh-CN" altLang="en-US" sz="4000" dirty="0">
                <a:solidFill>
                  <a:schemeClr val="folHlink"/>
                </a:solidFill>
                <a:latin typeface="楷体" panose="02010609060101010101" pitchFamily="49" charset="-122"/>
                <a:ea typeface="楷体" panose="02010609060101010101" pitchFamily="49" charset="-122"/>
              </a:rPr>
              <a:t>技术</a:t>
            </a:r>
            <a:endParaRPr lang="zh-CN" altLang="en-US" sz="4000" dirty="0"/>
          </a:p>
        </p:txBody>
      </p:sp>
      <p:sp>
        <p:nvSpPr>
          <p:cNvPr id="3" name="内容占位符 2"/>
          <p:cNvSpPr>
            <a:spLocks noGrp="1"/>
          </p:cNvSpPr>
          <p:nvPr>
            <p:ph idx="1" hasCustomPrompt="1"/>
          </p:nvPr>
        </p:nvSpPr>
        <p:spPr>
          <a:xfrm>
            <a:off x="179388" y="2017713"/>
            <a:ext cx="8775700" cy="4114800"/>
          </a:xfrm>
        </p:spPr>
        <p:txBody>
          <a:bodyPr vert="horz" wrap="square" lIns="91440" tIns="45720" rIns="91440" bIns="45720" numCol="1" anchor="t" anchorCtr="0" compatLnSpc="1"/>
          <a:lstStyle/>
          <a:p>
            <a:pPr marL="469900" marR="0" lvl="0" indent="-46990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普通环境想要进入监控模式是严格被控制的，仅能通过以下的方式：</a:t>
            </a:r>
            <a:r>
              <a:rPr kumimoji="0"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sym typeface="+mn-ea"/>
              </a:rPr>
              <a:t>中断</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a:t>
            </a:r>
            <a:r>
              <a:rPr kumimoji="0"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sym typeface="+mn-ea"/>
              </a:rPr>
              <a:t>外部中断</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或</a:t>
            </a:r>
            <a:r>
              <a:rPr kumimoji="0"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sym typeface="+mn-ea"/>
              </a:rPr>
              <a:t>直接调用</a:t>
            </a:r>
            <a:r>
              <a:rPr kumimoji="0" lang="en-US" altLang="zh-CN"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sym typeface="+mn-ea"/>
              </a:rPr>
              <a:t>SMC</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Secure Monitor Call</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）指令。</a:t>
            </a:r>
            <a:endParaRPr kumimoji="0"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endParaRPr>
          </a:p>
          <a:p>
            <a:pPr marL="469900" marR="0" lvl="0" indent="-46990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安全环境进入监控模式则更加灵活些，可以直接通过写</a:t>
            </a:r>
            <a:r>
              <a:rPr kumimoji="0"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sym typeface="+mn-ea"/>
              </a:rPr>
              <a:t>程序状态寄存器</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Current Program Status Register</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a:t>
            </a:r>
            <a:r>
              <a:rPr kumimoji="0"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CPSR</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），另外也可通过</a:t>
            </a:r>
            <a:r>
              <a:rPr kumimoji="0"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sym typeface="+mn-ea"/>
              </a:rPr>
              <a:t>异常机制</a:t>
            </a:r>
            <a:r>
              <a:rPr kumimoji="0"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切换到普通环境。</a:t>
            </a:r>
            <a:endParaRPr kumimoji="0"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1"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43011"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ln/>
        </p:spPr>
        <p:txBody>
          <a:bodyPr vert="horz" wrap="square" lIns="91440" tIns="45720" rIns="91440" bIns="45720" anchor="b" anchorCtr="0"/>
          <a:p>
            <a:r>
              <a:rPr lang="en-US" altLang="zh-CN" sz="4000" dirty="0">
                <a:solidFill>
                  <a:schemeClr val="folHlink"/>
                </a:solidFill>
                <a:latin typeface="楷体" panose="02010609060101010101" pitchFamily="49" charset="-122"/>
                <a:ea typeface="楷体" panose="02010609060101010101" pitchFamily="49" charset="-122"/>
              </a:rPr>
              <a:t>TrustZone</a:t>
            </a:r>
            <a:r>
              <a:rPr lang="zh-CN" altLang="en-US" sz="4000" dirty="0">
                <a:solidFill>
                  <a:schemeClr val="folHlink"/>
                </a:solidFill>
                <a:latin typeface="楷体" panose="02010609060101010101" pitchFamily="49" charset="-122"/>
                <a:ea typeface="楷体" panose="02010609060101010101" pitchFamily="49" charset="-122"/>
              </a:rPr>
              <a:t>技术</a:t>
            </a:r>
            <a:endParaRPr lang="zh-CN" altLang="en-US" sz="4000" dirty="0"/>
          </a:p>
        </p:txBody>
      </p:sp>
      <p:sp>
        <p:nvSpPr>
          <p:cNvPr id="44034" name="内容占位符 2"/>
          <p:cNvSpPr>
            <a:spLocks noGrp="1"/>
          </p:cNvSpPr>
          <p:nvPr>
            <p:ph idx="1" hasCustomPrompt="1"/>
          </p:nvPr>
        </p:nvSpPr>
        <p:spPr>
          <a:xfrm>
            <a:off x="107950" y="2017713"/>
            <a:ext cx="8847138" cy="4114800"/>
          </a:xfrm>
          <a:ln/>
        </p:spPr>
        <p:txBody>
          <a:bodyPr vert="horz" wrap="square" lIns="91440" tIns="45720" rIns="91440" bIns="45720" anchor="t" anchorCtr="0"/>
          <a:p>
            <a:r>
              <a:rPr lang="zh-CN" altLang="en-US" sz="2400" b="0" dirty="0">
                <a:latin typeface="楷体" panose="02010609060101010101" pitchFamily="49" charset="-122"/>
                <a:ea typeface="楷体" panose="02010609060101010101" pitchFamily="49" charset="-122"/>
                <a:sym typeface="+mn-ea"/>
              </a:rPr>
              <a:t>为了实现安全性的要求，</a:t>
            </a:r>
            <a:r>
              <a:rPr lang="en-US" altLang="zh-CN" sz="2400" b="0" dirty="0">
                <a:latin typeface="楷体" panose="02010609060101010101" pitchFamily="49" charset="-122"/>
                <a:ea typeface="楷体" panose="02010609060101010101" pitchFamily="49" charset="-122"/>
                <a:sym typeface="+mn-ea"/>
              </a:rPr>
              <a:t>TrustZone</a:t>
            </a:r>
            <a:r>
              <a:rPr lang="zh-CN" altLang="en-US" sz="2400" b="0" dirty="0">
                <a:latin typeface="楷体" panose="02010609060101010101" pitchFamily="49" charset="-122"/>
                <a:ea typeface="楷体" panose="02010609060101010101" pitchFamily="49" charset="-122"/>
                <a:sym typeface="+mn-ea"/>
              </a:rPr>
              <a:t>形成了</a:t>
            </a:r>
            <a:r>
              <a:rPr lang="en-US" altLang="zh-CN" sz="2400" b="0" dirty="0">
                <a:latin typeface="楷体" panose="02010609060101010101" pitchFamily="49" charset="-122"/>
                <a:ea typeface="楷体" panose="02010609060101010101" pitchFamily="49" charset="-122"/>
                <a:sym typeface="+mn-ea"/>
              </a:rPr>
              <a:t>TOS</a:t>
            </a:r>
            <a:r>
              <a:rPr lang="zh-CN" altLang="en-US" sz="2400" b="0" dirty="0">
                <a:latin typeface="楷体" panose="02010609060101010101" pitchFamily="49" charset="-122"/>
                <a:ea typeface="楷体" panose="02010609060101010101" pitchFamily="49" charset="-122"/>
                <a:sym typeface="+mn-ea"/>
              </a:rPr>
              <a:t>和</a:t>
            </a:r>
            <a:r>
              <a:rPr lang="en-US" altLang="zh-CN" sz="2400" b="0" dirty="0">
                <a:latin typeface="楷体" panose="02010609060101010101" pitchFamily="49" charset="-122"/>
                <a:ea typeface="楷体" panose="02010609060101010101" pitchFamily="49" charset="-122"/>
                <a:sym typeface="+mn-ea"/>
              </a:rPr>
              <a:t>ROS</a:t>
            </a:r>
            <a:r>
              <a:rPr lang="zh-CN" altLang="en-US" sz="2400" b="0" dirty="0">
                <a:latin typeface="楷体" panose="02010609060101010101" pitchFamily="49" charset="-122"/>
                <a:ea typeface="楷体" panose="02010609060101010101" pitchFamily="49" charset="-122"/>
                <a:sym typeface="+mn-ea"/>
              </a:rPr>
              <a:t>同时运行在</a:t>
            </a:r>
            <a:r>
              <a:rPr lang="en-US" altLang="zh-CN" sz="2400" b="0" dirty="0">
                <a:latin typeface="楷体" panose="02010609060101010101" pitchFamily="49" charset="-122"/>
                <a:ea typeface="楷体" panose="02010609060101010101" pitchFamily="49" charset="-122"/>
                <a:sym typeface="+mn-ea"/>
              </a:rPr>
              <a:t>CPU</a:t>
            </a:r>
            <a:r>
              <a:rPr lang="zh-CN" altLang="en-US" sz="2400" b="0" dirty="0">
                <a:latin typeface="楷体" panose="02010609060101010101" pitchFamily="49" charset="-122"/>
                <a:ea typeface="楷体" panose="02010609060101010101" pitchFamily="49" charset="-122"/>
                <a:sym typeface="+mn-ea"/>
              </a:rPr>
              <a:t>上的两套操作系统。</a:t>
            </a:r>
            <a:r>
              <a:rPr lang="en-US" altLang="zh-CN" sz="2400" b="0" dirty="0">
                <a:latin typeface="楷体" panose="02010609060101010101" pitchFamily="49" charset="-122"/>
                <a:ea typeface="楷体" panose="02010609060101010101" pitchFamily="49" charset="-122"/>
                <a:sym typeface="+mn-ea"/>
              </a:rPr>
              <a:t>TrustZone</a:t>
            </a:r>
            <a:r>
              <a:rPr lang="zh-CN" altLang="en-US" sz="2400" b="0" dirty="0">
                <a:latin typeface="楷体" panose="02010609060101010101" pitchFamily="49" charset="-122"/>
                <a:ea typeface="楷体" panose="02010609060101010101" pitchFamily="49" charset="-122"/>
                <a:sym typeface="+mn-ea"/>
              </a:rPr>
              <a:t>启动时，</a:t>
            </a:r>
            <a:r>
              <a:rPr lang="zh-CN" altLang="en-US" sz="2400" b="0" dirty="0">
                <a:solidFill>
                  <a:srgbClr val="FF0000"/>
                </a:solidFill>
                <a:latin typeface="楷体" panose="02010609060101010101" pitchFamily="49" charset="-122"/>
                <a:ea typeface="楷体" panose="02010609060101010101" pitchFamily="49" charset="-122"/>
                <a:sym typeface="+mn-ea"/>
              </a:rPr>
              <a:t>安全引导程序</a:t>
            </a:r>
            <a:r>
              <a:rPr lang="zh-CN" altLang="en-US" sz="2400" b="0" dirty="0">
                <a:latin typeface="楷体" panose="02010609060101010101" pitchFamily="49" charset="-122"/>
                <a:ea typeface="楷体" panose="02010609060101010101" pitchFamily="49" charset="-122"/>
                <a:sym typeface="+mn-ea"/>
              </a:rPr>
              <a:t>从</a:t>
            </a:r>
            <a:r>
              <a:rPr lang="en-US" altLang="zh-CN" sz="2400" b="0" dirty="0">
                <a:latin typeface="楷体" panose="02010609060101010101" pitchFamily="49" charset="-122"/>
                <a:ea typeface="楷体" panose="02010609060101010101" pitchFamily="49" charset="-122"/>
                <a:sym typeface="+mn-ea"/>
              </a:rPr>
              <a:t>SoC</a:t>
            </a:r>
            <a:r>
              <a:rPr lang="zh-CN" altLang="en-US" sz="2400" b="0" dirty="0">
                <a:latin typeface="楷体" panose="02010609060101010101" pitchFamily="49" charset="-122"/>
                <a:ea typeface="楷体" panose="02010609060101010101" pitchFamily="49" charset="-122"/>
                <a:sym typeface="+mn-ea"/>
              </a:rPr>
              <a:t>的</a:t>
            </a:r>
            <a:r>
              <a:rPr lang="en-US" altLang="zh-CN" sz="2400" b="0" dirty="0">
                <a:latin typeface="楷体" panose="02010609060101010101" pitchFamily="49" charset="-122"/>
                <a:ea typeface="楷体" panose="02010609060101010101" pitchFamily="49" charset="-122"/>
                <a:sym typeface="+mn-ea"/>
              </a:rPr>
              <a:t>Rom</a:t>
            </a:r>
            <a:r>
              <a:rPr lang="zh-CN" altLang="en-US" sz="2400" b="0" dirty="0">
                <a:latin typeface="楷体" panose="02010609060101010101" pitchFamily="49" charset="-122"/>
                <a:ea typeface="楷体" panose="02010609060101010101" pitchFamily="49" charset="-122"/>
                <a:sym typeface="+mn-ea"/>
              </a:rPr>
              <a:t>中运行，进入</a:t>
            </a:r>
            <a:r>
              <a:rPr lang="en-US" altLang="zh-CN" sz="2400" b="0" dirty="0">
                <a:latin typeface="楷体" panose="02010609060101010101" pitchFamily="49" charset="-122"/>
                <a:ea typeface="楷体" panose="02010609060101010101" pitchFamily="49" charset="-122"/>
                <a:sym typeface="+mn-ea"/>
              </a:rPr>
              <a:t>TEE</a:t>
            </a:r>
            <a:r>
              <a:rPr lang="zh-CN" altLang="en-US" sz="2400" b="0" dirty="0">
                <a:latin typeface="楷体" panose="02010609060101010101" pitchFamily="49" charset="-122"/>
                <a:ea typeface="楷体" panose="02010609060101010101" pitchFamily="49" charset="-122"/>
                <a:sym typeface="+mn-ea"/>
              </a:rPr>
              <a:t>执行环境初始化，并启动</a:t>
            </a:r>
            <a:r>
              <a:rPr lang="en-US" altLang="zh-CN" sz="2400" b="0" dirty="0">
                <a:latin typeface="楷体" panose="02010609060101010101" pitchFamily="49" charset="-122"/>
                <a:ea typeface="楷体" panose="02010609060101010101" pitchFamily="49" charset="-122"/>
                <a:sym typeface="+mn-ea"/>
              </a:rPr>
              <a:t>TOS</a:t>
            </a:r>
            <a:r>
              <a:rPr lang="zh-CN" altLang="en-US" sz="2400" b="0" dirty="0">
                <a:latin typeface="楷体" panose="02010609060101010101" pitchFamily="49" charset="-122"/>
                <a:ea typeface="楷体" panose="02010609060101010101" pitchFamily="49" charset="-122"/>
                <a:sym typeface="+mn-ea"/>
              </a:rPr>
              <a:t>，逐级检查</a:t>
            </a:r>
            <a:r>
              <a:rPr lang="en-US" altLang="zh-CN" sz="2400" b="0" dirty="0">
                <a:latin typeface="楷体" panose="02010609060101010101" pitchFamily="49" charset="-122"/>
                <a:ea typeface="楷体" panose="02010609060101010101" pitchFamily="49" charset="-122"/>
                <a:sym typeface="+mn-ea"/>
              </a:rPr>
              <a:t>TOS</a:t>
            </a:r>
            <a:r>
              <a:rPr lang="zh-CN" altLang="en-US" sz="2400" b="0" dirty="0">
                <a:latin typeface="楷体" panose="02010609060101010101" pitchFamily="49" charset="-122"/>
                <a:ea typeface="楷体" panose="02010609060101010101" pitchFamily="49" charset="-122"/>
                <a:sym typeface="+mn-ea"/>
              </a:rPr>
              <a:t>各阶段的关键代码以保证</a:t>
            </a:r>
            <a:r>
              <a:rPr lang="en-US" altLang="zh-CN" sz="2400" b="0" dirty="0">
                <a:latin typeface="楷体" panose="02010609060101010101" pitchFamily="49" charset="-122"/>
                <a:ea typeface="楷体" panose="02010609060101010101" pitchFamily="49" charset="-122"/>
                <a:sym typeface="+mn-ea"/>
              </a:rPr>
              <a:t>TOS</a:t>
            </a:r>
            <a:r>
              <a:rPr lang="zh-CN" altLang="en-US" sz="2400" b="0" dirty="0">
                <a:latin typeface="楷体" panose="02010609060101010101" pitchFamily="49" charset="-122"/>
                <a:ea typeface="楷体" panose="02010609060101010101" pitchFamily="49" charset="-122"/>
                <a:sym typeface="+mn-ea"/>
              </a:rPr>
              <a:t>完整性；随后运行</a:t>
            </a:r>
            <a:r>
              <a:rPr lang="en-US" altLang="zh-CN" sz="2400" b="0" dirty="0">
                <a:latin typeface="楷体" panose="02010609060101010101" pitchFamily="49" charset="-122"/>
                <a:ea typeface="楷体" panose="02010609060101010101" pitchFamily="49" charset="-122"/>
                <a:sym typeface="+mn-ea"/>
              </a:rPr>
              <a:t>REE</a:t>
            </a:r>
            <a:r>
              <a:rPr lang="zh-CN" altLang="en-US" sz="2400" b="0" dirty="0">
                <a:latin typeface="楷体" panose="02010609060101010101" pitchFamily="49" charset="-122"/>
                <a:ea typeface="楷体" panose="02010609060101010101" pitchFamily="49" charset="-122"/>
                <a:sym typeface="+mn-ea"/>
              </a:rPr>
              <a:t>的引导程序，并启动</a:t>
            </a:r>
            <a:r>
              <a:rPr lang="en-US" altLang="zh-CN" sz="2400" b="0" dirty="0">
                <a:latin typeface="楷体" panose="02010609060101010101" pitchFamily="49" charset="-122"/>
                <a:ea typeface="楷体" panose="02010609060101010101" pitchFamily="49" charset="-122"/>
                <a:sym typeface="+mn-ea"/>
              </a:rPr>
              <a:t>ROS</a:t>
            </a:r>
            <a:r>
              <a:rPr lang="zh-CN" altLang="en-US" sz="2400" b="0" dirty="0">
                <a:latin typeface="楷体" panose="02010609060101010101" pitchFamily="49" charset="-122"/>
                <a:ea typeface="楷体" panose="02010609060101010101" pitchFamily="49" charset="-122"/>
                <a:sym typeface="+mn-ea"/>
              </a:rPr>
              <a:t>，至此完成整个系统的安全引导过程。</a:t>
            </a:r>
            <a:endParaRPr lang="zh-CN" altLang="en-US" sz="2400" b="0" dirty="0">
              <a:latin typeface="楷体" panose="02010609060101010101" pitchFamily="49" charset="-122"/>
              <a:ea typeface="楷体" panose="02010609060101010101" pitchFamily="49" charset="-122"/>
              <a:sym typeface="+mn-ea"/>
            </a:endParaRPr>
          </a:p>
          <a:p>
            <a:endParaRPr lang="zh-CN" altLang="en-US" dirty="0"/>
          </a:p>
        </p:txBody>
      </p:sp>
      <p:sp>
        <p:nvSpPr>
          <p:cNvPr id="44035"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a:ln/>
        </p:spPr>
        <p:txBody>
          <a:bodyPr vert="horz" wrap="square" lIns="91440" tIns="45720" rIns="91440" bIns="45720" anchor="b" anchorCtr="0"/>
          <a:p>
            <a:r>
              <a:rPr lang="en-US" altLang="zh-CN" sz="4000" dirty="0">
                <a:solidFill>
                  <a:schemeClr val="folHlink"/>
                </a:solidFill>
                <a:latin typeface="楷体" panose="02010609060101010101" pitchFamily="49" charset="-122"/>
                <a:ea typeface="楷体" panose="02010609060101010101" pitchFamily="49" charset="-122"/>
              </a:rPr>
              <a:t>TrustZone</a:t>
            </a:r>
            <a:r>
              <a:rPr lang="zh-CN" altLang="en-US" sz="4000" dirty="0">
                <a:solidFill>
                  <a:schemeClr val="folHlink"/>
                </a:solidFill>
                <a:latin typeface="楷体" panose="02010609060101010101" pitchFamily="49" charset="-122"/>
                <a:ea typeface="楷体" panose="02010609060101010101" pitchFamily="49" charset="-122"/>
              </a:rPr>
              <a:t>技术</a:t>
            </a:r>
            <a:endParaRPr lang="zh-CN" altLang="en-US" sz="4000" dirty="0"/>
          </a:p>
        </p:txBody>
      </p:sp>
      <p:sp>
        <p:nvSpPr>
          <p:cNvPr id="3" name="内容占位符 2"/>
          <p:cNvSpPr>
            <a:spLocks noGrp="1"/>
          </p:cNvSpPr>
          <p:nvPr>
            <p:ph idx="1" hasCustomPrompt="1"/>
          </p:nvPr>
        </p:nvSpPr>
        <p:spPr>
          <a:xfrm>
            <a:off x="179388" y="2017713"/>
            <a:ext cx="8775700" cy="4435475"/>
          </a:xfrm>
        </p:spPr>
        <p:txBody>
          <a:bodyPr vert="horz" wrap="square" lIns="91440" tIns="45720" rIns="91440" bIns="45720" numCol="1" anchor="t" anchorCtr="0" compatLnSpc="1"/>
          <a:lstStyle/>
          <a:p>
            <a:pPr marL="469900" marR="0" lvl="0" indent="-46990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1" lang="en-US" altLang="zh-CN" sz="2400" b="0" i="0" u="none" strike="noStrike" kern="1200" cap="none" spc="0" normalizeH="0" baseline="0" noProof="0" dirty="0" err="1"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TrustZone</a:t>
            </a:r>
            <a:r>
              <a:rPr kumimoji="1"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sym typeface="+mn-ea"/>
              </a:rPr>
              <a:t>３种</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方式的完整性安全策略：</a:t>
            </a:r>
            <a:endPar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endParaRPr>
          </a:p>
          <a:p>
            <a:pPr marL="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1"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sym typeface="+mn-ea"/>
              </a:rPr>
              <a:t>首先</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，它会先从片内执行引导程序完成系统安全状态的配置才启动操作系统，只有通过安全验证的模块才允许被加载；</a:t>
            </a:r>
            <a:r>
              <a:rPr kumimoji="1"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sym typeface="+mn-ea"/>
              </a:rPr>
              <a:t>其次</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，在系统运行期间，由</a:t>
            </a:r>
            <a:r>
              <a:rPr kumimoji="1" lang="en-US" altLang="zh-CN" sz="2400" b="0" i="0" u="none" strike="noStrike" kern="1200" cap="none" spc="0" normalizeH="0" baseline="0" noProof="0" dirty="0" err="1"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TrustZone</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技术提供的安全代码区会处理普通代码区的安全请求，在处理之前把安全请求保存在共享内存中，当安全检测通过后请求会被处理；</a:t>
            </a:r>
            <a:r>
              <a:rPr kumimoji="1"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sym typeface="+mn-ea"/>
              </a:rPr>
              <a:t>最后</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，一组受限的、可信的进程可以在远离</a:t>
            </a: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ROS</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的私有空间内安全地执行。</a:t>
            </a:r>
            <a:endPar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1"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45059"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嵌入式系统概论</a:t>
            </a:r>
            <a:endParaRPr lang="zh-CN" altLang="en-US" sz="4000" dirty="0">
              <a:latin typeface="楷体" panose="02010609060101010101" pitchFamily="49" charset="-122"/>
              <a:ea typeface="楷体" panose="02010609060101010101" pitchFamily="49" charset="-122"/>
            </a:endParaRPr>
          </a:p>
        </p:txBody>
      </p:sp>
      <p:sp>
        <p:nvSpPr>
          <p:cNvPr id="8194" name="内容占位符 2"/>
          <p:cNvSpPr>
            <a:spLocks noGrp="1"/>
          </p:cNvSpPr>
          <p:nvPr>
            <p:ph idx="1" hasCustomPrompt="1"/>
          </p:nvPr>
        </p:nvSpPr>
        <p:spPr>
          <a:xfrm>
            <a:off x="107950" y="2017713"/>
            <a:ext cx="8847138" cy="4114800"/>
          </a:xfrm>
          <a:ln/>
        </p:spPr>
        <p:txBody>
          <a:bodyPr vert="horz" wrap="square" lIns="91440" tIns="45720" rIns="91440" bIns="45720" anchor="t" anchorCtr="0"/>
          <a:p>
            <a:r>
              <a:rPr lang="zh-CN" altLang="en-US" sz="2400" b="0" dirty="0">
                <a:latin typeface="楷体" panose="02010609060101010101" pitchFamily="49" charset="-122"/>
                <a:ea typeface="楷体" panose="02010609060101010101" pitchFamily="49" charset="-122"/>
              </a:rPr>
              <a:t>嵌入式系统</a:t>
            </a:r>
            <a:r>
              <a:rPr lang="zh-CN" altLang="en-US" sz="2400" dirty="0">
                <a:solidFill>
                  <a:srgbClr val="FF0000"/>
                </a:solidFill>
                <a:latin typeface="楷体" panose="02010609060101010101" pitchFamily="49" charset="-122"/>
                <a:ea typeface="楷体" panose="02010609060101010101" pitchFamily="49" charset="-122"/>
              </a:rPr>
              <a:t>三要素</a:t>
            </a:r>
            <a:r>
              <a:rPr lang="zh-CN" altLang="en-US" sz="2400" b="0" dirty="0">
                <a:latin typeface="楷体" panose="02010609060101010101" pitchFamily="49" charset="-122"/>
                <a:ea typeface="楷体" panose="02010609060101010101" pitchFamily="49" charset="-122"/>
              </a:rPr>
              <a:t>（嵌入性、专用性、计算性）</a:t>
            </a:r>
            <a:endParaRPr lang="en-US" altLang="zh-CN" sz="2400" b="0" dirty="0">
              <a:latin typeface="楷体" panose="02010609060101010101" pitchFamily="49" charset="-122"/>
              <a:ea typeface="楷体" panose="02010609060101010101" pitchFamily="49" charset="-122"/>
            </a:endParaRPr>
          </a:p>
          <a:p>
            <a:r>
              <a:rPr lang="zh-CN" altLang="en-US" sz="2400" b="0" dirty="0">
                <a:latin typeface="楷体" panose="02010609060101010101" pitchFamily="49" charset="-122"/>
                <a:ea typeface="楷体" panose="02010609060101010101" pitchFamily="49" charset="-122"/>
              </a:rPr>
              <a:t>嵌入式系统</a:t>
            </a:r>
            <a:r>
              <a:rPr lang="zh-CN" altLang="en-US" sz="2400" dirty="0">
                <a:solidFill>
                  <a:srgbClr val="FF0000"/>
                </a:solidFill>
                <a:latin typeface="楷体" panose="02010609060101010101" pitchFamily="49" charset="-122"/>
                <a:ea typeface="楷体" panose="02010609060101010101" pitchFamily="49" charset="-122"/>
              </a:rPr>
              <a:t>特征</a:t>
            </a:r>
            <a:r>
              <a:rPr lang="zh-CN" altLang="en-US" sz="2400" b="0" dirty="0">
                <a:latin typeface="楷体" panose="02010609060101010101" pitchFamily="49" charset="-122"/>
                <a:ea typeface="楷体" panose="02010609060101010101" pitchFamily="49" charset="-122"/>
              </a:rPr>
              <a:t>（特定应用、软硬件可裁剪、低功耗、低成本、体积受限、实时性、较长的生命周期、本身不具备自主开发能力，需特定开发工具（仿真机、开发器））</a:t>
            </a:r>
            <a:endParaRPr lang="en-US" altLang="zh-CN" sz="2400" b="0" dirty="0">
              <a:latin typeface="楷体" panose="02010609060101010101" pitchFamily="49" charset="-122"/>
              <a:ea typeface="楷体" panose="02010609060101010101" pitchFamily="49" charset="-122"/>
            </a:endParaRPr>
          </a:p>
          <a:p>
            <a:r>
              <a:rPr lang="zh-CN" altLang="en-US" sz="2400" b="0" dirty="0">
                <a:latin typeface="楷体" panose="02010609060101010101" pitchFamily="49" charset="-122"/>
                <a:ea typeface="楷体" panose="02010609060101010101" pitchFamily="49" charset="-122"/>
              </a:rPr>
              <a:t>嵌入式系统</a:t>
            </a:r>
            <a:r>
              <a:rPr lang="zh-CN" altLang="en-US" sz="2400" dirty="0">
                <a:solidFill>
                  <a:srgbClr val="FF0000"/>
                </a:solidFill>
                <a:latin typeface="楷体" panose="02010609060101010101" pitchFamily="49" charset="-122"/>
                <a:ea typeface="楷体" panose="02010609060101010101" pitchFamily="49" charset="-122"/>
              </a:rPr>
              <a:t>组成</a:t>
            </a:r>
            <a:r>
              <a:rPr lang="zh-CN" altLang="en-US" sz="240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微处理器、外围支撑硬件、嵌入式实时操作系统（或调度器）、用户应用软件</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b="0" dirty="0">
                <a:solidFill>
                  <a:srgbClr val="595959"/>
                </a:solidFill>
                <a:latin typeface="楷体" panose="02010609060101010101" pitchFamily="49" charset="-122"/>
                <a:ea typeface="楷体" panose="02010609060101010101" pitchFamily="49" charset="-122"/>
              </a:rPr>
              <a:t>由于嵌入式系统存储空间有限，</a:t>
            </a:r>
            <a:r>
              <a:rPr lang="zh-CN" altLang="en-US" sz="2400" b="0" dirty="0">
                <a:solidFill>
                  <a:srgbClr val="FF0000"/>
                </a:solidFill>
                <a:latin typeface="楷体" panose="02010609060101010101" pitchFamily="49" charset="-122"/>
                <a:ea typeface="楷体" panose="02010609060101010101" pitchFamily="49" charset="-122"/>
              </a:rPr>
              <a:t>要求软件代码紧凑、可靠，对实时性有严格要求</a:t>
            </a:r>
            <a:r>
              <a:rPr lang="zh-CN" altLang="en-US" sz="2400" b="0" dirty="0">
                <a:solidFill>
                  <a:srgbClr val="595959"/>
                </a:solidFill>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eaLnBrk="1" fontAlgn="ctr" hangingPunct="1">
              <a:lnSpc>
                <a:spcPct val="110000"/>
              </a:lnSpc>
              <a:spcBef>
                <a:spcPct val="0"/>
              </a:spcBef>
              <a:buClr>
                <a:schemeClr val="accent2"/>
              </a:buClr>
              <a:buSzPct val="80000"/>
              <a:buNone/>
            </a:pPr>
            <a:endParaRPr lang="zh-CN" altLang="en-US" dirty="0">
              <a:solidFill>
                <a:schemeClr val="folHlink"/>
              </a:solidFill>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endParaRPr lang="zh-CN" altLang="en-US" dirty="0"/>
          </a:p>
        </p:txBody>
      </p:sp>
      <p:sp>
        <p:nvSpPr>
          <p:cNvPr id="8195"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a:ln/>
        </p:spPr>
        <p:txBody>
          <a:bodyPr vert="horz" wrap="square" lIns="91440" tIns="45720" rIns="91440" bIns="45720" anchor="b" anchorCtr="0"/>
          <a:p>
            <a:r>
              <a:rPr lang="en-US" altLang="zh-CN" sz="4000" dirty="0">
                <a:solidFill>
                  <a:schemeClr val="folHlink"/>
                </a:solidFill>
                <a:latin typeface="楷体" panose="02010609060101010101" pitchFamily="49" charset="-122"/>
                <a:ea typeface="楷体" panose="02010609060101010101" pitchFamily="49" charset="-122"/>
              </a:rPr>
              <a:t>TrustZone</a:t>
            </a:r>
            <a:r>
              <a:rPr lang="zh-CN" altLang="en-US" sz="4000" dirty="0">
                <a:solidFill>
                  <a:schemeClr val="folHlink"/>
                </a:solidFill>
                <a:latin typeface="楷体" panose="02010609060101010101" pitchFamily="49" charset="-122"/>
                <a:ea typeface="楷体" panose="02010609060101010101" pitchFamily="49" charset="-122"/>
              </a:rPr>
              <a:t>技术</a:t>
            </a:r>
            <a:endParaRPr lang="zh-CN" altLang="en-US" sz="4000" dirty="0"/>
          </a:p>
        </p:txBody>
      </p:sp>
      <p:sp>
        <p:nvSpPr>
          <p:cNvPr id="3" name="内容占位符 2"/>
          <p:cNvSpPr>
            <a:spLocks noGrp="1"/>
          </p:cNvSpPr>
          <p:nvPr>
            <p:ph idx="1" hasCustomPrompt="1"/>
          </p:nvPr>
        </p:nvSpPr>
        <p:spPr>
          <a:xfrm>
            <a:off x="0" y="2017713"/>
            <a:ext cx="8955088"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1" lang="en-US" altLang="zh-CN" sz="2400" b="0" i="0" u="none" strike="noStrike" kern="1200" cap="none" spc="0" normalizeH="0" baseline="0" noProof="0" dirty="0" err="1" smtClean="0">
                <a:ln>
                  <a:noFill/>
                </a:ln>
                <a:solidFill>
                  <a:srgbClr val="FF0000"/>
                </a:solidFill>
                <a:effectLst/>
                <a:uLnTx/>
                <a:uFillTx/>
                <a:latin typeface="楷体" panose="02010609060101010101" pitchFamily="49" charset="-122"/>
                <a:ea typeface="楷体" panose="02010609060101010101" pitchFamily="49" charset="-122"/>
                <a:cs typeface="+mn-cs"/>
              </a:rPr>
              <a:t>TrustZone</a:t>
            </a:r>
            <a:r>
              <a:rPr kumimoji="1"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架构存在问题</a:t>
            </a:r>
            <a:endParaRPr kumimoji="1"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endParaRPr>
          </a:p>
          <a:p>
            <a:pPr marL="285750" marR="0" lvl="0" indent="-28575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a:t>
            </a:r>
            <a:r>
              <a:rPr kumimoji="1" lang="en-US" altLang="zh-CN" sz="2400" b="0" i="0" u="none" strike="noStrike" kern="1200" cap="none" spc="0" normalizeH="0" baseline="0" noProof="0" dirty="0" err="1" smtClean="0">
                <a:ln>
                  <a:noFill/>
                </a:ln>
                <a:solidFill>
                  <a:schemeClr val="tx1"/>
                </a:solidFill>
                <a:effectLst/>
                <a:uLnTx/>
                <a:uFillTx/>
                <a:latin typeface="楷体" panose="02010609060101010101" pitchFamily="49" charset="-122"/>
                <a:ea typeface="楷体" panose="02010609060101010101" pitchFamily="49" charset="-122"/>
                <a:cs typeface="+mn-cs"/>
              </a:rPr>
              <a:t>TrustZone</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镜像未加密存储</a:t>
            </a:r>
            <a:endPar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285750" marR="0" lvl="0" indent="-28575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物理指针使用频繁</a:t>
            </a:r>
            <a:endPar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285750" marR="0" lvl="0" indent="-28575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缺少严格的</a:t>
            </a: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IO</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输入输出控制与检测</a:t>
            </a:r>
            <a:endPar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285750" marR="0" lvl="0" indent="-28575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缺少</a:t>
            </a: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ASLR, DEP</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机制</a:t>
            </a:r>
            <a:endPar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1" lang="en-US" altLang="zh-CN" sz="2400" b="0" i="0" u="none" strike="noStrike" kern="1200" cap="none" spc="0" normalizeH="0" baseline="0" noProof="0" dirty="0" err="1" smtClean="0">
                <a:ln>
                  <a:noFill/>
                </a:ln>
                <a:solidFill>
                  <a:srgbClr val="FF0000"/>
                </a:solidFill>
                <a:effectLst/>
                <a:uLnTx/>
                <a:uFillTx/>
                <a:latin typeface="楷体" panose="02010609060101010101" pitchFamily="49" charset="-122"/>
                <a:ea typeface="楷体" panose="02010609060101010101" pitchFamily="49" charset="-122"/>
                <a:cs typeface="+mn-cs"/>
              </a:rPr>
              <a:t>TrustZone</a:t>
            </a:r>
            <a:r>
              <a:rPr kumimoji="1"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采取的安全机制不完善</a:t>
            </a:r>
            <a:endParaRPr kumimoji="1"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在安全功能实现中加入</a:t>
            </a:r>
            <a:r>
              <a:rPr kumimoji="1"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部分验证</a:t>
            </a:r>
            <a:endParaRPr kumimoji="1" lang="zh-CN" altLang="en-US" sz="24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	</a:t>
            </a:r>
            <a:r>
              <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部分厂商实现时使用位掩码屏蔽不再使用的功能</a:t>
            </a:r>
            <a:endParaRPr kumimoji="1" lang="zh-CN" altLang="en-US" sz="24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1"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46083"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ln/>
        </p:spPr>
        <p:txBody>
          <a:bodyPr vert="horz" wrap="square" lIns="91440" tIns="45720" rIns="91440" bIns="45720" anchor="b" anchorCtr="0"/>
          <a:p>
            <a:r>
              <a:rPr lang="zh-CN" altLang="en-US" sz="4000" dirty="0">
                <a:solidFill>
                  <a:schemeClr val="folHlink"/>
                </a:solidFill>
                <a:latin typeface="楷体" panose="02010609060101010101" pitchFamily="49" charset="-122"/>
                <a:ea typeface="楷体" panose="02010609060101010101" pitchFamily="49" charset="-122"/>
              </a:rPr>
              <a:t>芯片操作系统与嵌入式软件安全</a:t>
            </a:r>
            <a:endParaRPr lang="zh-CN" altLang="en-US" sz="4000" dirty="0">
              <a:solidFill>
                <a:schemeClr val="folHlink"/>
              </a:solidFill>
              <a:latin typeface="楷体" panose="02010609060101010101" pitchFamily="49" charset="-122"/>
              <a:ea typeface="楷体" panose="02010609060101010101" pitchFamily="49" charset="-122"/>
            </a:endParaRPr>
          </a:p>
        </p:txBody>
      </p:sp>
      <p:sp>
        <p:nvSpPr>
          <p:cNvPr id="47106" name="内容占位符 2"/>
          <p:cNvSpPr>
            <a:spLocks noGrp="1"/>
          </p:cNvSpPr>
          <p:nvPr>
            <p:ph idx="1" hasCustomPrompt="1"/>
          </p:nvPr>
        </p:nvSpPr>
        <p:spPr>
          <a:xfrm>
            <a:off x="107950" y="2017713"/>
            <a:ext cx="8847138" cy="4114800"/>
          </a:xfrm>
          <a:ln/>
        </p:spPr>
        <p:txBody>
          <a:bodyPr vert="horz" wrap="square" lIns="91440" tIns="45720" rIns="91440" bIns="45720" anchor="t" anchorCtr="0"/>
          <a:p>
            <a:r>
              <a:rPr lang="en-US" altLang="zh-CN" sz="2400" b="0" dirty="0">
                <a:latin typeface="楷体" panose="02010609060101010101" pitchFamily="49" charset="-122"/>
                <a:ea typeface="楷体" panose="02010609060101010101" pitchFamily="49" charset="-122"/>
                <a:sym typeface="+mn-ea"/>
              </a:rPr>
              <a:t>Global Platform</a:t>
            </a:r>
            <a:r>
              <a:rPr lang="zh-CN" altLang="zh-CN" sz="2400" b="0" dirty="0">
                <a:latin typeface="楷体" panose="02010609060101010101" pitchFamily="49" charset="-122"/>
                <a:ea typeface="楷体" panose="02010609060101010101" pitchFamily="49" charset="-122"/>
                <a:sym typeface="+mn-ea"/>
              </a:rPr>
              <a:t>的主要技术规范，该系列规范定义的安全域概念和功能，嵌入式系统不同角色的安全责任。</a:t>
            </a:r>
            <a:r>
              <a:rPr lang="en-US" altLang="zh-CN" sz="2400" b="0" dirty="0">
                <a:latin typeface="楷体" panose="02010609060101010101" pitchFamily="49" charset="-122"/>
                <a:ea typeface="楷体" panose="02010609060101010101" pitchFamily="49" charset="-122"/>
                <a:sym typeface="+mn-ea"/>
              </a:rPr>
              <a:t>GP</a:t>
            </a:r>
            <a:r>
              <a:rPr lang="zh-CN" altLang="zh-CN" sz="2400" b="0" dirty="0">
                <a:latin typeface="楷体" panose="02010609060101010101" pitchFamily="49" charset="-122"/>
                <a:ea typeface="楷体" panose="02010609060101010101" pitchFamily="49" charset="-122"/>
                <a:sym typeface="+mn-ea"/>
              </a:rPr>
              <a:t>的主要安全通道协议。</a:t>
            </a:r>
            <a:endParaRPr lang="zh-CN" altLang="zh-CN" sz="2400" b="0" dirty="0">
              <a:latin typeface="楷体" panose="02010609060101010101" pitchFamily="49" charset="-122"/>
              <a:ea typeface="楷体" panose="02010609060101010101" pitchFamily="49" charset="-122"/>
              <a:sym typeface="+mn-ea"/>
            </a:endParaRPr>
          </a:p>
          <a:p>
            <a:r>
              <a:rPr lang="zh-CN" altLang="zh-CN" sz="2400" b="0" dirty="0">
                <a:latin typeface="楷体" panose="02010609060101010101" pitchFamily="49" charset="-122"/>
                <a:ea typeface="楷体" panose="02010609060101010101" pitchFamily="49" charset="-122"/>
                <a:sym typeface="+mn-ea"/>
              </a:rPr>
              <a:t>如何统筹考虑密码算法在安全</a:t>
            </a:r>
            <a:r>
              <a:rPr lang="en-US" altLang="zh-CN" sz="2400" b="0" dirty="0">
                <a:latin typeface="楷体" panose="02010609060101010101" pitchFamily="49" charset="-122"/>
                <a:ea typeface="楷体" panose="02010609060101010101" pitchFamily="49" charset="-122"/>
                <a:sym typeface="+mn-ea"/>
              </a:rPr>
              <a:t>SoC</a:t>
            </a:r>
            <a:r>
              <a:rPr lang="zh-CN" altLang="zh-CN" sz="2400" b="0" dirty="0">
                <a:latin typeface="楷体" panose="02010609060101010101" pitchFamily="49" charset="-122"/>
                <a:ea typeface="楷体" panose="02010609060101010101" pitchFamily="49" charset="-122"/>
                <a:sym typeface="+mn-ea"/>
              </a:rPr>
              <a:t>中实现中的安全性、成本、功耗和性能。</a:t>
            </a:r>
            <a:endParaRPr lang="zh-CN" altLang="zh-CN" sz="2400" b="0" dirty="0">
              <a:latin typeface="楷体" panose="02010609060101010101" pitchFamily="49" charset="-122"/>
              <a:ea typeface="楷体" panose="02010609060101010101" pitchFamily="49" charset="-122"/>
              <a:sym typeface="+mn-ea"/>
            </a:endParaRPr>
          </a:p>
          <a:p>
            <a:r>
              <a:rPr lang="zh-CN" altLang="zh-CN" sz="2400" b="0" dirty="0">
                <a:latin typeface="楷体" panose="02010609060101010101" pitchFamily="49" charset="-122"/>
                <a:ea typeface="楷体" panose="02010609060101010101" pitchFamily="49" charset="-122"/>
                <a:sym typeface="+mn-ea"/>
              </a:rPr>
              <a:t>嵌入式安全中的错误注入攻击，功耗攻击和时间攻击的概念及主要防范方法。</a:t>
            </a:r>
            <a:endParaRPr lang="zh-CN" altLang="zh-CN" sz="2400" b="0" dirty="0">
              <a:latin typeface="楷体" panose="02010609060101010101" pitchFamily="49" charset="-122"/>
              <a:ea typeface="楷体" panose="02010609060101010101" pitchFamily="49" charset="-122"/>
              <a:sym typeface="+mn-ea"/>
            </a:endParaRPr>
          </a:p>
          <a:p>
            <a:r>
              <a:rPr lang="en-US" altLang="zh-CN" sz="2400" b="0" dirty="0">
                <a:latin typeface="楷体" panose="02010609060101010101" pitchFamily="49" charset="-122"/>
                <a:ea typeface="楷体" panose="02010609060101010101" pitchFamily="49" charset="-122"/>
                <a:sym typeface="+mn-ea"/>
              </a:rPr>
              <a:t>TEE</a:t>
            </a:r>
            <a:r>
              <a:rPr lang="zh-CN" altLang="zh-CN" sz="2400" b="0" dirty="0">
                <a:latin typeface="楷体" panose="02010609060101010101" pitchFamily="49" charset="-122"/>
                <a:ea typeface="楷体" panose="02010609060101010101" pitchFamily="49" charset="-122"/>
                <a:sym typeface="+mn-ea"/>
              </a:rPr>
              <a:t>的概念和特点，不同安全级别的技术要求。</a:t>
            </a:r>
            <a:endParaRPr lang="zh-CN" altLang="zh-CN" sz="2400" b="0" dirty="0">
              <a:latin typeface="楷体" panose="02010609060101010101" pitchFamily="49" charset="-122"/>
              <a:ea typeface="楷体" panose="02010609060101010101" pitchFamily="49" charset="-122"/>
              <a:sym typeface="+mn-ea"/>
            </a:endParaRPr>
          </a:p>
          <a:p>
            <a:r>
              <a:rPr lang="zh-CN" altLang="zh-CN" sz="2400" b="0" dirty="0">
                <a:latin typeface="楷体" panose="02010609060101010101" pitchFamily="49" charset="-122"/>
                <a:ea typeface="楷体" panose="02010609060101010101" pitchFamily="49" charset="-122"/>
                <a:sym typeface="+mn-ea"/>
              </a:rPr>
              <a:t>嵌入式软件的安全审计的概念和主要功能。</a:t>
            </a:r>
            <a:endParaRPr lang="zh-CN" altLang="zh-CN" sz="2400" b="0" dirty="0">
              <a:latin typeface="楷体" panose="02010609060101010101" pitchFamily="49" charset="-122"/>
              <a:ea typeface="楷体" panose="02010609060101010101" pitchFamily="49" charset="-122"/>
              <a:sym typeface="+mn-ea"/>
            </a:endParaRPr>
          </a:p>
          <a:p>
            <a:endParaRPr lang="zh-CN" altLang="en-US" sz="2400" b="0" dirty="0">
              <a:latin typeface="楷体" panose="02010609060101010101" pitchFamily="49" charset="-122"/>
              <a:ea typeface="楷体" panose="02010609060101010101" pitchFamily="49" charset="-122"/>
              <a:sym typeface="+mn-ea"/>
            </a:endParaRPr>
          </a:p>
        </p:txBody>
      </p:sp>
      <p:sp>
        <p:nvSpPr>
          <p:cNvPr id="47107"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考试题型</a:t>
            </a:r>
            <a:endParaRPr lang="zh-CN" altLang="en-US" sz="4000" dirty="0">
              <a:latin typeface="楷体" panose="02010609060101010101" pitchFamily="49" charset="-122"/>
              <a:ea typeface="楷体" panose="02010609060101010101" pitchFamily="49" charset="-122"/>
            </a:endParaRPr>
          </a:p>
        </p:txBody>
      </p:sp>
      <p:sp>
        <p:nvSpPr>
          <p:cNvPr id="48130" name="内容占位符 2"/>
          <p:cNvSpPr>
            <a:spLocks noGrp="1"/>
          </p:cNvSpPr>
          <p:nvPr>
            <p:ph idx="1" hasCustomPrompt="1"/>
          </p:nvPr>
        </p:nvSpPr>
        <p:spPr>
          <a:xfrm>
            <a:off x="107950" y="2017713"/>
            <a:ext cx="8847138" cy="4114800"/>
          </a:xfrm>
          <a:ln/>
        </p:spPr>
        <p:txBody>
          <a:bodyPr vert="horz" wrap="square" lIns="91440" tIns="45720" rIns="91440" bIns="45720" anchor="t" anchorCtr="0"/>
          <a:p>
            <a:r>
              <a:rPr lang="zh-CN" altLang="en-US" sz="2400" b="0" dirty="0">
                <a:solidFill>
                  <a:srgbClr val="FF0000"/>
                </a:solidFill>
                <a:latin typeface="楷体" panose="02010609060101010101" pitchFamily="49" charset="-122"/>
                <a:ea typeface="楷体" panose="02010609060101010101" pitchFamily="49" charset="-122"/>
              </a:rPr>
              <a:t>一、</a:t>
            </a:r>
            <a:r>
              <a:rPr lang="zh-CN" altLang="zh-CN" sz="2400" b="0" dirty="0">
                <a:solidFill>
                  <a:srgbClr val="FF0000"/>
                </a:solidFill>
                <a:latin typeface="楷体" panose="02010609060101010101" pitchFamily="49" charset="-122"/>
                <a:ea typeface="楷体" panose="02010609060101010101" pitchFamily="49" charset="-122"/>
              </a:rPr>
              <a:t>改错题</a:t>
            </a:r>
            <a:r>
              <a:rPr lang="zh-CN" altLang="zh-CN" sz="2400" b="0" dirty="0">
                <a:latin typeface="楷体" panose="02010609060101010101" pitchFamily="49" charset="-122"/>
                <a:ea typeface="楷体" panose="02010609060101010101" pitchFamily="49" charset="-122"/>
              </a:rPr>
              <a:t>（共</a:t>
            </a:r>
            <a:r>
              <a:rPr lang="en-US" altLang="zh-CN" sz="2400" b="0" dirty="0">
                <a:latin typeface="楷体" panose="02010609060101010101" pitchFamily="49" charset="-122"/>
                <a:ea typeface="楷体" panose="02010609060101010101" pitchFamily="49" charset="-122"/>
              </a:rPr>
              <a:t>5</a:t>
            </a:r>
            <a:r>
              <a:rPr lang="zh-CN" altLang="zh-CN" sz="2400" b="0" dirty="0">
                <a:latin typeface="楷体" panose="02010609060101010101" pitchFamily="49" charset="-122"/>
                <a:ea typeface="楷体" panose="02010609060101010101" pitchFamily="49" charset="-122"/>
              </a:rPr>
              <a:t>小题，每小题</a:t>
            </a:r>
            <a:r>
              <a:rPr lang="en-US" altLang="zh-CN" sz="2400" b="0" dirty="0">
                <a:latin typeface="楷体" panose="02010609060101010101" pitchFamily="49" charset="-122"/>
                <a:ea typeface="楷体" panose="02010609060101010101" pitchFamily="49" charset="-122"/>
              </a:rPr>
              <a:t> 3 </a:t>
            </a:r>
            <a:r>
              <a:rPr lang="zh-CN" altLang="zh-CN" sz="2400" b="0" dirty="0">
                <a:latin typeface="楷体" panose="02010609060101010101" pitchFamily="49" charset="-122"/>
                <a:ea typeface="楷体" panose="02010609060101010101" pitchFamily="49" charset="-122"/>
              </a:rPr>
              <a:t>分，共</a:t>
            </a:r>
            <a:r>
              <a:rPr lang="en-US" altLang="zh-CN" sz="2400" b="0" dirty="0">
                <a:latin typeface="楷体" panose="02010609060101010101" pitchFamily="49" charset="-122"/>
                <a:ea typeface="楷体" panose="02010609060101010101" pitchFamily="49" charset="-122"/>
              </a:rPr>
              <a:t>15</a:t>
            </a:r>
            <a:r>
              <a:rPr lang="zh-CN" altLang="zh-CN" sz="2400" b="0" dirty="0">
                <a:latin typeface="楷体" panose="02010609060101010101" pitchFamily="49" charset="-122"/>
                <a:ea typeface="楷体" panose="02010609060101010101" pitchFamily="49" charset="-122"/>
              </a:rPr>
              <a:t>分。 判断命题的正误，正确的打“√”，错误的打“×”</a:t>
            </a:r>
            <a:r>
              <a:rPr lang="zh-CN" altLang="zh-CN" sz="2400" b="0" dirty="0">
                <a:solidFill>
                  <a:srgbClr val="FF0000"/>
                </a:solidFill>
                <a:latin typeface="楷体" panose="02010609060101010101" pitchFamily="49" charset="-122"/>
                <a:ea typeface="楷体" panose="02010609060101010101" pitchFamily="49" charset="-122"/>
              </a:rPr>
              <a:t>并改正</a:t>
            </a:r>
            <a:r>
              <a:rPr lang="zh-CN" altLang="zh-CN" sz="2400" b="0" dirty="0">
                <a:latin typeface="楷体" panose="02010609060101010101" pitchFamily="49" charset="-122"/>
                <a:ea typeface="楷体" panose="02010609060101010101" pitchFamily="49" charset="-122"/>
              </a:rPr>
              <a:t>。） </a:t>
            </a:r>
            <a:endParaRPr lang="zh-CN"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二、</a:t>
            </a:r>
            <a:r>
              <a:rPr lang="zh-CN" altLang="zh-CN" sz="2400" b="0" dirty="0">
                <a:solidFill>
                  <a:srgbClr val="FF0000"/>
                </a:solidFill>
                <a:latin typeface="楷体" panose="02010609060101010101" pitchFamily="49" charset="-122"/>
                <a:ea typeface="楷体" panose="02010609060101010101" pitchFamily="49" charset="-122"/>
              </a:rPr>
              <a:t>简答题</a:t>
            </a:r>
            <a:r>
              <a:rPr lang="zh-CN" altLang="zh-CN" sz="2400" b="0" dirty="0">
                <a:latin typeface="楷体" panose="02010609060101010101" pitchFamily="49" charset="-122"/>
                <a:ea typeface="楷体" panose="02010609060101010101" pitchFamily="49" charset="-122"/>
              </a:rPr>
              <a:t>（共</a:t>
            </a:r>
            <a:r>
              <a:rPr lang="en-US" altLang="zh-CN" sz="2400" b="0" dirty="0">
                <a:latin typeface="楷体" panose="02010609060101010101" pitchFamily="49" charset="-122"/>
                <a:ea typeface="楷体" panose="02010609060101010101" pitchFamily="49" charset="-122"/>
              </a:rPr>
              <a:t>10</a:t>
            </a:r>
            <a:r>
              <a:rPr lang="zh-CN" altLang="zh-CN" sz="2400" b="0" dirty="0">
                <a:latin typeface="楷体" panose="02010609060101010101" pitchFamily="49" charset="-122"/>
                <a:ea typeface="楷体" panose="02010609060101010101" pitchFamily="49" charset="-122"/>
              </a:rPr>
              <a:t>小题，每小题</a:t>
            </a:r>
            <a:r>
              <a:rPr lang="en-US" altLang="zh-CN" sz="2400" b="0" dirty="0">
                <a:latin typeface="楷体" panose="02010609060101010101" pitchFamily="49" charset="-122"/>
                <a:ea typeface="楷体" panose="02010609060101010101" pitchFamily="49" charset="-122"/>
              </a:rPr>
              <a:t>5</a:t>
            </a:r>
            <a:r>
              <a:rPr lang="zh-CN" altLang="zh-CN" sz="2400" b="0" dirty="0">
                <a:latin typeface="楷体" panose="02010609060101010101" pitchFamily="49" charset="-122"/>
                <a:ea typeface="楷体" panose="02010609060101010101" pitchFamily="49" charset="-122"/>
              </a:rPr>
              <a:t>分，共</a:t>
            </a:r>
            <a:r>
              <a:rPr lang="en-US" altLang="zh-CN" sz="2400" b="0" dirty="0">
                <a:latin typeface="楷体" panose="02010609060101010101" pitchFamily="49" charset="-122"/>
                <a:ea typeface="楷体" panose="02010609060101010101" pitchFamily="49" charset="-122"/>
              </a:rPr>
              <a:t>50</a:t>
            </a:r>
            <a:r>
              <a:rPr lang="zh-CN" altLang="zh-CN" sz="2400" b="0" dirty="0">
                <a:latin typeface="楷体" panose="02010609060101010101" pitchFamily="49" charset="-122"/>
                <a:ea typeface="楷体" panose="02010609060101010101" pitchFamily="49" charset="-122"/>
              </a:rPr>
              <a:t>分）</a:t>
            </a:r>
            <a:r>
              <a:rPr lang="zh-CN" altLang="zh-CN" sz="2400" b="0" dirty="0">
                <a:solidFill>
                  <a:srgbClr val="FF0000"/>
                </a:solidFill>
                <a:latin typeface="楷体" panose="02010609060101010101" pitchFamily="49" charset="-122"/>
                <a:ea typeface="楷体" panose="02010609060101010101" pitchFamily="49" charset="-122"/>
              </a:rPr>
              <a:t>回答简明扼要</a:t>
            </a:r>
            <a:endParaRPr lang="zh-CN"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三、</a:t>
            </a:r>
            <a:r>
              <a:rPr lang="zh-CN" altLang="zh-CN" sz="2400" b="0" dirty="0">
                <a:solidFill>
                  <a:srgbClr val="FF0000"/>
                </a:solidFill>
                <a:latin typeface="楷体" panose="02010609060101010101" pitchFamily="49" charset="-122"/>
                <a:ea typeface="楷体" panose="02010609060101010101" pitchFamily="49" charset="-122"/>
              </a:rPr>
              <a:t>论述题</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共</a:t>
            </a:r>
            <a:r>
              <a:rPr lang="en-US" altLang="zh-CN" sz="2400" b="0" dirty="0">
                <a:latin typeface="楷体" panose="02010609060101010101" pitchFamily="49" charset="-122"/>
                <a:ea typeface="楷体" panose="02010609060101010101" pitchFamily="49" charset="-122"/>
              </a:rPr>
              <a:t>2</a:t>
            </a:r>
            <a:r>
              <a:rPr lang="zh-CN" altLang="zh-CN" sz="2400" b="0" dirty="0">
                <a:latin typeface="楷体" panose="02010609060101010101" pitchFamily="49" charset="-122"/>
                <a:ea typeface="楷体" panose="02010609060101010101" pitchFamily="49" charset="-122"/>
              </a:rPr>
              <a:t>小题，每题</a:t>
            </a:r>
            <a:r>
              <a:rPr lang="en-US" altLang="zh-CN" sz="2400" b="0" dirty="0">
                <a:latin typeface="楷体" panose="02010609060101010101" pitchFamily="49" charset="-122"/>
                <a:ea typeface="楷体" panose="02010609060101010101" pitchFamily="49" charset="-122"/>
              </a:rPr>
              <a:t>10</a:t>
            </a:r>
            <a:r>
              <a:rPr lang="zh-CN" altLang="zh-CN" sz="2400" b="0" dirty="0">
                <a:latin typeface="楷体" panose="02010609060101010101" pitchFamily="49" charset="-122"/>
                <a:ea typeface="楷体" panose="02010609060101010101" pitchFamily="49" charset="-122"/>
              </a:rPr>
              <a:t>分</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共</a:t>
            </a:r>
            <a:r>
              <a:rPr lang="en-US" altLang="zh-CN" sz="2400" b="0" dirty="0">
                <a:latin typeface="楷体" panose="02010609060101010101" pitchFamily="49" charset="-122"/>
                <a:ea typeface="楷体" panose="02010609060101010101" pitchFamily="49" charset="-122"/>
              </a:rPr>
              <a:t>20</a:t>
            </a:r>
            <a:r>
              <a:rPr lang="zh-CN" altLang="zh-CN" sz="2400" b="0" dirty="0">
                <a:latin typeface="楷体" panose="02010609060101010101" pitchFamily="49" charset="-122"/>
                <a:ea typeface="楷体" panose="02010609060101010101" pitchFamily="49" charset="-122"/>
              </a:rPr>
              <a:t>分</a:t>
            </a:r>
            <a:r>
              <a:rPr lang="zh-CN" altLang="en-US" sz="2400" b="0" dirty="0">
                <a:latin typeface="楷体" panose="02010609060101010101" pitchFamily="49" charset="-122"/>
                <a:ea typeface="楷体" panose="02010609060101010101" pitchFamily="49" charset="-122"/>
              </a:rPr>
              <a:t>）</a:t>
            </a:r>
            <a:endParaRPr lang="zh-CN"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四、</a:t>
            </a:r>
            <a:r>
              <a:rPr lang="zh-CN" altLang="zh-CN" sz="2400" b="0" dirty="0">
                <a:solidFill>
                  <a:srgbClr val="FF0000"/>
                </a:solidFill>
                <a:latin typeface="楷体" panose="02010609060101010101" pitchFamily="49" charset="-122"/>
                <a:ea typeface="楷体" panose="02010609060101010101" pitchFamily="49" charset="-122"/>
              </a:rPr>
              <a:t>设计题</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共</a:t>
            </a:r>
            <a:r>
              <a:rPr lang="en-US" altLang="zh-CN" sz="2400" b="0" dirty="0">
                <a:latin typeface="楷体" panose="02010609060101010101" pitchFamily="49" charset="-122"/>
                <a:ea typeface="楷体" panose="02010609060101010101" pitchFamily="49" charset="-122"/>
              </a:rPr>
              <a:t>1</a:t>
            </a:r>
            <a:r>
              <a:rPr lang="zh-CN" altLang="zh-CN" sz="2400" b="0" dirty="0">
                <a:latin typeface="楷体" panose="02010609060101010101" pitchFamily="49" charset="-122"/>
                <a:ea typeface="楷体" panose="02010609060101010101" pitchFamily="49" charset="-122"/>
              </a:rPr>
              <a:t>小题，每题</a:t>
            </a:r>
            <a:r>
              <a:rPr lang="en-US" altLang="zh-CN" sz="2400" b="0" dirty="0">
                <a:latin typeface="楷体" panose="02010609060101010101" pitchFamily="49" charset="-122"/>
                <a:ea typeface="楷体" panose="02010609060101010101" pitchFamily="49" charset="-122"/>
              </a:rPr>
              <a:t>15</a:t>
            </a:r>
            <a:r>
              <a:rPr lang="zh-CN" altLang="zh-CN" sz="2400" b="0" dirty="0">
                <a:latin typeface="楷体" panose="02010609060101010101" pitchFamily="49" charset="-122"/>
                <a:ea typeface="楷体" panose="02010609060101010101" pitchFamily="49" charset="-122"/>
              </a:rPr>
              <a:t>分</a:t>
            </a:r>
            <a:r>
              <a:rPr lang="en-US" altLang="zh-CN" sz="2400" b="0" dirty="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共</a:t>
            </a:r>
            <a:r>
              <a:rPr lang="en-US" altLang="zh-CN" sz="2400" b="0" dirty="0">
                <a:latin typeface="楷体" panose="02010609060101010101" pitchFamily="49" charset="-122"/>
                <a:ea typeface="楷体" panose="02010609060101010101" pitchFamily="49" charset="-122"/>
              </a:rPr>
              <a:t>15</a:t>
            </a:r>
            <a:r>
              <a:rPr lang="zh-CN" altLang="zh-CN" sz="2400" b="0" dirty="0">
                <a:latin typeface="楷体" panose="02010609060101010101" pitchFamily="49" charset="-122"/>
                <a:ea typeface="楷体" panose="02010609060101010101" pitchFamily="49" charset="-122"/>
              </a:rPr>
              <a:t>分</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 </a:t>
            </a:r>
            <a:r>
              <a:rPr lang="zh-CN" altLang="en-US" sz="2400" b="0" dirty="0">
                <a:solidFill>
                  <a:srgbClr val="FF0000"/>
                </a:solidFill>
                <a:latin typeface="楷体" panose="02010609060101010101" pitchFamily="49" charset="-122"/>
                <a:ea typeface="楷体" panose="02010609060101010101" pitchFamily="49" charset="-122"/>
              </a:rPr>
              <a:t>代码需优化</a:t>
            </a:r>
            <a:endParaRPr lang="zh-CN" altLang="zh-CN" sz="2400" b="0" dirty="0">
              <a:solidFill>
                <a:srgbClr val="FF0000"/>
              </a:solidFill>
              <a:latin typeface="楷体" panose="02010609060101010101" pitchFamily="49" charset="-122"/>
              <a:ea typeface="楷体" panose="02010609060101010101" pitchFamily="49" charset="-122"/>
            </a:endParaRPr>
          </a:p>
        </p:txBody>
      </p:sp>
      <p:sp>
        <p:nvSpPr>
          <p:cNvPr id="48131"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嵌入式系统概论</a:t>
            </a:r>
            <a:endParaRPr lang="zh-CN" altLang="en-US" sz="4000" dirty="0"/>
          </a:p>
        </p:txBody>
      </p:sp>
      <p:sp>
        <p:nvSpPr>
          <p:cNvPr id="9218" name="内容占位符 2"/>
          <p:cNvSpPr>
            <a:spLocks noGrp="1"/>
          </p:cNvSpPr>
          <p:nvPr>
            <p:ph idx="1" hasCustomPrompt="1"/>
          </p:nvPr>
        </p:nvSpPr>
        <p:spPr>
          <a:xfrm>
            <a:off x="250825" y="2017713"/>
            <a:ext cx="8704263" cy="4114800"/>
          </a:xfrm>
          <a:ln/>
        </p:spPr>
        <p:txBody>
          <a:bodyPr vert="horz" wrap="square" lIns="91440" tIns="45720" rIns="91440" bIns="45720" anchor="t" anchorCtr="0"/>
          <a:p>
            <a:r>
              <a:rPr lang="zh-CN" altLang="en-US" sz="2400" b="0" dirty="0">
                <a:latin typeface="楷体" panose="02010609060101010101" pitchFamily="49" charset="-122"/>
                <a:ea typeface="楷体" panose="02010609060101010101" pitchFamily="49" charset="-122"/>
              </a:rPr>
              <a:t>嵌入式微处理器的体系结构</a:t>
            </a:r>
            <a:endParaRPr lang="en-US" altLang="zh-CN" sz="2400" b="0" dirty="0">
              <a:latin typeface="楷体" panose="02010609060101010101" pitchFamily="49" charset="-122"/>
              <a:ea typeface="楷体" panose="02010609060101010101" pitchFamily="49" charset="-122"/>
            </a:endParaRPr>
          </a:p>
          <a:p>
            <a:pPr lvl="1"/>
            <a:r>
              <a:rPr lang="zh-CN" altLang="en-US" sz="2400" b="0" dirty="0">
                <a:solidFill>
                  <a:schemeClr val="tx1"/>
                </a:solidFill>
                <a:latin typeface="楷体" panose="02010609060101010101" pitchFamily="49" charset="-122"/>
                <a:ea typeface="楷体" panose="02010609060101010101" pitchFamily="49" charset="-122"/>
              </a:rPr>
              <a:t>冯</a:t>
            </a:r>
            <a:r>
              <a:rPr lang="en-US" altLang="zh-CN" sz="2400" b="0" dirty="0">
                <a:solidFill>
                  <a:schemeClr val="tx1"/>
                </a:solidFill>
                <a:latin typeface="楷体" panose="02010609060101010101" pitchFamily="49" charset="-122"/>
                <a:ea typeface="楷体" panose="02010609060101010101" pitchFamily="49" charset="-122"/>
              </a:rPr>
              <a:t>·</a:t>
            </a:r>
            <a:r>
              <a:rPr lang="zh-CN" altLang="en-US" sz="2400" b="0" dirty="0">
                <a:solidFill>
                  <a:schemeClr val="tx1"/>
                </a:solidFill>
                <a:latin typeface="楷体" panose="02010609060101010101" pitchFamily="49" charset="-122"/>
                <a:ea typeface="楷体" panose="02010609060101010101" pitchFamily="49" charset="-122"/>
              </a:rPr>
              <a:t>诺依曼</a:t>
            </a:r>
            <a:r>
              <a:rPr lang="en-US" altLang="zh-CN" sz="2400" b="0" dirty="0">
                <a:solidFill>
                  <a:schemeClr val="tx1"/>
                </a:solidFill>
                <a:latin typeface="楷体" panose="02010609060101010101" pitchFamily="49" charset="-122"/>
                <a:ea typeface="楷体" panose="02010609060101010101" pitchFamily="49" charset="-122"/>
              </a:rPr>
              <a:t>/</a:t>
            </a:r>
            <a:r>
              <a:rPr lang="zh-CN" altLang="en-US" sz="2400" b="0" dirty="0">
                <a:solidFill>
                  <a:schemeClr val="tx1"/>
                </a:solidFill>
                <a:latin typeface="楷体" panose="02010609060101010101" pitchFamily="49" charset="-122"/>
                <a:ea typeface="楷体" panose="02010609060101010101" pitchFamily="49" charset="-122"/>
              </a:rPr>
              <a:t>普林斯顿体系结构</a:t>
            </a:r>
            <a:endParaRPr lang="en-US" altLang="zh-CN" sz="2400" b="0" dirty="0">
              <a:solidFill>
                <a:schemeClr val="tx1"/>
              </a:solidFill>
              <a:latin typeface="楷体" panose="02010609060101010101" pitchFamily="49" charset="-122"/>
              <a:ea typeface="楷体" panose="02010609060101010101" pitchFamily="49" charset="-122"/>
            </a:endParaRPr>
          </a:p>
          <a:p>
            <a:pPr lvl="1"/>
            <a:r>
              <a:rPr lang="zh-CN" altLang="en-US" sz="2400" b="0" dirty="0">
                <a:solidFill>
                  <a:schemeClr val="tx1"/>
                </a:solidFill>
                <a:latin typeface="楷体" panose="02010609060101010101" pitchFamily="49" charset="-122"/>
                <a:ea typeface="楷体" panose="02010609060101010101" pitchFamily="49" charset="-122"/>
              </a:rPr>
              <a:t>哈佛体系结构</a:t>
            </a:r>
            <a:endParaRPr lang="en-US" altLang="zh-CN" sz="2400" b="0" dirty="0">
              <a:solidFill>
                <a:schemeClr val="tx1"/>
              </a:solidFill>
              <a:latin typeface="楷体" panose="02010609060101010101" pitchFamily="49" charset="-122"/>
              <a:ea typeface="楷体" panose="02010609060101010101" pitchFamily="49" charset="-122"/>
            </a:endParaRPr>
          </a:p>
          <a:p>
            <a:endParaRPr lang="zh-CN" altLang="en-US" sz="2400" b="0" dirty="0">
              <a:latin typeface="楷体" panose="02010609060101010101" pitchFamily="49" charset="-122"/>
              <a:ea typeface="楷体" panose="02010609060101010101" pitchFamily="49" charset="-122"/>
            </a:endParaRPr>
          </a:p>
        </p:txBody>
      </p:sp>
      <p:sp>
        <p:nvSpPr>
          <p:cNvPr id="9219"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嵌入式系统概论</a:t>
            </a:r>
            <a:endParaRPr lang="zh-CN" altLang="en-US" sz="4000" dirty="0">
              <a:latin typeface="楷体" panose="02010609060101010101" pitchFamily="49" charset="-122"/>
              <a:ea typeface="楷体" panose="02010609060101010101" pitchFamily="49" charset="-122"/>
            </a:endParaRPr>
          </a:p>
        </p:txBody>
      </p:sp>
      <p:sp>
        <p:nvSpPr>
          <p:cNvPr id="10242" name="内容占位符 2"/>
          <p:cNvSpPr>
            <a:spLocks noGrp="1"/>
          </p:cNvSpPr>
          <p:nvPr>
            <p:ph idx="1" hasCustomPrompt="1"/>
          </p:nvPr>
        </p:nvSpPr>
        <p:spPr>
          <a:xfrm>
            <a:off x="179388" y="2017713"/>
            <a:ext cx="8775700" cy="4364037"/>
          </a:xfrm>
          <a:ln/>
        </p:spPr>
        <p:txBody>
          <a:bodyPr vert="horz" wrap="square" lIns="91440" tIns="45720" rIns="91440" bIns="45720" anchor="t" anchorCtr="0"/>
          <a:p>
            <a:r>
              <a:rPr lang="zh-CN" altLang="en-US" sz="2400" b="0" dirty="0">
                <a:latin typeface="楷体" panose="02010609060101010101" pitchFamily="49" charset="-122"/>
                <a:ea typeface="楷体" panose="02010609060101010101" pitchFamily="49" charset="-122"/>
              </a:rPr>
              <a:t>嵌入式微处理器指令系统</a:t>
            </a:r>
            <a:endParaRPr lang="en-US" altLang="zh-CN" sz="2400" b="0" dirty="0">
              <a:latin typeface="楷体" panose="02010609060101010101" pitchFamily="49" charset="-122"/>
              <a:ea typeface="楷体" panose="02010609060101010101" pitchFamily="49" charset="-122"/>
            </a:endParaRPr>
          </a:p>
          <a:p>
            <a:pPr lvl="1"/>
            <a:r>
              <a:rPr lang="zh-CN" altLang="en-US" sz="2400" b="0" dirty="0">
                <a:solidFill>
                  <a:srgbClr val="FF0000"/>
                </a:solidFill>
                <a:latin typeface="楷体" panose="02010609060101010101" pitchFamily="49" charset="-122"/>
                <a:ea typeface="楷体" panose="02010609060101010101" pitchFamily="49" charset="-122"/>
              </a:rPr>
              <a:t>复杂指令集系统</a:t>
            </a:r>
            <a:r>
              <a:rPr lang="en-US" altLang="zh-CN" sz="2400" b="0" dirty="0">
                <a:solidFill>
                  <a:schemeClr val="tx1"/>
                </a:solidFill>
                <a:latin typeface="楷体" panose="02010609060101010101" pitchFamily="49" charset="-122"/>
                <a:ea typeface="楷体" panose="02010609060101010101" pitchFamily="49" charset="-122"/>
              </a:rPr>
              <a:t>(CISC)</a:t>
            </a:r>
            <a:endParaRPr lang="en-US" altLang="zh-CN" sz="2400" b="0" dirty="0">
              <a:solidFill>
                <a:schemeClr val="tx1"/>
              </a:solidFill>
              <a:latin typeface="楷体" panose="02010609060101010101" pitchFamily="49" charset="-122"/>
              <a:ea typeface="楷体" panose="02010609060101010101" pitchFamily="49" charset="-122"/>
            </a:endParaRPr>
          </a:p>
          <a:p>
            <a:pPr lvl="1"/>
            <a:r>
              <a:rPr lang="zh-CN" altLang="en-US" sz="2400" b="0" dirty="0">
                <a:solidFill>
                  <a:srgbClr val="FF0000"/>
                </a:solidFill>
                <a:latin typeface="楷体" panose="02010609060101010101" pitchFamily="49" charset="-122"/>
                <a:ea typeface="楷体" panose="02010609060101010101" pitchFamily="49" charset="-122"/>
              </a:rPr>
              <a:t>精简指令集系统</a:t>
            </a:r>
            <a:r>
              <a:rPr lang="en-US" altLang="zh-CN" sz="2400" b="0" dirty="0">
                <a:solidFill>
                  <a:schemeClr val="tx1"/>
                </a:solidFill>
                <a:latin typeface="楷体" panose="02010609060101010101" pitchFamily="49" charset="-122"/>
                <a:ea typeface="楷体" panose="02010609060101010101" pitchFamily="49" charset="-122"/>
              </a:rPr>
              <a:t>(RISC)</a:t>
            </a:r>
            <a:r>
              <a:rPr lang="en-US" altLang="zh-CN" sz="2400" dirty="0">
                <a:solidFill>
                  <a:schemeClr val="tx1"/>
                </a:solidFill>
                <a:latin typeface="楷体" panose="02010609060101010101" pitchFamily="49" charset="-122"/>
                <a:ea typeface="楷体" panose="02010609060101010101" pitchFamily="49" charset="-122"/>
              </a:rPr>
              <a:t> </a:t>
            </a:r>
            <a:endParaRPr lang="en-US" altLang="zh-CN" sz="2400" dirty="0">
              <a:solidFill>
                <a:schemeClr val="tx1"/>
              </a:solidFill>
              <a:latin typeface="楷体" panose="02010609060101010101" pitchFamily="49" charset="-122"/>
              <a:ea typeface="楷体" panose="02010609060101010101" pitchFamily="49" charset="-122"/>
            </a:endParaRPr>
          </a:p>
          <a:p>
            <a:pPr lvl="1"/>
            <a:r>
              <a:rPr lang="en-US" altLang="zh-CN" sz="2400" dirty="0">
                <a:solidFill>
                  <a:srgbClr val="FF0000"/>
                </a:solidFill>
                <a:latin typeface="楷体" panose="02010609060101010101" pitchFamily="49" charset="-122"/>
                <a:ea typeface="楷体" panose="02010609060101010101" pitchFamily="49" charset="-122"/>
              </a:rPr>
              <a:t>CISC</a:t>
            </a:r>
            <a:r>
              <a:rPr lang="zh-CN" altLang="en-US" sz="2400" b="0" dirty="0">
                <a:solidFill>
                  <a:srgbClr val="FF0000"/>
                </a:solidFill>
                <a:latin typeface="楷体" panose="02010609060101010101" pitchFamily="49" charset="-122"/>
                <a:ea typeface="楷体" panose="02010609060101010101" pitchFamily="49" charset="-122"/>
              </a:rPr>
              <a:t>与</a:t>
            </a:r>
            <a:r>
              <a:rPr lang="en-US" altLang="zh-CN" sz="2400" dirty="0">
                <a:solidFill>
                  <a:srgbClr val="FF0000"/>
                </a:solidFill>
                <a:latin typeface="楷体" panose="02010609060101010101" pitchFamily="49" charset="-122"/>
                <a:ea typeface="楷体" panose="02010609060101010101" pitchFamily="49" charset="-122"/>
              </a:rPr>
              <a:t>RISC</a:t>
            </a:r>
            <a:r>
              <a:rPr lang="zh-CN" altLang="en-US" sz="2400" b="0" dirty="0">
                <a:solidFill>
                  <a:srgbClr val="FF0000"/>
                </a:solidFill>
                <a:latin typeface="楷体" panose="02010609060101010101" pitchFamily="49" charset="-122"/>
                <a:ea typeface="楷体" panose="02010609060101010101" pitchFamily="49" charset="-122"/>
              </a:rPr>
              <a:t>之间的主要差异</a:t>
            </a:r>
            <a:endParaRPr lang="en-US" altLang="zh-CN" sz="2400" b="0" dirty="0">
              <a:solidFill>
                <a:srgbClr val="FF0000"/>
              </a:solidFill>
              <a:latin typeface="楷体" panose="02010609060101010101" pitchFamily="49" charset="-122"/>
              <a:ea typeface="楷体" panose="02010609060101010101" pitchFamily="49" charset="-122"/>
            </a:endParaRPr>
          </a:p>
          <a:p>
            <a:r>
              <a:rPr lang="zh-CN" altLang="en-US" sz="2400" b="0" dirty="0">
                <a:latin typeface="楷体" panose="02010609060101010101" pitchFamily="49" charset="-122"/>
                <a:ea typeface="楷体" panose="02010609060101010101" pitchFamily="49" charset="-122"/>
              </a:rPr>
              <a:t>嵌入式系统芯片</a:t>
            </a:r>
            <a:r>
              <a:rPr lang="zh-CN" altLang="en-US" sz="2400" dirty="0">
                <a:solidFill>
                  <a:srgbClr val="FF0000"/>
                </a:solidFill>
                <a:latin typeface="楷体" panose="02010609060101010101" pitchFamily="49" charset="-122"/>
                <a:ea typeface="楷体" panose="02010609060101010101" pitchFamily="49" charset="-122"/>
                <a:sym typeface="CMU Serif"/>
              </a:rPr>
              <a:t>分类</a:t>
            </a:r>
            <a:r>
              <a:rPr lang="en-US" altLang="zh-CN" sz="2400" b="0" dirty="0">
                <a:latin typeface="楷体" panose="02010609060101010101" pitchFamily="49" charset="-122"/>
                <a:ea typeface="楷体" panose="02010609060101010101" pitchFamily="49" charset="-122"/>
                <a:sym typeface="CMU Serif"/>
              </a:rPr>
              <a:t>(</a:t>
            </a:r>
            <a:r>
              <a:rPr lang="en-US" altLang="zh-CN" sz="2400" b="0" dirty="0">
                <a:latin typeface="楷体" panose="02010609060101010101" pitchFamily="49" charset="-122"/>
                <a:ea typeface="楷体" panose="02010609060101010101" pitchFamily="49" charset="-122"/>
              </a:rPr>
              <a:t>8/16/32</a:t>
            </a:r>
            <a:r>
              <a:rPr lang="zh-CN" altLang="en-US" sz="2400" b="0" dirty="0">
                <a:latin typeface="楷体" panose="02010609060101010101" pitchFamily="49" charset="-122"/>
                <a:ea typeface="楷体" panose="02010609060101010101" pitchFamily="49" charset="-122"/>
              </a:rPr>
              <a:t>位、</a:t>
            </a:r>
            <a:r>
              <a:rPr lang="en-US" altLang="zh-CN" sz="2400" b="0" dirty="0">
                <a:latin typeface="楷体" panose="02010609060101010101" pitchFamily="49" charset="-122"/>
                <a:ea typeface="楷体" panose="02010609060101010101" pitchFamily="49" charset="-122"/>
              </a:rPr>
              <a:t>MPU/MCU/DSP/SOC</a:t>
            </a:r>
            <a:r>
              <a:rPr lang="en-US" altLang="zh-CN" sz="2400" b="0" dirty="0">
                <a:latin typeface="楷体" panose="02010609060101010101" pitchFamily="49" charset="-122"/>
                <a:ea typeface="楷体" panose="02010609060101010101" pitchFamily="49" charset="-122"/>
                <a:sym typeface="CMU Serif"/>
              </a:rPr>
              <a:t>)</a:t>
            </a:r>
            <a:r>
              <a:rPr lang="zh-CN" altLang="en-US" sz="2400" b="0" dirty="0">
                <a:latin typeface="楷体" panose="02010609060101010101" pitchFamily="49" charset="-122"/>
                <a:ea typeface="楷体" panose="02010609060101010101" pitchFamily="49" charset="-122"/>
                <a:sym typeface="CMU Serif"/>
              </a:rPr>
              <a:t>，</a:t>
            </a:r>
            <a:r>
              <a:rPr lang="en-US" altLang="zh-CN" sz="2400" b="0" dirty="0">
                <a:latin typeface="楷体" panose="02010609060101010101" pitchFamily="49" charset="-122"/>
                <a:ea typeface="楷体" panose="02010609060101010101" pitchFamily="49" charset="-122"/>
                <a:sym typeface="CMU Serif"/>
              </a:rPr>
              <a:t>8</a:t>
            </a:r>
            <a:r>
              <a:rPr lang="zh-CN" altLang="en-US" sz="2400" b="0" dirty="0">
                <a:latin typeface="楷体" panose="02010609060101010101" pitchFamily="49" charset="-122"/>
                <a:ea typeface="楷体" panose="02010609060101010101" pitchFamily="49" charset="-122"/>
              </a:rPr>
              <a:t>位一般是哈佛结构，成本低，可靠性高。</a:t>
            </a:r>
            <a:r>
              <a:rPr lang="en-US" altLang="zh-CN" sz="2400" b="0" dirty="0">
                <a:latin typeface="楷体" panose="02010609060101010101" pitchFamily="49" charset="-122"/>
                <a:ea typeface="楷体" panose="02010609060101010101" pitchFamily="49" charset="-122"/>
              </a:rPr>
              <a:t>32</a:t>
            </a:r>
            <a:r>
              <a:rPr lang="zh-CN" altLang="en-US" sz="2400" b="0" dirty="0">
                <a:latin typeface="楷体" panose="02010609060101010101" pitchFamily="49" charset="-122"/>
                <a:ea typeface="楷体" panose="02010609060101010101" pitchFamily="49" charset="-122"/>
              </a:rPr>
              <a:t>位一般是冯</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诺依曼 </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普林斯顿体系结构，成本高，灵活性好。</a:t>
            </a:r>
            <a:endParaRPr lang="en-US" altLang="zh-CN" sz="2400" b="0" dirty="0">
              <a:latin typeface="楷体" panose="02010609060101010101" pitchFamily="49" charset="-122"/>
              <a:ea typeface="楷体" panose="02010609060101010101" pitchFamily="49" charset="-122"/>
            </a:endParaRPr>
          </a:p>
          <a:p>
            <a:r>
              <a:rPr lang="zh-CN" altLang="en-US" sz="2400" b="0" dirty="0">
                <a:solidFill>
                  <a:srgbClr val="FF0000"/>
                </a:solidFill>
                <a:latin typeface="楷体" panose="02010609060101010101" pitchFamily="49" charset="-122"/>
                <a:ea typeface="楷体" panose="02010609060101010101" pitchFamily="49" charset="-122"/>
              </a:rPr>
              <a:t>电磁兼容性二要素</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能在一定的干扰环境工作、不产生不可容忍干扰</a:t>
            </a:r>
            <a:r>
              <a:rPr lang="en-US" altLang="zh-CN" sz="2400" b="0" dirty="0">
                <a:latin typeface="楷体" panose="02010609060101010101" pitchFamily="49" charset="-122"/>
                <a:ea typeface="楷体" panose="02010609060101010101" pitchFamily="49" charset="-122"/>
              </a:rPr>
              <a:t>)</a:t>
            </a:r>
            <a:endParaRPr lang="zh-CN" altLang="en-US" sz="2400" b="0" dirty="0">
              <a:latin typeface="楷体" panose="02010609060101010101" pitchFamily="49" charset="-122"/>
              <a:ea typeface="楷体" panose="02010609060101010101" pitchFamily="49" charset="-122"/>
            </a:endParaRPr>
          </a:p>
        </p:txBody>
      </p:sp>
      <p:sp>
        <p:nvSpPr>
          <p:cNvPr id="10243"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嵌入式系统安全概论</a:t>
            </a:r>
            <a:endParaRPr lang="zh-CN" altLang="en-US" sz="4000" dirty="0"/>
          </a:p>
        </p:txBody>
      </p:sp>
      <p:sp>
        <p:nvSpPr>
          <p:cNvPr id="11266" name="内容占位符 2"/>
          <p:cNvSpPr>
            <a:spLocks noGrp="1"/>
          </p:cNvSpPr>
          <p:nvPr>
            <p:ph idx="1" hasCustomPrompt="1"/>
          </p:nvPr>
        </p:nvSpPr>
        <p:spPr>
          <a:xfrm>
            <a:off x="250825" y="1844675"/>
            <a:ext cx="8704263" cy="4287838"/>
          </a:xfrm>
          <a:ln/>
        </p:spPr>
        <p:txBody>
          <a:bodyPr vert="horz" wrap="square" lIns="91440" tIns="45720" rIns="91440" bIns="45720" anchor="t" anchorCtr="0"/>
          <a:p>
            <a:pPr marL="342900" lvl="1" indent="-342900">
              <a:buClr>
                <a:schemeClr val="folHlink"/>
              </a:buClr>
              <a:buSzPct val="60000"/>
            </a:pPr>
            <a:r>
              <a:rPr lang="zh-CN" altLang="en-US" sz="2400" b="0" dirty="0">
                <a:latin typeface="楷体" panose="02010609060101010101" pitchFamily="49" charset="-122"/>
                <a:ea typeface="楷体" panose="02010609060101010101" pitchFamily="49" charset="-122"/>
              </a:rPr>
              <a:t>软件分层</a:t>
            </a:r>
            <a:endParaRPr lang="en-US" altLang="zh-CN" sz="2400" b="0" dirty="0">
              <a:latin typeface="楷体" panose="02010609060101010101" pitchFamily="49" charset="-122"/>
              <a:ea typeface="楷体" panose="02010609060101010101" pitchFamily="49" charset="-122"/>
            </a:endParaRPr>
          </a:p>
          <a:p>
            <a:pPr marL="342900" lvl="1" indent="-342900">
              <a:buClr>
                <a:schemeClr val="folHlink"/>
              </a:buClr>
              <a:buSzPct val="60000"/>
              <a:buNone/>
            </a:pPr>
            <a:r>
              <a:rPr lang="zh-CN" altLang="en-US" sz="2000" dirty="0">
                <a:solidFill>
                  <a:srgbClr val="FF0000"/>
                </a:solidFill>
                <a:latin typeface="宋体" panose="02010600030101010101" pitchFamily="2" charset="-122"/>
                <a:ea typeface="宋体" panose="02010600030101010101" pitchFamily="2" charset="-122"/>
              </a:rPr>
              <a:t>嵌入式操作系统</a:t>
            </a:r>
            <a:endParaRPr lang="en-US" altLang="zh-CN" sz="2000" dirty="0">
              <a:solidFill>
                <a:srgbClr val="FF0000"/>
              </a:solidFill>
              <a:latin typeface="宋体" panose="02010600030101010101" pitchFamily="2" charset="-122"/>
              <a:ea typeface="宋体" panose="02010600030101010101" pitchFamily="2" charset="-122"/>
            </a:endParaRPr>
          </a:p>
          <a:p>
            <a:pPr marL="342900" lvl="1" indent="-342900">
              <a:buClr>
                <a:schemeClr val="folHlink"/>
              </a:buClr>
              <a:buSzPct val="60000"/>
              <a:buNone/>
            </a:pPr>
            <a:r>
              <a:rPr lang="zh-CN" altLang="en-US" sz="2000" dirty="0">
                <a:solidFill>
                  <a:srgbClr val="FF0000"/>
                </a:solidFill>
                <a:latin typeface="宋体" panose="02010600030101010101" pitchFamily="2" charset="-122"/>
                <a:ea typeface="宋体" panose="02010600030101010101" pitchFamily="2" charset="-122"/>
              </a:rPr>
              <a:t>不是必需的。</a:t>
            </a:r>
            <a:endParaRPr lang="en-US" altLang="zh-CN" sz="2000" dirty="0">
              <a:solidFill>
                <a:srgbClr val="FF0000"/>
              </a:solidFill>
              <a:latin typeface="宋体" panose="02010600030101010101" pitchFamily="2" charset="-122"/>
              <a:ea typeface="宋体" panose="02010600030101010101" pitchFamily="2" charset="-122"/>
            </a:endParaRPr>
          </a:p>
          <a:p>
            <a:endParaRPr lang="zh-CN" altLang="en-US" sz="2400" b="0" dirty="0">
              <a:latin typeface="楷体" panose="02010609060101010101" pitchFamily="49" charset="-122"/>
              <a:ea typeface="楷体" panose="02010609060101010101" pitchFamily="49" charset="-122"/>
            </a:endParaRPr>
          </a:p>
        </p:txBody>
      </p:sp>
      <p:sp>
        <p:nvSpPr>
          <p:cNvPr id="11267"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pic>
        <p:nvPicPr>
          <p:cNvPr id="5" name="Picture 2"/>
          <p:cNvPicPr>
            <a:picLocks noChangeAspect="1" noChangeArrowheads="1"/>
          </p:cNvPicPr>
          <p:nvPr/>
        </p:nvPicPr>
        <p:blipFill>
          <a:blip r:embed="rId1"/>
          <a:stretch>
            <a:fillRect/>
          </a:stretch>
        </p:blipFill>
        <p:spPr bwMode="auto">
          <a:xfrm>
            <a:off x="3276600" y="2133600"/>
            <a:ext cx="3959225" cy="3868738"/>
          </a:xfrm>
          <a:prstGeom prst="rect">
            <a:avLst/>
          </a:prstGeom>
          <a:noFill/>
          <a:ln w="28575">
            <a:solidFill>
              <a:srgbClr val="FFFFFF"/>
            </a:solidFill>
          </a:ln>
          <a:effectLst>
            <a:outerShdw blurRad="63500" algn="ctr"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ln/>
        </p:spPr>
        <p:txBody>
          <a:bodyPr vert="horz" wrap="square" lIns="91440" tIns="45720" rIns="91440" bIns="45720" anchor="b" anchorCtr="0"/>
          <a:p>
            <a:r>
              <a:rPr lang="zh-CN" altLang="en-US" dirty="0">
                <a:latin typeface="楷体" panose="02010609060101010101" pitchFamily="49" charset="-122"/>
                <a:ea typeface="楷体" panose="02010609060101010101" pitchFamily="49" charset="-122"/>
              </a:rPr>
              <a:t>嵌入式系统概论</a:t>
            </a:r>
            <a:endParaRPr lang="zh-CN" altLang="en-US" dirty="0"/>
          </a:p>
        </p:txBody>
      </p:sp>
      <p:sp>
        <p:nvSpPr>
          <p:cNvPr id="12290" name="内容占位符 2"/>
          <p:cNvSpPr>
            <a:spLocks noGrp="1"/>
          </p:cNvSpPr>
          <p:nvPr>
            <p:ph idx="1" hasCustomPrompt="1"/>
          </p:nvPr>
        </p:nvSpPr>
        <p:spPr>
          <a:xfrm>
            <a:off x="539750" y="2060575"/>
            <a:ext cx="8415338" cy="4071938"/>
          </a:xfrm>
          <a:ln/>
        </p:spPr>
        <p:txBody>
          <a:bodyPr vert="horz" wrap="square" lIns="91440" tIns="45720" rIns="91440" bIns="45720" anchor="t" anchorCtr="0"/>
          <a:p>
            <a:r>
              <a:rPr lang="en-US" altLang="zh-CN" sz="2800" b="0" dirty="0">
                <a:solidFill>
                  <a:srgbClr val="FF0000"/>
                </a:solidFill>
                <a:latin typeface="楷体" panose="02010609060101010101" pitchFamily="49" charset="-122"/>
                <a:ea typeface="楷体" panose="02010609060101010101" pitchFamily="49" charset="-122"/>
              </a:rPr>
              <a:t>ROM/Flash/OTP</a:t>
            </a:r>
            <a:r>
              <a:rPr lang="zh-CN" altLang="en-US" sz="2800" b="0" dirty="0">
                <a:solidFill>
                  <a:srgbClr val="FF0000"/>
                </a:solidFill>
                <a:latin typeface="楷体" panose="02010609060101010101" pitchFamily="49" charset="-122"/>
                <a:ea typeface="楷体" panose="02010609060101010101" pitchFamily="49" charset="-122"/>
              </a:rPr>
              <a:t>差异</a:t>
            </a:r>
            <a:endParaRPr lang="en-US" altLang="zh-CN" sz="2800" b="0" dirty="0">
              <a:solidFill>
                <a:srgbClr val="FF0000"/>
              </a:solidFill>
              <a:latin typeface="楷体" panose="02010609060101010101" pitchFamily="49" charset="-122"/>
              <a:ea typeface="楷体" panose="02010609060101010101" pitchFamily="49" charset="-122"/>
            </a:endParaRPr>
          </a:p>
          <a:p>
            <a:endParaRPr lang="zh-CN" altLang="en-US" dirty="0"/>
          </a:p>
        </p:txBody>
      </p:sp>
      <p:sp>
        <p:nvSpPr>
          <p:cNvPr id="4" name="日期占位符 3"/>
          <p:cNvSpPr txBox="1">
            <a:spLocks noGrp="1"/>
          </p:cNvSpPr>
          <p:nvPr>
            <p:ph type="dt" sz="half" idx="10"/>
          </p:nvPr>
        </p:nvSpPr>
        <p:spPr bwMode="auto">
          <a:xfrm>
            <a:off x="914400" y="6308725"/>
            <a:ext cx="1905000" cy="473075"/>
          </a:xfrm>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mj-ea"/>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mj-ea"/>
              <a:cs typeface="+mn-cs"/>
            </a:endParaRPr>
          </a:p>
        </p:txBody>
      </p:sp>
      <p:sp>
        <p:nvSpPr>
          <p:cNvPr id="12293"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graphicFrame>
        <p:nvGraphicFramePr>
          <p:cNvPr id="7" name="表格 6"/>
          <p:cNvGraphicFramePr>
            <a:graphicFrameLocks noGrp="1"/>
          </p:cNvGraphicFramePr>
          <p:nvPr/>
        </p:nvGraphicFramePr>
        <p:xfrm>
          <a:off x="971550" y="2781300"/>
          <a:ext cx="6911975" cy="1341438"/>
        </p:xfrm>
        <a:graphic>
          <a:graphicData uri="http://schemas.openxmlformats.org/drawingml/2006/table">
            <a:tbl>
              <a:tblPr firstRow="1" bandRow="1">
                <a:tableStyleId>{5C22544A-7EE6-4342-B048-85BDC9FD1C3A}</a:tableStyleId>
              </a:tblPr>
              <a:tblGrid>
                <a:gridCol w="864096"/>
                <a:gridCol w="1008112"/>
                <a:gridCol w="1080120"/>
                <a:gridCol w="864096"/>
                <a:gridCol w="1152128"/>
                <a:gridCol w="1152128"/>
                <a:gridCol w="792087"/>
              </a:tblGrid>
              <a:tr h="208822">
                <a:tc>
                  <a:txBody>
                    <a:bodyPr/>
                    <a:lstStyle/>
                    <a:p>
                      <a:endParaRPr lang="zh-CN" altLang="en-US" sz="1600" dirty="0"/>
                    </a:p>
                  </a:txBody>
                  <a:tcPr/>
                </a:tc>
                <a:tc>
                  <a:txBody>
                    <a:bodyPr/>
                    <a:lstStyle/>
                    <a:p>
                      <a:r>
                        <a:rPr lang="zh-CN" altLang="en-US" sz="1600" dirty="0" smtClean="0"/>
                        <a:t>开发成本</a:t>
                      </a:r>
                      <a:endParaRPr lang="zh-CN" altLang="en-US" sz="1600" dirty="0"/>
                    </a:p>
                  </a:txBody>
                  <a:tcPr/>
                </a:tc>
                <a:tc>
                  <a:txBody>
                    <a:bodyPr/>
                    <a:lstStyle/>
                    <a:p>
                      <a:r>
                        <a:rPr lang="zh-CN" altLang="en-US" sz="1600" dirty="0" smtClean="0"/>
                        <a:t>制造成本</a:t>
                      </a:r>
                      <a:endParaRPr lang="zh-CN" altLang="en-US" sz="1600" dirty="0"/>
                    </a:p>
                  </a:txBody>
                  <a:tcPr/>
                </a:tc>
                <a:tc>
                  <a:txBody>
                    <a:bodyPr/>
                    <a:lstStyle/>
                    <a:p>
                      <a:r>
                        <a:rPr lang="zh-CN" altLang="en-US" sz="1600" dirty="0" smtClean="0"/>
                        <a:t>可靠性</a:t>
                      </a:r>
                      <a:endParaRPr lang="zh-CN" altLang="en-US" sz="1600" dirty="0"/>
                    </a:p>
                  </a:txBody>
                  <a:tcPr/>
                </a:tc>
                <a:tc>
                  <a:txBody>
                    <a:bodyPr/>
                    <a:lstStyle/>
                    <a:p>
                      <a:r>
                        <a:rPr lang="zh-CN" altLang="en-US" sz="1600" dirty="0" smtClean="0"/>
                        <a:t>可修改性</a:t>
                      </a:r>
                      <a:endParaRPr lang="zh-CN" altLang="en-US" sz="1600" dirty="0"/>
                    </a:p>
                  </a:txBody>
                  <a:tcPr/>
                </a:tc>
                <a:tc>
                  <a:txBody>
                    <a:bodyPr/>
                    <a:lstStyle/>
                    <a:p>
                      <a:r>
                        <a:rPr lang="zh-CN" altLang="en-US" sz="1600" dirty="0" smtClean="0"/>
                        <a:t>产品周期</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功耗</a:t>
                      </a:r>
                      <a:endParaRPr lang="zh-CN" altLang="en-US" sz="1600" dirty="0"/>
                    </a:p>
                  </a:txBody>
                  <a:tcPr/>
                </a:tc>
              </a:tr>
              <a:tr h="208822">
                <a:tc>
                  <a:txBody>
                    <a:bodyPr/>
                    <a:lstStyle/>
                    <a:p>
                      <a:r>
                        <a:rPr lang="en-US" altLang="zh-CN" sz="1600" dirty="0" smtClean="0"/>
                        <a:t>ROM</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无</a:t>
                      </a:r>
                      <a:endParaRPr lang="zh-CN" altLang="en-US" sz="1600" dirty="0"/>
                    </a:p>
                  </a:txBody>
                  <a:tcPr/>
                </a:tc>
                <a:tc>
                  <a:txBody>
                    <a:bodyPr/>
                    <a:lstStyle/>
                    <a:p>
                      <a:r>
                        <a:rPr lang="zh-CN" altLang="en-US" sz="1600" dirty="0" smtClean="0"/>
                        <a:t>长</a:t>
                      </a:r>
                      <a:endParaRPr lang="zh-CN" altLang="en-US" sz="1600" dirty="0"/>
                    </a:p>
                  </a:txBody>
                  <a:tcPr/>
                </a:tc>
                <a:tc>
                  <a:txBody>
                    <a:bodyPr/>
                    <a:lstStyle/>
                    <a:p>
                      <a:r>
                        <a:rPr lang="zh-CN" altLang="en-US" sz="1600" dirty="0" smtClean="0"/>
                        <a:t>低</a:t>
                      </a:r>
                      <a:endParaRPr lang="zh-CN" altLang="en-US" sz="1600" dirty="0"/>
                    </a:p>
                  </a:txBody>
                  <a:tcPr/>
                </a:tc>
              </a:tr>
              <a:tr h="208822">
                <a:tc>
                  <a:txBody>
                    <a:bodyPr/>
                    <a:lstStyle/>
                    <a:p>
                      <a:r>
                        <a:rPr lang="en-US" altLang="zh-CN" sz="1600" dirty="0" smtClean="0"/>
                        <a:t>OTP</a:t>
                      </a:r>
                      <a:endParaRPr lang="zh-CN" altLang="en-US" sz="1600" dirty="0"/>
                    </a:p>
                  </a:txBody>
                  <a:tcPr/>
                </a:tc>
                <a:tc>
                  <a:txBody>
                    <a:bodyPr/>
                    <a:lstStyle/>
                    <a:p>
                      <a:r>
                        <a:rPr lang="zh-CN" altLang="en-US" sz="1600" dirty="0" smtClean="0"/>
                        <a:t>中</a:t>
                      </a:r>
                      <a:endParaRPr lang="zh-CN" altLang="en-US" sz="1600" dirty="0"/>
                    </a:p>
                  </a:txBody>
                  <a:tcPr/>
                </a:tc>
                <a:tc>
                  <a:txBody>
                    <a:bodyPr/>
                    <a:lstStyle/>
                    <a:p>
                      <a:r>
                        <a:rPr lang="zh-CN" altLang="en-US" sz="1600" dirty="0" smtClean="0"/>
                        <a:t>中</a:t>
                      </a:r>
                      <a:endParaRPr lang="zh-CN" altLang="en-US" sz="1600" dirty="0"/>
                    </a:p>
                  </a:txBody>
                  <a:tcPr/>
                </a:tc>
                <a:tc>
                  <a:txBody>
                    <a:bodyPr/>
                    <a:lstStyle/>
                    <a:p>
                      <a:r>
                        <a:rPr lang="zh-CN" altLang="en-US" sz="1600" dirty="0" smtClean="0"/>
                        <a:t>中</a:t>
                      </a:r>
                      <a:endParaRPr lang="zh-CN" altLang="en-US" sz="1600" dirty="0"/>
                    </a:p>
                  </a:txBody>
                  <a:tcPr/>
                </a:tc>
                <a:tc>
                  <a:txBody>
                    <a:bodyPr/>
                    <a:lstStyle/>
                    <a:p>
                      <a:r>
                        <a:rPr lang="zh-CN" altLang="en-US" sz="1600" dirty="0" smtClean="0"/>
                        <a:t>无</a:t>
                      </a:r>
                      <a:endParaRPr lang="zh-CN" altLang="en-US" sz="1600" dirty="0"/>
                    </a:p>
                  </a:txBody>
                  <a:tcPr/>
                </a:tc>
                <a:tc>
                  <a:txBody>
                    <a:bodyPr/>
                    <a:lstStyle/>
                    <a:p>
                      <a:r>
                        <a:rPr lang="zh-CN" altLang="en-US" sz="1600" dirty="0" smtClean="0"/>
                        <a:t>短</a:t>
                      </a:r>
                      <a:endParaRPr lang="zh-CN" altLang="en-US" sz="1600" dirty="0"/>
                    </a:p>
                  </a:txBody>
                  <a:tcPr/>
                </a:tc>
                <a:tc>
                  <a:txBody>
                    <a:bodyPr/>
                    <a:lstStyle/>
                    <a:p>
                      <a:r>
                        <a:rPr lang="zh-CN" altLang="en-US" sz="1600" dirty="0" smtClean="0"/>
                        <a:t>中</a:t>
                      </a:r>
                      <a:endParaRPr lang="zh-CN" altLang="en-US" sz="1600" dirty="0"/>
                    </a:p>
                  </a:txBody>
                  <a:tcPr/>
                </a:tc>
              </a:tr>
              <a:tr h="208822">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FLASH</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有</a:t>
                      </a:r>
                      <a:endParaRPr lang="zh-CN" altLang="en-US" sz="1600" dirty="0"/>
                    </a:p>
                  </a:txBody>
                  <a:tcPr/>
                </a:tc>
                <a:tc>
                  <a:txBody>
                    <a:bodyPr/>
                    <a:lstStyle/>
                    <a:p>
                      <a:r>
                        <a:rPr lang="zh-CN" altLang="en-US" sz="1600" dirty="0" smtClean="0"/>
                        <a:t>短</a:t>
                      </a:r>
                      <a:endParaRPr lang="zh-CN" altLang="en-US" sz="1600" dirty="0"/>
                    </a:p>
                  </a:txBody>
                  <a:tcPr/>
                </a:tc>
                <a:tc>
                  <a:txBody>
                    <a:bodyPr/>
                    <a:lstStyle/>
                    <a:p>
                      <a:r>
                        <a:rPr lang="zh-CN" altLang="en-US" sz="1600" dirty="0" smtClean="0"/>
                        <a:t>高</a:t>
                      </a:r>
                      <a:endParaRPr lang="zh-CN" altLang="en-US" sz="1600" dirty="0"/>
                    </a:p>
                  </a:txBody>
                  <a:tcPr/>
                </a:tc>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ln/>
        </p:spPr>
        <p:txBody>
          <a:bodyPr vert="horz" wrap="square" lIns="91440" tIns="45720" rIns="91440" bIns="45720" anchor="b" anchorCtr="0"/>
          <a:p>
            <a:r>
              <a:rPr lang="zh-CN" altLang="en-US" sz="4000" dirty="0">
                <a:latin typeface="楷体" panose="02010609060101010101" pitchFamily="49" charset="-122"/>
                <a:ea typeface="楷体" panose="02010609060101010101" pitchFamily="49" charset="-122"/>
              </a:rPr>
              <a:t>嵌入式系统概论</a:t>
            </a:r>
            <a:endParaRPr lang="zh-CN" altLang="en-US" sz="4000" dirty="0"/>
          </a:p>
        </p:txBody>
      </p:sp>
      <p:sp>
        <p:nvSpPr>
          <p:cNvPr id="13314" name="内容占位符 2"/>
          <p:cNvSpPr>
            <a:spLocks noGrp="1"/>
          </p:cNvSpPr>
          <p:nvPr>
            <p:ph idx="1" hasCustomPrompt="1"/>
          </p:nvPr>
        </p:nvSpPr>
        <p:spPr>
          <a:xfrm>
            <a:off x="179388" y="1989138"/>
            <a:ext cx="8559800" cy="4114800"/>
          </a:xfrm>
          <a:ln/>
        </p:spPr>
        <p:txBody>
          <a:bodyPr vert="horz" wrap="square" lIns="91440" tIns="45720" rIns="91440" bIns="45720" anchor="t" anchorCtr="0"/>
          <a:p>
            <a:pPr lvl="1"/>
            <a:r>
              <a:rPr lang="zh-CN" altLang="en-US" sz="2400" b="0" dirty="0">
                <a:solidFill>
                  <a:srgbClr val="FF0000"/>
                </a:solidFill>
                <a:latin typeface="楷体" panose="02010609060101010101" pitchFamily="49" charset="-122"/>
                <a:ea typeface="楷体" panose="02010609060101010101" pitchFamily="49" charset="-122"/>
              </a:rPr>
              <a:t>嵌入式系统软件的要求与</a:t>
            </a:r>
            <a:r>
              <a:rPr lang="en-US" altLang="zh-CN" sz="2400" b="0" dirty="0">
                <a:solidFill>
                  <a:srgbClr val="FF0000"/>
                </a:solidFill>
                <a:latin typeface="楷体" panose="02010609060101010101" pitchFamily="49" charset="-122"/>
                <a:ea typeface="楷体" panose="02010609060101010101" pitchFamily="49" charset="-122"/>
              </a:rPr>
              <a:t>PC</a:t>
            </a:r>
            <a:r>
              <a:rPr lang="zh-CN" altLang="en-US" sz="2400" b="0" dirty="0">
                <a:solidFill>
                  <a:srgbClr val="FF0000"/>
                </a:solidFill>
                <a:latin typeface="楷体" panose="02010609060101010101" pitchFamily="49" charset="-122"/>
                <a:ea typeface="楷体" panose="02010609060101010101" pitchFamily="49" charset="-122"/>
              </a:rPr>
              <a:t>机有所不同</a:t>
            </a:r>
            <a:r>
              <a:rPr lang="zh-CN" altLang="en-US" sz="2400" b="0" dirty="0">
                <a:solidFill>
                  <a:schemeClr val="tx1"/>
                </a:solidFill>
                <a:latin typeface="楷体" panose="02010609060101010101" pitchFamily="49" charset="-122"/>
                <a:ea typeface="楷体" panose="02010609060101010101" pitchFamily="49" charset="-122"/>
              </a:rPr>
              <a:t>，其主要特点有：</a:t>
            </a:r>
            <a:endParaRPr lang="en-US" altLang="zh-CN" sz="2400" b="0" dirty="0">
              <a:solidFill>
                <a:schemeClr val="tx1"/>
              </a:solidFill>
              <a:latin typeface="楷体" panose="02010609060101010101" pitchFamily="49" charset="-122"/>
              <a:ea typeface="楷体" panose="02010609060101010101" pitchFamily="49" charset="-122"/>
            </a:endParaRPr>
          </a:p>
          <a:p>
            <a:pPr lvl="1"/>
            <a:r>
              <a:rPr lang="zh-CN" altLang="en-US" sz="2400" b="0" dirty="0">
                <a:solidFill>
                  <a:schemeClr val="tx1"/>
                </a:solidFill>
                <a:latin typeface="楷体" panose="02010609060101010101" pitchFamily="49" charset="-122"/>
                <a:ea typeface="楷体" panose="02010609060101010101" pitchFamily="49" charset="-122"/>
              </a:rPr>
              <a:t>软件</a:t>
            </a:r>
            <a:r>
              <a:rPr lang="zh-CN" altLang="en-US" sz="2400" b="0" dirty="0">
                <a:solidFill>
                  <a:srgbClr val="FF0000"/>
                </a:solidFill>
                <a:latin typeface="楷体" panose="02010609060101010101" pitchFamily="49" charset="-122"/>
                <a:ea typeface="楷体" panose="02010609060101010101" pitchFamily="49" charset="-122"/>
              </a:rPr>
              <a:t>固化</a:t>
            </a:r>
            <a:r>
              <a:rPr lang="zh-CN" altLang="en-US" sz="2400" b="0" dirty="0">
                <a:solidFill>
                  <a:schemeClr val="tx1"/>
                </a:solidFill>
                <a:latin typeface="楷体" panose="02010609060101010101" pitchFamily="49" charset="-122"/>
                <a:ea typeface="楷体" panose="02010609060101010101" pitchFamily="49" charset="-122"/>
              </a:rPr>
              <a:t>存储，修改不易，要有较高的正确率和可靠性；</a:t>
            </a:r>
            <a:endParaRPr lang="en-US" altLang="zh-CN" sz="2400" b="0" dirty="0">
              <a:solidFill>
                <a:schemeClr val="tx1"/>
              </a:solidFill>
              <a:latin typeface="楷体" panose="02010609060101010101" pitchFamily="49" charset="-122"/>
              <a:ea typeface="楷体" panose="02010609060101010101" pitchFamily="49" charset="-122"/>
            </a:endParaRPr>
          </a:p>
          <a:p>
            <a:pPr lvl="1"/>
            <a:r>
              <a:rPr lang="zh-CN" altLang="en-US" sz="2400" b="0" dirty="0">
                <a:solidFill>
                  <a:schemeClr val="tx1"/>
                </a:solidFill>
                <a:latin typeface="楷体" panose="02010609060101010101" pitchFamily="49" charset="-122"/>
                <a:ea typeface="楷体" panose="02010609060101010101" pitchFamily="49" charset="-122"/>
              </a:rPr>
              <a:t>软件代码要求</a:t>
            </a:r>
            <a:r>
              <a:rPr lang="zh-CN" altLang="en-US" sz="2400" b="0" dirty="0">
                <a:solidFill>
                  <a:srgbClr val="FF0000"/>
                </a:solidFill>
                <a:latin typeface="楷体" panose="02010609060101010101" pitchFamily="49" charset="-122"/>
                <a:ea typeface="楷体" panose="02010609060101010101" pitchFamily="49" charset="-122"/>
              </a:rPr>
              <a:t>精简</a:t>
            </a:r>
            <a:r>
              <a:rPr lang="zh-CN" altLang="en-US" sz="2400" b="0" dirty="0">
                <a:solidFill>
                  <a:schemeClr val="tx1"/>
                </a:solidFill>
                <a:latin typeface="楷体" panose="02010609060101010101" pitchFamily="49" charset="-122"/>
                <a:ea typeface="楷体" panose="02010609060101010101" pitchFamily="49" charset="-122"/>
              </a:rPr>
              <a:t>（受成本、体积和功耗存储空间限制）、</a:t>
            </a:r>
            <a:r>
              <a:rPr lang="zh-CN" altLang="en-US" sz="2400" b="0" dirty="0">
                <a:solidFill>
                  <a:srgbClr val="FF0000"/>
                </a:solidFill>
                <a:latin typeface="楷体" panose="02010609060101010101" pitchFamily="49" charset="-122"/>
                <a:ea typeface="楷体" panose="02010609060101010101" pitchFamily="49" charset="-122"/>
              </a:rPr>
              <a:t>高效</a:t>
            </a:r>
            <a:r>
              <a:rPr lang="zh-CN" altLang="en-US" sz="2400" b="0" dirty="0">
                <a:solidFill>
                  <a:schemeClr val="tx1"/>
                </a:solidFill>
                <a:latin typeface="楷体" panose="02010609060101010101" pitchFamily="49" charset="-122"/>
                <a:ea typeface="楷体" panose="02010609060101010101" pitchFamily="49" charset="-122"/>
              </a:rPr>
              <a:t>（受主频、功耗限制）、</a:t>
            </a:r>
            <a:r>
              <a:rPr lang="zh-CN" altLang="en-US" sz="2400" b="0" dirty="0">
                <a:solidFill>
                  <a:srgbClr val="FF0000"/>
                </a:solidFill>
                <a:latin typeface="楷体" panose="02010609060101010101" pitchFamily="49" charset="-122"/>
                <a:ea typeface="楷体" panose="02010609060101010101" pitchFamily="49" charset="-122"/>
              </a:rPr>
              <a:t>高可靠性</a:t>
            </a:r>
            <a:r>
              <a:rPr lang="zh-CN" altLang="en-US" sz="2400" b="0" dirty="0">
                <a:solidFill>
                  <a:schemeClr val="tx1"/>
                </a:solidFill>
                <a:latin typeface="楷体" panose="02010609060101010101" pitchFamily="49" charset="-122"/>
                <a:ea typeface="楷体" panose="02010609060101010101" pitchFamily="49" charset="-122"/>
              </a:rPr>
              <a:t>（容错）</a:t>
            </a:r>
            <a:endParaRPr lang="en-US" altLang="zh-CN" sz="2400" b="0" dirty="0">
              <a:solidFill>
                <a:schemeClr val="tx1"/>
              </a:solidFill>
              <a:latin typeface="楷体" panose="02010609060101010101" pitchFamily="49" charset="-122"/>
              <a:ea typeface="楷体" panose="02010609060101010101" pitchFamily="49" charset="-122"/>
            </a:endParaRPr>
          </a:p>
          <a:p>
            <a:pPr lvl="1"/>
            <a:r>
              <a:rPr lang="zh-CN" altLang="en-US" sz="2400" b="0" dirty="0">
                <a:solidFill>
                  <a:srgbClr val="FF0000"/>
                </a:solidFill>
                <a:latin typeface="楷体" panose="02010609060101010101" pitchFamily="49" charset="-122"/>
                <a:ea typeface="楷体" panose="02010609060101010101" pitchFamily="49" charset="-122"/>
              </a:rPr>
              <a:t>数据结构简洁</a:t>
            </a:r>
            <a:r>
              <a:rPr lang="zh-CN" altLang="en-US" sz="2400" b="0" dirty="0">
                <a:solidFill>
                  <a:schemeClr val="tx1"/>
                </a:solidFill>
                <a:latin typeface="楷体" panose="02010609060101010101" pitchFamily="49" charset="-122"/>
                <a:ea typeface="楷体" panose="02010609060101010101" pitchFamily="49" charset="-122"/>
              </a:rPr>
              <a:t>（代码优化时，数据结构占</a:t>
            </a:r>
            <a:r>
              <a:rPr lang="en-US" altLang="zh-CN" sz="2400" b="0" dirty="0">
                <a:solidFill>
                  <a:schemeClr val="tx1"/>
                </a:solidFill>
                <a:latin typeface="楷体" panose="02010609060101010101" pitchFamily="49" charset="-122"/>
                <a:ea typeface="楷体" panose="02010609060101010101" pitchFamily="49" charset="-122"/>
              </a:rPr>
              <a:t>80%</a:t>
            </a:r>
            <a:r>
              <a:rPr lang="zh-CN" altLang="en-US" sz="2400" b="0" dirty="0">
                <a:solidFill>
                  <a:schemeClr val="tx1"/>
                </a:solidFill>
                <a:latin typeface="楷体" panose="02010609060101010101" pitchFamily="49" charset="-122"/>
                <a:ea typeface="楷体" panose="02010609060101010101" pitchFamily="49" charset="-122"/>
              </a:rPr>
              <a:t>，编程技巧占</a:t>
            </a:r>
            <a:r>
              <a:rPr lang="en-US" altLang="zh-CN" sz="2400" b="0" dirty="0">
                <a:solidFill>
                  <a:schemeClr val="tx1"/>
                </a:solidFill>
                <a:latin typeface="楷体" panose="02010609060101010101" pitchFamily="49" charset="-122"/>
                <a:ea typeface="楷体" panose="02010609060101010101" pitchFamily="49" charset="-122"/>
              </a:rPr>
              <a:t>20%</a:t>
            </a:r>
            <a:r>
              <a:rPr lang="zh-CN" altLang="en-US" sz="2400" b="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13315"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stStyle>
          <a:p>
            <a:pPr lvl="0" algn="r"/>
            <a:fld id="{9A0DB2DC-4C9A-4742-B13C-FB6460FD3503}" type="slidenum">
              <a:rPr lang="zh-CN" altLang="en-US" sz="1400" b="0" dirty="0">
                <a:ea typeface="宋体" panose="02010600030101010101" pitchFamily="2" charset="-122"/>
              </a:rPr>
            </a:fld>
            <a:endParaRPr lang="zh-CN" altLang="en-US" sz="1400" b="0" dirty="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PP_MARK_KEY" val="a0be3bd7-2932-45d5-8194-186db9efc4d4"/>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71"/>
        </a:solidFill>
        <a:ln w="9525" cap="flat" cmpd="sng" algn="ctr">
          <a:solidFill>
            <a:srgbClr val="FFFF7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altLang="zh-CN" sz="2400" b="1" i="0" u="none" strike="noStrike" cap="none" normalizeH="0" baseline="0" smtClean="0">
            <a:ln>
              <a:noFill/>
            </a:ln>
            <a:solidFill>
              <a:schemeClr val="tx1"/>
            </a:solidFill>
            <a:effectLst/>
            <a:latin typeface="Tahoma" panose="020B0604030504040204" pitchFamily="34" charset="0"/>
            <a:ea typeface="楷体_GB2312" pitchFamily="49" charset="-122"/>
          </a:defRPr>
        </a:defPPr>
      </a:lstStyle>
    </a:spDef>
    <a:lnDef>
      <a:spPr bwMode="auto">
        <a:xfrm>
          <a:off x="0" y="0"/>
          <a:ext cx="1" cy="1"/>
        </a:xfrm>
        <a:custGeom>
          <a:avLst/>
          <a:gdLst/>
          <a:ahLst/>
          <a:cxnLst/>
          <a:rect l="0" t="0" r="0" b="0"/>
          <a:pathLst/>
        </a:custGeom>
        <a:solidFill>
          <a:srgbClr val="FFFF71"/>
        </a:solidFill>
        <a:ln w="9525" cap="flat" cmpd="sng" algn="ctr">
          <a:solidFill>
            <a:srgbClr val="FFFF7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altLang="zh-CN" sz="2400" b="1" i="0" u="none" strike="noStrike" cap="none" normalizeH="0" baseline="0" smtClean="0">
            <a:ln>
              <a:noFill/>
            </a:ln>
            <a:solidFill>
              <a:schemeClr val="tx1"/>
            </a:solidFill>
            <a:effectLst/>
            <a:latin typeface="Tahoma" panose="020B0604030504040204" pitchFamily="34"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6296</Words>
  <Application>WPS 演示</Application>
  <PresentationFormat>全屏显示(4:3)</PresentationFormat>
  <Paragraphs>525</Paragraphs>
  <Slides>42</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42</vt:i4>
      </vt:variant>
    </vt:vector>
  </HeadingPairs>
  <TitlesOfParts>
    <vt:vector size="64" baseType="lpstr">
      <vt:lpstr>Arial</vt:lpstr>
      <vt:lpstr>宋体</vt:lpstr>
      <vt:lpstr>Wingdings</vt:lpstr>
      <vt:lpstr>Tahoma</vt:lpstr>
      <vt:lpstr>楷体_GB2312</vt:lpstr>
      <vt:lpstr>新宋体</vt:lpstr>
      <vt:lpstr>Times New Roman</vt:lpstr>
      <vt:lpstr>华文行楷</vt:lpstr>
      <vt:lpstr>楷体</vt:lpstr>
      <vt:lpstr>CMU Serif</vt:lpstr>
      <vt:lpstr>Segoe Print</vt:lpstr>
      <vt:lpstr>Courier Std</vt:lpstr>
      <vt:lpstr>华文仿宋</vt:lpstr>
      <vt:lpstr>Garamond</vt:lpstr>
      <vt:lpstr>黑体</vt:lpstr>
      <vt:lpstr>华文中宋</vt:lpstr>
      <vt:lpstr>+mn-ea</vt:lpstr>
      <vt:lpstr>微软雅黑</vt:lpstr>
      <vt:lpstr>Arial Unicode MS</vt:lpstr>
      <vt:lpstr>Arial</vt:lpstr>
      <vt:lpstr>楷体_GB2312</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lili</dc:creator>
  <cp:lastModifiedBy>wenhuizhang</cp:lastModifiedBy>
  <cp:revision>2141</cp:revision>
  <dcterms:created xsi:type="dcterms:W3CDTF">2004-11-28T06:23:30Z</dcterms:created>
  <dcterms:modified xsi:type="dcterms:W3CDTF">2023-06-08T09:25:20Z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448755C521884079BD18B9690D6E21A7_13</vt:lpwstr>
  </property>
</Properties>
</file>