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3F93C-B7B6-46FC-ACF0-E2C9F52C6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A1FCF-7697-4B2D-8F65-1A16CF054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F726A-4703-4916-BFE8-6FEFAEAB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D8530-5148-407E-8F15-C9816451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5B2B6-F0CD-45B1-8DDC-ECE4B256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2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C23BA-20B8-4FC1-AB63-098F413A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1DFEC2-DDD8-4840-8CCE-2E048ED53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4C8D6-2ABA-4896-AD73-C6B566BD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9D37F-DAE9-498C-94B4-D5F555EF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9D4EE-AFC3-43BB-A96A-1AD9B7C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95617F-E97B-4D8A-AA7B-77B387E43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0AD5-7826-4407-9AAB-0F9813881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C463C-613B-4ACA-82D0-B05FF5C6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7A488-E5D5-4696-9922-824A58A2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3C92E-36B6-4163-B0A6-E018B0FD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F38A9-F852-4CB8-BED6-20DDD0EB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6697A-6BEF-48A2-A607-1A7C82CF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33D32-6D9D-494C-9693-FFA0EFAA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3B962-688B-489E-81E9-790B7EC7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A2FCF-B930-42A4-AA3A-82CE7DCA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B83FB-D9D2-4547-AB0F-207D5706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C1F9F-BB0B-47AD-8BD5-0320965A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01AB8-F971-4916-9470-CDD59279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6652C-A2BF-4AD7-95E7-11A24AE2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E89F0-558C-4A8E-BD4A-15BE285D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F01A-94EC-40B3-B0C7-3C8BCBC6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F1D30-6DAA-4D77-977B-9A72105E8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22F00-7F96-47D6-97A7-A4891274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A1A5B-B454-4A48-B0B6-D283EBCC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B7B51-7A1F-462D-93F6-423B3442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B7A85-5968-4338-AAE0-1FC621D2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44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75D6A-E4F9-4032-809E-889F3C0D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709CB-5997-4F0A-9404-E6C5D88D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A7602-7312-4C83-AEED-028394C7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6591E0-16F2-444A-9353-4491BF337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2EAD1B-4C11-4B84-9080-8ABE4A8A7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588F0F-7C07-4149-B5DA-53CB6EE6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A23643-0172-4F5C-8062-D1852D03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5772DF-9060-46F4-947A-8A00A0A0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7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07F40-8C33-4426-978F-0245FC57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052189-FAB4-416C-A652-5163841F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7F8D1-116F-4E34-9B3F-4B0512E5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5A2CE-E646-4763-BDDF-E6778F09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8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01C35E-1BE6-4817-98DA-FF7FB9DF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D06B6-C719-4EDB-8182-EDEE1B12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061D8C-2B25-428A-8BF4-8BC93CC8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8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B076-37AF-49A7-9FEF-8CEF60B0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FBB33-2657-4DB5-A9A9-A61A9F35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654B3-C309-4323-9B37-C16838F8E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96DB9-2290-46AA-9004-F0964276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2FBF2-8DAD-4596-B05F-0333895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9A492-5576-4DC5-A1F7-C5836B7D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9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6A5E7-9234-49FB-A01E-014E2EEC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A8E845-112B-449A-9F83-E8E9DE339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6D85D-BECB-4CC3-BB9E-29ECE6AEC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1DF70-3AC9-409C-A1BB-967ECEF3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880E2-30CF-425E-B594-6965FC87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33F60-218C-4D85-B7B7-CA4A7398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8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E18FDF-65F8-43A3-9F44-E481E92C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A6007-20F6-4884-91C5-F3B62ACD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4B241-B4CF-4140-8BE9-07436C214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A1B3-2824-466D-821B-0BD47A85B4E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DF95A-5323-46F3-B3EB-056664F8C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B3158-AE79-42AC-984A-72F254C37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8964-6E73-4356-9FE6-A71DFF0B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4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BB43-3E7C-4811-B797-912F054B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漏洞原因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1EA8C1-C455-4485-BA93-735FC6569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314" y="1964917"/>
            <a:ext cx="6612848" cy="260274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13CD4B-EF57-489D-9E80-3FA0EED603CB}"/>
              </a:ext>
            </a:extLst>
          </p:cNvPr>
          <p:cNvSpPr txBox="1"/>
          <p:nvPr/>
        </p:nvSpPr>
        <p:spPr>
          <a:xfrm>
            <a:off x="520038" y="1964917"/>
            <a:ext cx="4858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 err="1"/>
              <a:t>tfree</a:t>
            </a:r>
            <a:r>
              <a:rPr lang="zh-CN" altLang="en-US" sz="2400" dirty="0"/>
              <a:t>后的堆块指针</a:t>
            </a:r>
            <a:r>
              <a:rPr lang="en-US" altLang="zh-CN" sz="2400" dirty="0"/>
              <a:t>q</a:t>
            </a:r>
            <a:r>
              <a:rPr lang="zh-CN" altLang="en-US" sz="2400" b="1" dirty="0"/>
              <a:t>仍然指向原来的位置</a:t>
            </a:r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指针</a:t>
            </a:r>
            <a:r>
              <a:rPr lang="en-US" altLang="zh-CN" sz="2400" dirty="0"/>
              <a:t>p</a:t>
            </a:r>
            <a:r>
              <a:rPr lang="zh-CN" altLang="en-US" sz="2400" dirty="0"/>
              <a:t>第二次</a:t>
            </a:r>
            <a:r>
              <a:rPr lang="en-US" altLang="zh-CN" sz="2400" dirty="0" err="1"/>
              <a:t>tmalloc</a:t>
            </a:r>
            <a:r>
              <a:rPr lang="zh-CN" altLang="en-US" sz="2400" dirty="0"/>
              <a:t>申请的内存</a:t>
            </a:r>
            <a:r>
              <a:rPr lang="zh-CN" altLang="en-US" sz="2400" b="1" dirty="0"/>
              <a:t>覆盖</a:t>
            </a:r>
            <a:r>
              <a:rPr lang="zh-CN" altLang="en-US" sz="2400" dirty="0"/>
              <a:t>了堆块</a:t>
            </a:r>
            <a:r>
              <a:rPr lang="en-US" altLang="zh-CN" sz="2400" dirty="0"/>
              <a:t>q</a:t>
            </a:r>
            <a:r>
              <a:rPr lang="zh-CN" altLang="en-US" sz="2400" dirty="0"/>
              <a:t>的堆首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用户可以对堆块</a:t>
            </a:r>
            <a:r>
              <a:rPr lang="en-US" altLang="zh-CN" sz="2400" dirty="0"/>
              <a:t>p</a:t>
            </a:r>
            <a:r>
              <a:rPr lang="zh-CN" altLang="en-US" sz="2400" dirty="0"/>
              <a:t>写入</a:t>
            </a:r>
            <a:r>
              <a:rPr lang="zh-CN" altLang="en-US" sz="2400" b="1" dirty="0"/>
              <a:t>任意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重复释放</a:t>
            </a:r>
            <a:r>
              <a:rPr lang="zh-CN" altLang="en-US" sz="2400" dirty="0"/>
              <a:t>指针</a:t>
            </a:r>
            <a:r>
              <a:rPr lang="en-US" altLang="zh-CN" sz="2400" dirty="0"/>
              <a:t>q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13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20B62-1938-4F69-97D7-45FF957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D2EF0DE-7CCD-44AD-8EE1-4FD060A3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892" y="3760191"/>
            <a:ext cx="6160652" cy="277362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26A389D-5B81-41BE-9D3D-BF3F5CA9082B}"/>
              </a:ext>
            </a:extLst>
          </p:cNvPr>
          <p:cNvSpPr txBox="1"/>
          <p:nvPr/>
        </p:nvSpPr>
        <p:spPr>
          <a:xfrm>
            <a:off x="482220" y="2006220"/>
            <a:ext cx="4148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 err="1"/>
              <a:t>nop</a:t>
            </a:r>
            <a:r>
              <a:rPr lang="zh-CN" altLang="en-US" sz="2400" dirty="0"/>
              <a:t>指令覆盖缓冲区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写入</a:t>
            </a:r>
            <a:r>
              <a:rPr lang="en-US" altLang="zh-CN" sz="2400" dirty="0"/>
              <a:t>shellcode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得到</a:t>
            </a:r>
            <a:r>
              <a:rPr lang="en-US" altLang="zh-CN" sz="2400" dirty="0"/>
              <a:t>p</a:t>
            </a:r>
            <a:r>
              <a:rPr lang="zh-CN" altLang="en-US" sz="2400" dirty="0"/>
              <a:t>的起始内存地址和返回值的内存地址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修改</a:t>
            </a:r>
            <a:r>
              <a:rPr lang="en-US" altLang="zh-CN" sz="2400" dirty="0"/>
              <a:t>q</a:t>
            </a:r>
            <a:r>
              <a:rPr lang="zh-CN" altLang="en-US" sz="2400" dirty="0"/>
              <a:t>堆首的左右指针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需要注意的是这里不能直接跳转到</a:t>
            </a:r>
            <a:r>
              <a:rPr lang="en-US" altLang="zh-CN" sz="2400" dirty="0"/>
              <a:t>shellcode</a:t>
            </a:r>
            <a:r>
              <a:rPr lang="zh-CN" altLang="en-US" sz="2400" dirty="0"/>
              <a:t>的地址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DD9819D-0532-4B1F-B825-28778C73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5" y="5368740"/>
            <a:ext cx="4381904" cy="6250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0C7AE18-DEE9-404B-BA1E-3358A5651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343" y="1388707"/>
            <a:ext cx="6004445" cy="19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2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7231F-7ACF-4A7E-97D8-02694E59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实验截图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9C77E00-87E1-41D9-A86C-ED968D64F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985" y="4283467"/>
            <a:ext cx="2083746" cy="934528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C0AB4C-5E42-4626-ADB5-1656A58C89B7}"/>
              </a:ext>
            </a:extLst>
          </p:cNvPr>
          <p:cNvSpPr txBox="1"/>
          <p:nvPr/>
        </p:nvSpPr>
        <p:spPr>
          <a:xfrm>
            <a:off x="1254753" y="4385481"/>
            <a:ext cx="275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7D2259-296B-465C-B4A8-A2F976F3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32" y="3261363"/>
            <a:ext cx="4129961" cy="3352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18472E-811B-4FD1-9BD2-5BF192754388}"/>
              </a:ext>
            </a:extLst>
          </p:cNvPr>
          <p:cNvSpPr txBox="1"/>
          <p:nvPr/>
        </p:nvSpPr>
        <p:spPr>
          <a:xfrm>
            <a:off x="777922" y="3189027"/>
            <a:ext cx="237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的前</a:t>
            </a:r>
            <a:r>
              <a:rPr lang="en-US" altLang="zh-CN" dirty="0"/>
              <a:t>8</a:t>
            </a:r>
            <a:r>
              <a:rPr lang="zh-CN" altLang="en-US" dirty="0"/>
              <a:t>个字节为其对应的块首信息，可以看到已经被修改</a:t>
            </a:r>
          </a:p>
        </p:txBody>
      </p:sp>
    </p:spTree>
    <p:extLst>
      <p:ext uri="{BB962C8B-B14F-4D97-AF65-F5344CB8AC3E}">
        <p14:creationId xmlns:p14="http://schemas.microsoft.com/office/powerpoint/2010/main" val="1373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F5124-0711-4503-9FBA-28879826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任意内存写入例子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733E84-CBA0-4FAA-8077-2F401C9EC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54" y="2060020"/>
            <a:ext cx="4581525" cy="4857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7EBCC7-57FE-4E4E-AFED-4B49CFCA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0" y="1818724"/>
            <a:ext cx="2566614" cy="13402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18839D-C20E-4083-917D-9F45178CD113}"/>
              </a:ext>
            </a:extLst>
          </p:cNvPr>
          <p:cNvSpPr txBox="1"/>
          <p:nvPr/>
        </p:nvSpPr>
        <p:spPr>
          <a:xfrm>
            <a:off x="1523069" y="3329663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双向链表节点定义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5E4925-4BE4-4CE0-92B8-5C9B82EFC044}"/>
              </a:ext>
            </a:extLst>
          </p:cNvPr>
          <p:cNvSpPr txBox="1"/>
          <p:nvPr/>
        </p:nvSpPr>
        <p:spPr>
          <a:xfrm>
            <a:off x="7280530" y="322423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当前链表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DE77ED-47BF-4E73-84B2-881FB2A9561A}"/>
              </a:ext>
            </a:extLst>
          </p:cNvPr>
          <p:cNvSpPr txBox="1"/>
          <p:nvPr/>
        </p:nvSpPr>
        <p:spPr>
          <a:xfrm>
            <a:off x="1766684" y="632069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修改节点</a:t>
            </a:r>
            <a:r>
              <a:rPr lang="en-US" altLang="zh-CN" dirty="0"/>
              <a:t>q</a:t>
            </a:r>
            <a:r>
              <a:rPr lang="zh-CN" altLang="en-US" dirty="0"/>
              <a:t>的左右指针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0F893E2-9DDA-4B06-9FCC-203E2E069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492" y="3865484"/>
            <a:ext cx="4289978" cy="143253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C92B593-731E-4344-BA83-C9F0815EDFF8}"/>
              </a:ext>
            </a:extLst>
          </p:cNvPr>
          <p:cNvSpPr txBox="1"/>
          <p:nvPr/>
        </p:nvSpPr>
        <p:spPr>
          <a:xfrm>
            <a:off x="6681043" y="564853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 任意内存写入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3C8BE5-7C53-43E7-90A7-A4EEED799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0" y="3912841"/>
            <a:ext cx="4065349" cy="18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283CE-7DAC-4608-8DDD-3A0241EC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如何利用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40D37-2E76-4BAA-9C75-D3D49179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堆块的管理方式</a:t>
            </a:r>
            <a:endParaRPr lang="en-US" altLang="zh-CN" dirty="0"/>
          </a:p>
          <a:p>
            <a:pPr lvl="1"/>
            <a:r>
              <a:rPr lang="zh-CN" altLang="en-US" b="1" dirty="0"/>
              <a:t>堆首</a:t>
            </a:r>
            <a:r>
              <a:rPr lang="en-US" altLang="zh-CN" b="1" dirty="0"/>
              <a:t>(8</a:t>
            </a:r>
            <a:r>
              <a:rPr lang="zh-CN" altLang="en-US" b="1" dirty="0"/>
              <a:t>字节</a:t>
            </a:r>
            <a:r>
              <a:rPr lang="en-US" altLang="zh-CN" b="1" dirty="0"/>
              <a:t>)+</a:t>
            </a:r>
            <a:r>
              <a:rPr lang="zh-CN" altLang="en-US" b="1" dirty="0"/>
              <a:t>数据部分</a:t>
            </a:r>
            <a:endParaRPr lang="en-US" altLang="zh-CN" b="1" dirty="0"/>
          </a:p>
          <a:p>
            <a:pPr lvl="1"/>
            <a:r>
              <a:rPr lang="zh-CN" altLang="en-US" b="1" dirty="0"/>
              <a:t>堆首形成双向链表</a:t>
            </a:r>
            <a:endParaRPr lang="en-US" altLang="zh-CN" b="1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tfree</a:t>
            </a:r>
            <a:r>
              <a:rPr lang="zh-CN" altLang="en-US" dirty="0"/>
              <a:t>中有类似于双向链表中删除节点的操作</a:t>
            </a:r>
            <a:endParaRPr lang="en-US" altLang="zh-CN" dirty="0"/>
          </a:p>
          <a:p>
            <a:pPr lvl="1"/>
            <a:r>
              <a:rPr lang="zh-CN" altLang="en-US" b="1" dirty="0"/>
              <a:t>如果我们能够控制被删除堆堆首的左右指针，那么就可以修改返回地址为</a:t>
            </a:r>
            <a:r>
              <a:rPr lang="en-US" altLang="zh-CN" b="1" dirty="0"/>
              <a:t>shellcode</a:t>
            </a:r>
            <a:r>
              <a:rPr lang="zh-CN" altLang="en-US" b="1" dirty="0"/>
              <a:t>地址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1146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AF968-AE0A-4626-8BD6-7920E8AE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tmalloc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3B4C2-0368-444C-877C-32D2F1930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2164" cy="4351338"/>
          </a:xfrm>
        </p:spPr>
        <p:txBody>
          <a:bodyPr/>
          <a:lstStyle/>
          <a:p>
            <a:r>
              <a:rPr lang="en-US" altLang="zh-CN" dirty="0"/>
              <a:t>chunk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联合体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/>
              <a:t>堆首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/>
              <a:t>数据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大小为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指针</a:t>
            </a:r>
            <a:r>
              <a:rPr lang="en-US" altLang="zh-CN" dirty="0" err="1"/>
              <a:t>s.r</a:t>
            </a:r>
            <a:r>
              <a:rPr lang="zh-CN" altLang="en-US" dirty="0"/>
              <a:t>的最后一位用来表示当前</a:t>
            </a:r>
            <a:r>
              <a:rPr lang="en-US" altLang="zh-CN" dirty="0"/>
              <a:t>chunk</a:t>
            </a:r>
            <a:r>
              <a:rPr lang="zh-CN" altLang="en-US" dirty="0"/>
              <a:t>的状态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表示空闲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表示已经被分配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425B94-4D98-4E2E-B4DE-B82B16E0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2" y="1878842"/>
            <a:ext cx="6149129" cy="361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67D1A-C7B2-43B0-8325-9DAE2AEE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9376" cy="4351338"/>
          </a:xfrm>
        </p:spPr>
        <p:txBody>
          <a:bodyPr/>
          <a:lstStyle/>
          <a:p>
            <a:r>
              <a:rPr lang="en-US" altLang="zh-CN" dirty="0"/>
              <a:t>arena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chunk</a:t>
            </a:r>
            <a:r>
              <a:rPr lang="zh-CN" altLang="en-US" dirty="0"/>
              <a:t>构成的数组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堆的总大小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9170F7-8D28-4D10-8277-DC888AF4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350" y="1369112"/>
            <a:ext cx="5907807" cy="913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6C63E7-19BE-4114-8FF9-76AB6515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76" y="2936294"/>
            <a:ext cx="6059000" cy="22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3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22CF33-0E9D-43FE-A148-37688196CCEA}"/>
              </a:ext>
            </a:extLst>
          </p:cNvPr>
          <p:cNvSpPr txBox="1"/>
          <p:nvPr/>
        </p:nvSpPr>
        <p:spPr>
          <a:xfrm>
            <a:off x="691486" y="891654"/>
            <a:ext cx="412162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tmalloc</a:t>
            </a:r>
            <a:endParaRPr lang="en-US" altLang="zh-CN" sz="28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/>
              <a:t>计算要分配的内存大小</a:t>
            </a:r>
            <a:endParaRPr lang="en-US" altLang="zh-CN" sz="20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需要按照</a:t>
            </a:r>
            <a:r>
              <a:rPr lang="en-US" altLang="zh-CN" sz="2000" dirty="0"/>
              <a:t>chunk</a:t>
            </a:r>
            <a:r>
              <a:rPr lang="zh-CN" altLang="en-US" sz="2000" dirty="0"/>
              <a:t>大小</a:t>
            </a:r>
            <a:r>
              <a:rPr lang="en-US" altLang="zh-CN" sz="2000" dirty="0"/>
              <a:t>(8</a:t>
            </a:r>
            <a:r>
              <a:rPr lang="zh-CN" altLang="en-US" sz="2000" dirty="0"/>
              <a:t>字节</a:t>
            </a:r>
            <a:r>
              <a:rPr lang="en-US" altLang="zh-CN" sz="2000" dirty="0"/>
              <a:t>)</a:t>
            </a:r>
            <a:r>
              <a:rPr lang="zh-CN" altLang="en-US" sz="2000" dirty="0"/>
              <a:t>对齐</a:t>
            </a:r>
            <a:endParaRPr lang="en-US" altLang="zh-CN" sz="20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需要多一个</a:t>
            </a:r>
            <a:r>
              <a:rPr lang="en-US" altLang="zh-CN" sz="2000" dirty="0"/>
              <a:t>chunk</a:t>
            </a:r>
            <a:r>
              <a:rPr lang="zh-CN" altLang="en-US" sz="2000" dirty="0"/>
              <a:t>存放堆首信息</a:t>
            </a:r>
            <a:r>
              <a:rPr lang="en-US" altLang="zh-CN" sz="2000" dirty="0"/>
              <a:t>(</a:t>
            </a:r>
            <a:r>
              <a:rPr lang="zh-CN" altLang="en-US" sz="2000" dirty="0"/>
              <a:t>即双向链表的节点</a:t>
            </a:r>
            <a:r>
              <a:rPr lang="en-US" altLang="zh-CN" sz="20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/>
              <a:t>找到双向链表中第一个足够大的空闲节点</a:t>
            </a:r>
            <a:endParaRPr lang="en-US" altLang="zh-CN" sz="20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/>
              <a:t>设置该节点的状态为已分配</a:t>
            </a:r>
            <a:endParaRPr lang="en-US" altLang="zh-CN" sz="20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/>
              <a:t>根据前面计算要分配的内存大小，插入新空闲节点至双向链表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AB2098-1D53-40DE-A6F8-E6BA8B70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85" y="332522"/>
            <a:ext cx="6747381" cy="59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0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1559BED-F5D6-4E09-8419-EC0B88DFFF3C}"/>
              </a:ext>
            </a:extLst>
          </p:cNvPr>
          <p:cNvSpPr txBox="1"/>
          <p:nvPr/>
        </p:nvSpPr>
        <p:spPr>
          <a:xfrm>
            <a:off x="668740" y="1228298"/>
            <a:ext cx="44992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tfree</a:t>
            </a:r>
            <a:endParaRPr lang="en-US" altLang="zh-CN" sz="28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/>
              <a:t>与左空闲节点合并</a:t>
            </a:r>
            <a:endParaRPr lang="en-US" altLang="zh-CN" sz="20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判断左节点是否不为空</a:t>
            </a:r>
            <a:r>
              <a:rPr lang="en-US" altLang="zh-CN" sz="2000" dirty="0"/>
              <a:t>(</a:t>
            </a:r>
            <a:r>
              <a:rPr lang="zh-CN" altLang="en-US" sz="2000" dirty="0"/>
              <a:t>头指针</a:t>
            </a:r>
            <a:r>
              <a:rPr lang="en-US" altLang="zh-CN" sz="2000" dirty="0"/>
              <a:t>)</a:t>
            </a:r>
            <a:r>
              <a:rPr lang="zh-CN" altLang="en-US" sz="2000" dirty="0"/>
              <a:t>并且是空闲节点</a:t>
            </a:r>
            <a:endParaRPr lang="en-US" altLang="zh-CN" sz="20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从双向链表中删除节点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/>
              <a:t>与右空闲节点合并</a:t>
            </a:r>
            <a:r>
              <a:rPr lang="en-US" altLang="zh-CN" sz="2000" dirty="0"/>
              <a:t>(</a:t>
            </a:r>
            <a:r>
              <a:rPr lang="zh-CN" altLang="en-US" sz="2000" dirty="0"/>
              <a:t>略</a:t>
            </a:r>
            <a:r>
              <a:rPr lang="en-US" altLang="zh-CN" sz="2000" dirty="0"/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44D9A2-9DCD-4976-B36D-6800DEEE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26" y="521295"/>
            <a:ext cx="5057629" cy="57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F003B-70B2-46C4-9914-301264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357"/>
            <a:ext cx="10515600" cy="1325563"/>
          </a:xfrm>
        </p:spPr>
        <p:txBody>
          <a:bodyPr/>
          <a:lstStyle/>
          <a:p>
            <a:r>
              <a:rPr lang="zh-CN" altLang="en-US" dirty="0"/>
              <a:t>漏洞代码分析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0A1CDA-75B4-48AB-A040-57C733BB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60" y="2543919"/>
            <a:ext cx="3460129" cy="840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F21230-5DBE-40F0-9AA9-94F5B9EA2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42239"/>
            <a:ext cx="5886450" cy="1200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D08E9A-8706-4B12-AB4B-78FFD755FD6A}"/>
              </a:ext>
            </a:extLst>
          </p:cNvPr>
          <p:cNvSpPr txBox="1"/>
          <p:nvPr/>
        </p:nvSpPr>
        <p:spPr>
          <a:xfrm>
            <a:off x="7228764" y="1667942"/>
            <a:ext cx="374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内存布局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713BAA-E084-4968-A5D5-5837358711FF}"/>
                  </a:ext>
                </a:extLst>
              </p:cNvPr>
              <p:cNvSpPr txBox="1"/>
              <p:nvPr/>
            </p:nvSpPr>
            <p:spPr>
              <a:xfrm>
                <a:off x="838200" y="1960329"/>
                <a:ext cx="3744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1. </a:t>
                </a:r>
                <a:r>
                  <a:rPr lang="zh-CN" altLang="en-US" sz="2800" dirty="0"/>
                  <a:t>申请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713BAA-E084-4968-A5D5-58373587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0329"/>
                <a:ext cx="3744036" cy="523220"/>
              </a:xfrm>
              <a:prstGeom prst="rect">
                <a:avLst/>
              </a:prstGeom>
              <a:blipFill>
                <a:blip r:embed="rId4"/>
                <a:stretch>
                  <a:fillRect l="-342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A980A783-934C-4AA1-9276-4031790B9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165" y="4701743"/>
            <a:ext cx="2877275" cy="1119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56E37A-2449-491C-B24C-FF828B1CB5CC}"/>
                  </a:ext>
                </a:extLst>
              </p:cNvPr>
              <p:cNvSpPr txBox="1"/>
              <p:nvPr/>
            </p:nvSpPr>
            <p:spPr>
              <a:xfrm>
                <a:off x="838200" y="3889612"/>
                <a:ext cx="3269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2. </a:t>
                </a:r>
                <a:r>
                  <a:rPr lang="zh-CN" altLang="en-US" sz="2800" dirty="0"/>
                  <a:t>释放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56E37A-2449-491C-B24C-FF828B1CB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89612"/>
                <a:ext cx="3269776" cy="523220"/>
              </a:xfrm>
              <a:prstGeom prst="rect">
                <a:avLst/>
              </a:prstGeom>
              <a:blipFill>
                <a:blip r:embed="rId6"/>
                <a:stretch>
                  <a:fillRect l="-391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FF8C1850-6E76-49F9-B3A3-234D32F0B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4412832"/>
            <a:ext cx="5886450" cy="1200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84B02B-AC79-4731-97BB-637B52BAB29E}"/>
                  </a:ext>
                </a:extLst>
              </p:cNvPr>
              <p:cNvSpPr txBox="1"/>
              <p:nvPr/>
            </p:nvSpPr>
            <p:spPr>
              <a:xfrm>
                <a:off x="5504597" y="5821507"/>
                <a:ext cx="507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仍然指向原位置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84B02B-AC79-4731-97BB-637B52BA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97" y="5821507"/>
                <a:ext cx="5072418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5158209-54A6-4483-8E19-8360D7A84914}"/>
              </a:ext>
            </a:extLst>
          </p:cNvPr>
          <p:cNvCxnSpPr/>
          <p:nvPr/>
        </p:nvCxnSpPr>
        <p:spPr>
          <a:xfrm>
            <a:off x="5525068" y="1667942"/>
            <a:ext cx="213815" cy="652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E828D2B-2BAD-4136-8748-71590E66BD02}"/>
              </a:ext>
            </a:extLst>
          </p:cNvPr>
          <p:cNvCxnSpPr/>
          <p:nvPr/>
        </p:nvCxnSpPr>
        <p:spPr>
          <a:xfrm>
            <a:off x="5581934" y="1667942"/>
            <a:ext cx="1237397" cy="7158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1D3AA8B-3C81-4554-B50A-9A9EDBC0455B}"/>
              </a:ext>
            </a:extLst>
          </p:cNvPr>
          <p:cNvSpPr txBox="1"/>
          <p:nvPr/>
        </p:nvSpPr>
        <p:spPr>
          <a:xfrm>
            <a:off x="4417326" y="1345271"/>
            <a:ext cx="340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应该分别指向黄色和蓝色的区域</a:t>
            </a:r>
          </a:p>
        </p:txBody>
      </p:sp>
    </p:spTree>
    <p:extLst>
      <p:ext uri="{BB962C8B-B14F-4D97-AF65-F5344CB8AC3E}">
        <p14:creationId xmlns:p14="http://schemas.microsoft.com/office/powerpoint/2010/main" val="416419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DD08E9A-8706-4B12-AB4B-78FFD755FD6A}"/>
              </a:ext>
            </a:extLst>
          </p:cNvPr>
          <p:cNvSpPr txBox="1"/>
          <p:nvPr/>
        </p:nvSpPr>
        <p:spPr>
          <a:xfrm>
            <a:off x="7196919" y="1300176"/>
            <a:ext cx="374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内存布局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713BAA-E084-4968-A5D5-5837358711FF}"/>
                  </a:ext>
                </a:extLst>
              </p:cNvPr>
              <p:cNvSpPr txBox="1"/>
              <p:nvPr/>
            </p:nvSpPr>
            <p:spPr>
              <a:xfrm>
                <a:off x="838200" y="1364377"/>
                <a:ext cx="3744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3. </a:t>
                </a:r>
                <a:r>
                  <a:rPr lang="zh-CN" altLang="en-US" sz="2800" dirty="0"/>
                  <a:t>申请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并写入数据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713BAA-E084-4968-A5D5-58373587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64377"/>
                <a:ext cx="3744036" cy="523220"/>
              </a:xfrm>
              <a:prstGeom prst="rect">
                <a:avLst/>
              </a:prstGeom>
              <a:blipFill>
                <a:blip r:embed="rId2"/>
                <a:stretch>
                  <a:fillRect l="-342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56E37A-2449-491C-B24C-FF828B1CB5CC}"/>
                  </a:ext>
                </a:extLst>
              </p:cNvPr>
              <p:cNvSpPr txBox="1"/>
              <p:nvPr/>
            </p:nvSpPr>
            <p:spPr>
              <a:xfrm>
                <a:off x="838200" y="3889612"/>
                <a:ext cx="3269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4. </a:t>
                </a:r>
                <a:r>
                  <a:rPr lang="zh-CN" altLang="en-US" sz="2800" dirty="0"/>
                  <a:t>重复释放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56E37A-2449-491C-B24C-FF828B1CB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89612"/>
                <a:ext cx="3269776" cy="523220"/>
              </a:xfrm>
              <a:prstGeom prst="rect">
                <a:avLst/>
              </a:prstGeom>
              <a:blipFill>
                <a:blip r:embed="rId3"/>
                <a:stretch>
                  <a:fillRect l="-391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FAF05EB-521A-4D7B-8234-2BD271743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165" y="2176508"/>
            <a:ext cx="3540168" cy="7918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9DB275C-A066-4E46-9BF1-9BE262D67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1884951"/>
            <a:ext cx="5886450" cy="2057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DBB58DD-8D20-4FB2-9BF3-C06F20955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166" y="4809076"/>
            <a:ext cx="2872728" cy="8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4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380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Wingdings</vt:lpstr>
      <vt:lpstr>Office 主题​​</vt:lpstr>
      <vt:lpstr>漏洞原因</vt:lpstr>
      <vt:lpstr>任意内存写入例子</vt:lpstr>
      <vt:lpstr>如何利用</vt:lpstr>
      <vt:lpstr>tmalloc分析</vt:lpstr>
      <vt:lpstr>PowerPoint 演示文稿</vt:lpstr>
      <vt:lpstr>PowerPoint 演示文稿</vt:lpstr>
      <vt:lpstr>PowerPoint 演示文稿</vt:lpstr>
      <vt:lpstr>漏洞代码分析</vt:lpstr>
      <vt:lpstr>PowerPoint 演示文稿</vt:lpstr>
      <vt:lpstr>exploit</vt:lpstr>
      <vt:lpstr>实验截图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缓冲区溢出实验4</dc:title>
  <dc:creator>李 因立</dc:creator>
  <cp:lastModifiedBy>李 因立</cp:lastModifiedBy>
  <cp:revision>23</cp:revision>
  <dcterms:created xsi:type="dcterms:W3CDTF">2021-04-11T12:54:58Z</dcterms:created>
  <dcterms:modified xsi:type="dcterms:W3CDTF">2021-06-22T03:14:05Z</dcterms:modified>
</cp:coreProperties>
</file>