
<file path=[Content_Types].xml><?xml version="1.0" encoding="utf-8"?>
<Types xmlns="http://schemas.openxmlformats.org/package/2006/content-types">
  <Default Extension="png" ContentType="image/png"/>
  <Default Extension="bin" ContentType="audio/unknown"/>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04"/>
  </p:notesMasterIdLst>
  <p:handoutMasterIdLst>
    <p:handoutMasterId r:id="rId105"/>
  </p:handoutMasterIdLst>
  <p:sldIdLst>
    <p:sldId id="375" r:id="rId5"/>
    <p:sldId id="1135" r:id="rId6"/>
    <p:sldId id="256" r:id="rId7"/>
    <p:sldId id="298" r:id="rId8"/>
    <p:sldId id="1196" r:id="rId9"/>
    <p:sldId id="1197" r:id="rId10"/>
    <p:sldId id="1198" r:id="rId11"/>
    <p:sldId id="1199" r:id="rId12"/>
    <p:sldId id="1200" r:id="rId13"/>
    <p:sldId id="1201" r:id="rId14"/>
    <p:sldId id="1202" r:id="rId15"/>
    <p:sldId id="1203" r:id="rId16"/>
    <p:sldId id="1205" r:id="rId17"/>
    <p:sldId id="1206" r:id="rId18"/>
    <p:sldId id="1207" r:id="rId19"/>
    <p:sldId id="1208" r:id="rId20"/>
    <p:sldId id="1209" r:id="rId21"/>
    <p:sldId id="1210" r:id="rId22"/>
    <p:sldId id="1211" r:id="rId23"/>
    <p:sldId id="1212" r:id="rId24"/>
    <p:sldId id="1213" r:id="rId25"/>
    <p:sldId id="1214" r:id="rId26"/>
    <p:sldId id="1216" r:id="rId27"/>
    <p:sldId id="1217" r:id="rId28"/>
    <p:sldId id="1218" r:id="rId29"/>
    <p:sldId id="1219" r:id="rId30"/>
    <p:sldId id="1220" r:id="rId31"/>
    <p:sldId id="1221" r:id="rId32"/>
    <p:sldId id="1222" r:id="rId33"/>
    <p:sldId id="1223" r:id="rId34"/>
    <p:sldId id="1224" r:id="rId35"/>
    <p:sldId id="1225" r:id="rId36"/>
    <p:sldId id="1226" r:id="rId37"/>
    <p:sldId id="1227" r:id="rId38"/>
    <p:sldId id="1228" r:id="rId39"/>
    <p:sldId id="1229" r:id="rId40"/>
    <p:sldId id="1230" r:id="rId41"/>
    <p:sldId id="1231" r:id="rId42"/>
    <p:sldId id="1232" r:id="rId43"/>
    <p:sldId id="1233" r:id="rId44"/>
    <p:sldId id="1234" r:id="rId45"/>
    <p:sldId id="1235" r:id="rId46"/>
    <p:sldId id="1236" r:id="rId47"/>
    <p:sldId id="1237" r:id="rId48"/>
    <p:sldId id="1238" r:id="rId49"/>
    <p:sldId id="1239" r:id="rId50"/>
    <p:sldId id="1240" r:id="rId51"/>
    <p:sldId id="1241" r:id="rId52"/>
    <p:sldId id="1242" r:id="rId53"/>
    <p:sldId id="1243" r:id="rId54"/>
    <p:sldId id="1244" r:id="rId55"/>
    <p:sldId id="1245" r:id="rId56"/>
    <p:sldId id="1246" r:id="rId57"/>
    <p:sldId id="1247" r:id="rId58"/>
    <p:sldId id="1248" r:id="rId59"/>
    <p:sldId id="1249" r:id="rId60"/>
    <p:sldId id="1250" r:id="rId61"/>
    <p:sldId id="1251" r:id="rId62"/>
    <p:sldId id="1252" r:id="rId63"/>
    <p:sldId id="1254" r:id="rId64"/>
    <p:sldId id="1255" r:id="rId65"/>
    <p:sldId id="1256" r:id="rId66"/>
    <p:sldId id="1257" r:id="rId67"/>
    <p:sldId id="1258" r:id="rId68"/>
    <p:sldId id="1259" r:id="rId69"/>
    <p:sldId id="1260" r:id="rId70"/>
    <p:sldId id="1261" r:id="rId71"/>
    <p:sldId id="1262" r:id="rId72"/>
    <p:sldId id="1263" r:id="rId73"/>
    <p:sldId id="1264" r:id="rId74"/>
    <p:sldId id="1265" r:id="rId75"/>
    <p:sldId id="1266" r:id="rId76"/>
    <p:sldId id="1267" r:id="rId77"/>
    <p:sldId id="1268" r:id="rId78"/>
    <p:sldId id="1269" r:id="rId79"/>
    <p:sldId id="1270" r:id="rId80"/>
    <p:sldId id="1271" r:id="rId81"/>
    <p:sldId id="1272" r:id="rId82"/>
    <p:sldId id="1273" r:id="rId83"/>
    <p:sldId id="1274" r:id="rId84"/>
    <p:sldId id="1275" r:id="rId85"/>
    <p:sldId id="1276" r:id="rId86"/>
    <p:sldId id="1277" r:id="rId87"/>
    <p:sldId id="1278" r:id="rId88"/>
    <p:sldId id="1279" r:id="rId89"/>
    <p:sldId id="1280" r:id="rId90"/>
    <p:sldId id="1281" r:id="rId91"/>
    <p:sldId id="1282" r:id="rId92"/>
    <p:sldId id="1283" r:id="rId93"/>
    <p:sldId id="1284" r:id="rId94"/>
    <p:sldId id="1285" r:id="rId95"/>
    <p:sldId id="1286" r:id="rId96"/>
    <p:sldId id="1287" r:id="rId97"/>
    <p:sldId id="1288" r:id="rId98"/>
    <p:sldId id="1289" r:id="rId99"/>
    <p:sldId id="1290" r:id="rId100"/>
    <p:sldId id="1291" r:id="rId101"/>
    <p:sldId id="1194" r:id="rId102"/>
    <p:sldId id="1132" r:id="rId10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1pPr>
    <a:lvl2pPr marL="4572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2pPr>
    <a:lvl3pPr marL="9144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3pPr>
    <a:lvl4pPr marL="13716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4pPr>
    <a:lvl5pPr marL="18288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5pPr>
    <a:lvl6pPr marL="2286000" algn="l" defTabSz="914400" rtl="0" eaLnBrk="1" latinLnBrk="0" hangingPunct="1">
      <a:defRPr kern="1200">
        <a:solidFill>
          <a:schemeClr val="tx1"/>
        </a:solidFill>
        <a:latin typeface="Euphemia" panose="020B0503040102020104" pitchFamily="34" charset="0"/>
        <a:ea typeface="+mn-ea"/>
        <a:cs typeface="+mn-cs"/>
      </a:defRPr>
    </a:lvl6pPr>
    <a:lvl7pPr marL="2743200" algn="l" defTabSz="914400" rtl="0" eaLnBrk="1" latinLnBrk="0" hangingPunct="1">
      <a:defRPr kern="1200">
        <a:solidFill>
          <a:schemeClr val="tx1"/>
        </a:solidFill>
        <a:latin typeface="Euphemia" panose="020B0503040102020104" pitchFamily="34" charset="0"/>
        <a:ea typeface="+mn-ea"/>
        <a:cs typeface="+mn-cs"/>
      </a:defRPr>
    </a:lvl7pPr>
    <a:lvl8pPr marL="3200400" algn="l" defTabSz="914400" rtl="0" eaLnBrk="1" latinLnBrk="0" hangingPunct="1">
      <a:defRPr kern="1200">
        <a:solidFill>
          <a:schemeClr val="tx1"/>
        </a:solidFill>
        <a:latin typeface="Euphemia" panose="020B0503040102020104" pitchFamily="34" charset="0"/>
        <a:ea typeface="+mn-ea"/>
        <a:cs typeface="+mn-cs"/>
      </a:defRPr>
    </a:lvl8pPr>
    <a:lvl9pPr marL="3657600" algn="l" defTabSz="914400" rtl="0" eaLnBrk="1" latinLnBrk="0" hangingPunct="1">
      <a:defRPr kern="1200">
        <a:solidFill>
          <a:schemeClr val="tx1"/>
        </a:solidFill>
        <a:latin typeface="Euphemia" panose="020B05030401020201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469FD"/>
    <a:srgbClr val="DBD600"/>
    <a:srgbClr val="990099"/>
    <a:srgbClr val="50365E"/>
    <a:srgbClr val="5073B1"/>
    <a:srgbClr val="B3B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8132" autoAdjust="0"/>
  </p:normalViewPr>
  <p:slideViewPr>
    <p:cSldViewPr snapToGrid="0">
      <p:cViewPr varScale="1">
        <p:scale>
          <a:sx n="39" d="100"/>
          <a:sy n="39" d="100"/>
        </p:scale>
        <p:origin x="28" y="6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69B12A81-D410-430F-A84B-FA197465F8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a:extLst>
              <a:ext uri="{FF2B5EF4-FFF2-40B4-BE49-F238E27FC236}">
                <a16:creationId xmlns:a16="http://schemas.microsoft.com/office/drawing/2014/main" xmlns="" id="{DDF9E382-4B2B-45F7-8EB3-CB0D04E1E3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5CF2791F-7A52-4CFC-8EA2-D4898E59D88A}" type="datetime1">
              <a:rPr lang="zh-CN" altLang="en-US"/>
              <a:pPr>
                <a:defRPr/>
              </a:pPr>
              <a:t>2022/9/11</a:t>
            </a:fld>
            <a:endParaRPr lang="zh-CN" altLang="en-US" dirty="0"/>
          </a:p>
        </p:txBody>
      </p:sp>
      <p:sp>
        <p:nvSpPr>
          <p:cNvPr id="4" name="页脚占位符 3">
            <a:extLst>
              <a:ext uri="{FF2B5EF4-FFF2-40B4-BE49-F238E27FC236}">
                <a16:creationId xmlns:a16="http://schemas.microsoft.com/office/drawing/2014/main" xmlns="" id="{4FB44BC3-5E84-4F52-8C45-71CB03FEB1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5" name="灯片编号占位符 4">
            <a:extLst>
              <a:ext uri="{FF2B5EF4-FFF2-40B4-BE49-F238E27FC236}">
                <a16:creationId xmlns:a16="http://schemas.microsoft.com/office/drawing/2014/main" xmlns="" id="{C656A39A-4A8C-488E-A8FA-58D714489D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4D8926F9-56FF-475F-8480-EC96F5A1CA63}" type="slidenum">
              <a:rPr lang="en-US" altLang="zh-CN"/>
              <a:pPr>
                <a:defRPr/>
              </a:pPr>
              <a:t>‹#›</a:t>
            </a:fld>
            <a:endParaRPr lang="en-US" altLang="zh-CN" dirty="0"/>
          </a:p>
        </p:txBody>
      </p:sp>
    </p:spTree>
    <p:extLst>
      <p:ext uri="{BB962C8B-B14F-4D97-AF65-F5344CB8AC3E}">
        <p14:creationId xmlns:p14="http://schemas.microsoft.com/office/powerpoint/2010/main" val="375977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FC755D03-41C7-4E33-8983-F500BD472A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a:extLst>
              <a:ext uri="{FF2B5EF4-FFF2-40B4-BE49-F238E27FC236}">
                <a16:creationId xmlns:a16="http://schemas.microsoft.com/office/drawing/2014/main" xmlns="" id="{18773604-1D93-4F69-B070-4D623EB8188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C290B10C-9A94-485C-BDBE-DF65F425D135}" type="datetime1">
              <a:rPr lang="zh-CN" altLang="en-US"/>
              <a:pPr>
                <a:defRPr/>
              </a:pPr>
              <a:t>2022/9/11</a:t>
            </a:fld>
            <a:endParaRPr lang="zh-CN" altLang="en-US" dirty="0"/>
          </a:p>
        </p:txBody>
      </p:sp>
      <p:sp>
        <p:nvSpPr>
          <p:cNvPr id="4" name="幻灯片图像占位符 3">
            <a:extLst>
              <a:ext uri="{FF2B5EF4-FFF2-40B4-BE49-F238E27FC236}">
                <a16:creationId xmlns:a16="http://schemas.microsoft.com/office/drawing/2014/main" xmlns="" id="{94C39242-E958-424C-975B-8B242AD41F8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a:extLst>
              <a:ext uri="{FF2B5EF4-FFF2-40B4-BE49-F238E27FC236}">
                <a16:creationId xmlns:a16="http://schemas.microsoft.com/office/drawing/2014/main" xmlns="" id="{7BBB8C69-A739-4088-9EE6-D3538BF7F9A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a:extLst>
              <a:ext uri="{FF2B5EF4-FFF2-40B4-BE49-F238E27FC236}">
                <a16:creationId xmlns:a16="http://schemas.microsoft.com/office/drawing/2014/main" xmlns="" id="{834788EA-28E3-4ED6-A4B8-912D452968E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a:extLst>
              <a:ext uri="{FF2B5EF4-FFF2-40B4-BE49-F238E27FC236}">
                <a16:creationId xmlns:a16="http://schemas.microsoft.com/office/drawing/2014/main" xmlns="" id="{D2536629-66BE-4B81-8B5C-4DEF2630352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835054A7-CE83-49E7-9637-172ABE74BC31}" type="slidenum">
              <a:rPr lang="en-US" altLang="zh-CN"/>
              <a:pPr>
                <a:defRPr/>
              </a:pPr>
              <a:t>‹#›</a:t>
            </a:fld>
            <a:endParaRPr lang="en-US" altLang="zh-CN" dirty="0"/>
          </a:p>
        </p:txBody>
      </p:sp>
    </p:spTree>
    <p:extLst>
      <p:ext uri="{BB962C8B-B14F-4D97-AF65-F5344CB8AC3E}">
        <p14:creationId xmlns:p14="http://schemas.microsoft.com/office/powerpoint/2010/main" val="25105790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内容占位符 2"/>
          <p:cNvSpPr>
            <a:spLocks noGrp="1"/>
          </p:cNvSpPr>
          <p:nvPr>
            <p:ph idx="1"/>
          </p:nvPr>
        </p:nvSpPr>
        <p:spPr>
          <a:xfrm>
            <a:off x="1104900" y="1446196"/>
            <a:ext cx="9982200" cy="4572000"/>
          </a:xfrm>
        </p:spPr>
        <p:txBody>
          <a:bodyPr/>
          <a:lstStyle>
            <a:lvl1pPr marL="355600" indent="-355600">
              <a:buFont typeface="Wingdings" panose="05000000000000000000" pitchFamily="2" charset="2"/>
              <a:buChar char="n"/>
              <a:defRPr>
                <a:latin typeface="微软雅黑" panose="020B0503020204020204" pitchFamily="34" charset="-122"/>
                <a:ea typeface="微软雅黑" panose="020B0503020204020204" pitchFamily="34" charset="-122"/>
              </a:defRPr>
            </a:lvl1pPr>
            <a:lvl2pPr>
              <a:buClr>
                <a:srgbClr val="C00000"/>
              </a:buClr>
              <a:defRPr sz="2000">
                <a:latin typeface="微软雅黑" panose="020B0503020204020204" pitchFamily="34" charset="-122"/>
                <a:ea typeface="微软雅黑" panose="020B0503020204020204" pitchFamily="34" charset="-122"/>
              </a:defRPr>
            </a:lvl2pPr>
            <a:lvl3pPr>
              <a:buClr>
                <a:srgbClr val="C00000"/>
              </a:buClr>
              <a:defRPr sz="2000">
                <a:latin typeface="微软雅黑" panose="020B0503020204020204" pitchFamily="34" charset="-122"/>
                <a:ea typeface="微软雅黑" panose="020B0503020204020204" pitchFamily="34" charset="-122"/>
              </a:defRPr>
            </a:lvl3pPr>
            <a:lvl4pPr>
              <a:buClr>
                <a:srgbClr val="C00000"/>
              </a:buClr>
              <a:defRPr sz="2000">
                <a:latin typeface="微软雅黑" panose="020B0503020204020204" pitchFamily="34" charset="-122"/>
                <a:ea typeface="微软雅黑" panose="020B0503020204020204" pitchFamily="34" charset="-122"/>
              </a:defRPr>
            </a:lvl4pPr>
            <a:lvl5pPr>
              <a:buClr>
                <a:srgbClr val="C00000"/>
              </a:buClr>
              <a:defRPr sz="2000">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日期占位符 3">
            <a:extLst>
              <a:ext uri="{FF2B5EF4-FFF2-40B4-BE49-F238E27FC236}">
                <a16:creationId xmlns:a16="http://schemas.microsoft.com/office/drawing/2014/main" xmlns="" id="{7A6F646E-7E43-4500-B560-A7FA902D4B59}"/>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BB6A7490-1A56-461D-9329-0E078CD1417A}" type="datetime1">
              <a:rPr lang="en-US" altLang="zh-CN"/>
              <a:pPr>
                <a:defRPr/>
              </a:pPr>
              <a:t>9/11/2022</a:t>
            </a:fld>
            <a:endParaRPr lang="zh-CN" altLang="en-US" dirty="0"/>
          </a:p>
        </p:txBody>
      </p:sp>
      <p:sp>
        <p:nvSpPr>
          <p:cNvPr id="5" name="页脚占位符 4">
            <a:extLst>
              <a:ext uri="{FF2B5EF4-FFF2-40B4-BE49-F238E27FC236}">
                <a16:creationId xmlns:a16="http://schemas.microsoft.com/office/drawing/2014/main" xmlns="" id="{FA85474F-979F-4ECC-81B2-DAC343621A2F}"/>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xmlns="" id="{59EFFD2B-ED2A-4900-A6CF-F394A2885430}"/>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EECEB855-5168-4E94-817A-57D2439D0FBC}" type="slidenum">
              <a:rPr lang="en-US" altLang="zh-CN"/>
              <a:pPr>
                <a:defRPr/>
              </a:pPr>
              <a:t>‹#›</a:t>
            </a:fld>
            <a:endParaRPr lang="zh-CN" altLang="en-US" dirty="0"/>
          </a:p>
        </p:txBody>
      </p:sp>
    </p:spTree>
    <p:extLst>
      <p:ext uri="{BB962C8B-B14F-4D97-AF65-F5344CB8AC3E}">
        <p14:creationId xmlns:p14="http://schemas.microsoft.com/office/powerpoint/2010/main" val="61716310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9E03C7C-495B-4B49-A8D6-19027249F2FC}"/>
              </a:ext>
            </a:extLst>
          </p:cNvPr>
          <p:cNvSpPr>
            <a:spLocks noChangeArrowheads="1"/>
          </p:cNvSpPr>
          <p:nvPr/>
        </p:nvSpPr>
        <p:spPr bwMode="hidden">
          <a:xfrm>
            <a:off x="1727200" y="1336675"/>
            <a:ext cx="9855200" cy="5257800"/>
          </a:xfrm>
          <a:prstGeom prst="rect">
            <a:avLst/>
          </a:prstGeom>
          <a:gradFill rotWithShape="0">
            <a:gsLst>
              <a:gs pos="0">
                <a:schemeClr val="bg2"/>
              </a:gs>
              <a:gs pos="50000">
                <a:schemeClr val="bg1"/>
              </a:gs>
              <a:gs pos="100000">
                <a:schemeClr val="bg2"/>
              </a:gs>
            </a:gsLst>
            <a:lin ang="2700000" scaled="1"/>
          </a:gradFill>
          <a:ln>
            <a:noFill/>
          </a:ln>
          <a:effectLst/>
        </p:spPr>
        <p:txBody>
          <a:bodyPr wrap="none" anchor="ctr"/>
          <a:lstStyle/>
          <a:p>
            <a:pPr algn="ctr" eaLnBrk="1" hangingPunct="1">
              <a:defRPr/>
            </a:pPr>
            <a:endParaRPr lang="zh-CN" altLang="en-US"/>
          </a:p>
        </p:txBody>
      </p:sp>
      <p:sp>
        <p:nvSpPr>
          <p:cNvPr id="3" name="Rectangle 3">
            <a:extLst>
              <a:ext uri="{FF2B5EF4-FFF2-40B4-BE49-F238E27FC236}">
                <a16:creationId xmlns:a16="http://schemas.microsoft.com/office/drawing/2014/main" xmlns="" id="{39D0AE9D-0DC4-4A24-8486-77BFC2CCEFA9}"/>
              </a:ext>
            </a:extLst>
          </p:cNvPr>
          <p:cNvSpPr>
            <a:spLocks noChangeArrowheads="1"/>
          </p:cNvSpPr>
          <p:nvPr/>
        </p:nvSpPr>
        <p:spPr bwMode="auto">
          <a:xfrm>
            <a:off x="9144000" y="931863"/>
            <a:ext cx="2438400" cy="182562"/>
          </a:xfrm>
          <a:prstGeom prst="rect">
            <a:avLst/>
          </a:prstGeom>
          <a:solidFill>
            <a:schemeClr val="folHlink"/>
          </a:solidFill>
          <a:ln>
            <a:noFill/>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TW" altLang="en-US" sz="2400" b="0">
              <a:solidFill>
                <a:schemeClr val="tx1"/>
              </a:solidFill>
              <a:latin typeface="Times New Roman" panose="02020603050405020304" pitchFamily="18" charset="0"/>
              <a:ea typeface="PMingLiU" pitchFamily="18" charset="-120"/>
            </a:endParaRPr>
          </a:p>
        </p:txBody>
      </p:sp>
      <p:sp>
        <p:nvSpPr>
          <p:cNvPr id="4" name="Line 4">
            <a:extLst>
              <a:ext uri="{FF2B5EF4-FFF2-40B4-BE49-F238E27FC236}">
                <a16:creationId xmlns:a16="http://schemas.microsoft.com/office/drawing/2014/main" xmlns="" id="{F550E2D8-DFCB-4E9A-AF71-6DC73686DDF7}"/>
              </a:ext>
            </a:extLst>
          </p:cNvPr>
          <p:cNvSpPr>
            <a:spLocks noChangeShapeType="1"/>
          </p:cNvSpPr>
          <p:nvPr/>
        </p:nvSpPr>
        <p:spPr bwMode="auto">
          <a:xfrm>
            <a:off x="508000" y="1008063"/>
            <a:ext cx="110744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5">
            <a:extLst>
              <a:ext uri="{FF2B5EF4-FFF2-40B4-BE49-F238E27FC236}">
                <a16:creationId xmlns:a16="http://schemas.microsoft.com/office/drawing/2014/main" xmlns="" id="{15A2B6C7-2994-415E-945C-D9A1BFC16036}"/>
              </a:ext>
            </a:extLst>
          </p:cNvPr>
          <p:cNvGrpSpPr>
            <a:grpSpLocks/>
          </p:cNvGrpSpPr>
          <p:nvPr/>
        </p:nvGrpSpPr>
        <p:grpSpPr bwMode="auto">
          <a:xfrm>
            <a:off x="23285" y="-58738"/>
            <a:ext cx="12168716" cy="1658938"/>
            <a:chOff x="0" y="-9"/>
            <a:chExt cx="5760" cy="1045"/>
          </a:xfrm>
        </p:grpSpPr>
        <p:sp>
          <p:nvSpPr>
            <p:cNvPr id="6" name="Freeform 6">
              <a:extLst>
                <a:ext uri="{FF2B5EF4-FFF2-40B4-BE49-F238E27FC236}">
                  <a16:creationId xmlns:a16="http://schemas.microsoft.com/office/drawing/2014/main" xmlns="" id="{72D88950-496C-42AB-B069-E3995B4C438E}"/>
                </a:ext>
              </a:extLst>
            </p:cNvPr>
            <p:cNvSpPr>
              <a:spLocks noChangeArrowheads="1"/>
            </p:cNvSpPr>
            <p:nvPr userDrawn="1"/>
          </p:nvSpPr>
          <p:spPr bwMode="auto">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 name="Group 7">
              <a:extLst>
                <a:ext uri="{FF2B5EF4-FFF2-40B4-BE49-F238E27FC236}">
                  <a16:creationId xmlns:a16="http://schemas.microsoft.com/office/drawing/2014/main" xmlns="" id="{0A1AB44B-D406-4339-AA60-1361A2246ADF}"/>
                </a:ext>
              </a:extLst>
            </p:cNvPr>
            <p:cNvGrpSpPr>
              <a:grpSpLocks/>
            </p:cNvGrpSpPr>
            <p:nvPr userDrawn="1"/>
          </p:nvGrpSpPr>
          <p:grpSpPr bwMode="auto">
            <a:xfrm>
              <a:off x="333" y="-9"/>
              <a:ext cx="5176" cy="1044"/>
              <a:chOff x="333" y="-9"/>
              <a:chExt cx="5176" cy="1044"/>
            </a:xfrm>
          </p:grpSpPr>
          <p:sp>
            <p:nvSpPr>
              <p:cNvPr id="36" name="Freeform 8">
                <a:extLst>
                  <a:ext uri="{FF2B5EF4-FFF2-40B4-BE49-F238E27FC236}">
                    <a16:creationId xmlns:a16="http://schemas.microsoft.com/office/drawing/2014/main" xmlns="" id="{72146096-8F2F-4B9C-BDB2-51BBCBD1F770}"/>
                  </a:ext>
                </a:extLst>
              </p:cNvPr>
              <p:cNvSpPr>
                <a:spLocks noChangeArrowheads="1"/>
              </p:cNvSpPr>
              <p:nvPr userDrawn="1"/>
            </p:nvSpPr>
            <p:spPr bwMode="auto">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9">
                <a:extLst>
                  <a:ext uri="{FF2B5EF4-FFF2-40B4-BE49-F238E27FC236}">
                    <a16:creationId xmlns:a16="http://schemas.microsoft.com/office/drawing/2014/main" xmlns="" id="{4DB5119A-B3D3-4ABD-97DC-48F439F6C33D}"/>
                  </a:ext>
                </a:extLst>
              </p:cNvPr>
              <p:cNvSpPr>
                <a:spLocks noChangeArrowheads="1"/>
              </p:cNvSpPr>
              <p:nvPr userDrawn="1"/>
            </p:nvSpPr>
            <p:spPr bwMode="auto">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10">
                <a:extLst>
                  <a:ext uri="{FF2B5EF4-FFF2-40B4-BE49-F238E27FC236}">
                    <a16:creationId xmlns:a16="http://schemas.microsoft.com/office/drawing/2014/main" xmlns="" id="{B615DD2A-3033-4504-BA01-062FFE5E38A1}"/>
                  </a:ext>
                </a:extLst>
              </p:cNvPr>
              <p:cNvSpPr>
                <a:spLocks noChangeArrowheads="1"/>
              </p:cNvSpPr>
              <p:nvPr userDrawn="1"/>
            </p:nvSpPr>
            <p:spPr bwMode="auto">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11">
                <a:extLst>
                  <a:ext uri="{FF2B5EF4-FFF2-40B4-BE49-F238E27FC236}">
                    <a16:creationId xmlns:a16="http://schemas.microsoft.com/office/drawing/2014/main" xmlns="" id="{9CA141AF-C511-4131-B286-04A4F851EC5D}"/>
                  </a:ext>
                </a:extLst>
              </p:cNvPr>
              <p:cNvSpPr>
                <a:spLocks noChangeArrowheads="1"/>
              </p:cNvSpPr>
              <p:nvPr userDrawn="1"/>
            </p:nvSpPr>
            <p:spPr bwMode="auto">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12">
                <a:extLst>
                  <a:ext uri="{FF2B5EF4-FFF2-40B4-BE49-F238E27FC236}">
                    <a16:creationId xmlns:a16="http://schemas.microsoft.com/office/drawing/2014/main" xmlns="" id="{E5D4DCEE-107D-472F-87BD-7C95FFD2BC2B}"/>
                  </a:ext>
                </a:extLst>
              </p:cNvPr>
              <p:cNvSpPr>
                <a:spLocks noChangeArrowheads="1"/>
              </p:cNvSpPr>
              <p:nvPr userDrawn="1"/>
            </p:nvSpPr>
            <p:spPr bwMode="auto">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13">
                <a:extLst>
                  <a:ext uri="{FF2B5EF4-FFF2-40B4-BE49-F238E27FC236}">
                    <a16:creationId xmlns:a16="http://schemas.microsoft.com/office/drawing/2014/main" xmlns="" id="{4F1D2ADD-B2E4-4A4E-BFD4-1232CB7743AE}"/>
                  </a:ext>
                </a:extLst>
              </p:cNvPr>
              <p:cNvSpPr>
                <a:spLocks noChangeArrowheads="1"/>
              </p:cNvSpPr>
              <p:nvPr userDrawn="1"/>
            </p:nvSpPr>
            <p:spPr bwMode="auto">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14">
                <a:extLst>
                  <a:ext uri="{FF2B5EF4-FFF2-40B4-BE49-F238E27FC236}">
                    <a16:creationId xmlns:a16="http://schemas.microsoft.com/office/drawing/2014/main" xmlns="" id="{5B8A43AC-0B67-437E-B0B1-5E3348087490}"/>
                  </a:ext>
                </a:extLst>
              </p:cNvPr>
              <p:cNvSpPr>
                <a:spLocks noChangeArrowheads="1"/>
              </p:cNvSpPr>
              <p:nvPr userDrawn="1"/>
            </p:nvSpPr>
            <p:spPr bwMode="auto">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15">
                <a:extLst>
                  <a:ext uri="{FF2B5EF4-FFF2-40B4-BE49-F238E27FC236}">
                    <a16:creationId xmlns:a16="http://schemas.microsoft.com/office/drawing/2014/main" xmlns="" id="{D8FBB3B0-7F9A-4C79-82B4-D84BFD963B6C}"/>
                  </a:ext>
                </a:extLst>
              </p:cNvPr>
              <p:cNvSpPr>
                <a:spLocks noChangeArrowheads="1"/>
              </p:cNvSpPr>
              <p:nvPr userDrawn="1"/>
            </p:nvSpPr>
            <p:spPr bwMode="auto">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6">
                <a:extLst>
                  <a:ext uri="{FF2B5EF4-FFF2-40B4-BE49-F238E27FC236}">
                    <a16:creationId xmlns:a16="http://schemas.microsoft.com/office/drawing/2014/main" xmlns="" id="{A5A3EF8E-1C0F-48C9-881E-D692D8842090}"/>
                  </a:ext>
                </a:extLst>
              </p:cNvPr>
              <p:cNvSpPr>
                <a:spLocks noChangeArrowheads="1"/>
              </p:cNvSpPr>
              <p:nvPr userDrawn="1"/>
            </p:nvSpPr>
            <p:spPr bwMode="auto">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7">
                <a:extLst>
                  <a:ext uri="{FF2B5EF4-FFF2-40B4-BE49-F238E27FC236}">
                    <a16:creationId xmlns:a16="http://schemas.microsoft.com/office/drawing/2014/main" xmlns="" id="{159C1F82-B57B-460C-9E4D-5B64DFD7FD14}"/>
                  </a:ext>
                </a:extLst>
              </p:cNvPr>
              <p:cNvSpPr>
                <a:spLocks noChangeArrowheads="1"/>
              </p:cNvSpPr>
              <p:nvPr userDrawn="1"/>
            </p:nvSpPr>
            <p:spPr bwMode="auto">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8">
                <a:extLst>
                  <a:ext uri="{FF2B5EF4-FFF2-40B4-BE49-F238E27FC236}">
                    <a16:creationId xmlns:a16="http://schemas.microsoft.com/office/drawing/2014/main" xmlns="" id="{A337FFE7-BF30-44AF-8712-8612815833EC}"/>
                  </a:ext>
                </a:extLst>
              </p:cNvPr>
              <p:cNvSpPr>
                <a:spLocks noChangeArrowheads="1"/>
              </p:cNvSpPr>
              <p:nvPr userDrawn="1"/>
            </p:nvSpPr>
            <p:spPr bwMode="auto">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9">
                <a:extLst>
                  <a:ext uri="{FF2B5EF4-FFF2-40B4-BE49-F238E27FC236}">
                    <a16:creationId xmlns:a16="http://schemas.microsoft.com/office/drawing/2014/main" xmlns="" id="{30E7281C-83F8-4303-AD4F-156A1511292C}"/>
                  </a:ext>
                </a:extLst>
              </p:cNvPr>
              <p:cNvSpPr>
                <a:spLocks noChangeArrowheads="1"/>
              </p:cNvSpPr>
              <p:nvPr userDrawn="1"/>
            </p:nvSpPr>
            <p:spPr bwMode="auto">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20">
                <a:extLst>
                  <a:ext uri="{FF2B5EF4-FFF2-40B4-BE49-F238E27FC236}">
                    <a16:creationId xmlns:a16="http://schemas.microsoft.com/office/drawing/2014/main" xmlns="" id="{55B883E0-C3DC-4F5F-B972-92FC9D0341CA}"/>
                  </a:ext>
                </a:extLst>
              </p:cNvPr>
              <p:cNvSpPr>
                <a:spLocks noChangeArrowheads="1"/>
              </p:cNvSpPr>
              <p:nvPr userDrawn="1"/>
            </p:nvSpPr>
            <p:spPr bwMode="auto">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21">
                <a:extLst>
                  <a:ext uri="{FF2B5EF4-FFF2-40B4-BE49-F238E27FC236}">
                    <a16:creationId xmlns:a16="http://schemas.microsoft.com/office/drawing/2014/main" xmlns="" id="{DFACE397-69FB-4CC6-B1FB-015D97F7B5C9}"/>
                  </a:ext>
                </a:extLst>
              </p:cNvPr>
              <p:cNvSpPr>
                <a:spLocks noChangeArrowheads="1"/>
              </p:cNvSpPr>
              <p:nvPr userDrawn="1"/>
            </p:nvSpPr>
            <p:spPr bwMode="auto">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22">
                <a:extLst>
                  <a:ext uri="{FF2B5EF4-FFF2-40B4-BE49-F238E27FC236}">
                    <a16:creationId xmlns:a16="http://schemas.microsoft.com/office/drawing/2014/main" xmlns="" id="{278D3112-EC68-4986-A9BE-6985F8350AC0}"/>
                  </a:ext>
                </a:extLst>
              </p:cNvPr>
              <p:cNvSpPr>
                <a:spLocks noChangeArrowheads="1"/>
              </p:cNvSpPr>
              <p:nvPr userDrawn="1"/>
            </p:nvSpPr>
            <p:spPr bwMode="auto">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23">
                <a:extLst>
                  <a:ext uri="{FF2B5EF4-FFF2-40B4-BE49-F238E27FC236}">
                    <a16:creationId xmlns:a16="http://schemas.microsoft.com/office/drawing/2014/main" xmlns="" id="{99A567E4-78B3-467A-B43B-30B39555CA28}"/>
                  </a:ext>
                </a:extLst>
              </p:cNvPr>
              <p:cNvSpPr>
                <a:spLocks noChangeArrowheads="1"/>
              </p:cNvSpPr>
              <p:nvPr userDrawn="1"/>
            </p:nvSpPr>
            <p:spPr bwMode="auto">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24">
                <a:extLst>
                  <a:ext uri="{FF2B5EF4-FFF2-40B4-BE49-F238E27FC236}">
                    <a16:creationId xmlns:a16="http://schemas.microsoft.com/office/drawing/2014/main" xmlns="" id="{ED80C6DA-5618-4D25-A248-34CDD6AB8C45}"/>
                  </a:ext>
                </a:extLst>
              </p:cNvPr>
              <p:cNvSpPr>
                <a:spLocks noChangeArrowheads="1"/>
              </p:cNvSpPr>
              <p:nvPr userDrawn="1"/>
            </p:nvSpPr>
            <p:spPr bwMode="auto">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25">
                <a:extLst>
                  <a:ext uri="{FF2B5EF4-FFF2-40B4-BE49-F238E27FC236}">
                    <a16:creationId xmlns:a16="http://schemas.microsoft.com/office/drawing/2014/main" xmlns="" id="{4B28E518-EC9F-40F5-B396-BEEE06319029}"/>
                  </a:ext>
                </a:extLst>
              </p:cNvPr>
              <p:cNvSpPr>
                <a:spLocks noChangeArrowheads="1"/>
              </p:cNvSpPr>
              <p:nvPr userDrawn="1"/>
            </p:nvSpPr>
            <p:spPr bwMode="auto">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26">
                <a:extLst>
                  <a:ext uri="{FF2B5EF4-FFF2-40B4-BE49-F238E27FC236}">
                    <a16:creationId xmlns:a16="http://schemas.microsoft.com/office/drawing/2014/main" xmlns="" id="{4875D291-0E00-47F6-8542-585091D169D3}"/>
                  </a:ext>
                </a:extLst>
              </p:cNvPr>
              <p:cNvSpPr>
                <a:spLocks noChangeArrowheads="1"/>
              </p:cNvSpPr>
              <p:nvPr userDrawn="1"/>
            </p:nvSpPr>
            <p:spPr bwMode="auto">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27">
                <a:extLst>
                  <a:ext uri="{FF2B5EF4-FFF2-40B4-BE49-F238E27FC236}">
                    <a16:creationId xmlns:a16="http://schemas.microsoft.com/office/drawing/2014/main" xmlns="" id="{570A3CFB-6A54-44E5-9388-C7B5E969E037}"/>
                  </a:ext>
                </a:extLst>
              </p:cNvPr>
              <p:cNvSpPr>
                <a:spLocks noChangeArrowheads="1"/>
              </p:cNvSpPr>
              <p:nvPr userDrawn="1"/>
            </p:nvSpPr>
            <p:spPr bwMode="auto">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28">
                <a:extLst>
                  <a:ext uri="{FF2B5EF4-FFF2-40B4-BE49-F238E27FC236}">
                    <a16:creationId xmlns:a16="http://schemas.microsoft.com/office/drawing/2014/main" xmlns="" id="{B428B5BF-7CA3-4EE6-B71E-9674D222ACA8}"/>
                  </a:ext>
                </a:extLst>
              </p:cNvPr>
              <p:cNvSpPr>
                <a:spLocks noChangeArrowheads="1"/>
              </p:cNvSpPr>
              <p:nvPr userDrawn="1"/>
            </p:nvSpPr>
            <p:spPr bwMode="auto">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29">
                <a:extLst>
                  <a:ext uri="{FF2B5EF4-FFF2-40B4-BE49-F238E27FC236}">
                    <a16:creationId xmlns:a16="http://schemas.microsoft.com/office/drawing/2014/main" xmlns="" id="{027DAB39-CA42-443C-9D3F-0C14090BB4EA}"/>
                  </a:ext>
                </a:extLst>
              </p:cNvPr>
              <p:cNvSpPr>
                <a:spLocks noChangeArrowheads="1"/>
              </p:cNvSpPr>
              <p:nvPr userDrawn="1"/>
            </p:nvSpPr>
            <p:spPr bwMode="auto">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30">
                <a:extLst>
                  <a:ext uri="{FF2B5EF4-FFF2-40B4-BE49-F238E27FC236}">
                    <a16:creationId xmlns:a16="http://schemas.microsoft.com/office/drawing/2014/main" xmlns="" id="{755E8CC3-51E3-45A5-B3D0-8F66B3EA95DA}"/>
                  </a:ext>
                </a:extLst>
              </p:cNvPr>
              <p:cNvSpPr>
                <a:spLocks noChangeArrowheads="1"/>
              </p:cNvSpPr>
              <p:nvPr userDrawn="1"/>
            </p:nvSpPr>
            <p:spPr bwMode="auto">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31">
                <a:extLst>
                  <a:ext uri="{FF2B5EF4-FFF2-40B4-BE49-F238E27FC236}">
                    <a16:creationId xmlns:a16="http://schemas.microsoft.com/office/drawing/2014/main" xmlns="" id="{6E69CDE2-1667-49C9-ABCB-A608DD0DD0B5}"/>
                  </a:ext>
                </a:extLst>
              </p:cNvPr>
              <p:cNvSpPr>
                <a:spLocks noChangeArrowheads="1"/>
              </p:cNvSpPr>
              <p:nvPr userDrawn="1"/>
            </p:nvSpPr>
            <p:spPr bwMode="auto">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32">
                <a:extLst>
                  <a:ext uri="{FF2B5EF4-FFF2-40B4-BE49-F238E27FC236}">
                    <a16:creationId xmlns:a16="http://schemas.microsoft.com/office/drawing/2014/main" xmlns="" id="{0A1D22E9-C0C6-45BF-A2D8-32FB0220FDB0}"/>
                  </a:ext>
                </a:extLst>
              </p:cNvPr>
              <p:cNvSpPr>
                <a:spLocks noChangeArrowheads="1"/>
              </p:cNvSpPr>
              <p:nvPr userDrawn="1"/>
            </p:nvSpPr>
            <p:spPr bwMode="auto">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33">
                <a:extLst>
                  <a:ext uri="{FF2B5EF4-FFF2-40B4-BE49-F238E27FC236}">
                    <a16:creationId xmlns:a16="http://schemas.microsoft.com/office/drawing/2014/main" xmlns="" id="{6D22ECD0-F27B-470F-A8EB-5D759670DDAC}"/>
                  </a:ext>
                </a:extLst>
              </p:cNvPr>
              <p:cNvSpPr>
                <a:spLocks noChangeArrowheads="1"/>
              </p:cNvSpPr>
              <p:nvPr userDrawn="1"/>
            </p:nvSpPr>
            <p:spPr bwMode="auto">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34">
                <a:extLst>
                  <a:ext uri="{FF2B5EF4-FFF2-40B4-BE49-F238E27FC236}">
                    <a16:creationId xmlns:a16="http://schemas.microsoft.com/office/drawing/2014/main" xmlns="" id="{BD75F7B9-9B37-46E9-979B-6B674881B428}"/>
                  </a:ext>
                </a:extLst>
              </p:cNvPr>
              <p:cNvSpPr>
                <a:spLocks noChangeArrowheads="1"/>
              </p:cNvSpPr>
              <p:nvPr userDrawn="1"/>
            </p:nvSpPr>
            <p:spPr bwMode="auto">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35">
                <a:extLst>
                  <a:ext uri="{FF2B5EF4-FFF2-40B4-BE49-F238E27FC236}">
                    <a16:creationId xmlns:a16="http://schemas.microsoft.com/office/drawing/2014/main" xmlns="" id="{03B3CC92-5A4B-4A35-89EE-5D9116AD64FA}"/>
                  </a:ext>
                </a:extLst>
              </p:cNvPr>
              <p:cNvSpPr>
                <a:spLocks noChangeArrowheads="1"/>
              </p:cNvSpPr>
              <p:nvPr userDrawn="1"/>
            </p:nvSpPr>
            <p:spPr bwMode="auto">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36">
                <a:extLst>
                  <a:ext uri="{FF2B5EF4-FFF2-40B4-BE49-F238E27FC236}">
                    <a16:creationId xmlns:a16="http://schemas.microsoft.com/office/drawing/2014/main" xmlns="" id="{A7E2A14A-D6FE-48BA-8BE0-4DB1B0B5853E}"/>
                  </a:ext>
                </a:extLst>
              </p:cNvPr>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37">
                <a:extLst>
                  <a:ext uri="{FF2B5EF4-FFF2-40B4-BE49-F238E27FC236}">
                    <a16:creationId xmlns:a16="http://schemas.microsoft.com/office/drawing/2014/main" xmlns="" id="{2CCC36AE-0C29-4B1B-B62C-E6BF9BC0D5E8}"/>
                  </a:ext>
                </a:extLst>
              </p:cNvPr>
              <p:cNvSpPr>
                <a:spLocks noChangeArrowheads="1"/>
              </p:cNvSpPr>
              <p:nvPr userDrawn="1"/>
            </p:nvSpPr>
            <p:spPr bwMode="auto">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38">
                <a:extLst>
                  <a:ext uri="{FF2B5EF4-FFF2-40B4-BE49-F238E27FC236}">
                    <a16:creationId xmlns:a16="http://schemas.microsoft.com/office/drawing/2014/main" xmlns="" id="{2B9D064F-CB5C-4469-A342-9C57267492A0}"/>
                  </a:ext>
                </a:extLst>
              </p:cNvPr>
              <p:cNvSpPr>
                <a:spLocks noChangeArrowheads="1"/>
              </p:cNvSpPr>
              <p:nvPr userDrawn="1"/>
            </p:nvSpPr>
            <p:spPr bwMode="auto">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39">
                <a:extLst>
                  <a:ext uri="{FF2B5EF4-FFF2-40B4-BE49-F238E27FC236}">
                    <a16:creationId xmlns:a16="http://schemas.microsoft.com/office/drawing/2014/main" xmlns="" id="{916244B8-3A91-4428-8028-1362BA6D8BCA}"/>
                  </a:ext>
                </a:extLst>
              </p:cNvPr>
              <p:cNvSpPr>
                <a:spLocks noChangeArrowheads="1"/>
              </p:cNvSpPr>
              <p:nvPr userDrawn="1"/>
            </p:nvSpPr>
            <p:spPr bwMode="auto">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40">
                <a:extLst>
                  <a:ext uri="{FF2B5EF4-FFF2-40B4-BE49-F238E27FC236}">
                    <a16:creationId xmlns:a16="http://schemas.microsoft.com/office/drawing/2014/main" xmlns="" id="{1F088C54-7E47-4A5D-9AE3-7BBD71FB6B0A}"/>
                  </a:ext>
                </a:extLst>
              </p:cNvPr>
              <p:cNvSpPr>
                <a:spLocks noChangeArrowheads="1"/>
              </p:cNvSpPr>
              <p:nvPr userDrawn="1"/>
            </p:nvSpPr>
            <p:spPr bwMode="auto">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41">
                <a:extLst>
                  <a:ext uri="{FF2B5EF4-FFF2-40B4-BE49-F238E27FC236}">
                    <a16:creationId xmlns:a16="http://schemas.microsoft.com/office/drawing/2014/main" xmlns="" id="{2B6618A2-4035-465A-92EF-163A0866389D}"/>
                  </a:ext>
                </a:extLst>
              </p:cNvPr>
              <p:cNvSpPr>
                <a:spLocks noChangeArrowheads="1"/>
              </p:cNvSpPr>
              <p:nvPr userDrawn="1"/>
            </p:nvSpPr>
            <p:spPr bwMode="auto">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42">
                <a:extLst>
                  <a:ext uri="{FF2B5EF4-FFF2-40B4-BE49-F238E27FC236}">
                    <a16:creationId xmlns:a16="http://schemas.microsoft.com/office/drawing/2014/main" xmlns="" id="{CD2EC1D4-0DE0-4C10-BB21-E77254C622D4}"/>
                  </a:ext>
                </a:extLst>
              </p:cNvPr>
              <p:cNvSpPr>
                <a:spLocks noChangeArrowheads="1"/>
              </p:cNvSpPr>
              <p:nvPr userDrawn="1"/>
            </p:nvSpPr>
            <p:spPr bwMode="auto">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43">
                <a:extLst>
                  <a:ext uri="{FF2B5EF4-FFF2-40B4-BE49-F238E27FC236}">
                    <a16:creationId xmlns:a16="http://schemas.microsoft.com/office/drawing/2014/main" xmlns="" id="{3AB8ED8E-D05E-4BD5-B950-85055EE72A81}"/>
                  </a:ext>
                </a:extLst>
              </p:cNvPr>
              <p:cNvSpPr>
                <a:spLocks noChangeArrowheads="1"/>
              </p:cNvSpPr>
              <p:nvPr userDrawn="1"/>
            </p:nvSpPr>
            <p:spPr bwMode="auto">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44">
                <a:extLst>
                  <a:ext uri="{FF2B5EF4-FFF2-40B4-BE49-F238E27FC236}">
                    <a16:creationId xmlns:a16="http://schemas.microsoft.com/office/drawing/2014/main" xmlns="" id="{45C27BD8-3799-4E98-9830-AA5C4DBF0BB1}"/>
                  </a:ext>
                </a:extLst>
              </p:cNvPr>
              <p:cNvSpPr>
                <a:spLocks noChangeArrowheads="1"/>
              </p:cNvSpPr>
              <p:nvPr userDrawn="1"/>
            </p:nvSpPr>
            <p:spPr bwMode="auto">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45">
                <a:extLst>
                  <a:ext uri="{FF2B5EF4-FFF2-40B4-BE49-F238E27FC236}">
                    <a16:creationId xmlns:a16="http://schemas.microsoft.com/office/drawing/2014/main" xmlns="" id="{30503E90-5017-495B-87B4-E001268DC606}"/>
                  </a:ext>
                </a:extLst>
              </p:cNvPr>
              <p:cNvSpPr>
                <a:spLocks noChangeArrowheads="1"/>
              </p:cNvSpPr>
              <p:nvPr userDrawn="1"/>
            </p:nvSpPr>
            <p:spPr bwMode="auto">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46">
                <a:extLst>
                  <a:ext uri="{FF2B5EF4-FFF2-40B4-BE49-F238E27FC236}">
                    <a16:creationId xmlns:a16="http://schemas.microsoft.com/office/drawing/2014/main" xmlns="" id="{85B99AFF-DDB5-4E15-8621-A1183115FED6}"/>
                  </a:ext>
                </a:extLst>
              </p:cNvPr>
              <p:cNvSpPr>
                <a:spLocks noChangeArrowheads="1"/>
              </p:cNvSpPr>
              <p:nvPr userDrawn="1"/>
            </p:nvSpPr>
            <p:spPr bwMode="auto">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47">
                <a:extLst>
                  <a:ext uri="{FF2B5EF4-FFF2-40B4-BE49-F238E27FC236}">
                    <a16:creationId xmlns:a16="http://schemas.microsoft.com/office/drawing/2014/main" xmlns="" id="{0EB38ABA-FFD9-42E0-BF45-2908EE2317DB}"/>
                  </a:ext>
                </a:extLst>
              </p:cNvPr>
              <p:cNvSpPr>
                <a:spLocks noChangeArrowheads="1"/>
              </p:cNvSpPr>
              <p:nvPr userDrawn="1"/>
            </p:nvSpPr>
            <p:spPr bwMode="auto">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48">
                <a:extLst>
                  <a:ext uri="{FF2B5EF4-FFF2-40B4-BE49-F238E27FC236}">
                    <a16:creationId xmlns:a16="http://schemas.microsoft.com/office/drawing/2014/main" xmlns="" id="{42CC3335-26EA-455C-93E2-F4C8A75B66D5}"/>
                  </a:ext>
                </a:extLst>
              </p:cNvPr>
              <p:cNvSpPr>
                <a:spLocks noChangeArrowheads="1"/>
              </p:cNvSpPr>
              <p:nvPr userDrawn="1"/>
            </p:nvSpPr>
            <p:spPr bwMode="auto">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49">
                <a:extLst>
                  <a:ext uri="{FF2B5EF4-FFF2-40B4-BE49-F238E27FC236}">
                    <a16:creationId xmlns:a16="http://schemas.microsoft.com/office/drawing/2014/main" xmlns="" id="{CD486C51-95B3-44AD-BA7F-3D843D8BFA4D}"/>
                  </a:ext>
                </a:extLst>
              </p:cNvPr>
              <p:cNvSpPr>
                <a:spLocks noChangeArrowheads="1"/>
              </p:cNvSpPr>
              <p:nvPr userDrawn="1"/>
            </p:nvSpPr>
            <p:spPr bwMode="auto">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50">
                <a:extLst>
                  <a:ext uri="{FF2B5EF4-FFF2-40B4-BE49-F238E27FC236}">
                    <a16:creationId xmlns:a16="http://schemas.microsoft.com/office/drawing/2014/main" xmlns="" id="{D0EC6168-496B-4689-B0B0-DB3E3A4CEE13}"/>
                  </a:ext>
                </a:extLst>
              </p:cNvPr>
              <p:cNvSpPr>
                <a:spLocks noChangeArrowheads="1"/>
              </p:cNvSpPr>
              <p:nvPr userDrawn="1"/>
            </p:nvSpPr>
            <p:spPr bwMode="auto">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51">
                <a:extLst>
                  <a:ext uri="{FF2B5EF4-FFF2-40B4-BE49-F238E27FC236}">
                    <a16:creationId xmlns:a16="http://schemas.microsoft.com/office/drawing/2014/main" xmlns="" id="{852E321E-04DC-4E3F-B21E-5F0F9C63FA16}"/>
                  </a:ext>
                </a:extLst>
              </p:cNvPr>
              <p:cNvSpPr>
                <a:spLocks noChangeArrowheads="1"/>
              </p:cNvSpPr>
              <p:nvPr userDrawn="1"/>
            </p:nvSpPr>
            <p:spPr bwMode="auto">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52">
                <a:extLst>
                  <a:ext uri="{FF2B5EF4-FFF2-40B4-BE49-F238E27FC236}">
                    <a16:creationId xmlns:a16="http://schemas.microsoft.com/office/drawing/2014/main" xmlns="" id="{6A424802-3DA6-40E0-965C-FE0928AD3992}"/>
                  </a:ext>
                </a:extLst>
              </p:cNvPr>
              <p:cNvSpPr>
                <a:spLocks noChangeArrowheads="1"/>
              </p:cNvSpPr>
              <p:nvPr userDrawn="1"/>
            </p:nvSpPr>
            <p:spPr bwMode="auto">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53">
                <a:extLst>
                  <a:ext uri="{FF2B5EF4-FFF2-40B4-BE49-F238E27FC236}">
                    <a16:creationId xmlns:a16="http://schemas.microsoft.com/office/drawing/2014/main" xmlns="" id="{E92B704E-F6B7-4B52-9D60-80C95FB35AD6}"/>
                  </a:ext>
                </a:extLst>
              </p:cNvPr>
              <p:cNvSpPr>
                <a:spLocks noChangeArrowheads="1"/>
              </p:cNvSpPr>
              <p:nvPr userDrawn="1"/>
            </p:nvSpPr>
            <p:spPr bwMode="auto">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54">
                <a:extLst>
                  <a:ext uri="{FF2B5EF4-FFF2-40B4-BE49-F238E27FC236}">
                    <a16:creationId xmlns:a16="http://schemas.microsoft.com/office/drawing/2014/main" xmlns="" id="{7FC425D2-1C81-4441-B40F-3C1BE2F2EF5B}"/>
                  </a:ext>
                </a:extLst>
              </p:cNvPr>
              <p:cNvSpPr>
                <a:spLocks noChangeArrowheads="1"/>
              </p:cNvSpPr>
              <p:nvPr userDrawn="1"/>
            </p:nvSpPr>
            <p:spPr bwMode="auto">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55">
                <a:extLst>
                  <a:ext uri="{FF2B5EF4-FFF2-40B4-BE49-F238E27FC236}">
                    <a16:creationId xmlns:a16="http://schemas.microsoft.com/office/drawing/2014/main" xmlns="" id="{6F184BF5-0FAF-473A-B673-48F67DB369AC}"/>
                  </a:ext>
                </a:extLst>
              </p:cNvPr>
              <p:cNvSpPr>
                <a:spLocks noChangeArrowheads="1"/>
              </p:cNvSpPr>
              <p:nvPr userDrawn="1"/>
            </p:nvSpPr>
            <p:spPr bwMode="auto">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56">
                <a:extLst>
                  <a:ext uri="{FF2B5EF4-FFF2-40B4-BE49-F238E27FC236}">
                    <a16:creationId xmlns:a16="http://schemas.microsoft.com/office/drawing/2014/main" xmlns="" id="{C6DAF381-D0C8-4F6F-A2D4-AE04A85040CE}"/>
                  </a:ext>
                </a:extLst>
              </p:cNvPr>
              <p:cNvSpPr>
                <a:spLocks noChangeArrowheads="1"/>
              </p:cNvSpPr>
              <p:nvPr userDrawn="1"/>
            </p:nvSpPr>
            <p:spPr bwMode="auto">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57">
                <a:extLst>
                  <a:ext uri="{FF2B5EF4-FFF2-40B4-BE49-F238E27FC236}">
                    <a16:creationId xmlns:a16="http://schemas.microsoft.com/office/drawing/2014/main" xmlns="" id="{2C513A6F-8CDE-48D4-A04F-85DFB156974B}"/>
                  </a:ext>
                </a:extLst>
              </p:cNvPr>
              <p:cNvSpPr>
                <a:spLocks noChangeArrowheads="1"/>
              </p:cNvSpPr>
              <p:nvPr userDrawn="1"/>
            </p:nvSpPr>
            <p:spPr bwMode="auto">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58">
                <a:extLst>
                  <a:ext uri="{FF2B5EF4-FFF2-40B4-BE49-F238E27FC236}">
                    <a16:creationId xmlns:a16="http://schemas.microsoft.com/office/drawing/2014/main" xmlns="" id="{307E5546-C572-4D92-9BAA-43B199904E4D}"/>
                  </a:ext>
                </a:extLst>
              </p:cNvPr>
              <p:cNvSpPr>
                <a:spLocks noChangeArrowheads="1"/>
              </p:cNvSpPr>
              <p:nvPr userDrawn="1"/>
            </p:nvSpPr>
            <p:spPr bwMode="auto">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59">
                <a:extLst>
                  <a:ext uri="{FF2B5EF4-FFF2-40B4-BE49-F238E27FC236}">
                    <a16:creationId xmlns:a16="http://schemas.microsoft.com/office/drawing/2014/main" xmlns="" id="{6B2CAD09-784D-43B7-B9B5-4D334B41A10F}"/>
                  </a:ext>
                </a:extLst>
              </p:cNvPr>
              <p:cNvSpPr>
                <a:spLocks noChangeArrowheads="1"/>
              </p:cNvSpPr>
              <p:nvPr userDrawn="1"/>
            </p:nvSpPr>
            <p:spPr bwMode="auto">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60">
                <a:extLst>
                  <a:ext uri="{FF2B5EF4-FFF2-40B4-BE49-F238E27FC236}">
                    <a16:creationId xmlns:a16="http://schemas.microsoft.com/office/drawing/2014/main" xmlns="" id="{21D5575A-469D-4A6A-A175-CFFA5B8E465F}"/>
                  </a:ext>
                </a:extLst>
              </p:cNvPr>
              <p:cNvSpPr>
                <a:spLocks noChangeArrowheads="1"/>
              </p:cNvSpPr>
              <p:nvPr userDrawn="1"/>
            </p:nvSpPr>
            <p:spPr bwMode="auto">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61">
                <a:extLst>
                  <a:ext uri="{FF2B5EF4-FFF2-40B4-BE49-F238E27FC236}">
                    <a16:creationId xmlns:a16="http://schemas.microsoft.com/office/drawing/2014/main" xmlns="" id="{4A3A18BA-83D0-4E41-ADDD-DDC0D8102A0A}"/>
                  </a:ext>
                </a:extLst>
              </p:cNvPr>
              <p:cNvSpPr>
                <a:spLocks noChangeArrowheads="1"/>
              </p:cNvSpPr>
              <p:nvPr userDrawn="1"/>
            </p:nvSpPr>
            <p:spPr bwMode="auto">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62">
                <a:extLst>
                  <a:ext uri="{FF2B5EF4-FFF2-40B4-BE49-F238E27FC236}">
                    <a16:creationId xmlns:a16="http://schemas.microsoft.com/office/drawing/2014/main" xmlns="" id="{FEDDC10C-1D28-4945-84AE-ED0303337EBC}"/>
                  </a:ext>
                </a:extLst>
              </p:cNvPr>
              <p:cNvSpPr>
                <a:spLocks noChangeArrowheads="1"/>
              </p:cNvSpPr>
              <p:nvPr userDrawn="1"/>
            </p:nvSpPr>
            <p:spPr bwMode="auto">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63">
                <a:extLst>
                  <a:ext uri="{FF2B5EF4-FFF2-40B4-BE49-F238E27FC236}">
                    <a16:creationId xmlns:a16="http://schemas.microsoft.com/office/drawing/2014/main" xmlns="" id="{498B5455-C1CF-423F-9BDF-451FB329F2F2}"/>
                  </a:ext>
                </a:extLst>
              </p:cNvPr>
              <p:cNvSpPr>
                <a:spLocks noChangeArrowheads="1"/>
              </p:cNvSpPr>
              <p:nvPr userDrawn="1"/>
            </p:nvSpPr>
            <p:spPr bwMode="auto">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 name="Group 64">
              <a:extLst>
                <a:ext uri="{FF2B5EF4-FFF2-40B4-BE49-F238E27FC236}">
                  <a16:creationId xmlns:a16="http://schemas.microsoft.com/office/drawing/2014/main" xmlns="" id="{18C80D23-86B4-4E73-88E0-2D61F146B473}"/>
                </a:ext>
              </a:extLst>
            </p:cNvPr>
            <p:cNvGrpSpPr>
              <a:grpSpLocks/>
            </p:cNvGrpSpPr>
            <p:nvPr userDrawn="1"/>
          </p:nvGrpSpPr>
          <p:grpSpPr bwMode="auto">
            <a:xfrm>
              <a:off x="7" y="6"/>
              <a:ext cx="5739" cy="1022"/>
              <a:chOff x="1056" y="111"/>
              <a:chExt cx="2448" cy="418"/>
            </a:xfrm>
          </p:grpSpPr>
          <p:sp>
            <p:nvSpPr>
              <p:cNvPr id="25" name="Line 65">
                <a:extLst>
                  <a:ext uri="{FF2B5EF4-FFF2-40B4-BE49-F238E27FC236}">
                    <a16:creationId xmlns:a16="http://schemas.microsoft.com/office/drawing/2014/main" xmlns="" id="{34AD4B91-CA7B-4B37-969C-FBBB96C4CD99}"/>
                  </a:ext>
                </a:extLst>
              </p:cNvPr>
              <p:cNvSpPr>
                <a:spLocks noChangeShapeType="1"/>
              </p:cNvSpPr>
              <p:nvPr/>
            </p:nvSpPr>
            <p:spPr bwMode="auto">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66">
                <a:extLst>
                  <a:ext uri="{FF2B5EF4-FFF2-40B4-BE49-F238E27FC236}">
                    <a16:creationId xmlns:a16="http://schemas.microsoft.com/office/drawing/2014/main" xmlns="" id="{0A2C9D07-02CA-4C39-B611-6F0582BE22F0}"/>
                  </a:ext>
                </a:extLst>
              </p:cNvPr>
              <p:cNvSpPr>
                <a:spLocks noChangeShapeType="1"/>
              </p:cNvSpPr>
              <p:nvPr/>
            </p:nvSpPr>
            <p:spPr bwMode="auto">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67">
                <a:extLst>
                  <a:ext uri="{FF2B5EF4-FFF2-40B4-BE49-F238E27FC236}">
                    <a16:creationId xmlns:a16="http://schemas.microsoft.com/office/drawing/2014/main" xmlns="" id="{029354DA-2040-44D2-A76E-2A71059C31DD}"/>
                  </a:ext>
                </a:extLst>
              </p:cNvPr>
              <p:cNvSpPr>
                <a:spLocks noChangeShapeType="1"/>
              </p:cNvSpPr>
              <p:nvPr/>
            </p:nvSpPr>
            <p:spPr bwMode="auto">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68">
                <a:extLst>
                  <a:ext uri="{FF2B5EF4-FFF2-40B4-BE49-F238E27FC236}">
                    <a16:creationId xmlns:a16="http://schemas.microsoft.com/office/drawing/2014/main" xmlns="" id="{D2148273-F628-4AE0-BBC7-88659CAA3070}"/>
                  </a:ext>
                </a:extLst>
              </p:cNvPr>
              <p:cNvSpPr>
                <a:spLocks noChangeShapeType="1"/>
              </p:cNvSpPr>
              <p:nvPr/>
            </p:nvSpPr>
            <p:spPr bwMode="auto">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69">
                <a:extLst>
                  <a:ext uri="{FF2B5EF4-FFF2-40B4-BE49-F238E27FC236}">
                    <a16:creationId xmlns:a16="http://schemas.microsoft.com/office/drawing/2014/main" xmlns="" id="{9B5BF4F2-CCE4-4D63-93AA-18EFF3CF1A55}"/>
                  </a:ext>
                </a:extLst>
              </p:cNvPr>
              <p:cNvSpPr>
                <a:spLocks noChangeShapeType="1"/>
              </p:cNvSpPr>
              <p:nvPr/>
            </p:nvSpPr>
            <p:spPr bwMode="auto">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70">
                <a:extLst>
                  <a:ext uri="{FF2B5EF4-FFF2-40B4-BE49-F238E27FC236}">
                    <a16:creationId xmlns:a16="http://schemas.microsoft.com/office/drawing/2014/main" xmlns="" id="{348DA8F8-6AD1-4DFA-8995-644A9DF7A9FA}"/>
                  </a:ext>
                </a:extLst>
              </p:cNvPr>
              <p:cNvSpPr>
                <a:spLocks noChangeShapeType="1"/>
              </p:cNvSpPr>
              <p:nvPr/>
            </p:nvSpPr>
            <p:spPr bwMode="auto">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71">
                <a:extLst>
                  <a:ext uri="{FF2B5EF4-FFF2-40B4-BE49-F238E27FC236}">
                    <a16:creationId xmlns:a16="http://schemas.microsoft.com/office/drawing/2014/main" xmlns="" id="{9D32091C-93C0-4B58-99E6-5058A8326322}"/>
                  </a:ext>
                </a:extLst>
              </p:cNvPr>
              <p:cNvSpPr>
                <a:spLocks noChangeShapeType="1"/>
              </p:cNvSpPr>
              <p:nvPr/>
            </p:nvSpPr>
            <p:spPr bwMode="auto">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72">
                <a:extLst>
                  <a:ext uri="{FF2B5EF4-FFF2-40B4-BE49-F238E27FC236}">
                    <a16:creationId xmlns:a16="http://schemas.microsoft.com/office/drawing/2014/main" xmlns="" id="{891DAB72-8139-48BF-B2C0-73DADA3145B5}"/>
                  </a:ext>
                </a:extLst>
              </p:cNvPr>
              <p:cNvSpPr>
                <a:spLocks noChangeShapeType="1"/>
              </p:cNvSpPr>
              <p:nvPr/>
            </p:nvSpPr>
            <p:spPr bwMode="auto">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73">
                <a:extLst>
                  <a:ext uri="{FF2B5EF4-FFF2-40B4-BE49-F238E27FC236}">
                    <a16:creationId xmlns:a16="http://schemas.microsoft.com/office/drawing/2014/main" xmlns="" id="{9A01524F-8AB3-4441-AC81-A2AF58838E8E}"/>
                  </a:ext>
                </a:extLst>
              </p:cNvPr>
              <p:cNvSpPr>
                <a:spLocks noChangeShapeType="1"/>
              </p:cNvSpPr>
              <p:nvPr/>
            </p:nvSpPr>
            <p:spPr bwMode="auto">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74">
                <a:extLst>
                  <a:ext uri="{FF2B5EF4-FFF2-40B4-BE49-F238E27FC236}">
                    <a16:creationId xmlns:a16="http://schemas.microsoft.com/office/drawing/2014/main" xmlns="" id="{1D94AE45-9409-42E1-8F0D-807751381DE3}"/>
                  </a:ext>
                </a:extLst>
              </p:cNvPr>
              <p:cNvSpPr>
                <a:spLocks noChangeShapeType="1"/>
              </p:cNvSpPr>
              <p:nvPr/>
            </p:nvSpPr>
            <p:spPr bwMode="auto">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75">
                <a:extLst>
                  <a:ext uri="{FF2B5EF4-FFF2-40B4-BE49-F238E27FC236}">
                    <a16:creationId xmlns:a16="http://schemas.microsoft.com/office/drawing/2014/main" xmlns="" id="{8675507D-C67B-4808-A787-695709866745}"/>
                  </a:ext>
                </a:extLst>
              </p:cNvPr>
              <p:cNvSpPr>
                <a:spLocks noChangeShapeType="1"/>
              </p:cNvSpPr>
              <p:nvPr/>
            </p:nvSpPr>
            <p:spPr bwMode="auto">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76">
              <a:extLst>
                <a:ext uri="{FF2B5EF4-FFF2-40B4-BE49-F238E27FC236}">
                  <a16:creationId xmlns:a16="http://schemas.microsoft.com/office/drawing/2014/main" xmlns="" id="{BB8AF669-CEE8-414F-9FEA-285A5460275F}"/>
                </a:ext>
              </a:extLst>
            </p:cNvPr>
            <p:cNvGrpSpPr>
              <a:grpSpLocks/>
            </p:cNvGrpSpPr>
            <p:nvPr userDrawn="1"/>
          </p:nvGrpSpPr>
          <p:grpSpPr bwMode="auto">
            <a:xfrm>
              <a:off x="363" y="1"/>
              <a:ext cx="4919" cy="1034"/>
              <a:chOff x="1208" y="109"/>
              <a:chExt cx="2098" cy="423"/>
            </a:xfrm>
          </p:grpSpPr>
          <p:sp>
            <p:nvSpPr>
              <p:cNvPr id="10" name="Line 77">
                <a:extLst>
                  <a:ext uri="{FF2B5EF4-FFF2-40B4-BE49-F238E27FC236}">
                    <a16:creationId xmlns:a16="http://schemas.microsoft.com/office/drawing/2014/main" xmlns="" id="{5AA753DB-F395-4870-8EAB-36C43A68079A}"/>
                  </a:ext>
                </a:extLst>
              </p:cNvPr>
              <p:cNvSpPr>
                <a:spLocks noChangeShapeType="1"/>
              </p:cNvSpPr>
              <p:nvPr/>
            </p:nvSpPr>
            <p:spPr bwMode="auto">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8">
                <a:extLst>
                  <a:ext uri="{FF2B5EF4-FFF2-40B4-BE49-F238E27FC236}">
                    <a16:creationId xmlns:a16="http://schemas.microsoft.com/office/drawing/2014/main" xmlns="" id="{069B5BB6-9AD9-462C-A4CC-D1CEF04DAEA7}"/>
                  </a:ext>
                </a:extLst>
              </p:cNvPr>
              <p:cNvSpPr>
                <a:spLocks noChangeShapeType="1"/>
              </p:cNvSpPr>
              <p:nvPr/>
            </p:nvSpPr>
            <p:spPr bwMode="auto">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9">
                <a:extLst>
                  <a:ext uri="{FF2B5EF4-FFF2-40B4-BE49-F238E27FC236}">
                    <a16:creationId xmlns:a16="http://schemas.microsoft.com/office/drawing/2014/main" xmlns="" id="{38B1EF68-4935-4E21-AE3C-62F82846CD54}"/>
                  </a:ext>
                </a:extLst>
              </p:cNvPr>
              <p:cNvSpPr>
                <a:spLocks noChangeShapeType="1"/>
              </p:cNvSpPr>
              <p:nvPr/>
            </p:nvSpPr>
            <p:spPr bwMode="auto">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80">
                <a:extLst>
                  <a:ext uri="{FF2B5EF4-FFF2-40B4-BE49-F238E27FC236}">
                    <a16:creationId xmlns:a16="http://schemas.microsoft.com/office/drawing/2014/main" xmlns="" id="{7E766B1F-B78A-4470-8870-75E0934BEC55}"/>
                  </a:ext>
                </a:extLst>
              </p:cNvPr>
              <p:cNvSpPr>
                <a:spLocks noChangeShapeType="1"/>
              </p:cNvSpPr>
              <p:nvPr/>
            </p:nvSpPr>
            <p:spPr bwMode="auto">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81">
                <a:extLst>
                  <a:ext uri="{FF2B5EF4-FFF2-40B4-BE49-F238E27FC236}">
                    <a16:creationId xmlns:a16="http://schemas.microsoft.com/office/drawing/2014/main" xmlns="" id="{77AAFFC4-6FEC-4804-88F3-3178F63D45DA}"/>
                  </a:ext>
                </a:extLst>
              </p:cNvPr>
              <p:cNvSpPr>
                <a:spLocks noChangeShapeType="1"/>
              </p:cNvSpPr>
              <p:nvPr/>
            </p:nvSpPr>
            <p:spPr bwMode="auto">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2">
                <a:extLst>
                  <a:ext uri="{FF2B5EF4-FFF2-40B4-BE49-F238E27FC236}">
                    <a16:creationId xmlns:a16="http://schemas.microsoft.com/office/drawing/2014/main" xmlns="" id="{ADB12677-C9BE-4A1B-B1A5-917AF796653F}"/>
                  </a:ext>
                </a:extLst>
              </p:cNvPr>
              <p:cNvSpPr>
                <a:spLocks noChangeShapeType="1"/>
              </p:cNvSpPr>
              <p:nvPr/>
            </p:nvSpPr>
            <p:spPr bwMode="auto">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3">
                <a:extLst>
                  <a:ext uri="{FF2B5EF4-FFF2-40B4-BE49-F238E27FC236}">
                    <a16:creationId xmlns:a16="http://schemas.microsoft.com/office/drawing/2014/main" xmlns="" id="{ECDD3A88-0D34-45DC-BFBF-6F85B1698865}"/>
                  </a:ext>
                </a:extLst>
              </p:cNvPr>
              <p:cNvSpPr>
                <a:spLocks noChangeShapeType="1"/>
              </p:cNvSpPr>
              <p:nvPr/>
            </p:nvSpPr>
            <p:spPr bwMode="auto">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84">
                <a:extLst>
                  <a:ext uri="{FF2B5EF4-FFF2-40B4-BE49-F238E27FC236}">
                    <a16:creationId xmlns:a16="http://schemas.microsoft.com/office/drawing/2014/main" xmlns="" id="{681433DE-4F81-49A2-B8E6-2E168CB3EA62}"/>
                  </a:ext>
                </a:extLst>
              </p:cNvPr>
              <p:cNvSpPr>
                <a:spLocks noChangeShapeType="1"/>
              </p:cNvSpPr>
              <p:nvPr/>
            </p:nvSpPr>
            <p:spPr bwMode="auto">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85">
                <a:extLst>
                  <a:ext uri="{FF2B5EF4-FFF2-40B4-BE49-F238E27FC236}">
                    <a16:creationId xmlns:a16="http://schemas.microsoft.com/office/drawing/2014/main" xmlns="" id="{2074CD45-883E-4714-A8FA-7F4E526AC517}"/>
                  </a:ext>
                </a:extLst>
              </p:cNvPr>
              <p:cNvSpPr>
                <a:spLocks noChangeShapeType="1"/>
              </p:cNvSpPr>
              <p:nvPr/>
            </p:nvSpPr>
            <p:spPr bwMode="auto">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86">
                <a:extLst>
                  <a:ext uri="{FF2B5EF4-FFF2-40B4-BE49-F238E27FC236}">
                    <a16:creationId xmlns:a16="http://schemas.microsoft.com/office/drawing/2014/main" xmlns="" id="{3827FAD1-079B-4E10-BF86-3381B14B9A17}"/>
                  </a:ext>
                </a:extLst>
              </p:cNvPr>
              <p:cNvSpPr>
                <a:spLocks noChangeShapeType="1"/>
              </p:cNvSpPr>
              <p:nvPr/>
            </p:nvSpPr>
            <p:spPr bwMode="auto">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87">
                <a:extLst>
                  <a:ext uri="{FF2B5EF4-FFF2-40B4-BE49-F238E27FC236}">
                    <a16:creationId xmlns:a16="http://schemas.microsoft.com/office/drawing/2014/main" xmlns="" id="{A466BF7A-DD9B-4155-80C8-9E92B74B9AAB}"/>
                  </a:ext>
                </a:extLst>
              </p:cNvPr>
              <p:cNvSpPr>
                <a:spLocks noChangeShapeType="1"/>
              </p:cNvSpPr>
              <p:nvPr/>
            </p:nvSpPr>
            <p:spPr bwMode="auto">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88">
                <a:extLst>
                  <a:ext uri="{FF2B5EF4-FFF2-40B4-BE49-F238E27FC236}">
                    <a16:creationId xmlns:a16="http://schemas.microsoft.com/office/drawing/2014/main" xmlns="" id="{919095A3-464B-459E-9837-3E28011787E4}"/>
                  </a:ext>
                </a:extLst>
              </p:cNvPr>
              <p:cNvSpPr>
                <a:spLocks noChangeShapeType="1"/>
              </p:cNvSpPr>
              <p:nvPr/>
            </p:nvSpPr>
            <p:spPr bwMode="auto">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9">
                <a:extLst>
                  <a:ext uri="{FF2B5EF4-FFF2-40B4-BE49-F238E27FC236}">
                    <a16:creationId xmlns:a16="http://schemas.microsoft.com/office/drawing/2014/main" xmlns="" id="{B3D0C9A6-3D0D-456F-85B3-145DC0BA53F3}"/>
                  </a:ext>
                </a:extLst>
              </p:cNvPr>
              <p:cNvSpPr>
                <a:spLocks noChangeShapeType="1"/>
              </p:cNvSpPr>
              <p:nvPr/>
            </p:nvSpPr>
            <p:spPr bwMode="auto">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90">
                <a:extLst>
                  <a:ext uri="{FF2B5EF4-FFF2-40B4-BE49-F238E27FC236}">
                    <a16:creationId xmlns:a16="http://schemas.microsoft.com/office/drawing/2014/main" xmlns="" id="{5776C356-8A43-48EC-9D9A-9172EC1174CE}"/>
                  </a:ext>
                </a:extLst>
              </p:cNvPr>
              <p:cNvSpPr>
                <a:spLocks noChangeShapeType="1"/>
              </p:cNvSpPr>
              <p:nvPr/>
            </p:nvSpPr>
            <p:spPr bwMode="auto">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91">
                <a:extLst>
                  <a:ext uri="{FF2B5EF4-FFF2-40B4-BE49-F238E27FC236}">
                    <a16:creationId xmlns:a16="http://schemas.microsoft.com/office/drawing/2014/main" xmlns="" id="{FEB9D2C3-48C1-4DFF-A005-6C09BF31BFBE}"/>
                  </a:ext>
                </a:extLst>
              </p:cNvPr>
              <p:cNvSpPr>
                <a:spLocks noChangeShapeType="1"/>
              </p:cNvSpPr>
              <p:nvPr/>
            </p:nvSpPr>
            <p:spPr bwMode="auto">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2" name="Rectangle 92">
            <a:extLst>
              <a:ext uri="{FF2B5EF4-FFF2-40B4-BE49-F238E27FC236}">
                <a16:creationId xmlns:a16="http://schemas.microsoft.com/office/drawing/2014/main" xmlns="" id="{78519028-4A2D-4AA6-8015-0894062F8A7A}"/>
              </a:ext>
            </a:extLst>
          </p:cNvPr>
          <p:cNvSpPr>
            <a:spLocks noChangeArrowheads="1"/>
          </p:cNvSpPr>
          <p:nvPr/>
        </p:nvSpPr>
        <p:spPr bwMode="auto">
          <a:xfrm>
            <a:off x="1" y="0"/>
            <a:ext cx="810684" cy="4876800"/>
          </a:xfrm>
          <a:prstGeom prst="rect">
            <a:avLst/>
          </a:prstGeom>
          <a:solidFill>
            <a:schemeClr val="accent1"/>
          </a:solidFill>
          <a:ln>
            <a:noFill/>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TW" altLang="en-US" sz="2400" b="0">
              <a:solidFill>
                <a:schemeClr val="tx1"/>
              </a:solidFill>
              <a:latin typeface="Times New Roman" panose="02020603050405020304" pitchFamily="18" charset="0"/>
              <a:ea typeface="PMingLiU" pitchFamily="18" charset="-120"/>
            </a:endParaRPr>
          </a:p>
        </p:txBody>
      </p:sp>
      <p:pic>
        <p:nvPicPr>
          <p:cNvPr id="93" name="Picture 93" descr="ai logo">
            <a:extLst>
              <a:ext uri="{FF2B5EF4-FFF2-40B4-BE49-F238E27FC236}">
                <a16:creationId xmlns:a16="http://schemas.microsoft.com/office/drawing/2014/main" xmlns="" id="{CC767019-386B-44D6-88CF-C4868EDC0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3505201"/>
            <a:ext cx="50800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4">
            <a:extLst>
              <a:ext uri="{FF2B5EF4-FFF2-40B4-BE49-F238E27FC236}">
                <a16:creationId xmlns:a16="http://schemas.microsoft.com/office/drawing/2014/main" xmlns="" id="{106E54CC-0A5C-41C5-8B01-6111743CABC5}"/>
              </a:ext>
            </a:extLst>
          </p:cNvPr>
          <p:cNvSpPr>
            <a:spLocks noChangeArrowheads="1"/>
          </p:cNvSpPr>
          <p:nvPr/>
        </p:nvSpPr>
        <p:spPr bwMode="auto">
          <a:xfrm>
            <a:off x="101600" y="762000"/>
            <a:ext cx="11988800" cy="838200"/>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grpSp>
        <p:nvGrpSpPr>
          <p:cNvPr id="95" name="Group 95">
            <a:extLst>
              <a:ext uri="{FF2B5EF4-FFF2-40B4-BE49-F238E27FC236}">
                <a16:creationId xmlns:a16="http://schemas.microsoft.com/office/drawing/2014/main" xmlns="" id="{1D714A39-B458-404E-9B56-B5268A697F53}"/>
              </a:ext>
            </a:extLst>
          </p:cNvPr>
          <p:cNvGrpSpPr>
            <a:grpSpLocks/>
          </p:cNvGrpSpPr>
          <p:nvPr/>
        </p:nvGrpSpPr>
        <p:grpSpPr bwMode="auto">
          <a:xfrm>
            <a:off x="406400" y="0"/>
            <a:ext cx="4368800" cy="2133600"/>
            <a:chOff x="336" y="0"/>
            <a:chExt cx="2064" cy="1344"/>
          </a:xfrm>
        </p:grpSpPr>
        <p:sp>
          <p:nvSpPr>
            <p:cNvPr id="96" name="Rectangle 96">
              <a:extLst>
                <a:ext uri="{FF2B5EF4-FFF2-40B4-BE49-F238E27FC236}">
                  <a16:creationId xmlns:a16="http://schemas.microsoft.com/office/drawing/2014/main" xmlns="" id="{F591996A-D497-4FD4-AF8B-2273D784F3DE}"/>
                </a:ext>
              </a:extLst>
            </p:cNvPr>
            <p:cNvSpPr>
              <a:spLocks noChangeArrowheads="1"/>
            </p:cNvSpPr>
            <p:nvPr/>
          </p:nvSpPr>
          <p:spPr bwMode="auto">
            <a:xfrm>
              <a:off x="1008" y="672"/>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7" name="Rectangle 97">
              <a:extLst>
                <a:ext uri="{FF2B5EF4-FFF2-40B4-BE49-F238E27FC236}">
                  <a16:creationId xmlns:a16="http://schemas.microsoft.com/office/drawing/2014/main" xmlns="" id="{627FAB2B-5F81-4DBD-8427-31FB343B5E2C}"/>
                </a:ext>
              </a:extLst>
            </p:cNvPr>
            <p:cNvSpPr>
              <a:spLocks noChangeArrowheads="1"/>
            </p:cNvSpPr>
            <p:nvPr/>
          </p:nvSpPr>
          <p:spPr bwMode="auto">
            <a:xfrm>
              <a:off x="1344" y="1008"/>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8" name="Rectangle 98">
              <a:extLst>
                <a:ext uri="{FF2B5EF4-FFF2-40B4-BE49-F238E27FC236}">
                  <a16:creationId xmlns:a16="http://schemas.microsoft.com/office/drawing/2014/main" xmlns="" id="{0C3BC3E2-510C-45B6-859F-69FFDDC1832D}"/>
                </a:ext>
              </a:extLst>
            </p:cNvPr>
            <p:cNvSpPr>
              <a:spLocks noChangeArrowheads="1"/>
            </p:cNvSpPr>
            <p:nvPr/>
          </p:nvSpPr>
          <p:spPr bwMode="auto">
            <a:xfrm>
              <a:off x="1728" y="336"/>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9" name="Rectangle 99">
              <a:extLst>
                <a:ext uri="{FF2B5EF4-FFF2-40B4-BE49-F238E27FC236}">
                  <a16:creationId xmlns:a16="http://schemas.microsoft.com/office/drawing/2014/main" xmlns="" id="{E9A271E3-2FEA-4398-91B9-2EA35524F8F4}"/>
                </a:ext>
              </a:extLst>
            </p:cNvPr>
            <p:cNvSpPr>
              <a:spLocks noChangeArrowheads="1"/>
            </p:cNvSpPr>
            <p:nvPr/>
          </p:nvSpPr>
          <p:spPr bwMode="auto">
            <a:xfrm>
              <a:off x="2064" y="672"/>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0" name="Rectangle 100">
              <a:extLst>
                <a:ext uri="{FF2B5EF4-FFF2-40B4-BE49-F238E27FC236}">
                  <a16:creationId xmlns:a16="http://schemas.microsoft.com/office/drawing/2014/main" xmlns="" id="{5AA2B001-8A7B-462D-BA09-DDA91FEB71CC}"/>
                </a:ext>
              </a:extLst>
            </p:cNvPr>
            <p:cNvSpPr>
              <a:spLocks noChangeArrowheads="1"/>
            </p:cNvSpPr>
            <p:nvPr/>
          </p:nvSpPr>
          <p:spPr bwMode="auto">
            <a:xfrm>
              <a:off x="672" y="336"/>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1" name="Rectangle 101">
              <a:extLst>
                <a:ext uri="{FF2B5EF4-FFF2-40B4-BE49-F238E27FC236}">
                  <a16:creationId xmlns:a16="http://schemas.microsoft.com/office/drawing/2014/main" xmlns="" id="{6BB1D14F-760E-40FB-9105-8233C0C59ECC}"/>
                </a:ext>
              </a:extLst>
            </p:cNvPr>
            <p:cNvSpPr>
              <a:spLocks noChangeArrowheads="1"/>
            </p:cNvSpPr>
            <p:nvPr/>
          </p:nvSpPr>
          <p:spPr bwMode="auto">
            <a:xfrm>
              <a:off x="336" y="0"/>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grpSp>
      <p:sp>
        <p:nvSpPr>
          <p:cNvPr id="102" name="Rectangle 102">
            <a:extLst>
              <a:ext uri="{FF2B5EF4-FFF2-40B4-BE49-F238E27FC236}">
                <a16:creationId xmlns:a16="http://schemas.microsoft.com/office/drawing/2014/main" xmlns="" id="{D9E444C2-DBBB-4660-A97B-AFF985CC03B3}"/>
              </a:ext>
            </a:extLst>
          </p:cNvPr>
          <p:cNvSpPr>
            <a:spLocks noChangeArrowheads="1"/>
          </p:cNvSpPr>
          <p:nvPr/>
        </p:nvSpPr>
        <p:spPr bwMode="auto">
          <a:xfrm>
            <a:off x="1828800" y="1066800"/>
            <a:ext cx="711200" cy="533400"/>
          </a:xfrm>
          <a:prstGeom prst="rect">
            <a:avLst/>
          </a:prstGeom>
          <a:solidFill>
            <a:schemeClr val="accent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3" name="Rectangle 103">
            <a:extLst>
              <a:ext uri="{FF2B5EF4-FFF2-40B4-BE49-F238E27FC236}">
                <a16:creationId xmlns:a16="http://schemas.microsoft.com/office/drawing/2014/main" xmlns="" id="{14D544BD-5583-445C-B108-53E33E09FB06}"/>
              </a:ext>
            </a:extLst>
          </p:cNvPr>
          <p:cNvSpPr>
            <a:spLocks noChangeArrowheads="1"/>
          </p:cNvSpPr>
          <p:nvPr/>
        </p:nvSpPr>
        <p:spPr bwMode="auto">
          <a:xfrm>
            <a:off x="2540000" y="1600200"/>
            <a:ext cx="711200" cy="533400"/>
          </a:xfrm>
          <a:prstGeom prst="rect">
            <a:avLst/>
          </a:prstGeom>
          <a:solidFill>
            <a:schemeClr val="accent1"/>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4" name="Rectangle 104">
            <a:extLst>
              <a:ext uri="{FF2B5EF4-FFF2-40B4-BE49-F238E27FC236}">
                <a16:creationId xmlns:a16="http://schemas.microsoft.com/office/drawing/2014/main" xmlns="" id="{3C695B6F-80F0-4B5A-A01C-4FECE40D6EE0}"/>
              </a:ext>
            </a:extLst>
          </p:cNvPr>
          <p:cNvSpPr>
            <a:spLocks noChangeArrowheads="1"/>
          </p:cNvSpPr>
          <p:nvPr/>
        </p:nvSpPr>
        <p:spPr bwMode="auto">
          <a:xfrm>
            <a:off x="3352800" y="533400"/>
            <a:ext cx="711200" cy="533400"/>
          </a:xfrm>
          <a:prstGeom prst="rect">
            <a:avLst/>
          </a:prstGeom>
          <a:solidFill>
            <a:schemeClr val="accent1"/>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5" name="Rectangle 105">
            <a:extLst>
              <a:ext uri="{FF2B5EF4-FFF2-40B4-BE49-F238E27FC236}">
                <a16:creationId xmlns:a16="http://schemas.microsoft.com/office/drawing/2014/main" xmlns="" id="{0787C1AB-19DF-4DF5-86C9-A0DEB5916DA0}"/>
              </a:ext>
            </a:extLst>
          </p:cNvPr>
          <p:cNvSpPr>
            <a:spLocks noChangeArrowheads="1"/>
          </p:cNvSpPr>
          <p:nvPr/>
        </p:nvSpPr>
        <p:spPr bwMode="auto">
          <a:xfrm>
            <a:off x="4091517" y="1066800"/>
            <a:ext cx="785283" cy="609600"/>
          </a:xfrm>
          <a:prstGeom prst="rect">
            <a:avLst/>
          </a:prstGeom>
          <a:solidFill>
            <a:schemeClr val="bg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6" name="Rectangle 106">
            <a:extLst>
              <a:ext uri="{FF2B5EF4-FFF2-40B4-BE49-F238E27FC236}">
                <a16:creationId xmlns:a16="http://schemas.microsoft.com/office/drawing/2014/main" xmlns="" id="{D62255B0-3599-4A49-AEDF-33513906E7C0}"/>
              </a:ext>
            </a:extLst>
          </p:cNvPr>
          <p:cNvSpPr>
            <a:spLocks noChangeArrowheads="1"/>
          </p:cNvSpPr>
          <p:nvPr/>
        </p:nvSpPr>
        <p:spPr bwMode="auto">
          <a:xfrm>
            <a:off x="1117600" y="533400"/>
            <a:ext cx="711200" cy="533400"/>
          </a:xfrm>
          <a:prstGeom prst="rect">
            <a:avLst/>
          </a:prstGeom>
          <a:solidFill>
            <a:schemeClr val="tx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7" name="Rectangle 107">
            <a:extLst>
              <a:ext uri="{FF2B5EF4-FFF2-40B4-BE49-F238E27FC236}">
                <a16:creationId xmlns:a16="http://schemas.microsoft.com/office/drawing/2014/main" xmlns="" id="{8AD30F8F-22DB-4179-9255-CBED47E9FD78}"/>
              </a:ext>
            </a:extLst>
          </p:cNvPr>
          <p:cNvSpPr>
            <a:spLocks noChangeArrowheads="1"/>
          </p:cNvSpPr>
          <p:nvPr/>
        </p:nvSpPr>
        <p:spPr bwMode="auto">
          <a:xfrm>
            <a:off x="406400" y="0"/>
            <a:ext cx="711200" cy="533400"/>
          </a:xfrm>
          <a:prstGeom prst="rect">
            <a:avLst/>
          </a:prstGeom>
          <a:solidFill>
            <a:schemeClr val="bg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grpSp>
        <p:nvGrpSpPr>
          <p:cNvPr id="108" name="Group 108">
            <a:extLst>
              <a:ext uri="{FF2B5EF4-FFF2-40B4-BE49-F238E27FC236}">
                <a16:creationId xmlns:a16="http://schemas.microsoft.com/office/drawing/2014/main" xmlns="" id="{F6624B60-70C1-43EE-973B-481FD887F146}"/>
              </a:ext>
            </a:extLst>
          </p:cNvPr>
          <p:cNvGrpSpPr>
            <a:grpSpLocks/>
          </p:cNvGrpSpPr>
          <p:nvPr/>
        </p:nvGrpSpPr>
        <p:grpSpPr bwMode="auto">
          <a:xfrm>
            <a:off x="4064000" y="3352800"/>
            <a:ext cx="4368800" cy="211138"/>
            <a:chOff x="1824" y="2640"/>
            <a:chExt cx="2064" cy="133"/>
          </a:xfrm>
        </p:grpSpPr>
        <p:sp>
          <p:nvSpPr>
            <p:cNvPr id="109" name="Line 109">
              <a:extLst>
                <a:ext uri="{FF2B5EF4-FFF2-40B4-BE49-F238E27FC236}">
                  <a16:creationId xmlns:a16="http://schemas.microsoft.com/office/drawing/2014/main" xmlns="" id="{484ADDD9-1AA9-4734-A05C-026FCC3B0964}"/>
                </a:ext>
              </a:extLst>
            </p:cNvPr>
            <p:cNvSpPr>
              <a:spLocks noChangeShapeType="1"/>
            </p:cNvSpPr>
            <p:nvPr/>
          </p:nvSpPr>
          <p:spPr bwMode="auto">
            <a:xfrm>
              <a:off x="1824" y="2711"/>
              <a:ext cx="206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Rectangle 110">
              <a:extLst>
                <a:ext uri="{FF2B5EF4-FFF2-40B4-BE49-F238E27FC236}">
                  <a16:creationId xmlns:a16="http://schemas.microsoft.com/office/drawing/2014/main" xmlns="" id="{86B62244-A522-4F9A-A16D-800B0762F5A5}"/>
                </a:ext>
              </a:extLst>
            </p:cNvPr>
            <p:cNvSpPr>
              <a:spLocks noChangeArrowheads="1"/>
            </p:cNvSpPr>
            <p:nvPr/>
          </p:nvSpPr>
          <p:spPr bwMode="auto">
            <a:xfrm>
              <a:off x="2592" y="2640"/>
              <a:ext cx="133" cy="133"/>
            </a:xfrm>
            <a:prstGeom prst="rect">
              <a:avLst/>
            </a:prstGeom>
            <a:solidFill>
              <a:schemeClr val="accent2"/>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sp>
          <p:nvSpPr>
            <p:cNvPr id="111" name="Rectangle 111">
              <a:extLst>
                <a:ext uri="{FF2B5EF4-FFF2-40B4-BE49-F238E27FC236}">
                  <a16:creationId xmlns:a16="http://schemas.microsoft.com/office/drawing/2014/main" xmlns="" id="{B0397D3A-4228-4E19-B601-5D3817FEA7CA}"/>
                </a:ext>
              </a:extLst>
            </p:cNvPr>
            <p:cNvSpPr>
              <a:spLocks noChangeArrowheads="1"/>
            </p:cNvSpPr>
            <p:nvPr/>
          </p:nvSpPr>
          <p:spPr bwMode="auto">
            <a:xfrm>
              <a:off x="2784" y="2640"/>
              <a:ext cx="133" cy="133"/>
            </a:xfrm>
            <a:prstGeom prst="rect">
              <a:avLst/>
            </a:prstGeom>
            <a:solidFill>
              <a:schemeClr val="bg2"/>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sp>
          <p:nvSpPr>
            <p:cNvPr id="112" name="Rectangle 112">
              <a:extLst>
                <a:ext uri="{FF2B5EF4-FFF2-40B4-BE49-F238E27FC236}">
                  <a16:creationId xmlns:a16="http://schemas.microsoft.com/office/drawing/2014/main" xmlns="" id="{AD790074-D49B-4AB4-8BE3-48FF377391D2}"/>
                </a:ext>
              </a:extLst>
            </p:cNvPr>
            <p:cNvSpPr>
              <a:spLocks noChangeArrowheads="1"/>
            </p:cNvSpPr>
            <p:nvPr/>
          </p:nvSpPr>
          <p:spPr bwMode="auto">
            <a:xfrm>
              <a:off x="2976" y="2640"/>
              <a:ext cx="133" cy="133"/>
            </a:xfrm>
            <a:prstGeom prst="rect">
              <a:avLst/>
            </a:prstGeom>
            <a:solidFill>
              <a:schemeClr val="accent1"/>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grpSp>
      <p:pic>
        <p:nvPicPr>
          <p:cNvPr id="113" name="Picture 113" descr="earth">
            <a:extLst>
              <a:ext uri="{FF2B5EF4-FFF2-40B4-BE49-F238E27FC236}">
                <a16:creationId xmlns:a16="http://schemas.microsoft.com/office/drawing/2014/main" xmlns="" id="{33BFA73B-506E-4254-B653-9E6B1FA28344}"/>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363200" y="609601"/>
            <a:ext cx="121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1206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包含图片的标题幻灯片">
    <p:spTree>
      <p:nvGrpSpPr>
        <p:cNvPr id="1" name=""/>
        <p:cNvGrpSpPr/>
        <p:nvPr/>
      </p:nvGrpSpPr>
      <p:grpSpPr>
        <a:xfrm>
          <a:off x="0" y="0"/>
          <a:ext cx="0" cy="0"/>
          <a:chOff x="0" y="0"/>
          <a:chExt cx="0" cy="0"/>
        </a:xfrm>
      </p:grpSpPr>
      <p:grpSp>
        <p:nvGrpSpPr>
          <p:cNvPr id="5" name="组 12">
            <a:extLst>
              <a:ext uri="{FF2B5EF4-FFF2-40B4-BE49-F238E27FC236}">
                <a16:creationId xmlns:a16="http://schemas.microsoft.com/office/drawing/2014/main" xmlns="" id="{5A4554A7-C4FD-45DD-9E28-99D92237C64B}"/>
              </a:ext>
            </a:extLst>
          </p:cNvPr>
          <p:cNvGrpSpPr>
            <a:grpSpLocks/>
          </p:cNvGrpSpPr>
          <p:nvPr/>
        </p:nvGrpSpPr>
        <p:grpSpPr bwMode="auto">
          <a:xfrm rot="10800000">
            <a:off x="0" y="5673725"/>
            <a:ext cx="12192000" cy="63500"/>
            <a:chOff x="507492" y="1501519"/>
            <a:chExt cx="8129016" cy="63125"/>
          </a:xfrm>
        </p:grpSpPr>
        <p:cxnSp>
          <p:nvCxnSpPr>
            <p:cNvPr id="6" name="直接连接符 5">
              <a:extLst>
                <a:ext uri="{FF2B5EF4-FFF2-40B4-BE49-F238E27FC236}">
                  <a16:creationId xmlns:a16="http://schemas.microsoft.com/office/drawing/2014/main" xmlns="" id="{7E5A6D3F-DC75-4EDD-9F5A-2AE6B4B99331}"/>
                </a:ext>
              </a:extLst>
            </p:cNvPr>
            <p:cNvCxnSpPr/>
            <p:nvPr/>
          </p:nvCxnSpPr>
          <p:spPr>
            <a:xfrm>
              <a:off x="508550"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FA8FD41D-14D1-4E09-8F5D-3805E4318948}"/>
                </a:ext>
              </a:extLst>
            </p:cNvPr>
            <p:cNvCxnSpPr/>
            <p:nvPr/>
          </p:nvCxnSpPr>
          <p:spPr>
            <a:xfrm>
              <a:off x="508550"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9" name="组 13">
            <a:extLst>
              <a:ext uri="{FF2B5EF4-FFF2-40B4-BE49-F238E27FC236}">
                <a16:creationId xmlns:a16="http://schemas.microsoft.com/office/drawing/2014/main" xmlns="" id="{DAD57409-A17D-4F2D-AD0B-6551B90D7E87}"/>
              </a:ext>
            </a:extLst>
          </p:cNvPr>
          <p:cNvGrpSpPr>
            <a:grpSpLocks/>
          </p:cNvGrpSpPr>
          <p:nvPr/>
        </p:nvGrpSpPr>
        <p:grpSpPr bwMode="auto">
          <a:xfrm>
            <a:off x="0" y="1114425"/>
            <a:ext cx="12192000" cy="63500"/>
            <a:chOff x="507492" y="1501519"/>
            <a:chExt cx="8129016" cy="63125"/>
          </a:xfrm>
        </p:grpSpPr>
        <p:cxnSp>
          <p:nvCxnSpPr>
            <p:cNvPr id="10" name="直接连接符​ 14">
              <a:extLst>
                <a:ext uri="{FF2B5EF4-FFF2-40B4-BE49-F238E27FC236}">
                  <a16:creationId xmlns:a16="http://schemas.microsoft.com/office/drawing/2014/main" xmlns="" id="{8A1D98C7-0844-49ED-9320-2B14ABE4209D}"/>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61C9C4D0-242B-4E8D-8D7E-3B288453B1B5}"/>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xmlns="" id="{EBA7F444-7FE2-45AD-9040-A0AE5CC00DB6}"/>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51BA1ABB-0EA4-4339-8E99-5FE3B45442AD}"/>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pic>
        <p:nvPicPr>
          <p:cNvPr id="14" name="图片 19">
            <a:extLst>
              <a:ext uri="{FF2B5EF4-FFF2-40B4-BE49-F238E27FC236}">
                <a16:creationId xmlns:a16="http://schemas.microsoft.com/office/drawing/2014/main" xmlns="" id="{69DB0B6F-A15B-4EAE-98A9-81421DA7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138" y="114300"/>
            <a:ext cx="524986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33847" y="1876461"/>
            <a:ext cx="5734050" cy="2219691"/>
          </a:xfrm>
          <a:prstGeom prst="rect">
            <a:avLst/>
          </a:prstGeom>
        </p:spPr>
        <p:txBody>
          <a:bodyPr rtlCol="0" anchor="ctr">
            <a:normAutofit/>
          </a:bodyPr>
          <a:lstStyle>
            <a:lvl1pPr algn="ctr" rtl="0">
              <a:defRPr sz="4400" cap="all" baseline="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633847" y="4096151"/>
            <a:ext cx="5734050" cy="955565"/>
          </a:xfrm>
        </p:spPr>
        <p:txBody>
          <a:bodyPr/>
          <a:lstStyle>
            <a:lvl1pPr marL="0" indent="0" algn="ctr"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zh-CN" altLang="en-US" noProof="0"/>
              <a:t>单击此处编辑母版副标题样式</a:t>
            </a:r>
            <a:endParaRPr lang="zh-CN" altLang="en-US" noProof="0" dirty="0"/>
          </a:p>
        </p:txBody>
      </p:sp>
      <p:sp>
        <p:nvSpPr>
          <p:cNvPr id="8" name="图片占位符 7">
            <a:extLst>
              <a:ext uri="{FF2B5EF4-FFF2-40B4-BE49-F238E27FC236}">
                <a16:creationId xmlns:a16="http://schemas.microsoft.com/office/drawing/2014/main" xmlns="" id="{5D04C3D7-1EBC-4A6A-A54F-9A2042569F57}"/>
              </a:ext>
            </a:extLst>
          </p:cNvPr>
          <p:cNvSpPr>
            <a:spLocks noGrp="1"/>
          </p:cNvSpPr>
          <p:nvPr>
            <p:ph type="pic" sz="quarter" idx="10"/>
          </p:nvPr>
        </p:nvSpPr>
        <p:spPr>
          <a:xfrm>
            <a:off x="7019925" y="1203036"/>
            <a:ext cx="5172075" cy="4420321"/>
          </a:xfrm>
        </p:spPr>
        <p:txBody>
          <a:bodyPr/>
          <a:lstStyle/>
          <a:p>
            <a:pPr lvl="0"/>
            <a:r>
              <a:rPr lang="zh-CN" altLang="en-US" noProof="0"/>
              <a:t>单击图标添加图片</a:t>
            </a:r>
          </a:p>
        </p:txBody>
      </p:sp>
    </p:spTree>
    <p:extLst>
      <p:ext uri="{BB962C8B-B14F-4D97-AF65-F5344CB8AC3E}">
        <p14:creationId xmlns:p14="http://schemas.microsoft.com/office/powerpoint/2010/main" val="89311353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包含图片的标题幻灯片">
    <p:spTree>
      <p:nvGrpSpPr>
        <p:cNvPr id="1" name=""/>
        <p:cNvGrpSpPr/>
        <p:nvPr/>
      </p:nvGrpSpPr>
      <p:grpSpPr>
        <a:xfrm>
          <a:off x="0" y="0"/>
          <a:ext cx="0" cy="0"/>
          <a:chOff x="0" y="0"/>
          <a:chExt cx="0" cy="0"/>
        </a:xfrm>
      </p:grpSpPr>
      <p:grpSp>
        <p:nvGrpSpPr>
          <p:cNvPr id="3" name="组 12">
            <a:extLst>
              <a:ext uri="{FF2B5EF4-FFF2-40B4-BE49-F238E27FC236}">
                <a16:creationId xmlns:a16="http://schemas.microsoft.com/office/drawing/2014/main" xmlns="" id="{72BCED54-6E46-48FC-88DA-F6B5FC2D7EA7}"/>
              </a:ext>
            </a:extLst>
          </p:cNvPr>
          <p:cNvGrpSpPr>
            <a:grpSpLocks/>
          </p:cNvGrpSpPr>
          <p:nvPr/>
        </p:nvGrpSpPr>
        <p:grpSpPr bwMode="auto">
          <a:xfrm rot="10800000">
            <a:off x="0" y="5673725"/>
            <a:ext cx="12192000" cy="63500"/>
            <a:chOff x="507492" y="1501519"/>
            <a:chExt cx="8129016" cy="63125"/>
          </a:xfrm>
        </p:grpSpPr>
        <p:cxnSp>
          <p:nvCxnSpPr>
            <p:cNvPr id="4" name="直接连接符 3">
              <a:extLst>
                <a:ext uri="{FF2B5EF4-FFF2-40B4-BE49-F238E27FC236}">
                  <a16:creationId xmlns:a16="http://schemas.microsoft.com/office/drawing/2014/main" xmlns="" id="{458D8925-16D5-42BD-858F-F58A576E9D88}"/>
                </a:ext>
              </a:extLst>
            </p:cNvPr>
            <p:cNvCxnSpPr/>
            <p:nvPr/>
          </p:nvCxnSpPr>
          <p:spPr>
            <a:xfrm>
              <a:off x="508550"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xmlns="" id="{992DA6EB-17B7-4BA7-B622-F67882DE99ED}"/>
                </a:ext>
              </a:extLst>
            </p:cNvPr>
            <p:cNvCxnSpPr/>
            <p:nvPr/>
          </p:nvCxnSpPr>
          <p:spPr>
            <a:xfrm>
              <a:off x="508550"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 name="组 13">
            <a:extLst>
              <a:ext uri="{FF2B5EF4-FFF2-40B4-BE49-F238E27FC236}">
                <a16:creationId xmlns:a16="http://schemas.microsoft.com/office/drawing/2014/main" xmlns="" id="{D7FF1DF8-C51B-4D2E-A62E-F9955411A00E}"/>
              </a:ext>
            </a:extLst>
          </p:cNvPr>
          <p:cNvGrpSpPr>
            <a:grpSpLocks/>
          </p:cNvGrpSpPr>
          <p:nvPr/>
        </p:nvGrpSpPr>
        <p:grpSpPr bwMode="auto">
          <a:xfrm>
            <a:off x="0" y="1114425"/>
            <a:ext cx="12192000" cy="63500"/>
            <a:chOff x="507492" y="1501519"/>
            <a:chExt cx="8129016" cy="63125"/>
          </a:xfrm>
        </p:grpSpPr>
        <p:cxnSp>
          <p:nvCxnSpPr>
            <p:cNvPr id="7" name="直接连接符​ 14">
              <a:extLst>
                <a:ext uri="{FF2B5EF4-FFF2-40B4-BE49-F238E27FC236}">
                  <a16:creationId xmlns:a16="http://schemas.microsoft.com/office/drawing/2014/main" xmlns="" id="{7DA2A793-F257-4206-8D7C-E89D667F4226}"/>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3F5C4C6A-6EEB-4BC9-8793-2044BE50579A}"/>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xmlns="" id="{79E3C570-DE0C-4416-828C-53A973AF56F1}"/>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F47345E4-7F20-4C3D-B20F-1FE223125451}"/>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704994" y="2319155"/>
            <a:ext cx="10782013" cy="2219691"/>
          </a:xfrm>
          <a:prstGeom prst="rect">
            <a:avLst/>
          </a:prstGeom>
        </p:spPr>
        <p:txBody>
          <a:bodyPr rtlCol="0" anchor="ctr">
            <a:normAutofit/>
          </a:bodyPr>
          <a:lstStyle>
            <a:lvl1pPr algn="ctr" rtl="0">
              <a:defRPr sz="4400" cap="all" baseline="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Tree>
    <p:extLst>
      <p:ext uri="{BB962C8B-B14F-4D97-AF65-F5344CB8AC3E}">
        <p14:creationId xmlns:p14="http://schemas.microsoft.com/office/powerpoint/2010/main" val="392668966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5" name="日期占位符 4">
            <a:extLst>
              <a:ext uri="{FF2B5EF4-FFF2-40B4-BE49-F238E27FC236}">
                <a16:creationId xmlns:a16="http://schemas.microsoft.com/office/drawing/2014/main" xmlns="" id="{BA160BB4-8698-4DCA-B032-4EA634022E96}"/>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pPr>
                <a:defRPr/>
              </a:pPr>
              <a:t>9/11/2022</a:t>
            </a:fld>
            <a:r>
              <a:rPr lang="zh-CN" altLang="en-US" dirty="0"/>
              <a:t>​</a:t>
            </a:r>
          </a:p>
        </p:txBody>
      </p:sp>
      <p:sp>
        <p:nvSpPr>
          <p:cNvPr id="6" name="页脚占位符 5">
            <a:extLst>
              <a:ext uri="{FF2B5EF4-FFF2-40B4-BE49-F238E27FC236}">
                <a16:creationId xmlns:a16="http://schemas.microsoft.com/office/drawing/2014/main" xmlns="" id="{63290B08-4D60-4EDA-8121-2B599669EC4C}"/>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a:extLst>
              <a:ext uri="{FF2B5EF4-FFF2-40B4-BE49-F238E27FC236}">
                <a16:creationId xmlns:a16="http://schemas.microsoft.com/office/drawing/2014/main" xmlns="" id="{FF84E56A-DCE5-4A1F-A75A-4063A0397ABC}"/>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pPr>
                <a:defRPr/>
              </a:pPr>
              <a:t>‹#›</a:t>
            </a:fld>
            <a:endParaRPr lang="zh-CN" altLang="en-US" dirty="0"/>
          </a:p>
        </p:txBody>
      </p:sp>
    </p:spTree>
    <p:extLst>
      <p:ext uri="{BB962C8B-B14F-4D97-AF65-F5344CB8AC3E}">
        <p14:creationId xmlns:p14="http://schemas.microsoft.com/office/powerpoint/2010/main" val="160365199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7" name="日期占位符 6">
            <a:extLst>
              <a:ext uri="{FF2B5EF4-FFF2-40B4-BE49-F238E27FC236}">
                <a16:creationId xmlns:a16="http://schemas.microsoft.com/office/drawing/2014/main" xmlns="" id="{9FC403A6-2E04-46BE-97E8-4993A4FA5ABB}"/>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629FF192-88D5-4038-B72D-5977B01A63B7}" type="datetime1">
              <a:rPr lang="en-US" altLang="zh-CN"/>
              <a:pPr>
                <a:defRPr/>
              </a:pPr>
              <a:t>9/11/2022</a:t>
            </a:fld>
            <a:endParaRPr lang="zh-CN" altLang="en-US" dirty="0"/>
          </a:p>
        </p:txBody>
      </p:sp>
      <p:sp>
        <p:nvSpPr>
          <p:cNvPr id="8" name="页脚占位符 7">
            <a:extLst>
              <a:ext uri="{FF2B5EF4-FFF2-40B4-BE49-F238E27FC236}">
                <a16:creationId xmlns:a16="http://schemas.microsoft.com/office/drawing/2014/main" xmlns="" id="{FCCBE082-4921-4565-BB94-D76DD53FC703}"/>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9" name="灯片编号占位符 8">
            <a:extLst>
              <a:ext uri="{FF2B5EF4-FFF2-40B4-BE49-F238E27FC236}">
                <a16:creationId xmlns:a16="http://schemas.microsoft.com/office/drawing/2014/main" xmlns="" id="{7C646AA7-105F-4D49-B2BF-4302CE07ACCD}"/>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42AF2C36-E580-4EC1-A71D-5F5D700FB9E1}" type="slidenum">
              <a:rPr lang="en-US" altLang="zh-CN"/>
              <a:pPr>
                <a:defRPr/>
              </a:pPr>
              <a:t>‹#›</a:t>
            </a:fld>
            <a:endParaRPr lang="zh-CN" altLang="en-US" dirty="0"/>
          </a:p>
        </p:txBody>
      </p:sp>
    </p:spTree>
    <p:extLst>
      <p:ext uri="{BB962C8B-B14F-4D97-AF65-F5344CB8AC3E}">
        <p14:creationId xmlns:p14="http://schemas.microsoft.com/office/powerpoint/2010/main" val="182159247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p>
            <a:r>
              <a:rPr lang="zh-CN" altLang="en-US" noProof="0"/>
              <a:t>单击此处编辑母版标题样式</a:t>
            </a:r>
            <a:endParaRPr lang="zh-CN" altLang="en-US" noProof="0" dirty="0"/>
          </a:p>
        </p:txBody>
      </p:sp>
      <p:sp>
        <p:nvSpPr>
          <p:cNvPr id="3" name="灯片编号占位符 4">
            <a:extLst>
              <a:ext uri="{FF2B5EF4-FFF2-40B4-BE49-F238E27FC236}">
                <a16:creationId xmlns:a16="http://schemas.microsoft.com/office/drawing/2014/main" xmlns="" id="{7BE64A24-03D1-4EE2-ABE5-3F993B86CA46}"/>
              </a:ext>
            </a:extLst>
          </p:cNvPr>
          <p:cNvSpPr>
            <a:spLocks noGrp="1"/>
          </p:cNvSpPr>
          <p:nvPr>
            <p:ph type="sldNum" sz="quarter" idx="10"/>
          </p:nvPr>
        </p:nvSpPr>
        <p:spPr/>
        <p:txBody>
          <a:bodyPr/>
          <a:lstStyle>
            <a:lvl1pPr algn="r">
              <a:defRPr sz="1800" b="1" smtClean="0"/>
            </a:lvl1pPr>
          </a:lstStyle>
          <a:p>
            <a:pPr>
              <a:defRPr/>
            </a:pPr>
            <a:fld id="{B958358E-0CE9-4EEC-B3EB-F688CABC1F33}" type="slidenum">
              <a:rPr lang="en-US" altLang="zh-CN"/>
              <a:pPr>
                <a:defRPr/>
              </a:pPr>
              <a:t>‹#›</a:t>
            </a:fld>
            <a:endParaRPr lang="en-US" altLang="zh-CN" dirty="0"/>
          </a:p>
        </p:txBody>
      </p:sp>
    </p:spTree>
    <p:extLst>
      <p:ext uri="{BB962C8B-B14F-4D97-AF65-F5344CB8AC3E}">
        <p14:creationId xmlns:p14="http://schemas.microsoft.com/office/powerpoint/2010/main" val="145656508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lgn="l" rtl="0">
              <a:defRPr sz="3200"/>
            </a:lvl1pPr>
          </a:lstStyle>
          <a:p>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zh-CN" altLang="en-US" noProof="0"/>
              <a:t>编辑母版文本样式</a:t>
            </a:r>
          </a:p>
        </p:txBody>
      </p:sp>
      <p:sp>
        <p:nvSpPr>
          <p:cNvPr id="5" name="日期占位符 4">
            <a:extLst>
              <a:ext uri="{FF2B5EF4-FFF2-40B4-BE49-F238E27FC236}">
                <a16:creationId xmlns:a16="http://schemas.microsoft.com/office/drawing/2014/main" xmlns="" id="{1264F1D4-1A64-4F07-90B2-07F80C6E39A8}"/>
              </a:ext>
            </a:extLst>
          </p:cNvPr>
          <p:cNvSpPr>
            <a:spLocks noGrp="1"/>
          </p:cNvSpPr>
          <p:nvPr>
            <p:ph type="dt" sz="half" idx="10"/>
          </p:nvPr>
        </p:nvSpPr>
        <p:spPr>
          <a:xfrm>
            <a:off x="1104900" y="6356350"/>
            <a:ext cx="1828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19D8F60F-EC80-4AEE-90BD-525E918B6399}" type="datetime1">
              <a:rPr lang="en-US" altLang="zh-CN"/>
              <a:pPr/>
              <a:t>9/11/2022</a:t>
            </a:fld>
            <a:endParaRPr lang="zh-CN" altLang="en-US"/>
          </a:p>
        </p:txBody>
      </p:sp>
      <p:sp>
        <p:nvSpPr>
          <p:cNvPr id="6" name="页脚占位符 5">
            <a:extLst>
              <a:ext uri="{FF2B5EF4-FFF2-40B4-BE49-F238E27FC236}">
                <a16:creationId xmlns:a16="http://schemas.microsoft.com/office/drawing/2014/main" xmlns="" id="{0A390804-8DB0-4DF4-B22F-7B0E43D6555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xmlns="" id="{32A8D8FD-9C40-460F-A8AD-89D529BE74FF}"/>
              </a:ext>
            </a:extLst>
          </p:cNvPr>
          <p:cNvSpPr>
            <a:spLocks noGrp="1"/>
          </p:cNvSpPr>
          <p:nvPr>
            <p:ph type="sldNum" sz="quarter" idx="12"/>
          </p:nvPr>
        </p:nvSpPr>
        <p:spPr/>
        <p:txBody>
          <a:bodyPr/>
          <a:lstStyle>
            <a:lvl1pPr algn="r">
              <a:defRPr smtClean="0"/>
            </a:lvl1pPr>
          </a:lstStyle>
          <a:p>
            <a:pPr>
              <a:defRPr/>
            </a:pPr>
            <a:fld id="{6F19C638-8330-43CF-A786-978F036C2220}" type="slidenum">
              <a:rPr lang="en-US" altLang="zh-CN"/>
              <a:pPr>
                <a:defRPr/>
              </a:pPr>
              <a:t>‹#›</a:t>
            </a:fld>
            <a:endParaRPr lang="en-US" altLang="zh-CN" dirty="0"/>
          </a:p>
        </p:txBody>
      </p:sp>
    </p:spTree>
    <p:extLst>
      <p:ext uri="{BB962C8B-B14F-4D97-AF65-F5344CB8AC3E}">
        <p14:creationId xmlns:p14="http://schemas.microsoft.com/office/powerpoint/2010/main" val="227799090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lgn="l" rtl="0">
              <a:defRPr sz="320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zh-CN" altLang="en-US" noProof="0"/>
              <a:t>编辑母版文本样式</a:t>
            </a:r>
          </a:p>
        </p:txBody>
      </p:sp>
      <p:sp>
        <p:nvSpPr>
          <p:cNvPr id="5" name="日期占位符 4">
            <a:extLst>
              <a:ext uri="{FF2B5EF4-FFF2-40B4-BE49-F238E27FC236}">
                <a16:creationId xmlns:a16="http://schemas.microsoft.com/office/drawing/2014/main" xmlns="" id="{6B662D80-55B7-4E3C-AF8F-4E4E11C6E40A}"/>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065553A0-293F-44C8-9DD6-980C0FE4F296}" type="datetime1">
              <a:rPr lang="en-US" altLang="zh-CN"/>
              <a:pPr>
                <a:defRPr/>
              </a:pPr>
              <a:t>9/11/2022</a:t>
            </a:fld>
            <a:r>
              <a:rPr lang="zh-CN" altLang="en-US" dirty="0"/>
              <a:t>​</a:t>
            </a:r>
          </a:p>
        </p:txBody>
      </p:sp>
      <p:sp>
        <p:nvSpPr>
          <p:cNvPr id="6" name="页脚占位符 5">
            <a:extLst>
              <a:ext uri="{FF2B5EF4-FFF2-40B4-BE49-F238E27FC236}">
                <a16:creationId xmlns:a16="http://schemas.microsoft.com/office/drawing/2014/main" xmlns="" id="{99CA637F-2BE8-440B-9652-3BD7F2BBAB4D}"/>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a:extLst>
              <a:ext uri="{FF2B5EF4-FFF2-40B4-BE49-F238E27FC236}">
                <a16:creationId xmlns:a16="http://schemas.microsoft.com/office/drawing/2014/main" xmlns="" id="{E5F30169-687A-4B52-99AA-D11E63E492FA}"/>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B7686533-5085-49CD-84C5-02730EC0AE39}" type="slidenum">
              <a:rPr lang="en-US" altLang="zh-CN"/>
              <a:pPr>
                <a:defRPr/>
              </a:pPr>
              <a:t>‹#›</a:t>
            </a:fld>
            <a:endParaRPr lang="zh-CN" altLang="en-US" dirty="0"/>
          </a:p>
        </p:txBody>
      </p:sp>
    </p:spTree>
    <p:extLst>
      <p:ext uri="{BB962C8B-B14F-4D97-AF65-F5344CB8AC3E}">
        <p14:creationId xmlns:p14="http://schemas.microsoft.com/office/powerpoint/2010/main" val="4849810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垂直排列标题与文本">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xmlns="" id="{6A723ACC-3433-4911-9CC0-8BF21E591ED5}"/>
              </a:ext>
            </a:extLst>
          </p:cNvPr>
          <p:cNvSpPr>
            <a:spLocks noGrp="1"/>
          </p:cNvSpPr>
          <p:nvPr>
            <p:ph type="sldNum" sz="quarter" idx="10"/>
          </p:nvPr>
        </p:nvSpPr>
        <p:spPr/>
        <p:txBody>
          <a:bodyPr/>
          <a:lstStyle>
            <a:lvl1pPr algn="r">
              <a:defRPr smtClean="0"/>
            </a:lvl1pPr>
          </a:lstStyle>
          <a:p>
            <a:pPr>
              <a:defRPr/>
            </a:pPr>
            <a:fld id="{52A84EC4-4EBA-4DF6-A675-C66C262CDDC6}" type="slidenum">
              <a:rPr lang="en-US" altLang="zh-CN"/>
              <a:pPr>
                <a:defRPr/>
              </a:pPr>
              <a:t>‹#›</a:t>
            </a:fld>
            <a:endParaRPr lang="en-US" altLang="zh-CN" dirty="0"/>
          </a:p>
        </p:txBody>
      </p:sp>
    </p:spTree>
    <p:extLst>
      <p:ext uri="{BB962C8B-B14F-4D97-AF65-F5344CB8AC3E}">
        <p14:creationId xmlns:p14="http://schemas.microsoft.com/office/powerpoint/2010/main" val="417569029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769A67FC-4D82-4A9D-8527-238D27443B2E}"/>
              </a:ext>
            </a:extLst>
          </p:cNvPr>
          <p:cNvSpPr>
            <a:spLocks noGrp="1" noChangeArrowheads="1"/>
          </p:cNvSpPr>
          <p:nvPr>
            <p:ph type="title"/>
          </p:nvPr>
        </p:nvSpPr>
        <p:spPr bwMode="auto">
          <a:xfrm>
            <a:off x="1104900" y="76200"/>
            <a:ext cx="99806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b" anchorCtr="0" compatLnSpc="1">
            <a:prstTxWarp prst="textNoShape">
              <a:avLst/>
            </a:prstTxWarp>
          </a:bodyPr>
          <a:lstStyle/>
          <a:p>
            <a:pPr lvl="0"/>
            <a:r>
              <a:rPr lang="zh-CN" altLang="en-US"/>
              <a:t>单击此处编辑母版标题样式</a:t>
            </a:r>
          </a:p>
        </p:txBody>
      </p:sp>
      <p:sp>
        <p:nvSpPr>
          <p:cNvPr id="3" name="文本占位符 2">
            <a:extLst>
              <a:ext uri="{FF2B5EF4-FFF2-40B4-BE49-F238E27FC236}">
                <a16:creationId xmlns:a16="http://schemas.microsoft.com/office/drawing/2014/main" xmlns="" id="{46F61068-A008-401E-B276-5F65F8ACA36B}"/>
              </a:ext>
            </a:extLst>
          </p:cNvPr>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a:p>
            <a:pPr lvl="5"/>
            <a:r>
              <a:rPr lang="zh-CN" altLang="en-US" noProof="0" dirty="0"/>
              <a:t>第六级</a:t>
            </a:r>
          </a:p>
          <a:p>
            <a:pPr lvl="6"/>
            <a:r>
              <a:rPr lang="zh-CN" altLang="en-US" noProof="0" dirty="0"/>
              <a:t>第七级</a:t>
            </a:r>
          </a:p>
          <a:p>
            <a:pPr lvl="7"/>
            <a:r>
              <a:rPr lang="zh-CN" altLang="en-US" noProof="0" dirty="0"/>
              <a:t>第八级</a:t>
            </a:r>
          </a:p>
          <a:p>
            <a:pPr lvl="8"/>
            <a:r>
              <a:rPr lang="zh-CN" altLang="en-US" noProof="0" dirty="0"/>
              <a:t>第九级</a:t>
            </a:r>
          </a:p>
        </p:txBody>
      </p:sp>
      <p:sp>
        <p:nvSpPr>
          <p:cNvPr id="5" name="页脚占位符 4">
            <a:extLst>
              <a:ext uri="{FF2B5EF4-FFF2-40B4-BE49-F238E27FC236}">
                <a16:creationId xmlns:a16="http://schemas.microsoft.com/office/drawing/2014/main" xmlns="" id="{2D277A22-C957-46B1-ADE0-FF570BD7E7D6}"/>
              </a:ext>
            </a:extLst>
          </p:cNvPr>
          <p:cNvSpPr>
            <a:spLocks noGrp="1"/>
          </p:cNvSpPr>
          <p:nvPr>
            <p:ph type="ftr" sz="quarter" idx="3"/>
          </p:nvPr>
        </p:nvSpPr>
        <p:spPr>
          <a:xfrm>
            <a:off x="2933700" y="6356350"/>
            <a:ext cx="6324600" cy="365125"/>
          </a:xfrm>
          <a:prstGeom prst="rect">
            <a:avLst/>
          </a:prstGeom>
        </p:spPr>
        <p:txBody>
          <a:bodyPr vert="horz" lIns="0" tIns="45720" rIns="0" bIns="45720" rtlCol="0" anchor="ctr"/>
          <a:lstStyle>
            <a:lvl1pPr algn="ctr" rtl="0" eaLnBrk="1" fontAlgn="auto" hangingPunct="1">
              <a:spcBef>
                <a:spcPts val="0"/>
              </a:spcBef>
              <a:spcAft>
                <a:spcPts val="0"/>
              </a:spcAft>
              <a:defRPr sz="1200" dirty="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幻灯片编号占位符 5">
            <a:extLst>
              <a:ext uri="{FF2B5EF4-FFF2-40B4-BE49-F238E27FC236}">
                <a16:creationId xmlns:a16="http://schemas.microsoft.com/office/drawing/2014/main" xmlns="" id="{D441CEE8-2EDE-4A90-B6AC-5AA678D044E7}"/>
              </a:ext>
            </a:extLst>
          </p:cNvPr>
          <p:cNvSpPr>
            <a:spLocks noGrp="1"/>
          </p:cNvSpPr>
          <p:nvPr>
            <p:ph type="sldNum" sz="quarter" idx="4"/>
          </p:nvPr>
        </p:nvSpPr>
        <p:spPr>
          <a:xfrm>
            <a:off x="9256713" y="6356350"/>
            <a:ext cx="1828800" cy="365125"/>
          </a:xfrm>
          <a:prstGeom prst="rect">
            <a:avLst/>
          </a:prstGeom>
        </p:spPr>
        <p:txBody>
          <a:bodyPr vert="horz" lIns="0" tIns="45720" rIns="0" bIns="45720" rtlCol="0" anchor="ctr"/>
          <a:lstStyle>
            <a:lvl1pPr algn="r" rtl="0" eaLnBrk="1" fontAlgn="auto" hangingPunct="1">
              <a:spcBef>
                <a:spcPts val="0"/>
              </a:spcBef>
              <a:spcAft>
                <a:spcPts val="0"/>
              </a:spcAft>
              <a:defRPr sz="1200" smtClean="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defRPr/>
            </a:pPr>
            <a:fld id="{8787794A-9009-4F16-8179-38AC3A9315E1}" type="slidenum">
              <a:rPr lang="en-US" altLang="zh-CN"/>
              <a:pPr>
                <a:defRPr/>
              </a:pPr>
              <a:t>‹#›</a:t>
            </a:fld>
            <a:endParaRPr lang="zh-CN" altLang="en-US" dirty="0"/>
          </a:p>
        </p:txBody>
      </p:sp>
      <p:grpSp>
        <p:nvGrpSpPr>
          <p:cNvPr id="1030" name="组 14">
            <a:extLst>
              <a:ext uri="{FF2B5EF4-FFF2-40B4-BE49-F238E27FC236}">
                <a16:creationId xmlns:a16="http://schemas.microsoft.com/office/drawing/2014/main" xmlns="" id="{7D964B49-06A2-404F-BB2F-D52B3995B8D5}"/>
              </a:ext>
            </a:extLst>
          </p:cNvPr>
          <p:cNvGrpSpPr>
            <a:grpSpLocks/>
          </p:cNvGrpSpPr>
          <p:nvPr/>
        </p:nvGrpSpPr>
        <p:grpSpPr bwMode="auto">
          <a:xfrm>
            <a:off x="1103313" y="1219200"/>
            <a:ext cx="9985375" cy="84138"/>
            <a:chOff x="1073150" y="1219201"/>
            <a:chExt cx="10058400" cy="63125"/>
          </a:xfrm>
        </p:grpSpPr>
        <p:cxnSp>
          <p:nvCxnSpPr>
            <p:cNvPr id="13" name="直接连接符​​ 12">
              <a:extLst>
                <a:ext uri="{FF2B5EF4-FFF2-40B4-BE49-F238E27FC236}">
                  <a16:creationId xmlns:a16="http://schemas.microsoft.com/office/drawing/2014/main" xmlns="" id="{3C57C464-8CD7-4369-94B0-224B9F10DEF5}"/>
                </a:ext>
              </a:extLst>
            </p:cNvPr>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6CF785C-44B4-4358-BD82-924A33C6BB6F}"/>
                </a:ext>
              </a:extLst>
            </p:cNvPr>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spd="med">
    <p:fade/>
  </p:transition>
  <p:hf hdr="0" ftr="0" dt="0"/>
  <p:txStyles>
    <p:title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p:titleStyle>
    <p:bodyStyle>
      <a:lvl1pPr marL="269875" indent="-269875"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audio" Target="../media/audio1.bin"/><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clipboard/slides/yrgh.ex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8.png"/><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7.wmf"/></Relationships>
</file>

<file path=ppt/slides/_rels/slide9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2.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8.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23FDFE-25F8-4795-B860-F3376D717071}"/>
              </a:ext>
            </a:extLst>
          </p:cNvPr>
          <p:cNvSpPr>
            <a:spLocks noGrp="1"/>
          </p:cNvSpPr>
          <p:nvPr>
            <p:ph type="ctrTitle"/>
          </p:nvPr>
        </p:nvSpPr>
        <p:spPr>
          <a:xfrm>
            <a:off x="758568" y="1449859"/>
            <a:ext cx="8937367" cy="3797644"/>
          </a:xfrm>
        </p:spPr>
        <p:txBody>
          <a:bodyPr>
            <a:normAutofit/>
          </a:bodyPr>
          <a:lstStyle/>
          <a:p>
            <a:r>
              <a:rPr lang="zh-CN" altLang="en-US" sz="6000" b="1" dirty="0">
                <a:solidFill>
                  <a:srgbClr val="5073B1"/>
                </a:solidFill>
              </a:rPr>
              <a:t>人工智能</a:t>
            </a:r>
            <a:r>
              <a:rPr lang="en-US" altLang="zh-CN" sz="6000" b="1" dirty="0">
                <a:solidFill>
                  <a:srgbClr val="5073B1"/>
                </a:solidFill>
              </a:rPr>
              <a:t/>
            </a:r>
            <a:br>
              <a:rPr lang="en-US" altLang="zh-CN" sz="6000" b="1" dirty="0">
                <a:solidFill>
                  <a:srgbClr val="5073B1"/>
                </a:solidFill>
              </a:rPr>
            </a:br>
            <a:r>
              <a:rPr lang="zh-CN" altLang="en-US" sz="6000" b="1" dirty="0">
                <a:solidFill>
                  <a:srgbClr val="5073B1"/>
                </a:solidFill>
              </a:rPr>
              <a:t/>
            </a:r>
            <a:br>
              <a:rPr lang="zh-CN" altLang="en-US" sz="6000" b="1" dirty="0">
                <a:solidFill>
                  <a:srgbClr val="5073B1"/>
                </a:solidFill>
              </a:rPr>
            </a:br>
            <a:r>
              <a:rPr lang="en-US" altLang="zh-CN" sz="4000" b="1" dirty="0">
                <a:solidFill>
                  <a:srgbClr val="5073B1"/>
                </a:solidFill>
              </a:rPr>
              <a:t>Artificial Intelligence</a:t>
            </a:r>
          </a:p>
        </p:txBody>
      </p:sp>
      <p:pic>
        <p:nvPicPr>
          <p:cNvPr id="6" name="Picture 6" descr="d:\桌面文件\桌面\捕获.PNG">
            <a:extLst>
              <a:ext uri="{FF2B5EF4-FFF2-40B4-BE49-F238E27FC236}">
                <a16:creationId xmlns:a16="http://schemas.microsoft.com/office/drawing/2014/main" xmlns="" id="{45B1F494-B229-4576-87E9-34D497B50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022" y="1449859"/>
            <a:ext cx="2670221" cy="358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260975"/>
          </a:xfrm>
        </p:spPr>
        <p:txBody>
          <a:bodyPr>
            <a:normAutofit lnSpcReduction="10000"/>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a:t>
            </a:r>
            <a:endParaRPr lang="en-US" altLang="zh-CN" sz="2600" b="1" dirty="0">
              <a:solidFill>
                <a:srgbClr val="0000FF"/>
              </a:solidFill>
            </a:endParaRPr>
          </a:p>
          <a:p>
            <a:pPr marL="342900" lvl="0" indent="-342900" algn="just">
              <a:lnSpc>
                <a:spcPct val="150000"/>
              </a:lnSpc>
              <a:spcBef>
                <a:spcPts val="0"/>
              </a:spcBef>
              <a:buBlip>
                <a:blip r:embed="rId2"/>
              </a:buBlip>
            </a:pPr>
            <a:r>
              <a:rPr lang="zh-CN" altLang="en-US" sz="2600" dirty="0">
                <a:solidFill>
                  <a:srgbClr val="000000"/>
                </a:solidFill>
                <a:latin typeface="华文新魏" panose="02010800040101010101" pitchFamily="2" charset="-122"/>
              </a:rPr>
              <a:t>图的显式说明   </a:t>
            </a:r>
          </a:p>
          <a:p>
            <a:pPr marL="342900" lvl="0" indent="-342900" algn="just">
              <a:lnSpc>
                <a:spcPct val="150000"/>
              </a:lnSpc>
              <a:spcBef>
                <a:spcPts val="0"/>
              </a:spcBef>
              <a:buNone/>
            </a:pPr>
            <a:r>
              <a:rPr lang="zh-CN" altLang="en-US" sz="2400" dirty="0">
                <a:solidFill>
                  <a:srgbClr val="000000"/>
                </a:solidFill>
                <a:latin typeface="华文新魏" panose="02010800040101010101" pitchFamily="2" charset="-122"/>
              </a:rPr>
              <a:t>     </a:t>
            </a:r>
            <a:r>
              <a:rPr lang="zh-CN" altLang="en-US" sz="2400" dirty="0" smtClean="0">
                <a:solidFill>
                  <a:srgbClr val="000000"/>
                </a:solidFill>
                <a:latin typeface="华文新魏" panose="02010800040101010101" pitchFamily="2" charset="-122"/>
              </a:rPr>
              <a:t>        对于</a:t>
            </a:r>
            <a:r>
              <a:rPr lang="zh-CN" altLang="en-US" sz="2400" dirty="0">
                <a:solidFill>
                  <a:srgbClr val="000000"/>
                </a:solidFill>
                <a:latin typeface="华文新魏" panose="02010800040101010101" pitchFamily="2" charset="-122"/>
              </a:rPr>
              <a:t>显式说明，各节点及其具有代价的弧线由一张表明确给出。此表可能列出该图中的每一节点、它的后继节点以及连接弧线的代价。</a:t>
            </a:r>
          </a:p>
          <a:p>
            <a:pPr marL="342900" lvl="0" indent="-342900" algn="just">
              <a:lnSpc>
                <a:spcPct val="150000"/>
              </a:lnSpc>
              <a:spcBef>
                <a:spcPts val="0"/>
              </a:spcBef>
              <a:buNone/>
            </a:pPr>
            <a:endParaRPr lang="zh-CN" altLang="en-US" sz="2400" dirty="0">
              <a:solidFill>
                <a:srgbClr val="000000"/>
              </a:solidFill>
              <a:latin typeface="华文新魏" panose="02010800040101010101" pitchFamily="2" charset="-122"/>
            </a:endParaRPr>
          </a:p>
          <a:p>
            <a:pPr marL="342900" lvl="0" indent="-342900" algn="just">
              <a:lnSpc>
                <a:spcPct val="150000"/>
              </a:lnSpc>
              <a:spcBef>
                <a:spcPts val="0"/>
              </a:spcBef>
              <a:buBlip>
                <a:blip r:embed="rId2"/>
              </a:buBlip>
            </a:pPr>
            <a:r>
              <a:rPr lang="zh-CN" altLang="en-US" sz="2600" dirty="0">
                <a:solidFill>
                  <a:srgbClr val="000000"/>
                </a:solidFill>
                <a:latin typeface="华文新魏" panose="02010800040101010101" pitchFamily="2" charset="-122"/>
              </a:rPr>
              <a:t>图的隐式说明  </a:t>
            </a:r>
          </a:p>
          <a:p>
            <a:pPr marL="342900" lvl="0" indent="-342900" algn="just">
              <a:lnSpc>
                <a:spcPct val="150000"/>
              </a:lnSpc>
              <a:spcBef>
                <a:spcPts val="0"/>
              </a:spcBef>
              <a:buNone/>
            </a:pPr>
            <a:r>
              <a:rPr lang="zh-CN" altLang="en-US" sz="2400" dirty="0">
                <a:solidFill>
                  <a:srgbClr val="000000"/>
                </a:solidFill>
                <a:latin typeface="华文新魏" panose="02010800040101010101" pitchFamily="2" charset="-122"/>
              </a:rPr>
              <a:t>     </a:t>
            </a:r>
            <a:r>
              <a:rPr lang="zh-CN" altLang="en-US" sz="2400" dirty="0" smtClean="0">
                <a:solidFill>
                  <a:srgbClr val="000000"/>
                </a:solidFill>
                <a:latin typeface="华文新魏" panose="02010800040101010101" pitchFamily="2" charset="-122"/>
              </a:rPr>
              <a:t>        节点</a:t>
            </a:r>
            <a:r>
              <a:rPr lang="zh-CN" altLang="en-US" sz="2400" dirty="0">
                <a:solidFill>
                  <a:srgbClr val="000000"/>
                </a:solidFill>
                <a:latin typeface="华文新魏" panose="02010800040101010101" pitchFamily="2" charset="-122"/>
              </a:rPr>
              <a:t>的无限集合</a:t>
            </a:r>
            <a:r>
              <a:rPr lang="en-US" altLang="zh-CN" sz="2400" dirty="0">
                <a:solidFill>
                  <a:srgbClr val="000000"/>
                </a:solidFill>
                <a:latin typeface="华文新魏" panose="02010800040101010101" pitchFamily="2" charset="-122"/>
              </a:rPr>
              <a:t>{</a:t>
            </a:r>
            <a:r>
              <a:rPr lang="en-US" altLang="zh-CN" sz="3200" i="1" dirty="0" err="1">
                <a:solidFill>
                  <a:srgbClr val="000000"/>
                </a:solidFill>
                <a:latin typeface="华文新魏" panose="02010800040101010101" pitchFamily="2" charset="-122"/>
              </a:rPr>
              <a:t>s</a:t>
            </a:r>
            <a:r>
              <a:rPr lang="en-US" altLang="zh-CN" sz="1600" i="1" dirty="0" err="1">
                <a:solidFill>
                  <a:srgbClr val="000000"/>
                </a:solidFill>
                <a:latin typeface="华文新魏" panose="02010800040101010101" pitchFamily="2" charset="-122"/>
              </a:rPr>
              <a:t>i</a:t>
            </a:r>
            <a:r>
              <a:rPr lang="en-US" altLang="zh-CN" sz="2400" dirty="0">
                <a:solidFill>
                  <a:srgbClr val="000000"/>
                </a:solidFill>
                <a:latin typeface="华文新魏" panose="02010800040101010101" pitchFamily="2" charset="-122"/>
              </a:rPr>
              <a:t>}</a:t>
            </a:r>
            <a:r>
              <a:rPr lang="zh-CN" altLang="en-US" sz="2400" dirty="0">
                <a:solidFill>
                  <a:srgbClr val="000000"/>
                </a:solidFill>
                <a:latin typeface="华文新魏" panose="02010800040101010101" pitchFamily="2" charset="-122"/>
              </a:rPr>
              <a:t>作为起始节点是已知的。后继节点算符</a:t>
            </a:r>
            <a:r>
              <a:rPr lang="en-US" altLang="zh-CN" sz="2400" dirty="0">
                <a:solidFill>
                  <a:srgbClr val="000000"/>
                </a:solidFill>
                <a:latin typeface="华文新魏" panose="02010800040101010101" pitchFamily="2" charset="-122"/>
              </a:rPr>
              <a:t>Γ</a:t>
            </a:r>
            <a:r>
              <a:rPr lang="zh-CN" altLang="en-US" sz="2400" dirty="0">
                <a:solidFill>
                  <a:srgbClr val="000000"/>
                </a:solidFill>
                <a:latin typeface="华文新魏" panose="02010800040101010101" pitchFamily="2" charset="-122"/>
              </a:rPr>
              <a:t>也是已知的，它能作用于任一节点以产生该节点的全部后继节点和各连接弧线的代价。</a:t>
            </a:r>
          </a:p>
        </p:txBody>
      </p:sp>
    </p:spTree>
    <p:extLst>
      <p:ext uri="{BB962C8B-B14F-4D97-AF65-F5344CB8AC3E}">
        <p14:creationId xmlns:p14="http://schemas.microsoft.com/office/powerpoint/2010/main" val="337648366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6242957" cy="5260975"/>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 </a:t>
            </a:r>
            <a:r>
              <a:rPr lang="en-US" altLang="zh-CN" sz="2600" b="1" dirty="0" smtClean="0">
                <a:solidFill>
                  <a:srgbClr val="0000FF"/>
                </a:solidFill>
              </a:rPr>
              <a:t>– </a:t>
            </a:r>
            <a:r>
              <a:rPr lang="zh-CN" altLang="en-US" sz="2600" b="1" dirty="0" smtClean="0">
                <a:solidFill>
                  <a:srgbClr val="0000FF"/>
                </a:solidFill>
              </a:rPr>
              <a:t>例</a:t>
            </a:r>
            <a:r>
              <a:rPr lang="en-US" altLang="zh-CN" sz="2600" b="1" dirty="0" smtClean="0">
                <a:solidFill>
                  <a:srgbClr val="0000FF"/>
                </a:solidFill>
              </a:rPr>
              <a:t>1</a:t>
            </a:r>
            <a:r>
              <a:rPr lang="zh-CN" altLang="en-US" sz="2600" b="1" dirty="0" smtClean="0">
                <a:solidFill>
                  <a:srgbClr val="0000FF"/>
                </a:solidFill>
              </a:rPr>
              <a:t>：路线规划</a:t>
            </a:r>
            <a:endParaRPr lang="en-US" altLang="zh-CN" sz="2600" b="1" dirty="0">
              <a:solidFill>
                <a:srgbClr val="0000FF"/>
              </a:solidFill>
            </a:endParaRPr>
          </a:p>
          <a:p>
            <a:pPr marL="342900" lvl="0" indent="-342900">
              <a:lnSpc>
                <a:spcPct val="150000"/>
              </a:lnSpc>
              <a:spcBef>
                <a:spcPts val="0"/>
              </a:spcBef>
              <a:buBlip>
                <a:blip r:embed="rId2"/>
              </a:buBlip>
            </a:pPr>
            <a:r>
              <a:rPr lang="en-GB" altLang="zh-CN" sz="2800" dirty="0">
                <a:solidFill>
                  <a:srgbClr val="000000"/>
                </a:solidFill>
                <a:latin typeface="Times New Roman" panose="02020603050405020304" pitchFamily="18" charset="0"/>
                <a:ea typeface="宋体" panose="02010600030101010101" pitchFamily="2" charset="-122"/>
              </a:rPr>
              <a:t>Initial state</a:t>
            </a:r>
          </a:p>
          <a:p>
            <a:pPr marL="742950" lvl="1" indent="-285750">
              <a:lnSpc>
                <a:spcPct val="150000"/>
              </a:lnSpc>
              <a:spcBef>
                <a:spcPts val="0"/>
              </a:spcBef>
              <a:buClrTx/>
              <a:buSzPct val="75000"/>
              <a:buBlip>
                <a:blip r:embed="rId3"/>
              </a:buBlip>
            </a:pPr>
            <a:r>
              <a:rPr lang="en-GB" altLang="zh-CN" sz="2400" dirty="0">
                <a:solidFill>
                  <a:srgbClr val="000000"/>
                </a:solidFill>
                <a:latin typeface="Times New Roman" panose="02020603050405020304" pitchFamily="18" charset="0"/>
                <a:ea typeface="宋体" panose="02010600030101010101" pitchFamily="2" charset="-122"/>
              </a:rPr>
              <a:t>The journey starting from</a:t>
            </a:r>
            <a:br>
              <a:rPr lang="en-GB" altLang="zh-CN" sz="2400" dirty="0">
                <a:solidFill>
                  <a:srgbClr val="000000"/>
                </a:solidFill>
                <a:latin typeface="Times New Roman" panose="02020603050405020304" pitchFamily="18" charset="0"/>
                <a:ea typeface="宋体" panose="02010600030101010101" pitchFamily="2" charset="-122"/>
              </a:rPr>
            </a:br>
            <a:r>
              <a:rPr lang="en-GB" altLang="zh-CN" sz="2400" dirty="0">
                <a:solidFill>
                  <a:srgbClr val="000000"/>
                </a:solidFill>
                <a:latin typeface="Times New Roman" panose="02020603050405020304" pitchFamily="18" charset="0"/>
                <a:ea typeface="宋体" panose="02010600030101010101" pitchFamily="2" charset="-122"/>
              </a:rPr>
              <a:t>Changsha</a:t>
            </a:r>
          </a:p>
          <a:p>
            <a:pPr marL="342900" lvl="0" indent="-342900">
              <a:lnSpc>
                <a:spcPct val="150000"/>
              </a:lnSpc>
              <a:spcBef>
                <a:spcPts val="0"/>
              </a:spcBef>
              <a:buBlip>
                <a:blip r:embed="rId2"/>
              </a:buBlip>
            </a:pPr>
            <a:r>
              <a:rPr lang="en-GB" altLang="zh-CN" sz="2800" dirty="0">
                <a:solidFill>
                  <a:srgbClr val="000000"/>
                </a:solidFill>
                <a:latin typeface="Times New Roman" panose="02020603050405020304" pitchFamily="18" charset="0"/>
                <a:ea typeface="宋体" panose="02010600030101010101" pitchFamily="2" charset="-122"/>
              </a:rPr>
              <a:t>Operators</a:t>
            </a:r>
          </a:p>
          <a:p>
            <a:pPr marL="742950" lvl="1" indent="-285750">
              <a:lnSpc>
                <a:spcPct val="150000"/>
              </a:lnSpc>
              <a:spcBef>
                <a:spcPts val="0"/>
              </a:spcBef>
              <a:buClrTx/>
              <a:buSzPct val="75000"/>
              <a:buBlip>
                <a:blip r:embed="rId3"/>
              </a:buBlip>
            </a:pPr>
            <a:r>
              <a:rPr lang="en-GB" altLang="zh-CN" sz="2400" dirty="0">
                <a:solidFill>
                  <a:srgbClr val="000000"/>
                </a:solidFill>
                <a:latin typeface="Times New Roman" panose="02020603050405020304" pitchFamily="18" charset="0"/>
                <a:ea typeface="宋体" panose="02010600030101010101" pitchFamily="2" charset="-122"/>
              </a:rPr>
              <a:t>Driving from a city to another city</a:t>
            </a:r>
          </a:p>
          <a:p>
            <a:pPr marL="342900" lvl="0" indent="-342900">
              <a:lnSpc>
                <a:spcPct val="150000"/>
              </a:lnSpc>
              <a:spcBef>
                <a:spcPts val="0"/>
              </a:spcBef>
              <a:buBlip>
                <a:blip r:embed="rId2"/>
              </a:buBlip>
            </a:pPr>
            <a:r>
              <a:rPr lang="en-GB" altLang="zh-CN" sz="2800" dirty="0">
                <a:solidFill>
                  <a:srgbClr val="000000"/>
                </a:solidFill>
                <a:latin typeface="Times New Roman" panose="02020603050405020304" pitchFamily="18" charset="0"/>
                <a:ea typeface="宋体" panose="02010600030101010101" pitchFamily="2" charset="-122"/>
              </a:rPr>
              <a:t>Goal state</a:t>
            </a:r>
          </a:p>
          <a:p>
            <a:pPr marL="742950" lvl="1" indent="-285750">
              <a:lnSpc>
                <a:spcPct val="150000"/>
              </a:lnSpc>
              <a:spcBef>
                <a:spcPts val="0"/>
              </a:spcBef>
              <a:buClrTx/>
              <a:buSzPct val="75000"/>
              <a:buBlip>
                <a:blip r:embed="rId3"/>
              </a:buBlip>
            </a:pPr>
            <a:r>
              <a:rPr lang="en-GB" altLang="zh-CN" sz="2400" dirty="0">
                <a:solidFill>
                  <a:srgbClr val="000000"/>
                </a:solidFill>
                <a:latin typeface="Times New Roman" panose="02020603050405020304" pitchFamily="18" charset="0"/>
                <a:ea typeface="宋体" panose="02010600030101010101" pitchFamily="2" charset="-122"/>
              </a:rPr>
              <a:t>Destination city ── Beijing</a:t>
            </a:r>
          </a:p>
        </p:txBody>
      </p:sp>
      <p:sp>
        <p:nvSpPr>
          <p:cNvPr id="5" name="文本框 19459"/>
          <p:cNvSpPr txBox="1">
            <a:spLocks noChangeArrowheads="1"/>
          </p:cNvSpPr>
          <p:nvPr/>
        </p:nvSpPr>
        <p:spPr bwMode="auto">
          <a:xfrm>
            <a:off x="9182100" y="3684814"/>
            <a:ext cx="1066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GB" altLang="zh-CN" sz="1600" b="1" dirty="0" err="1">
                <a:latin typeface="Times New Roman" panose="02020603050405020304" pitchFamily="18" charset="0"/>
                <a:ea typeface="宋体" panose="02010600030101010101" pitchFamily="2" charset="-122"/>
              </a:rPr>
              <a:t>ShangHai</a:t>
            </a:r>
            <a:r>
              <a:rPr lang="zh-CN" altLang="en-GB" sz="1600" b="1" dirty="0">
                <a:latin typeface="Times New Roman" panose="02020603050405020304" pitchFamily="18" charset="0"/>
                <a:ea typeface="宋体" panose="02010600030101010101" pitchFamily="2" charset="-122"/>
              </a:rPr>
              <a:t>上海</a:t>
            </a:r>
          </a:p>
        </p:txBody>
      </p:sp>
      <p:grpSp>
        <p:nvGrpSpPr>
          <p:cNvPr id="6" name="组合 19460"/>
          <p:cNvGrpSpPr>
            <a:grpSpLocks/>
          </p:cNvGrpSpPr>
          <p:nvPr/>
        </p:nvGrpSpPr>
        <p:grpSpPr bwMode="auto">
          <a:xfrm>
            <a:off x="6834188" y="1655989"/>
            <a:ext cx="2347912" cy="3705225"/>
            <a:chOff x="3288" y="960"/>
            <a:chExt cx="1479" cy="2334"/>
          </a:xfrm>
        </p:grpSpPr>
        <p:sp>
          <p:nvSpPr>
            <p:cNvPr id="7" name="椭圆 19461"/>
            <p:cNvSpPr>
              <a:spLocks noChangeArrowheads="1"/>
            </p:cNvSpPr>
            <p:nvPr/>
          </p:nvSpPr>
          <p:spPr bwMode="auto">
            <a:xfrm>
              <a:off x="3984" y="2832"/>
              <a:ext cx="111" cy="96"/>
            </a:xfrm>
            <a:prstGeom prst="ellipse">
              <a:avLst/>
            </a:prstGeom>
            <a:solidFill>
              <a:schemeClr val="accent1"/>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 name="椭圆 19462"/>
            <p:cNvSpPr>
              <a:spLocks noChangeArrowheads="1"/>
            </p:cNvSpPr>
            <p:nvPr/>
          </p:nvSpPr>
          <p:spPr bwMode="auto">
            <a:xfrm>
              <a:off x="4272" y="1152"/>
              <a:ext cx="111" cy="96"/>
            </a:xfrm>
            <a:prstGeom prst="ellipse">
              <a:avLst/>
            </a:prstGeom>
            <a:solidFill>
              <a:schemeClr val="accent1"/>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 name="椭圆 19463"/>
            <p:cNvSpPr>
              <a:spLocks noChangeArrowheads="1"/>
            </p:cNvSpPr>
            <p:nvPr/>
          </p:nvSpPr>
          <p:spPr bwMode="auto">
            <a:xfrm>
              <a:off x="4656" y="2256"/>
              <a:ext cx="111" cy="96"/>
            </a:xfrm>
            <a:prstGeom prst="ellipse">
              <a:avLst/>
            </a:prstGeom>
            <a:solidFill>
              <a:schemeClr val="accent1"/>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 name="椭圆 19464"/>
            <p:cNvSpPr>
              <a:spLocks noChangeArrowheads="1"/>
            </p:cNvSpPr>
            <p:nvPr/>
          </p:nvSpPr>
          <p:spPr bwMode="auto">
            <a:xfrm>
              <a:off x="4368" y="1680"/>
              <a:ext cx="111" cy="96"/>
            </a:xfrm>
            <a:prstGeom prst="ellipse">
              <a:avLst/>
            </a:prstGeom>
            <a:solidFill>
              <a:schemeClr val="accent1"/>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 name="椭圆 19465"/>
            <p:cNvSpPr>
              <a:spLocks noChangeArrowheads="1"/>
            </p:cNvSpPr>
            <p:nvPr/>
          </p:nvSpPr>
          <p:spPr bwMode="auto">
            <a:xfrm>
              <a:off x="4080" y="2400"/>
              <a:ext cx="111" cy="96"/>
            </a:xfrm>
            <a:prstGeom prst="ellipse">
              <a:avLst/>
            </a:prstGeom>
            <a:solidFill>
              <a:schemeClr val="accent1"/>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2" name="椭圆 19466"/>
            <p:cNvSpPr>
              <a:spLocks noChangeArrowheads="1"/>
            </p:cNvSpPr>
            <p:nvPr/>
          </p:nvSpPr>
          <p:spPr bwMode="auto">
            <a:xfrm>
              <a:off x="3936" y="1968"/>
              <a:ext cx="111" cy="96"/>
            </a:xfrm>
            <a:prstGeom prst="ellipse">
              <a:avLst/>
            </a:prstGeom>
            <a:solidFill>
              <a:schemeClr val="accent1"/>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 name="文本框 19467"/>
            <p:cNvSpPr txBox="1">
              <a:spLocks noChangeArrowheads="1"/>
            </p:cNvSpPr>
            <p:nvPr/>
          </p:nvSpPr>
          <p:spPr bwMode="auto">
            <a:xfrm>
              <a:off x="4032" y="960"/>
              <a:ext cx="7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GB" altLang="zh-CN" sz="1600" b="1">
                  <a:latin typeface="Times New Roman" panose="02020603050405020304" pitchFamily="18" charset="0"/>
                  <a:ea typeface="宋体" panose="02010600030101010101" pitchFamily="2" charset="-122"/>
                </a:rPr>
                <a:t>BeiJing</a:t>
              </a:r>
            </a:p>
            <a:p>
              <a:pPr eaLnBrk="1" hangingPunct="1">
                <a:lnSpc>
                  <a:spcPct val="80000"/>
                </a:lnSpc>
                <a:spcBef>
                  <a:spcPct val="50000"/>
                </a:spcBef>
                <a:buFontTx/>
                <a:buNone/>
              </a:pPr>
              <a:r>
                <a:rPr lang="zh-CN" altLang="en-GB" sz="1600" b="1">
                  <a:latin typeface="Times New Roman" panose="02020603050405020304" pitchFamily="18" charset="0"/>
                  <a:ea typeface="宋体" panose="02010600030101010101" pitchFamily="2" charset="-122"/>
                </a:rPr>
                <a:t>          北京</a:t>
              </a:r>
            </a:p>
          </p:txBody>
        </p:sp>
        <p:sp>
          <p:nvSpPr>
            <p:cNvPr id="14" name="文本框 19468"/>
            <p:cNvSpPr txBox="1">
              <a:spLocks noChangeArrowheads="1"/>
            </p:cNvSpPr>
            <p:nvPr/>
          </p:nvSpPr>
          <p:spPr bwMode="auto">
            <a:xfrm>
              <a:off x="3792" y="2928"/>
              <a:ext cx="72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GB" altLang="zh-CN" sz="1600" b="1">
                  <a:latin typeface="Times New Roman" panose="02020603050405020304" pitchFamily="18" charset="0"/>
                  <a:ea typeface="宋体" panose="02010600030101010101" pitchFamily="2" charset="-122"/>
                </a:rPr>
                <a:t>ChangSha </a:t>
              </a:r>
              <a:r>
                <a:rPr lang="zh-CN" altLang="en-GB" sz="1600" b="1">
                  <a:latin typeface="Times New Roman" panose="02020603050405020304" pitchFamily="18" charset="0"/>
                  <a:ea typeface="宋体" panose="02010600030101010101" pitchFamily="2" charset="-122"/>
                </a:rPr>
                <a:t>长沙</a:t>
              </a:r>
            </a:p>
          </p:txBody>
        </p:sp>
        <p:sp>
          <p:nvSpPr>
            <p:cNvPr id="15" name="文本框 19469"/>
            <p:cNvSpPr txBox="1">
              <a:spLocks noChangeArrowheads="1"/>
            </p:cNvSpPr>
            <p:nvPr/>
          </p:nvSpPr>
          <p:spPr bwMode="auto">
            <a:xfrm>
              <a:off x="4128" y="1776"/>
              <a:ext cx="49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GB" altLang="zh-CN" sz="1600" b="1">
                  <a:latin typeface="Times New Roman" panose="02020603050405020304" pitchFamily="18" charset="0"/>
                  <a:ea typeface="宋体" panose="02010600030101010101" pitchFamily="2" charset="-122"/>
                </a:rPr>
                <a:t>JiNan         </a:t>
              </a:r>
            </a:p>
            <a:p>
              <a:pPr eaLnBrk="1" hangingPunct="1">
                <a:lnSpc>
                  <a:spcPct val="80000"/>
                </a:lnSpc>
                <a:spcBef>
                  <a:spcPct val="50000"/>
                </a:spcBef>
                <a:buFontTx/>
                <a:buNone/>
              </a:pPr>
              <a:r>
                <a:rPr lang="zh-CN" altLang="en-GB" sz="1600" b="1">
                  <a:latin typeface="Times New Roman" panose="02020603050405020304" pitchFamily="18" charset="0"/>
                  <a:ea typeface="宋体" panose="02010600030101010101" pitchFamily="2" charset="-122"/>
                </a:rPr>
                <a:t> 济南</a:t>
              </a:r>
            </a:p>
          </p:txBody>
        </p:sp>
        <p:sp>
          <p:nvSpPr>
            <p:cNvPr id="16" name="文本框 19470"/>
            <p:cNvSpPr txBox="1">
              <a:spLocks noChangeArrowheads="1"/>
            </p:cNvSpPr>
            <p:nvPr/>
          </p:nvSpPr>
          <p:spPr bwMode="auto">
            <a:xfrm>
              <a:off x="3560" y="2352"/>
              <a:ext cx="94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GB" altLang="zh-CN" sz="1600" b="1">
                  <a:latin typeface="Times New Roman" panose="02020603050405020304" pitchFamily="18" charset="0"/>
                  <a:ea typeface="宋体" panose="02010600030101010101" pitchFamily="2" charset="-122"/>
                </a:rPr>
                <a:t>WuHan</a:t>
              </a:r>
            </a:p>
            <a:p>
              <a:pPr eaLnBrk="1" hangingPunct="1">
                <a:lnSpc>
                  <a:spcPct val="80000"/>
                </a:lnSpc>
                <a:spcBef>
                  <a:spcPct val="50000"/>
                </a:spcBef>
                <a:buFontTx/>
                <a:buNone/>
              </a:pPr>
              <a:r>
                <a:rPr lang="zh-CN" altLang="en-GB" sz="1600" b="1">
                  <a:latin typeface="Times New Roman" panose="02020603050405020304" pitchFamily="18" charset="0"/>
                  <a:ea typeface="宋体" panose="02010600030101010101" pitchFamily="2" charset="-122"/>
                </a:rPr>
                <a:t>  武汉</a:t>
              </a:r>
            </a:p>
          </p:txBody>
        </p:sp>
        <p:sp>
          <p:nvSpPr>
            <p:cNvPr id="17" name="文本框 19471"/>
            <p:cNvSpPr txBox="1">
              <a:spLocks noChangeArrowheads="1"/>
            </p:cNvSpPr>
            <p:nvPr/>
          </p:nvSpPr>
          <p:spPr bwMode="auto">
            <a:xfrm>
              <a:off x="3288" y="1920"/>
              <a:ext cx="94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GB" altLang="zh-CN" sz="1600" b="1">
                  <a:latin typeface="Times New Roman" panose="02020603050405020304" pitchFamily="18" charset="0"/>
                  <a:ea typeface="宋体" panose="02010600030101010101" pitchFamily="2" charset="-122"/>
                </a:rPr>
                <a:t>ZhengZhou</a:t>
              </a:r>
            </a:p>
            <a:p>
              <a:pPr eaLnBrk="1" hangingPunct="1">
                <a:lnSpc>
                  <a:spcPct val="80000"/>
                </a:lnSpc>
                <a:spcBef>
                  <a:spcPct val="50000"/>
                </a:spcBef>
                <a:buFontTx/>
                <a:buNone/>
              </a:pPr>
              <a:r>
                <a:rPr lang="zh-CN" altLang="en-GB" sz="1600" b="1">
                  <a:latin typeface="Times New Roman" panose="02020603050405020304" pitchFamily="18" charset="0"/>
                  <a:ea typeface="宋体" panose="02010600030101010101" pitchFamily="2" charset="-122"/>
                </a:rPr>
                <a:t>     郑州</a:t>
              </a:r>
            </a:p>
          </p:txBody>
        </p:sp>
        <p:cxnSp>
          <p:nvCxnSpPr>
            <p:cNvPr id="18" name="直接箭头连接符 19472"/>
            <p:cNvCxnSpPr>
              <a:cxnSpLocks noChangeShapeType="1"/>
              <a:stCxn id="7" idx="1"/>
            </p:cNvCxnSpPr>
            <p:nvPr/>
          </p:nvCxnSpPr>
          <p:spPr bwMode="auto">
            <a:xfrm flipV="1">
              <a:off x="4000" y="2471"/>
              <a:ext cx="118" cy="3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直接箭头连接符 19473"/>
            <p:cNvCxnSpPr>
              <a:cxnSpLocks noChangeShapeType="1"/>
              <a:stCxn id="11" idx="1"/>
              <a:endCxn id="12" idx="4"/>
            </p:cNvCxnSpPr>
            <p:nvPr/>
          </p:nvCxnSpPr>
          <p:spPr bwMode="auto">
            <a:xfrm flipH="1" flipV="1">
              <a:off x="3992" y="2064"/>
              <a:ext cx="104" cy="3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直接箭头连接符 19474"/>
            <p:cNvCxnSpPr>
              <a:cxnSpLocks noChangeShapeType="1"/>
              <a:stCxn id="12" idx="0"/>
              <a:endCxn id="8" idx="4"/>
            </p:cNvCxnSpPr>
            <p:nvPr/>
          </p:nvCxnSpPr>
          <p:spPr bwMode="auto">
            <a:xfrm flipV="1">
              <a:off x="3992" y="1248"/>
              <a:ext cx="336" cy="72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 name="直接箭头连接符 19475"/>
            <p:cNvCxnSpPr>
              <a:cxnSpLocks noChangeShapeType="1"/>
              <a:stCxn id="7" idx="0"/>
              <a:endCxn id="9" idx="4"/>
            </p:cNvCxnSpPr>
            <p:nvPr/>
          </p:nvCxnSpPr>
          <p:spPr bwMode="auto">
            <a:xfrm flipV="1">
              <a:off x="4040" y="2352"/>
              <a:ext cx="672" cy="48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2" name="直接箭头连接符 19476"/>
            <p:cNvCxnSpPr>
              <a:cxnSpLocks noChangeShapeType="1"/>
              <a:stCxn id="9" idx="0"/>
              <a:endCxn id="10" idx="4"/>
            </p:cNvCxnSpPr>
            <p:nvPr/>
          </p:nvCxnSpPr>
          <p:spPr bwMode="auto">
            <a:xfrm flipH="1" flipV="1">
              <a:off x="4424" y="1776"/>
              <a:ext cx="288" cy="48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 name="直接箭头连接符 19477"/>
            <p:cNvCxnSpPr>
              <a:cxnSpLocks noChangeShapeType="1"/>
              <a:stCxn id="10" idx="1"/>
              <a:endCxn id="8" idx="6"/>
            </p:cNvCxnSpPr>
            <p:nvPr/>
          </p:nvCxnSpPr>
          <p:spPr bwMode="auto">
            <a:xfrm flipH="1" flipV="1">
              <a:off x="4383" y="1200"/>
              <a:ext cx="1" cy="494"/>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 name="直接箭头连接符 19478"/>
            <p:cNvCxnSpPr>
              <a:cxnSpLocks noChangeShapeType="1"/>
              <a:stCxn id="9" idx="0"/>
              <a:endCxn id="8" idx="5"/>
            </p:cNvCxnSpPr>
            <p:nvPr/>
          </p:nvCxnSpPr>
          <p:spPr bwMode="auto">
            <a:xfrm flipH="1" flipV="1">
              <a:off x="4367" y="1234"/>
              <a:ext cx="345" cy="10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5" name="文本框 24"/>
          <p:cNvSpPr txBox="1">
            <a:spLocks noChangeArrowheads="1"/>
          </p:cNvSpPr>
          <p:nvPr/>
        </p:nvSpPr>
        <p:spPr bwMode="auto">
          <a:xfrm>
            <a:off x="7776508" y="5561018"/>
            <a:ext cx="141577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dirty="0">
                <a:latin typeface="微软雅黑" panose="020B0503020204020204" pitchFamily="34" charset="-122"/>
                <a:ea typeface="微软雅黑" panose="020B0503020204020204" pitchFamily="34" charset="-122"/>
              </a:rPr>
              <a:t>路线规划</a:t>
            </a:r>
          </a:p>
        </p:txBody>
      </p:sp>
    </p:spTree>
    <p:extLst>
      <p:ext uri="{BB962C8B-B14F-4D97-AF65-F5344CB8AC3E}">
        <p14:creationId xmlns:p14="http://schemas.microsoft.com/office/powerpoint/2010/main" val="8395657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0-#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6242957" cy="988787"/>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 </a:t>
            </a:r>
            <a:r>
              <a:rPr lang="en-US" altLang="zh-CN" sz="2600" b="1" dirty="0" smtClean="0">
                <a:solidFill>
                  <a:srgbClr val="0000FF"/>
                </a:solidFill>
              </a:rPr>
              <a:t>– </a:t>
            </a:r>
            <a:r>
              <a:rPr lang="zh-CN" altLang="en-US" sz="2600" b="1" dirty="0" smtClean="0">
                <a:solidFill>
                  <a:srgbClr val="0000FF"/>
                </a:solidFill>
              </a:rPr>
              <a:t>例</a:t>
            </a:r>
            <a:r>
              <a:rPr lang="en-US" altLang="zh-CN" sz="2600" b="1" dirty="0">
                <a:solidFill>
                  <a:srgbClr val="0000FF"/>
                </a:solidFill>
              </a:rPr>
              <a:t>2</a:t>
            </a:r>
            <a:r>
              <a:rPr lang="zh-CN" altLang="en-US" sz="2600" b="1" dirty="0" smtClean="0">
                <a:solidFill>
                  <a:srgbClr val="0000FF"/>
                </a:solidFill>
              </a:rPr>
              <a:t>：猴子和香蕉问题</a:t>
            </a:r>
            <a:endParaRPr lang="en-US" altLang="zh-CN" sz="2600" b="1" dirty="0">
              <a:solidFill>
                <a:srgbClr val="0000FF"/>
              </a:solidFill>
            </a:endParaRPr>
          </a:p>
        </p:txBody>
      </p:sp>
      <p:pic>
        <p:nvPicPr>
          <p:cNvPr id="26" name="图片 496647" descr="bitm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241" y="2449286"/>
            <a:ext cx="68580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203876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260976"/>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 </a:t>
            </a:r>
            <a:r>
              <a:rPr lang="en-US" altLang="zh-CN" sz="2600" b="1" dirty="0" smtClean="0">
                <a:solidFill>
                  <a:srgbClr val="0000FF"/>
                </a:solidFill>
              </a:rPr>
              <a:t>– </a:t>
            </a:r>
            <a:r>
              <a:rPr lang="zh-CN" altLang="en-US" sz="2600" b="1" dirty="0" smtClean="0">
                <a:solidFill>
                  <a:srgbClr val="0000FF"/>
                </a:solidFill>
              </a:rPr>
              <a:t>例</a:t>
            </a:r>
            <a:r>
              <a:rPr lang="en-US" altLang="zh-CN" sz="2600" b="1" dirty="0">
                <a:solidFill>
                  <a:srgbClr val="0000FF"/>
                </a:solidFill>
              </a:rPr>
              <a:t>2</a:t>
            </a:r>
            <a:r>
              <a:rPr lang="zh-CN" altLang="en-US" sz="2600" b="1" dirty="0" smtClean="0">
                <a:solidFill>
                  <a:srgbClr val="0000FF"/>
                </a:solidFill>
              </a:rPr>
              <a:t>：猴子和香蕉问题 </a:t>
            </a:r>
            <a:r>
              <a:rPr lang="en-US" altLang="zh-CN" sz="2600" b="1" dirty="0" smtClean="0">
                <a:solidFill>
                  <a:srgbClr val="0000FF"/>
                </a:solidFill>
              </a:rPr>
              <a:t>– </a:t>
            </a:r>
            <a:r>
              <a:rPr lang="zh-CN" altLang="en-US" sz="2600" b="1" dirty="0" smtClean="0">
                <a:solidFill>
                  <a:srgbClr val="0000FF"/>
                </a:solidFill>
              </a:rPr>
              <a:t>解题过程</a:t>
            </a:r>
            <a:endParaRPr lang="en-US" altLang="zh-CN" sz="2600" b="1" dirty="0">
              <a:solidFill>
                <a:srgbClr val="0000FF"/>
              </a:solidFill>
            </a:endParaRPr>
          </a:p>
          <a:p>
            <a:pPr marL="342900" lvl="0" indent="-342900">
              <a:lnSpc>
                <a:spcPct val="150000"/>
              </a:lnSpc>
              <a:spcBef>
                <a:spcPts val="0"/>
              </a:spcBef>
              <a:buBlip>
                <a:blip r:embed="rId2"/>
              </a:buBlip>
            </a:pPr>
            <a:r>
              <a:rPr lang="en-US" altLang="zh-CN" sz="2400" dirty="0">
                <a:solidFill>
                  <a:srgbClr val="000000"/>
                </a:solidFill>
                <a:latin typeface="Berlin Sans FB"/>
                <a:ea typeface="楷体_GB2312"/>
              </a:rPr>
              <a:t> </a:t>
            </a:r>
            <a:r>
              <a:rPr lang="zh-CN" altLang="en-US" sz="2400" dirty="0">
                <a:solidFill>
                  <a:srgbClr val="000000"/>
                </a:solidFill>
                <a:latin typeface="Times New Roman" panose="02020603050405020304" pitchFamily="18" charset="0"/>
                <a:ea typeface="楷体_GB2312"/>
              </a:rPr>
              <a:t>用一个四元表列（</a:t>
            </a:r>
            <a:r>
              <a:rPr lang="en-US" altLang="zh-CN" sz="2400" i="1" dirty="0">
                <a:solidFill>
                  <a:srgbClr val="000000"/>
                </a:solidFill>
                <a:latin typeface="Times New Roman" panose="02020603050405020304" pitchFamily="18" charset="0"/>
                <a:ea typeface="楷体_GB2312"/>
              </a:rPr>
              <a:t>W</a:t>
            </a:r>
            <a:r>
              <a:rPr lang="zh-CN" altLang="en-US" sz="2400" dirty="0">
                <a:solidFill>
                  <a:srgbClr val="000000"/>
                </a:solidFill>
                <a:latin typeface="Times New Roman" panose="02020603050405020304" pitchFamily="18" charset="0"/>
                <a:ea typeface="楷体_GB2312"/>
              </a:rPr>
              <a:t>，</a:t>
            </a:r>
            <a:r>
              <a:rPr lang="en-US" altLang="zh-CN" sz="2400" i="1" dirty="0">
                <a:solidFill>
                  <a:srgbClr val="000000"/>
                </a:solidFill>
                <a:latin typeface="Times New Roman" panose="02020603050405020304" pitchFamily="18" charset="0"/>
                <a:ea typeface="楷体_GB2312"/>
              </a:rPr>
              <a:t>x</a:t>
            </a:r>
            <a:r>
              <a:rPr lang="zh-CN" altLang="en-US" sz="2400" dirty="0">
                <a:solidFill>
                  <a:srgbClr val="000000"/>
                </a:solidFill>
                <a:latin typeface="Times New Roman" panose="02020603050405020304" pitchFamily="18" charset="0"/>
                <a:ea typeface="楷体_GB2312"/>
              </a:rPr>
              <a:t>，</a:t>
            </a:r>
            <a:r>
              <a:rPr lang="en-US" altLang="zh-CN" sz="2400" i="1" dirty="0">
                <a:solidFill>
                  <a:srgbClr val="000000"/>
                </a:solidFill>
                <a:latin typeface="Times New Roman" panose="02020603050405020304" pitchFamily="18" charset="0"/>
                <a:ea typeface="楷体_GB2312"/>
              </a:rPr>
              <a:t>Y</a:t>
            </a:r>
            <a:r>
              <a:rPr lang="zh-CN" altLang="en-US" sz="2400" dirty="0">
                <a:solidFill>
                  <a:srgbClr val="000000"/>
                </a:solidFill>
                <a:latin typeface="Times New Roman" panose="02020603050405020304" pitchFamily="18" charset="0"/>
                <a:ea typeface="楷体_GB2312"/>
              </a:rPr>
              <a:t>，</a:t>
            </a:r>
            <a:r>
              <a:rPr lang="en-US" altLang="zh-CN" sz="2400" i="1" dirty="0">
                <a:solidFill>
                  <a:srgbClr val="000000"/>
                </a:solidFill>
                <a:latin typeface="Times New Roman" panose="02020603050405020304" pitchFamily="18" charset="0"/>
                <a:ea typeface="楷体_GB2312"/>
              </a:rPr>
              <a:t>z</a:t>
            </a:r>
            <a:r>
              <a:rPr lang="zh-CN" altLang="en-US" sz="2400" dirty="0">
                <a:solidFill>
                  <a:srgbClr val="000000"/>
                </a:solidFill>
                <a:latin typeface="Times New Roman" panose="02020603050405020304" pitchFamily="18" charset="0"/>
                <a:ea typeface="楷体_GB2312"/>
              </a:rPr>
              <a:t>）来表示这个问题状态</a:t>
            </a:r>
            <a:r>
              <a:rPr lang="en-US" altLang="zh-CN" sz="2400" dirty="0">
                <a:solidFill>
                  <a:srgbClr val="000000"/>
                </a:solidFill>
                <a:latin typeface="Times New Roman" panose="02020603050405020304" pitchFamily="18" charset="0"/>
                <a:ea typeface="楷体_GB2312"/>
              </a:rPr>
              <a:t>.</a:t>
            </a:r>
          </a:p>
          <a:p>
            <a:pPr marL="742950" lvl="1" indent="-285750">
              <a:lnSpc>
                <a:spcPct val="150000"/>
              </a:lnSpc>
              <a:spcBef>
                <a:spcPts val="0"/>
              </a:spcBef>
              <a:buClrTx/>
              <a:buSzPct val="75000"/>
              <a:buBlip>
                <a:blip r:embed="rId3"/>
              </a:buBlip>
            </a:pPr>
            <a:r>
              <a:rPr lang="en-US" altLang="zh-CN" sz="24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W</a:t>
            </a:r>
            <a:r>
              <a:rPr lang="en-US" altLang="zh-CN" sz="2400" dirty="0">
                <a:solidFill>
                  <a:srgbClr val="000000"/>
                </a:solidFill>
                <a:latin typeface="Times New Roman" panose="02020603050405020304" pitchFamily="18" charset="0"/>
                <a:ea typeface="楷体_GB2312"/>
              </a:rPr>
              <a:t> </a:t>
            </a:r>
            <a:r>
              <a:rPr lang="zh-CN" altLang="en-US" sz="2400" dirty="0">
                <a:solidFill>
                  <a:srgbClr val="000000"/>
                </a:solidFill>
                <a:latin typeface="Times New Roman" panose="02020603050405020304" pitchFamily="18" charset="0"/>
                <a:ea typeface="楷体_GB2312"/>
              </a:rPr>
              <a:t>猴子的水平位置</a:t>
            </a:r>
          </a:p>
          <a:p>
            <a:pPr marL="742950" lvl="1" indent="-285750">
              <a:lnSpc>
                <a:spcPct val="150000"/>
              </a:lnSpc>
              <a:spcBef>
                <a:spcPts val="0"/>
              </a:spcBef>
              <a:buClrTx/>
              <a:buSzPct val="75000"/>
              <a:buBlip>
                <a:blip r:embed="rId3"/>
              </a:buBlip>
            </a:pPr>
            <a:r>
              <a:rPr lang="zh-CN" altLang="en-US" sz="24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x</a:t>
            </a:r>
            <a:r>
              <a:rPr lang="en-US" altLang="zh-CN" sz="2400" dirty="0">
                <a:solidFill>
                  <a:srgbClr val="000000"/>
                </a:solidFill>
                <a:latin typeface="Times New Roman" panose="02020603050405020304" pitchFamily="18" charset="0"/>
                <a:ea typeface="楷体_GB2312"/>
              </a:rPr>
              <a:t>  </a:t>
            </a:r>
            <a:r>
              <a:rPr lang="zh-CN" altLang="en-US" sz="2400" dirty="0">
                <a:solidFill>
                  <a:srgbClr val="000000"/>
                </a:solidFill>
                <a:latin typeface="Times New Roman" panose="02020603050405020304" pitchFamily="18" charset="0"/>
                <a:ea typeface="楷体_GB2312"/>
              </a:rPr>
              <a:t>当猴子在箱子顶上时取 </a:t>
            </a:r>
            <a:r>
              <a:rPr lang="en-US" altLang="zh-CN" sz="2400" i="1" dirty="0">
                <a:solidFill>
                  <a:srgbClr val="000000"/>
                </a:solidFill>
                <a:latin typeface="Times New Roman" panose="02020603050405020304" pitchFamily="18" charset="0"/>
                <a:ea typeface="楷体_GB2312"/>
              </a:rPr>
              <a:t>x</a:t>
            </a:r>
            <a:r>
              <a:rPr lang="en-US" altLang="zh-CN" sz="2400" dirty="0">
                <a:solidFill>
                  <a:srgbClr val="000000"/>
                </a:solidFill>
                <a:latin typeface="Times New Roman" panose="02020603050405020304" pitchFamily="18" charset="0"/>
                <a:ea typeface="楷体_GB2312"/>
              </a:rPr>
              <a:t> = 1</a:t>
            </a:r>
            <a:r>
              <a:rPr lang="zh-CN" altLang="en-US" sz="2400" dirty="0">
                <a:solidFill>
                  <a:srgbClr val="000000"/>
                </a:solidFill>
                <a:latin typeface="Times New Roman" panose="02020603050405020304" pitchFamily="18" charset="0"/>
                <a:ea typeface="楷体_GB2312"/>
              </a:rPr>
              <a:t>；否则取 </a:t>
            </a:r>
            <a:r>
              <a:rPr lang="en-US" altLang="zh-CN" sz="2400" i="1" dirty="0">
                <a:solidFill>
                  <a:srgbClr val="000000"/>
                </a:solidFill>
                <a:latin typeface="Times New Roman" panose="02020603050405020304" pitchFamily="18" charset="0"/>
                <a:ea typeface="楷体_GB2312"/>
              </a:rPr>
              <a:t>x</a:t>
            </a:r>
            <a:r>
              <a:rPr lang="en-US" altLang="zh-CN" sz="2400" dirty="0">
                <a:solidFill>
                  <a:srgbClr val="000000"/>
                </a:solidFill>
                <a:latin typeface="Times New Roman" panose="02020603050405020304" pitchFamily="18" charset="0"/>
                <a:ea typeface="楷体_GB2312"/>
              </a:rPr>
              <a:t> = 0</a:t>
            </a:r>
          </a:p>
          <a:p>
            <a:pPr marL="742950" lvl="1" indent="-285750">
              <a:lnSpc>
                <a:spcPct val="150000"/>
              </a:lnSpc>
              <a:spcBef>
                <a:spcPts val="0"/>
              </a:spcBef>
              <a:buClrTx/>
              <a:buSzPct val="75000"/>
              <a:buBlip>
                <a:blip r:embed="rId3"/>
              </a:buBlip>
            </a:pPr>
            <a:r>
              <a:rPr lang="en-US" altLang="zh-CN" sz="24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Y</a:t>
            </a:r>
            <a:r>
              <a:rPr lang="en-US" altLang="zh-CN" sz="2400" dirty="0">
                <a:solidFill>
                  <a:srgbClr val="000000"/>
                </a:solidFill>
                <a:latin typeface="Times New Roman" panose="02020603050405020304" pitchFamily="18" charset="0"/>
                <a:ea typeface="楷体_GB2312"/>
              </a:rPr>
              <a:t>  </a:t>
            </a:r>
            <a:r>
              <a:rPr lang="zh-CN" altLang="en-US" sz="2400" dirty="0">
                <a:solidFill>
                  <a:srgbClr val="000000"/>
                </a:solidFill>
                <a:latin typeface="Times New Roman" panose="02020603050405020304" pitchFamily="18" charset="0"/>
                <a:ea typeface="楷体_GB2312"/>
              </a:rPr>
              <a:t>箱子的水平位置</a:t>
            </a:r>
          </a:p>
          <a:p>
            <a:pPr marL="742950" lvl="1" indent="-285750">
              <a:lnSpc>
                <a:spcPct val="150000"/>
              </a:lnSpc>
              <a:spcBef>
                <a:spcPts val="0"/>
              </a:spcBef>
              <a:buClrTx/>
              <a:buSzPct val="75000"/>
              <a:buBlip>
                <a:blip r:embed="rId3"/>
              </a:buBlip>
            </a:pPr>
            <a:r>
              <a:rPr lang="zh-CN" altLang="en-US" sz="24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z </a:t>
            </a:r>
            <a:r>
              <a:rPr lang="en-US" altLang="zh-CN" sz="2400" dirty="0">
                <a:solidFill>
                  <a:srgbClr val="000000"/>
                </a:solidFill>
                <a:latin typeface="Times New Roman" panose="02020603050405020304" pitchFamily="18" charset="0"/>
                <a:ea typeface="楷体_GB2312"/>
              </a:rPr>
              <a:t> </a:t>
            </a:r>
            <a:r>
              <a:rPr lang="zh-CN" altLang="en-US" sz="2400" dirty="0">
                <a:solidFill>
                  <a:srgbClr val="000000"/>
                </a:solidFill>
                <a:latin typeface="Times New Roman" panose="02020603050405020304" pitchFamily="18" charset="0"/>
                <a:ea typeface="楷体_GB2312"/>
              </a:rPr>
              <a:t>当猴子摘到香蕉时取 </a:t>
            </a:r>
            <a:r>
              <a:rPr lang="en-US" altLang="zh-CN" sz="2400" i="1" dirty="0">
                <a:solidFill>
                  <a:srgbClr val="000000"/>
                </a:solidFill>
                <a:latin typeface="Times New Roman" panose="02020603050405020304" pitchFamily="18" charset="0"/>
                <a:ea typeface="楷体_GB2312"/>
              </a:rPr>
              <a:t>z</a:t>
            </a:r>
            <a:r>
              <a:rPr lang="en-US" altLang="zh-CN" sz="2400" dirty="0">
                <a:solidFill>
                  <a:srgbClr val="000000"/>
                </a:solidFill>
                <a:latin typeface="Times New Roman" panose="02020603050405020304" pitchFamily="18" charset="0"/>
                <a:ea typeface="楷体_GB2312"/>
              </a:rPr>
              <a:t>=1</a:t>
            </a:r>
            <a:r>
              <a:rPr lang="zh-CN" altLang="en-US" sz="2400" dirty="0">
                <a:solidFill>
                  <a:srgbClr val="000000"/>
                </a:solidFill>
                <a:latin typeface="Times New Roman" panose="02020603050405020304" pitchFamily="18" charset="0"/>
                <a:ea typeface="楷体_GB2312"/>
              </a:rPr>
              <a:t>；否则取 </a:t>
            </a:r>
            <a:r>
              <a:rPr lang="en-US" altLang="zh-CN" sz="2400" i="1" dirty="0" smtClean="0">
                <a:solidFill>
                  <a:srgbClr val="000000"/>
                </a:solidFill>
                <a:latin typeface="Times New Roman" panose="02020603050405020304" pitchFamily="18" charset="0"/>
                <a:ea typeface="楷体_GB2312"/>
              </a:rPr>
              <a:t>z</a:t>
            </a:r>
            <a:r>
              <a:rPr lang="en-US" altLang="zh-CN" sz="2400" dirty="0" smtClean="0">
                <a:solidFill>
                  <a:srgbClr val="000000"/>
                </a:solidFill>
                <a:latin typeface="Times New Roman" panose="02020603050405020304" pitchFamily="18" charset="0"/>
                <a:ea typeface="楷体_GB2312"/>
              </a:rPr>
              <a:t>=0</a:t>
            </a:r>
          </a:p>
          <a:p>
            <a:pPr marL="342900" lvl="0" indent="-342900">
              <a:lnSpc>
                <a:spcPct val="150000"/>
              </a:lnSpc>
              <a:spcBef>
                <a:spcPts val="0"/>
              </a:spcBef>
              <a:buBlip>
                <a:blip r:embed="rId2"/>
              </a:buBlip>
            </a:pPr>
            <a:r>
              <a:rPr lang="zh-CN" altLang="en-US" sz="2400" dirty="0">
                <a:solidFill>
                  <a:srgbClr val="000000"/>
                </a:solidFill>
                <a:latin typeface="Berlin Sans FB"/>
                <a:ea typeface="楷体_GB2312"/>
              </a:rPr>
              <a:t>这个问题的操作（算符）如下：</a:t>
            </a:r>
          </a:p>
          <a:p>
            <a:pPr marL="742950" lvl="1" indent="-285750">
              <a:lnSpc>
                <a:spcPct val="150000"/>
              </a:lnSpc>
              <a:spcBef>
                <a:spcPts val="0"/>
              </a:spcBef>
              <a:buClrTx/>
              <a:buSzPct val="75000"/>
              <a:buBlip>
                <a:blip r:embed="rId3"/>
              </a:buBlip>
            </a:pPr>
            <a:r>
              <a:rPr lang="zh-CN" altLang="en-US" sz="2400" dirty="0">
                <a:solidFill>
                  <a:srgbClr val="000000"/>
                </a:solidFill>
                <a:latin typeface="Berlin Sans FB"/>
                <a:ea typeface="楷体_GB2312"/>
              </a:rPr>
              <a:t> </a:t>
            </a:r>
            <a:r>
              <a:rPr lang="en-US" altLang="zh-CN" sz="2400" dirty="0" err="1">
                <a:solidFill>
                  <a:srgbClr val="000000"/>
                </a:solidFill>
                <a:latin typeface="Times New Roman" panose="02020603050405020304" pitchFamily="18" charset="0"/>
                <a:ea typeface="楷体_GB2312"/>
              </a:rPr>
              <a:t>goto</a:t>
            </a:r>
            <a:r>
              <a:rPr lang="en-US" altLang="zh-CN" sz="2400" dirty="0">
                <a:solidFill>
                  <a:srgbClr val="000000"/>
                </a:solidFill>
                <a:latin typeface="Times New Roman" panose="02020603050405020304" pitchFamily="18" charset="0"/>
                <a:ea typeface="楷体_GB2312"/>
              </a:rPr>
              <a:t> (</a:t>
            </a:r>
            <a:r>
              <a:rPr lang="en-US" altLang="zh-CN" sz="2400" i="1" dirty="0">
                <a:solidFill>
                  <a:srgbClr val="000000"/>
                </a:solidFill>
                <a:latin typeface="Times New Roman" panose="02020603050405020304" pitchFamily="18" charset="0"/>
                <a:ea typeface="楷体_GB2312"/>
              </a:rPr>
              <a:t>U</a:t>
            </a:r>
            <a:r>
              <a:rPr lang="en-US" altLang="zh-CN" sz="2400" dirty="0">
                <a:solidFill>
                  <a:srgbClr val="000000"/>
                </a:solidFill>
                <a:latin typeface="Times New Roman" panose="02020603050405020304" pitchFamily="18" charset="0"/>
                <a:ea typeface="楷体_GB2312"/>
              </a:rPr>
              <a:t>) </a:t>
            </a:r>
            <a:r>
              <a:rPr lang="zh-CN" altLang="en-US" sz="2400" dirty="0">
                <a:solidFill>
                  <a:srgbClr val="000000"/>
                </a:solidFill>
                <a:latin typeface="Times New Roman" panose="02020603050405020304" pitchFamily="18" charset="0"/>
                <a:ea typeface="楷体_GB2312"/>
              </a:rPr>
              <a:t>：表示</a:t>
            </a:r>
            <a:r>
              <a:rPr lang="zh-CN" altLang="zh-CN" sz="2400" dirty="0">
                <a:solidFill>
                  <a:srgbClr val="000000"/>
                </a:solidFill>
                <a:latin typeface="Times New Roman" panose="02020603050405020304" pitchFamily="18" charset="0"/>
                <a:ea typeface="楷体_GB2312"/>
              </a:rPr>
              <a:t>猴子走到水平位置</a:t>
            </a:r>
            <a:r>
              <a:rPr lang="en-US" altLang="zh-CN" sz="2400" i="1" dirty="0" smtClean="0">
                <a:solidFill>
                  <a:srgbClr val="000000"/>
                </a:solidFill>
                <a:latin typeface="Times New Roman" panose="02020603050405020304" pitchFamily="18" charset="0"/>
                <a:ea typeface="楷体_GB2312"/>
              </a:rPr>
              <a:t>U</a:t>
            </a:r>
            <a:endParaRPr lang="en-US" altLang="zh-CN" sz="2400" i="1" dirty="0">
              <a:solidFill>
                <a:srgbClr val="000000"/>
              </a:solidFill>
              <a:latin typeface="Times New Roman" panose="02020603050405020304" pitchFamily="18" charset="0"/>
              <a:ea typeface="楷体_GB2312"/>
            </a:endParaRPr>
          </a:p>
        </p:txBody>
      </p:sp>
      <p:sp>
        <p:nvSpPr>
          <p:cNvPr id="26" name="直接连接符 25"/>
          <p:cNvSpPr>
            <a:spLocks noChangeShapeType="1"/>
          </p:cNvSpPr>
          <p:nvPr/>
        </p:nvSpPr>
        <p:spPr bwMode="auto">
          <a:xfrm>
            <a:off x="4949372" y="6374043"/>
            <a:ext cx="1981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矩形 26"/>
          <p:cNvSpPr>
            <a:spLocks noChangeArrowheads="1"/>
          </p:cNvSpPr>
          <p:nvPr/>
        </p:nvSpPr>
        <p:spPr bwMode="auto">
          <a:xfrm>
            <a:off x="2588760" y="6181955"/>
            <a:ext cx="25034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W</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dirty="0">
                <a:latin typeface="Times New Roman" panose="02020603050405020304" pitchFamily="18" charset="0"/>
              </a:rPr>
              <a:t>Y</a:t>
            </a:r>
            <a:r>
              <a:rPr lang="zh-CN" altLang="en-US"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a:t>
            </a:r>
          </a:p>
        </p:txBody>
      </p:sp>
      <p:sp>
        <p:nvSpPr>
          <p:cNvPr id="28" name="矩形 27"/>
          <p:cNvSpPr>
            <a:spLocks noChangeArrowheads="1"/>
          </p:cNvSpPr>
          <p:nvPr/>
        </p:nvSpPr>
        <p:spPr bwMode="auto">
          <a:xfrm>
            <a:off x="5316085" y="6013680"/>
            <a:ext cx="15763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err="1">
                <a:solidFill>
                  <a:srgbClr val="FF0000"/>
                </a:solidFill>
                <a:latin typeface="Times New Roman" panose="02020603050405020304" pitchFamily="18" charset="0"/>
              </a:rPr>
              <a:t>goto</a:t>
            </a:r>
            <a:r>
              <a:rPr lang="zh-CN" altLang="en-US"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U</a:t>
            </a:r>
            <a:r>
              <a:rPr lang="zh-CN" altLang="en-US" sz="2400" b="1" dirty="0">
                <a:solidFill>
                  <a:srgbClr val="FF0000"/>
                </a:solidFill>
                <a:latin typeface="Times New Roman" panose="02020603050405020304" pitchFamily="18" charset="0"/>
              </a:rPr>
              <a:t>）</a:t>
            </a:r>
          </a:p>
        </p:txBody>
      </p:sp>
      <p:sp>
        <p:nvSpPr>
          <p:cNvPr id="29" name="矩形 28"/>
          <p:cNvSpPr>
            <a:spLocks noChangeArrowheads="1"/>
          </p:cNvSpPr>
          <p:nvPr/>
        </p:nvSpPr>
        <p:spPr bwMode="auto">
          <a:xfrm>
            <a:off x="6832147" y="6181955"/>
            <a:ext cx="24368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dirty="0">
                <a:latin typeface="Times New Roman" panose="02020603050405020304" pitchFamily="18" charset="0"/>
              </a:rPr>
              <a:t>Y</a:t>
            </a:r>
            <a:r>
              <a:rPr lang="zh-CN" altLang="en-US"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a:t>
            </a:r>
          </a:p>
        </p:txBody>
      </p:sp>
    </p:spTree>
    <p:extLst>
      <p:ext uri="{BB962C8B-B14F-4D97-AF65-F5344CB8AC3E}">
        <p14:creationId xmlns:p14="http://schemas.microsoft.com/office/powerpoint/2010/main" val="36624530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260976"/>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 </a:t>
            </a:r>
            <a:r>
              <a:rPr lang="en-US" altLang="zh-CN" sz="2600" b="1" dirty="0" smtClean="0">
                <a:solidFill>
                  <a:srgbClr val="0000FF"/>
                </a:solidFill>
              </a:rPr>
              <a:t>– </a:t>
            </a:r>
            <a:r>
              <a:rPr lang="zh-CN" altLang="en-US" sz="2600" b="1" dirty="0" smtClean="0">
                <a:solidFill>
                  <a:srgbClr val="0000FF"/>
                </a:solidFill>
              </a:rPr>
              <a:t>例</a:t>
            </a:r>
            <a:r>
              <a:rPr lang="en-US" altLang="zh-CN" sz="2600" b="1" dirty="0">
                <a:solidFill>
                  <a:srgbClr val="0000FF"/>
                </a:solidFill>
              </a:rPr>
              <a:t>2</a:t>
            </a:r>
            <a:r>
              <a:rPr lang="zh-CN" altLang="en-US" sz="2600" b="1" dirty="0" smtClean="0">
                <a:solidFill>
                  <a:srgbClr val="0000FF"/>
                </a:solidFill>
              </a:rPr>
              <a:t>：猴子和香蕉问题 </a:t>
            </a:r>
            <a:r>
              <a:rPr lang="en-US" altLang="zh-CN" sz="2600" b="1" dirty="0" smtClean="0">
                <a:solidFill>
                  <a:srgbClr val="0000FF"/>
                </a:solidFill>
              </a:rPr>
              <a:t>– </a:t>
            </a:r>
            <a:r>
              <a:rPr lang="zh-CN" altLang="en-US" sz="2600" b="1" dirty="0" smtClean="0">
                <a:solidFill>
                  <a:srgbClr val="0000FF"/>
                </a:solidFill>
              </a:rPr>
              <a:t>解题过程</a:t>
            </a:r>
            <a:endParaRPr lang="en-US" altLang="zh-CN" sz="2600" b="1" dirty="0">
              <a:solidFill>
                <a:srgbClr val="0000FF"/>
              </a:solidFill>
            </a:endParaRPr>
          </a:p>
          <a:p>
            <a:pPr marL="342900" indent="-342900">
              <a:lnSpc>
                <a:spcPct val="150000"/>
              </a:lnSpc>
              <a:spcBef>
                <a:spcPts val="0"/>
              </a:spcBef>
              <a:buBlip>
                <a:blip r:embed="rId2"/>
              </a:buBlip>
            </a:pPr>
            <a:r>
              <a:rPr lang="en-US" altLang="zh-CN" sz="2400" dirty="0">
                <a:solidFill>
                  <a:srgbClr val="000000"/>
                </a:solidFill>
              </a:rPr>
              <a:t> </a:t>
            </a:r>
            <a:r>
              <a:rPr lang="en-US" altLang="zh-CN" sz="2400" dirty="0" err="1"/>
              <a:t>pushbox</a:t>
            </a:r>
            <a:r>
              <a:rPr lang="en-US" altLang="zh-CN" sz="2400" dirty="0"/>
              <a:t> (</a:t>
            </a:r>
            <a:r>
              <a:rPr lang="en-US" altLang="zh-CN" sz="2400" i="1" dirty="0"/>
              <a:t>V</a:t>
            </a:r>
            <a:r>
              <a:rPr lang="en-US" altLang="zh-CN" sz="2400" dirty="0"/>
              <a:t>) </a:t>
            </a:r>
            <a:r>
              <a:rPr lang="zh-CN" altLang="en-US" sz="2400" dirty="0"/>
              <a:t>：表示</a:t>
            </a:r>
            <a:r>
              <a:rPr lang="zh-CN" altLang="zh-CN" sz="2400" dirty="0"/>
              <a:t>猴子把箱子推到水平位置</a:t>
            </a:r>
            <a:r>
              <a:rPr lang="en-US" altLang="zh-CN" sz="2400" i="1" dirty="0" smtClean="0"/>
              <a:t>V</a:t>
            </a:r>
            <a:endParaRPr lang="en-US" altLang="zh-CN" sz="2400" dirty="0" smtClean="0">
              <a:solidFill>
                <a:srgbClr val="000000"/>
              </a:solidFill>
            </a:endParaRPr>
          </a:p>
          <a:p>
            <a:pPr marL="742950" lvl="1" indent="-285750">
              <a:lnSpc>
                <a:spcPct val="150000"/>
              </a:lnSpc>
              <a:spcBef>
                <a:spcPts val="0"/>
              </a:spcBef>
              <a:buClrTx/>
              <a:buSzPct val="75000"/>
              <a:buBlip>
                <a:blip r:embed="rId3"/>
              </a:buBlip>
            </a:pPr>
            <a:endParaRPr lang="en-US" altLang="zh-CN" sz="2400" dirty="0" smtClean="0"/>
          </a:p>
          <a:p>
            <a:pPr marL="742950" lvl="1" indent="-285750">
              <a:lnSpc>
                <a:spcPct val="150000"/>
              </a:lnSpc>
              <a:spcBef>
                <a:spcPts val="0"/>
              </a:spcBef>
              <a:buClrTx/>
              <a:buSzPct val="75000"/>
              <a:buBlip>
                <a:blip r:embed="rId3"/>
              </a:buBlip>
            </a:pPr>
            <a:r>
              <a:rPr lang="zh-CN" altLang="en-US" sz="2400" dirty="0" smtClean="0"/>
              <a:t>注意</a:t>
            </a:r>
            <a:r>
              <a:rPr lang="zh-CN" altLang="en-US" sz="2400" dirty="0"/>
              <a:t>：要应用算符</a:t>
            </a:r>
            <a:r>
              <a:rPr lang="en-US" altLang="zh-CN" sz="2400" dirty="0" err="1"/>
              <a:t>pushbox</a:t>
            </a:r>
            <a:r>
              <a:rPr lang="zh-CN" altLang="en-US" sz="2400" dirty="0"/>
              <a:t>（</a:t>
            </a:r>
            <a:r>
              <a:rPr lang="en-US" altLang="zh-CN" sz="2400" i="1" dirty="0"/>
              <a:t>V</a:t>
            </a:r>
            <a:r>
              <a:rPr lang="zh-CN" altLang="en-US" sz="2400" dirty="0"/>
              <a:t>），就要求规则的左边，猴子与箱子必须在同一位置上，并且，猴子不是箱子顶上。这种强加于操作的适用性条件，叫做产生式规则的</a:t>
            </a:r>
            <a:r>
              <a:rPr lang="zh-CN" altLang="en-US" sz="2400" dirty="0">
                <a:solidFill>
                  <a:srgbClr val="FF0000"/>
                </a:solidFill>
              </a:rPr>
              <a:t>先决条件</a:t>
            </a:r>
            <a:r>
              <a:rPr lang="zh-CN" altLang="en-US" sz="2400" dirty="0" smtClean="0">
                <a:solidFill>
                  <a:srgbClr val="FF0000"/>
                </a:solidFill>
              </a:rPr>
              <a:t>。</a:t>
            </a:r>
            <a:endParaRPr lang="zh-CN" altLang="en-US" sz="2400" dirty="0" smtClean="0">
              <a:solidFill>
                <a:srgbClr val="000000"/>
              </a:solidFill>
            </a:endParaRPr>
          </a:p>
          <a:p>
            <a:pPr marL="342900" indent="-342900">
              <a:lnSpc>
                <a:spcPct val="150000"/>
              </a:lnSpc>
              <a:spcBef>
                <a:spcPts val="0"/>
              </a:spcBef>
              <a:buBlip>
                <a:blip r:embed="rId2"/>
              </a:buBlip>
            </a:pPr>
            <a:r>
              <a:rPr lang="en-US" altLang="zh-CN" sz="2400" dirty="0" err="1"/>
              <a:t>climbbox</a:t>
            </a:r>
            <a:r>
              <a:rPr lang="en-US" altLang="zh-CN" sz="2400" dirty="0"/>
              <a:t> </a:t>
            </a:r>
            <a:r>
              <a:rPr lang="zh-CN" altLang="en-US" sz="2400" dirty="0"/>
              <a:t>：</a:t>
            </a:r>
            <a:r>
              <a:rPr lang="zh-CN" altLang="zh-CN" sz="2400" dirty="0"/>
              <a:t>猴子</a:t>
            </a:r>
            <a:r>
              <a:rPr lang="zh-CN" altLang="en-US" sz="2400" dirty="0"/>
              <a:t>爬上</a:t>
            </a:r>
            <a:r>
              <a:rPr lang="zh-CN" altLang="zh-CN" sz="2400" dirty="0"/>
              <a:t>箱</a:t>
            </a:r>
            <a:r>
              <a:rPr lang="zh-CN" altLang="zh-CN" sz="2400" dirty="0" smtClean="0"/>
              <a:t>顶</a:t>
            </a:r>
            <a:endParaRPr lang="zh-CN" altLang="en-US" sz="2400" dirty="0" smtClean="0">
              <a:solidFill>
                <a:srgbClr val="000000"/>
              </a:solidFill>
            </a:endParaRPr>
          </a:p>
          <a:p>
            <a:pPr marL="742950" lvl="1" indent="-285750">
              <a:lnSpc>
                <a:spcPct val="150000"/>
              </a:lnSpc>
              <a:spcBef>
                <a:spcPts val="0"/>
              </a:spcBef>
              <a:buClrTx/>
              <a:buSzPct val="75000"/>
              <a:buBlip>
                <a:blip r:embed="rId3"/>
              </a:buBlip>
            </a:pPr>
            <a:endParaRPr lang="en-US" altLang="zh-CN" sz="2400" dirty="0" smtClean="0">
              <a:solidFill>
                <a:schemeClr val="tx2"/>
              </a:solidFill>
            </a:endParaRPr>
          </a:p>
          <a:p>
            <a:pPr marL="742950" lvl="1" indent="-285750">
              <a:lnSpc>
                <a:spcPct val="150000"/>
              </a:lnSpc>
              <a:spcBef>
                <a:spcPts val="0"/>
              </a:spcBef>
              <a:buClrTx/>
              <a:buSzPct val="75000"/>
              <a:buBlip>
                <a:blip r:embed="rId3"/>
              </a:buBlip>
            </a:pPr>
            <a:r>
              <a:rPr lang="zh-CN" altLang="en-US" sz="2400" dirty="0" smtClean="0">
                <a:solidFill>
                  <a:srgbClr val="FFC000"/>
                </a:solidFill>
              </a:rPr>
              <a:t>应用</a:t>
            </a:r>
            <a:r>
              <a:rPr lang="zh-CN" altLang="en-US" sz="2400" dirty="0">
                <a:solidFill>
                  <a:srgbClr val="FFC000"/>
                </a:solidFill>
              </a:rPr>
              <a:t>算符</a:t>
            </a:r>
            <a:r>
              <a:rPr lang="en-US" altLang="zh-CN" sz="2400" dirty="0" err="1">
                <a:solidFill>
                  <a:srgbClr val="FFC000"/>
                </a:solidFill>
              </a:rPr>
              <a:t>climbbox</a:t>
            </a:r>
            <a:r>
              <a:rPr lang="zh-CN" altLang="en-US" sz="2400" dirty="0">
                <a:solidFill>
                  <a:srgbClr val="FFC000"/>
                </a:solidFill>
              </a:rPr>
              <a:t>的先决条件是什么</a:t>
            </a:r>
            <a:r>
              <a:rPr lang="zh-CN" altLang="en-US" sz="2400" dirty="0" smtClean="0">
                <a:solidFill>
                  <a:srgbClr val="FFC000"/>
                </a:solidFill>
              </a:rPr>
              <a:t>？</a:t>
            </a:r>
            <a:endParaRPr lang="zh-CN" altLang="en-US" sz="2400" dirty="0">
              <a:solidFill>
                <a:srgbClr val="FFC000"/>
              </a:solidFill>
            </a:endParaRPr>
          </a:p>
        </p:txBody>
      </p:sp>
      <p:sp>
        <p:nvSpPr>
          <p:cNvPr id="9" name="矩形 8"/>
          <p:cNvSpPr>
            <a:spLocks noChangeArrowheads="1"/>
          </p:cNvSpPr>
          <p:nvPr/>
        </p:nvSpPr>
        <p:spPr bwMode="auto">
          <a:xfrm>
            <a:off x="2360160" y="2869520"/>
            <a:ext cx="25701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W</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dirty="0">
                <a:latin typeface="Times New Roman" panose="02020603050405020304" pitchFamily="18" charset="0"/>
              </a:rPr>
              <a:t>W</a:t>
            </a:r>
            <a:r>
              <a:rPr lang="zh-CN" altLang="en-US"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a:t>
            </a:r>
          </a:p>
        </p:txBody>
      </p:sp>
      <p:sp>
        <p:nvSpPr>
          <p:cNvPr id="10" name="矩形 9"/>
          <p:cNvSpPr>
            <a:spLocks noChangeArrowheads="1"/>
          </p:cNvSpPr>
          <p:nvPr/>
        </p:nvSpPr>
        <p:spPr bwMode="auto">
          <a:xfrm>
            <a:off x="4758872" y="2701245"/>
            <a:ext cx="2120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err="1">
                <a:solidFill>
                  <a:srgbClr val="FF0000"/>
                </a:solidFill>
                <a:latin typeface="Times New Roman" panose="02020603050405020304" pitchFamily="18" charset="0"/>
              </a:rPr>
              <a:t>pushbox</a:t>
            </a:r>
            <a:r>
              <a:rPr lang="zh-CN" altLang="en-US"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V</a:t>
            </a:r>
            <a:r>
              <a:rPr lang="zh-CN" altLang="en-US" sz="2400" b="1" dirty="0">
                <a:solidFill>
                  <a:srgbClr val="FF0000"/>
                </a:solidFill>
                <a:latin typeface="Times New Roman" panose="02020603050405020304" pitchFamily="18" charset="0"/>
              </a:rPr>
              <a:t>）</a:t>
            </a:r>
          </a:p>
        </p:txBody>
      </p:sp>
      <p:sp>
        <p:nvSpPr>
          <p:cNvPr id="11" name="矩形 10"/>
          <p:cNvSpPr>
            <a:spLocks noChangeArrowheads="1"/>
          </p:cNvSpPr>
          <p:nvPr/>
        </p:nvSpPr>
        <p:spPr bwMode="auto">
          <a:xfrm>
            <a:off x="6603547" y="2869520"/>
            <a:ext cx="24368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a:latin typeface="Times New Roman" panose="02020603050405020304" pitchFamily="18" charset="0"/>
              </a:rPr>
              <a:t>（</a:t>
            </a:r>
            <a:r>
              <a:rPr lang="en-US" altLang="zh-CN" sz="2400" i="1">
                <a:latin typeface="Times New Roman" panose="02020603050405020304" pitchFamily="18" charset="0"/>
              </a:rPr>
              <a:t>V</a:t>
            </a:r>
            <a:r>
              <a:rPr lang="zh-CN" altLang="en-US" sz="2400">
                <a:latin typeface="Times New Roman" panose="02020603050405020304" pitchFamily="18" charset="0"/>
              </a:rPr>
              <a:t>，</a:t>
            </a:r>
            <a:r>
              <a:rPr lang="en-US" altLang="zh-CN" sz="2400">
                <a:latin typeface="Times New Roman" panose="02020603050405020304" pitchFamily="18" charset="0"/>
              </a:rPr>
              <a:t>0</a:t>
            </a:r>
            <a:r>
              <a:rPr lang="zh-CN" altLang="en-US" sz="2400">
                <a:latin typeface="Times New Roman" panose="02020603050405020304" pitchFamily="18" charset="0"/>
              </a:rPr>
              <a:t>，</a:t>
            </a:r>
            <a:r>
              <a:rPr lang="en-US" altLang="zh-CN" sz="2400" i="1">
                <a:latin typeface="Times New Roman" panose="02020603050405020304" pitchFamily="18" charset="0"/>
              </a:rPr>
              <a:t>V</a:t>
            </a:r>
            <a:r>
              <a:rPr lang="zh-CN" altLang="en-US" sz="2400">
                <a:latin typeface="Times New Roman" panose="02020603050405020304" pitchFamily="18" charset="0"/>
              </a:rPr>
              <a:t>，</a:t>
            </a:r>
            <a:r>
              <a:rPr lang="en-US" altLang="zh-CN" sz="2400" i="1">
                <a:latin typeface="Times New Roman" panose="02020603050405020304" pitchFamily="18" charset="0"/>
              </a:rPr>
              <a:t>z</a:t>
            </a:r>
            <a:r>
              <a:rPr lang="zh-CN" altLang="en-US" sz="2400">
                <a:latin typeface="Times New Roman" panose="02020603050405020304" pitchFamily="18" charset="0"/>
              </a:rPr>
              <a:t>）</a:t>
            </a:r>
          </a:p>
        </p:txBody>
      </p:sp>
      <p:sp>
        <p:nvSpPr>
          <p:cNvPr id="12" name="直接连接符 11"/>
          <p:cNvSpPr>
            <a:spLocks noChangeShapeType="1"/>
          </p:cNvSpPr>
          <p:nvPr/>
        </p:nvSpPr>
        <p:spPr bwMode="auto">
          <a:xfrm>
            <a:off x="4758872" y="3085420"/>
            <a:ext cx="1981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2"/>
          <p:cNvSpPr>
            <a:spLocks noChangeShapeType="1"/>
          </p:cNvSpPr>
          <p:nvPr/>
        </p:nvSpPr>
        <p:spPr bwMode="auto">
          <a:xfrm>
            <a:off x="4669067" y="5704116"/>
            <a:ext cx="1981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矩形 13"/>
          <p:cNvSpPr>
            <a:spLocks noChangeArrowheads="1"/>
          </p:cNvSpPr>
          <p:nvPr/>
        </p:nvSpPr>
        <p:spPr bwMode="auto">
          <a:xfrm>
            <a:off x="2308455" y="5512028"/>
            <a:ext cx="25701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a:latin typeface="Times New Roman" panose="02020603050405020304" pitchFamily="18" charset="0"/>
              </a:rPr>
              <a:t>（</a:t>
            </a:r>
            <a:r>
              <a:rPr lang="en-US" altLang="zh-CN" sz="2400" i="1">
                <a:latin typeface="Times New Roman" panose="02020603050405020304" pitchFamily="18" charset="0"/>
              </a:rPr>
              <a:t>W</a:t>
            </a:r>
            <a:r>
              <a:rPr lang="zh-CN" altLang="en-US" sz="2400">
                <a:latin typeface="Times New Roman" panose="02020603050405020304" pitchFamily="18" charset="0"/>
              </a:rPr>
              <a:t>，</a:t>
            </a:r>
            <a:r>
              <a:rPr lang="en-US" altLang="zh-CN" sz="2400">
                <a:latin typeface="Times New Roman" panose="02020603050405020304" pitchFamily="18" charset="0"/>
              </a:rPr>
              <a:t>0</a:t>
            </a:r>
            <a:r>
              <a:rPr lang="zh-CN" altLang="en-US" sz="2400">
                <a:latin typeface="Times New Roman" panose="02020603050405020304" pitchFamily="18" charset="0"/>
              </a:rPr>
              <a:t>，</a:t>
            </a:r>
            <a:r>
              <a:rPr lang="en-US" altLang="zh-CN" sz="2400" i="1">
                <a:latin typeface="Times New Roman" panose="02020603050405020304" pitchFamily="18" charset="0"/>
              </a:rPr>
              <a:t>W</a:t>
            </a:r>
            <a:r>
              <a:rPr lang="zh-CN" altLang="en-US" sz="2400">
                <a:latin typeface="Times New Roman" panose="02020603050405020304" pitchFamily="18" charset="0"/>
              </a:rPr>
              <a:t>，</a:t>
            </a:r>
            <a:r>
              <a:rPr lang="en-US" altLang="zh-CN" sz="2400" i="1">
                <a:latin typeface="Times New Roman" panose="02020603050405020304" pitchFamily="18" charset="0"/>
              </a:rPr>
              <a:t>z</a:t>
            </a:r>
            <a:r>
              <a:rPr lang="zh-CN" altLang="en-US" sz="2400">
                <a:latin typeface="Times New Roman" panose="02020603050405020304" pitchFamily="18" charset="0"/>
              </a:rPr>
              <a:t>）</a:t>
            </a:r>
          </a:p>
        </p:txBody>
      </p:sp>
      <p:sp>
        <p:nvSpPr>
          <p:cNvPr id="15" name="矩形 14"/>
          <p:cNvSpPr>
            <a:spLocks noChangeArrowheads="1"/>
          </p:cNvSpPr>
          <p:nvPr/>
        </p:nvSpPr>
        <p:spPr bwMode="auto">
          <a:xfrm>
            <a:off x="4870680" y="5343753"/>
            <a:ext cx="13858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FF0000"/>
                </a:solidFill>
                <a:latin typeface="Times New Roman" panose="02020603050405020304" pitchFamily="18" charset="0"/>
              </a:rPr>
              <a:t>climbbox</a:t>
            </a:r>
          </a:p>
        </p:txBody>
      </p:sp>
      <p:sp>
        <p:nvSpPr>
          <p:cNvPr id="16" name="矩形 15"/>
          <p:cNvSpPr>
            <a:spLocks noChangeArrowheads="1"/>
          </p:cNvSpPr>
          <p:nvPr/>
        </p:nvSpPr>
        <p:spPr bwMode="auto">
          <a:xfrm>
            <a:off x="6551842" y="5512028"/>
            <a:ext cx="25701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a:latin typeface="Times New Roman" panose="02020603050405020304" pitchFamily="18" charset="0"/>
              </a:rPr>
              <a:t>（</a:t>
            </a:r>
            <a:r>
              <a:rPr lang="en-US" altLang="zh-CN" sz="2400" i="1">
                <a:latin typeface="Times New Roman" panose="02020603050405020304" pitchFamily="18" charset="0"/>
              </a:rPr>
              <a:t>W</a:t>
            </a: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W</a:t>
            </a:r>
            <a:r>
              <a:rPr lang="zh-CN" altLang="en-US" sz="2400">
                <a:latin typeface="Times New Roman" panose="02020603050405020304" pitchFamily="18" charset="0"/>
              </a:rPr>
              <a:t>，</a:t>
            </a:r>
            <a:r>
              <a:rPr lang="en-US" altLang="zh-CN" sz="2400" i="1">
                <a:latin typeface="Times New Roman" panose="02020603050405020304" pitchFamily="18" charset="0"/>
              </a:rPr>
              <a:t>z</a:t>
            </a:r>
            <a:r>
              <a:rPr lang="zh-CN" altLang="en-US" sz="2400">
                <a:latin typeface="Times New Roman" panose="02020603050405020304" pitchFamily="18" charset="0"/>
              </a:rPr>
              <a:t>）</a:t>
            </a:r>
          </a:p>
        </p:txBody>
      </p:sp>
    </p:spTree>
    <p:extLst>
      <p:ext uri="{BB962C8B-B14F-4D97-AF65-F5344CB8AC3E}">
        <p14:creationId xmlns:p14="http://schemas.microsoft.com/office/powerpoint/2010/main" val="3497116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3" grpId="0" animBg="1"/>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260976"/>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 </a:t>
            </a:r>
            <a:r>
              <a:rPr lang="en-US" altLang="zh-CN" sz="2600" b="1" dirty="0" smtClean="0">
                <a:solidFill>
                  <a:srgbClr val="0000FF"/>
                </a:solidFill>
              </a:rPr>
              <a:t>– </a:t>
            </a:r>
            <a:r>
              <a:rPr lang="zh-CN" altLang="en-US" sz="2600" b="1" dirty="0" smtClean="0">
                <a:solidFill>
                  <a:srgbClr val="0000FF"/>
                </a:solidFill>
              </a:rPr>
              <a:t>例</a:t>
            </a:r>
            <a:r>
              <a:rPr lang="en-US" altLang="zh-CN" sz="2600" b="1" dirty="0">
                <a:solidFill>
                  <a:srgbClr val="0000FF"/>
                </a:solidFill>
              </a:rPr>
              <a:t>2</a:t>
            </a:r>
            <a:r>
              <a:rPr lang="zh-CN" altLang="en-US" sz="2600" b="1" dirty="0" smtClean="0">
                <a:solidFill>
                  <a:srgbClr val="0000FF"/>
                </a:solidFill>
              </a:rPr>
              <a:t>：猴子和香蕉问题 </a:t>
            </a:r>
            <a:r>
              <a:rPr lang="en-US" altLang="zh-CN" sz="2600" b="1" dirty="0" smtClean="0">
                <a:solidFill>
                  <a:srgbClr val="0000FF"/>
                </a:solidFill>
              </a:rPr>
              <a:t>– </a:t>
            </a:r>
            <a:r>
              <a:rPr lang="zh-CN" altLang="en-US" sz="2600" b="1" dirty="0" smtClean="0">
                <a:solidFill>
                  <a:srgbClr val="0000FF"/>
                </a:solidFill>
              </a:rPr>
              <a:t>解题过程</a:t>
            </a:r>
            <a:endParaRPr lang="en-US" altLang="zh-CN" sz="2600" b="1" dirty="0">
              <a:solidFill>
                <a:srgbClr val="0000FF"/>
              </a:solidFill>
            </a:endParaRPr>
          </a:p>
          <a:p>
            <a:pPr marL="342900" indent="-342900">
              <a:lnSpc>
                <a:spcPct val="150000"/>
              </a:lnSpc>
              <a:spcBef>
                <a:spcPts val="0"/>
              </a:spcBef>
              <a:buBlip>
                <a:blip r:embed="rId2"/>
              </a:buBlip>
            </a:pPr>
            <a:r>
              <a:rPr lang="en-US" altLang="zh-CN" sz="2400" dirty="0" smtClean="0">
                <a:solidFill>
                  <a:srgbClr val="000000"/>
                </a:solidFill>
              </a:rPr>
              <a:t> </a:t>
            </a:r>
            <a:r>
              <a:rPr lang="en-US" altLang="zh-CN" sz="2400" dirty="0">
                <a:latin typeface="Times New Roman" panose="02020603050405020304" pitchFamily="18" charset="0"/>
              </a:rPr>
              <a:t>grasp </a:t>
            </a:r>
            <a:r>
              <a:rPr lang="zh-CN" altLang="en-US" sz="2400" dirty="0"/>
              <a:t>：表示</a:t>
            </a:r>
            <a:r>
              <a:rPr lang="zh-CN" altLang="zh-CN" sz="2400" dirty="0"/>
              <a:t>猴子</a:t>
            </a:r>
            <a:r>
              <a:rPr lang="zh-CN" altLang="en-US" sz="2400" dirty="0"/>
              <a:t>摘到香蕉</a:t>
            </a:r>
          </a:p>
          <a:p>
            <a:pPr marL="673100" lvl="1" indent="-342900">
              <a:lnSpc>
                <a:spcPct val="150000"/>
              </a:lnSpc>
              <a:spcBef>
                <a:spcPts val="0"/>
              </a:spcBef>
              <a:buBlip>
                <a:blip r:embed="rId2"/>
              </a:buBlip>
            </a:pPr>
            <a:endParaRPr lang="en-US" altLang="zh-CN" sz="2400" dirty="0" smtClean="0">
              <a:solidFill>
                <a:srgbClr val="FFC000"/>
              </a:solidFill>
            </a:endParaRPr>
          </a:p>
          <a:p>
            <a:pPr marL="673100" lvl="1" indent="-342900" algn="just">
              <a:lnSpc>
                <a:spcPct val="150000"/>
              </a:lnSpc>
              <a:spcBef>
                <a:spcPts val="0"/>
              </a:spcBef>
              <a:buBlip>
                <a:blip r:embed="rId2"/>
              </a:buBlip>
            </a:pPr>
            <a:r>
              <a:rPr lang="zh-CN" altLang="en-US" sz="2400" dirty="0"/>
              <a:t>令初始状态为</a:t>
            </a:r>
            <a:r>
              <a:rPr lang="en-US" altLang="zh-CN" sz="2400" dirty="0"/>
              <a:t>(</a:t>
            </a:r>
            <a:r>
              <a:rPr lang="en-US" altLang="zh-CN" sz="2400" i="1" dirty="0"/>
              <a:t>a</a:t>
            </a:r>
            <a:r>
              <a:rPr lang="zh-CN" altLang="en-US" sz="2400" dirty="0"/>
              <a:t>，</a:t>
            </a:r>
            <a:r>
              <a:rPr lang="en-US" altLang="zh-CN" sz="2400" dirty="0"/>
              <a:t>0</a:t>
            </a:r>
            <a:r>
              <a:rPr lang="zh-CN" altLang="en-US" sz="2400" dirty="0"/>
              <a:t>，</a:t>
            </a:r>
            <a:r>
              <a:rPr lang="en-US" altLang="zh-CN" sz="2400" i="1" dirty="0"/>
              <a:t>b</a:t>
            </a:r>
            <a:r>
              <a:rPr lang="zh-CN" altLang="en-US" sz="2400" dirty="0"/>
              <a:t>，</a:t>
            </a:r>
            <a:r>
              <a:rPr lang="en-US" altLang="zh-CN" sz="2400" dirty="0"/>
              <a:t>0)</a:t>
            </a:r>
            <a:r>
              <a:rPr lang="zh-CN" altLang="en-US" sz="2400" dirty="0"/>
              <a:t>。这时，</a:t>
            </a:r>
            <a:r>
              <a:rPr lang="en-US" altLang="zh-CN" sz="2400" dirty="0" err="1"/>
              <a:t>goto</a:t>
            </a:r>
            <a:r>
              <a:rPr lang="en-US" altLang="zh-CN" sz="2400" dirty="0"/>
              <a:t>(</a:t>
            </a:r>
            <a:r>
              <a:rPr lang="en-US" altLang="zh-CN" sz="2400" i="1" dirty="0"/>
              <a:t>U</a:t>
            </a:r>
            <a:r>
              <a:rPr lang="en-US" altLang="zh-CN" sz="2400" dirty="0"/>
              <a:t>)</a:t>
            </a:r>
            <a:r>
              <a:rPr lang="zh-CN" altLang="en-US" sz="2400" dirty="0"/>
              <a:t>是唯一适用的操作，并导致下一状态</a:t>
            </a:r>
            <a:r>
              <a:rPr lang="en-US" altLang="zh-CN" sz="2400" dirty="0"/>
              <a:t>(</a:t>
            </a:r>
            <a:r>
              <a:rPr lang="en-US" altLang="zh-CN" sz="2400" i="1" dirty="0"/>
              <a:t>U</a:t>
            </a:r>
            <a:r>
              <a:rPr lang="zh-CN" altLang="en-US" sz="2400" dirty="0"/>
              <a:t>，</a:t>
            </a:r>
            <a:r>
              <a:rPr lang="en-US" altLang="zh-CN" sz="2400" dirty="0"/>
              <a:t>0</a:t>
            </a:r>
            <a:r>
              <a:rPr lang="zh-CN" altLang="en-US" sz="2400" dirty="0"/>
              <a:t>，</a:t>
            </a:r>
            <a:r>
              <a:rPr lang="en-US" altLang="zh-CN" sz="2400" i="1" dirty="0"/>
              <a:t>b</a:t>
            </a:r>
            <a:r>
              <a:rPr lang="zh-CN" altLang="en-US" sz="2400" dirty="0"/>
              <a:t>，</a:t>
            </a:r>
            <a:r>
              <a:rPr lang="en-US" altLang="zh-CN" sz="2400" dirty="0"/>
              <a:t>0)</a:t>
            </a:r>
            <a:r>
              <a:rPr lang="zh-CN" altLang="en-US" sz="2400" dirty="0"/>
              <a:t>。现在有</a:t>
            </a:r>
            <a:r>
              <a:rPr lang="en-US" altLang="zh-CN" sz="2400" dirty="0"/>
              <a:t>3</a:t>
            </a:r>
            <a:r>
              <a:rPr lang="zh-CN" altLang="en-US" sz="2400" dirty="0"/>
              <a:t>个适用的操作，即</a:t>
            </a:r>
            <a:r>
              <a:rPr lang="en-US" altLang="zh-CN" sz="2400" dirty="0" err="1"/>
              <a:t>goto</a:t>
            </a:r>
            <a:r>
              <a:rPr lang="en-US" altLang="zh-CN" sz="2400" dirty="0"/>
              <a:t>(</a:t>
            </a:r>
            <a:r>
              <a:rPr lang="en-US" altLang="zh-CN" sz="2400" i="1" dirty="0"/>
              <a:t>U</a:t>
            </a:r>
            <a:r>
              <a:rPr lang="en-US" altLang="zh-CN" sz="2400" dirty="0"/>
              <a:t>)</a:t>
            </a:r>
            <a:r>
              <a:rPr lang="zh-CN" altLang="en-US" sz="2400" dirty="0"/>
              <a:t>，</a:t>
            </a:r>
            <a:r>
              <a:rPr lang="en-US" altLang="zh-CN" sz="2400" dirty="0" err="1"/>
              <a:t>pushbox</a:t>
            </a:r>
            <a:r>
              <a:rPr lang="en-US" altLang="zh-CN" sz="2400" dirty="0"/>
              <a:t>(</a:t>
            </a:r>
            <a:r>
              <a:rPr lang="en-US" altLang="zh-CN" sz="2400" i="1" dirty="0"/>
              <a:t>V</a:t>
            </a:r>
            <a:r>
              <a:rPr lang="en-US" altLang="zh-CN" sz="2400" dirty="0"/>
              <a:t>)</a:t>
            </a:r>
            <a:r>
              <a:rPr lang="zh-CN" altLang="en-US" sz="2400" dirty="0"/>
              <a:t>和</a:t>
            </a:r>
            <a:r>
              <a:rPr lang="en-US" altLang="zh-CN" sz="2400" dirty="0" err="1"/>
              <a:t>climbbox</a:t>
            </a:r>
            <a:r>
              <a:rPr lang="en-US" altLang="zh-CN" sz="2400" dirty="0"/>
              <a:t>(</a:t>
            </a:r>
            <a:r>
              <a:rPr lang="zh-CN" altLang="en-US" sz="2400" dirty="0"/>
              <a:t>若</a:t>
            </a:r>
            <a:r>
              <a:rPr lang="en-US" altLang="zh-CN" sz="2400" i="1" dirty="0"/>
              <a:t>U</a:t>
            </a:r>
            <a:r>
              <a:rPr lang="en-US" altLang="zh-CN" sz="2400" dirty="0"/>
              <a:t>=</a:t>
            </a:r>
            <a:r>
              <a:rPr lang="en-US" altLang="zh-CN" sz="2400" i="1" dirty="0"/>
              <a:t>b</a:t>
            </a:r>
            <a:r>
              <a:rPr lang="en-US" altLang="zh-CN" sz="2400" dirty="0"/>
              <a:t>)</a:t>
            </a:r>
            <a:r>
              <a:rPr lang="zh-CN" altLang="en-US" sz="2400" dirty="0"/>
              <a:t>。把所有适用的操作继续应用于每个状态，就能够得到状态空间图，如下图所示。从图不难看出，把该</a:t>
            </a:r>
            <a:r>
              <a:rPr lang="zh-CN" altLang="en-US" sz="2400" dirty="0">
                <a:solidFill>
                  <a:schemeClr val="tx2"/>
                </a:solidFill>
              </a:rPr>
              <a:t>初始状态变换为目标状态的操作序列为</a:t>
            </a:r>
            <a:r>
              <a:rPr lang="zh-CN" altLang="en-US" sz="2400" dirty="0" smtClean="0">
                <a:solidFill>
                  <a:schemeClr val="tx2"/>
                </a:solidFill>
              </a:rPr>
              <a:t>：</a:t>
            </a:r>
            <a:endParaRPr lang="en-US" altLang="zh-CN" sz="2400" dirty="0" smtClean="0">
              <a:solidFill>
                <a:schemeClr val="tx2"/>
              </a:solidFill>
            </a:endParaRPr>
          </a:p>
          <a:p>
            <a:pPr marL="330200" lvl="1" indent="0" algn="just">
              <a:lnSpc>
                <a:spcPct val="150000"/>
              </a:lnSpc>
              <a:spcBef>
                <a:spcPts val="0"/>
              </a:spcBef>
              <a:buNone/>
            </a:pPr>
            <a:r>
              <a:rPr lang="zh-CN" altLang="en-US" sz="2400" dirty="0">
                <a:latin typeface="Times New Roman" panose="02020603050405020304" pitchFamily="18" charset="0"/>
              </a:rPr>
              <a:t> </a:t>
            </a:r>
            <a:r>
              <a:rPr lang="zh-CN" altLang="en-US" sz="2400" dirty="0" smtClean="0">
                <a:latin typeface="Times New Roman" panose="02020603050405020304" pitchFamily="18" charset="0"/>
              </a:rPr>
              <a:t>                           </a:t>
            </a:r>
            <a:r>
              <a:rPr lang="en-US" altLang="zh-CN" sz="2400" dirty="0" smtClean="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goto</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b</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pushbox</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c</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climbbox</a:t>
            </a:r>
            <a:r>
              <a:rPr lang="en-US" altLang="zh-CN" sz="2400" dirty="0">
                <a:solidFill>
                  <a:srgbClr val="FF0000"/>
                </a:solidFill>
                <a:latin typeface="Times New Roman" panose="02020603050405020304" pitchFamily="18" charset="0"/>
              </a:rPr>
              <a:t>, grasp}</a:t>
            </a:r>
            <a:endParaRPr lang="zh-CN" altLang="en-US" sz="2400" dirty="0">
              <a:solidFill>
                <a:schemeClr val="tx2"/>
              </a:solidFill>
            </a:endParaRPr>
          </a:p>
          <a:p>
            <a:pPr marL="673100" lvl="1" indent="-342900">
              <a:lnSpc>
                <a:spcPct val="150000"/>
              </a:lnSpc>
              <a:spcBef>
                <a:spcPts val="0"/>
              </a:spcBef>
              <a:buBlip>
                <a:blip r:embed="rId2"/>
              </a:buBlip>
            </a:pPr>
            <a:endParaRPr lang="zh-CN" altLang="en-US" sz="2400" dirty="0">
              <a:solidFill>
                <a:srgbClr val="FFC000"/>
              </a:solidFill>
            </a:endParaRPr>
          </a:p>
        </p:txBody>
      </p:sp>
      <p:sp>
        <p:nvSpPr>
          <p:cNvPr id="17" name="直接连接符 16"/>
          <p:cNvSpPr>
            <a:spLocks noChangeShapeType="1"/>
          </p:cNvSpPr>
          <p:nvPr/>
        </p:nvSpPr>
        <p:spPr bwMode="auto">
          <a:xfrm>
            <a:off x="5063671" y="2947307"/>
            <a:ext cx="1981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矩形 17"/>
          <p:cNvSpPr>
            <a:spLocks noChangeArrowheads="1"/>
          </p:cNvSpPr>
          <p:nvPr/>
        </p:nvSpPr>
        <p:spPr bwMode="auto">
          <a:xfrm>
            <a:off x="2703059" y="2755220"/>
            <a:ext cx="22653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dirty="0">
                <a:latin typeface="Times New Roman" panose="02020603050405020304" pitchFamily="18" charset="0"/>
              </a:rPr>
              <a:t>c</a:t>
            </a:r>
            <a:r>
              <a:rPr lang="zh-CN" altLang="en-US"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a:t>
            </a:r>
          </a:p>
        </p:txBody>
      </p:sp>
      <p:sp>
        <p:nvSpPr>
          <p:cNvPr id="19" name="矩形 18"/>
          <p:cNvSpPr>
            <a:spLocks noChangeArrowheads="1"/>
          </p:cNvSpPr>
          <p:nvPr/>
        </p:nvSpPr>
        <p:spPr bwMode="auto">
          <a:xfrm>
            <a:off x="5446259" y="2586945"/>
            <a:ext cx="912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a:solidFill>
                  <a:srgbClr val="FF0000"/>
                </a:solidFill>
                <a:latin typeface="Times New Roman" panose="02020603050405020304" pitchFamily="18" charset="0"/>
              </a:rPr>
              <a:t>grasp</a:t>
            </a:r>
          </a:p>
        </p:txBody>
      </p:sp>
      <p:sp>
        <p:nvSpPr>
          <p:cNvPr id="20" name="矩形 19"/>
          <p:cNvSpPr>
            <a:spLocks noChangeArrowheads="1"/>
          </p:cNvSpPr>
          <p:nvPr/>
        </p:nvSpPr>
        <p:spPr bwMode="auto">
          <a:xfrm>
            <a:off x="6946446" y="2755220"/>
            <a:ext cx="22828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a:latin typeface="Times New Roman" panose="02020603050405020304" pitchFamily="18" charset="0"/>
              </a:rPr>
              <a:t>（</a:t>
            </a:r>
            <a:r>
              <a:rPr lang="en-US" altLang="zh-CN" sz="2400" i="1">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p>
        </p:txBody>
      </p:sp>
    </p:spTree>
    <p:extLst>
      <p:ext uri="{BB962C8B-B14F-4D97-AF65-F5344CB8AC3E}">
        <p14:creationId xmlns:p14="http://schemas.microsoft.com/office/powerpoint/2010/main" val="41306836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grpSp>
        <p:nvGrpSpPr>
          <p:cNvPr id="9" name="组合 8"/>
          <p:cNvGrpSpPr>
            <a:grpSpLocks/>
          </p:cNvGrpSpPr>
          <p:nvPr/>
        </p:nvGrpSpPr>
        <p:grpSpPr bwMode="auto">
          <a:xfrm>
            <a:off x="2215285" y="978589"/>
            <a:ext cx="7667625" cy="5713412"/>
            <a:chOff x="192" y="362"/>
            <a:chExt cx="4830" cy="3599"/>
          </a:xfrm>
        </p:grpSpPr>
        <p:sp>
          <p:nvSpPr>
            <p:cNvPr id="10" name="直接连接符 501761"/>
            <p:cNvSpPr>
              <a:spLocks noChangeShapeType="1"/>
            </p:cNvSpPr>
            <p:nvPr/>
          </p:nvSpPr>
          <p:spPr bwMode="auto">
            <a:xfrm flipH="1">
              <a:off x="1267" y="2208"/>
              <a:ext cx="509" cy="391"/>
            </a:xfrm>
            <a:prstGeom prst="line">
              <a:avLst/>
            </a:prstGeom>
            <a:noFill/>
            <a:ln w="50800" cap="rnd">
              <a:solidFill>
                <a:schemeClr val="tx1"/>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11" name="矩形 501763"/>
            <p:cNvSpPr>
              <a:spLocks noChangeArrowheads="1"/>
            </p:cNvSpPr>
            <p:nvPr/>
          </p:nvSpPr>
          <p:spPr bwMode="auto">
            <a:xfrm>
              <a:off x="3771" y="1916"/>
              <a:ext cx="983" cy="286"/>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000" b="1" dirty="0">
                  <a:solidFill>
                    <a:srgbClr val="000EC2"/>
                  </a:solidFill>
                  <a:latin typeface="Times New Roman" panose="02020603050405020304" pitchFamily="18" charset="0"/>
                  <a:ea typeface="宋体" panose="02010600030101010101" pitchFamily="2" charset="-122"/>
                </a:rPr>
                <a:t>(</a:t>
              </a:r>
              <a:r>
                <a:rPr lang="en-US" altLang="zh-CN" sz="2000" b="1" i="1" dirty="0">
                  <a:solidFill>
                    <a:srgbClr val="000EC2"/>
                  </a:solidFill>
                  <a:latin typeface="Times New Roman" panose="02020603050405020304" pitchFamily="18" charset="0"/>
                  <a:ea typeface="宋体" panose="02010600030101010101" pitchFamily="2" charset="-122"/>
                </a:rPr>
                <a:t>b</a:t>
              </a:r>
              <a:r>
                <a:rPr lang="zh-CN" altLang="en-US" sz="2000" b="1" dirty="0">
                  <a:solidFill>
                    <a:srgbClr val="000EC2"/>
                  </a:solidFill>
                  <a:latin typeface="Times New Roman" panose="02020603050405020304" pitchFamily="18" charset="0"/>
                  <a:ea typeface="宋体" panose="02010600030101010101" pitchFamily="2" charset="-122"/>
                </a:rPr>
                <a:t>，</a:t>
              </a:r>
              <a:r>
                <a:rPr lang="en-US" altLang="zh-CN" sz="2000" b="1" dirty="0">
                  <a:solidFill>
                    <a:srgbClr val="000EC2"/>
                  </a:solidFill>
                  <a:latin typeface="Times New Roman" panose="02020603050405020304" pitchFamily="18" charset="0"/>
                  <a:ea typeface="宋体" panose="02010600030101010101" pitchFamily="2" charset="-122"/>
                </a:rPr>
                <a:t>1</a:t>
              </a:r>
              <a:r>
                <a:rPr lang="zh-CN" altLang="en-US" sz="2000" b="1" dirty="0">
                  <a:solidFill>
                    <a:srgbClr val="000EC2"/>
                  </a:solidFill>
                  <a:latin typeface="Times New Roman" panose="02020603050405020304" pitchFamily="18" charset="0"/>
                  <a:ea typeface="宋体" panose="02010600030101010101" pitchFamily="2" charset="-122"/>
                </a:rPr>
                <a:t>，</a:t>
              </a:r>
              <a:r>
                <a:rPr lang="en-US" altLang="zh-CN" sz="2000" b="1" i="1" dirty="0">
                  <a:solidFill>
                    <a:srgbClr val="000EC2"/>
                  </a:solidFill>
                  <a:latin typeface="Times New Roman" panose="02020603050405020304" pitchFamily="18" charset="0"/>
                  <a:ea typeface="宋体" panose="02010600030101010101" pitchFamily="2" charset="-122"/>
                </a:rPr>
                <a:t>b</a:t>
              </a:r>
              <a:r>
                <a:rPr lang="zh-CN" altLang="en-US" sz="2000" b="1" dirty="0">
                  <a:solidFill>
                    <a:srgbClr val="000EC2"/>
                  </a:solidFill>
                  <a:latin typeface="Times New Roman" panose="02020603050405020304" pitchFamily="18" charset="0"/>
                  <a:ea typeface="宋体" panose="02010600030101010101" pitchFamily="2" charset="-122"/>
                </a:rPr>
                <a:t>，</a:t>
              </a:r>
              <a:r>
                <a:rPr lang="en-US" altLang="zh-CN" sz="2000" b="1" dirty="0">
                  <a:solidFill>
                    <a:srgbClr val="000EC2"/>
                  </a:solidFill>
                  <a:latin typeface="Times New Roman" panose="02020603050405020304" pitchFamily="18" charset="0"/>
                  <a:ea typeface="宋体" panose="02010600030101010101" pitchFamily="2" charset="-122"/>
                </a:rPr>
                <a:t>0)</a:t>
              </a:r>
              <a:endParaRPr lang="en-US" altLang="zh-CN" sz="2400" dirty="0">
                <a:solidFill>
                  <a:srgbClr val="000EC2"/>
                </a:solidFill>
                <a:latin typeface="Arial" panose="020B0604020202020204" pitchFamily="34" charset="0"/>
                <a:ea typeface="宋体" panose="02010600030101010101" pitchFamily="2" charset="-122"/>
              </a:endParaRPr>
            </a:p>
          </p:txBody>
        </p:sp>
        <p:sp>
          <p:nvSpPr>
            <p:cNvPr id="12" name="矩形 501764"/>
            <p:cNvSpPr>
              <a:spLocks noChangeArrowheads="1"/>
            </p:cNvSpPr>
            <p:nvPr/>
          </p:nvSpPr>
          <p:spPr bwMode="auto">
            <a:xfrm>
              <a:off x="2611" y="1202"/>
              <a:ext cx="1039" cy="26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U</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b</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p>
          </p:txBody>
        </p:sp>
        <p:sp>
          <p:nvSpPr>
            <p:cNvPr id="13" name="矩形 501765"/>
            <p:cNvSpPr>
              <a:spLocks noChangeArrowheads="1"/>
            </p:cNvSpPr>
            <p:nvPr/>
          </p:nvSpPr>
          <p:spPr bwMode="auto">
            <a:xfrm>
              <a:off x="1459" y="1941"/>
              <a:ext cx="1000" cy="256"/>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V</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V</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p>
          </p:txBody>
        </p:sp>
        <p:sp>
          <p:nvSpPr>
            <p:cNvPr id="14" name="矩形 501766"/>
            <p:cNvSpPr>
              <a:spLocks noChangeArrowheads="1"/>
            </p:cNvSpPr>
            <p:nvPr/>
          </p:nvSpPr>
          <p:spPr bwMode="auto">
            <a:xfrm>
              <a:off x="472" y="2679"/>
              <a:ext cx="1016" cy="28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c</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1</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c</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p>
          </p:txBody>
        </p:sp>
        <p:sp>
          <p:nvSpPr>
            <p:cNvPr id="15" name="矩形 501767"/>
            <p:cNvSpPr>
              <a:spLocks noChangeArrowheads="1"/>
            </p:cNvSpPr>
            <p:nvPr/>
          </p:nvSpPr>
          <p:spPr bwMode="auto">
            <a:xfrm>
              <a:off x="2283" y="2679"/>
              <a:ext cx="1014" cy="268"/>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U</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V</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p>
          </p:txBody>
        </p:sp>
        <p:sp>
          <p:nvSpPr>
            <p:cNvPr id="16" name="矩形 501768"/>
            <p:cNvSpPr>
              <a:spLocks noChangeArrowheads="1"/>
            </p:cNvSpPr>
            <p:nvPr/>
          </p:nvSpPr>
          <p:spPr bwMode="auto">
            <a:xfrm>
              <a:off x="384" y="3281"/>
              <a:ext cx="1104" cy="24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c</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1</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c</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1</a:t>
              </a:r>
              <a:r>
                <a:rPr lang="zh-CN" altLang="en-US" sz="2000" b="1">
                  <a:solidFill>
                    <a:srgbClr val="000EC2"/>
                  </a:solidFill>
                  <a:latin typeface="Times New Roman" panose="02020603050405020304" pitchFamily="18" charset="0"/>
                  <a:ea typeface="宋体" panose="02010600030101010101" pitchFamily="2" charset="-122"/>
                </a:rPr>
                <a:t>）</a:t>
              </a:r>
            </a:p>
          </p:txBody>
        </p:sp>
        <p:sp>
          <p:nvSpPr>
            <p:cNvPr id="21" name="矩形 501769"/>
            <p:cNvSpPr>
              <a:spLocks noChangeArrowheads="1"/>
            </p:cNvSpPr>
            <p:nvPr/>
          </p:nvSpPr>
          <p:spPr bwMode="auto">
            <a:xfrm>
              <a:off x="2612" y="672"/>
              <a:ext cx="994" cy="26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a</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i="1">
                  <a:solidFill>
                    <a:srgbClr val="000EC2"/>
                  </a:solidFill>
                  <a:latin typeface="Times New Roman" panose="02020603050405020304" pitchFamily="18" charset="0"/>
                  <a:ea typeface="宋体" panose="02010600030101010101" pitchFamily="2" charset="-122"/>
                </a:rPr>
                <a:t>b</a:t>
              </a:r>
              <a:r>
                <a:rPr lang="zh-CN" altLang="en-US" sz="2000" b="1">
                  <a:solidFill>
                    <a:srgbClr val="000EC2"/>
                  </a:solidFill>
                  <a:latin typeface="Times New Roman" panose="02020603050405020304" pitchFamily="18" charset="0"/>
                  <a:ea typeface="宋体" panose="02010600030101010101" pitchFamily="2" charset="-122"/>
                </a:rPr>
                <a:t>，</a:t>
              </a:r>
              <a:r>
                <a:rPr lang="en-US" altLang="zh-CN" sz="2000" b="1">
                  <a:solidFill>
                    <a:srgbClr val="000EC2"/>
                  </a:solidFill>
                  <a:latin typeface="Times New Roman" panose="02020603050405020304" pitchFamily="18" charset="0"/>
                  <a:ea typeface="宋体" panose="02010600030101010101" pitchFamily="2" charset="-122"/>
                </a:rPr>
                <a:t>0</a:t>
              </a:r>
              <a:r>
                <a:rPr lang="zh-CN" altLang="en-US" sz="2000" b="1">
                  <a:solidFill>
                    <a:srgbClr val="000EC2"/>
                  </a:solidFill>
                  <a:latin typeface="Times New Roman" panose="02020603050405020304" pitchFamily="18" charset="0"/>
                  <a:ea typeface="宋体" panose="02010600030101010101" pitchFamily="2" charset="-122"/>
                </a:rPr>
                <a:t>）</a:t>
              </a:r>
            </a:p>
          </p:txBody>
        </p:sp>
        <p:sp>
          <p:nvSpPr>
            <p:cNvPr id="22" name="直接连接符 501770"/>
            <p:cNvSpPr>
              <a:spLocks noChangeShapeType="1"/>
            </p:cNvSpPr>
            <p:nvPr/>
          </p:nvSpPr>
          <p:spPr bwMode="auto">
            <a:xfrm>
              <a:off x="3032" y="941"/>
              <a:ext cx="0" cy="253"/>
            </a:xfrm>
            <a:prstGeom prst="line">
              <a:avLst/>
            </a:prstGeom>
            <a:noFill/>
            <a:ln w="76200" cap="rnd">
              <a:solidFill>
                <a:schemeClr val="tx1"/>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501771"/>
            <p:cNvSpPr>
              <a:spLocks noChangeShapeType="1"/>
            </p:cNvSpPr>
            <p:nvPr/>
          </p:nvSpPr>
          <p:spPr bwMode="auto">
            <a:xfrm>
              <a:off x="2064" y="2208"/>
              <a:ext cx="601" cy="360"/>
            </a:xfrm>
            <a:prstGeom prst="line">
              <a:avLst/>
            </a:prstGeom>
            <a:noFill/>
            <a:ln w="50800" cap="rnd">
              <a:solidFill>
                <a:schemeClr val="tx1"/>
              </a:solidFill>
              <a:round/>
              <a:headEnd/>
              <a:tailEnd type="stealth" w="med" len="sm"/>
            </a:ln>
            <a:extLst>
              <a:ext uri="{909E8E84-426E-40DD-AFC4-6F175D3DCCD1}">
                <a14:hiddenFill xmlns:a14="http://schemas.microsoft.com/office/drawing/2010/main">
                  <a:noFill/>
                </a14:hiddenFill>
              </a:ext>
            </a:extLst>
          </p:spPr>
          <p:txBody>
            <a:bodyPr/>
            <a:lstStyle/>
            <a:p>
              <a:endParaRPr lang="zh-CN" altLang="en-US"/>
            </a:p>
          </p:txBody>
        </p:sp>
        <p:sp>
          <p:nvSpPr>
            <p:cNvPr id="24" name="文本框 501772"/>
            <p:cNvSpPr txBox="1">
              <a:spLocks noChangeArrowheads="1"/>
            </p:cNvSpPr>
            <p:nvPr/>
          </p:nvSpPr>
          <p:spPr bwMode="auto">
            <a:xfrm>
              <a:off x="528" y="350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000" b="1">
                  <a:latin typeface="Times New Roman" panose="02020603050405020304" pitchFamily="18" charset="0"/>
                </a:rPr>
                <a:t>目标状态</a:t>
              </a:r>
              <a:endParaRPr lang="zh-CN" altLang="en-US" sz="2400">
                <a:latin typeface="Times New Roman" panose="02020603050405020304" pitchFamily="18" charset="0"/>
                <a:ea typeface="宋体" panose="02010600030101010101" pitchFamily="2" charset="-122"/>
              </a:endParaRPr>
            </a:p>
          </p:txBody>
        </p:sp>
        <p:sp>
          <p:nvSpPr>
            <p:cNvPr id="25" name="文本框 501773"/>
            <p:cNvSpPr txBox="1">
              <a:spLocks noChangeArrowheads="1"/>
            </p:cNvSpPr>
            <p:nvPr/>
          </p:nvSpPr>
          <p:spPr bwMode="auto">
            <a:xfrm>
              <a:off x="2071" y="3059"/>
              <a:ext cx="8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ea typeface="宋体" panose="02010600030101010101" pitchFamily="2" charset="-122"/>
                </a:rPr>
                <a:t>goto</a:t>
              </a:r>
              <a:r>
                <a:rPr lang="zh-CN" altLang="en-US"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U</a:t>
              </a:r>
              <a:r>
                <a:rPr lang="zh-CN" altLang="en-US" sz="20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26" name="文本框 501774"/>
            <p:cNvSpPr txBox="1">
              <a:spLocks noChangeArrowheads="1"/>
            </p:cNvSpPr>
            <p:nvPr/>
          </p:nvSpPr>
          <p:spPr bwMode="auto">
            <a:xfrm>
              <a:off x="3107" y="933"/>
              <a:ext cx="8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ea typeface="宋体" panose="02010600030101010101" pitchFamily="2" charset="-122"/>
                </a:rPr>
                <a:t>goto</a:t>
              </a:r>
              <a:r>
                <a:rPr lang="zh-CN" altLang="en-US"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U</a:t>
              </a:r>
              <a:r>
                <a:rPr lang="zh-CN" altLang="en-US" sz="20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27" name="文本框 501775"/>
            <p:cNvSpPr txBox="1">
              <a:spLocks noChangeArrowheads="1"/>
            </p:cNvSpPr>
            <p:nvPr/>
          </p:nvSpPr>
          <p:spPr bwMode="auto">
            <a:xfrm>
              <a:off x="3818" y="1456"/>
              <a:ext cx="1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i="1">
                  <a:latin typeface="Times New Roman" panose="02020603050405020304" pitchFamily="18" charset="0"/>
                  <a:ea typeface="宋体" panose="02010600030101010101" pitchFamily="2" charset="-122"/>
                </a:rPr>
                <a:t>U</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b</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climbbox</a:t>
              </a:r>
              <a:endParaRPr lang="en-US" altLang="zh-CN" sz="2400">
                <a:latin typeface="Times New Roman" panose="02020603050405020304" pitchFamily="18" charset="0"/>
                <a:ea typeface="宋体" panose="02010600030101010101" pitchFamily="2" charset="-122"/>
              </a:endParaRPr>
            </a:p>
          </p:txBody>
        </p:sp>
        <p:sp>
          <p:nvSpPr>
            <p:cNvPr id="28" name="任意多边形 501776"/>
            <p:cNvSpPr>
              <a:spLocks noChangeArrowheads="1"/>
            </p:cNvSpPr>
            <p:nvPr/>
          </p:nvSpPr>
          <p:spPr bwMode="auto">
            <a:xfrm>
              <a:off x="1953" y="2522"/>
              <a:ext cx="594" cy="610"/>
            </a:xfrm>
            <a:custGeom>
              <a:avLst/>
              <a:gdLst>
                <a:gd name="T0" fmla="*/ 539 w 604"/>
                <a:gd name="T1" fmla="*/ 115 h 730"/>
                <a:gd name="T2" fmla="*/ 505 w 604"/>
                <a:gd name="T3" fmla="*/ 84 h 730"/>
                <a:gd name="T4" fmla="*/ 411 w 604"/>
                <a:gd name="T5" fmla="*/ 32 h 730"/>
                <a:gd name="T6" fmla="*/ 336 w 604"/>
                <a:gd name="T7" fmla="*/ 7 h 730"/>
                <a:gd name="T8" fmla="*/ 201 w 604"/>
                <a:gd name="T9" fmla="*/ 7 h 730"/>
                <a:gd name="T10" fmla="*/ 85 w 604"/>
                <a:gd name="T11" fmla="*/ 44 h 730"/>
                <a:gd name="T12" fmla="*/ 0 w 604"/>
                <a:gd name="T13" fmla="*/ 142 h 730"/>
                <a:gd name="T14" fmla="*/ 11 w 604"/>
                <a:gd name="T15" fmla="*/ 272 h 730"/>
                <a:gd name="T16" fmla="*/ 116 w 604"/>
                <a:gd name="T17" fmla="*/ 374 h 730"/>
                <a:gd name="T18" fmla="*/ 209 w 604"/>
                <a:gd name="T19" fmla="*/ 407 h 730"/>
                <a:gd name="T20" fmla="*/ 347 w 604"/>
                <a:gd name="T21" fmla="*/ 420 h 730"/>
                <a:gd name="T22" fmla="*/ 477 w 604"/>
                <a:gd name="T23" fmla="*/ 380 h 730"/>
                <a:gd name="T24" fmla="*/ 574 w 604"/>
                <a:gd name="T25" fmla="*/ 303 h 7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730">
                  <a:moveTo>
                    <a:pt x="566" y="198"/>
                  </a:moveTo>
                  <a:cubicBezTo>
                    <a:pt x="556" y="188"/>
                    <a:pt x="555" y="159"/>
                    <a:pt x="532" y="144"/>
                  </a:cubicBezTo>
                  <a:cubicBezTo>
                    <a:pt x="510" y="120"/>
                    <a:pt x="462" y="77"/>
                    <a:pt x="432" y="55"/>
                  </a:cubicBezTo>
                  <a:cubicBezTo>
                    <a:pt x="400" y="35"/>
                    <a:pt x="391" y="18"/>
                    <a:pt x="354" y="11"/>
                  </a:cubicBezTo>
                  <a:cubicBezTo>
                    <a:pt x="317" y="4"/>
                    <a:pt x="254" y="0"/>
                    <a:pt x="210" y="11"/>
                  </a:cubicBezTo>
                  <a:cubicBezTo>
                    <a:pt x="186" y="14"/>
                    <a:pt x="96" y="56"/>
                    <a:pt x="88" y="77"/>
                  </a:cubicBezTo>
                  <a:cubicBezTo>
                    <a:pt x="80" y="97"/>
                    <a:pt x="0" y="166"/>
                    <a:pt x="0" y="243"/>
                  </a:cubicBezTo>
                  <a:cubicBezTo>
                    <a:pt x="3" y="308"/>
                    <a:pt x="6" y="400"/>
                    <a:pt x="11" y="465"/>
                  </a:cubicBezTo>
                  <a:cubicBezTo>
                    <a:pt x="14" y="498"/>
                    <a:pt x="101" y="622"/>
                    <a:pt x="122" y="642"/>
                  </a:cubicBezTo>
                  <a:cubicBezTo>
                    <a:pt x="138" y="657"/>
                    <a:pt x="203" y="686"/>
                    <a:pt x="221" y="698"/>
                  </a:cubicBezTo>
                  <a:cubicBezTo>
                    <a:pt x="268" y="730"/>
                    <a:pt x="307" y="704"/>
                    <a:pt x="365" y="720"/>
                  </a:cubicBezTo>
                  <a:cubicBezTo>
                    <a:pt x="421" y="713"/>
                    <a:pt x="449" y="671"/>
                    <a:pt x="501" y="652"/>
                  </a:cubicBezTo>
                  <a:cubicBezTo>
                    <a:pt x="555" y="612"/>
                    <a:pt x="562" y="565"/>
                    <a:pt x="604" y="519"/>
                  </a:cubicBezTo>
                </a:path>
              </a:pathLst>
            </a:custGeom>
            <a:noFill/>
            <a:ln w="50800" cap="rnd">
              <a:solidFill>
                <a:schemeClr val="tx1"/>
              </a:solidFill>
              <a:round/>
              <a:headEnd/>
              <a:tailEnd type="stealth" w="med"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文本框 501777"/>
            <p:cNvSpPr txBox="1">
              <a:spLocks noChangeArrowheads="1"/>
            </p:cNvSpPr>
            <p:nvPr/>
          </p:nvSpPr>
          <p:spPr bwMode="auto">
            <a:xfrm>
              <a:off x="2409" y="2239"/>
              <a:ext cx="8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ea typeface="宋体" panose="02010600030101010101" pitchFamily="2" charset="-122"/>
                </a:rPr>
                <a:t>goto</a:t>
              </a:r>
              <a:r>
                <a:rPr lang="zh-CN" altLang="en-US"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U</a:t>
              </a:r>
              <a:r>
                <a:rPr lang="zh-CN" altLang="en-US" sz="20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30" name="文本框 501778"/>
            <p:cNvSpPr txBox="1">
              <a:spLocks noChangeArrowheads="1"/>
            </p:cNvSpPr>
            <p:nvPr/>
          </p:nvSpPr>
          <p:spPr bwMode="auto">
            <a:xfrm>
              <a:off x="1983" y="1530"/>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i="1">
                  <a:latin typeface="Times New Roman" panose="02020603050405020304" pitchFamily="18" charset="0"/>
                  <a:ea typeface="宋体" panose="02010600030101010101" pitchFamily="2" charset="-122"/>
                </a:rPr>
                <a:t>U</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b</a:t>
              </a:r>
            </a:p>
          </p:txBody>
        </p:sp>
        <p:sp>
          <p:nvSpPr>
            <p:cNvPr id="31" name="文本框 501779"/>
            <p:cNvSpPr txBox="1">
              <a:spLocks noChangeArrowheads="1"/>
            </p:cNvSpPr>
            <p:nvPr/>
          </p:nvSpPr>
          <p:spPr bwMode="auto">
            <a:xfrm>
              <a:off x="384" y="1475"/>
              <a:ext cx="1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ea typeface="宋体" panose="02010600030101010101" pitchFamily="2" charset="-122"/>
                </a:rPr>
                <a:t>pushbox</a:t>
              </a:r>
              <a:r>
                <a:rPr lang="zh-CN" altLang="en-US"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V</a:t>
              </a:r>
              <a:r>
                <a:rPr lang="zh-CN" altLang="en-US" sz="2000" b="1">
                  <a:latin typeface="Times New Roman" panose="02020603050405020304" pitchFamily="18" charset="0"/>
                  <a:ea typeface="宋体" panose="02010600030101010101" pitchFamily="2" charset="-122"/>
                </a:rPr>
                <a:t>）</a:t>
              </a:r>
            </a:p>
          </p:txBody>
        </p:sp>
        <p:sp>
          <p:nvSpPr>
            <p:cNvPr id="32" name="文本框 501780"/>
            <p:cNvSpPr txBox="1">
              <a:spLocks noChangeArrowheads="1"/>
            </p:cNvSpPr>
            <p:nvPr/>
          </p:nvSpPr>
          <p:spPr bwMode="auto">
            <a:xfrm>
              <a:off x="1776" y="3730"/>
              <a:ext cx="20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1800" b="1" dirty="0">
                  <a:solidFill>
                    <a:schemeClr val="tx2"/>
                  </a:solidFill>
                  <a:latin typeface="Times New Roman" panose="02020603050405020304" pitchFamily="18" charset="0"/>
                </a:rPr>
                <a:t>猴子和香蕉问题的状态空间图</a:t>
              </a:r>
              <a:endParaRPr lang="zh-CN" altLang="en-US" sz="1800" dirty="0">
                <a:solidFill>
                  <a:schemeClr val="tx2"/>
                </a:solidFill>
                <a:latin typeface="Times New Roman" panose="02020603050405020304" pitchFamily="18" charset="0"/>
                <a:ea typeface="宋体" panose="02010600030101010101" pitchFamily="2" charset="-122"/>
              </a:endParaRPr>
            </a:p>
          </p:txBody>
        </p:sp>
        <p:sp>
          <p:nvSpPr>
            <p:cNvPr id="33" name="文本框 501781"/>
            <p:cNvSpPr txBox="1">
              <a:spLocks noChangeArrowheads="1"/>
            </p:cNvSpPr>
            <p:nvPr/>
          </p:nvSpPr>
          <p:spPr bwMode="auto">
            <a:xfrm>
              <a:off x="1584" y="1008"/>
              <a:ext cx="8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ea typeface="宋体" panose="02010600030101010101" pitchFamily="2" charset="-122"/>
                </a:rPr>
                <a:t>goto</a:t>
              </a:r>
              <a:r>
                <a:rPr lang="zh-CN" altLang="en-US"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U</a:t>
              </a:r>
              <a:r>
                <a:rPr lang="zh-CN" altLang="en-US" sz="20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34" name="文本框 501782"/>
            <p:cNvSpPr txBox="1">
              <a:spLocks noChangeArrowheads="1"/>
            </p:cNvSpPr>
            <p:nvPr/>
          </p:nvSpPr>
          <p:spPr bwMode="auto">
            <a:xfrm>
              <a:off x="3515" y="2445"/>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i="1">
                  <a:latin typeface="Times New Roman" panose="02020603050405020304" pitchFamily="18" charset="0"/>
                  <a:ea typeface="宋体" panose="02010600030101010101" pitchFamily="2" charset="-122"/>
                </a:rPr>
                <a:t>U</a:t>
              </a:r>
              <a:r>
                <a:rPr lang="en-US" altLang="zh-CN" sz="2000" b="1">
                  <a:latin typeface="Times New Roman" panose="02020603050405020304" pitchFamily="18" charset="0"/>
                  <a:ea typeface="宋体" panose="02010600030101010101" pitchFamily="2" charset="-122"/>
                </a:rPr>
                <a:t>=</a:t>
              </a:r>
              <a:r>
                <a:rPr lang="en-US" altLang="zh-CN" sz="2000" b="1" i="1">
                  <a:latin typeface="Times New Roman" panose="02020603050405020304" pitchFamily="18" charset="0"/>
                  <a:ea typeface="宋体" panose="02010600030101010101" pitchFamily="2" charset="-122"/>
                </a:rPr>
                <a:t>V</a:t>
              </a:r>
              <a:endParaRPr lang="en-US" altLang="zh-CN" sz="2400" i="1">
                <a:latin typeface="Times New Roman" panose="02020603050405020304" pitchFamily="18" charset="0"/>
                <a:ea typeface="宋体" panose="02010600030101010101" pitchFamily="2" charset="-122"/>
              </a:endParaRPr>
            </a:p>
          </p:txBody>
        </p:sp>
        <p:sp>
          <p:nvSpPr>
            <p:cNvPr id="35" name="直接连接符 501784"/>
            <p:cNvSpPr>
              <a:spLocks noChangeShapeType="1"/>
            </p:cNvSpPr>
            <p:nvPr/>
          </p:nvSpPr>
          <p:spPr bwMode="auto">
            <a:xfrm>
              <a:off x="3216" y="1488"/>
              <a:ext cx="864" cy="384"/>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6" name="曲线连接符 501786"/>
            <p:cNvCxnSpPr>
              <a:cxnSpLocks noChangeShapeType="1"/>
            </p:cNvCxnSpPr>
            <p:nvPr/>
          </p:nvCxnSpPr>
          <p:spPr bwMode="auto">
            <a:xfrm rot="10800000" flipH="1">
              <a:off x="2592" y="1104"/>
              <a:ext cx="146" cy="277"/>
            </a:xfrm>
            <a:prstGeom prst="curvedConnector4">
              <a:avLst>
                <a:gd name="adj1" fmla="val -168495"/>
                <a:gd name="adj2" fmla="val 130685"/>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曲线连接符 501787"/>
            <p:cNvCxnSpPr>
              <a:cxnSpLocks noChangeShapeType="1"/>
              <a:stCxn id="13" idx="1"/>
              <a:endCxn id="13" idx="0"/>
            </p:cNvCxnSpPr>
            <p:nvPr/>
          </p:nvCxnSpPr>
          <p:spPr bwMode="auto">
            <a:xfrm rot="10800000" flipH="1">
              <a:off x="1459" y="1941"/>
              <a:ext cx="500" cy="128"/>
            </a:xfrm>
            <a:prstGeom prst="curvedConnector4">
              <a:avLst>
                <a:gd name="adj1" fmla="val -28801"/>
                <a:gd name="adj2" fmla="val 212500"/>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 name="直接连接符 501788"/>
            <p:cNvSpPr>
              <a:spLocks noChangeShapeType="1"/>
            </p:cNvSpPr>
            <p:nvPr/>
          </p:nvSpPr>
          <p:spPr bwMode="auto">
            <a:xfrm flipH="1">
              <a:off x="2160" y="1440"/>
              <a:ext cx="720" cy="43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501789"/>
            <p:cNvSpPr>
              <a:spLocks noChangeShapeType="1"/>
            </p:cNvSpPr>
            <p:nvPr/>
          </p:nvSpPr>
          <p:spPr bwMode="auto">
            <a:xfrm>
              <a:off x="864" y="2976"/>
              <a:ext cx="0" cy="19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文本框 501790"/>
            <p:cNvSpPr txBox="1">
              <a:spLocks noChangeArrowheads="1"/>
            </p:cNvSpPr>
            <p:nvPr/>
          </p:nvSpPr>
          <p:spPr bwMode="auto">
            <a:xfrm>
              <a:off x="2544" y="362"/>
              <a:ext cx="7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000" b="1">
                  <a:latin typeface="Times New Roman" panose="02020603050405020304" pitchFamily="18" charset="0"/>
                </a:rPr>
                <a:t>初始状态</a:t>
              </a:r>
            </a:p>
          </p:txBody>
        </p:sp>
        <p:sp>
          <p:nvSpPr>
            <p:cNvPr id="41" name="文本框 501791"/>
            <p:cNvSpPr txBox="1">
              <a:spLocks noChangeArrowheads="1"/>
            </p:cNvSpPr>
            <p:nvPr/>
          </p:nvSpPr>
          <p:spPr bwMode="auto">
            <a:xfrm>
              <a:off x="192" y="2953"/>
              <a:ext cx="4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000" b="1">
                  <a:latin typeface="Times New Roman" panose="02020603050405020304" pitchFamily="18" charset="0"/>
                </a:rPr>
                <a:t>grasp</a:t>
              </a:r>
            </a:p>
          </p:txBody>
        </p:sp>
        <p:sp>
          <p:nvSpPr>
            <p:cNvPr id="42" name="文本框 501792"/>
            <p:cNvSpPr txBox="1">
              <a:spLocks noChangeArrowheads="1"/>
            </p:cNvSpPr>
            <p:nvPr/>
          </p:nvSpPr>
          <p:spPr bwMode="auto">
            <a:xfrm>
              <a:off x="288" y="2233"/>
              <a:ext cx="10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000" b="1" i="1">
                  <a:latin typeface="Times New Roman" panose="02020603050405020304" pitchFamily="18" charset="0"/>
                </a:rPr>
                <a:t>V</a:t>
              </a:r>
              <a:r>
                <a:rPr lang="en-US" altLang="zh-CN" sz="2000" b="1">
                  <a:latin typeface="Times New Roman" panose="02020603050405020304" pitchFamily="18" charset="0"/>
                </a:rPr>
                <a:t>=</a:t>
              </a:r>
              <a:r>
                <a:rPr lang="en-US" altLang="zh-CN" sz="2000" b="1" i="1">
                  <a:latin typeface="Times New Roman" panose="02020603050405020304" pitchFamily="18" charset="0"/>
                </a:rPr>
                <a:t>c</a:t>
              </a:r>
              <a:r>
                <a:rPr lang="en-US" altLang="zh-CN" sz="2000" b="1">
                  <a:latin typeface="Times New Roman" panose="02020603050405020304" pitchFamily="18" charset="0"/>
                </a:rPr>
                <a:t>,climbbox</a:t>
              </a:r>
            </a:p>
          </p:txBody>
        </p:sp>
        <p:sp>
          <p:nvSpPr>
            <p:cNvPr id="43" name="任意多边形 501795"/>
            <p:cNvSpPr>
              <a:spLocks noChangeArrowheads="1"/>
            </p:cNvSpPr>
            <p:nvPr/>
          </p:nvSpPr>
          <p:spPr bwMode="auto">
            <a:xfrm>
              <a:off x="2496" y="2064"/>
              <a:ext cx="1120" cy="1160"/>
            </a:xfrm>
            <a:custGeom>
              <a:avLst/>
              <a:gdLst>
                <a:gd name="T0" fmla="*/ 528 w 1120"/>
                <a:gd name="T1" fmla="*/ 912 h 1160"/>
                <a:gd name="T2" fmla="*/ 960 w 1120"/>
                <a:gd name="T3" fmla="*/ 1056 h 1160"/>
                <a:gd name="T4" fmla="*/ 960 w 1120"/>
                <a:gd name="T5" fmla="*/ 288 h 1160"/>
                <a:gd name="T6" fmla="*/ 0 w 1120"/>
                <a:gd name="T7" fmla="*/ 0 h 1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0" h="1160">
                  <a:moveTo>
                    <a:pt x="528" y="912"/>
                  </a:moveTo>
                  <a:cubicBezTo>
                    <a:pt x="708" y="1036"/>
                    <a:pt x="888" y="1160"/>
                    <a:pt x="960" y="1056"/>
                  </a:cubicBezTo>
                  <a:cubicBezTo>
                    <a:pt x="1032" y="952"/>
                    <a:pt x="1120" y="464"/>
                    <a:pt x="960" y="288"/>
                  </a:cubicBezTo>
                  <a:cubicBezTo>
                    <a:pt x="800" y="112"/>
                    <a:pt x="160" y="48"/>
                    <a:pt x="0" y="0"/>
                  </a:cubicBez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40675596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6242957" cy="988787"/>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 </a:t>
            </a:r>
            <a:r>
              <a:rPr lang="en-US" altLang="zh-CN" sz="2600" b="1" dirty="0" smtClean="0">
                <a:solidFill>
                  <a:srgbClr val="0000FF"/>
                </a:solidFill>
              </a:rPr>
              <a:t>– </a:t>
            </a:r>
            <a:r>
              <a:rPr lang="zh-CN" altLang="en-US" sz="2600" b="1" dirty="0" smtClean="0">
                <a:solidFill>
                  <a:srgbClr val="0000FF"/>
                </a:solidFill>
              </a:rPr>
              <a:t>例</a:t>
            </a:r>
            <a:r>
              <a:rPr lang="en-US" altLang="zh-CN" sz="2600" b="1" dirty="0">
                <a:solidFill>
                  <a:srgbClr val="0000FF"/>
                </a:solidFill>
              </a:rPr>
              <a:t>2</a:t>
            </a:r>
            <a:r>
              <a:rPr lang="zh-CN" altLang="en-US" sz="2600" b="1" dirty="0" smtClean="0">
                <a:solidFill>
                  <a:srgbClr val="0000FF"/>
                </a:solidFill>
              </a:rPr>
              <a:t>：猴子和香蕉问题</a:t>
            </a:r>
            <a:endParaRPr lang="en-US" altLang="zh-CN" sz="2600" b="1" dirty="0">
              <a:solidFill>
                <a:srgbClr val="0000FF"/>
              </a:solidFill>
            </a:endParaRPr>
          </a:p>
        </p:txBody>
      </p:sp>
      <p:grpSp>
        <p:nvGrpSpPr>
          <p:cNvPr id="6" name="组合 5"/>
          <p:cNvGrpSpPr>
            <a:grpSpLocks/>
          </p:cNvGrpSpPr>
          <p:nvPr/>
        </p:nvGrpSpPr>
        <p:grpSpPr bwMode="auto">
          <a:xfrm>
            <a:off x="2437641" y="2369231"/>
            <a:ext cx="7315200" cy="4067175"/>
            <a:chOff x="624" y="1440"/>
            <a:chExt cx="4608" cy="2562"/>
          </a:xfrm>
        </p:grpSpPr>
        <p:grpSp>
          <p:nvGrpSpPr>
            <p:cNvPr id="7" name="组合 502867"/>
            <p:cNvGrpSpPr>
              <a:grpSpLocks/>
            </p:cNvGrpSpPr>
            <p:nvPr/>
          </p:nvGrpSpPr>
          <p:grpSpPr bwMode="auto">
            <a:xfrm>
              <a:off x="624" y="1440"/>
              <a:ext cx="4608" cy="2562"/>
              <a:chOff x="672" y="942"/>
              <a:chExt cx="4608" cy="2562"/>
            </a:xfrm>
          </p:grpSpPr>
          <p:pic>
            <p:nvPicPr>
              <p:cNvPr id="10" name="图片 502868"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942"/>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直接连接符 502869"/>
              <p:cNvSpPr>
                <a:spLocks noChangeShapeType="1"/>
              </p:cNvSpPr>
              <p:nvPr/>
            </p:nvSpPr>
            <p:spPr bwMode="auto">
              <a:xfrm>
                <a:off x="2976" y="1230"/>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文本框 502870"/>
              <p:cNvSpPr txBox="1">
                <a:spLocks noChangeArrowheads="1"/>
              </p:cNvSpPr>
              <p:nvPr/>
            </p:nvSpPr>
            <p:spPr bwMode="auto">
              <a:xfrm>
                <a:off x="2880" y="108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5"/>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6"/>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7"/>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50000"/>
                  </a:spcBef>
                  <a:buFontTx/>
                  <a:buChar char="•"/>
                </a:pPr>
                <a:r>
                  <a:rPr lang="en-US" altLang="zh-CN" sz="2400">
                    <a:solidFill>
                      <a:schemeClr val="tx2"/>
                    </a:solidFill>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pic>
            <p:nvPicPr>
              <p:cNvPr id="13" name="图片 502871" descr="香蕉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1872"/>
                <a:ext cx="972"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椭圆形标注 502872"/>
            <p:cNvSpPr>
              <a:spLocks noChangeArrowheads="1"/>
            </p:cNvSpPr>
            <p:nvPr/>
          </p:nvSpPr>
          <p:spPr bwMode="auto">
            <a:xfrm>
              <a:off x="2976" y="1920"/>
              <a:ext cx="1056" cy="432"/>
            </a:xfrm>
            <a:prstGeom prst="wedgeEllipseCallout">
              <a:avLst>
                <a:gd name="adj1" fmla="val -55398"/>
                <a:gd name="adj2" fmla="val 74537"/>
              </a:avLst>
            </a:prstGeom>
            <a:solidFill>
              <a:srgbClr val="0099FF"/>
            </a:solidFill>
            <a:ln w="9525">
              <a:solidFill>
                <a:schemeClr val="tx1"/>
              </a:solidFill>
              <a:miter lim="800000"/>
              <a:headEnd/>
              <a:tailEnd/>
            </a:ln>
          </p:spPr>
          <p:txBody>
            <a:bodyPr wrap="none" anchor="ctr"/>
            <a:lstStyle>
              <a:lvl1pPr>
                <a:spcBef>
                  <a:spcPct val="20000"/>
                </a:spcBef>
                <a:buBlip>
                  <a:blip r:embed="rId4"/>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5"/>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6"/>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7"/>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latin typeface="Times New Roman" panose="02020603050405020304" pitchFamily="18" charset="0"/>
                <a:ea typeface="宋体" panose="02010600030101010101" pitchFamily="2" charset="-122"/>
              </a:endParaRPr>
            </a:p>
          </p:txBody>
        </p:sp>
        <p:sp>
          <p:nvSpPr>
            <p:cNvPr id="9" name="文本框 502873"/>
            <p:cNvSpPr txBox="1">
              <a:spLocks noChangeArrowheads="1"/>
            </p:cNvSpPr>
            <p:nvPr/>
          </p:nvSpPr>
          <p:spPr bwMode="auto">
            <a:xfrm>
              <a:off x="3110" y="2016"/>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5"/>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6"/>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7"/>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FFFF99"/>
                  </a:solidFill>
                  <a:latin typeface="Times New Roman" panose="02020603050405020304" pitchFamily="18" charset="0"/>
                  <a:ea typeface="宋体" panose="02010600030101010101" pitchFamily="2" charset="-122"/>
                </a:rPr>
                <a:t>Ha!Ha!</a:t>
              </a:r>
              <a:endParaRPr lang="en-US" altLang="zh-CN" sz="2400">
                <a:solidFill>
                  <a:srgbClr val="FFFF99"/>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0402368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10831286" cy="2572658"/>
          </a:xfrm>
        </p:spPr>
        <p:txBody>
          <a:bodyPr>
            <a:noAutofit/>
          </a:bodyPr>
          <a:lstStyle/>
          <a:p>
            <a:pPr marL="0" indent="0">
              <a:lnSpc>
                <a:spcPct val="150000"/>
              </a:lnSpc>
              <a:spcBef>
                <a:spcPts val="0"/>
              </a:spcBef>
              <a:buNone/>
              <a:defRPr/>
            </a:pPr>
            <a:r>
              <a:rPr lang="en-US" altLang="zh-CN" sz="2400" b="1" dirty="0" smtClean="0">
                <a:solidFill>
                  <a:srgbClr val="0000FF"/>
                </a:solidFill>
              </a:rPr>
              <a:t>2.1.2 </a:t>
            </a:r>
            <a:r>
              <a:rPr lang="zh-CN" altLang="en-US" sz="2400" b="1" dirty="0" smtClean="0">
                <a:solidFill>
                  <a:srgbClr val="0000FF"/>
                </a:solidFill>
              </a:rPr>
              <a:t>状态图示法 </a:t>
            </a:r>
            <a:r>
              <a:rPr lang="en-US" altLang="zh-CN" sz="2400" b="1" dirty="0" smtClean="0">
                <a:solidFill>
                  <a:srgbClr val="0000FF"/>
                </a:solidFill>
              </a:rPr>
              <a:t>– </a:t>
            </a:r>
            <a:r>
              <a:rPr lang="zh-CN" altLang="en-US" sz="2400" b="1" dirty="0" smtClean="0">
                <a:solidFill>
                  <a:srgbClr val="0000FF"/>
                </a:solidFill>
              </a:rPr>
              <a:t>例</a:t>
            </a:r>
            <a:r>
              <a:rPr lang="en-US" altLang="zh-CN" sz="2400" b="1" dirty="0">
                <a:solidFill>
                  <a:srgbClr val="0000FF"/>
                </a:solidFill>
              </a:rPr>
              <a:t>3</a:t>
            </a:r>
            <a:r>
              <a:rPr lang="zh-CN" altLang="en-US" sz="2400" b="1" dirty="0" smtClean="0">
                <a:solidFill>
                  <a:srgbClr val="0000FF"/>
                </a:solidFill>
              </a:rPr>
              <a:t>：传教士野人问题</a:t>
            </a:r>
            <a:r>
              <a:rPr lang="zh-CN" altLang="en-GB" sz="2400" b="1" noProof="1" smtClean="0">
                <a:solidFill>
                  <a:srgbClr val="0000FF"/>
                </a:solidFill>
                <a:effectLst>
                  <a:outerShdw blurRad="38100" dist="38100" dir="2700000" algn="tl">
                    <a:srgbClr val="C0C0C0"/>
                  </a:outerShdw>
                </a:effectLst>
                <a:latin typeface="Times New Roman" panose="02020603050405020304" pitchFamily="18" charset="0"/>
              </a:rPr>
              <a:t>（</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Missionaries</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&amp; </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Cannibals    </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Problem</a:t>
            </a:r>
            <a:r>
              <a:rPr lang="zh-CN" altLang="en-US" sz="2400" b="1" noProof="1" smtClean="0">
                <a:solidFill>
                  <a:srgbClr val="0000FF"/>
                </a:solidFill>
                <a:effectLst>
                  <a:outerShdw blurRad="38100" dist="38100" dir="2700000" algn="tl">
                    <a:srgbClr val="C0C0C0"/>
                  </a:outerShdw>
                </a:effectLst>
                <a:latin typeface="Times New Roman" panose="02020603050405020304" pitchFamily="18" charset="0"/>
              </a:rPr>
              <a:t>）</a:t>
            </a:r>
            <a:endParaRPr lang="en-US" altLang="zh-CN" sz="2400" b="1" noProof="1" smtClean="0">
              <a:solidFill>
                <a:srgbClr val="0000FF"/>
              </a:solidFill>
              <a:effectLst>
                <a:outerShdw blurRad="38100" dist="38100" dir="2700000" algn="tl">
                  <a:srgbClr val="C0C0C0"/>
                </a:outerShdw>
              </a:effectLst>
              <a:latin typeface="Times New Roman" panose="02020603050405020304" pitchFamily="18" charset="0"/>
            </a:endParaRPr>
          </a:p>
          <a:p>
            <a:pPr marL="0" indent="0">
              <a:lnSpc>
                <a:spcPct val="150000"/>
              </a:lnSpc>
              <a:spcBef>
                <a:spcPts val="0"/>
              </a:spcBef>
              <a:buNone/>
              <a:defRPr/>
            </a:pPr>
            <a:r>
              <a:rPr lang="zh-CN" altLang="en-US" sz="2400" b="1" dirty="0" smtClean="0">
                <a:solidFill>
                  <a:schemeClr val="tx2"/>
                </a:solidFill>
              </a:rPr>
              <a:t>       有</a:t>
            </a:r>
            <a:r>
              <a:rPr lang="zh-CN" altLang="en-US" sz="2400" b="1" dirty="0">
                <a:solidFill>
                  <a:schemeClr val="tx2"/>
                </a:solidFill>
              </a:rPr>
              <a:t>三个传教士</a:t>
            </a:r>
            <a:r>
              <a:rPr lang="en-US" altLang="zh-CN" sz="2400" b="1" dirty="0">
                <a:solidFill>
                  <a:schemeClr val="tx2"/>
                </a:solidFill>
              </a:rPr>
              <a:t>M</a:t>
            </a:r>
            <a:r>
              <a:rPr lang="zh-CN" altLang="en-US" sz="2400" b="1" dirty="0">
                <a:solidFill>
                  <a:schemeClr val="tx2"/>
                </a:solidFill>
              </a:rPr>
              <a:t>和三个野人</a:t>
            </a:r>
            <a:r>
              <a:rPr lang="en-US" altLang="zh-CN" sz="2400" b="1" dirty="0">
                <a:solidFill>
                  <a:schemeClr val="tx2"/>
                </a:solidFill>
              </a:rPr>
              <a:t>C</a:t>
            </a:r>
            <a:r>
              <a:rPr lang="zh-CN" altLang="en-US" sz="2400" b="1" dirty="0">
                <a:solidFill>
                  <a:schemeClr val="tx2"/>
                </a:solidFill>
              </a:rPr>
              <a:t>过河，只有一条能装下两个人的船。如果在河的一方（含船上） ，野人的人数大于传教士的人数，那么传教士就会有危险，你能不能提出一种安全的渡河方案呢？</a:t>
            </a:r>
            <a:endParaRPr lang="en-US" altLang="zh-CN" sz="2400" b="1" dirty="0">
              <a:solidFill>
                <a:schemeClr val="tx2"/>
              </a:solidFill>
            </a:endParaRPr>
          </a:p>
        </p:txBody>
      </p:sp>
      <p:pic>
        <p:nvPicPr>
          <p:cNvPr id="6" name="Picture 5">
            <a:hlinkClick r:id="rId2" action="ppaction://program"/>
          </p:cNvPr>
          <p:cNvPicPr>
            <a:picLocks noChangeAspect="1" noChangeArrowheads="1"/>
          </p:cNvPicPr>
          <p:nvPr/>
        </p:nvPicPr>
        <p:blipFill>
          <a:blip r:embed="rId3">
            <a:extLst>
              <a:ext uri="{28A0092B-C50C-407E-A947-70E740481C1C}">
                <a14:useLocalDpi xmlns:a14="http://schemas.microsoft.com/office/drawing/2010/main" val="0"/>
              </a:ext>
            </a:extLst>
          </a:blip>
          <a:srcRect l="2605" t="28333" r="3125" b="24165"/>
          <a:stretch>
            <a:fillRect/>
          </a:stretch>
        </p:blipFill>
        <p:spPr bwMode="auto">
          <a:xfrm>
            <a:off x="2416210" y="3903663"/>
            <a:ext cx="735806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6572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19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10831286" cy="2572658"/>
          </a:xfrm>
        </p:spPr>
        <p:txBody>
          <a:bodyPr>
            <a:noAutofit/>
          </a:bodyPr>
          <a:lstStyle/>
          <a:p>
            <a:pPr marL="0" indent="0">
              <a:lnSpc>
                <a:spcPct val="150000"/>
              </a:lnSpc>
              <a:spcBef>
                <a:spcPts val="0"/>
              </a:spcBef>
              <a:buNone/>
              <a:defRPr/>
            </a:pPr>
            <a:r>
              <a:rPr lang="en-US" altLang="zh-CN" sz="2400" b="1" dirty="0" smtClean="0">
                <a:solidFill>
                  <a:srgbClr val="0000FF"/>
                </a:solidFill>
              </a:rPr>
              <a:t>2.1.2 </a:t>
            </a:r>
            <a:r>
              <a:rPr lang="zh-CN" altLang="en-US" sz="2400" b="1" dirty="0" smtClean="0">
                <a:solidFill>
                  <a:srgbClr val="0000FF"/>
                </a:solidFill>
              </a:rPr>
              <a:t>状态图示法 </a:t>
            </a:r>
            <a:r>
              <a:rPr lang="en-US" altLang="zh-CN" sz="2400" b="1" dirty="0" smtClean="0">
                <a:solidFill>
                  <a:srgbClr val="0000FF"/>
                </a:solidFill>
              </a:rPr>
              <a:t>– </a:t>
            </a:r>
            <a:r>
              <a:rPr lang="zh-CN" altLang="en-US" sz="2400" b="1" dirty="0" smtClean="0">
                <a:solidFill>
                  <a:srgbClr val="0000FF"/>
                </a:solidFill>
              </a:rPr>
              <a:t>例</a:t>
            </a:r>
            <a:r>
              <a:rPr lang="en-US" altLang="zh-CN" sz="2400" b="1" dirty="0">
                <a:solidFill>
                  <a:srgbClr val="0000FF"/>
                </a:solidFill>
              </a:rPr>
              <a:t>3</a:t>
            </a:r>
            <a:r>
              <a:rPr lang="zh-CN" altLang="en-US" sz="2400" b="1" dirty="0" smtClean="0">
                <a:solidFill>
                  <a:srgbClr val="0000FF"/>
                </a:solidFill>
              </a:rPr>
              <a:t>：传教士野人问题</a:t>
            </a:r>
            <a:r>
              <a:rPr lang="zh-CN" altLang="en-GB" sz="2400" b="1" noProof="1" smtClean="0">
                <a:solidFill>
                  <a:srgbClr val="0000FF"/>
                </a:solidFill>
                <a:effectLst>
                  <a:outerShdw blurRad="38100" dist="38100" dir="2700000" algn="tl">
                    <a:srgbClr val="C0C0C0"/>
                  </a:outerShdw>
                </a:effectLst>
                <a:latin typeface="Times New Roman" panose="02020603050405020304" pitchFamily="18" charset="0"/>
              </a:rPr>
              <a:t>（</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Missionaries</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&amp; </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Cannibals    </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Problem</a:t>
            </a:r>
            <a:r>
              <a:rPr lang="zh-CN" altLang="en-US" sz="2400" b="1" noProof="1" smtClean="0">
                <a:solidFill>
                  <a:srgbClr val="0000FF"/>
                </a:solidFill>
                <a:effectLst>
                  <a:outerShdw blurRad="38100" dist="38100" dir="2700000" algn="tl">
                    <a:srgbClr val="C0C0C0"/>
                  </a:outerShdw>
                </a:effectLst>
                <a:latin typeface="Times New Roman" panose="02020603050405020304" pitchFamily="18" charset="0"/>
              </a:rPr>
              <a:t>）</a:t>
            </a:r>
            <a:endParaRPr lang="en-US" altLang="zh-CN" sz="2400" b="1" noProof="1" smtClean="0">
              <a:solidFill>
                <a:srgbClr val="0000FF"/>
              </a:solidFill>
              <a:effectLst>
                <a:outerShdw blurRad="38100" dist="38100" dir="2700000" algn="tl">
                  <a:srgbClr val="C0C0C0"/>
                </a:outerShdw>
              </a:effectLst>
              <a:latin typeface="Times New Roman" panose="02020603050405020304" pitchFamily="18" charset="0"/>
            </a:endParaRPr>
          </a:p>
        </p:txBody>
      </p:sp>
      <p:sp>
        <p:nvSpPr>
          <p:cNvPr id="9" name="云形标注 557062"/>
          <p:cNvSpPr>
            <a:spLocks noChangeArrowheads="1"/>
          </p:cNvSpPr>
          <p:nvPr/>
        </p:nvSpPr>
        <p:spPr bwMode="auto">
          <a:xfrm>
            <a:off x="3259364" y="2171348"/>
            <a:ext cx="5968014" cy="2089076"/>
          </a:xfrm>
          <a:prstGeom prst="cloudCallout">
            <a:avLst>
              <a:gd name="adj1" fmla="val -27454"/>
              <a:gd name="adj2" fmla="val 69944"/>
            </a:avLst>
          </a:prstGeom>
          <a:solidFill>
            <a:srgbClr val="FFFFCC"/>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b="1" dirty="0" smtClean="0">
                <a:solidFill>
                  <a:srgbClr val="0000FF"/>
                </a:solidFill>
                <a:latin typeface="楷体_GB2312" pitchFamily="49" charset="-122"/>
              </a:rPr>
              <a:t>采用</a:t>
            </a:r>
            <a:r>
              <a:rPr lang="zh-CN" altLang="en-US" b="1" dirty="0">
                <a:solidFill>
                  <a:srgbClr val="0000FF"/>
                </a:solidFill>
                <a:latin typeface="楷体_GB2312" pitchFamily="49" charset="-122"/>
              </a:rPr>
              <a:t>哪些操作（操作符）能导致传教士与野人</a:t>
            </a:r>
          </a:p>
          <a:p>
            <a:pPr eaLnBrk="1" hangingPunct="1">
              <a:lnSpc>
                <a:spcPct val="80000"/>
              </a:lnSpc>
              <a:spcBef>
                <a:spcPct val="50000"/>
              </a:spcBef>
              <a:buFontTx/>
              <a:buNone/>
            </a:pPr>
            <a:r>
              <a:rPr lang="zh-CN" altLang="en-US" b="1" dirty="0">
                <a:solidFill>
                  <a:srgbClr val="0000FF"/>
                </a:solidFill>
                <a:latin typeface="楷体_GB2312" pitchFamily="49" charset="-122"/>
              </a:rPr>
              <a:t>问题的状态发生变化？</a:t>
            </a:r>
            <a:endParaRPr lang="zh-CN" altLang="en-US" b="1" dirty="0">
              <a:solidFill>
                <a:srgbClr val="0000FF"/>
              </a:solidFill>
              <a:latin typeface="Arial" panose="020B0604020202020204" pitchFamily="34" charset="0"/>
            </a:endParaRPr>
          </a:p>
        </p:txBody>
      </p:sp>
      <p:pic>
        <p:nvPicPr>
          <p:cNvPr id="10" name="图片 558084" descr="MC90043441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4048" y="4643914"/>
            <a:ext cx="1905000" cy="194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36269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xmlns="" id="{F083D9A3-4366-485C-9400-22D246348E93}"/>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9DC9D318-5E60-4263-8CEE-C8B1265DE0CA}" type="slidenum">
              <a:rPr lang="zh-TW" altLang="en-US" sz="1400" b="0">
                <a:solidFill>
                  <a:schemeClr val="tx1"/>
                </a:solidFill>
                <a:ea typeface="PMingLiU" panose="020B0604030504040204" pitchFamily="18" charset="-120"/>
              </a:rPr>
              <a:pPr/>
              <a:t>2</a:t>
            </a:fld>
            <a:endParaRPr lang="zh-TW" altLang="en-US" sz="1400" b="0" dirty="0">
              <a:solidFill>
                <a:schemeClr val="tx1"/>
              </a:solidFill>
              <a:ea typeface="PMingLiU" panose="020B0604030504040204" pitchFamily="18" charset="-120"/>
            </a:endParaRPr>
          </a:p>
        </p:txBody>
      </p:sp>
      <p:sp>
        <p:nvSpPr>
          <p:cNvPr id="6" name="Rectangle 3">
            <a:extLst>
              <a:ext uri="{FF2B5EF4-FFF2-40B4-BE49-F238E27FC236}">
                <a16:creationId xmlns:a16="http://schemas.microsoft.com/office/drawing/2014/main" xmlns="" id="{C44BCC9D-0356-488E-8564-00910C9EFAC4}"/>
              </a:ext>
            </a:extLst>
          </p:cNvPr>
          <p:cNvSpPr txBox="1">
            <a:spLocks noChangeArrowheads="1"/>
          </p:cNvSpPr>
          <p:nvPr/>
        </p:nvSpPr>
        <p:spPr bwMode="auto">
          <a:xfrm>
            <a:off x="1143000" y="1541591"/>
            <a:ext cx="4495800" cy="503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spcBef>
                <a:spcPct val="20000"/>
              </a:spcBef>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SzPct val="75000"/>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Blip>
                <a:blip r:embed="rId5"/>
              </a:buBlip>
              <a:defRPr>
                <a:solidFill>
                  <a:schemeClr val="tx1"/>
                </a:solidFill>
                <a:latin typeface="Times New Roman" panose="02020603050405020304" pitchFamily="18" charset="0"/>
                <a:ea typeface="楷体_GB2312" pitchFamily="49" charset="-122"/>
              </a:defRPr>
            </a:lvl4pPr>
            <a:lvl5pPr marL="2057400" indent="-228600">
              <a:spcBef>
                <a:spcPct val="20000"/>
              </a:spcBef>
              <a:buClr>
                <a:schemeClr val="tx2"/>
              </a:buClr>
              <a:buChar char="–"/>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9pPr>
          </a:lstStyle>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第一章</a:t>
            </a:r>
            <a:r>
              <a:rPr lang="en-US" altLang="zh-CN" dirty="0" smtClean="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绪论</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第二章    知识表示方法</a:t>
            </a:r>
            <a:endParaRPr lang="zh-CN" altLang="en-US"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第三章    确定性推理</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第四章    不确定性推理</a:t>
            </a: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第五章    计算</a:t>
            </a:r>
            <a:r>
              <a:rPr lang="zh-CN" altLang="en-US" dirty="0">
                <a:solidFill>
                  <a:srgbClr val="000000"/>
                </a:solidFill>
                <a:latin typeface="微软雅黑" panose="020B0503020204020204" pitchFamily="34" charset="-122"/>
                <a:ea typeface="微软雅黑" panose="020B0503020204020204" pitchFamily="34" charset="-122"/>
              </a:rPr>
              <a:t>智能</a:t>
            </a: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第六章    机器学习</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第七</a:t>
            </a:r>
            <a:r>
              <a:rPr lang="zh-CN" altLang="en-US" dirty="0">
                <a:solidFill>
                  <a:srgbClr val="000000"/>
                </a:solidFill>
                <a:latin typeface="微软雅黑" panose="020B0503020204020204" pitchFamily="34" charset="-122"/>
                <a:ea typeface="微软雅黑" panose="020B0503020204020204" pitchFamily="34" charset="-122"/>
              </a:rPr>
              <a:t>章</a:t>
            </a:r>
            <a:r>
              <a:rPr lang="zh-CN" altLang="en-US" dirty="0" smtClean="0">
                <a:solidFill>
                  <a:srgbClr val="000000"/>
                </a:solidFill>
                <a:latin typeface="微软雅黑" panose="020B0503020204020204" pitchFamily="34" charset="-122"/>
                <a:ea typeface="微软雅黑" panose="020B0503020204020204" pitchFamily="34" charset="-122"/>
              </a:rPr>
              <a:t>    自然语言理解</a:t>
            </a:r>
            <a:endParaRPr lang="zh-CN" altLang="en-US"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zh-CN" altLang="en-US" dirty="0" smtClean="0">
                <a:solidFill>
                  <a:srgbClr val="000000"/>
                </a:solidFill>
                <a:latin typeface="微软雅黑" panose="020B0503020204020204" pitchFamily="34" charset="-122"/>
                <a:ea typeface="微软雅黑" panose="020B0503020204020204" pitchFamily="34" charset="-122"/>
              </a:rPr>
              <a:t>第八章    </a:t>
            </a:r>
            <a:r>
              <a:rPr lang="zh-CN" altLang="en-US" dirty="0">
                <a:solidFill>
                  <a:srgbClr val="000000"/>
                </a:solidFill>
                <a:latin typeface="微软雅黑" panose="020B0503020204020204" pitchFamily="34" charset="-122"/>
                <a:ea typeface="微软雅黑" panose="020B0503020204020204" pitchFamily="34" charset="-122"/>
              </a:rPr>
              <a:t>人工智能安全</a:t>
            </a:r>
          </a:p>
        </p:txBody>
      </p:sp>
      <p:sp>
        <p:nvSpPr>
          <p:cNvPr id="3" name="标题 2">
            <a:extLst>
              <a:ext uri="{FF2B5EF4-FFF2-40B4-BE49-F238E27FC236}">
                <a16:creationId xmlns:a16="http://schemas.microsoft.com/office/drawing/2014/main" xmlns="" id="{6DE8FE62-2446-428A-BCF0-4C0B77634F32}"/>
              </a:ext>
            </a:extLst>
          </p:cNvPr>
          <p:cNvSpPr>
            <a:spLocks noGrp="1"/>
          </p:cNvSpPr>
          <p:nvPr>
            <p:ph type="title"/>
          </p:nvPr>
        </p:nvSpPr>
        <p:spPr>
          <a:xfrm>
            <a:off x="1105659" y="285837"/>
            <a:ext cx="9980682" cy="1096962"/>
          </a:xfrm>
        </p:spPr>
        <p:txBody>
          <a:bodyPr/>
          <a:lstStyle/>
          <a:p>
            <a:pPr algn="ctr"/>
            <a:r>
              <a:rPr lang="zh-CN" altLang="en-US" sz="4000" dirty="0" smtClean="0">
                <a:solidFill>
                  <a:srgbClr val="000000"/>
                </a:solidFill>
                <a:latin typeface="Microsoft YaHei Light" panose="020B0502040204020203" pitchFamily="34" charset="-122"/>
                <a:ea typeface="Microsoft YaHei Light" panose="020B0502040204020203" pitchFamily="34" charset="-122"/>
              </a:rPr>
              <a:t>本课程主要</a:t>
            </a:r>
            <a:r>
              <a:rPr lang="zh-CN" altLang="en-US" sz="4000" dirty="0">
                <a:solidFill>
                  <a:srgbClr val="000000"/>
                </a:solidFill>
                <a:latin typeface="Microsoft YaHei Light" panose="020B0502040204020203" pitchFamily="34" charset="-122"/>
                <a:ea typeface="Microsoft YaHei Light" panose="020B0502040204020203" pitchFamily="34" charset="-122"/>
              </a:rPr>
              <a:t>内容</a:t>
            </a:r>
            <a:r>
              <a:rPr lang="zh-CN" altLang="en-US" dirty="0">
                <a:solidFill>
                  <a:srgbClr val="000000"/>
                </a:solidFill>
                <a:latin typeface="Calibri Light" panose="020F0302020204030204" pitchFamily="34" charset="0"/>
                <a:ea typeface="宋体" panose="02010600030101010101" pitchFamily="2" charset="-122"/>
              </a:rPr>
              <a:t/>
            </a:r>
            <a:br>
              <a:rPr lang="zh-CN" altLang="en-US" dirty="0">
                <a:solidFill>
                  <a:srgbClr val="000000"/>
                </a:solidFill>
                <a:latin typeface="Calibri Light" panose="020F0302020204030204" pitchFamily="34" charset="0"/>
                <a:ea typeface="宋体" panose="02010600030101010101" pitchFamily="2" charset="-122"/>
              </a:rPr>
            </a:br>
            <a:endParaRPr lang="zh-CN" altLang="en-US" dirty="0"/>
          </a:p>
        </p:txBody>
      </p:sp>
      <p:pic>
        <p:nvPicPr>
          <p:cNvPr id="5" name="Picture 6" descr="d:\桌面文件\桌面\捕获.PNG">
            <a:extLst>
              <a:ext uri="{FF2B5EF4-FFF2-40B4-BE49-F238E27FC236}">
                <a16:creationId xmlns:a16="http://schemas.microsoft.com/office/drawing/2014/main" xmlns="" id="{45B1F494-B229-4576-87E9-34D497B507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1748" y="1541591"/>
            <a:ext cx="3483318" cy="46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055521" y="6217505"/>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课程</a:t>
            </a:r>
            <a:r>
              <a:rPr lang="zh-CN" altLang="en-US" sz="2400" dirty="0" smtClean="0">
                <a:latin typeface="微软雅黑" panose="020B0503020204020204" pitchFamily="34" charset="-122"/>
                <a:ea typeface="微软雅黑" panose="020B0503020204020204" pitchFamily="34" charset="-122"/>
              </a:rPr>
              <a:t>教材</a:t>
            </a:r>
            <a:endParaRPr lang="zh-CN" altLang="en-US"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7"/>
          <a:stretch>
            <a:fillRect/>
          </a:stretch>
        </p:blipFill>
        <p:spPr>
          <a:xfrm>
            <a:off x="8601075" y="1541591"/>
            <a:ext cx="3524250" cy="3467100"/>
          </a:xfrm>
          <a:prstGeom prst="rect">
            <a:avLst/>
          </a:prstGeom>
        </p:spPr>
      </p:pic>
    </p:spTree>
    <p:extLst>
      <p:ext uri="{BB962C8B-B14F-4D97-AF65-F5344CB8AC3E}">
        <p14:creationId xmlns:p14="http://schemas.microsoft.com/office/powerpoint/2010/main" val="7436268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500"/>
                                        <p:tgtEl>
                                          <p:spTgt spid="6">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blinds(horizontal)">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10831286" cy="2572658"/>
          </a:xfrm>
        </p:spPr>
        <p:txBody>
          <a:bodyPr>
            <a:noAutofit/>
          </a:bodyPr>
          <a:lstStyle/>
          <a:p>
            <a:pPr marL="0" indent="0">
              <a:lnSpc>
                <a:spcPct val="150000"/>
              </a:lnSpc>
              <a:spcBef>
                <a:spcPts val="0"/>
              </a:spcBef>
              <a:buNone/>
              <a:defRPr/>
            </a:pPr>
            <a:r>
              <a:rPr lang="en-US" altLang="zh-CN" sz="2400" b="1" dirty="0" smtClean="0">
                <a:solidFill>
                  <a:srgbClr val="0000FF"/>
                </a:solidFill>
              </a:rPr>
              <a:t>2.1.2 </a:t>
            </a:r>
            <a:r>
              <a:rPr lang="zh-CN" altLang="en-US" sz="2400" b="1" dirty="0" smtClean="0">
                <a:solidFill>
                  <a:srgbClr val="0000FF"/>
                </a:solidFill>
              </a:rPr>
              <a:t>状态图示法 </a:t>
            </a:r>
            <a:r>
              <a:rPr lang="en-US" altLang="zh-CN" sz="2400" b="1" dirty="0" smtClean="0">
                <a:solidFill>
                  <a:srgbClr val="0000FF"/>
                </a:solidFill>
              </a:rPr>
              <a:t>– </a:t>
            </a:r>
            <a:r>
              <a:rPr lang="zh-CN" altLang="en-US" sz="2400" b="1" dirty="0" smtClean="0">
                <a:solidFill>
                  <a:srgbClr val="0000FF"/>
                </a:solidFill>
              </a:rPr>
              <a:t>例</a:t>
            </a:r>
            <a:r>
              <a:rPr lang="en-US" altLang="zh-CN" sz="2400" b="1" dirty="0">
                <a:solidFill>
                  <a:srgbClr val="0000FF"/>
                </a:solidFill>
              </a:rPr>
              <a:t>3</a:t>
            </a:r>
            <a:r>
              <a:rPr lang="zh-CN" altLang="en-US" sz="2400" b="1" dirty="0" smtClean="0">
                <a:solidFill>
                  <a:srgbClr val="0000FF"/>
                </a:solidFill>
              </a:rPr>
              <a:t>：传教士野人问题</a:t>
            </a:r>
            <a:r>
              <a:rPr lang="zh-CN" altLang="en-GB" sz="2400" b="1" noProof="1" smtClean="0">
                <a:solidFill>
                  <a:srgbClr val="0000FF"/>
                </a:solidFill>
                <a:effectLst>
                  <a:outerShdw blurRad="38100" dist="38100" dir="2700000" algn="tl">
                    <a:srgbClr val="C0C0C0"/>
                  </a:outerShdw>
                </a:effectLst>
                <a:latin typeface="Times New Roman" panose="02020603050405020304" pitchFamily="18" charset="0"/>
              </a:rPr>
              <a:t>（</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Missionaries</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&amp; </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Cannibals    </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Problem</a:t>
            </a:r>
            <a:r>
              <a:rPr lang="zh-CN" altLang="en-US" sz="2400" b="1" noProof="1" smtClean="0">
                <a:solidFill>
                  <a:srgbClr val="0000FF"/>
                </a:solidFill>
                <a:effectLst>
                  <a:outerShdw blurRad="38100" dist="38100" dir="2700000" algn="tl">
                    <a:srgbClr val="C0C0C0"/>
                  </a:outerShdw>
                </a:effectLst>
                <a:latin typeface="Times New Roman" panose="02020603050405020304" pitchFamily="18" charset="0"/>
              </a:rPr>
              <a:t>）</a:t>
            </a:r>
            <a:endParaRPr lang="en-US" altLang="zh-CN" sz="2400" b="1" noProof="1" smtClean="0">
              <a:solidFill>
                <a:srgbClr val="0000FF"/>
              </a:solidFill>
              <a:effectLst>
                <a:outerShdw blurRad="38100" dist="38100" dir="2700000" algn="tl">
                  <a:srgbClr val="C0C0C0"/>
                </a:outerShdw>
              </a:effectLst>
              <a:latin typeface="Times New Roman" panose="02020603050405020304" pitchFamily="18" charset="0"/>
            </a:endParaRPr>
          </a:p>
        </p:txBody>
      </p:sp>
      <p:sp>
        <p:nvSpPr>
          <p:cNvPr id="7" name="矩形 6"/>
          <p:cNvSpPr>
            <a:spLocks noChangeArrowheads="1"/>
          </p:cNvSpPr>
          <p:nvPr/>
        </p:nvSpPr>
        <p:spPr bwMode="auto">
          <a:xfrm>
            <a:off x="1104900" y="2184519"/>
            <a:ext cx="6112329"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buClr>
                <a:schemeClr val="folHlink"/>
              </a:buClr>
              <a:buSzPct val="60000"/>
              <a:buFont typeface="Wingdings" panose="05000000000000000000" pitchFamily="2" charset="2"/>
              <a:buBlip>
                <a:blip r:embed="rId6"/>
              </a:buBlip>
            </a:pPr>
            <a:r>
              <a:rPr lang="zh-CN" altLang="en-US" dirty="0">
                <a:latin typeface="Times New Roman" panose="02020603050405020304" pitchFamily="18" charset="0"/>
              </a:rPr>
              <a:t>状态：问题在某一时刻所处的“位置”，“情况”等</a:t>
            </a:r>
          </a:p>
          <a:p>
            <a:pPr eaLnBrk="1" hangingPunct="1">
              <a:lnSpc>
                <a:spcPct val="80000"/>
              </a:lnSpc>
              <a:buClr>
                <a:schemeClr val="folHlink"/>
              </a:buClr>
              <a:buSzPct val="60000"/>
              <a:buFont typeface="Wingdings" panose="05000000000000000000" pitchFamily="2" charset="2"/>
              <a:buBlip>
                <a:blip r:embed="rId6"/>
              </a:buBlip>
            </a:pPr>
            <a:r>
              <a:rPr lang="zh-CN" altLang="en-US" dirty="0">
                <a:latin typeface="Times New Roman" panose="02020603050405020304" pitchFamily="18" charset="0"/>
              </a:rPr>
              <a:t>根据问题所关心的因素，一般用向量形式表示，每一位表示一个因素。</a:t>
            </a:r>
            <a:endParaRPr lang="zh-CN" altLang="en-US" sz="2400" dirty="0">
              <a:solidFill>
                <a:srgbClr val="000099"/>
              </a:solidFill>
              <a:latin typeface="Times New Roman" panose="02020603050405020304" pitchFamily="18" charset="0"/>
            </a:endParaRPr>
          </a:p>
        </p:txBody>
      </p:sp>
      <p:sp>
        <p:nvSpPr>
          <p:cNvPr id="8" name="矩形 7"/>
          <p:cNvSpPr>
            <a:spLocks noChangeArrowheads="1"/>
          </p:cNvSpPr>
          <p:nvPr/>
        </p:nvSpPr>
        <p:spPr bwMode="auto">
          <a:xfrm>
            <a:off x="5266866" y="5961170"/>
            <a:ext cx="107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000" dirty="0">
                <a:latin typeface="Times New Roman" panose="02020603050405020304" pitchFamily="18" charset="0"/>
              </a:rPr>
              <a:t>0</a:t>
            </a:r>
            <a:r>
              <a:rPr lang="zh-CN" altLang="en-US" sz="2000" dirty="0">
                <a:latin typeface="Times New Roman" panose="02020603050405020304" pitchFamily="18" charset="0"/>
              </a:rPr>
              <a:t>：右岸</a:t>
            </a:r>
          </a:p>
          <a:p>
            <a:pPr eaLnBrk="1" hangingPunct="1">
              <a:lnSpc>
                <a:spcPct val="80000"/>
              </a:lnSpc>
              <a:spcBef>
                <a:spcPct val="50000"/>
              </a:spcBef>
              <a:buFontTx/>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：左岸</a:t>
            </a:r>
          </a:p>
        </p:txBody>
      </p:sp>
      <p:sp>
        <p:nvSpPr>
          <p:cNvPr id="11" name="矩形 10"/>
          <p:cNvSpPr>
            <a:spLocks noChangeArrowheads="1"/>
          </p:cNvSpPr>
          <p:nvPr/>
        </p:nvSpPr>
        <p:spPr bwMode="auto">
          <a:xfrm>
            <a:off x="2371046" y="5816708"/>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buClr>
                <a:schemeClr val="hlink"/>
              </a:buClr>
              <a:buSzPct val="55000"/>
              <a:buFont typeface="Wingdings" panose="05000000000000000000" pitchFamily="2" charset="2"/>
              <a:buNone/>
            </a:pPr>
            <a:r>
              <a:rPr lang="zh-CN" altLang="en-US" sz="2400" dirty="0">
                <a:latin typeface="Times New Roman" panose="02020603050405020304" pitchFamily="18" charset="0"/>
              </a:rPr>
              <a:t>初始状态：</a:t>
            </a:r>
            <a:r>
              <a:rPr lang="en-US" altLang="zh-CN" sz="2400" dirty="0">
                <a:latin typeface="Times New Roman" panose="02020603050405020304" pitchFamily="18" charset="0"/>
              </a:rPr>
              <a:t>(0, 0, 0)</a:t>
            </a:r>
          </a:p>
        </p:txBody>
      </p:sp>
      <p:sp>
        <p:nvSpPr>
          <p:cNvPr id="12" name="矩形 11"/>
          <p:cNvSpPr>
            <a:spLocks noChangeArrowheads="1"/>
          </p:cNvSpPr>
          <p:nvPr/>
        </p:nvSpPr>
        <p:spPr bwMode="auto">
          <a:xfrm>
            <a:off x="2371046" y="6321533"/>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buClr>
                <a:schemeClr val="hlink"/>
              </a:buClr>
              <a:buSzPct val="55000"/>
              <a:buFont typeface="Wingdings" panose="05000000000000000000" pitchFamily="2" charset="2"/>
              <a:buNone/>
            </a:pPr>
            <a:r>
              <a:rPr lang="zh-CN" altLang="en-US" sz="2400" dirty="0">
                <a:latin typeface="Times New Roman" panose="02020603050405020304" pitchFamily="18" charset="0"/>
              </a:rPr>
              <a:t>目标状态：</a:t>
            </a:r>
            <a:r>
              <a:rPr lang="en-US" altLang="zh-CN" sz="2400" dirty="0">
                <a:latin typeface="Times New Roman" panose="02020603050405020304" pitchFamily="18" charset="0"/>
              </a:rPr>
              <a:t>(3, 3, 1)</a:t>
            </a:r>
          </a:p>
        </p:txBody>
      </p:sp>
      <p:pic>
        <p:nvPicPr>
          <p:cNvPr id="13" name="图片 12"/>
          <p:cNvPicPr>
            <a:picLocks noChangeAspect="1" noChangeArrowheads="1"/>
          </p:cNvPicPr>
          <p:nvPr/>
        </p:nvPicPr>
        <p:blipFill>
          <a:blip r:embed="rId7">
            <a:extLst>
              <a:ext uri="{28A0092B-C50C-407E-A947-70E740481C1C}">
                <a14:useLocalDpi xmlns:a14="http://schemas.microsoft.com/office/drawing/2010/main" val="0"/>
              </a:ext>
            </a:extLst>
          </a:blip>
          <a:srcRect l="11456" b="10115"/>
          <a:stretch>
            <a:fillRect/>
          </a:stretch>
        </p:blipFill>
        <p:spPr bwMode="auto">
          <a:xfrm>
            <a:off x="7521644" y="2248184"/>
            <a:ext cx="35639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536586"/>
          <p:cNvSpPr>
            <a:spLocks noChangeArrowheads="1"/>
          </p:cNvSpPr>
          <p:nvPr/>
        </p:nvSpPr>
        <p:spPr bwMode="auto">
          <a:xfrm>
            <a:off x="1269546" y="4049372"/>
            <a:ext cx="9001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buClr>
                <a:schemeClr val="hlink"/>
              </a:buClr>
              <a:buSzPct val="55000"/>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状态可有多种表示方法：</a:t>
            </a:r>
            <a:endParaRPr lang="zh-CN" altLang="en-US" sz="2400" dirty="0">
              <a:solidFill>
                <a:srgbClr val="000099"/>
              </a:solidFill>
              <a:latin typeface="Times New Roman" panose="02020603050405020304" pitchFamily="18" charset="0"/>
            </a:endParaRPr>
          </a:p>
          <a:p>
            <a:pPr eaLnBrk="1" hangingPunct="1">
              <a:lnSpc>
                <a:spcPct val="80000"/>
              </a:lnSpc>
              <a:buClr>
                <a:schemeClr val="hlink"/>
              </a:buClr>
              <a:buSzPct val="55000"/>
              <a:buFont typeface="Wingdings" panose="05000000000000000000" pitchFamily="2" charset="2"/>
              <a:buNone/>
            </a:pPr>
            <a:r>
              <a:rPr lang="en-US" altLang="zh-CN" sz="2400" dirty="0">
                <a:solidFill>
                  <a:srgbClr val="000099"/>
                </a:solidFill>
                <a:latin typeface="Times New Roman" panose="02020603050405020304" pitchFamily="18" charset="0"/>
              </a:rPr>
              <a:t>(</a:t>
            </a:r>
            <a:r>
              <a:rPr lang="zh-CN" altLang="en-US" sz="2400" dirty="0">
                <a:solidFill>
                  <a:srgbClr val="000099"/>
                </a:solidFill>
                <a:latin typeface="Times New Roman" panose="02020603050405020304" pitchFamily="18" charset="0"/>
              </a:rPr>
              <a:t>左岸传教士数</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右岸传教士数</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左岸野人数</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右岸野人数</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船的位置</a:t>
            </a:r>
            <a:r>
              <a:rPr lang="en-US" altLang="zh-CN" sz="2400" dirty="0">
                <a:solidFill>
                  <a:srgbClr val="000099"/>
                </a:solidFill>
                <a:latin typeface="Times New Roman" panose="02020603050405020304" pitchFamily="18" charset="0"/>
              </a:rPr>
              <a:t>)</a:t>
            </a:r>
          </a:p>
          <a:p>
            <a:pPr eaLnBrk="1" hangingPunct="1">
              <a:lnSpc>
                <a:spcPct val="80000"/>
              </a:lnSpc>
              <a:buClr>
                <a:schemeClr val="hlink"/>
              </a:buClr>
              <a:buSzPct val="55000"/>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或简化表示为：</a:t>
            </a:r>
          </a:p>
          <a:p>
            <a:pPr eaLnBrk="1" hangingPunct="1">
              <a:lnSpc>
                <a:spcPct val="80000"/>
              </a:lnSpc>
              <a:buClr>
                <a:schemeClr val="hlink"/>
              </a:buClr>
              <a:buSzPct val="55000"/>
              <a:buFont typeface="Wingdings" panose="05000000000000000000" pitchFamily="2" charset="2"/>
              <a:buNone/>
            </a:pPr>
            <a:r>
              <a:rPr lang="en-US" altLang="zh-CN" sz="2400" dirty="0">
                <a:solidFill>
                  <a:srgbClr val="000099"/>
                </a:solidFill>
                <a:latin typeface="Times New Roman" panose="02020603050405020304" pitchFamily="18" charset="0"/>
              </a:rPr>
              <a:t>(</a:t>
            </a:r>
            <a:r>
              <a:rPr lang="zh-CN" altLang="en-US" sz="2400" dirty="0">
                <a:solidFill>
                  <a:srgbClr val="000099"/>
                </a:solidFill>
                <a:latin typeface="Times New Roman" panose="02020603050405020304" pitchFamily="18" charset="0"/>
              </a:rPr>
              <a:t>左岸传教士数</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左岸野人数</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船的位置</a:t>
            </a:r>
            <a:r>
              <a:rPr lang="en-US" altLang="zh-CN" sz="2400" dirty="0">
                <a:solidFill>
                  <a:srgbClr val="000099"/>
                </a:solidFill>
                <a:latin typeface="Times New Roman" panose="02020603050405020304" pitchFamily="18" charset="0"/>
              </a:rPr>
              <a:t>)</a:t>
            </a:r>
          </a:p>
        </p:txBody>
      </p:sp>
      <p:sp>
        <p:nvSpPr>
          <p:cNvPr id="15" name="直接连接符 14"/>
          <p:cNvSpPr>
            <a:spLocks noChangeShapeType="1"/>
          </p:cNvSpPr>
          <p:nvPr/>
        </p:nvSpPr>
        <p:spPr bwMode="auto">
          <a:xfrm>
            <a:off x="5359514" y="5593158"/>
            <a:ext cx="935038"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15"/>
          <p:cNvSpPr>
            <a:spLocks noChangeShapeType="1"/>
          </p:cNvSpPr>
          <p:nvPr/>
        </p:nvSpPr>
        <p:spPr bwMode="auto">
          <a:xfrm>
            <a:off x="5791314" y="5601095"/>
            <a:ext cx="1588" cy="3603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92569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blinds(horizontal)">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blinds(horizontal)">
                                      <p:cBhvr>
                                        <p:cTn id="31" dur="500"/>
                                        <p:tgtEl>
                                          <p:spTgt spid="1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11" grpId="0" build="p"/>
      <p:bldP spid="12" grpId="0" build="p"/>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10831286" cy="2572658"/>
          </a:xfrm>
        </p:spPr>
        <p:txBody>
          <a:bodyPr>
            <a:noAutofit/>
          </a:bodyPr>
          <a:lstStyle/>
          <a:p>
            <a:pPr marL="0" indent="0">
              <a:lnSpc>
                <a:spcPct val="150000"/>
              </a:lnSpc>
              <a:spcBef>
                <a:spcPts val="0"/>
              </a:spcBef>
              <a:buNone/>
              <a:defRPr/>
            </a:pPr>
            <a:r>
              <a:rPr lang="en-US" altLang="zh-CN" sz="2400" b="1" dirty="0" smtClean="0">
                <a:solidFill>
                  <a:srgbClr val="0000FF"/>
                </a:solidFill>
              </a:rPr>
              <a:t>2.1.2 </a:t>
            </a:r>
            <a:r>
              <a:rPr lang="zh-CN" altLang="en-US" sz="2400" b="1" dirty="0" smtClean="0">
                <a:solidFill>
                  <a:srgbClr val="0000FF"/>
                </a:solidFill>
              </a:rPr>
              <a:t>状态图示法 </a:t>
            </a:r>
            <a:r>
              <a:rPr lang="en-US" altLang="zh-CN" sz="2400" b="1" dirty="0" smtClean="0">
                <a:solidFill>
                  <a:srgbClr val="0000FF"/>
                </a:solidFill>
              </a:rPr>
              <a:t>– </a:t>
            </a:r>
            <a:r>
              <a:rPr lang="zh-CN" altLang="en-US" sz="2400" b="1" dirty="0" smtClean="0">
                <a:solidFill>
                  <a:srgbClr val="0000FF"/>
                </a:solidFill>
              </a:rPr>
              <a:t>例</a:t>
            </a:r>
            <a:r>
              <a:rPr lang="en-US" altLang="zh-CN" sz="2400" b="1" dirty="0">
                <a:solidFill>
                  <a:srgbClr val="0000FF"/>
                </a:solidFill>
              </a:rPr>
              <a:t>3</a:t>
            </a:r>
            <a:r>
              <a:rPr lang="zh-CN" altLang="en-US" sz="2400" b="1" dirty="0" smtClean="0">
                <a:solidFill>
                  <a:srgbClr val="0000FF"/>
                </a:solidFill>
              </a:rPr>
              <a:t>：传教士野人问题</a:t>
            </a:r>
            <a:r>
              <a:rPr lang="zh-CN" altLang="en-GB" sz="2400" b="1" noProof="1" smtClean="0">
                <a:solidFill>
                  <a:srgbClr val="0000FF"/>
                </a:solidFill>
                <a:effectLst>
                  <a:outerShdw blurRad="38100" dist="38100" dir="2700000" algn="tl">
                    <a:srgbClr val="C0C0C0"/>
                  </a:outerShdw>
                </a:effectLst>
                <a:latin typeface="Times New Roman" panose="02020603050405020304" pitchFamily="18" charset="0"/>
              </a:rPr>
              <a:t>（</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Missionaries</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&amp; </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Cannibals    </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Problem</a:t>
            </a:r>
            <a:r>
              <a:rPr lang="zh-CN" altLang="en-US" sz="2400" b="1" noProof="1" smtClean="0">
                <a:solidFill>
                  <a:srgbClr val="0000FF"/>
                </a:solidFill>
                <a:effectLst>
                  <a:outerShdw blurRad="38100" dist="38100" dir="2700000" algn="tl">
                    <a:srgbClr val="C0C0C0"/>
                  </a:outerShdw>
                </a:effectLst>
                <a:latin typeface="Times New Roman" panose="02020603050405020304" pitchFamily="18" charset="0"/>
              </a:rPr>
              <a:t>）</a:t>
            </a:r>
            <a:endParaRPr lang="en-US" altLang="zh-CN" sz="2400" b="1" noProof="1" smtClean="0">
              <a:solidFill>
                <a:srgbClr val="0000FF"/>
              </a:solidFill>
              <a:effectLst>
                <a:outerShdw blurRad="38100" dist="38100" dir="2700000" algn="tl">
                  <a:srgbClr val="C0C0C0"/>
                </a:outerShdw>
              </a:effectLst>
              <a:latin typeface="Times New Roman" panose="02020603050405020304" pitchFamily="18" charset="0"/>
            </a:endParaRPr>
          </a:p>
        </p:txBody>
      </p:sp>
      <p:sp>
        <p:nvSpPr>
          <p:cNvPr id="17" name="文本占位符 537602"/>
          <p:cNvSpPr txBox="1">
            <a:spLocks noChangeArrowheads="1"/>
          </p:cNvSpPr>
          <p:nvPr/>
        </p:nvSpPr>
        <p:spPr>
          <a:xfrm>
            <a:off x="1104900" y="2530135"/>
            <a:ext cx="8064500" cy="4327865"/>
          </a:xfrm>
          <a:prstGeom prst="rect">
            <a:avLst/>
          </a:prstGeom>
        </p:spPr>
        <p:txBody>
          <a:bodyPr vert="horz" lIns="0" tIns="45720" rIns="0" bIns="45720" rtlCol="0">
            <a:norm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dirty="0" smtClean="0">
                <a:latin typeface="Times New Roman" panose="02020603050405020304" pitchFamily="18" charset="0"/>
              </a:rPr>
              <a:t>算子（算符，操作符    </a:t>
            </a:r>
            <a:r>
              <a:rPr lang="en-US" altLang="zh-CN" dirty="0" smtClean="0">
                <a:latin typeface="Times New Roman" panose="02020603050405020304" pitchFamily="18" charset="0"/>
              </a:rPr>
              <a:t>Operator</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使状态发生改变的操作</a:t>
            </a:r>
          </a:p>
          <a:p>
            <a:r>
              <a:rPr lang="en-US" altLang="zh-CN" dirty="0" smtClean="0">
                <a:latin typeface="Times New Roman" panose="02020603050405020304" pitchFamily="18" charset="0"/>
              </a:rPr>
              <a:t>MC</a:t>
            </a:r>
            <a:r>
              <a:rPr lang="zh-CN" altLang="en-US" dirty="0" smtClean="0">
                <a:latin typeface="Times New Roman" panose="02020603050405020304" pitchFamily="18" charset="0"/>
              </a:rPr>
              <a:t>问题中的算子</a:t>
            </a:r>
          </a:p>
          <a:p>
            <a:pPr lvl="1"/>
            <a:r>
              <a:rPr lang="zh-CN" altLang="en-US" dirty="0" smtClean="0">
                <a:latin typeface="Times New Roman" panose="02020603050405020304" pitchFamily="18" charset="0"/>
              </a:rPr>
              <a:t>将传教士或野人运到河对岸</a:t>
            </a:r>
          </a:p>
          <a:p>
            <a:pPr lvl="1"/>
            <a:r>
              <a:rPr lang="en-US" altLang="zh-CN" b="1" dirty="0" smtClean="0">
                <a:latin typeface="Times New Roman" panose="02020603050405020304" pitchFamily="18" charset="0"/>
              </a:rPr>
              <a:t>Move-1m1c-lr</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将一个传教士</a:t>
            </a:r>
            <a:r>
              <a:rPr lang="en-US" altLang="zh-CN" dirty="0" smtClean="0">
                <a:latin typeface="Times New Roman" panose="02020603050405020304" pitchFamily="18" charset="0"/>
              </a:rPr>
              <a:t>(m)</a:t>
            </a:r>
            <a:r>
              <a:rPr lang="zh-CN" altLang="en-US" dirty="0" smtClean="0">
                <a:latin typeface="Times New Roman" panose="02020603050405020304" pitchFamily="18" charset="0"/>
              </a:rPr>
              <a:t>和一个野人</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从左岸</a:t>
            </a:r>
            <a:r>
              <a:rPr lang="en-US" altLang="zh-CN" dirty="0" smtClean="0">
                <a:latin typeface="Times New Roman" panose="02020603050405020304" pitchFamily="18" charset="0"/>
              </a:rPr>
              <a:t>(L)</a:t>
            </a:r>
            <a:r>
              <a:rPr lang="zh-CN" altLang="en-US" dirty="0" smtClean="0">
                <a:latin typeface="Times New Roman" panose="02020603050405020304" pitchFamily="18" charset="0"/>
              </a:rPr>
              <a:t>运到右岸</a:t>
            </a:r>
            <a:r>
              <a:rPr lang="en-US" altLang="zh-CN" dirty="0" smtClean="0">
                <a:latin typeface="Times New Roman" panose="02020603050405020304" pitchFamily="18" charset="0"/>
              </a:rPr>
              <a:t>(R)</a:t>
            </a:r>
          </a:p>
          <a:p>
            <a:pPr lvl="1"/>
            <a:r>
              <a:rPr lang="zh-CN" altLang="en-US" dirty="0" smtClean="0">
                <a:latin typeface="Times New Roman" panose="02020603050405020304" pitchFamily="18" charset="0"/>
              </a:rPr>
              <a:t>所有可能操作</a:t>
            </a:r>
          </a:p>
          <a:p>
            <a:pPr lvl="2"/>
            <a:r>
              <a:rPr lang="en-US" altLang="zh-CN" sz="2500" b="1" dirty="0" smtClean="0">
                <a:solidFill>
                  <a:srgbClr val="000000"/>
                </a:solidFill>
                <a:latin typeface="Times New Roman" panose="02020603050405020304" pitchFamily="18" charset="0"/>
                <a:ea typeface="宋体" panose="02010600030101010101" pitchFamily="2" charset="-122"/>
              </a:rPr>
              <a:t>Move-1m1c-lr     Move-1m1c-rl     Move-2c-lr   Move-2c-rl	         Move-2m-lr	    Move-2m-rl  Move-1c-lr	         Move-1c-rl	    Move-1m-lr  Move-1m-rl</a:t>
            </a:r>
            <a:r>
              <a:rPr lang="en-US" altLang="zh-CN" sz="2500" dirty="0" smtClean="0">
                <a:solidFill>
                  <a:srgbClr val="000000"/>
                </a:solidFill>
                <a:ea typeface="宋体" panose="02010600030101010101" pitchFamily="2" charset="-122"/>
              </a:rPr>
              <a:t/>
            </a:r>
            <a:br>
              <a:rPr lang="en-US" altLang="zh-CN" sz="2500" dirty="0" smtClean="0">
                <a:solidFill>
                  <a:srgbClr val="000000"/>
                </a:solidFill>
                <a:ea typeface="宋体" panose="02010600030101010101" pitchFamily="2" charset="-122"/>
              </a:rPr>
            </a:br>
            <a:endParaRPr lang="en-US" altLang="zh-CN" sz="2500" dirty="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55970119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31893"/>
            <a:ext cx="10831286" cy="809172"/>
          </a:xfrm>
        </p:spPr>
        <p:txBody>
          <a:bodyPr>
            <a:noAutofit/>
          </a:bodyPr>
          <a:lstStyle/>
          <a:p>
            <a:pPr marL="0" indent="0">
              <a:lnSpc>
                <a:spcPct val="150000"/>
              </a:lnSpc>
              <a:spcBef>
                <a:spcPts val="0"/>
              </a:spcBef>
              <a:buNone/>
              <a:defRPr/>
            </a:pPr>
            <a:r>
              <a:rPr lang="en-US" altLang="zh-CN" sz="2400" b="1" dirty="0" smtClean="0">
                <a:solidFill>
                  <a:srgbClr val="0000FF"/>
                </a:solidFill>
              </a:rPr>
              <a:t>2.1.2 </a:t>
            </a:r>
            <a:r>
              <a:rPr lang="zh-CN" altLang="en-US" sz="2400" b="1" dirty="0" smtClean="0">
                <a:solidFill>
                  <a:srgbClr val="0000FF"/>
                </a:solidFill>
              </a:rPr>
              <a:t>状态图示法 </a:t>
            </a:r>
            <a:r>
              <a:rPr lang="en-US" altLang="zh-CN" sz="2400" b="1" dirty="0" smtClean="0">
                <a:solidFill>
                  <a:srgbClr val="0000FF"/>
                </a:solidFill>
              </a:rPr>
              <a:t>– </a:t>
            </a:r>
            <a:r>
              <a:rPr lang="zh-CN" altLang="en-US" sz="2400" b="1" dirty="0" smtClean="0">
                <a:solidFill>
                  <a:srgbClr val="0000FF"/>
                </a:solidFill>
              </a:rPr>
              <a:t>例</a:t>
            </a:r>
            <a:r>
              <a:rPr lang="en-US" altLang="zh-CN" sz="2400" b="1" dirty="0">
                <a:solidFill>
                  <a:srgbClr val="0000FF"/>
                </a:solidFill>
              </a:rPr>
              <a:t>3</a:t>
            </a:r>
            <a:r>
              <a:rPr lang="zh-CN" altLang="en-US" sz="2400" b="1" dirty="0" smtClean="0">
                <a:solidFill>
                  <a:srgbClr val="0000FF"/>
                </a:solidFill>
              </a:rPr>
              <a:t>：传教士野人问题</a:t>
            </a:r>
            <a:r>
              <a:rPr lang="zh-CN" altLang="en-GB" sz="2400" b="1" noProof="1" smtClean="0">
                <a:solidFill>
                  <a:srgbClr val="0000FF"/>
                </a:solidFill>
                <a:effectLst>
                  <a:outerShdw blurRad="38100" dist="38100" dir="2700000" algn="tl">
                    <a:srgbClr val="C0C0C0"/>
                  </a:outerShdw>
                </a:effectLst>
                <a:latin typeface="Times New Roman" panose="02020603050405020304" pitchFamily="18" charset="0"/>
              </a:rPr>
              <a:t>（</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Missionaries</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&amp; </a:t>
            </a:r>
            <a:r>
              <a:rPr lang="en-US" altLang="en-GB" sz="2400" b="1" noProof="1">
                <a:solidFill>
                  <a:srgbClr val="0000FF"/>
                </a:solidFill>
                <a:effectLst>
                  <a:outerShdw blurRad="38100" dist="38100" dir="2700000" algn="tl">
                    <a:srgbClr val="C0C0C0"/>
                  </a:outerShdw>
                </a:effectLst>
                <a:latin typeface="Times New Roman" panose="02020603050405020304" pitchFamily="18" charset="0"/>
              </a:rPr>
              <a:t>Cannibals    </a:t>
            </a:r>
            <a:r>
              <a:rPr lang="en-US" altLang="en-GB" sz="2400" b="1" noProof="1" smtClean="0">
                <a:solidFill>
                  <a:srgbClr val="0000FF"/>
                </a:solidFill>
                <a:effectLst>
                  <a:outerShdw blurRad="38100" dist="38100" dir="2700000" algn="tl">
                    <a:srgbClr val="C0C0C0"/>
                  </a:outerShdw>
                </a:effectLst>
                <a:latin typeface="Times New Roman" panose="02020603050405020304" pitchFamily="18" charset="0"/>
              </a:rPr>
              <a:t>Problem</a:t>
            </a:r>
            <a:r>
              <a:rPr lang="zh-CN" altLang="en-US" sz="2400" b="1" noProof="1" smtClean="0">
                <a:solidFill>
                  <a:srgbClr val="0000FF"/>
                </a:solidFill>
                <a:effectLst>
                  <a:outerShdw blurRad="38100" dist="38100" dir="2700000" algn="tl">
                    <a:srgbClr val="C0C0C0"/>
                  </a:outerShdw>
                </a:effectLst>
                <a:latin typeface="Times New Roman" panose="02020603050405020304" pitchFamily="18" charset="0"/>
              </a:rPr>
              <a:t>）</a:t>
            </a:r>
            <a:endParaRPr lang="en-US" altLang="zh-CN" sz="2400" b="1" noProof="1" smtClean="0">
              <a:solidFill>
                <a:srgbClr val="0000FF"/>
              </a:solidFill>
              <a:effectLst>
                <a:outerShdw blurRad="38100" dist="38100" dir="2700000" algn="tl">
                  <a:srgbClr val="C0C0C0"/>
                </a:outerShdw>
              </a:effectLst>
              <a:latin typeface="Times New Roman" panose="02020603050405020304" pitchFamily="18" charset="0"/>
            </a:endParaRPr>
          </a:p>
        </p:txBody>
      </p:sp>
      <p:grpSp>
        <p:nvGrpSpPr>
          <p:cNvPr id="23" name="组合 538626"/>
          <p:cNvGrpSpPr>
            <a:grpSpLocks/>
          </p:cNvGrpSpPr>
          <p:nvPr/>
        </p:nvGrpSpPr>
        <p:grpSpPr bwMode="auto">
          <a:xfrm>
            <a:off x="1747158" y="2269671"/>
            <a:ext cx="8999538" cy="4535487"/>
            <a:chOff x="0" y="845"/>
            <a:chExt cx="5669" cy="2857"/>
          </a:xfrm>
        </p:grpSpPr>
        <p:pic>
          <p:nvPicPr>
            <p:cNvPr id="24" name="图片 538627"/>
            <p:cNvPicPr>
              <a:picLocks noChangeAspect="1" noChangeArrowheads="1"/>
            </p:cNvPicPr>
            <p:nvPr/>
          </p:nvPicPr>
          <p:blipFill>
            <a:blip r:embed="rId2">
              <a:extLst>
                <a:ext uri="{28A0092B-C50C-407E-A947-70E740481C1C}">
                  <a14:useLocalDpi xmlns:a14="http://schemas.microsoft.com/office/drawing/2010/main" val="0"/>
                </a:ext>
              </a:extLst>
            </a:blip>
            <a:srcRect t="4283" b="5733"/>
            <a:stretch>
              <a:fillRect/>
            </a:stretch>
          </p:blipFill>
          <p:spPr bwMode="auto">
            <a:xfrm>
              <a:off x="0" y="845"/>
              <a:ext cx="5669" cy="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等腰三角形 538628"/>
            <p:cNvSpPr>
              <a:spLocks noChangeArrowheads="1"/>
            </p:cNvSpPr>
            <p:nvPr/>
          </p:nvSpPr>
          <p:spPr bwMode="auto">
            <a:xfrm>
              <a:off x="5012" y="3067"/>
              <a:ext cx="46" cy="91"/>
            </a:xfrm>
            <a:prstGeom prst="triangle">
              <a:avLst>
                <a:gd name="adj" fmla="val 50000"/>
              </a:avLst>
            </a:prstGeom>
            <a:solidFill>
              <a:srgbClr val="000000"/>
            </a:solidFill>
            <a:ln w="9525">
              <a:solidFill>
                <a:srgbClr val="000000"/>
              </a:solidFill>
              <a:miter lim="800000"/>
              <a:headEnd/>
              <a:tailEnd/>
            </a:ln>
          </p:spPr>
          <p:txBody>
            <a:bodyPr/>
            <a:lstStyle>
              <a:lvl1pPr>
                <a:spcBef>
                  <a:spcPct val="20000"/>
                </a:spcBef>
                <a:buBlip>
                  <a:blip r:embed="rId3"/>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6" name="文本框 538629"/>
            <p:cNvSpPr txBox="1">
              <a:spLocks noChangeArrowheads="1"/>
            </p:cNvSpPr>
            <p:nvPr/>
          </p:nvSpPr>
          <p:spPr bwMode="auto">
            <a:xfrm>
              <a:off x="5148" y="297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a:solidFill>
                    <a:srgbClr val="000000"/>
                  </a:solidFill>
                  <a:latin typeface="Arial" panose="020B0604020202020204" pitchFamily="34" charset="0"/>
                  <a:ea typeface="宋体" panose="02010600030101010101" pitchFamily="2" charset="-122"/>
                </a:rPr>
                <a:t>M</a:t>
              </a:r>
            </a:p>
          </p:txBody>
        </p:sp>
        <p:sp>
          <p:nvSpPr>
            <p:cNvPr id="27" name="椭圆 538630"/>
            <p:cNvSpPr>
              <a:spLocks noChangeArrowheads="1"/>
            </p:cNvSpPr>
            <p:nvPr/>
          </p:nvSpPr>
          <p:spPr bwMode="auto">
            <a:xfrm>
              <a:off x="5012" y="3339"/>
              <a:ext cx="46" cy="46"/>
            </a:xfrm>
            <a:prstGeom prst="ellipse">
              <a:avLst/>
            </a:prstGeom>
            <a:solidFill>
              <a:srgbClr val="F60000"/>
            </a:solidFill>
            <a:ln w="9525">
              <a:solidFill>
                <a:srgbClr val="000000"/>
              </a:solidFill>
              <a:round/>
              <a:headEnd/>
              <a:tailEnd/>
            </a:ln>
          </p:spPr>
          <p:txBody>
            <a:bodyPr/>
            <a:lstStyle>
              <a:lvl1pPr>
                <a:spcBef>
                  <a:spcPct val="20000"/>
                </a:spcBef>
                <a:buBlip>
                  <a:blip r:embed="rId3"/>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8" name="文本框 538631"/>
            <p:cNvSpPr txBox="1">
              <a:spLocks noChangeArrowheads="1"/>
            </p:cNvSpPr>
            <p:nvPr/>
          </p:nvSpPr>
          <p:spPr bwMode="auto">
            <a:xfrm>
              <a:off x="5153" y="322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a:solidFill>
                    <a:srgbClr val="000000"/>
                  </a:solidFill>
                  <a:latin typeface="Arial" panose="020B0604020202020204" pitchFamily="34" charset="0"/>
                  <a:ea typeface="宋体" panose="02010600030101010101" pitchFamily="2" charset="-122"/>
                </a:rPr>
                <a:t>C</a:t>
              </a:r>
            </a:p>
          </p:txBody>
        </p:sp>
      </p:grpSp>
      <p:sp>
        <p:nvSpPr>
          <p:cNvPr id="29" name="任意多边形 28"/>
          <p:cNvSpPr>
            <a:spLocks noChangeArrowheads="1"/>
          </p:cNvSpPr>
          <p:nvPr/>
        </p:nvSpPr>
        <p:spPr bwMode="auto">
          <a:xfrm>
            <a:off x="2718708" y="1477508"/>
            <a:ext cx="7345363" cy="4679950"/>
          </a:xfrm>
          <a:custGeom>
            <a:avLst/>
            <a:gdLst>
              <a:gd name="T0" fmla="*/ 0 w 4627"/>
              <a:gd name="T1" fmla="*/ 2147483646 h 2948"/>
              <a:gd name="T2" fmla="*/ 2147483646 w 4627"/>
              <a:gd name="T3" fmla="*/ 2147483646 h 2948"/>
              <a:gd name="T4" fmla="*/ 2147483646 w 4627"/>
              <a:gd name="T5" fmla="*/ 2147483646 h 2948"/>
              <a:gd name="T6" fmla="*/ 2147483646 w 4627"/>
              <a:gd name="T7" fmla="*/ 2147483646 h 2948"/>
              <a:gd name="T8" fmla="*/ 2147483646 w 4627"/>
              <a:gd name="T9" fmla="*/ 2147483646 h 2948"/>
              <a:gd name="T10" fmla="*/ 2147483646 w 4627"/>
              <a:gd name="T11" fmla="*/ 2147483646 h 2948"/>
              <a:gd name="T12" fmla="*/ 2147483646 w 4627"/>
              <a:gd name="T13" fmla="*/ 2147483646 h 29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27" h="2948">
                <a:moveTo>
                  <a:pt x="0" y="1224"/>
                </a:moveTo>
                <a:cubicBezTo>
                  <a:pt x="109" y="906"/>
                  <a:pt x="219" y="589"/>
                  <a:pt x="408" y="453"/>
                </a:cubicBezTo>
                <a:cubicBezTo>
                  <a:pt x="597" y="317"/>
                  <a:pt x="847" y="0"/>
                  <a:pt x="1134" y="408"/>
                </a:cubicBezTo>
                <a:cubicBezTo>
                  <a:pt x="1421" y="816"/>
                  <a:pt x="1845" y="2858"/>
                  <a:pt x="2132" y="2903"/>
                </a:cubicBezTo>
                <a:cubicBezTo>
                  <a:pt x="2419" y="2948"/>
                  <a:pt x="2518" y="1096"/>
                  <a:pt x="2858" y="680"/>
                </a:cubicBezTo>
                <a:cubicBezTo>
                  <a:pt x="3198" y="264"/>
                  <a:pt x="3878" y="348"/>
                  <a:pt x="4173" y="408"/>
                </a:cubicBezTo>
                <a:cubicBezTo>
                  <a:pt x="4468" y="468"/>
                  <a:pt x="4551" y="937"/>
                  <a:pt x="4627" y="1043"/>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任意多边形 29"/>
          <p:cNvSpPr>
            <a:spLocks noChangeArrowheads="1"/>
          </p:cNvSpPr>
          <p:nvPr/>
        </p:nvSpPr>
        <p:spPr bwMode="auto">
          <a:xfrm>
            <a:off x="2718708" y="1477508"/>
            <a:ext cx="7323138" cy="4819650"/>
          </a:xfrm>
          <a:custGeom>
            <a:avLst/>
            <a:gdLst>
              <a:gd name="T0" fmla="*/ 0 w 4613"/>
              <a:gd name="T1" fmla="*/ 2147483646 h 3036"/>
              <a:gd name="T2" fmla="*/ 2147483646 w 4613"/>
              <a:gd name="T3" fmla="*/ 2147483646 h 3036"/>
              <a:gd name="T4" fmla="*/ 2147483646 w 4613"/>
              <a:gd name="T5" fmla="*/ 2147483646 h 3036"/>
              <a:gd name="T6" fmla="*/ 2147483646 w 4613"/>
              <a:gd name="T7" fmla="*/ 2147483646 h 3036"/>
              <a:gd name="T8" fmla="*/ 2147483646 w 4613"/>
              <a:gd name="T9" fmla="*/ 2147483646 h 3036"/>
              <a:gd name="T10" fmla="*/ 2147483646 w 4613"/>
              <a:gd name="T11" fmla="*/ 2147483646 h 3036"/>
              <a:gd name="T12" fmla="*/ 2147483646 w 4613"/>
              <a:gd name="T13" fmla="*/ 2147483646 h 30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13" h="3036">
                <a:moveTo>
                  <a:pt x="0" y="1224"/>
                </a:moveTo>
                <a:cubicBezTo>
                  <a:pt x="109" y="906"/>
                  <a:pt x="219" y="589"/>
                  <a:pt x="408" y="453"/>
                </a:cubicBezTo>
                <a:cubicBezTo>
                  <a:pt x="597" y="317"/>
                  <a:pt x="847" y="0"/>
                  <a:pt x="1134" y="408"/>
                </a:cubicBezTo>
                <a:cubicBezTo>
                  <a:pt x="1421" y="816"/>
                  <a:pt x="1791" y="2770"/>
                  <a:pt x="2132" y="2903"/>
                </a:cubicBezTo>
                <a:cubicBezTo>
                  <a:pt x="2473" y="3036"/>
                  <a:pt x="2894" y="1403"/>
                  <a:pt x="3181" y="1209"/>
                </a:cubicBezTo>
                <a:cubicBezTo>
                  <a:pt x="3468" y="1015"/>
                  <a:pt x="3617" y="1678"/>
                  <a:pt x="3856" y="1736"/>
                </a:cubicBezTo>
                <a:cubicBezTo>
                  <a:pt x="4095" y="1794"/>
                  <a:pt x="4455" y="1593"/>
                  <a:pt x="4613" y="1555"/>
                </a:cubicBez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任意多边形 30"/>
          <p:cNvSpPr>
            <a:spLocks noChangeArrowheads="1"/>
          </p:cNvSpPr>
          <p:nvPr/>
        </p:nvSpPr>
        <p:spPr bwMode="auto">
          <a:xfrm>
            <a:off x="2726646" y="2061708"/>
            <a:ext cx="7315200" cy="4248150"/>
          </a:xfrm>
          <a:custGeom>
            <a:avLst/>
            <a:gdLst>
              <a:gd name="T0" fmla="*/ 0 w 4608"/>
              <a:gd name="T1" fmla="*/ 2147483646 h 2676"/>
              <a:gd name="T2" fmla="*/ 2147483646 w 4608"/>
              <a:gd name="T3" fmla="*/ 2147483646 h 2676"/>
              <a:gd name="T4" fmla="*/ 2147483646 w 4608"/>
              <a:gd name="T5" fmla="*/ 2147483646 h 2676"/>
              <a:gd name="T6" fmla="*/ 2147483646 w 4608"/>
              <a:gd name="T7" fmla="*/ 2147483646 h 2676"/>
              <a:gd name="T8" fmla="*/ 2147483646 w 4608"/>
              <a:gd name="T9" fmla="*/ 2147483646 h 2676"/>
              <a:gd name="T10" fmla="*/ 2147483646 w 4608"/>
              <a:gd name="T11" fmla="*/ 2147483646 h 2676"/>
              <a:gd name="T12" fmla="*/ 2147483646 w 4608"/>
              <a:gd name="T13" fmla="*/ 2147483646 h 2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08" h="2676">
                <a:moveTo>
                  <a:pt x="0" y="899"/>
                </a:moveTo>
                <a:cubicBezTo>
                  <a:pt x="117" y="904"/>
                  <a:pt x="468" y="973"/>
                  <a:pt x="700" y="932"/>
                </a:cubicBezTo>
                <a:cubicBezTo>
                  <a:pt x="932" y="891"/>
                  <a:pt x="1131" y="366"/>
                  <a:pt x="1391" y="652"/>
                </a:cubicBezTo>
                <a:cubicBezTo>
                  <a:pt x="1651" y="938"/>
                  <a:pt x="2001" y="2676"/>
                  <a:pt x="2263" y="2651"/>
                </a:cubicBezTo>
                <a:cubicBezTo>
                  <a:pt x="2525" y="2626"/>
                  <a:pt x="2681" y="941"/>
                  <a:pt x="2962" y="504"/>
                </a:cubicBezTo>
                <a:cubicBezTo>
                  <a:pt x="3243" y="67"/>
                  <a:pt x="3676" y="0"/>
                  <a:pt x="3950" y="27"/>
                </a:cubicBezTo>
                <a:cubicBezTo>
                  <a:pt x="4224" y="54"/>
                  <a:pt x="4471" y="535"/>
                  <a:pt x="4608" y="668"/>
                </a:cubicBezTo>
              </a:path>
            </a:pathLst>
          </a:custGeom>
          <a:noFill/>
          <a:ln w="28575">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任意多边形 31"/>
          <p:cNvSpPr>
            <a:spLocks noChangeArrowheads="1"/>
          </p:cNvSpPr>
          <p:nvPr/>
        </p:nvSpPr>
        <p:spPr bwMode="auto">
          <a:xfrm>
            <a:off x="2726646" y="2774496"/>
            <a:ext cx="7367587" cy="3540125"/>
          </a:xfrm>
          <a:custGeom>
            <a:avLst/>
            <a:gdLst>
              <a:gd name="T0" fmla="*/ 0 w 4641"/>
              <a:gd name="T1" fmla="*/ 2147483646 h 2230"/>
              <a:gd name="T2" fmla="*/ 2147483646 w 4641"/>
              <a:gd name="T3" fmla="*/ 2147483646 h 2230"/>
              <a:gd name="T4" fmla="*/ 2147483646 w 4641"/>
              <a:gd name="T5" fmla="*/ 2147483646 h 2230"/>
              <a:gd name="T6" fmla="*/ 2147483646 w 4641"/>
              <a:gd name="T7" fmla="*/ 2147483646 h 2230"/>
              <a:gd name="T8" fmla="*/ 2147483646 w 4641"/>
              <a:gd name="T9" fmla="*/ 2147483646 h 2230"/>
              <a:gd name="T10" fmla="*/ 2147483646 w 4641"/>
              <a:gd name="T11" fmla="*/ 2147483646 h 2230"/>
              <a:gd name="T12" fmla="*/ 2147483646 w 4641"/>
              <a:gd name="T13" fmla="*/ 2147483646 h 22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41" h="2230">
                <a:moveTo>
                  <a:pt x="0" y="458"/>
                </a:moveTo>
                <a:cubicBezTo>
                  <a:pt x="130" y="459"/>
                  <a:pt x="538" y="493"/>
                  <a:pt x="790" y="466"/>
                </a:cubicBezTo>
                <a:cubicBezTo>
                  <a:pt x="1042" y="439"/>
                  <a:pt x="1269" y="0"/>
                  <a:pt x="1514" y="293"/>
                </a:cubicBezTo>
                <a:cubicBezTo>
                  <a:pt x="1759" y="586"/>
                  <a:pt x="1996" y="2230"/>
                  <a:pt x="2263" y="2222"/>
                </a:cubicBezTo>
                <a:cubicBezTo>
                  <a:pt x="2530" y="2214"/>
                  <a:pt x="2832" y="438"/>
                  <a:pt x="3119" y="244"/>
                </a:cubicBezTo>
                <a:cubicBezTo>
                  <a:pt x="3406" y="50"/>
                  <a:pt x="3733" y="967"/>
                  <a:pt x="3987" y="1055"/>
                </a:cubicBezTo>
                <a:cubicBezTo>
                  <a:pt x="4241" y="1143"/>
                  <a:pt x="4505" y="830"/>
                  <a:pt x="4641" y="771"/>
                </a:cubicBezTo>
              </a:path>
            </a:pathLst>
          </a:custGeom>
          <a:noFill/>
          <a:ln w="28575">
            <a:solidFill>
              <a:srgbClr val="CC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7023239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2327729"/>
          </a:xfrm>
        </p:spPr>
        <p:txBody>
          <a:bodyPr>
            <a:normAutofit/>
          </a:bodyPr>
          <a:lstStyle/>
          <a:p>
            <a:pPr marL="342900" lvl="0" indent="-342900" eaLnBrk="0" hangingPunct="0">
              <a:lnSpc>
                <a:spcPct val="150000"/>
              </a:lnSpc>
              <a:spcBef>
                <a:spcPts val="0"/>
              </a:spcBef>
              <a:buClr>
                <a:srgbClr val="FFFF66"/>
              </a:buClr>
              <a:buBlip>
                <a:blip r:embed="rId2"/>
              </a:buBlip>
            </a:pPr>
            <a:r>
              <a:rPr lang="zh-CN" altLang="en-US" sz="2600" dirty="0">
                <a:solidFill>
                  <a:srgbClr val="000000"/>
                </a:solidFill>
                <a:latin typeface="Berlin Sans FB"/>
              </a:rPr>
              <a:t>问题归约法思想</a:t>
            </a:r>
            <a:endParaRPr lang="zh-CN" altLang="en-US" sz="2600" dirty="0">
              <a:solidFill>
                <a:srgbClr val="000000"/>
              </a:solidFill>
              <a:latin typeface="Berlin Sans FB"/>
            </a:endParaRPr>
          </a:p>
          <a:p>
            <a:pPr marL="742950" lvl="1" indent="-285750">
              <a:lnSpc>
                <a:spcPct val="150000"/>
              </a:lnSpc>
              <a:spcBef>
                <a:spcPts val="0"/>
              </a:spcBef>
              <a:buClr>
                <a:srgbClr val="FFFFCC"/>
              </a:buClr>
              <a:buBlip>
                <a:blip r:embed="rId3"/>
              </a:buBlip>
            </a:pPr>
            <a:r>
              <a:rPr lang="zh-CN" altLang="en-US" sz="2400" dirty="0">
                <a:solidFill>
                  <a:srgbClr val="000000"/>
                </a:solidFill>
                <a:latin typeface="Berlin Sans FB"/>
              </a:rPr>
              <a:t>先把问题分解为子问题及子</a:t>
            </a:r>
            <a:r>
              <a:rPr lang="en-US" altLang="zh-CN" sz="2400" dirty="0">
                <a:solidFill>
                  <a:srgbClr val="000000"/>
                </a:solidFill>
                <a:latin typeface="Berlin Sans FB"/>
              </a:rPr>
              <a:t>-</a:t>
            </a:r>
            <a:r>
              <a:rPr lang="zh-CN" altLang="en-US" sz="2400" dirty="0">
                <a:solidFill>
                  <a:srgbClr val="000000"/>
                </a:solidFill>
                <a:latin typeface="Berlin Sans FB"/>
              </a:rPr>
              <a:t>子问题，然后解决较小的问题。对该问题的某个具体子集的解答就意味着对原始问题的一个</a:t>
            </a:r>
            <a:r>
              <a:rPr lang="zh-CN" altLang="en-US" sz="2400" dirty="0" smtClean="0">
                <a:solidFill>
                  <a:srgbClr val="000000"/>
                </a:solidFill>
                <a:latin typeface="Berlin Sans FB"/>
              </a:rPr>
              <a:t>解答</a:t>
            </a:r>
            <a:r>
              <a:rPr lang="zh-CN" altLang="en-US" sz="2400" dirty="0">
                <a:solidFill>
                  <a:srgbClr val="000000"/>
                </a:solidFill>
                <a:latin typeface="Berlin Sans FB"/>
              </a:rPr>
              <a:t>。</a:t>
            </a:r>
            <a:endParaRPr lang="zh-CN" altLang="en-US" sz="2400" dirty="0">
              <a:solidFill>
                <a:srgbClr val="000000"/>
              </a:solidFill>
              <a:latin typeface="Berlin Sans FB"/>
            </a:endParaRPr>
          </a:p>
        </p:txBody>
      </p:sp>
      <p:grpSp>
        <p:nvGrpSpPr>
          <p:cNvPr id="5" name="组合 4"/>
          <p:cNvGrpSpPr>
            <a:grpSpLocks/>
          </p:cNvGrpSpPr>
          <p:nvPr/>
        </p:nvGrpSpPr>
        <p:grpSpPr bwMode="auto">
          <a:xfrm>
            <a:off x="2784510" y="3505539"/>
            <a:ext cx="6621462" cy="2970212"/>
            <a:chOff x="581" y="2113"/>
            <a:chExt cx="4171" cy="1871"/>
          </a:xfrm>
        </p:grpSpPr>
        <p:sp>
          <p:nvSpPr>
            <p:cNvPr id="6" name="矩形 503811"/>
            <p:cNvSpPr>
              <a:spLocks noChangeArrowheads="1"/>
            </p:cNvSpPr>
            <p:nvPr/>
          </p:nvSpPr>
          <p:spPr bwMode="auto">
            <a:xfrm>
              <a:off x="3994" y="2233"/>
              <a:ext cx="758" cy="1751"/>
            </a:xfrm>
            <a:prstGeom prst="rect">
              <a:avLst/>
            </a:prstGeom>
            <a:gradFill rotWithShape="0">
              <a:gsLst>
                <a:gs pos="0">
                  <a:srgbClr val="762F00"/>
                </a:gs>
                <a:gs pos="50000">
                  <a:srgbClr val="FF6600"/>
                </a:gs>
                <a:gs pos="100000">
                  <a:srgbClr val="762F00"/>
                </a:gs>
              </a:gsLst>
              <a:lin ang="5400000" scaled="1"/>
            </a:gra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 name="文本框 503812"/>
            <p:cNvSpPr txBox="1">
              <a:spLocks noChangeArrowheads="1"/>
            </p:cNvSpPr>
            <p:nvPr/>
          </p:nvSpPr>
          <p:spPr bwMode="auto">
            <a:xfrm>
              <a:off x="1945" y="2129"/>
              <a:ext cx="1223" cy="288"/>
            </a:xfrm>
            <a:prstGeom prst="rect">
              <a:avLst/>
            </a:prstGeom>
            <a:solidFill>
              <a:srgbClr val="00660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b="1">
                  <a:solidFill>
                    <a:schemeClr val="bg1"/>
                  </a:solidFill>
                  <a:latin typeface="Times New Roman" panose="02020603050405020304" pitchFamily="18" charset="0"/>
                </a:rPr>
                <a:t>子问题</a:t>
              </a:r>
              <a:r>
                <a:rPr lang="en-US" altLang="zh-CN" sz="2400" b="1">
                  <a:solidFill>
                    <a:schemeClr val="bg1"/>
                  </a:solidFill>
                  <a:latin typeface="Times New Roman" panose="02020603050405020304" pitchFamily="18" charset="0"/>
                </a:rPr>
                <a:t>1</a:t>
              </a:r>
              <a:endParaRPr lang="en-US" altLang="zh-CN" sz="2400">
                <a:solidFill>
                  <a:schemeClr val="bg1"/>
                </a:solidFill>
                <a:latin typeface="Times New Roman" panose="02020603050405020304" pitchFamily="18" charset="0"/>
                <a:ea typeface="宋体" panose="02010600030101010101" pitchFamily="2" charset="-122"/>
              </a:endParaRPr>
            </a:p>
          </p:txBody>
        </p:sp>
        <p:sp>
          <p:nvSpPr>
            <p:cNvPr id="8" name="文本框 503813"/>
            <p:cNvSpPr txBox="1">
              <a:spLocks noChangeArrowheads="1"/>
            </p:cNvSpPr>
            <p:nvPr/>
          </p:nvSpPr>
          <p:spPr bwMode="auto">
            <a:xfrm>
              <a:off x="1945" y="3627"/>
              <a:ext cx="1215" cy="288"/>
            </a:xfrm>
            <a:prstGeom prst="rect">
              <a:avLst/>
            </a:prstGeom>
            <a:solidFill>
              <a:srgbClr val="00660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b="1">
                  <a:solidFill>
                    <a:schemeClr val="bg1"/>
                  </a:solidFill>
                  <a:latin typeface="Times New Roman" panose="02020603050405020304" pitchFamily="18" charset="0"/>
                </a:rPr>
                <a:t>子问题</a:t>
              </a:r>
              <a:r>
                <a:rPr lang="en-US" altLang="zh-CN" sz="2400" b="1">
                  <a:solidFill>
                    <a:schemeClr val="bg1"/>
                  </a:solidFill>
                  <a:latin typeface="Times New Roman" panose="02020603050405020304" pitchFamily="18" charset="0"/>
                </a:rPr>
                <a:t>n</a:t>
              </a:r>
            </a:p>
          </p:txBody>
        </p:sp>
        <p:sp>
          <p:nvSpPr>
            <p:cNvPr id="9" name="直接连接符 503814"/>
            <p:cNvSpPr>
              <a:spLocks noChangeShapeType="1"/>
            </p:cNvSpPr>
            <p:nvPr/>
          </p:nvSpPr>
          <p:spPr bwMode="auto">
            <a:xfrm flipV="1">
              <a:off x="981" y="2301"/>
              <a:ext cx="964" cy="519"/>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503815"/>
            <p:cNvSpPr>
              <a:spLocks noChangeShapeType="1"/>
            </p:cNvSpPr>
            <p:nvPr/>
          </p:nvSpPr>
          <p:spPr bwMode="auto">
            <a:xfrm>
              <a:off x="981" y="3365"/>
              <a:ext cx="964" cy="435"/>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503816"/>
            <p:cNvSpPr>
              <a:spLocks noChangeShapeType="1"/>
            </p:cNvSpPr>
            <p:nvPr/>
          </p:nvSpPr>
          <p:spPr bwMode="auto">
            <a:xfrm>
              <a:off x="2531" y="2904"/>
              <a:ext cx="0" cy="461"/>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503817"/>
            <p:cNvSpPr>
              <a:spLocks noChangeArrowheads="1"/>
            </p:cNvSpPr>
            <p:nvPr/>
          </p:nvSpPr>
          <p:spPr bwMode="auto">
            <a:xfrm>
              <a:off x="581" y="2945"/>
              <a:ext cx="884" cy="288"/>
            </a:xfrm>
            <a:prstGeom prst="rect">
              <a:avLst/>
            </a:prstGeom>
            <a:solidFill>
              <a:srgbClr val="00660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50000"/>
                </a:spcBef>
                <a:buFontTx/>
                <a:buNone/>
              </a:pPr>
              <a:r>
                <a:rPr lang="zh-CN" altLang="en-US" sz="2400" b="1">
                  <a:solidFill>
                    <a:schemeClr val="bg1"/>
                  </a:solidFill>
                  <a:latin typeface="华文新魏" panose="02010800040101010101" pitchFamily="2" charset="-122"/>
                  <a:ea typeface="华文新魏" panose="02010800040101010101" pitchFamily="2" charset="-122"/>
                </a:rPr>
                <a:t>原始问题</a:t>
              </a:r>
            </a:p>
          </p:txBody>
        </p:sp>
        <p:sp>
          <p:nvSpPr>
            <p:cNvPr id="13" name="文本框 503818"/>
            <p:cNvSpPr txBox="1">
              <a:spLocks noChangeArrowheads="1"/>
            </p:cNvSpPr>
            <p:nvPr/>
          </p:nvSpPr>
          <p:spPr bwMode="auto">
            <a:xfrm>
              <a:off x="3069" y="211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endParaRPr lang="zh-CN" altLang="zh-CN" sz="2400">
                <a:solidFill>
                  <a:schemeClr val="tx2"/>
                </a:solidFill>
                <a:latin typeface="Times New Roman" panose="02020603050405020304" pitchFamily="18" charset="0"/>
                <a:ea typeface="宋体" panose="02010600030101010101" pitchFamily="2" charset="-122"/>
              </a:endParaRPr>
            </a:p>
          </p:txBody>
        </p:sp>
        <p:sp>
          <p:nvSpPr>
            <p:cNvPr id="14" name="文本框 503819"/>
            <p:cNvSpPr txBox="1">
              <a:spLocks noChangeArrowheads="1"/>
            </p:cNvSpPr>
            <p:nvPr/>
          </p:nvSpPr>
          <p:spPr bwMode="auto">
            <a:xfrm>
              <a:off x="3069" y="3612"/>
              <a:ext cx="1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endParaRPr lang="zh-CN" altLang="zh-CN" sz="2400">
                <a:solidFill>
                  <a:schemeClr val="tx2"/>
                </a:solidFill>
                <a:latin typeface="Times New Roman" panose="02020603050405020304" pitchFamily="18" charset="0"/>
                <a:ea typeface="宋体" panose="02010600030101010101" pitchFamily="2" charset="-122"/>
              </a:endParaRPr>
            </a:p>
          </p:txBody>
        </p:sp>
        <p:sp>
          <p:nvSpPr>
            <p:cNvPr id="15" name="文本框 503820"/>
            <p:cNvSpPr txBox="1">
              <a:spLocks noChangeArrowheads="1"/>
            </p:cNvSpPr>
            <p:nvPr/>
          </p:nvSpPr>
          <p:spPr bwMode="auto">
            <a:xfrm>
              <a:off x="2741" y="2861"/>
              <a:ext cx="8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a:latin typeface="Times New Roman" panose="02020603050405020304" pitchFamily="18" charset="0"/>
                  <a:ea typeface="宋体" panose="02010600030101010101" pitchFamily="2" charset="-122"/>
                </a:rPr>
                <a:t>子问题集</a:t>
              </a:r>
            </a:p>
          </p:txBody>
        </p:sp>
        <p:sp>
          <p:nvSpPr>
            <p:cNvPr id="16" name="直接连接符 503821"/>
            <p:cNvSpPr>
              <a:spLocks noChangeShapeType="1"/>
            </p:cNvSpPr>
            <p:nvPr/>
          </p:nvSpPr>
          <p:spPr bwMode="auto">
            <a:xfrm>
              <a:off x="3215" y="2346"/>
              <a:ext cx="748" cy="1"/>
            </a:xfrm>
            <a:prstGeom prst="line">
              <a:avLst/>
            </a:prstGeom>
            <a:noFill/>
            <a:ln w="28575">
              <a:solidFill>
                <a:schemeClr val="tx2"/>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503822"/>
            <p:cNvSpPr>
              <a:spLocks noChangeShapeType="1"/>
            </p:cNvSpPr>
            <p:nvPr/>
          </p:nvSpPr>
          <p:spPr bwMode="auto">
            <a:xfrm flipV="1">
              <a:off x="3168" y="3841"/>
              <a:ext cx="816" cy="0"/>
            </a:xfrm>
            <a:prstGeom prst="line">
              <a:avLst/>
            </a:prstGeom>
            <a:noFill/>
            <a:ln w="28575">
              <a:solidFill>
                <a:schemeClr val="tx2"/>
              </a:solidFill>
              <a:prstDash val="sysDot"/>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文本框 503823"/>
            <p:cNvSpPr txBox="1">
              <a:spLocks noChangeArrowheads="1"/>
            </p:cNvSpPr>
            <p:nvPr/>
          </p:nvSpPr>
          <p:spPr bwMode="auto">
            <a:xfrm>
              <a:off x="4176" y="2305"/>
              <a:ext cx="504"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4000" b="1">
                  <a:solidFill>
                    <a:schemeClr val="bg1"/>
                  </a:solidFill>
                  <a:latin typeface="Times New Roman" panose="02020603050405020304" pitchFamily="18" charset="0"/>
                </a:rPr>
                <a:t>本</a:t>
              </a:r>
            </a:p>
            <a:p>
              <a:pPr eaLnBrk="1" hangingPunct="1">
                <a:spcBef>
                  <a:spcPct val="0"/>
                </a:spcBef>
                <a:buFontTx/>
                <a:buNone/>
              </a:pPr>
              <a:r>
                <a:rPr lang="zh-CN" altLang="en-US" sz="4000" b="1">
                  <a:solidFill>
                    <a:schemeClr val="bg1"/>
                  </a:solidFill>
                  <a:latin typeface="Times New Roman" panose="02020603050405020304" pitchFamily="18" charset="0"/>
                </a:rPr>
                <a:t>原</a:t>
              </a:r>
            </a:p>
            <a:p>
              <a:pPr eaLnBrk="1" hangingPunct="1">
                <a:spcBef>
                  <a:spcPct val="0"/>
                </a:spcBef>
                <a:buFontTx/>
                <a:buNone/>
              </a:pPr>
              <a:r>
                <a:rPr lang="zh-CN" altLang="en-US" sz="4000" b="1">
                  <a:solidFill>
                    <a:schemeClr val="bg1"/>
                  </a:solidFill>
                  <a:latin typeface="Times New Roman" panose="02020603050405020304" pitchFamily="18" charset="0"/>
                </a:rPr>
                <a:t>问</a:t>
              </a:r>
            </a:p>
            <a:p>
              <a:pPr eaLnBrk="1" hangingPunct="1">
                <a:spcBef>
                  <a:spcPct val="0"/>
                </a:spcBef>
                <a:buFontTx/>
                <a:buNone/>
              </a:pPr>
              <a:r>
                <a:rPr lang="zh-CN" altLang="en-US" sz="4000" b="1">
                  <a:solidFill>
                    <a:schemeClr val="bg1"/>
                  </a:solidFill>
                  <a:latin typeface="Times New Roman" panose="02020603050405020304" pitchFamily="18" charset="0"/>
                </a:rPr>
                <a:t>题</a:t>
              </a:r>
            </a:p>
          </p:txBody>
        </p:sp>
        <p:sp>
          <p:nvSpPr>
            <p:cNvPr id="19" name="文本框 503824"/>
            <p:cNvSpPr txBox="1">
              <a:spLocks noChangeArrowheads="1"/>
            </p:cNvSpPr>
            <p:nvPr/>
          </p:nvSpPr>
          <p:spPr bwMode="auto">
            <a:xfrm>
              <a:off x="2039" y="2894"/>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6405597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4597400"/>
          </a:xfrm>
        </p:spPr>
        <p:txBody>
          <a:bodyPr>
            <a:normAutofit lnSpcReduction="10000"/>
          </a:bodyPr>
          <a:lstStyle/>
          <a:p>
            <a:pPr marL="342900" lvl="0" indent="-342900" eaLnBrk="0" hangingPunct="0">
              <a:lnSpc>
                <a:spcPct val="150000"/>
              </a:lnSpc>
              <a:spcBef>
                <a:spcPts val="0"/>
              </a:spcBef>
              <a:buClr>
                <a:srgbClr val="FFFF66"/>
              </a:buClr>
              <a:buBlip>
                <a:blip r:embed="rId2"/>
              </a:buBlip>
            </a:pPr>
            <a:r>
              <a:rPr lang="zh-CN" altLang="en-US" sz="2600" dirty="0">
                <a:solidFill>
                  <a:srgbClr val="000000"/>
                </a:solidFill>
                <a:latin typeface="Berlin Sans FB"/>
              </a:rPr>
              <a:t>问题归约表示的组成部分</a:t>
            </a:r>
            <a:r>
              <a:rPr lang="zh-CN" altLang="en-US" sz="2600" dirty="0" smtClean="0">
                <a:solidFill>
                  <a:srgbClr val="000000"/>
                </a:solidFill>
                <a:latin typeface="Berlin Sans FB"/>
              </a:rPr>
              <a:t>：</a:t>
            </a:r>
            <a:endParaRPr lang="en-US" altLang="zh-CN" sz="2600" dirty="0" smtClean="0">
              <a:solidFill>
                <a:srgbClr val="000000"/>
              </a:solidFill>
              <a:latin typeface="Berlin Sans FB"/>
            </a:endParaRPr>
          </a:p>
          <a:p>
            <a:pPr marL="742950" lvl="1" indent="-285750">
              <a:lnSpc>
                <a:spcPct val="150000"/>
              </a:lnSpc>
              <a:spcBef>
                <a:spcPts val="0"/>
              </a:spcBef>
              <a:buClr>
                <a:srgbClr val="FFFFCC"/>
              </a:buClr>
              <a:buBlip>
                <a:blip r:embed="rId3"/>
              </a:buBlip>
            </a:pPr>
            <a:r>
              <a:rPr lang="zh-CN" altLang="en-US" sz="2400" dirty="0">
                <a:solidFill>
                  <a:srgbClr val="000000"/>
                </a:solidFill>
              </a:rPr>
              <a:t>一个初始问题描述；</a:t>
            </a:r>
          </a:p>
          <a:p>
            <a:pPr marL="742950" lvl="1" indent="-285750">
              <a:lnSpc>
                <a:spcPct val="150000"/>
              </a:lnSpc>
              <a:spcBef>
                <a:spcPts val="0"/>
              </a:spcBef>
              <a:buClr>
                <a:srgbClr val="FFFFCC"/>
              </a:buClr>
              <a:buBlip>
                <a:blip r:embed="rId3"/>
              </a:buBlip>
            </a:pPr>
            <a:r>
              <a:rPr lang="zh-CN" altLang="en-US" sz="2400" dirty="0">
                <a:solidFill>
                  <a:srgbClr val="000000"/>
                </a:solidFill>
              </a:rPr>
              <a:t>一套把问题变换为子问题的操作符；</a:t>
            </a:r>
          </a:p>
          <a:p>
            <a:pPr marL="742950" lvl="1" indent="-285750">
              <a:lnSpc>
                <a:spcPct val="150000"/>
              </a:lnSpc>
              <a:spcBef>
                <a:spcPts val="0"/>
              </a:spcBef>
              <a:buClr>
                <a:srgbClr val="FFFFCC"/>
              </a:buClr>
              <a:buBlip>
                <a:blip r:embed="rId3"/>
              </a:buBlip>
            </a:pPr>
            <a:r>
              <a:rPr lang="zh-CN" altLang="en-US" sz="2400" dirty="0">
                <a:solidFill>
                  <a:srgbClr val="000000"/>
                </a:solidFill>
              </a:rPr>
              <a:t>一套本原问题描述。</a:t>
            </a:r>
            <a:endParaRPr lang="en-US" altLang="zh-CN" sz="2400" dirty="0">
              <a:solidFill>
                <a:srgbClr val="000000"/>
              </a:solidFill>
            </a:endParaRPr>
          </a:p>
          <a:p>
            <a:pPr marL="673100" lvl="1" indent="-342900" eaLnBrk="0" hangingPunct="0">
              <a:lnSpc>
                <a:spcPct val="150000"/>
              </a:lnSpc>
              <a:spcBef>
                <a:spcPts val="0"/>
              </a:spcBef>
              <a:buClr>
                <a:srgbClr val="FFFF66"/>
              </a:buClr>
              <a:buBlip>
                <a:blip r:embed="rId2"/>
              </a:buBlip>
            </a:pPr>
            <a:endParaRPr lang="en-US" altLang="zh-CN" sz="2600" dirty="0" smtClean="0">
              <a:solidFill>
                <a:srgbClr val="000000"/>
              </a:solidFill>
              <a:latin typeface="Berlin Sans FB"/>
            </a:endParaRPr>
          </a:p>
          <a:p>
            <a:pPr marL="342900" indent="-342900" eaLnBrk="0" hangingPunct="0">
              <a:lnSpc>
                <a:spcPct val="150000"/>
              </a:lnSpc>
              <a:spcBef>
                <a:spcPts val="0"/>
              </a:spcBef>
              <a:buClr>
                <a:srgbClr val="FFFF66"/>
              </a:buClr>
              <a:buBlip>
                <a:blip r:embed="rId2"/>
              </a:buBlip>
            </a:pPr>
            <a:r>
              <a:rPr lang="zh-CN" altLang="en-US" sz="2600" dirty="0">
                <a:latin typeface="华文新魏" panose="02010800040101010101" pitchFamily="2" charset="-122"/>
              </a:rPr>
              <a:t>问题归约的</a:t>
            </a:r>
            <a:r>
              <a:rPr lang="zh-CN" altLang="en-US" sz="2600" dirty="0">
                <a:solidFill>
                  <a:srgbClr val="FF0000"/>
                </a:solidFill>
                <a:latin typeface="华文新魏" panose="02010800040101010101" pitchFamily="2" charset="-122"/>
              </a:rPr>
              <a:t>实质</a:t>
            </a:r>
            <a:r>
              <a:rPr lang="zh-CN" altLang="en-US" sz="2600" dirty="0" smtClean="0">
                <a:latin typeface="华文新魏" panose="02010800040101010101" pitchFamily="2" charset="-122"/>
              </a:rPr>
              <a:t>：</a:t>
            </a:r>
            <a:endParaRPr lang="zh-CN" altLang="en-US" sz="2600" dirty="0" smtClean="0">
              <a:solidFill>
                <a:srgbClr val="000000"/>
              </a:solidFill>
              <a:latin typeface="Berlin Sans FB"/>
            </a:endParaRPr>
          </a:p>
          <a:p>
            <a:pPr marL="742950" lvl="1" indent="-285750">
              <a:lnSpc>
                <a:spcPct val="150000"/>
              </a:lnSpc>
              <a:spcBef>
                <a:spcPts val="0"/>
              </a:spcBef>
              <a:buClr>
                <a:srgbClr val="FFFFCC"/>
              </a:buClr>
              <a:buBlip>
                <a:blip r:embed="rId3"/>
              </a:buBlip>
            </a:pPr>
            <a:r>
              <a:rPr lang="zh-CN" altLang="en-US" sz="2400" dirty="0">
                <a:solidFill>
                  <a:srgbClr val="000000"/>
                </a:solidFill>
                <a:latin typeface="Berlin Sans FB"/>
              </a:rPr>
              <a:t>从目标</a:t>
            </a:r>
            <a:r>
              <a:rPr lang="en-US" altLang="zh-CN" sz="2400" dirty="0">
                <a:solidFill>
                  <a:srgbClr val="000000"/>
                </a:solidFill>
                <a:latin typeface="Berlin Sans FB"/>
              </a:rPr>
              <a:t>(</a:t>
            </a:r>
            <a:r>
              <a:rPr lang="zh-CN" altLang="en-US" sz="2400" dirty="0">
                <a:solidFill>
                  <a:srgbClr val="000000"/>
                </a:solidFill>
                <a:latin typeface="Berlin Sans FB"/>
              </a:rPr>
              <a:t>要解决的问题</a:t>
            </a:r>
            <a:r>
              <a:rPr lang="en-US" altLang="zh-CN" sz="2400" dirty="0">
                <a:solidFill>
                  <a:srgbClr val="000000"/>
                </a:solidFill>
                <a:latin typeface="Berlin Sans FB"/>
              </a:rPr>
              <a:t>)</a:t>
            </a:r>
            <a:r>
              <a:rPr lang="zh-CN" altLang="en-US" sz="2400" dirty="0">
                <a:solidFill>
                  <a:srgbClr val="000000"/>
                </a:solidFill>
                <a:latin typeface="Berlin Sans FB"/>
              </a:rPr>
              <a:t>出发</a:t>
            </a:r>
            <a:r>
              <a:rPr lang="zh-CN" altLang="en-US" sz="2400" dirty="0">
                <a:solidFill>
                  <a:srgbClr val="FF0000"/>
                </a:solidFill>
                <a:latin typeface="Berlin Sans FB"/>
              </a:rPr>
              <a:t>逆向推理</a:t>
            </a:r>
            <a:r>
              <a:rPr lang="zh-CN" altLang="en-US" sz="2400" dirty="0">
                <a:solidFill>
                  <a:srgbClr val="000000"/>
                </a:solidFill>
                <a:latin typeface="Berlin Sans FB"/>
              </a:rPr>
              <a:t>，建立子问题以及子问题的子问题，直至最后把初始问题归约为一个平凡的本原问题集合</a:t>
            </a:r>
            <a:r>
              <a:rPr lang="zh-CN" altLang="en-US" sz="2400" dirty="0" smtClean="0">
                <a:solidFill>
                  <a:srgbClr val="000000"/>
                </a:solidFill>
                <a:latin typeface="Berlin Sans FB"/>
              </a:rPr>
              <a:t>。</a:t>
            </a:r>
            <a:endParaRPr lang="zh-CN" altLang="en-US" sz="2400" dirty="0">
              <a:solidFill>
                <a:srgbClr val="000000"/>
              </a:solidFill>
              <a:latin typeface="Berlin Sans FB"/>
            </a:endParaRPr>
          </a:p>
        </p:txBody>
      </p:sp>
    </p:spTree>
    <p:extLst>
      <p:ext uri="{BB962C8B-B14F-4D97-AF65-F5344CB8AC3E}">
        <p14:creationId xmlns:p14="http://schemas.microsoft.com/office/powerpoint/2010/main" val="44581694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43857"/>
          </a:xfrm>
        </p:spPr>
        <p:txBody>
          <a:bodyPr>
            <a:normAutofit/>
          </a:bodyPr>
          <a:lstStyle/>
          <a:p>
            <a:pPr marL="0" lvl="0" indent="0" eaLnBrk="0" hangingPunct="0">
              <a:lnSpc>
                <a:spcPct val="150000"/>
              </a:lnSpc>
              <a:spcBef>
                <a:spcPts val="0"/>
              </a:spcBef>
              <a:buClr>
                <a:srgbClr val="FFFF66"/>
              </a:buClr>
              <a:buNone/>
            </a:pPr>
            <a:r>
              <a:rPr lang="en-US" altLang="zh-CN" sz="2600" b="1" dirty="0">
                <a:solidFill>
                  <a:srgbClr val="0000FF"/>
                </a:solidFill>
              </a:rPr>
              <a:t>2.2.1   </a:t>
            </a:r>
            <a:r>
              <a:rPr lang="zh-CN" altLang="en-US" sz="2600" b="1" dirty="0" smtClean="0">
                <a:solidFill>
                  <a:srgbClr val="0000FF"/>
                </a:solidFill>
              </a:rPr>
              <a:t>问题</a:t>
            </a:r>
            <a:r>
              <a:rPr lang="zh-CN" altLang="en-US" sz="2600" b="1" dirty="0">
                <a:solidFill>
                  <a:srgbClr val="0000FF"/>
                </a:solidFill>
              </a:rPr>
              <a:t>归约</a:t>
            </a:r>
            <a:r>
              <a:rPr lang="zh-CN" altLang="en-US" sz="2600" b="1" dirty="0" smtClean="0">
                <a:solidFill>
                  <a:srgbClr val="0000FF"/>
                </a:solidFill>
              </a:rPr>
              <a:t>描述</a:t>
            </a:r>
            <a:endParaRPr lang="en-US" altLang="zh-CN" sz="2600" b="1" dirty="0">
              <a:solidFill>
                <a:srgbClr val="0000FF"/>
              </a:solidFill>
            </a:endParaRPr>
          </a:p>
        </p:txBody>
      </p:sp>
      <p:sp>
        <p:nvSpPr>
          <p:cNvPr id="5" name="内容占位符 505858"/>
          <p:cNvSpPr txBox="1">
            <a:spLocks noChangeArrowheads="1"/>
          </p:cNvSpPr>
          <p:nvPr/>
        </p:nvSpPr>
        <p:spPr>
          <a:xfrm>
            <a:off x="2166030" y="2261847"/>
            <a:ext cx="6840537" cy="696912"/>
          </a:xfrm>
          <a:prstGeom prst="rect">
            <a:avLst/>
          </a:prstGeom>
        </p:spPr>
        <p:txBody>
          <a:bodyPr vert="horz" lIns="0" tIns="45720" rIns="0" bIns="45720" rtlCol="0">
            <a:norm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sz="2600" dirty="0" smtClean="0">
                <a:latin typeface="Times New Roman" panose="02020603050405020304" pitchFamily="18" charset="0"/>
              </a:rPr>
              <a:t>梵塔难题</a:t>
            </a:r>
            <a:r>
              <a:rPr lang="en-US" altLang="zh-CN" sz="2600" dirty="0" smtClean="0">
                <a:latin typeface="Times New Roman" panose="02020603050405020304" pitchFamily="18" charset="0"/>
              </a:rPr>
              <a:t>(Tower of Hanoi Puzzle)</a:t>
            </a:r>
            <a:endParaRPr lang="en-US" altLang="zh-CN" sz="2600" dirty="0" smtClean="0">
              <a:latin typeface="Times New Roman" panose="02020603050405020304" pitchFamily="18" charset="0"/>
            </a:endParaRPr>
          </a:p>
        </p:txBody>
      </p:sp>
      <p:grpSp>
        <p:nvGrpSpPr>
          <p:cNvPr id="6" name="组合 5"/>
          <p:cNvGrpSpPr>
            <a:grpSpLocks/>
          </p:cNvGrpSpPr>
          <p:nvPr/>
        </p:nvGrpSpPr>
        <p:grpSpPr bwMode="auto">
          <a:xfrm>
            <a:off x="1878692" y="3535022"/>
            <a:ext cx="5654675" cy="2763837"/>
            <a:chOff x="240" y="1584"/>
            <a:chExt cx="3562" cy="1642"/>
          </a:xfrm>
        </p:grpSpPr>
        <p:sp>
          <p:nvSpPr>
            <p:cNvPr id="7" name="文本框 311299"/>
            <p:cNvSpPr txBox="1">
              <a:spLocks noChangeArrowheads="1"/>
            </p:cNvSpPr>
            <p:nvPr/>
          </p:nvSpPr>
          <p:spPr bwMode="auto">
            <a:xfrm>
              <a:off x="336" y="1584"/>
              <a:ext cx="34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Blip>
                  <a:blip r:embed="rId6"/>
                </a:buBlip>
              </a:pPr>
              <a:r>
                <a:rPr lang="en-US" altLang="zh-CN" sz="2500" b="1" dirty="0">
                  <a:latin typeface="Times New Roman" panose="02020603050405020304" pitchFamily="18" charset="0"/>
                  <a:ea typeface="宋体" panose="02010600030101010101" pitchFamily="2" charset="-122"/>
                </a:rPr>
                <a:t>  </a:t>
              </a:r>
              <a:r>
                <a:rPr lang="zh-CN" altLang="en-US" sz="2500" b="1" dirty="0">
                  <a:latin typeface="Times New Roman" panose="02020603050405020304" pitchFamily="18" charset="0"/>
                  <a:ea typeface="宋体" panose="02010600030101010101" pitchFamily="2" charset="-122"/>
                </a:rPr>
                <a:t>移动时间</a:t>
              </a:r>
              <a:r>
                <a:rPr lang="en-US" altLang="zh-CN" sz="2500" b="1" dirty="0">
                  <a:latin typeface="Times New Roman" panose="02020603050405020304" pitchFamily="18" charset="0"/>
                  <a:ea typeface="宋体" panose="02010600030101010101" pitchFamily="2" charset="-122"/>
                </a:rPr>
                <a:t>:  64 </a:t>
              </a:r>
              <a:r>
                <a:rPr lang="zh-CN" altLang="en-US" sz="2500" b="1" dirty="0">
                  <a:latin typeface="Times New Roman" panose="02020603050405020304" pitchFamily="18" charset="0"/>
                  <a:ea typeface="宋体" panose="02010600030101010101" pitchFamily="2" charset="-122"/>
                </a:rPr>
                <a:t>个圆盘</a:t>
              </a:r>
              <a:r>
                <a:rPr lang="en-US" altLang="zh-CN" sz="2500" b="1" dirty="0">
                  <a:latin typeface="Times New Roman" panose="02020603050405020304" pitchFamily="18" charset="0"/>
                  <a:ea typeface="宋体" panose="02010600030101010101" pitchFamily="2" charset="-122"/>
                </a:rPr>
                <a:t>          </a:t>
              </a:r>
            </a:p>
            <a:p>
              <a:pPr eaLnBrk="1" hangingPunct="1">
                <a:lnSpc>
                  <a:spcPct val="80000"/>
                </a:lnSpc>
                <a:spcBef>
                  <a:spcPct val="50000"/>
                </a:spcBef>
                <a:buFontTx/>
                <a:buNone/>
              </a:pPr>
              <a:r>
                <a:rPr lang="en-US" altLang="zh-CN" sz="2500" b="1" dirty="0">
                  <a:latin typeface="Times New Roman" panose="02020603050405020304" pitchFamily="18" charset="0"/>
                  <a:ea typeface="宋体" panose="02010600030101010101" pitchFamily="2" charset="-122"/>
                </a:rPr>
                <a:t>      2</a:t>
              </a:r>
              <a:r>
                <a:rPr lang="en-US" altLang="zh-CN" sz="2500" b="1" baseline="30000" dirty="0">
                  <a:latin typeface="Times New Roman" panose="02020603050405020304" pitchFamily="18" charset="0"/>
                  <a:ea typeface="宋体" panose="02010600030101010101" pitchFamily="2" charset="-122"/>
                </a:rPr>
                <a:t>64</a:t>
              </a:r>
              <a:r>
                <a:rPr lang="en-US" altLang="zh-CN" sz="2500" b="1" dirty="0">
                  <a:latin typeface="Times New Roman" panose="02020603050405020304" pitchFamily="18" charset="0"/>
                  <a:ea typeface="宋体" panose="02010600030101010101" pitchFamily="2" charset="-122"/>
                </a:rPr>
                <a:t>-1≈ 2</a:t>
              </a:r>
              <a:r>
                <a:rPr lang="en-US" altLang="zh-CN" sz="2500" b="1" baseline="30000" dirty="0">
                  <a:latin typeface="Times New Roman" panose="02020603050405020304" pitchFamily="18" charset="0"/>
                  <a:ea typeface="宋体" panose="02010600030101010101" pitchFamily="2" charset="-122"/>
                </a:rPr>
                <a:t>64</a:t>
              </a: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10</a:t>
              </a:r>
              <a:r>
                <a:rPr lang="en-US" altLang="zh-CN" sz="2500" b="1" baseline="30000" dirty="0">
                  <a:latin typeface="Times New Roman" panose="02020603050405020304" pitchFamily="18" charset="0"/>
                  <a:ea typeface="宋体" panose="02010600030101010101" pitchFamily="2" charset="-122"/>
                </a:rPr>
                <a:t>19.27</a:t>
              </a:r>
              <a:endParaRPr lang="en-US" altLang="zh-CN" sz="2500" b="1" dirty="0">
                <a:latin typeface="Times New Roman" panose="02020603050405020304" pitchFamily="18" charset="0"/>
                <a:ea typeface="宋体" panose="02010600030101010101" pitchFamily="2" charset="-122"/>
              </a:endParaRPr>
            </a:p>
          </p:txBody>
        </p:sp>
        <p:sp>
          <p:nvSpPr>
            <p:cNvPr id="8" name="文本框 311300"/>
            <p:cNvSpPr txBox="1">
              <a:spLocks noChangeArrowheads="1"/>
            </p:cNvSpPr>
            <p:nvPr/>
          </p:nvSpPr>
          <p:spPr bwMode="auto">
            <a:xfrm>
              <a:off x="240" y="2303"/>
              <a:ext cx="3063"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dirty="0">
                  <a:latin typeface="Times New Roman" panose="02020603050405020304" pitchFamily="18" charset="0"/>
                  <a:ea typeface="宋体" panose="02010600030101010101" pitchFamily="2" charset="-122"/>
                </a:rPr>
                <a:t>     If one person moves 1 disk in one </a:t>
              </a:r>
            </a:p>
            <a:p>
              <a:pPr eaLnBrk="1" hangingPunct="1">
                <a:lnSpc>
                  <a:spcPct val="80000"/>
                </a:lnSpc>
                <a:spcBef>
                  <a:spcPct val="50000"/>
                </a:spcBef>
                <a:buFontTx/>
                <a:buNone/>
              </a:pPr>
              <a:r>
                <a:rPr lang="en-US" altLang="zh-CN" sz="2400" dirty="0">
                  <a:latin typeface="Times New Roman" panose="02020603050405020304" pitchFamily="18" charset="0"/>
                  <a:ea typeface="宋体" panose="02010600030101010101" pitchFamily="2" charset="-122"/>
                </a:rPr>
                <a:t>second, then to finish this problem needs more than 3000 billion years.</a:t>
              </a:r>
            </a:p>
            <a:p>
              <a:pPr eaLnBrk="1" hangingPunct="1">
                <a:lnSpc>
                  <a:spcPct val="80000"/>
                </a:lnSpc>
                <a:spcBef>
                  <a:spcPct val="50000"/>
                </a:spcBef>
                <a:buFontTx/>
                <a:buNone/>
              </a:pPr>
              <a:r>
                <a:rPr lang="en-US" altLang="zh-CN" sz="2400" dirty="0">
                  <a:latin typeface="Times New Roman" panose="02020603050405020304" pitchFamily="18" charset="0"/>
                  <a:ea typeface="宋体" panose="02010600030101010101" pitchFamily="2" charset="-122"/>
                </a:rPr>
                <a:t>(30000</a:t>
              </a:r>
              <a:r>
                <a:rPr lang="zh-CN" altLang="en-US" sz="2400" dirty="0">
                  <a:latin typeface="Times New Roman" panose="02020603050405020304" pitchFamily="18" charset="0"/>
                  <a:ea typeface="宋体" panose="02010600030101010101" pitchFamily="2" charset="-122"/>
                </a:rPr>
                <a:t>多亿年）</a:t>
              </a:r>
            </a:p>
          </p:txBody>
        </p:sp>
      </p:grpSp>
      <p:sp>
        <p:nvSpPr>
          <p:cNvPr id="9" name="矩形 8"/>
          <p:cNvSpPr>
            <a:spLocks noChangeArrowheads="1"/>
          </p:cNvSpPr>
          <p:nvPr/>
        </p:nvSpPr>
        <p:spPr bwMode="auto">
          <a:xfrm>
            <a:off x="2024742" y="2938122"/>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Blip>
                <a:blip r:embed="rId6"/>
              </a:buBlip>
            </a:pPr>
            <a:r>
              <a:rPr lang="en-US" altLang="zh-CN" sz="2500" b="1" dirty="0">
                <a:latin typeface="Times New Roman" panose="02020603050405020304" pitchFamily="18" charset="0"/>
              </a:rPr>
              <a:t>  3</a:t>
            </a:r>
            <a:r>
              <a:rPr lang="zh-CN" altLang="en-US" sz="2500" b="1" dirty="0">
                <a:latin typeface="Times New Roman" panose="02020603050405020304" pitchFamily="18" charset="0"/>
              </a:rPr>
              <a:t>个柱子和</a:t>
            </a:r>
            <a:r>
              <a:rPr lang="en-US" altLang="zh-CN" sz="2500" b="1" dirty="0">
                <a:latin typeface="Times New Roman" panose="02020603050405020304" pitchFamily="18" charset="0"/>
              </a:rPr>
              <a:t>64</a:t>
            </a:r>
            <a:r>
              <a:rPr lang="zh-CN" altLang="en-US" sz="2500" b="1" dirty="0">
                <a:latin typeface="Times New Roman" panose="02020603050405020304" pitchFamily="18" charset="0"/>
              </a:rPr>
              <a:t>个圆盘</a:t>
            </a:r>
          </a:p>
        </p:txBody>
      </p:sp>
      <p:grpSp>
        <p:nvGrpSpPr>
          <p:cNvPr id="10" name="组合 311324"/>
          <p:cNvGrpSpPr>
            <a:grpSpLocks/>
          </p:cNvGrpSpPr>
          <p:nvPr/>
        </p:nvGrpSpPr>
        <p:grpSpPr bwMode="auto">
          <a:xfrm>
            <a:off x="6977742" y="2961934"/>
            <a:ext cx="3276600" cy="2994025"/>
            <a:chOff x="3552" y="1392"/>
            <a:chExt cx="2064" cy="1886"/>
          </a:xfrm>
        </p:grpSpPr>
        <p:sp>
          <p:nvSpPr>
            <p:cNvPr id="11" name="矩形 311305"/>
            <p:cNvSpPr>
              <a:spLocks noChangeArrowheads="1"/>
            </p:cNvSpPr>
            <p:nvPr/>
          </p:nvSpPr>
          <p:spPr bwMode="auto">
            <a:xfrm>
              <a:off x="4176" y="3168"/>
              <a:ext cx="1440" cy="110"/>
            </a:xfrm>
            <a:prstGeom prst="rect">
              <a:avLst/>
            </a:prstGeom>
            <a:solidFill>
              <a:srgbClr val="FFFF00"/>
            </a:solidFill>
            <a:ln w="9525">
              <a:solidFill>
                <a:srgbClr val="666699"/>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2" name="矩形 311306"/>
            <p:cNvSpPr>
              <a:spLocks noChangeArrowheads="1"/>
            </p:cNvSpPr>
            <p:nvPr/>
          </p:nvSpPr>
          <p:spPr bwMode="auto">
            <a:xfrm>
              <a:off x="4464" y="1751"/>
              <a:ext cx="48" cy="1425"/>
            </a:xfrm>
            <a:prstGeom prst="rect">
              <a:avLst/>
            </a:prstGeom>
            <a:solidFill>
              <a:srgbClr val="FFFF00"/>
            </a:solidFill>
            <a:ln w="9525">
              <a:solidFill>
                <a:srgbClr val="666699"/>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 name="矩形 311307"/>
            <p:cNvSpPr>
              <a:spLocks noChangeArrowheads="1"/>
            </p:cNvSpPr>
            <p:nvPr/>
          </p:nvSpPr>
          <p:spPr bwMode="auto">
            <a:xfrm>
              <a:off x="4896" y="1751"/>
              <a:ext cx="48" cy="1425"/>
            </a:xfrm>
            <a:prstGeom prst="rect">
              <a:avLst/>
            </a:prstGeom>
            <a:solidFill>
              <a:srgbClr val="FFFF00"/>
            </a:solidFill>
            <a:ln w="9525">
              <a:solidFill>
                <a:srgbClr val="666699"/>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4" name="矩形 311308"/>
            <p:cNvSpPr>
              <a:spLocks noChangeArrowheads="1"/>
            </p:cNvSpPr>
            <p:nvPr/>
          </p:nvSpPr>
          <p:spPr bwMode="auto">
            <a:xfrm>
              <a:off x="5328" y="1751"/>
              <a:ext cx="48" cy="1425"/>
            </a:xfrm>
            <a:prstGeom prst="rect">
              <a:avLst/>
            </a:prstGeom>
            <a:solidFill>
              <a:srgbClr val="FFFF00"/>
            </a:solidFill>
            <a:ln w="9525">
              <a:solidFill>
                <a:srgbClr val="666699"/>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 name="矩形 311309"/>
            <p:cNvSpPr>
              <a:spLocks noChangeArrowheads="1"/>
            </p:cNvSpPr>
            <p:nvPr/>
          </p:nvSpPr>
          <p:spPr bwMode="auto">
            <a:xfrm>
              <a:off x="4226" y="3120"/>
              <a:ext cx="544"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 name="矩形 311310"/>
            <p:cNvSpPr>
              <a:spLocks noChangeArrowheads="1"/>
            </p:cNvSpPr>
            <p:nvPr/>
          </p:nvSpPr>
          <p:spPr bwMode="auto">
            <a:xfrm>
              <a:off x="4238" y="3072"/>
              <a:ext cx="521"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 name="矩形 311311"/>
            <p:cNvSpPr>
              <a:spLocks noChangeArrowheads="1"/>
            </p:cNvSpPr>
            <p:nvPr/>
          </p:nvSpPr>
          <p:spPr bwMode="auto">
            <a:xfrm>
              <a:off x="4416" y="2064"/>
              <a:ext cx="136"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 name="文本框 311312"/>
            <p:cNvSpPr txBox="1">
              <a:spLocks noChangeArrowheads="1"/>
            </p:cNvSpPr>
            <p:nvPr/>
          </p:nvSpPr>
          <p:spPr bwMode="auto">
            <a:xfrm>
              <a:off x="4396" y="1392"/>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latin typeface="Times New Roman" panose="02020603050405020304" pitchFamily="18" charset="0"/>
                  <a:ea typeface="宋体" panose="02010600030101010101" pitchFamily="2" charset="-122"/>
                </a:rPr>
                <a:t>1       2       3</a:t>
              </a:r>
            </a:p>
          </p:txBody>
        </p:sp>
        <p:sp>
          <p:nvSpPr>
            <p:cNvPr id="19" name="文本框 311313"/>
            <p:cNvSpPr txBox="1">
              <a:spLocks noChangeArrowheads="1"/>
            </p:cNvSpPr>
            <p:nvPr/>
          </p:nvSpPr>
          <p:spPr bwMode="auto">
            <a:xfrm>
              <a:off x="4203"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FFCC99"/>
                  </a:solidFill>
                  <a:latin typeface="Times New Roman" panose="02020603050405020304" pitchFamily="18" charset="0"/>
                  <a:ea typeface="宋体" panose="02010600030101010101" pitchFamily="2" charset="-122"/>
                </a:rPr>
                <a:t>…</a:t>
              </a:r>
            </a:p>
          </p:txBody>
        </p:sp>
        <p:sp>
          <p:nvSpPr>
            <p:cNvPr id="20" name="左大括号 311314"/>
            <p:cNvSpPr>
              <a:spLocks/>
            </p:cNvSpPr>
            <p:nvPr/>
          </p:nvSpPr>
          <p:spPr bwMode="auto">
            <a:xfrm>
              <a:off x="4027" y="2129"/>
              <a:ext cx="113" cy="306"/>
            </a:xfrm>
            <a:prstGeom prst="leftBrace">
              <a:avLst>
                <a:gd name="adj1" fmla="val 2252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solidFill>
                  <a:srgbClr val="FFCC99"/>
                </a:solidFill>
                <a:latin typeface="Times New Roman" panose="02020603050405020304" pitchFamily="18" charset="0"/>
                <a:ea typeface="宋体" panose="02010600030101010101" pitchFamily="2" charset="-122"/>
              </a:endParaRPr>
            </a:p>
          </p:txBody>
        </p:sp>
        <p:sp>
          <p:nvSpPr>
            <p:cNvPr id="21" name="文本框 311315"/>
            <p:cNvSpPr txBox="1">
              <a:spLocks noChangeArrowheads="1"/>
            </p:cNvSpPr>
            <p:nvPr/>
          </p:nvSpPr>
          <p:spPr bwMode="auto">
            <a:xfrm>
              <a:off x="3552" y="2016"/>
              <a:ext cx="53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64 </a:t>
              </a:r>
            </a:p>
            <a:p>
              <a:pPr eaLnBrk="1" hangingPunct="1">
                <a:lnSpc>
                  <a:spcPct val="80000"/>
                </a:lnSpc>
                <a:spcBef>
                  <a:spcPct val="50000"/>
                </a:spcBef>
                <a:buFontTx/>
                <a:buNone/>
              </a:pPr>
              <a:r>
                <a:rPr lang="en-US" altLang="zh-CN" sz="2400" b="1">
                  <a:latin typeface="Times New Roman" panose="02020603050405020304" pitchFamily="18" charset="0"/>
                  <a:ea typeface="宋体" panose="02010600030101010101" pitchFamily="2" charset="-122"/>
                </a:rPr>
                <a:t>disks</a:t>
              </a:r>
            </a:p>
          </p:txBody>
        </p:sp>
        <p:sp>
          <p:nvSpPr>
            <p:cNvPr id="22" name="矩形 311316"/>
            <p:cNvSpPr>
              <a:spLocks noChangeArrowheads="1"/>
            </p:cNvSpPr>
            <p:nvPr/>
          </p:nvSpPr>
          <p:spPr bwMode="auto">
            <a:xfrm>
              <a:off x="4294" y="2806"/>
              <a:ext cx="408"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3" name="矩形 311317"/>
            <p:cNvSpPr>
              <a:spLocks noChangeArrowheads="1"/>
            </p:cNvSpPr>
            <p:nvPr/>
          </p:nvSpPr>
          <p:spPr bwMode="auto">
            <a:xfrm>
              <a:off x="4306" y="2745"/>
              <a:ext cx="385"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4" name="矩形 311318"/>
            <p:cNvSpPr>
              <a:spLocks noChangeArrowheads="1"/>
            </p:cNvSpPr>
            <p:nvPr/>
          </p:nvSpPr>
          <p:spPr bwMode="auto">
            <a:xfrm>
              <a:off x="4357" y="2448"/>
              <a:ext cx="272" cy="54"/>
            </a:xfrm>
            <a:prstGeom prst="rect">
              <a:avLst/>
            </a:prstGeom>
            <a:solidFill>
              <a:srgbClr val="00FF00"/>
            </a:solidFill>
            <a:ln w="9525">
              <a:solidFill>
                <a:schemeClr val="bg2"/>
              </a:solidFill>
              <a:miter lim="800000"/>
              <a:headEnd/>
              <a:tailEnd/>
            </a:ln>
          </p:spPr>
          <p:txBody>
            <a:bodyPr wrap="none" lIns="91372" tIns="45686" rIns="91372" bIns="45686"/>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a:latin typeface="Times New Roman" panose="02020603050405020304" pitchFamily="18" charset="0"/>
                  <a:ea typeface="宋体" panose="02010600030101010101" pitchFamily="2" charset="-122"/>
                </a:rPr>
                <a:t> </a:t>
              </a:r>
            </a:p>
          </p:txBody>
        </p:sp>
        <p:sp>
          <p:nvSpPr>
            <p:cNvPr id="25" name="矩形 311319"/>
            <p:cNvSpPr>
              <a:spLocks noChangeArrowheads="1"/>
            </p:cNvSpPr>
            <p:nvPr/>
          </p:nvSpPr>
          <p:spPr bwMode="auto">
            <a:xfrm>
              <a:off x="4368" y="2400"/>
              <a:ext cx="249"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6" name="矩形 311320"/>
            <p:cNvSpPr>
              <a:spLocks noChangeArrowheads="1"/>
            </p:cNvSpPr>
            <p:nvPr/>
          </p:nvSpPr>
          <p:spPr bwMode="auto">
            <a:xfrm>
              <a:off x="4260" y="2965"/>
              <a:ext cx="476"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7" name="矩形 311321"/>
            <p:cNvSpPr>
              <a:spLocks noChangeArrowheads="1"/>
            </p:cNvSpPr>
            <p:nvPr/>
          </p:nvSpPr>
          <p:spPr bwMode="auto">
            <a:xfrm>
              <a:off x="4249" y="3020"/>
              <a:ext cx="499"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8" name="矩形 311322"/>
            <p:cNvSpPr>
              <a:spLocks noChangeArrowheads="1"/>
            </p:cNvSpPr>
            <p:nvPr/>
          </p:nvSpPr>
          <p:spPr bwMode="auto">
            <a:xfrm>
              <a:off x="4272" y="2913"/>
              <a:ext cx="453"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9" name="矩形 311323"/>
            <p:cNvSpPr>
              <a:spLocks noChangeArrowheads="1"/>
            </p:cNvSpPr>
            <p:nvPr/>
          </p:nvSpPr>
          <p:spPr bwMode="auto">
            <a:xfrm>
              <a:off x="4283" y="2861"/>
              <a:ext cx="431" cy="54"/>
            </a:xfrm>
            <a:prstGeom prst="rect">
              <a:avLst/>
            </a:prstGeom>
            <a:solidFill>
              <a:srgbClr val="00FF00"/>
            </a:solidFill>
            <a:ln w="9525">
              <a:solidFill>
                <a:schemeClr val="bg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grpSp>
    </p:spTree>
    <p:extLst>
      <p:ext uri="{BB962C8B-B14F-4D97-AF65-F5344CB8AC3E}">
        <p14:creationId xmlns:p14="http://schemas.microsoft.com/office/powerpoint/2010/main" val="38253948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0-#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43857"/>
          </a:xfrm>
        </p:spPr>
        <p:txBody>
          <a:bodyPr>
            <a:normAutofit/>
          </a:bodyPr>
          <a:lstStyle/>
          <a:p>
            <a:pPr marL="0" lvl="0" indent="0" eaLnBrk="0" hangingPunct="0">
              <a:lnSpc>
                <a:spcPct val="150000"/>
              </a:lnSpc>
              <a:spcBef>
                <a:spcPts val="0"/>
              </a:spcBef>
              <a:buClr>
                <a:srgbClr val="FFFF66"/>
              </a:buClr>
              <a:buNone/>
            </a:pPr>
            <a:r>
              <a:rPr lang="en-US" altLang="zh-CN" sz="2600" b="1" dirty="0">
                <a:solidFill>
                  <a:srgbClr val="0000FF"/>
                </a:solidFill>
              </a:rPr>
              <a:t>2.2.1   </a:t>
            </a:r>
            <a:r>
              <a:rPr lang="zh-CN" altLang="en-US" sz="2600" b="1" dirty="0" smtClean="0">
                <a:solidFill>
                  <a:srgbClr val="0000FF"/>
                </a:solidFill>
              </a:rPr>
              <a:t>问题</a:t>
            </a:r>
            <a:r>
              <a:rPr lang="zh-CN" altLang="en-US" sz="2600" b="1" dirty="0">
                <a:solidFill>
                  <a:srgbClr val="0000FF"/>
                </a:solidFill>
              </a:rPr>
              <a:t>归约</a:t>
            </a:r>
            <a:r>
              <a:rPr lang="zh-CN" altLang="en-US" sz="2600" b="1" dirty="0" smtClean="0">
                <a:solidFill>
                  <a:srgbClr val="0000FF"/>
                </a:solidFill>
              </a:rPr>
              <a:t>描述</a:t>
            </a:r>
            <a:endParaRPr lang="en-US" altLang="zh-CN" sz="2600" b="1" dirty="0">
              <a:solidFill>
                <a:srgbClr val="0000FF"/>
              </a:solidFill>
            </a:endParaRPr>
          </a:p>
        </p:txBody>
      </p:sp>
      <p:sp>
        <p:nvSpPr>
          <p:cNvPr id="30" name="内容占位符 505858"/>
          <p:cNvSpPr txBox="1">
            <a:spLocks noChangeArrowheads="1"/>
          </p:cNvSpPr>
          <p:nvPr/>
        </p:nvSpPr>
        <p:spPr>
          <a:xfrm>
            <a:off x="2574245" y="2491695"/>
            <a:ext cx="6840537" cy="696912"/>
          </a:xfrm>
          <a:prstGeom prst="rect">
            <a:avLst/>
          </a:prstGeom>
        </p:spPr>
        <p:txBody>
          <a:bodyPr vert="horz" lIns="0" tIns="45720" rIns="0" bIns="45720" rtlCol="0">
            <a:norm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sz="2600" dirty="0" smtClean="0">
                <a:latin typeface="Times New Roman" panose="02020603050405020304" pitchFamily="18" charset="0"/>
              </a:rPr>
              <a:t>3</a:t>
            </a:r>
            <a:r>
              <a:rPr lang="zh-CN" altLang="en-US" sz="2600" dirty="0" smtClean="0">
                <a:latin typeface="Times New Roman" panose="02020603050405020304" pitchFamily="18" charset="0"/>
              </a:rPr>
              <a:t>圆盘梵塔难题</a:t>
            </a:r>
            <a:endParaRPr lang="en-US" altLang="zh-CN" sz="2600" dirty="0" smtClean="0">
              <a:latin typeface="Times New Roman" panose="02020603050405020304" pitchFamily="18" charset="0"/>
            </a:endParaRPr>
          </a:p>
        </p:txBody>
      </p:sp>
      <p:sp>
        <p:nvSpPr>
          <p:cNvPr id="31" name="右箭头 30"/>
          <p:cNvSpPr>
            <a:spLocks noChangeArrowheads="1"/>
          </p:cNvSpPr>
          <p:nvPr/>
        </p:nvSpPr>
        <p:spPr bwMode="auto">
          <a:xfrm>
            <a:off x="5742895" y="4414157"/>
            <a:ext cx="976312" cy="485775"/>
          </a:xfrm>
          <a:prstGeom prst="rightArrow">
            <a:avLst>
              <a:gd name="adj1" fmla="val 50000"/>
              <a:gd name="adj2" fmla="val 5021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grpSp>
        <p:nvGrpSpPr>
          <p:cNvPr id="32" name="组合 505885"/>
          <p:cNvGrpSpPr>
            <a:grpSpLocks/>
          </p:cNvGrpSpPr>
          <p:nvPr/>
        </p:nvGrpSpPr>
        <p:grpSpPr bwMode="auto">
          <a:xfrm>
            <a:off x="2863170" y="3909332"/>
            <a:ext cx="2503487" cy="1982788"/>
            <a:chOff x="679" y="2592"/>
            <a:chExt cx="1577" cy="1249"/>
          </a:xfrm>
        </p:grpSpPr>
        <p:sp>
          <p:nvSpPr>
            <p:cNvPr id="33" name="矩形 505886"/>
            <p:cNvSpPr>
              <a:spLocks noChangeArrowheads="1"/>
            </p:cNvSpPr>
            <p:nvPr/>
          </p:nvSpPr>
          <p:spPr bwMode="auto">
            <a:xfrm>
              <a:off x="816" y="3478"/>
              <a:ext cx="1440" cy="48"/>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4" name="矩形 505887"/>
            <p:cNvSpPr>
              <a:spLocks noChangeArrowheads="1"/>
            </p:cNvSpPr>
            <p:nvPr/>
          </p:nvSpPr>
          <p:spPr bwMode="auto">
            <a:xfrm>
              <a:off x="1104" y="2854"/>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5" name="矩形 505888"/>
            <p:cNvSpPr>
              <a:spLocks noChangeArrowheads="1"/>
            </p:cNvSpPr>
            <p:nvPr/>
          </p:nvSpPr>
          <p:spPr bwMode="auto">
            <a:xfrm>
              <a:off x="1536" y="2854"/>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6" name="矩形 505889"/>
            <p:cNvSpPr>
              <a:spLocks noChangeArrowheads="1"/>
            </p:cNvSpPr>
            <p:nvPr/>
          </p:nvSpPr>
          <p:spPr bwMode="auto">
            <a:xfrm>
              <a:off x="1968" y="2854"/>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7" name="矩形 505890"/>
            <p:cNvSpPr>
              <a:spLocks noChangeArrowheads="1"/>
            </p:cNvSpPr>
            <p:nvPr/>
          </p:nvSpPr>
          <p:spPr bwMode="auto">
            <a:xfrm>
              <a:off x="912" y="3430"/>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8" name="矩形 505891"/>
            <p:cNvSpPr>
              <a:spLocks noChangeArrowheads="1"/>
            </p:cNvSpPr>
            <p:nvPr/>
          </p:nvSpPr>
          <p:spPr bwMode="auto">
            <a:xfrm>
              <a:off x="960" y="3382"/>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9" name="矩形 505892"/>
            <p:cNvSpPr>
              <a:spLocks noChangeArrowheads="1"/>
            </p:cNvSpPr>
            <p:nvPr/>
          </p:nvSpPr>
          <p:spPr bwMode="auto">
            <a:xfrm>
              <a:off x="1008" y="3334"/>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40" name="文本框 505893"/>
            <p:cNvSpPr txBox="1">
              <a:spLocks noChangeArrowheads="1"/>
            </p:cNvSpPr>
            <p:nvPr/>
          </p:nvSpPr>
          <p:spPr bwMode="auto">
            <a:xfrm>
              <a:off x="1036" y="2592"/>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sp>
          <p:nvSpPr>
            <p:cNvPr id="41" name="文本框 505894"/>
            <p:cNvSpPr txBox="1">
              <a:spLocks noChangeArrowheads="1"/>
            </p:cNvSpPr>
            <p:nvPr/>
          </p:nvSpPr>
          <p:spPr bwMode="auto">
            <a:xfrm>
              <a:off x="854" y="3590"/>
              <a:ext cx="98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rPr>
                <a:t>(a) </a:t>
              </a:r>
              <a:r>
                <a:rPr lang="zh-CN" altLang="en-US" sz="2000" b="1">
                  <a:latin typeface="Times New Roman" panose="02020603050405020304" pitchFamily="18" charset="0"/>
                </a:rPr>
                <a:t>初始配置</a:t>
              </a:r>
              <a:endParaRPr lang="zh-CN" altLang="en-US" sz="2400">
                <a:latin typeface="Times New Roman" panose="02020603050405020304" pitchFamily="18" charset="0"/>
                <a:ea typeface="宋体" panose="02010600030101010101" pitchFamily="2" charset="-122"/>
              </a:endParaRPr>
            </a:p>
          </p:txBody>
        </p:sp>
        <p:sp>
          <p:nvSpPr>
            <p:cNvPr id="42" name="文本框 505895"/>
            <p:cNvSpPr txBox="1">
              <a:spLocks noChangeArrowheads="1"/>
            </p:cNvSpPr>
            <p:nvPr/>
          </p:nvSpPr>
          <p:spPr bwMode="auto">
            <a:xfrm>
              <a:off x="871" y="3152"/>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200" b="1">
                  <a:solidFill>
                    <a:srgbClr val="660066"/>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43" name="文本框 505896"/>
            <p:cNvSpPr txBox="1">
              <a:spLocks noChangeArrowheads="1"/>
            </p:cNvSpPr>
            <p:nvPr/>
          </p:nvSpPr>
          <p:spPr bwMode="auto">
            <a:xfrm>
              <a:off x="780" y="3235"/>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200" b="1">
                  <a:solidFill>
                    <a:schemeClr val="bg1"/>
                  </a:solidFill>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44" name="文本框 505897"/>
            <p:cNvSpPr txBox="1">
              <a:spLocks noChangeArrowheads="1"/>
            </p:cNvSpPr>
            <p:nvPr/>
          </p:nvSpPr>
          <p:spPr bwMode="auto">
            <a:xfrm>
              <a:off x="679" y="3331"/>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200" b="1">
                  <a:solidFill>
                    <a:schemeClr val="tx2"/>
                  </a:solidFill>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grpSp>
      <p:grpSp>
        <p:nvGrpSpPr>
          <p:cNvPr id="45" name="组合 505898"/>
          <p:cNvGrpSpPr>
            <a:grpSpLocks/>
          </p:cNvGrpSpPr>
          <p:nvPr/>
        </p:nvGrpSpPr>
        <p:grpSpPr bwMode="auto">
          <a:xfrm>
            <a:off x="6876370" y="3928382"/>
            <a:ext cx="2503487" cy="1998663"/>
            <a:chOff x="2928" y="2592"/>
            <a:chExt cx="1577" cy="1259"/>
          </a:xfrm>
        </p:grpSpPr>
        <p:sp>
          <p:nvSpPr>
            <p:cNvPr id="46" name="矩形 505899"/>
            <p:cNvSpPr>
              <a:spLocks noChangeArrowheads="1"/>
            </p:cNvSpPr>
            <p:nvPr/>
          </p:nvSpPr>
          <p:spPr bwMode="auto">
            <a:xfrm>
              <a:off x="2928" y="3456"/>
              <a:ext cx="1440" cy="48"/>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47" name="矩形 505900"/>
            <p:cNvSpPr>
              <a:spLocks noChangeArrowheads="1"/>
            </p:cNvSpPr>
            <p:nvPr/>
          </p:nvSpPr>
          <p:spPr bwMode="auto">
            <a:xfrm>
              <a:off x="3216" y="2832"/>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48" name="矩形 505901"/>
            <p:cNvSpPr>
              <a:spLocks noChangeArrowheads="1"/>
            </p:cNvSpPr>
            <p:nvPr/>
          </p:nvSpPr>
          <p:spPr bwMode="auto">
            <a:xfrm>
              <a:off x="3648" y="2832"/>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49" name="矩形 505902"/>
            <p:cNvSpPr>
              <a:spLocks noChangeArrowheads="1"/>
            </p:cNvSpPr>
            <p:nvPr/>
          </p:nvSpPr>
          <p:spPr bwMode="auto">
            <a:xfrm>
              <a:off x="4032" y="2832"/>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50" name="矩形 505903"/>
            <p:cNvSpPr>
              <a:spLocks noChangeArrowheads="1"/>
            </p:cNvSpPr>
            <p:nvPr/>
          </p:nvSpPr>
          <p:spPr bwMode="auto">
            <a:xfrm>
              <a:off x="3840" y="3408"/>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51" name="矩形 505904"/>
            <p:cNvSpPr>
              <a:spLocks noChangeArrowheads="1"/>
            </p:cNvSpPr>
            <p:nvPr/>
          </p:nvSpPr>
          <p:spPr bwMode="auto">
            <a:xfrm>
              <a:off x="3888" y="3360"/>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52" name="矩形 505905"/>
            <p:cNvSpPr>
              <a:spLocks noChangeArrowheads="1"/>
            </p:cNvSpPr>
            <p:nvPr/>
          </p:nvSpPr>
          <p:spPr bwMode="auto">
            <a:xfrm>
              <a:off x="3936" y="3312"/>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53" name="文本框 505906"/>
            <p:cNvSpPr txBox="1">
              <a:spLocks noChangeArrowheads="1"/>
            </p:cNvSpPr>
            <p:nvPr/>
          </p:nvSpPr>
          <p:spPr bwMode="auto">
            <a:xfrm>
              <a:off x="3120" y="2592"/>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sp>
          <p:nvSpPr>
            <p:cNvPr id="54" name="文本框 505907"/>
            <p:cNvSpPr txBox="1">
              <a:spLocks noChangeArrowheads="1"/>
            </p:cNvSpPr>
            <p:nvPr/>
          </p:nvSpPr>
          <p:spPr bwMode="auto">
            <a:xfrm>
              <a:off x="3072" y="3600"/>
              <a:ext cx="99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latin typeface="Times New Roman" panose="02020603050405020304" pitchFamily="18" charset="0"/>
                </a:rPr>
                <a:t>(b) </a:t>
              </a:r>
              <a:r>
                <a:rPr lang="zh-CN" altLang="en-US" sz="2000" b="1">
                  <a:latin typeface="Times New Roman" panose="02020603050405020304" pitchFamily="18" charset="0"/>
                </a:rPr>
                <a:t>目标配置</a:t>
              </a:r>
            </a:p>
          </p:txBody>
        </p:sp>
        <p:sp>
          <p:nvSpPr>
            <p:cNvPr id="55" name="文本框 505908"/>
            <p:cNvSpPr txBox="1">
              <a:spLocks noChangeArrowheads="1"/>
            </p:cNvSpPr>
            <p:nvPr/>
          </p:nvSpPr>
          <p:spPr bwMode="auto">
            <a:xfrm>
              <a:off x="4128" y="3139"/>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200" b="1">
                  <a:solidFill>
                    <a:srgbClr val="660066"/>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56" name="文本框 505909"/>
            <p:cNvSpPr txBox="1">
              <a:spLocks noChangeArrowheads="1"/>
            </p:cNvSpPr>
            <p:nvPr/>
          </p:nvSpPr>
          <p:spPr bwMode="auto">
            <a:xfrm>
              <a:off x="4224" y="3216"/>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200" b="1">
                  <a:solidFill>
                    <a:schemeClr val="bg1"/>
                  </a:solidFill>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57" name="文本框 505910"/>
            <p:cNvSpPr txBox="1">
              <a:spLocks noChangeArrowheads="1"/>
            </p:cNvSpPr>
            <p:nvPr/>
          </p:nvSpPr>
          <p:spPr bwMode="auto">
            <a:xfrm>
              <a:off x="4320" y="3312"/>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200" b="1">
                  <a:solidFill>
                    <a:schemeClr val="tx2"/>
                  </a:solidFill>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721594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p:cTn id="7"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0-#ppt_w/2"/>
                                          </p:val>
                                        </p:tav>
                                        <p:tav tm="100000">
                                          <p:val>
                                            <p:strVal val="#ppt_x"/>
                                          </p:val>
                                        </p:tav>
                                      </p:tavLst>
                                    </p:anim>
                                    <p:anim calcmode="lin" valueType="num">
                                      <p:cBhvr>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43857"/>
          </a:xfrm>
        </p:spPr>
        <p:txBody>
          <a:bodyPr>
            <a:normAutofit/>
          </a:bodyPr>
          <a:lstStyle/>
          <a:p>
            <a:pPr marL="0" lvl="0" indent="0" eaLnBrk="0" hangingPunct="0">
              <a:lnSpc>
                <a:spcPct val="150000"/>
              </a:lnSpc>
              <a:spcBef>
                <a:spcPts val="0"/>
              </a:spcBef>
              <a:buClr>
                <a:srgbClr val="FFFF66"/>
              </a:buClr>
              <a:buNone/>
            </a:pPr>
            <a:r>
              <a:rPr lang="en-US" altLang="zh-CN" sz="2600" b="1" dirty="0" smtClean="0">
                <a:solidFill>
                  <a:srgbClr val="0000FF"/>
                </a:solidFill>
              </a:rPr>
              <a:t>2.2.1   </a:t>
            </a:r>
            <a:r>
              <a:rPr lang="zh-CN" altLang="en-US" sz="2600" b="1" dirty="0" smtClean="0">
                <a:solidFill>
                  <a:srgbClr val="0000FF"/>
                </a:solidFill>
              </a:rPr>
              <a:t>问题归约描述 </a:t>
            </a:r>
            <a:r>
              <a:rPr lang="en-US" altLang="zh-CN" sz="2600" b="1" dirty="0">
                <a:solidFill>
                  <a:srgbClr val="0000FF"/>
                </a:solidFill>
              </a:rPr>
              <a:t>- 3</a:t>
            </a:r>
            <a:r>
              <a:rPr lang="zh-CN" altLang="en-US" sz="2600" b="1" dirty="0">
                <a:solidFill>
                  <a:srgbClr val="0000FF"/>
                </a:solidFill>
              </a:rPr>
              <a:t>圆盘梵塔</a:t>
            </a:r>
            <a:r>
              <a:rPr lang="zh-CN" altLang="en-US" sz="2600" b="1" dirty="0" smtClean="0">
                <a:solidFill>
                  <a:srgbClr val="0000FF"/>
                </a:solidFill>
              </a:rPr>
              <a:t>难题</a:t>
            </a:r>
            <a:endParaRPr lang="zh-CN" altLang="en-US" sz="2600" b="1" dirty="0">
              <a:solidFill>
                <a:srgbClr val="0000FF"/>
              </a:solidFill>
            </a:endParaRPr>
          </a:p>
        </p:txBody>
      </p:sp>
      <p:sp>
        <p:nvSpPr>
          <p:cNvPr id="58" name="文本框 309249"/>
          <p:cNvSpPr txBox="1">
            <a:spLocks noChangeArrowheads="1"/>
          </p:cNvSpPr>
          <p:nvPr/>
        </p:nvSpPr>
        <p:spPr bwMode="auto">
          <a:xfrm>
            <a:off x="1166813" y="2250395"/>
            <a:ext cx="77104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 typeface="Wingdings" panose="05000000000000000000" pitchFamily="2" charset="2"/>
              <a:buChar char="Ø"/>
            </a:pPr>
            <a:r>
              <a:rPr lang="en-US" altLang="zh-CN" b="1">
                <a:solidFill>
                  <a:srgbClr val="FFCC99"/>
                </a:solidFill>
                <a:latin typeface="Times New Roman" panose="02020603050405020304" pitchFamily="18" charset="0"/>
                <a:ea typeface="宋体" panose="02010600030101010101" pitchFamily="2" charset="-122"/>
              </a:rPr>
              <a:t> </a:t>
            </a:r>
            <a:r>
              <a:rPr lang="zh-CN" altLang="en-US" sz="3200" b="1">
                <a:latin typeface="Times New Roman" panose="02020603050405020304" pitchFamily="18" charset="0"/>
              </a:rPr>
              <a:t>约束条件</a:t>
            </a:r>
            <a:endParaRPr lang="zh-CN" altLang="en-US" sz="3600" b="1">
              <a:latin typeface="Times New Roman" panose="02020603050405020304" pitchFamily="18" charset="0"/>
              <a:ea typeface="宋体" panose="02010600030101010101" pitchFamily="2" charset="-122"/>
            </a:endParaRPr>
          </a:p>
        </p:txBody>
      </p:sp>
      <p:sp>
        <p:nvSpPr>
          <p:cNvPr id="59" name="文本框 58"/>
          <p:cNvSpPr txBox="1">
            <a:spLocks noChangeArrowheads="1"/>
          </p:cNvSpPr>
          <p:nvPr/>
        </p:nvSpPr>
        <p:spPr bwMode="auto">
          <a:xfrm>
            <a:off x="1104900" y="3010808"/>
            <a:ext cx="75501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a:latin typeface="Times New Roman" panose="02020603050405020304" pitchFamily="18" charset="0"/>
                <a:ea typeface="宋体" panose="02010600030101010101" pitchFamily="2" charset="-122"/>
              </a:rPr>
              <a:t>(1) 一次只能移动一个圆盘;</a:t>
            </a:r>
          </a:p>
        </p:txBody>
      </p:sp>
      <p:sp>
        <p:nvSpPr>
          <p:cNvPr id="60" name="文本框 59"/>
          <p:cNvSpPr txBox="1">
            <a:spLocks noChangeArrowheads="1"/>
          </p:cNvSpPr>
          <p:nvPr/>
        </p:nvSpPr>
        <p:spPr bwMode="auto">
          <a:xfrm>
            <a:off x="1104900" y="4042683"/>
            <a:ext cx="740568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a:latin typeface="Times New Roman" panose="02020603050405020304" pitchFamily="18" charset="0"/>
                <a:ea typeface="宋体" panose="02010600030101010101" pitchFamily="2" charset="-122"/>
              </a:rPr>
              <a:t>(2) </a:t>
            </a:r>
            <a:r>
              <a:rPr lang="zh-CN" altLang="en-US">
                <a:latin typeface="Times New Roman" panose="02020603050405020304" pitchFamily="18" charset="0"/>
                <a:ea typeface="宋体" panose="02010600030101010101" pitchFamily="2" charset="-122"/>
              </a:rPr>
              <a:t>只有柱子最上面的圆盘可以移动</a:t>
            </a:r>
            <a:r>
              <a:rPr lang="en-US" altLang="zh-CN">
                <a:latin typeface="Times New Roman" panose="02020603050405020304" pitchFamily="18" charset="0"/>
                <a:ea typeface="宋体" panose="02010600030101010101" pitchFamily="2" charset="-122"/>
              </a:rPr>
              <a:t>; </a:t>
            </a:r>
            <a:r>
              <a:rPr lang="en-US" altLang="zh-CN" sz="3200" b="1">
                <a:latin typeface="Times New Roman" panose="02020603050405020304" pitchFamily="18" charset="0"/>
                <a:ea typeface="宋体" panose="02010600030101010101" pitchFamily="2" charset="-122"/>
              </a:rPr>
              <a:t>    </a:t>
            </a:r>
          </a:p>
        </p:txBody>
      </p:sp>
      <p:sp>
        <p:nvSpPr>
          <p:cNvPr id="61" name="文本框 60"/>
          <p:cNvSpPr txBox="1">
            <a:spLocks noChangeArrowheads="1"/>
          </p:cNvSpPr>
          <p:nvPr/>
        </p:nvSpPr>
        <p:spPr bwMode="auto">
          <a:xfrm>
            <a:off x="1104899" y="5266645"/>
            <a:ext cx="6683829" cy="43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大圆盘不能放在小圆盘上面。</a:t>
            </a:r>
            <a:endParaRPr lang="en-US" altLang="zh-CN" dirty="0">
              <a:latin typeface="Times New Roman" panose="02020603050405020304" pitchFamily="18" charset="0"/>
              <a:ea typeface="宋体" panose="02010600030101010101" pitchFamily="2" charset="-122"/>
            </a:endParaRPr>
          </a:p>
        </p:txBody>
      </p:sp>
      <p:grpSp>
        <p:nvGrpSpPr>
          <p:cNvPr id="62" name="组合 309254"/>
          <p:cNvGrpSpPr>
            <a:grpSpLocks/>
          </p:cNvGrpSpPr>
          <p:nvPr/>
        </p:nvGrpSpPr>
        <p:grpSpPr bwMode="auto">
          <a:xfrm>
            <a:off x="8049986" y="2732995"/>
            <a:ext cx="2667000" cy="2133600"/>
            <a:chOff x="1104" y="1200"/>
            <a:chExt cx="2928" cy="2448"/>
          </a:xfrm>
        </p:grpSpPr>
        <p:sp>
          <p:nvSpPr>
            <p:cNvPr id="63" name="文本框 309255"/>
            <p:cNvSpPr txBox="1">
              <a:spLocks noChangeArrowheads="1"/>
            </p:cNvSpPr>
            <p:nvPr/>
          </p:nvSpPr>
          <p:spPr bwMode="auto">
            <a:xfrm>
              <a:off x="1104" y="1200"/>
              <a:ext cx="2928" cy="2448"/>
            </a:xfrm>
            <a:prstGeom prst="rect">
              <a:avLst/>
            </a:prstGeom>
            <a:gradFill rotWithShape="0">
              <a:gsLst>
                <a:gs pos="0">
                  <a:srgbClr val="006699"/>
                </a:gs>
                <a:gs pos="100000">
                  <a:srgbClr val="77ADC9"/>
                </a:gs>
              </a:gsLst>
              <a:lin ang="5400000" scaled="1"/>
            </a:gradFill>
            <a:ln w="9525">
              <a:solidFill>
                <a:srgbClr val="006699"/>
              </a:solidFill>
              <a:miter lim="800000"/>
              <a:headEnd/>
              <a:tailEnd/>
            </a:ln>
            <a:effectLst>
              <a:outerShdw blurRad="63500" dist="38099" dir="2700000" algn="ctr" rotWithShape="0">
                <a:schemeClr val="bg2">
                  <a:alpha val="74998"/>
                </a:schemeClr>
              </a:outerShdw>
            </a:effectLst>
          </p:spPr>
          <p:txBody>
            <a:bodyPr lIns="92075" tIns="46038" rIns="92075" bIns="46038"/>
            <a:lstStyle>
              <a:lvl1pPr marL="342900" indent="-342900">
                <a:spcBef>
                  <a:spcPct val="20000"/>
                </a:spcBef>
                <a:buBlip>
                  <a:blip r:embed="rId2"/>
                </a:buBlip>
                <a:defRPr sz="2800">
                  <a:solidFill>
                    <a:schemeClr val="tx1"/>
                  </a:solidFill>
                  <a:latin typeface="Berlin Sans FB" charset="0"/>
                  <a:ea typeface="楷体_GB2312" charset="0"/>
                </a:defRPr>
              </a:lvl1pPr>
              <a:lvl2pPr>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lvl="1" algn="just" eaLnBrk="1" hangingPunct="1">
                <a:lnSpc>
                  <a:spcPct val="125000"/>
                </a:lnSpc>
                <a:buClr>
                  <a:srgbClr val="FF3300"/>
                </a:buClr>
                <a:buSzTx/>
                <a:buFont typeface="Wingdings" charset="2"/>
                <a:buNone/>
                <a:defRPr/>
              </a:pPr>
              <a:endParaRPr lang="zh-CN" altLang="zh-CN" sz="2000" b="1" smtClean="0">
                <a:solidFill>
                  <a:srgbClr val="0000FF"/>
                </a:solidFill>
                <a:latin typeface="Times New Roman" charset="0"/>
                <a:ea typeface="宋体" charset="-122"/>
              </a:endParaRPr>
            </a:p>
          </p:txBody>
        </p:sp>
        <p:sp>
          <p:nvSpPr>
            <p:cNvPr id="64" name="矩形 309256"/>
            <p:cNvSpPr>
              <a:spLocks noChangeArrowheads="1"/>
            </p:cNvSpPr>
            <p:nvPr/>
          </p:nvSpPr>
          <p:spPr bwMode="auto">
            <a:xfrm>
              <a:off x="1248" y="2907"/>
              <a:ext cx="2496" cy="69"/>
            </a:xfrm>
            <a:prstGeom prst="rect">
              <a:avLst/>
            </a:prstGeom>
            <a:solidFill>
              <a:srgbClr val="FFFF00"/>
            </a:solidFill>
            <a:ln w="9525">
              <a:solidFill>
                <a:srgbClr val="FF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65" name="矩形 309257"/>
            <p:cNvSpPr>
              <a:spLocks noChangeArrowheads="1"/>
            </p:cNvSpPr>
            <p:nvPr/>
          </p:nvSpPr>
          <p:spPr bwMode="auto">
            <a:xfrm>
              <a:off x="1747" y="2009"/>
              <a:ext cx="83" cy="898"/>
            </a:xfrm>
            <a:prstGeom prst="rect">
              <a:avLst/>
            </a:prstGeom>
            <a:solidFill>
              <a:srgbClr val="FFFF00"/>
            </a:solidFill>
            <a:ln w="9525">
              <a:solidFill>
                <a:srgbClr val="FF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66" name="矩形 309258"/>
            <p:cNvSpPr>
              <a:spLocks noChangeArrowheads="1"/>
            </p:cNvSpPr>
            <p:nvPr/>
          </p:nvSpPr>
          <p:spPr bwMode="auto">
            <a:xfrm>
              <a:off x="2496" y="2009"/>
              <a:ext cx="83" cy="898"/>
            </a:xfrm>
            <a:prstGeom prst="rect">
              <a:avLst/>
            </a:prstGeom>
            <a:solidFill>
              <a:srgbClr val="FFFF00"/>
            </a:solidFill>
            <a:ln w="9525">
              <a:solidFill>
                <a:srgbClr val="FF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67" name="矩形 309259"/>
            <p:cNvSpPr>
              <a:spLocks noChangeArrowheads="1"/>
            </p:cNvSpPr>
            <p:nvPr/>
          </p:nvSpPr>
          <p:spPr bwMode="auto">
            <a:xfrm>
              <a:off x="3245" y="2009"/>
              <a:ext cx="83" cy="898"/>
            </a:xfrm>
            <a:prstGeom prst="rect">
              <a:avLst/>
            </a:prstGeom>
            <a:solidFill>
              <a:srgbClr val="FFFF00"/>
            </a:solidFill>
            <a:ln w="9525">
              <a:solidFill>
                <a:srgbClr val="FF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68" name="矩形 309260"/>
            <p:cNvSpPr>
              <a:spLocks noChangeArrowheads="1"/>
            </p:cNvSpPr>
            <p:nvPr/>
          </p:nvSpPr>
          <p:spPr bwMode="auto">
            <a:xfrm>
              <a:off x="2899" y="2838"/>
              <a:ext cx="749" cy="69"/>
            </a:xfrm>
            <a:prstGeom prst="rect">
              <a:avLst/>
            </a:prstGeom>
            <a:solidFill>
              <a:srgbClr val="660066"/>
            </a:solidFill>
            <a:ln w="9525">
              <a:solidFill>
                <a:srgbClr val="660066"/>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69" name="矩形 309261"/>
            <p:cNvSpPr>
              <a:spLocks noChangeArrowheads="1"/>
            </p:cNvSpPr>
            <p:nvPr/>
          </p:nvSpPr>
          <p:spPr bwMode="auto">
            <a:xfrm>
              <a:off x="2976" y="2763"/>
              <a:ext cx="582" cy="69"/>
            </a:xfrm>
            <a:prstGeom prst="rect">
              <a:avLst/>
            </a:prstGeom>
            <a:solidFill>
              <a:srgbClr val="00FF00"/>
            </a:solidFill>
            <a:ln w="9525">
              <a:solidFill>
                <a:srgbClr val="00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70" name="矩形 309262"/>
            <p:cNvSpPr>
              <a:spLocks noChangeArrowheads="1"/>
            </p:cNvSpPr>
            <p:nvPr/>
          </p:nvSpPr>
          <p:spPr bwMode="auto">
            <a:xfrm>
              <a:off x="3072" y="2688"/>
              <a:ext cx="416" cy="69"/>
            </a:xfrm>
            <a:prstGeom prst="rect">
              <a:avLst/>
            </a:prstGeom>
            <a:solidFill>
              <a:srgbClr val="000066"/>
            </a:solidFill>
            <a:ln w="9525">
              <a:solidFill>
                <a:srgbClr val="000066"/>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71" name="文本框 309263"/>
            <p:cNvSpPr txBox="1">
              <a:spLocks noChangeArrowheads="1"/>
            </p:cNvSpPr>
            <p:nvPr/>
          </p:nvSpPr>
          <p:spPr bwMode="auto">
            <a:xfrm>
              <a:off x="1686" y="1681"/>
              <a:ext cx="20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1</a:t>
              </a:r>
              <a:endParaRPr lang="en-US" altLang="zh-CN" sz="2400" b="1">
                <a:latin typeface="Times New Roman" panose="02020603050405020304" pitchFamily="18" charset="0"/>
                <a:ea typeface="宋体" panose="02010600030101010101" pitchFamily="2" charset="-122"/>
              </a:endParaRPr>
            </a:p>
          </p:txBody>
        </p:sp>
        <p:sp>
          <p:nvSpPr>
            <p:cNvPr id="72" name="文本框 309264"/>
            <p:cNvSpPr txBox="1">
              <a:spLocks noChangeArrowheads="1"/>
            </p:cNvSpPr>
            <p:nvPr/>
          </p:nvSpPr>
          <p:spPr bwMode="auto">
            <a:xfrm>
              <a:off x="2427" y="1692"/>
              <a:ext cx="20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73" name="文本框 309265"/>
            <p:cNvSpPr txBox="1">
              <a:spLocks noChangeArrowheads="1"/>
            </p:cNvSpPr>
            <p:nvPr/>
          </p:nvSpPr>
          <p:spPr bwMode="auto">
            <a:xfrm>
              <a:off x="3164" y="1717"/>
              <a:ext cx="202"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712223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ppt_x</p:attrName>
                                        </p:attrNameLst>
                                      </p:cBhvr>
                                      <p:tavLst>
                                        <p:tav tm="0">
                                          <p:val>
                                            <p:strVal val="0-#ppt_w/2"/>
                                          </p:val>
                                        </p:tav>
                                        <p:tav tm="100000">
                                          <p:val>
                                            <p:strVal val="#ppt_x"/>
                                          </p:val>
                                        </p:tav>
                                      </p:tavLst>
                                    </p:anim>
                                    <p:anim calcmode="lin" valueType="num">
                                      <p:cBhvr>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ppt_x</p:attrName>
                                        </p:attrNameLst>
                                      </p:cBhvr>
                                      <p:tavLst>
                                        <p:tav tm="0">
                                          <p:val>
                                            <p:strVal val="0-#ppt_w/2"/>
                                          </p:val>
                                        </p:tav>
                                        <p:tav tm="100000">
                                          <p:val>
                                            <p:strVal val="#ppt_x"/>
                                          </p:val>
                                        </p:tav>
                                      </p:tavLst>
                                    </p:anim>
                                    <p:anim calcmode="lin" valueType="num">
                                      <p:cBhvr>
                                        <p:cTn id="13" dur="500" fill="hold"/>
                                        <p:tgtEl>
                                          <p:spTgt spid="6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0-#ppt_w/2"/>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43857"/>
          </a:xfrm>
        </p:spPr>
        <p:txBody>
          <a:bodyPr>
            <a:normAutofit/>
          </a:bodyPr>
          <a:lstStyle/>
          <a:p>
            <a:pPr marL="0" lvl="0" indent="0" eaLnBrk="0" hangingPunct="0">
              <a:lnSpc>
                <a:spcPct val="150000"/>
              </a:lnSpc>
              <a:spcBef>
                <a:spcPts val="0"/>
              </a:spcBef>
              <a:buClr>
                <a:srgbClr val="FFFF66"/>
              </a:buClr>
              <a:buNone/>
            </a:pPr>
            <a:r>
              <a:rPr lang="en-US" altLang="zh-CN" sz="2600" b="1" dirty="0" smtClean="0">
                <a:solidFill>
                  <a:srgbClr val="0000FF"/>
                </a:solidFill>
              </a:rPr>
              <a:t>2.2.1   </a:t>
            </a:r>
            <a:r>
              <a:rPr lang="zh-CN" altLang="en-US" sz="2600" b="1" dirty="0" smtClean="0">
                <a:solidFill>
                  <a:srgbClr val="0000FF"/>
                </a:solidFill>
              </a:rPr>
              <a:t>问题归约描述 </a:t>
            </a:r>
            <a:r>
              <a:rPr lang="en-US" altLang="zh-CN" sz="2600" b="1" dirty="0">
                <a:solidFill>
                  <a:srgbClr val="0000FF"/>
                </a:solidFill>
              </a:rPr>
              <a:t>- 3</a:t>
            </a:r>
            <a:r>
              <a:rPr lang="zh-CN" altLang="en-US" sz="2600" b="1" dirty="0">
                <a:solidFill>
                  <a:srgbClr val="0000FF"/>
                </a:solidFill>
              </a:rPr>
              <a:t>圆盘梵塔</a:t>
            </a:r>
            <a:r>
              <a:rPr lang="zh-CN" altLang="en-US" sz="2600" b="1" dirty="0" smtClean="0">
                <a:solidFill>
                  <a:srgbClr val="0000FF"/>
                </a:solidFill>
              </a:rPr>
              <a:t>难题</a:t>
            </a:r>
            <a:endParaRPr lang="zh-CN" altLang="en-US" sz="2600" b="1" dirty="0">
              <a:solidFill>
                <a:srgbClr val="0000FF"/>
              </a:solidFill>
            </a:endParaRPr>
          </a:p>
        </p:txBody>
      </p:sp>
      <p:sp>
        <p:nvSpPr>
          <p:cNvPr id="58" name="文本框 309249"/>
          <p:cNvSpPr txBox="1">
            <a:spLocks noChangeArrowheads="1"/>
          </p:cNvSpPr>
          <p:nvPr/>
        </p:nvSpPr>
        <p:spPr bwMode="auto">
          <a:xfrm>
            <a:off x="1166813" y="2250395"/>
            <a:ext cx="7710487" cy="48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defTabSz="912813">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defTabSz="912813">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defTabSz="912813">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defTabSz="912813">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defTabSz="912813">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defTabSz="912813"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 typeface="Wingdings" panose="05000000000000000000" pitchFamily="2" charset="2"/>
              <a:buChar char="Ø"/>
            </a:pPr>
            <a:r>
              <a:rPr lang="en-US" altLang="zh-CN" b="1" dirty="0">
                <a:solidFill>
                  <a:srgbClr val="FFCC99"/>
                </a:solidFill>
                <a:latin typeface="Times New Roman" panose="02020603050405020304" pitchFamily="18" charset="0"/>
                <a:ea typeface="宋体" panose="02010600030101010101" pitchFamily="2" charset="-122"/>
              </a:rPr>
              <a:t> </a:t>
            </a:r>
            <a:r>
              <a:rPr lang="zh-CN" altLang="en-US" sz="3200" b="1" dirty="0">
                <a:solidFill>
                  <a:srgbClr val="C00000"/>
                </a:solidFill>
                <a:latin typeface="Times New Roman" panose="02020603050405020304" pitchFamily="18" charset="0"/>
              </a:rPr>
              <a:t>解题过程</a:t>
            </a:r>
            <a:endParaRPr lang="zh-CN" altLang="en-US" sz="3600" b="1" dirty="0">
              <a:solidFill>
                <a:srgbClr val="C00000"/>
              </a:solidFill>
              <a:latin typeface="Times New Roman" panose="02020603050405020304" pitchFamily="18" charset="0"/>
              <a:ea typeface="宋体" panose="02010600030101010101" pitchFamily="2" charset="-122"/>
            </a:endParaRPr>
          </a:p>
        </p:txBody>
      </p:sp>
      <p:sp>
        <p:nvSpPr>
          <p:cNvPr id="91" name="文本占位符 506882"/>
          <p:cNvSpPr txBox="1">
            <a:spLocks noChangeArrowheads="1"/>
          </p:cNvSpPr>
          <p:nvPr/>
        </p:nvSpPr>
        <p:spPr bwMode="auto">
          <a:xfrm>
            <a:off x="2122715" y="2782710"/>
            <a:ext cx="858882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dirty="0" smtClean="0">
                <a:ln>
                  <a:noFill/>
                </a:ln>
                <a:solidFill>
                  <a:srgbClr val="000000"/>
                </a:solidFill>
                <a:effectLst/>
                <a:uLnTx/>
                <a:uFillTx/>
                <a:latin typeface="Berlin Sans FB"/>
                <a:ea typeface="楷体_GB2312"/>
                <a:cs typeface="+mn-cs"/>
              </a:rPr>
              <a:t>将原始问题归约为一个较简单问题集合</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Berlin Sans FB"/>
                <a:ea typeface="楷体_GB2312"/>
                <a:cs typeface="+mn-cs"/>
              </a:rPr>
              <a:t>      把原始梵塔难题归约（简化）</a:t>
            </a:r>
            <a:r>
              <a:rPr kumimoji="0" lang="zh-CN" altLang="en-US"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为下列</a:t>
            </a:r>
            <a:r>
              <a:rPr kumimoji="0" lang="en-US"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3</a:t>
            </a:r>
            <a:r>
              <a:rPr kumimoji="0" lang="zh-CN" altLang="en-US"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个子难题：</a:t>
            </a:r>
          </a:p>
          <a:p>
            <a:pPr marL="742950" marR="0" lvl="1" indent="-285750" algn="l" defTabSz="914400" rtl="0" eaLnBrk="1" fontAlgn="base" latinLnBrk="0" hangingPunct="1">
              <a:lnSpc>
                <a:spcPct val="90000"/>
              </a:lnSpc>
              <a:spcBef>
                <a:spcPct val="20000"/>
              </a:spcBef>
              <a:spcAft>
                <a:spcPct val="0"/>
              </a:spcAft>
              <a:buClrTx/>
              <a:buSzPct val="75000"/>
              <a:buFontTx/>
              <a:buBlip>
                <a:blip r:embed="rId3"/>
              </a:buBlip>
              <a:tabLst/>
              <a:defRPr/>
            </a:pP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1</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）移动圆盘</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和</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B</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至柱子</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2</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的双圆盘难题；</a:t>
            </a:r>
            <a:endParaRPr kumimoji="0" lang="zh-CN" altLang="en-US" sz="2400" b="1" i="0" u="none" strike="noStrike" kern="1200" cap="none" spc="0" normalizeH="0" baseline="0" noProof="0" dirty="0" smtClean="0">
              <a:ln>
                <a:noFill/>
              </a:ln>
              <a:solidFill>
                <a:srgbClr val="000000"/>
              </a:solidFill>
              <a:effectLst/>
              <a:uLnTx/>
              <a:uFillTx/>
              <a:latin typeface="楷体_GB2312" pitchFamily="49" charset="-122"/>
              <a:ea typeface="楷体_GB2312"/>
              <a:cs typeface="+mn-cs"/>
            </a:endParaRPr>
          </a:p>
        </p:txBody>
      </p:sp>
      <p:grpSp>
        <p:nvGrpSpPr>
          <p:cNvPr id="92" name="组合 36896"/>
          <p:cNvGrpSpPr>
            <a:grpSpLocks/>
          </p:cNvGrpSpPr>
          <p:nvPr/>
        </p:nvGrpSpPr>
        <p:grpSpPr bwMode="auto">
          <a:xfrm>
            <a:off x="2828925" y="4741685"/>
            <a:ext cx="2503488" cy="1482725"/>
            <a:chOff x="864" y="1973"/>
            <a:chExt cx="1577" cy="934"/>
          </a:xfrm>
        </p:grpSpPr>
        <p:sp>
          <p:nvSpPr>
            <p:cNvPr id="93" name="矩形 36867"/>
            <p:cNvSpPr>
              <a:spLocks noChangeArrowheads="1"/>
            </p:cNvSpPr>
            <p:nvPr/>
          </p:nvSpPr>
          <p:spPr bwMode="auto">
            <a:xfrm>
              <a:off x="1001" y="2859"/>
              <a:ext cx="1440" cy="48"/>
            </a:xfrm>
            <a:prstGeom prst="rect">
              <a:avLst/>
            </a:prstGeom>
            <a:solidFill>
              <a:srgbClr val="FFFF00"/>
            </a:solidFill>
            <a:ln w="9525">
              <a:solidFill>
                <a:srgbClr val="0000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94" name="矩形 36868"/>
            <p:cNvSpPr>
              <a:spLocks noChangeArrowheads="1"/>
            </p:cNvSpPr>
            <p:nvPr/>
          </p:nvSpPr>
          <p:spPr bwMode="auto">
            <a:xfrm>
              <a:off x="1289" y="2235"/>
              <a:ext cx="48" cy="624"/>
            </a:xfrm>
            <a:prstGeom prst="rect">
              <a:avLst/>
            </a:prstGeom>
            <a:solidFill>
              <a:srgbClr val="FFFF00"/>
            </a:solidFill>
            <a:ln w="9525">
              <a:solidFill>
                <a:srgbClr val="0000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95" name="矩形 36869"/>
            <p:cNvSpPr>
              <a:spLocks noChangeArrowheads="1"/>
            </p:cNvSpPr>
            <p:nvPr/>
          </p:nvSpPr>
          <p:spPr bwMode="auto">
            <a:xfrm>
              <a:off x="1721" y="2235"/>
              <a:ext cx="48" cy="624"/>
            </a:xfrm>
            <a:prstGeom prst="rect">
              <a:avLst/>
            </a:prstGeom>
            <a:solidFill>
              <a:srgbClr val="FFFF00"/>
            </a:solidFill>
            <a:ln w="9525">
              <a:solidFill>
                <a:srgbClr val="0000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96" name="矩形 36870"/>
            <p:cNvSpPr>
              <a:spLocks noChangeArrowheads="1"/>
            </p:cNvSpPr>
            <p:nvPr/>
          </p:nvSpPr>
          <p:spPr bwMode="auto">
            <a:xfrm>
              <a:off x="2153" y="2235"/>
              <a:ext cx="48" cy="624"/>
            </a:xfrm>
            <a:prstGeom prst="rect">
              <a:avLst/>
            </a:prstGeom>
            <a:solidFill>
              <a:srgbClr val="FFFF00"/>
            </a:solidFill>
            <a:ln w="9525">
              <a:solidFill>
                <a:srgbClr val="0000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97" name="矩形 36871"/>
            <p:cNvSpPr>
              <a:spLocks noChangeArrowheads="1"/>
            </p:cNvSpPr>
            <p:nvPr/>
          </p:nvSpPr>
          <p:spPr bwMode="auto">
            <a:xfrm>
              <a:off x="1097" y="2811"/>
              <a:ext cx="432" cy="48"/>
            </a:xfrm>
            <a:prstGeom prst="rect">
              <a:avLst/>
            </a:prstGeom>
            <a:solidFill>
              <a:srgbClr val="660066"/>
            </a:solidFill>
            <a:ln w="9525">
              <a:solidFill>
                <a:srgbClr val="660066"/>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98" name="矩形 36872"/>
            <p:cNvSpPr>
              <a:spLocks noChangeArrowheads="1"/>
            </p:cNvSpPr>
            <p:nvPr/>
          </p:nvSpPr>
          <p:spPr bwMode="auto">
            <a:xfrm>
              <a:off x="1145" y="2763"/>
              <a:ext cx="336" cy="48"/>
            </a:xfrm>
            <a:prstGeom prst="rect">
              <a:avLst/>
            </a:prstGeom>
            <a:solidFill>
              <a:srgbClr val="00FF00"/>
            </a:solidFill>
            <a:ln w="9525">
              <a:solidFill>
                <a:srgbClr val="00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99" name="矩形 36873"/>
            <p:cNvSpPr>
              <a:spLocks noChangeArrowheads="1"/>
            </p:cNvSpPr>
            <p:nvPr/>
          </p:nvSpPr>
          <p:spPr bwMode="auto">
            <a:xfrm>
              <a:off x="1193" y="2715"/>
              <a:ext cx="240" cy="48"/>
            </a:xfrm>
            <a:prstGeom prst="rect">
              <a:avLst/>
            </a:prstGeom>
            <a:solidFill>
              <a:srgbClr val="000066"/>
            </a:solidFill>
            <a:ln w="9525">
              <a:solidFill>
                <a:srgbClr val="000066"/>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zh-CN" sz="2400" b="0" i="0" u="none" strike="noStrike" kern="0" cap="none" spc="0" normalizeH="0" baseline="0" noProof="0" smtClean="0">
                <a:ln>
                  <a:noFill/>
                </a:ln>
                <a:solidFill>
                  <a:srgbClr val="000000"/>
                </a:solidFill>
                <a:effectLst/>
                <a:uLnTx/>
                <a:uFillTx/>
                <a:latin typeface="楷体_GB2312" pitchFamily="49" charset="-122"/>
                <a:ea typeface="楷体_GB2312" pitchFamily="49" charset="-122"/>
              </a:endParaRPr>
            </a:p>
          </p:txBody>
        </p:sp>
        <p:sp>
          <p:nvSpPr>
            <p:cNvPr id="100" name="文本框 36874"/>
            <p:cNvSpPr txBox="1">
              <a:spLocks noChangeArrowheads="1"/>
            </p:cNvSpPr>
            <p:nvPr/>
          </p:nvSpPr>
          <p:spPr bwMode="auto">
            <a:xfrm>
              <a:off x="1221" y="197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660066"/>
                  </a:solidFill>
                  <a:effectLst/>
                  <a:uLnTx/>
                  <a:uFillTx/>
                  <a:latin typeface="Times New Roman" panose="02020603050405020304" pitchFamily="18" charset="0"/>
                  <a:ea typeface="宋体" panose="02010600030101010101" pitchFamily="2" charset="-122"/>
                </a:rPr>
                <a:t>1       2       3</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文本框 36875"/>
            <p:cNvSpPr txBox="1">
              <a:spLocks noChangeArrowheads="1"/>
            </p:cNvSpPr>
            <p:nvPr/>
          </p:nvSpPr>
          <p:spPr bwMode="auto">
            <a:xfrm>
              <a:off x="1056" y="2533"/>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1200" b="1" i="0" u="none" strike="noStrike" kern="0" cap="none" spc="0" normalizeH="0" baseline="0" noProof="0" smtClean="0">
                  <a:ln>
                    <a:noFill/>
                  </a:ln>
                  <a:solidFill>
                    <a:srgbClr val="660066"/>
                  </a:solidFill>
                  <a:effectLst/>
                  <a:uLnTx/>
                  <a:uFillTx/>
                  <a:latin typeface="Times New Roman" panose="02020603050405020304" pitchFamily="18" charset="0"/>
                  <a:ea typeface="宋体" panose="02010600030101010101" pitchFamily="2" charset="-122"/>
                </a:rPr>
                <a:t>A</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2" name="文本框 36876"/>
            <p:cNvSpPr txBox="1">
              <a:spLocks noChangeArrowheads="1"/>
            </p:cNvSpPr>
            <p:nvPr/>
          </p:nvSpPr>
          <p:spPr bwMode="auto">
            <a:xfrm>
              <a:off x="965" y="2616"/>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12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103" name="文本框 36877"/>
            <p:cNvSpPr txBox="1">
              <a:spLocks noChangeArrowheads="1"/>
            </p:cNvSpPr>
            <p:nvPr/>
          </p:nvSpPr>
          <p:spPr bwMode="auto">
            <a:xfrm>
              <a:off x="864" y="2712"/>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1200" b="1" i="0" u="none" strike="noStrike" kern="0" cap="none" spc="0" normalizeH="0" baseline="0" noProof="0" smtClean="0">
                  <a:ln>
                    <a:noFill/>
                  </a:ln>
                  <a:solidFill>
                    <a:srgbClr val="CC6600"/>
                  </a:solidFill>
                  <a:effectLst/>
                  <a:uLnTx/>
                  <a:uFillTx/>
                  <a:latin typeface="Times New Roman" panose="02020603050405020304" pitchFamily="18" charset="0"/>
                  <a:ea typeface="宋体" panose="02010600030101010101" pitchFamily="2" charset="-122"/>
                </a:rPr>
                <a:t>C</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04" name="组合 36897"/>
          <p:cNvGrpSpPr>
            <a:grpSpLocks/>
          </p:cNvGrpSpPr>
          <p:nvPr/>
        </p:nvGrpSpPr>
        <p:grpSpPr bwMode="auto">
          <a:xfrm>
            <a:off x="6573838" y="4741685"/>
            <a:ext cx="2351087" cy="1447800"/>
            <a:chOff x="3072" y="1973"/>
            <a:chExt cx="1481" cy="912"/>
          </a:xfrm>
        </p:grpSpPr>
        <p:sp>
          <p:nvSpPr>
            <p:cNvPr id="105" name="矩形 36879"/>
            <p:cNvSpPr>
              <a:spLocks noChangeArrowheads="1"/>
            </p:cNvSpPr>
            <p:nvPr/>
          </p:nvSpPr>
          <p:spPr bwMode="auto">
            <a:xfrm>
              <a:off x="3113" y="2837"/>
              <a:ext cx="1440" cy="48"/>
            </a:xfrm>
            <a:prstGeom prst="rect">
              <a:avLst/>
            </a:prstGeom>
            <a:solidFill>
              <a:srgbClr val="FFFF00"/>
            </a:solidFill>
            <a:ln w="9525">
              <a:solidFill>
                <a:srgbClr val="0000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06" name="矩形 36880"/>
            <p:cNvSpPr>
              <a:spLocks noChangeArrowheads="1"/>
            </p:cNvSpPr>
            <p:nvPr/>
          </p:nvSpPr>
          <p:spPr bwMode="auto">
            <a:xfrm>
              <a:off x="3401" y="2213"/>
              <a:ext cx="48" cy="624"/>
            </a:xfrm>
            <a:prstGeom prst="rect">
              <a:avLst/>
            </a:prstGeom>
            <a:solidFill>
              <a:srgbClr val="FFFF00"/>
            </a:solidFill>
            <a:ln w="9525">
              <a:solidFill>
                <a:srgbClr val="0000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07" name="矩形 36881"/>
            <p:cNvSpPr>
              <a:spLocks noChangeArrowheads="1"/>
            </p:cNvSpPr>
            <p:nvPr/>
          </p:nvSpPr>
          <p:spPr bwMode="auto">
            <a:xfrm>
              <a:off x="3833" y="2213"/>
              <a:ext cx="48" cy="624"/>
            </a:xfrm>
            <a:prstGeom prst="rect">
              <a:avLst/>
            </a:prstGeom>
            <a:solidFill>
              <a:srgbClr val="FFFF00"/>
            </a:solidFill>
            <a:ln w="9525">
              <a:solidFill>
                <a:srgbClr val="0000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08" name="矩形 36882"/>
            <p:cNvSpPr>
              <a:spLocks noChangeArrowheads="1"/>
            </p:cNvSpPr>
            <p:nvPr/>
          </p:nvSpPr>
          <p:spPr bwMode="auto">
            <a:xfrm>
              <a:off x="4272" y="2213"/>
              <a:ext cx="48" cy="624"/>
            </a:xfrm>
            <a:prstGeom prst="rect">
              <a:avLst/>
            </a:prstGeom>
            <a:solidFill>
              <a:srgbClr val="FFFF00"/>
            </a:solidFill>
            <a:ln w="9525">
              <a:solidFill>
                <a:srgbClr val="0000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09" name="矩形 36883"/>
            <p:cNvSpPr>
              <a:spLocks noChangeArrowheads="1"/>
            </p:cNvSpPr>
            <p:nvPr/>
          </p:nvSpPr>
          <p:spPr bwMode="auto">
            <a:xfrm>
              <a:off x="3216" y="2789"/>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10" name="矩形 36884"/>
            <p:cNvSpPr>
              <a:spLocks noChangeArrowheads="1"/>
            </p:cNvSpPr>
            <p:nvPr/>
          </p:nvSpPr>
          <p:spPr bwMode="auto">
            <a:xfrm>
              <a:off x="3696" y="2788"/>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11" name="矩形 36885"/>
            <p:cNvSpPr>
              <a:spLocks noChangeArrowheads="1"/>
            </p:cNvSpPr>
            <p:nvPr/>
          </p:nvSpPr>
          <p:spPr bwMode="auto">
            <a:xfrm>
              <a:off x="3744" y="2740"/>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12" name="文本框 36886"/>
            <p:cNvSpPr txBox="1">
              <a:spLocks noChangeArrowheads="1"/>
            </p:cNvSpPr>
            <p:nvPr/>
          </p:nvSpPr>
          <p:spPr bwMode="auto">
            <a:xfrm>
              <a:off x="3305" y="197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660066"/>
                  </a:solidFill>
                  <a:effectLst/>
                  <a:uLnTx/>
                  <a:uFillTx/>
                  <a:latin typeface="Times New Roman" panose="02020603050405020304" pitchFamily="18" charset="0"/>
                  <a:ea typeface="宋体" panose="02010600030101010101" pitchFamily="2" charset="-122"/>
                </a:rPr>
                <a:t>1       2       3</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3" name="文本框 36887"/>
            <p:cNvSpPr txBox="1">
              <a:spLocks noChangeArrowheads="1"/>
            </p:cNvSpPr>
            <p:nvPr/>
          </p:nvSpPr>
          <p:spPr bwMode="auto">
            <a:xfrm>
              <a:off x="3895" y="2596"/>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1200" b="1" i="0" u="none" strike="noStrike" kern="0" cap="none" spc="0" normalizeH="0" baseline="0" noProof="0" smtClean="0">
                  <a:ln>
                    <a:noFill/>
                  </a:ln>
                  <a:solidFill>
                    <a:srgbClr val="660066"/>
                  </a:solidFill>
                  <a:effectLst/>
                  <a:uLnTx/>
                  <a:uFillTx/>
                  <a:latin typeface="Times New Roman" panose="02020603050405020304" pitchFamily="18" charset="0"/>
                  <a:ea typeface="宋体" panose="02010600030101010101" pitchFamily="2" charset="-122"/>
                </a:rPr>
                <a:t>A</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4" name="文本框 36888"/>
            <p:cNvSpPr txBox="1">
              <a:spLocks noChangeArrowheads="1"/>
            </p:cNvSpPr>
            <p:nvPr/>
          </p:nvSpPr>
          <p:spPr bwMode="auto">
            <a:xfrm>
              <a:off x="4032" y="2692"/>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12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115" name="文本框 36889"/>
            <p:cNvSpPr txBox="1">
              <a:spLocks noChangeArrowheads="1"/>
            </p:cNvSpPr>
            <p:nvPr/>
          </p:nvSpPr>
          <p:spPr bwMode="auto">
            <a:xfrm>
              <a:off x="3072" y="2644"/>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1200" b="1" i="0" u="none" strike="noStrike" kern="0" cap="none" spc="0" normalizeH="0" baseline="0" noProof="0" smtClean="0">
                  <a:ln>
                    <a:noFill/>
                  </a:ln>
                  <a:solidFill>
                    <a:srgbClr val="CC6600"/>
                  </a:solidFill>
                  <a:effectLst/>
                  <a:uLnTx/>
                  <a:uFillTx/>
                  <a:latin typeface="Times New Roman" panose="02020603050405020304" pitchFamily="18" charset="0"/>
                  <a:ea typeface="宋体" panose="02010600030101010101" pitchFamily="2" charset="-122"/>
                </a:rPr>
                <a:t>C</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16" name="文本框 36890"/>
          <p:cNvSpPr txBox="1">
            <a:spLocks noChangeArrowheads="1"/>
          </p:cNvSpPr>
          <p:nvPr/>
        </p:nvSpPr>
        <p:spPr bwMode="auto">
          <a:xfrm>
            <a:off x="3575050" y="6381573"/>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smtClean="0">
                <a:solidFill>
                  <a:srgbClr val="000000"/>
                </a:solidFill>
                <a:latin typeface="Times New Roman" panose="02020603050405020304" pitchFamily="18" charset="0"/>
                <a:ea typeface="宋体" panose="02010600030101010101" pitchFamily="2" charset="-122"/>
              </a:rPr>
              <a:t>111</a:t>
            </a:r>
            <a:r>
              <a:rPr lang="zh-CN" altLang="en-US" sz="2400" b="1" smtClean="0">
                <a:solidFill>
                  <a:srgbClr val="000000"/>
                </a:solidFill>
                <a:latin typeface="Times New Roman" panose="02020603050405020304" pitchFamily="18" charset="0"/>
                <a:ea typeface="宋体" panose="02010600030101010101" pitchFamily="2" charset="-122"/>
              </a:rPr>
              <a:t>）</a:t>
            </a:r>
            <a:endParaRPr lang="zh-CN" altLang="en-US" sz="2400" smtClean="0">
              <a:solidFill>
                <a:srgbClr val="000000"/>
              </a:solidFill>
              <a:latin typeface="Times New Roman" panose="02020603050405020304" pitchFamily="18" charset="0"/>
              <a:ea typeface="宋体" panose="02010600030101010101" pitchFamily="2" charset="-122"/>
            </a:endParaRPr>
          </a:p>
        </p:txBody>
      </p:sp>
      <p:sp>
        <p:nvSpPr>
          <p:cNvPr id="117" name="文本框 36891"/>
          <p:cNvSpPr txBox="1">
            <a:spLocks noChangeArrowheads="1"/>
          </p:cNvSpPr>
          <p:nvPr/>
        </p:nvSpPr>
        <p:spPr bwMode="auto">
          <a:xfrm>
            <a:off x="7134225" y="6340298"/>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smtClean="0">
                <a:solidFill>
                  <a:srgbClr val="000000"/>
                </a:solidFill>
                <a:latin typeface="Times New Roman" panose="02020603050405020304" pitchFamily="18" charset="0"/>
                <a:ea typeface="宋体" panose="02010600030101010101" pitchFamily="2" charset="-122"/>
              </a:rPr>
              <a:t>122</a:t>
            </a:r>
            <a:r>
              <a:rPr lang="zh-CN" altLang="en-US" sz="2400" b="1" smtClean="0">
                <a:solidFill>
                  <a:srgbClr val="000000"/>
                </a:solidFill>
                <a:latin typeface="Times New Roman" panose="02020603050405020304" pitchFamily="18" charset="0"/>
                <a:ea typeface="宋体" panose="02010600030101010101" pitchFamily="2" charset="-122"/>
              </a:rPr>
              <a:t>）</a:t>
            </a:r>
            <a:endParaRPr lang="zh-CN" altLang="en-US" sz="2400" smtClean="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1577079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29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15565"/>
            <a:ext cx="9980682" cy="743857"/>
          </a:xfrm>
        </p:spPr>
        <p:txBody>
          <a:bodyPr>
            <a:normAutofit/>
          </a:bodyPr>
          <a:lstStyle/>
          <a:p>
            <a:pPr marL="0" lvl="0" indent="0" eaLnBrk="0" hangingPunct="0">
              <a:lnSpc>
                <a:spcPct val="150000"/>
              </a:lnSpc>
              <a:spcBef>
                <a:spcPts val="0"/>
              </a:spcBef>
              <a:buClr>
                <a:srgbClr val="FFFF66"/>
              </a:buClr>
              <a:buNone/>
            </a:pPr>
            <a:r>
              <a:rPr lang="en-US" altLang="zh-CN" sz="2600" b="1" dirty="0" smtClean="0">
                <a:solidFill>
                  <a:srgbClr val="0000FF"/>
                </a:solidFill>
              </a:rPr>
              <a:t>2.2.1   </a:t>
            </a:r>
            <a:r>
              <a:rPr lang="zh-CN" altLang="en-US" sz="2600" b="1" dirty="0" smtClean="0">
                <a:solidFill>
                  <a:srgbClr val="0000FF"/>
                </a:solidFill>
              </a:rPr>
              <a:t>问题归约描述 </a:t>
            </a:r>
            <a:r>
              <a:rPr lang="en-US" altLang="zh-CN" sz="2600" b="1" dirty="0">
                <a:solidFill>
                  <a:srgbClr val="0000FF"/>
                </a:solidFill>
              </a:rPr>
              <a:t>- 3</a:t>
            </a:r>
            <a:r>
              <a:rPr lang="zh-CN" altLang="en-US" sz="2600" b="1" dirty="0">
                <a:solidFill>
                  <a:srgbClr val="0000FF"/>
                </a:solidFill>
              </a:rPr>
              <a:t>圆盘梵塔</a:t>
            </a:r>
            <a:r>
              <a:rPr lang="zh-CN" altLang="en-US" sz="2600" b="1" dirty="0" smtClean="0">
                <a:solidFill>
                  <a:srgbClr val="0000FF"/>
                </a:solidFill>
              </a:rPr>
              <a:t>难题</a:t>
            </a:r>
            <a:endParaRPr lang="zh-CN" altLang="en-US" sz="2600" b="1" dirty="0">
              <a:solidFill>
                <a:srgbClr val="0000FF"/>
              </a:solidFill>
            </a:endParaRPr>
          </a:p>
        </p:txBody>
      </p:sp>
      <p:sp>
        <p:nvSpPr>
          <p:cNvPr id="88" name="文本占位符 506882"/>
          <p:cNvSpPr txBox="1">
            <a:spLocks noChangeArrowheads="1"/>
          </p:cNvSpPr>
          <p:nvPr/>
        </p:nvSpPr>
        <p:spPr>
          <a:xfrm>
            <a:off x="2603500" y="1797729"/>
            <a:ext cx="7543800" cy="417512"/>
          </a:xfrm>
          <a:prstGeom prst="rect">
            <a:avLst/>
          </a:prstGeom>
        </p:spPr>
        <p:txBody>
          <a:bodyPr vert="horz" lIns="0" tIns="45720" rIns="0" bIns="45720" rtlCol="0">
            <a:no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lvl="1"/>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）移动圆盘</a:t>
            </a:r>
            <a:r>
              <a:rPr lang="en-US" altLang="zh-CN" sz="2400" dirty="0">
                <a:latin typeface="Times New Roman" panose="02020603050405020304" pitchFamily="18" charset="0"/>
                <a:ea typeface="楷体_GB2312" pitchFamily="49" charset="-122"/>
              </a:rPr>
              <a:t>C</a:t>
            </a:r>
            <a:r>
              <a:rPr lang="zh-CN" altLang="en-US" sz="2400" dirty="0">
                <a:latin typeface="Times New Roman" panose="02020603050405020304" pitchFamily="18" charset="0"/>
                <a:ea typeface="楷体_GB2312" pitchFamily="49" charset="-122"/>
              </a:rPr>
              <a:t>至柱子</a:t>
            </a:r>
            <a:r>
              <a:rPr lang="en-US" altLang="zh-CN" sz="2400" dirty="0">
                <a:latin typeface="Times New Roman" panose="02020603050405020304" pitchFamily="18" charset="0"/>
                <a:ea typeface="楷体_GB2312" pitchFamily="49" charset="-122"/>
              </a:rPr>
              <a:t>3</a:t>
            </a:r>
            <a:r>
              <a:rPr lang="zh-CN" altLang="en-US" sz="2400" dirty="0">
                <a:latin typeface="Times New Roman" panose="02020603050405020304" pitchFamily="18" charset="0"/>
                <a:ea typeface="楷体_GB2312" pitchFamily="49" charset="-122"/>
              </a:rPr>
              <a:t>的单圆盘难题；</a:t>
            </a:r>
          </a:p>
        </p:txBody>
      </p:sp>
      <p:sp>
        <p:nvSpPr>
          <p:cNvPr id="89" name="文本占位符 506882"/>
          <p:cNvSpPr>
            <a:spLocks noGrp="1" noChangeArrowheads="1"/>
          </p:cNvSpPr>
          <p:nvPr/>
        </p:nvSpPr>
        <p:spPr bwMode="auto">
          <a:xfrm>
            <a:off x="2628900" y="4280579"/>
            <a:ext cx="7543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lvl="1" eaLnBrk="1" hangingPunct="1">
              <a:lnSpc>
                <a:spcPct val="90000"/>
              </a:lnSpc>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）移动</a:t>
            </a:r>
            <a:r>
              <a:rPr lang="zh-CN" altLang="en-US" dirty="0">
                <a:latin typeface="Times New Roman" panose="02020603050405020304" pitchFamily="18" charset="0"/>
              </a:rPr>
              <a:t>圆盘</a:t>
            </a:r>
            <a:r>
              <a:rPr lang="en-US" altLang="zh-CN" dirty="0">
                <a:latin typeface="Times New Roman" panose="02020603050405020304" pitchFamily="18" charset="0"/>
              </a:rPr>
              <a:t>A</a:t>
            </a:r>
            <a:r>
              <a:rPr lang="zh-CN" altLang="en-US" dirty="0">
                <a:latin typeface="Times New Roman" panose="02020603050405020304" pitchFamily="18" charset="0"/>
              </a:rPr>
              <a:t>和</a:t>
            </a:r>
            <a:r>
              <a:rPr lang="en-US" altLang="zh-CN" dirty="0">
                <a:latin typeface="Times New Roman" panose="02020603050405020304" pitchFamily="18" charset="0"/>
              </a:rPr>
              <a:t>B</a:t>
            </a:r>
            <a:r>
              <a:rPr lang="zh-CN" altLang="en-US" dirty="0">
                <a:latin typeface="Times New Roman" panose="02020603050405020304" pitchFamily="18" charset="0"/>
              </a:rPr>
              <a:t>至柱子</a:t>
            </a:r>
            <a:r>
              <a:rPr lang="en-US" altLang="zh-CN" dirty="0">
                <a:latin typeface="Times New Roman" panose="02020603050405020304" pitchFamily="18" charset="0"/>
              </a:rPr>
              <a:t>3</a:t>
            </a:r>
            <a:r>
              <a:rPr lang="zh-CN" altLang="en-US" dirty="0">
                <a:latin typeface="Times New Roman" panose="02020603050405020304" pitchFamily="18" charset="0"/>
              </a:rPr>
              <a:t>的双圆盘难题。</a:t>
            </a:r>
            <a:endParaRPr lang="zh-CN" altLang="en-US" b="1" dirty="0">
              <a:latin typeface="楷体_GB2312" pitchFamily="49" charset="-122"/>
            </a:endParaRPr>
          </a:p>
        </p:txBody>
      </p:sp>
      <p:sp>
        <p:nvSpPr>
          <p:cNvPr id="90" name="文本框 37892"/>
          <p:cNvSpPr txBox="1">
            <a:spLocks noChangeArrowheads="1"/>
          </p:cNvSpPr>
          <p:nvPr/>
        </p:nvSpPr>
        <p:spPr bwMode="auto">
          <a:xfrm>
            <a:off x="3606800" y="3737654"/>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122</a:t>
            </a:r>
            <a:r>
              <a:rPr lang="zh-CN" altLang="en-US" sz="24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118" name="矩形 37907"/>
          <p:cNvSpPr>
            <a:spLocks noChangeArrowheads="1"/>
          </p:cNvSpPr>
          <p:nvPr/>
        </p:nvSpPr>
        <p:spPr bwMode="auto">
          <a:xfrm>
            <a:off x="6845300" y="3509054"/>
            <a:ext cx="2286000" cy="76200"/>
          </a:xfrm>
          <a:prstGeom prst="rect">
            <a:avLst/>
          </a:prstGeom>
          <a:solidFill>
            <a:srgbClr val="FFFF00"/>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19" name="矩形 37908"/>
          <p:cNvSpPr>
            <a:spLocks noChangeArrowheads="1"/>
          </p:cNvSpPr>
          <p:nvPr/>
        </p:nvSpPr>
        <p:spPr bwMode="auto">
          <a:xfrm>
            <a:off x="7302500" y="2518454"/>
            <a:ext cx="76200" cy="990600"/>
          </a:xfrm>
          <a:prstGeom prst="rect">
            <a:avLst/>
          </a:prstGeom>
          <a:solidFill>
            <a:srgbClr val="FFFF00"/>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20" name="矩形 37909"/>
          <p:cNvSpPr>
            <a:spLocks noChangeArrowheads="1"/>
          </p:cNvSpPr>
          <p:nvPr/>
        </p:nvSpPr>
        <p:spPr bwMode="auto">
          <a:xfrm>
            <a:off x="7988300" y="2518454"/>
            <a:ext cx="76200" cy="990600"/>
          </a:xfrm>
          <a:prstGeom prst="rect">
            <a:avLst/>
          </a:prstGeom>
          <a:solidFill>
            <a:srgbClr val="FFFF00"/>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21" name="矩形 37910"/>
          <p:cNvSpPr>
            <a:spLocks noChangeArrowheads="1"/>
          </p:cNvSpPr>
          <p:nvPr/>
        </p:nvSpPr>
        <p:spPr bwMode="auto">
          <a:xfrm>
            <a:off x="8674100" y="2518454"/>
            <a:ext cx="76200" cy="990600"/>
          </a:xfrm>
          <a:prstGeom prst="rect">
            <a:avLst/>
          </a:prstGeom>
          <a:solidFill>
            <a:srgbClr val="FFFF00"/>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22" name="矩形 37911"/>
          <p:cNvSpPr>
            <a:spLocks noChangeArrowheads="1"/>
          </p:cNvSpPr>
          <p:nvPr/>
        </p:nvSpPr>
        <p:spPr bwMode="auto">
          <a:xfrm>
            <a:off x="8369300" y="3432854"/>
            <a:ext cx="685800" cy="76200"/>
          </a:xfrm>
          <a:prstGeom prst="rect">
            <a:avLst/>
          </a:prstGeom>
          <a:solidFill>
            <a:srgbClr val="660066"/>
          </a:solidFill>
          <a:ln w="9525">
            <a:solidFill>
              <a:srgbClr val="660066"/>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23" name="矩形 37912"/>
          <p:cNvSpPr>
            <a:spLocks noChangeArrowheads="1"/>
          </p:cNvSpPr>
          <p:nvPr/>
        </p:nvSpPr>
        <p:spPr bwMode="auto">
          <a:xfrm>
            <a:off x="7770813" y="3431266"/>
            <a:ext cx="533400" cy="76200"/>
          </a:xfrm>
          <a:prstGeom prst="rect">
            <a:avLst/>
          </a:prstGeom>
          <a:solidFill>
            <a:srgbClr val="00FF00"/>
          </a:solidFill>
          <a:ln w="9525">
            <a:solidFill>
              <a:srgbClr val="00FF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24" name="矩形 37913"/>
          <p:cNvSpPr>
            <a:spLocks noChangeArrowheads="1"/>
          </p:cNvSpPr>
          <p:nvPr/>
        </p:nvSpPr>
        <p:spPr bwMode="auto">
          <a:xfrm>
            <a:off x="7847013" y="3355066"/>
            <a:ext cx="381000" cy="76200"/>
          </a:xfrm>
          <a:prstGeom prst="rect">
            <a:avLst/>
          </a:prstGeom>
          <a:solidFill>
            <a:srgbClr val="000066"/>
          </a:solidFill>
          <a:ln w="9525">
            <a:solidFill>
              <a:srgbClr val="000066"/>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25" name="文本框 37914"/>
          <p:cNvSpPr txBox="1">
            <a:spLocks noChangeArrowheads="1"/>
          </p:cNvSpPr>
          <p:nvPr/>
        </p:nvSpPr>
        <p:spPr bwMode="auto">
          <a:xfrm>
            <a:off x="7150100" y="2137454"/>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sp>
        <p:nvSpPr>
          <p:cNvPr id="126" name="文本框 37915"/>
          <p:cNvSpPr txBox="1">
            <a:spLocks noChangeArrowheads="1"/>
          </p:cNvSpPr>
          <p:nvPr/>
        </p:nvSpPr>
        <p:spPr bwMode="auto">
          <a:xfrm>
            <a:off x="7683500" y="3126466"/>
            <a:ext cx="293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rgbClr val="660066"/>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127" name="文本框 37916"/>
          <p:cNvSpPr txBox="1">
            <a:spLocks noChangeArrowheads="1"/>
          </p:cNvSpPr>
          <p:nvPr/>
        </p:nvSpPr>
        <p:spPr bwMode="auto">
          <a:xfrm>
            <a:off x="7531100" y="3278866"/>
            <a:ext cx="285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bg1"/>
                </a:solidFill>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28" name="文本框 37917"/>
          <p:cNvSpPr txBox="1">
            <a:spLocks noChangeArrowheads="1"/>
          </p:cNvSpPr>
          <p:nvPr/>
        </p:nvSpPr>
        <p:spPr bwMode="auto">
          <a:xfrm>
            <a:off x="8990013" y="3202666"/>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tx2"/>
                </a:solidFill>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sp>
        <p:nvSpPr>
          <p:cNvPr id="129" name="文本框 37918"/>
          <p:cNvSpPr txBox="1">
            <a:spLocks noChangeArrowheads="1"/>
          </p:cNvSpPr>
          <p:nvPr/>
        </p:nvSpPr>
        <p:spPr bwMode="auto">
          <a:xfrm>
            <a:off x="7416800" y="3737654"/>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322</a:t>
            </a:r>
            <a:r>
              <a:rPr lang="zh-CN" altLang="en-US" sz="2400" b="1"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nvGrpSpPr>
          <p:cNvPr id="130" name="组合 37950"/>
          <p:cNvGrpSpPr>
            <a:grpSpLocks/>
          </p:cNvGrpSpPr>
          <p:nvPr/>
        </p:nvGrpSpPr>
        <p:grpSpPr bwMode="auto">
          <a:xfrm>
            <a:off x="2959100" y="2251754"/>
            <a:ext cx="2351088" cy="1447800"/>
            <a:chOff x="3072" y="1973"/>
            <a:chExt cx="1481" cy="912"/>
          </a:xfrm>
        </p:grpSpPr>
        <p:sp>
          <p:nvSpPr>
            <p:cNvPr id="131" name="矩形 37951"/>
            <p:cNvSpPr>
              <a:spLocks noChangeArrowheads="1"/>
            </p:cNvSpPr>
            <p:nvPr/>
          </p:nvSpPr>
          <p:spPr bwMode="auto">
            <a:xfrm>
              <a:off x="3113" y="2837"/>
              <a:ext cx="1440" cy="48"/>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2" name="矩形 37952"/>
            <p:cNvSpPr>
              <a:spLocks noChangeArrowheads="1"/>
            </p:cNvSpPr>
            <p:nvPr/>
          </p:nvSpPr>
          <p:spPr bwMode="auto">
            <a:xfrm>
              <a:off x="3401" y="2213"/>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3" name="矩形 37953"/>
            <p:cNvSpPr>
              <a:spLocks noChangeArrowheads="1"/>
            </p:cNvSpPr>
            <p:nvPr/>
          </p:nvSpPr>
          <p:spPr bwMode="auto">
            <a:xfrm>
              <a:off x="3833" y="2213"/>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4" name="矩形 37954"/>
            <p:cNvSpPr>
              <a:spLocks noChangeArrowheads="1"/>
            </p:cNvSpPr>
            <p:nvPr/>
          </p:nvSpPr>
          <p:spPr bwMode="auto">
            <a:xfrm>
              <a:off x="4272" y="2213"/>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5" name="矩形 37955"/>
            <p:cNvSpPr>
              <a:spLocks noChangeArrowheads="1"/>
            </p:cNvSpPr>
            <p:nvPr/>
          </p:nvSpPr>
          <p:spPr bwMode="auto">
            <a:xfrm>
              <a:off x="3216" y="2789"/>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6" name="矩形 37956"/>
            <p:cNvSpPr>
              <a:spLocks noChangeArrowheads="1"/>
            </p:cNvSpPr>
            <p:nvPr/>
          </p:nvSpPr>
          <p:spPr bwMode="auto">
            <a:xfrm>
              <a:off x="3696" y="2788"/>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7" name="矩形 37957"/>
            <p:cNvSpPr>
              <a:spLocks noChangeArrowheads="1"/>
            </p:cNvSpPr>
            <p:nvPr/>
          </p:nvSpPr>
          <p:spPr bwMode="auto">
            <a:xfrm>
              <a:off x="3744" y="2740"/>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38" name="文本框 37958"/>
            <p:cNvSpPr txBox="1">
              <a:spLocks noChangeArrowheads="1"/>
            </p:cNvSpPr>
            <p:nvPr/>
          </p:nvSpPr>
          <p:spPr bwMode="auto">
            <a:xfrm>
              <a:off x="3305" y="197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sp>
          <p:nvSpPr>
            <p:cNvPr id="139" name="文本框 37959"/>
            <p:cNvSpPr txBox="1">
              <a:spLocks noChangeArrowheads="1"/>
            </p:cNvSpPr>
            <p:nvPr/>
          </p:nvSpPr>
          <p:spPr bwMode="auto">
            <a:xfrm>
              <a:off x="3895" y="2596"/>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rgbClr val="660066"/>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140" name="文本框 37960"/>
            <p:cNvSpPr txBox="1">
              <a:spLocks noChangeArrowheads="1"/>
            </p:cNvSpPr>
            <p:nvPr/>
          </p:nvSpPr>
          <p:spPr bwMode="auto">
            <a:xfrm>
              <a:off x="4032" y="2692"/>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rgbClr val="0000FF"/>
                  </a:solidFill>
                  <a:latin typeface="Times New Roman" panose="02020603050405020304" pitchFamily="18" charset="0"/>
                  <a:ea typeface="宋体" panose="02010600030101010101" pitchFamily="2" charset="-122"/>
                </a:rPr>
                <a:t>B</a:t>
              </a:r>
            </a:p>
          </p:txBody>
        </p:sp>
        <p:sp>
          <p:nvSpPr>
            <p:cNvPr id="141" name="文本框 37961"/>
            <p:cNvSpPr txBox="1">
              <a:spLocks noChangeArrowheads="1"/>
            </p:cNvSpPr>
            <p:nvPr/>
          </p:nvSpPr>
          <p:spPr bwMode="auto">
            <a:xfrm>
              <a:off x="3072" y="2644"/>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tx2"/>
                  </a:solidFill>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grpSp>
      <p:grpSp>
        <p:nvGrpSpPr>
          <p:cNvPr id="142" name="组合 37920"/>
          <p:cNvGrpSpPr>
            <a:grpSpLocks/>
          </p:cNvGrpSpPr>
          <p:nvPr/>
        </p:nvGrpSpPr>
        <p:grpSpPr bwMode="auto">
          <a:xfrm>
            <a:off x="3048000" y="4988604"/>
            <a:ext cx="6084888" cy="1981200"/>
            <a:chOff x="864" y="2640"/>
            <a:chExt cx="3833" cy="1248"/>
          </a:xfrm>
        </p:grpSpPr>
        <p:grpSp>
          <p:nvGrpSpPr>
            <p:cNvPr id="143" name="组合 37921"/>
            <p:cNvGrpSpPr>
              <a:grpSpLocks/>
            </p:cNvGrpSpPr>
            <p:nvPr/>
          </p:nvGrpSpPr>
          <p:grpSpPr bwMode="auto">
            <a:xfrm>
              <a:off x="3120" y="2640"/>
              <a:ext cx="1577" cy="912"/>
              <a:chOff x="3113" y="1537"/>
              <a:chExt cx="1577" cy="912"/>
            </a:xfrm>
          </p:grpSpPr>
          <p:sp>
            <p:nvSpPr>
              <p:cNvPr id="158" name="矩形 37922"/>
              <p:cNvSpPr>
                <a:spLocks noChangeArrowheads="1"/>
              </p:cNvSpPr>
              <p:nvPr/>
            </p:nvSpPr>
            <p:spPr bwMode="auto">
              <a:xfrm>
                <a:off x="3113" y="2401"/>
                <a:ext cx="1440" cy="48"/>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9" name="矩形 37923"/>
              <p:cNvSpPr>
                <a:spLocks noChangeArrowheads="1"/>
              </p:cNvSpPr>
              <p:nvPr/>
            </p:nvSpPr>
            <p:spPr bwMode="auto">
              <a:xfrm>
                <a:off x="3401" y="1777"/>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0" name="矩形 37924"/>
              <p:cNvSpPr>
                <a:spLocks noChangeArrowheads="1"/>
              </p:cNvSpPr>
              <p:nvPr/>
            </p:nvSpPr>
            <p:spPr bwMode="auto">
              <a:xfrm>
                <a:off x="3833" y="1777"/>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1" name="矩形 37925"/>
              <p:cNvSpPr>
                <a:spLocks noChangeArrowheads="1"/>
              </p:cNvSpPr>
              <p:nvPr/>
            </p:nvSpPr>
            <p:spPr bwMode="auto">
              <a:xfrm>
                <a:off x="4217" y="1777"/>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2" name="矩形 37926"/>
              <p:cNvSpPr>
                <a:spLocks noChangeArrowheads="1"/>
              </p:cNvSpPr>
              <p:nvPr/>
            </p:nvSpPr>
            <p:spPr bwMode="auto">
              <a:xfrm>
                <a:off x="4025" y="2353"/>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3" name="矩形 37927"/>
              <p:cNvSpPr>
                <a:spLocks noChangeArrowheads="1"/>
              </p:cNvSpPr>
              <p:nvPr/>
            </p:nvSpPr>
            <p:spPr bwMode="auto">
              <a:xfrm>
                <a:off x="4073" y="2305"/>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4" name="矩形 37928"/>
              <p:cNvSpPr>
                <a:spLocks noChangeArrowheads="1"/>
              </p:cNvSpPr>
              <p:nvPr/>
            </p:nvSpPr>
            <p:spPr bwMode="auto">
              <a:xfrm>
                <a:off x="4121" y="2257"/>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5" name="文本框 37929"/>
              <p:cNvSpPr txBox="1">
                <a:spLocks noChangeArrowheads="1"/>
              </p:cNvSpPr>
              <p:nvPr/>
            </p:nvSpPr>
            <p:spPr bwMode="auto">
              <a:xfrm>
                <a:off x="3305" y="153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sp>
            <p:nvSpPr>
              <p:cNvPr id="166" name="文本框 37930"/>
              <p:cNvSpPr txBox="1">
                <a:spLocks noChangeArrowheads="1"/>
              </p:cNvSpPr>
              <p:nvPr/>
            </p:nvSpPr>
            <p:spPr bwMode="auto">
              <a:xfrm>
                <a:off x="4313" y="2084"/>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rgbClr val="660066"/>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167" name="文本框 37931"/>
              <p:cNvSpPr txBox="1">
                <a:spLocks noChangeArrowheads="1"/>
              </p:cNvSpPr>
              <p:nvPr/>
            </p:nvSpPr>
            <p:spPr bwMode="auto">
              <a:xfrm>
                <a:off x="4409" y="2161"/>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bg1"/>
                    </a:solidFill>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68" name="文本框 37932"/>
              <p:cNvSpPr txBox="1">
                <a:spLocks noChangeArrowheads="1"/>
              </p:cNvSpPr>
              <p:nvPr/>
            </p:nvSpPr>
            <p:spPr bwMode="auto">
              <a:xfrm>
                <a:off x="4505" y="2257"/>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tx2"/>
                    </a:solidFill>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grpSp>
        <p:grpSp>
          <p:nvGrpSpPr>
            <p:cNvPr id="144" name="组合 37933"/>
            <p:cNvGrpSpPr>
              <a:grpSpLocks/>
            </p:cNvGrpSpPr>
            <p:nvPr/>
          </p:nvGrpSpPr>
          <p:grpSpPr bwMode="auto">
            <a:xfrm>
              <a:off x="864" y="2640"/>
              <a:ext cx="1536" cy="912"/>
              <a:chOff x="3024" y="576"/>
              <a:chExt cx="1536" cy="912"/>
            </a:xfrm>
          </p:grpSpPr>
          <p:sp>
            <p:nvSpPr>
              <p:cNvPr id="147" name="矩形 37934"/>
              <p:cNvSpPr>
                <a:spLocks noChangeArrowheads="1"/>
              </p:cNvSpPr>
              <p:nvPr/>
            </p:nvSpPr>
            <p:spPr bwMode="auto">
              <a:xfrm>
                <a:off x="3024" y="1440"/>
                <a:ext cx="1440" cy="48"/>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48" name="矩形 37935"/>
              <p:cNvSpPr>
                <a:spLocks noChangeArrowheads="1"/>
              </p:cNvSpPr>
              <p:nvPr/>
            </p:nvSpPr>
            <p:spPr bwMode="auto">
              <a:xfrm>
                <a:off x="3312" y="816"/>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49" name="矩形 37936"/>
              <p:cNvSpPr>
                <a:spLocks noChangeArrowheads="1"/>
              </p:cNvSpPr>
              <p:nvPr/>
            </p:nvSpPr>
            <p:spPr bwMode="auto">
              <a:xfrm>
                <a:off x="3744" y="816"/>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0" name="矩形 37937"/>
              <p:cNvSpPr>
                <a:spLocks noChangeArrowheads="1"/>
              </p:cNvSpPr>
              <p:nvPr/>
            </p:nvSpPr>
            <p:spPr bwMode="auto">
              <a:xfrm>
                <a:off x="4176" y="816"/>
                <a:ext cx="48" cy="624"/>
              </a:xfrm>
              <a:prstGeom prst="rect">
                <a:avLst/>
              </a:prstGeom>
              <a:solidFill>
                <a:srgbClr val="FFFF0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1" name="矩形 37938"/>
              <p:cNvSpPr>
                <a:spLocks noChangeArrowheads="1"/>
              </p:cNvSpPr>
              <p:nvPr/>
            </p:nvSpPr>
            <p:spPr bwMode="auto">
              <a:xfrm>
                <a:off x="3984" y="1392"/>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2" name="矩形 37939"/>
              <p:cNvSpPr>
                <a:spLocks noChangeArrowheads="1"/>
              </p:cNvSpPr>
              <p:nvPr/>
            </p:nvSpPr>
            <p:spPr bwMode="auto">
              <a:xfrm>
                <a:off x="3607" y="1391"/>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3" name="矩形 37940"/>
              <p:cNvSpPr>
                <a:spLocks noChangeArrowheads="1"/>
              </p:cNvSpPr>
              <p:nvPr/>
            </p:nvSpPr>
            <p:spPr bwMode="auto">
              <a:xfrm>
                <a:off x="3655" y="1343"/>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54" name="文本框 37941"/>
              <p:cNvSpPr txBox="1">
                <a:spLocks noChangeArrowheads="1"/>
              </p:cNvSpPr>
              <p:nvPr/>
            </p:nvSpPr>
            <p:spPr bwMode="auto">
              <a:xfrm>
                <a:off x="3216" y="576"/>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sp>
            <p:nvSpPr>
              <p:cNvPr id="155" name="文本框 37942"/>
              <p:cNvSpPr txBox="1">
                <a:spLocks noChangeArrowheads="1"/>
              </p:cNvSpPr>
              <p:nvPr/>
            </p:nvSpPr>
            <p:spPr bwMode="auto">
              <a:xfrm>
                <a:off x="3552" y="1199"/>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rgbClr val="660066"/>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156" name="文本框 37943"/>
              <p:cNvSpPr txBox="1">
                <a:spLocks noChangeArrowheads="1"/>
              </p:cNvSpPr>
              <p:nvPr/>
            </p:nvSpPr>
            <p:spPr bwMode="auto">
              <a:xfrm>
                <a:off x="3456" y="1295"/>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bg1"/>
                    </a:solidFill>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57" name="文本框 37944"/>
              <p:cNvSpPr txBox="1">
                <a:spLocks noChangeArrowheads="1"/>
              </p:cNvSpPr>
              <p:nvPr/>
            </p:nvSpPr>
            <p:spPr bwMode="auto">
              <a:xfrm>
                <a:off x="4375" y="1247"/>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200" b="1">
                    <a:solidFill>
                      <a:schemeClr val="tx2"/>
                    </a:solidFill>
                    <a:latin typeface="Times New Roman" panose="02020603050405020304" pitchFamily="18" charset="0"/>
                    <a:ea typeface="宋体" panose="02010600030101010101" pitchFamily="2" charset="-122"/>
                  </a:rPr>
                  <a:t>C</a:t>
                </a:r>
                <a:endParaRPr lang="en-US" altLang="zh-CN" sz="2400">
                  <a:latin typeface="Times New Roman" panose="02020603050405020304" pitchFamily="18" charset="0"/>
                  <a:ea typeface="宋体" panose="02010600030101010101" pitchFamily="2" charset="-122"/>
                </a:endParaRPr>
              </a:p>
            </p:txBody>
          </p:sp>
        </p:grpSp>
        <p:sp>
          <p:nvSpPr>
            <p:cNvPr id="145" name="文本框 37945"/>
            <p:cNvSpPr txBox="1">
              <a:spLocks noChangeArrowheads="1"/>
            </p:cNvSpPr>
            <p:nvPr/>
          </p:nvSpPr>
          <p:spPr bwMode="auto">
            <a:xfrm>
              <a:off x="1104" y="3600"/>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322</a:t>
              </a:r>
              <a:r>
                <a:rPr lang="zh-CN" altLang="en-US" sz="24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146" name="文本框 37946"/>
            <p:cNvSpPr txBox="1">
              <a:spLocks noChangeArrowheads="1"/>
            </p:cNvSpPr>
            <p:nvPr/>
          </p:nvSpPr>
          <p:spPr bwMode="auto">
            <a:xfrm>
              <a:off x="3480" y="3600"/>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333</a:t>
              </a:r>
              <a:r>
                <a:rPr lang="zh-CN" altLang="en-US" sz="2400" b="1">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7824112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11CF4E6F-0726-4500-854C-49EB50DE3BF2}"/>
              </a:ext>
            </a:extLst>
          </p:cNvPr>
          <p:cNvSpPr>
            <a:spLocks noGrp="1" noChangeArrowheads="1"/>
          </p:cNvSpPr>
          <p:nvPr>
            <p:ph type="ctrTitle" idx="4294967295"/>
          </p:nvPr>
        </p:nvSpPr>
        <p:spPr>
          <a:xfrm>
            <a:off x="1181099" y="601534"/>
            <a:ext cx="10620375" cy="2592388"/>
          </a:xfrm>
        </p:spPr>
        <p:txBody>
          <a:bodyPr/>
          <a:lstStyle/>
          <a:p>
            <a:pPr algn="ctr" eaLnBrk="1" hangingPunct="1">
              <a:defRPr/>
            </a:pPr>
            <a:r>
              <a:rPr kumimoji="1" lang="zh-CN" altLang="en-US" sz="6000" dirty="0">
                <a:solidFill>
                  <a:srgbClr val="FF0000"/>
                </a:solidFill>
                <a:latin typeface="华文新魏" pitchFamily="2" charset="-122"/>
                <a:ea typeface="华文新魏" pitchFamily="2" charset="-122"/>
              </a:rPr>
              <a:t> </a:t>
            </a:r>
            <a:r>
              <a:rPr kumimoji="1" lang="zh-CN" altLang="en-US" sz="4400" dirty="0">
                <a:solidFill>
                  <a:srgbClr val="FF0000"/>
                </a:solidFill>
                <a:latin typeface="Verdana" panose="020B0604030504040204" pitchFamily="34" charset="0"/>
                <a:ea typeface="隶书" pitchFamily="49" charset="-122"/>
              </a:rPr>
              <a:t/>
            </a:r>
            <a:br>
              <a:rPr kumimoji="1" lang="zh-CN" altLang="en-US" sz="4400" dirty="0">
                <a:solidFill>
                  <a:srgbClr val="FF0000"/>
                </a:solidFill>
                <a:latin typeface="Verdana" panose="020B0604030504040204" pitchFamily="34" charset="0"/>
                <a:ea typeface="隶书" pitchFamily="49" charset="-122"/>
              </a:rPr>
            </a:br>
            <a:r>
              <a:rPr kumimoji="1" lang="zh-CN" altLang="en-US" dirty="0">
                <a:latin typeface="Verdana" panose="020B0604030504040204" pitchFamily="34" charset="0"/>
                <a:ea typeface="隶书" pitchFamily="49" charset="-122"/>
              </a:rPr>
              <a:t/>
            </a:r>
            <a:br>
              <a:rPr kumimoji="1" lang="zh-CN" altLang="en-US" dirty="0">
                <a:latin typeface="Verdana" panose="020B0604030504040204" pitchFamily="34" charset="0"/>
                <a:ea typeface="隶书" pitchFamily="49" charset="-122"/>
              </a:rPr>
            </a:br>
            <a:r>
              <a:rPr kumimoji="1" lang="zh-CN" altLang="en-US" dirty="0">
                <a:latin typeface="Verdana" panose="020B0604030504040204" pitchFamily="34" charset="0"/>
                <a:ea typeface="隶书" pitchFamily="49" charset="-122"/>
              </a:rPr>
              <a:t> </a:t>
            </a:r>
            <a:r>
              <a:rPr kumimoji="1" lang="zh-CN" altLang="en-US" sz="4400" dirty="0" smtClean="0">
                <a:solidFill>
                  <a:srgbClr val="0000FF"/>
                </a:solidFill>
                <a:latin typeface="Verdana" panose="020B0604030504040204" pitchFamily="34" charset="0"/>
                <a:ea typeface="隶书" pitchFamily="49" charset="-122"/>
              </a:rPr>
              <a:t>第</a:t>
            </a:r>
            <a:r>
              <a:rPr kumimoji="1" lang="en-US" altLang="zh-CN" sz="4400" dirty="0">
                <a:solidFill>
                  <a:srgbClr val="0000FF"/>
                </a:solidFill>
                <a:latin typeface="Verdana" panose="020B0604030504040204" pitchFamily="34" charset="0"/>
                <a:ea typeface="隶书" pitchFamily="49" charset="-122"/>
              </a:rPr>
              <a:t>2</a:t>
            </a:r>
            <a:r>
              <a:rPr kumimoji="1" lang="zh-CN" altLang="en-US" sz="4400" dirty="0" smtClean="0">
                <a:solidFill>
                  <a:srgbClr val="0000FF"/>
                </a:solidFill>
                <a:latin typeface="Verdana" panose="020B0604030504040204" pitchFamily="34" charset="0"/>
                <a:ea typeface="隶书" pitchFamily="49" charset="-122"/>
              </a:rPr>
              <a:t>章  知识表示方法</a:t>
            </a:r>
            <a:r>
              <a:rPr kumimoji="1" lang="zh-CN" altLang="en-US" sz="4400" dirty="0">
                <a:latin typeface="Verdana" panose="020B0604030504040204" pitchFamily="34" charset="0"/>
                <a:ea typeface="隶书" pitchFamily="49" charset="-122"/>
              </a:rPr>
              <a:t/>
            </a:r>
            <a:br>
              <a:rPr kumimoji="1" lang="zh-CN" altLang="en-US" sz="4400" dirty="0">
                <a:latin typeface="Verdana" panose="020B0604030504040204" pitchFamily="34" charset="0"/>
                <a:ea typeface="隶书" pitchFamily="49" charset="-122"/>
              </a:rPr>
            </a:br>
            <a:r>
              <a:rPr kumimoji="1" lang="en-US" altLang="zh-CN" dirty="0" smtClean="0">
                <a:ea typeface="隶书" pitchFamily="49" charset="-122"/>
              </a:rPr>
              <a:t>Ch.2  Methodologies of Knowledge Representation Methods</a:t>
            </a:r>
            <a:r>
              <a:rPr lang="en-US" altLang="zh-CN" i="1" dirty="0" smtClean="0"/>
              <a:t> </a:t>
            </a:r>
            <a:endParaRPr lang="en-US" altLang="zh-CN" i="1"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15565"/>
            <a:ext cx="9980682" cy="743857"/>
          </a:xfrm>
        </p:spPr>
        <p:txBody>
          <a:bodyPr>
            <a:normAutofit/>
          </a:bodyPr>
          <a:lstStyle/>
          <a:p>
            <a:pPr marL="0" lvl="0" indent="0" eaLnBrk="0" hangingPunct="0">
              <a:lnSpc>
                <a:spcPct val="150000"/>
              </a:lnSpc>
              <a:spcBef>
                <a:spcPts val="0"/>
              </a:spcBef>
              <a:buClr>
                <a:srgbClr val="FFFF66"/>
              </a:buClr>
              <a:buNone/>
            </a:pPr>
            <a:r>
              <a:rPr lang="en-US" altLang="zh-CN" sz="2600" b="1" dirty="0" smtClean="0">
                <a:solidFill>
                  <a:srgbClr val="0000FF"/>
                </a:solidFill>
              </a:rPr>
              <a:t>2.2.1   </a:t>
            </a:r>
            <a:r>
              <a:rPr lang="zh-CN" altLang="en-US" sz="2600" b="1" dirty="0" smtClean="0">
                <a:solidFill>
                  <a:srgbClr val="0000FF"/>
                </a:solidFill>
              </a:rPr>
              <a:t>问题归约描述 </a:t>
            </a:r>
            <a:r>
              <a:rPr lang="en-US" altLang="zh-CN" sz="2600" b="1" dirty="0">
                <a:solidFill>
                  <a:srgbClr val="0000FF"/>
                </a:solidFill>
              </a:rPr>
              <a:t>- 3</a:t>
            </a:r>
            <a:r>
              <a:rPr lang="zh-CN" altLang="en-US" sz="2600" b="1" dirty="0">
                <a:solidFill>
                  <a:srgbClr val="0000FF"/>
                </a:solidFill>
              </a:rPr>
              <a:t>圆盘梵塔</a:t>
            </a:r>
            <a:r>
              <a:rPr lang="zh-CN" altLang="en-US" sz="2600" b="1" dirty="0" smtClean="0">
                <a:solidFill>
                  <a:srgbClr val="0000FF"/>
                </a:solidFill>
              </a:rPr>
              <a:t>难题</a:t>
            </a:r>
            <a:endParaRPr lang="zh-CN" altLang="en-US" sz="2600" b="1" dirty="0">
              <a:solidFill>
                <a:srgbClr val="0000FF"/>
              </a:solidFill>
            </a:endParaRPr>
          </a:p>
        </p:txBody>
      </p:sp>
      <p:grpSp>
        <p:nvGrpSpPr>
          <p:cNvPr id="59" name="组合 58"/>
          <p:cNvGrpSpPr>
            <a:grpSpLocks/>
          </p:cNvGrpSpPr>
          <p:nvPr/>
        </p:nvGrpSpPr>
        <p:grpSpPr bwMode="auto">
          <a:xfrm>
            <a:off x="1663928" y="1746250"/>
            <a:ext cx="2286000" cy="1482725"/>
            <a:chOff x="569" y="624"/>
            <a:chExt cx="1440" cy="934"/>
          </a:xfrm>
        </p:grpSpPr>
        <p:sp>
          <p:nvSpPr>
            <p:cNvPr id="60" name="矩形 507998"/>
            <p:cNvSpPr>
              <a:spLocks noChangeArrowheads="1"/>
            </p:cNvSpPr>
            <p:nvPr/>
          </p:nvSpPr>
          <p:spPr bwMode="auto">
            <a:xfrm>
              <a:off x="569" y="1510"/>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1" name="矩形 507999"/>
            <p:cNvSpPr>
              <a:spLocks noChangeArrowheads="1"/>
            </p:cNvSpPr>
            <p:nvPr/>
          </p:nvSpPr>
          <p:spPr bwMode="auto">
            <a:xfrm>
              <a:off x="857" y="8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2" name="矩形 508000"/>
            <p:cNvSpPr>
              <a:spLocks noChangeArrowheads="1"/>
            </p:cNvSpPr>
            <p:nvPr/>
          </p:nvSpPr>
          <p:spPr bwMode="auto">
            <a:xfrm>
              <a:off x="1289" y="8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3" name="矩形 508001"/>
            <p:cNvSpPr>
              <a:spLocks noChangeArrowheads="1"/>
            </p:cNvSpPr>
            <p:nvPr/>
          </p:nvSpPr>
          <p:spPr bwMode="auto">
            <a:xfrm>
              <a:off x="1721" y="8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4" name="矩形 508002"/>
            <p:cNvSpPr>
              <a:spLocks noChangeArrowheads="1"/>
            </p:cNvSpPr>
            <p:nvPr/>
          </p:nvSpPr>
          <p:spPr bwMode="auto">
            <a:xfrm>
              <a:off x="665" y="1462"/>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5" name="矩形 508003"/>
            <p:cNvSpPr>
              <a:spLocks noChangeArrowheads="1"/>
            </p:cNvSpPr>
            <p:nvPr/>
          </p:nvSpPr>
          <p:spPr bwMode="auto">
            <a:xfrm>
              <a:off x="713" y="1414"/>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6" name="矩形 508004"/>
            <p:cNvSpPr>
              <a:spLocks noChangeArrowheads="1"/>
            </p:cNvSpPr>
            <p:nvPr/>
          </p:nvSpPr>
          <p:spPr bwMode="auto">
            <a:xfrm>
              <a:off x="761" y="1366"/>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67" name="文本框 508005"/>
            <p:cNvSpPr txBox="1">
              <a:spLocks noChangeArrowheads="1"/>
            </p:cNvSpPr>
            <p:nvPr/>
          </p:nvSpPr>
          <p:spPr bwMode="auto">
            <a:xfrm>
              <a:off x="789" y="62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grpSp>
        <p:nvGrpSpPr>
          <p:cNvPr id="68" name="组合 67"/>
          <p:cNvGrpSpPr>
            <a:grpSpLocks/>
          </p:cNvGrpSpPr>
          <p:nvPr/>
        </p:nvGrpSpPr>
        <p:grpSpPr bwMode="auto">
          <a:xfrm>
            <a:off x="4711928" y="1822450"/>
            <a:ext cx="2286000" cy="1447800"/>
            <a:chOff x="3408" y="720"/>
            <a:chExt cx="1440" cy="912"/>
          </a:xfrm>
        </p:grpSpPr>
        <p:sp>
          <p:nvSpPr>
            <p:cNvPr id="69" name="矩形 508007"/>
            <p:cNvSpPr>
              <a:spLocks noChangeArrowheads="1"/>
            </p:cNvSpPr>
            <p:nvPr/>
          </p:nvSpPr>
          <p:spPr bwMode="auto">
            <a:xfrm>
              <a:off x="3408" y="1584"/>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0" name="矩形 508008"/>
            <p:cNvSpPr>
              <a:spLocks noChangeArrowheads="1"/>
            </p:cNvSpPr>
            <p:nvPr/>
          </p:nvSpPr>
          <p:spPr bwMode="auto">
            <a:xfrm>
              <a:off x="3696" y="9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1" name="矩形 508009"/>
            <p:cNvSpPr>
              <a:spLocks noChangeArrowheads="1"/>
            </p:cNvSpPr>
            <p:nvPr/>
          </p:nvSpPr>
          <p:spPr bwMode="auto">
            <a:xfrm>
              <a:off x="4128" y="9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2" name="矩形 508010"/>
            <p:cNvSpPr>
              <a:spLocks noChangeArrowheads="1"/>
            </p:cNvSpPr>
            <p:nvPr/>
          </p:nvSpPr>
          <p:spPr bwMode="auto">
            <a:xfrm>
              <a:off x="4560" y="9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3" name="矩形 508011"/>
            <p:cNvSpPr>
              <a:spLocks noChangeArrowheads="1"/>
            </p:cNvSpPr>
            <p:nvPr/>
          </p:nvSpPr>
          <p:spPr bwMode="auto">
            <a:xfrm>
              <a:off x="3504" y="1536"/>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4" name="矩形 508012"/>
            <p:cNvSpPr>
              <a:spLocks noChangeArrowheads="1"/>
            </p:cNvSpPr>
            <p:nvPr/>
          </p:nvSpPr>
          <p:spPr bwMode="auto">
            <a:xfrm>
              <a:off x="3552" y="1488"/>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5" name="矩形 508013"/>
            <p:cNvSpPr>
              <a:spLocks noChangeArrowheads="1"/>
            </p:cNvSpPr>
            <p:nvPr/>
          </p:nvSpPr>
          <p:spPr bwMode="auto">
            <a:xfrm>
              <a:off x="4464" y="1536"/>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6" name="文本框 508014"/>
            <p:cNvSpPr txBox="1">
              <a:spLocks noChangeArrowheads="1"/>
            </p:cNvSpPr>
            <p:nvPr/>
          </p:nvSpPr>
          <p:spPr bwMode="auto">
            <a:xfrm>
              <a:off x="3628" y="7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grpSp>
        <p:nvGrpSpPr>
          <p:cNvPr id="77" name="组合 76"/>
          <p:cNvGrpSpPr>
            <a:grpSpLocks/>
          </p:cNvGrpSpPr>
          <p:nvPr/>
        </p:nvGrpSpPr>
        <p:grpSpPr bwMode="auto">
          <a:xfrm>
            <a:off x="8140928" y="1822450"/>
            <a:ext cx="2286000" cy="1447800"/>
            <a:chOff x="3888" y="624"/>
            <a:chExt cx="1440" cy="912"/>
          </a:xfrm>
        </p:grpSpPr>
        <p:sp>
          <p:nvSpPr>
            <p:cNvPr id="78" name="矩形 508016"/>
            <p:cNvSpPr>
              <a:spLocks noChangeArrowheads="1"/>
            </p:cNvSpPr>
            <p:nvPr/>
          </p:nvSpPr>
          <p:spPr bwMode="auto">
            <a:xfrm>
              <a:off x="3888" y="1488"/>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79" name="矩形 508017"/>
            <p:cNvSpPr>
              <a:spLocks noChangeArrowheads="1"/>
            </p:cNvSpPr>
            <p:nvPr/>
          </p:nvSpPr>
          <p:spPr bwMode="auto">
            <a:xfrm>
              <a:off x="4176" y="8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0" name="矩形 508018"/>
            <p:cNvSpPr>
              <a:spLocks noChangeArrowheads="1"/>
            </p:cNvSpPr>
            <p:nvPr/>
          </p:nvSpPr>
          <p:spPr bwMode="auto">
            <a:xfrm>
              <a:off x="4608" y="8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1" name="矩形 508019"/>
            <p:cNvSpPr>
              <a:spLocks noChangeArrowheads="1"/>
            </p:cNvSpPr>
            <p:nvPr/>
          </p:nvSpPr>
          <p:spPr bwMode="auto">
            <a:xfrm>
              <a:off x="5040" y="8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2" name="矩形 508020"/>
            <p:cNvSpPr>
              <a:spLocks noChangeArrowheads="1"/>
            </p:cNvSpPr>
            <p:nvPr/>
          </p:nvSpPr>
          <p:spPr bwMode="auto">
            <a:xfrm>
              <a:off x="3984" y="1440"/>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3" name="矩形 508021"/>
            <p:cNvSpPr>
              <a:spLocks noChangeArrowheads="1"/>
            </p:cNvSpPr>
            <p:nvPr/>
          </p:nvSpPr>
          <p:spPr bwMode="auto">
            <a:xfrm>
              <a:off x="4464" y="1440"/>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4" name="矩形 508022"/>
            <p:cNvSpPr>
              <a:spLocks noChangeArrowheads="1"/>
            </p:cNvSpPr>
            <p:nvPr/>
          </p:nvSpPr>
          <p:spPr bwMode="auto">
            <a:xfrm>
              <a:off x="4944" y="1440"/>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5" name="文本框 508023"/>
            <p:cNvSpPr txBox="1">
              <a:spLocks noChangeArrowheads="1"/>
            </p:cNvSpPr>
            <p:nvPr/>
          </p:nvSpPr>
          <p:spPr bwMode="auto">
            <a:xfrm>
              <a:off x="4108" y="62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grpSp>
        <p:nvGrpSpPr>
          <p:cNvPr id="86" name="组合 85"/>
          <p:cNvGrpSpPr>
            <a:grpSpLocks/>
          </p:cNvGrpSpPr>
          <p:nvPr/>
        </p:nvGrpSpPr>
        <p:grpSpPr bwMode="auto">
          <a:xfrm>
            <a:off x="6693128" y="3473450"/>
            <a:ext cx="2286000" cy="1447800"/>
            <a:chOff x="528" y="1920"/>
            <a:chExt cx="1440" cy="912"/>
          </a:xfrm>
        </p:grpSpPr>
        <p:sp>
          <p:nvSpPr>
            <p:cNvPr id="87" name="矩形 508025"/>
            <p:cNvSpPr>
              <a:spLocks noChangeArrowheads="1"/>
            </p:cNvSpPr>
            <p:nvPr/>
          </p:nvSpPr>
          <p:spPr bwMode="auto">
            <a:xfrm>
              <a:off x="528" y="2784"/>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1" name="矩形 508026"/>
            <p:cNvSpPr>
              <a:spLocks noChangeArrowheads="1"/>
            </p:cNvSpPr>
            <p:nvPr/>
          </p:nvSpPr>
          <p:spPr bwMode="auto">
            <a:xfrm>
              <a:off x="816"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2" name="矩形 508027"/>
            <p:cNvSpPr>
              <a:spLocks noChangeArrowheads="1"/>
            </p:cNvSpPr>
            <p:nvPr/>
          </p:nvSpPr>
          <p:spPr bwMode="auto">
            <a:xfrm>
              <a:off x="1248"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3" name="矩形 508028"/>
            <p:cNvSpPr>
              <a:spLocks noChangeArrowheads="1"/>
            </p:cNvSpPr>
            <p:nvPr/>
          </p:nvSpPr>
          <p:spPr bwMode="auto">
            <a:xfrm>
              <a:off x="1680"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4" name="矩形 508029"/>
            <p:cNvSpPr>
              <a:spLocks noChangeArrowheads="1"/>
            </p:cNvSpPr>
            <p:nvPr/>
          </p:nvSpPr>
          <p:spPr bwMode="auto">
            <a:xfrm>
              <a:off x="1488" y="2736"/>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5" name="矩形 508030"/>
            <p:cNvSpPr>
              <a:spLocks noChangeArrowheads="1"/>
            </p:cNvSpPr>
            <p:nvPr/>
          </p:nvSpPr>
          <p:spPr bwMode="auto">
            <a:xfrm>
              <a:off x="1104" y="2736"/>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6" name="矩形 508031"/>
            <p:cNvSpPr>
              <a:spLocks noChangeArrowheads="1"/>
            </p:cNvSpPr>
            <p:nvPr/>
          </p:nvSpPr>
          <p:spPr bwMode="auto">
            <a:xfrm>
              <a:off x="1152" y="2688"/>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7" name="文本框 508032"/>
            <p:cNvSpPr txBox="1">
              <a:spLocks noChangeArrowheads="1"/>
            </p:cNvSpPr>
            <p:nvPr/>
          </p:nvSpPr>
          <p:spPr bwMode="auto">
            <a:xfrm>
              <a:off x="748"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grpSp>
        <p:nvGrpSpPr>
          <p:cNvPr id="98" name="组合 97"/>
          <p:cNvGrpSpPr>
            <a:grpSpLocks/>
          </p:cNvGrpSpPr>
          <p:nvPr/>
        </p:nvGrpSpPr>
        <p:grpSpPr bwMode="auto">
          <a:xfrm>
            <a:off x="1740128" y="5273675"/>
            <a:ext cx="2286000" cy="1447800"/>
            <a:chOff x="2304" y="1920"/>
            <a:chExt cx="1440" cy="912"/>
          </a:xfrm>
        </p:grpSpPr>
        <p:sp>
          <p:nvSpPr>
            <p:cNvPr id="99" name="矩形 508034"/>
            <p:cNvSpPr>
              <a:spLocks noChangeArrowheads="1"/>
            </p:cNvSpPr>
            <p:nvPr/>
          </p:nvSpPr>
          <p:spPr bwMode="auto">
            <a:xfrm>
              <a:off x="2304" y="2784"/>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0" name="矩形 508035"/>
            <p:cNvSpPr>
              <a:spLocks noChangeArrowheads="1"/>
            </p:cNvSpPr>
            <p:nvPr/>
          </p:nvSpPr>
          <p:spPr bwMode="auto">
            <a:xfrm>
              <a:off x="2592"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1" name="矩形 508036"/>
            <p:cNvSpPr>
              <a:spLocks noChangeArrowheads="1"/>
            </p:cNvSpPr>
            <p:nvPr/>
          </p:nvSpPr>
          <p:spPr bwMode="auto">
            <a:xfrm>
              <a:off x="3024"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2" name="矩形 508037"/>
            <p:cNvSpPr>
              <a:spLocks noChangeArrowheads="1"/>
            </p:cNvSpPr>
            <p:nvPr/>
          </p:nvSpPr>
          <p:spPr bwMode="auto">
            <a:xfrm>
              <a:off x="3456"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3" name="矩形 508038"/>
            <p:cNvSpPr>
              <a:spLocks noChangeArrowheads="1"/>
            </p:cNvSpPr>
            <p:nvPr/>
          </p:nvSpPr>
          <p:spPr bwMode="auto">
            <a:xfrm>
              <a:off x="3264" y="2736"/>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4" name="矩形 508039"/>
            <p:cNvSpPr>
              <a:spLocks noChangeArrowheads="1"/>
            </p:cNvSpPr>
            <p:nvPr/>
          </p:nvSpPr>
          <p:spPr bwMode="auto">
            <a:xfrm>
              <a:off x="2880" y="2736"/>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5" name="矩形 508040"/>
            <p:cNvSpPr>
              <a:spLocks noChangeArrowheads="1"/>
            </p:cNvSpPr>
            <p:nvPr/>
          </p:nvSpPr>
          <p:spPr bwMode="auto">
            <a:xfrm>
              <a:off x="2496" y="2736"/>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6" name="文本框 508041"/>
            <p:cNvSpPr txBox="1">
              <a:spLocks noChangeArrowheads="1"/>
            </p:cNvSpPr>
            <p:nvPr/>
          </p:nvSpPr>
          <p:spPr bwMode="auto">
            <a:xfrm>
              <a:off x="2524"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grpSp>
        <p:nvGrpSpPr>
          <p:cNvPr id="107" name="组合 106"/>
          <p:cNvGrpSpPr>
            <a:grpSpLocks/>
          </p:cNvGrpSpPr>
          <p:nvPr/>
        </p:nvGrpSpPr>
        <p:grpSpPr bwMode="auto">
          <a:xfrm>
            <a:off x="5245328" y="5273675"/>
            <a:ext cx="2286000" cy="1447800"/>
            <a:chOff x="3936" y="1920"/>
            <a:chExt cx="1440" cy="912"/>
          </a:xfrm>
        </p:grpSpPr>
        <p:sp>
          <p:nvSpPr>
            <p:cNvPr id="108" name="矩形 508043"/>
            <p:cNvSpPr>
              <a:spLocks noChangeArrowheads="1"/>
            </p:cNvSpPr>
            <p:nvPr/>
          </p:nvSpPr>
          <p:spPr bwMode="auto">
            <a:xfrm>
              <a:off x="3936" y="2784"/>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9" name="矩形 508044"/>
            <p:cNvSpPr>
              <a:spLocks noChangeArrowheads="1"/>
            </p:cNvSpPr>
            <p:nvPr/>
          </p:nvSpPr>
          <p:spPr bwMode="auto">
            <a:xfrm>
              <a:off x="4224"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0" name="矩形 508045"/>
            <p:cNvSpPr>
              <a:spLocks noChangeArrowheads="1"/>
            </p:cNvSpPr>
            <p:nvPr/>
          </p:nvSpPr>
          <p:spPr bwMode="auto">
            <a:xfrm>
              <a:off x="4656"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1" name="矩形 508046"/>
            <p:cNvSpPr>
              <a:spLocks noChangeArrowheads="1"/>
            </p:cNvSpPr>
            <p:nvPr/>
          </p:nvSpPr>
          <p:spPr bwMode="auto">
            <a:xfrm>
              <a:off x="5088" y="2182"/>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2" name="矩形 508047"/>
            <p:cNvSpPr>
              <a:spLocks noChangeArrowheads="1"/>
            </p:cNvSpPr>
            <p:nvPr/>
          </p:nvSpPr>
          <p:spPr bwMode="auto">
            <a:xfrm>
              <a:off x="4896" y="2736"/>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3" name="矩形 508048"/>
            <p:cNvSpPr>
              <a:spLocks noChangeArrowheads="1"/>
            </p:cNvSpPr>
            <p:nvPr/>
          </p:nvSpPr>
          <p:spPr bwMode="auto">
            <a:xfrm>
              <a:off x="4944" y="2688"/>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4" name="矩形 508049"/>
            <p:cNvSpPr>
              <a:spLocks noChangeArrowheads="1"/>
            </p:cNvSpPr>
            <p:nvPr/>
          </p:nvSpPr>
          <p:spPr bwMode="auto">
            <a:xfrm>
              <a:off x="4128" y="2736"/>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15" name="文本框 508050"/>
            <p:cNvSpPr txBox="1">
              <a:spLocks noChangeArrowheads="1"/>
            </p:cNvSpPr>
            <p:nvPr/>
          </p:nvSpPr>
          <p:spPr bwMode="auto">
            <a:xfrm>
              <a:off x="4156"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grpSp>
        <p:nvGrpSpPr>
          <p:cNvPr id="116" name="组合 115"/>
          <p:cNvGrpSpPr>
            <a:grpSpLocks/>
          </p:cNvGrpSpPr>
          <p:nvPr/>
        </p:nvGrpSpPr>
        <p:grpSpPr bwMode="auto">
          <a:xfrm>
            <a:off x="8445728" y="5273675"/>
            <a:ext cx="2286000" cy="1447800"/>
            <a:chOff x="3984" y="3168"/>
            <a:chExt cx="1440" cy="912"/>
          </a:xfrm>
        </p:grpSpPr>
        <p:sp>
          <p:nvSpPr>
            <p:cNvPr id="117" name="矩形 508052"/>
            <p:cNvSpPr>
              <a:spLocks noChangeArrowheads="1"/>
            </p:cNvSpPr>
            <p:nvPr/>
          </p:nvSpPr>
          <p:spPr bwMode="auto">
            <a:xfrm>
              <a:off x="3984" y="4032"/>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9" name="矩形 508053"/>
            <p:cNvSpPr>
              <a:spLocks noChangeArrowheads="1"/>
            </p:cNvSpPr>
            <p:nvPr/>
          </p:nvSpPr>
          <p:spPr bwMode="auto">
            <a:xfrm>
              <a:off x="4272" y="3430"/>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0" name="矩形 508054"/>
            <p:cNvSpPr>
              <a:spLocks noChangeArrowheads="1"/>
            </p:cNvSpPr>
            <p:nvPr/>
          </p:nvSpPr>
          <p:spPr bwMode="auto">
            <a:xfrm>
              <a:off x="4704" y="3430"/>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1" name="矩形 508055"/>
            <p:cNvSpPr>
              <a:spLocks noChangeArrowheads="1"/>
            </p:cNvSpPr>
            <p:nvPr/>
          </p:nvSpPr>
          <p:spPr bwMode="auto">
            <a:xfrm>
              <a:off x="5136" y="3430"/>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2" name="矩形 508056"/>
            <p:cNvSpPr>
              <a:spLocks noChangeArrowheads="1"/>
            </p:cNvSpPr>
            <p:nvPr/>
          </p:nvSpPr>
          <p:spPr bwMode="auto">
            <a:xfrm>
              <a:off x="4944" y="3984"/>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3" name="矩形 508057"/>
            <p:cNvSpPr>
              <a:spLocks noChangeArrowheads="1"/>
            </p:cNvSpPr>
            <p:nvPr/>
          </p:nvSpPr>
          <p:spPr bwMode="auto">
            <a:xfrm>
              <a:off x="4992" y="3936"/>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4" name="矩形 508058"/>
            <p:cNvSpPr>
              <a:spLocks noChangeArrowheads="1"/>
            </p:cNvSpPr>
            <p:nvPr/>
          </p:nvSpPr>
          <p:spPr bwMode="auto">
            <a:xfrm>
              <a:off x="5040" y="3888"/>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5" name="文本框 508059"/>
            <p:cNvSpPr txBox="1">
              <a:spLocks noChangeArrowheads="1"/>
            </p:cNvSpPr>
            <p:nvPr/>
          </p:nvSpPr>
          <p:spPr bwMode="auto">
            <a:xfrm>
              <a:off x="4204" y="3168"/>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sp>
        <p:nvSpPr>
          <p:cNvPr id="176" name="直接连接符 175"/>
          <p:cNvSpPr>
            <a:spLocks noChangeShapeType="1"/>
          </p:cNvSpPr>
          <p:nvPr/>
        </p:nvSpPr>
        <p:spPr bwMode="auto">
          <a:xfrm>
            <a:off x="4026128" y="2736850"/>
            <a:ext cx="9144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 name="直接连接符 176"/>
          <p:cNvSpPr>
            <a:spLocks noChangeShapeType="1"/>
          </p:cNvSpPr>
          <p:nvPr/>
        </p:nvSpPr>
        <p:spPr bwMode="auto">
          <a:xfrm>
            <a:off x="1740128" y="4387850"/>
            <a:ext cx="9144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 name="直接连接符 177"/>
          <p:cNvSpPr>
            <a:spLocks noChangeShapeType="1"/>
          </p:cNvSpPr>
          <p:nvPr/>
        </p:nvSpPr>
        <p:spPr bwMode="auto">
          <a:xfrm>
            <a:off x="4178528" y="6188075"/>
            <a:ext cx="10668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 name="直接连接符 178"/>
          <p:cNvSpPr>
            <a:spLocks noChangeShapeType="1"/>
          </p:cNvSpPr>
          <p:nvPr/>
        </p:nvSpPr>
        <p:spPr bwMode="auto">
          <a:xfrm>
            <a:off x="7455128" y="6188075"/>
            <a:ext cx="10668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 name="直接连接符 179"/>
          <p:cNvSpPr>
            <a:spLocks noChangeShapeType="1"/>
          </p:cNvSpPr>
          <p:nvPr/>
        </p:nvSpPr>
        <p:spPr bwMode="auto">
          <a:xfrm>
            <a:off x="7150328" y="2736850"/>
            <a:ext cx="7620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 name="直接连接符 180"/>
          <p:cNvSpPr>
            <a:spLocks noChangeShapeType="1"/>
          </p:cNvSpPr>
          <p:nvPr/>
        </p:nvSpPr>
        <p:spPr bwMode="auto">
          <a:xfrm>
            <a:off x="5778728" y="4387850"/>
            <a:ext cx="7620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2" name="组合 181"/>
          <p:cNvGrpSpPr>
            <a:grpSpLocks/>
          </p:cNvGrpSpPr>
          <p:nvPr/>
        </p:nvGrpSpPr>
        <p:grpSpPr bwMode="auto">
          <a:xfrm>
            <a:off x="2806928" y="3549650"/>
            <a:ext cx="2286000" cy="1447800"/>
            <a:chOff x="2112" y="1824"/>
            <a:chExt cx="1440" cy="912"/>
          </a:xfrm>
        </p:grpSpPr>
        <p:sp>
          <p:nvSpPr>
            <p:cNvPr id="183" name="矩形 508067"/>
            <p:cNvSpPr>
              <a:spLocks noChangeArrowheads="1"/>
            </p:cNvSpPr>
            <p:nvPr/>
          </p:nvSpPr>
          <p:spPr bwMode="auto">
            <a:xfrm>
              <a:off x="2112" y="2688"/>
              <a:ext cx="1440" cy="4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4" name="矩形 508068"/>
            <p:cNvSpPr>
              <a:spLocks noChangeArrowheads="1"/>
            </p:cNvSpPr>
            <p:nvPr/>
          </p:nvSpPr>
          <p:spPr bwMode="auto">
            <a:xfrm>
              <a:off x="2400" y="20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5" name="矩形 508069"/>
            <p:cNvSpPr>
              <a:spLocks noChangeArrowheads="1"/>
            </p:cNvSpPr>
            <p:nvPr/>
          </p:nvSpPr>
          <p:spPr bwMode="auto">
            <a:xfrm>
              <a:off x="2832" y="20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6" name="矩形 508070"/>
            <p:cNvSpPr>
              <a:spLocks noChangeArrowheads="1"/>
            </p:cNvSpPr>
            <p:nvPr/>
          </p:nvSpPr>
          <p:spPr bwMode="auto">
            <a:xfrm>
              <a:off x="3264" y="2086"/>
              <a:ext cx="48" cy="624"/>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7" name="矩形 508071"/>
            <p:cNvSpPr>
              <a:spLocks noChangeArrowheads="1"/>
            </p:cNvSpPr>
            <p:nvPr/>
          </p:nvSpPr>
          <p:spPr bwMode="auto">
            <a:xfrm>
              <a:off x="2208" y="2640"/>
              <a:ext cx="432" cy="48"/>
            </a:xfrm>
            <a:prstGeom prst="rect">
              <a:avLst/>
            </a:prstGeom>
            <a:solidFill>
              <a:srgbClr val="660066"/>
            </a:solidFill>
            <a:ln w="9525">
              <a:solidFill>
                <a:srgbClr val="66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8" name="矩形 508072"/>
            <p:cNvSpPr>
              <a:spLocks noChangeArrowheads="1"/>
            </p:cNvSpPr>
            <p:nvPr/>
          </p:nvSpPr>
          <p:spPr bwMode="auto">
            <a:xfrm>
              <a:off x="2688" y="2640"/>
              <a:ext cx="336" cy="48"/>
            </a:xfrm>
            <a:prstGeom prst="rect">
              <a:avLst/>
            </a:prstGeom>
            <a:solidFill>
              <a:srgbClr val="00FF00"/>
            </a:solidFill>
            <a:ln w="9525">
              <a:solidFill>
                <a:srgbClr val="00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89" name="矩形 508073"/>
            <p:cNvSpPr>
              <a:spLocks noChangeArrowheads="1"/>
            </p:cNvSpPr>
            <p:nvPr/>
          </p:nvSpPr>
          <p:spPr bwMode="auto">
            <a:xfrm>
              <a:off x="2736" y="2592"/>
              <a:ext cx="240" cy="48"/>
            </a:xfrm>
            <a:prstGeom prst="rect">
              <a:avLst/>
            </a:prstGeom>
            <a:solidFill>
              <a:srgbClr val="000066"/>
            </a:solidFill>
            <a:ln w="9525">
              <a:solidFill>
                <a:srgbClr val="000066"/>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90" name="文本框 508074"/>
            <p:cNvSpPr txBox="1">
              <a:spLocks noChangeArrowheads="1"/>
            </p:cNvSpPr>
            <p:nvPr/>
          </p:nvSpPr>
          <p:spPr bwMode="auto">
            <a:xfrm>
              <a:off x="2332" y="182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solidFill>
                    <a:srgbClr val="660066"/>
                  </a:solidFill>
                  <a:latin typeface="Times New Roman" panose="02020603050405020304" pitchFamily="18" charset="0"/>
                  <a:ea typeface="宋体" panose="02010600030101010101" pitchFamily="2" charset="-122"/>
                </a:rPr>
                <a:t>1       2       3</a:t>
              </a:r>
              <a:endParaRPr lang="en-US" altLang="zh-CN" sz="2400" b="1">
                <a:latin typeface="Times New Roman" panose="02020603050405020304" pitchFamily="18" charset="0"/>
                <a:ea typeface="宋体" panose="02010600030101010101" pitchFamily="2" charset="-122"/>
              </a:endParaRPr>
            </a:p>
          </p:txBody>
        </p:sp>
      </p:grpSp>
      <p:sp>
        <p:nvSpPr>
          <p:cNvPr id="191" name="直接连接符 190"/>
          <p:cNvSpPr>
            <a:spLocks noChangeShapeType="1"/>
          </p:cNvSpPr>
          <p:nvPr/>
        </p:nvSpPr>
        <p:spPr bwMode="auto">
          <a:xfrm>
            <a:off x="9283928" y="4387850"/>
            <a:ext cx="7620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39938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heckerboard(across)">
                                      <p:cBhvr>
                                        <p:cTn id="7" dur="500"/>
                                        <p:tgtEl>
                                          <p:spTgt spid="59"/>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176"/>
                                        </p:tgtEl>
                                        <p:attrNameLst>
                                          <p:attrName>style.visibility</p:attrName>
                                        </p:attrNameLst>
                                      </p:cBhvr>
                                      <p:to>
                                        <p:strVal val="visible"/>
                                      </p:to>
                                    </p:set>
                                    <p:animEffect transition="in" filter="slide(fromLeft)">
                                      <p:cBhvr>
                                        <p:cTn id="11" dur="500"/>
                                        <p:tgtEl>
                                          <p:spTgt spid="176"/>
                                        </p:tgtEl>
                                      </p:cBhvr>
                                    </p:animEffect>
                                  </p:childTnLst>
                                </p:cTn>
                              </p:par>
                            </p:childTnLst>
                          </p:cTn>
                        </p:par>
                        <p:par>
                          <p:cTn id="12" fill="hold">
                            <p:stCondLst>
                              <p:cond delay="2000"/>
                            </p:stCondLst>
                            <p:childTnLst>
                              <p:par>
                                <p:cTn id="13" presetID="5" presetClass="entr" presetSubtype="10" fill="hold" nodeType="afterEffect">
                                  <p:stCondLst>
                                    <p:cond delay="1000"/>
                                  </p:stCondLst>
                                  <p:childTnLst>
                                    <p:set>
                                      <p:cBhvr>
                                        <p:cTn id="14" dur="1" fill="hold">
                                          <p:stCondLst>
                                            <p:cond delay="0"/>
                                          </p:stCondLst>
                                        </p:cTn>
                                        <p:tgtEl>
                                          <p:spTgt spid="68"/>
                                        </p:tgtEl>
                                        <p:attrNameLst>
                                          <p:attrName>style.visibility</p:attrName>
                                        </p:attrNameLst>
                                      </p:cBhvr>
                                      <p:to>
                                        <p:strVal val="visible"/>
                                      </p:to>
                                    </p:set>
                                    <p:animEffect transition="in" filter="checkerboard(across)">
                                      <p:cBhvr>
                                        <p:cTn id="15" dur="500"/>
                                        <p:tgtEl>
                                          <p:spTgt spid="68"/>
                                        </p:tgtEl>
                                      </p:cBhvr>
                                    </p:animEffect>
                                  </p:childTnLst>
                                </p:cTn>
                              </p:par>
                            </p:childTnLst>
                          </p:cTn>
                        </p:par>
                        <p:par>
                          <p:cTn id="16" fill="hold">
                            <p:stCondLst>
                              <p:cond delay="3500"/>
                            </p:stCondLst>
                            <p:childTnLst>
                              <p:par>
                                <p:cTn id="17" presetID="12" presetClass="entr" presetSubtype="8" fill="hold" grpId="0" nodeType="afterEffect">
                                  <p:stCondLst>
                                    <p:cond delay="1000"/>
                                  </p:stCondLst>
                                  <p:childTnLst>
                                    <p:set>
                                      <p:cBhvr>
                                        <p:cTn id="18" dur="1" fill="hold">
                                          <p:stCondLst>
                                            <p:cond delay="0"/>
                                          </p:stCondLst>
                                        </p:cTn>
                                        <p:tgtEl>
                                          <p:spTgt spid="180"/>
                                        </p:tgtEl>
                                        <p:attrNameLst>
                                          <p:attrName>style.visibility</p:attrName>
                                        </p:attrNameLst>
                                      </p:cBhvr>
                                      <p:to>
                                        <p:strVal val="visible"/>
                                      </p:to>
                                    </p:set>
                                    <p:animEffect transition="in" filter="slide(fromLeft)">
                                      <p:cBhvr>
                                        <p:cTn id="19" dur="500"/>
                                        <p:tgtEl>
                                          <p:spTgt spid="180"/>
                                        </p:tgtEl>
                                      </p:cBhvr>
                                    </p:animEffect>
                                  </p:childTnLst>
                                </p:cTn>
                              </p:par>
                            </p:childTnLst>
                          </p:cTn>
                        </p:par>
                        <p:par>
                          <p:cTn id="20" fill="hold">
                            <p:stCondLst>
                              <p:cond delay="5000"/>
                            </p:stCondLst>
                            <p:childTnLst>
                              <p:par>
                                <p:cTn id="21" presetID="5" presetClass="entr" presetSubtype="10" fill="hold" nodeType="afterEffect">
                                  <p:stCondLst>
                                    <p:cond delay="1000"/>
                                  </p:stCondLst>
                                  <p:childTnLst>
                                    <p:set>
                                      <p:cBhvr>
                                        <p:cTn id="22" dur="1" fill="hold">
                                          <p:stCondLst>
                                            <p:cond delay="0"/>
                                          </p:stCondLst>
                                        </p:cTn>
                                        <p:tgtEl>
                                          <p:spTgt spid="77"/>
                                        </p:tgtEl>
                                        <p:attrNameLst>
                                          <p:attrName>style.visibility</p:attrName>
                                        </p:attrNameLst>
                                      </p:cBhvr>
                                      <p:to>
                                        <p:strVal val="visible"/>
                                      </p:to>
                                    </p:set>
                                    <p:animEffect transition="in" filter="checkerboard(across)">
                                      <p:cBhvr>
                                        <p:cTn id="23" dur="500"/>
                                        <p:tgtEl>
                                          <p:spTgt spid="77"/>
                                        </p:tgtEl>
                                      </p:cBhvr>
                                    </p:animEffect>
                                  </p:childTnLst>
                                </p:cTn>
                              </p:par>
                            </p:childTnLst>
                          </p:cTn>
                        </p:par>
                        <p:par>
                          <p:cTn id="24" fill="hold">
                            <p:stCondLst>
                              <p:cond delay="6500"/>
                            </p:stCondLst>
                            <p:childTnLst>
                              <p:par>
                                <p:cTn id="25" presetID="12" presetClass="entr" presetSubtype="8" fill="hold" grpId="0" nodeType="afterEffect">
                                  <p:stCondLst>
                                    <p:cond delay="1000"/>
                                  </p:stCondLst>
                                  <p:childTnLst>
                                    <p:set>
                                      <p:cBhvr>
                                        <p:cTn id="26" dur="1" fill="hold">
                                          <p:stCondLst>
                                            <p:cond delay="0"/>
                                          </p:stCondLst>
                                        </p:cTn>
                                        <p:tgtEl>
                                          <p:spTgt spid="177"/>
                                        </p:tgtEl>
                                        <p:attrNameLst>
                                          <p:attrName>style.visibility</p:attrName>
                                        </p:attrNameLst>
                                      </p:cBhvr>
                                      <p:to>
                                        <p:strVal val="visible"/>
                                      </p:to>
                                    </p:set>
                                    <p:animEffect transition="in" filter="slide(fromLeft)">
                                      <p:cBhvr>
                                        <p:cTn id="27" dur="500"/>
                                        <p:tgtEl>
                                          <p:spTgt spid="177"/>
                                        </p:tgtEl>
                                      </p:cBhvr>
                                    </p:animEffect>
                                  </p:childTnLst>
                                </p:cTn>
                              </p:par>
                            </p:childTnLst>
                          </p:cTn>
                        </p:par>
                        <p:par>
                          <p:cTn id="28" fill="hold">
                            <p:stCondLst>
                              <p:cond delay="8000"/>
                            </p:stCondLst>
                            <p:childTnLst>
                              <p:par>
                                <p:cTn id="29" presetID="5" presetClass="entr" presetSubtype="10" fill="hold" nodeType="afterEffect">
                                  <p:stCondLst>
                                    <p:cond delay="1000"/>
                                  </p:stCondLst>
                                  <p:childTnLst>
                                    <p:set>
                                      <p:cBhvr>
                                        <p:cTn id="30" dur="1" fill="hold">
                                          <p:stCondLst>
                                            <p:cond delay="0"/>
                                          </p:stCondLst>
                                        </p:cTn>
                                        <p:tgtEl>
                                          <p:spTgt spid="182"/>
                                        </p:tgtEl>
                                        <p:attrNameLst>
                                          <p:attrName>style.visibility</p:attrName>
                                        </p:attrNameLst>
                                      </p:cBhvr>
                                      <p:to>
                                        <p:strVal val="visible"/>
                                      </p:to>
                                    </p:set>
                                    <p:animEffect transition="in" filter="checkerboard(across)">
                                      <p:cBhvr>
                                        <p:cTn id="31" dur="500"/>
                                        <p:tgtEl>
                                          <p:spTgt spid="182"/>
                                        </p:tgtEl>
                                      </p:cBhvr>
                                    </p:animEffect>
                                  </p:childTnLst>
                                </p:cTn>
                              </p:par>
                            </p:childTnLst>
                          </p:cTn>
                        </p:par>
                        <p:par>
                          <p:cTn id="32" fill="hold">
                            <p:stCondLst>
                              <p:cond delay="9500"/>
                            </p:stCondLst>
                            <p:childTnLst>
                              <p:par>
                                <p:cTn id="33" presetID="12" presetClass="entr" presetSubtype="8" fill="hold" grpId="0" nodeType="afterEffect">
                                  <p:stCondLst>
                                    <p:cond delay="1000"/>
                                  </p:stCondLst>
                                  <p:childTnLst>
                                    <p:set>
                                      <p:cBhvr>
                                        <p:cTn id="34" dur="1" fill="hold">
                                          <p:stCondLst>
                                            <p:cond delay="0"/>
                                          </p:stCondLst>
                                        </p:cTn>
                                        <p:tgtEl>
                                          <p:spTgt spid="181"/>
                                        </p:tgtEl>
                                        <p:attrNameLst>
                                          <p:attrName>style.visibility</p:attrName>
                                        </p:attrNameLst>
                                      </p:cBhvr>
                                      <p:to>
                                        <p:strVal val="visible"/>
                                      </p:to>
                                    </p:set>
                                    <p:animEffect transition="in" filter="slide(fromLeft)">
                                      <p:cBhvr>
                                        <p:cTn id="35" dur="500"/>
                                        <p:tgtEl>
                                          <p:spTgt spid="181"/>
                                        </p:tgtEl>
                                      </p:cBhvr>
                                    </p:animEffect>
                                  </p:childTnLst>
                                </p:cTn>
                              </p:par>
                            </p:childTnLst>
                          </p:cTn>
                        </p:par>
                        <p:par>
                          <p:cTn id="36" fill="hold">
                            <p:stCondLst>
                              <p:cond delay="11000"/>
                            </p:stCondLst>
                            <p:childTnLst>
                              <p:par>
                                <p:cTn id="37" presetID="5" presetClass="entr" presetSubtype="10" fill="hold" nodeType="afterEffect">
                                  <p:stCondLst>
                                    <p:cond delay="1000"/>
                                  </p:stCondLst>
                                  <p:childTnLst>
                                    <p:set>
                                      <p:cBhvr>
                                        <p:cTn id="38" dur="1" fill="hold">
                                          <p:stCondLst>
                                            <p:cond delay="0"/>
                                          </p:stCondLst>
                                        </p:cTn>
                                        <p:tgtEl>
                                          <p:spTgt spid="86"/>
                                        </p:tgtEl>
                                        <p:attrNameLst>
                                          <p:attrName>style.visibility</p:attrName>
                                        </p:attrNameLst>
                                      </p:cBhvr>
                                      <p:to>
                                        <p:strVal val="visible"/>
                                      </p:to>
                                    </p:set>
                                    <p:animEffect transition="in" filter="checkerboard(across)">
                                      <p:cBhvr>
                                        <p:cTn id="39" dur="500"/>
                                        <p:tgtEl>
                                          <p:spTgt spid="86"/>
                                        </p:tgtEl>
                                      </p:cBhvr>
                                    </p:animEffect>
                                  </p:childTnLst>
                                </p:cTn>
                              </p:par>
                            </p:childTnLst>
                          </p:cTn>
                        </p:par>
                        <p:par>
                          <p:cTn id="40" fill="hold">
                            <p:stCondLst>
                              <p:cond delay="12500"/>
                            </p:stCondLst>
                            <p:childTnLst>
                              <p:par>
                                <p:cTn id="41" presetID="12" presetClass="entr" presetSubtype="8" fill="hold" grpId="0" nodeType="afterEffect">
                                  <p:stCondLst>
                                    <p:cond delay="1000"/>
                                  </p:stCondLst>
                                  <p:childTnLst>
                                    <p:set>
                                      <p:cBhvr>
                                        <p:cTn id="42" dur="1" fill="hold">
                                          <p:stCondLst>
                                            <p:cond delay="0"/>
                                          </p:stCondLst>
                                        </p:cTn>
                                        <p:tgtEl>
                                          <p:spTgt spid="191"/>
                                        </p:tgtEl>
                                        <p:attrNameLst>
                                          <p:attrName>style.visibility</p:attrName>
                                        </p:attrNameLst>
                                      </p:cBhvr>
                                      <p:to>
                                        <p:strVal val="visible"/>
                                      </p:to>
                                    </p:set>
                                    <p:animEffect transition="in" filter="slide(fromLeft)">
                                      <p:cBhvr>
                                        <p:cTn id="43" dur="500"/>
                                        <p:tgtEl>
                                          <p:spTgt spid="191"/>
                                        </p:tgtEl>
                                      </p:cBhvr>
                                    </p:animEffect>
                                  </p:childTnLst>
                                </p:cTn>
                              </p:par>
                            </p:childTnLst>
                          </p:cTn>
                        </p:par>
                        <p:par>
                          <p:cTn id="44" fill="hold">
                            <p:stCondLst>
                              <p:cond delay="14000"/>
                            </p:stCondLst>
                            <p:childTnLst>
                              <p:par>
                                <p:cTn id="45" presetID="5" presetClass="entr" presetSubtype="10" fill="hold" nodeType="afterEffect">
                                  <p:stCondLst>
                                    <p:cond delay="1000"/>
                                  </p:stCondLst>
                                  <p:childTnLst>
                                    <p:set>
                                      <p:cBhvr>
                                        <p:cTn id="46" dur="1" fill="hold">
                                          <p:stCondLst>
                                            <p:cond delay="0"/>
                                          </p:stCondLst>
                                        </p:cTn>
                                        <p:tgtEl>
                                          <p:spTgt spid="98"/>
                                        </p:tgtEl>
                                        <p:attrNameLst>
                                          <p:attrName>style.visibility</p:attrName>
                                        </p:attrNameLst>
                                      </p:cBhvr>
                                      <p:to>
                                        <p:strVal val="visible"/>
                                      </p:to>
                                    </p:set>
                                    <p:animEffect transition="in" filter="checkerboard(across)">
                                      <p:cBhvr>
                                        <p:cTn id="47" dur="500"/>
                                        <p:tgtEl>
                                          <p:spTgt spid="98"/>
                                        </p:tgtEl>
                                      </p:cBhvr>
                                    </p:animEffect>
                                  </p:childTnLst>
                                </p:cTn>
                              </p:par>
                            </p:childTnLst>
                          </p:cTn>
                        </p:par>
                        <p:par>
                          <p:cTn id="48" fill="hold">
                            <p:stCondLst>
                              <p:cond delay="15500"/>
                            </p:stCondLst>
                            <p:childTnLst>
                              <p:par>
                                <p:cTn id="49" presetID="12" presetClass="entr" presetSubtype="8" fill="hold" grpId="0" nodeType="afterEffect">
                                  <p:stCondLst>
                                    <p:cond delay="1000"/>
                                  </p:stCondLst>
                                  <p:childTnLst>
                                    <p:set>
                                      <p:cBhvr>
                                        <p:cTn id="50" dur="1" fill="hold">
                                          <p:stCondLst>
                                            <p:cond delay="0"/>
                                          </p:stCondLst>
                                        </p:cTn>
                                        <p:tgtEl>
                                          <p:spTgt spid="178"/>
                                        </p:tgtEl>
                                        <p:attrNameLst>
                                          <p:attrName>style.visibility</p:attrName>
                                        </p:attrNameLst>
                                      </p:cBhvr>
                                      <p:to>
                                        <p:strVal val="visible"/>
                                      </p:to>
                                    </p:set>
                                    <p:animEffect transition="in" filter="slide(fromLeft)">
                                      <p:cBhvr>
                                        <p:cTn id="51" dur="500"/>
                                        <p:tgtEl>
                                          <p:spTgt spid="178"/>
                                        </p:tgtEl>
                                      </p:cBhvr>
                                    </p:animEffect>
                                  </p:childTnLst>
                                </p:cTn>
                              </p:par>
                            </p:childTnLst>
                          </p:cTn>
                        </p:par>
                        <p:par>
                          <p:cTn id="52" fill="hold">
                            <p:stCondLst>
                              <p:cond delay="17000"/>
                            </p:stCondLst>
                            <p:childTnLst>
                              <p:par>
                                <p:cTn id="53" presetID="5" presetClass="entr" presetSubtype="10" fill="hold" nodeType="afterEffect">
                                  <p:stCondLst>
                                    <p:cond delay="1000"/>
                                  </p:stCondLst>
                                  <p:childTnLst>
                                    <p:set>
                                      <p:cBhvr>
                                        <p:cTn id="54" dur="1" fill="hold">
                                          <p:stCondLst>
                                            <p:cond delay="0"/>
                                          </p:stCondLst>
                                        </p:cTn>
                                        <p:tgtEl>
                                          <p:spTgt spid="107"/>
                                        </p:tgtEl>
                                        <p:attrNameLst>
                                          <p:attrName>style.visibility</p:attrName>
                                        </p:attrNameLst>
                                      </p:cBhvr>
                                      <p:to>
                                        <p:strVal val="visible"/>
                                      </p:to>
                                    </p:set>
                                    <p:animEffect transition="in" filter="checkerboard(across)">
                                      <p:cBhvr>
                                        <p:cTn id="55" dur="500"/>
                                        <p:tgtEl>
                                          <p:spTgt spid="107"/>
                                        </p:tgtEl>
                                      </p:cBhvr>
                                    </p:animEffect>
                                  </p:childTnLst>
                                </p:cTn>
                              </p:par>
                            </p:childTnLst>
                          </p:cTn>
                        </p:par>
                        <p:par>
                          <p:cTn id="56" fill="hold">
                            <p:stCondLst>
                              <p:cond delay="18500"/>
                            </p:stCondLst>
                            <p:childTnLst>
                              <p:par>
                                <p:cTn id="57" presetID="12" presetClass="entr" presetSubtype="8" fill="hold" grpId="0" nodeType="afterEffect">
                                  <p:stCondLst>
                                    <p:cond delay="1000"/>
                                  </p:stCondLst>
                                  <p:childTnLst>
                                    <p:set>
                                      <p:cBhvr>
                                        <p:cTn id="58" dur="1" fill="hold">
                                          <p:stCondLst>
                                            <p:cond delay="0"/>
                                          </p:stCondLst>
                                        </p:cTn>
                                        <p:tgtEl>
                                          <p:spTgt spid="179"/>
                                        </p:tgtEl>
                                        <p:attrNameLst>
                                          <p:attrName>style.visibility</p:attrName>
                                        </p:attrNameLst>
                                      </p:cBhvr>
                                      <p:to>
                                        <p:strVal val="visible"/>
                                      </p:to>
                                    </p:set>
                                    <p:animEffect transition="in" filter="slide(fromLeft)">
                                      <p:cBhvr>
                                        <p:cTn id="59" dur="500"/>
                                        <p:tgtEl>
                                          <p:spTgt spid="179"/>
                                        </p:tgtEl>
                                      </p:cBhvr>
                                    </p:animEffect>
                                  </p:childTnLst>
                                </p:cTn>
                              </p:par>
                            </p:childTnLst>
                          </p:cTn>
                        </p:par>
                        <p:par>
                          <p:cTn id="60" fill="hold">
                            <p:stCondLst>
                              <p:cond delay="20000"/>
                            </p:stCondLst>
                            <p:childTnLst>
                              <p:par>
                                <p:cTn id="61" presetID="5" presetClass="entr" presetSubtype="10" fill="hold" nodeType="afterEffect">
                                  <p:stCondLst>
                                    <p:cond delay="1000"/>
                                  </p:stCondLst>
                                  <p:childTnLst>
                                    <p:set>
                                      <p:cBhvr>
                                        <p:cTn id="62" dur="1" fill="hold">
                                          <p:stCondLst>
                                            <p:cond delay="0"/>
                                          </p:stCondLst>
                                        </p:cTn>
                                        <p:tgtEl>
                                          <p:spTgt spid="116"/>
                                        </p:tgtEl>
                                        <p:attrNameLst>
                                          <p:attrName>style.visibility</p:attrName>
                                        </p:attrNameLst>
                                      </p:cBhvr>
                                      <p:to>
                                        <p:strVal val="visible"/>
                                      </p:to>
                                    </p:set>
                                    <p:animEffect transition="in" filter="checkerboard(across)">
                                      <p:cBhvr>
                                        <p:cTn id="6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P spid="178" grpId="0" animBg="1"/>
      <p:bldP spid="179" grpId="0" animBg="1"/>
      <p:bldP spid="180" grpId="0" animBg="1"/>
      <p:bldP spid="181" grpId="0" animBg="1"/>
      <p:bldP spid="19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1935844"/>
          </a:xfrm>
        </p:spPr>
        <p:txBody>
          <a:bodyPr>
            <a:normAutofit/>
          </a:bodyPr>
          <a:lstStyle/>
          <a:p>
            <a:pPr marL="0" indent="0">
              <a:lnSpc>
                <a:spcPct val="150000"/>
              </a:lnSpc>
              <a:spcBef>
                <a:spcPts val="0"/>
              </a:spcBef>
              <a:buNone/>
              <a:defRPr/>
            </a:pPr>
            <a:r>
              <a:rPr lang="en-US" altLang="zh-CN" sz="2600" b="1" dirty="0" smtClean="0">
                <a:solidFill>
                  <a:srgbClr val="0000FF"/>
                </a:solidFill>
              </a:rPr>
              <a:t>2.2.2 </a:t>
            </a:r>
            <a:r>
              <a:rPr lang="zh-CN" altLang="en-US" sz="2600" b="1" dirty="0" smtClean="0">
                <a:solidFill>
                  <a:srgbClr val="0000FF"/>
                </a:solidFill>
              </a:rPr>
              <a:t>与或图表示</a:t>
            </a:r>
            <a:endParaRPr lang="en-US" altLang="zh-CN" sz="2600" b="1" dirty="0">
              <a:solidFill>
                <a:srgbClr val="0000FF"/>
              </a:solidFill>
            </a:endParaRPr>
          </a:p>
          <a:p>
            <a:pPr marL="342900" lvl="0" indent="-342900">
              <a:lnSpc>
                <a:spcPct val="150000"/>
              </a:lnSpc>
              <a:spcBef>
                <a:spcPts val="0"/>
              </a:spcBef>
              <a:buBlip>
                <a:blip r:embed="rId2"/>
              </a:buBlip>
            </a:pPr>
            <a:r>
              <a:rPr lang="zh-CN" altLang="en-US" sz="2400" dirty="0">
                <a:solidFill>
                  <a:srgbClr val="000000"/>
                </a:solidFill>
              </a:rPr>
              <a:t>一般，用一个似图结构来表示把问题归约为后继问题的替换集合，这一似图结构叫做问题归约图，或叫与或图。如下所</a:t>
            </a:r>
            <a:r>
              <a:rPr lang="zh-CN" altLang="en-US" sz="2400" dirty="0" smtClean="0">
                <a:solidFill>
                  <a:srgbClr val="000000"/>
                </a:solidFill>
              </a:rPr>
              <a:t>示：</a:t>
            </a:r>
            <a:endParaRPr lang="zh-CN" altLang="en-US" sz="2400" dirty="0">
              <a:solidFill>
                <a:srgbClr val="000000"/>
              </a:solidFill>
            </a:endParaRPr>
          </a:p>
          <a:p>
            <a:pPr marL="342900" lvl="0" indent="-342900">
              <a:lnSpc>
                <a:spcPct val="150000"/>
              </a:lnSpc>
              <a:spcBef>
                <a:spcPts val="0"/>
              </a:spcBef>
              <a:buBlip>
                <a:blip r:embed="rId2"/>
              </a:buBlip>
            </a:pPr>
            <a:endParaRPr lang="en-GB" altLang="zh-CN" sz="2400" dirty="0">
              <a:solidFill>
                <a:srgbClr val="000000"/>
              </a:solidFill>
              <a:latin typeface="Times New Roman" panose="02020603050405020304" pitchFamily="18" charset="0"/>
              <a:ea typeface="宋体" panose="02010600030101010101" pitchFamily="2" charset="-122"/>
            </a:endParaRPr>
          </a:p>
        </p:txBody>
      </p:sp>
      <p:grpSp>
        <p:nvGrpSpPr>
          <p:cNvPr id="26" name="组合 25"/>
          <p:cNvGrpSpPr>
            <a:grpSpLocks/>
          </p:cNvGrpSpPr>
          <p:nvPr/>
        </p:nvGrpSpPr>
        <p:grpSpPr bwMode="auto">
          <a:xfrm>
            <a:off x="2094741" y="3216275"/>
            <a:ext cx="8001000" cy="3505200"/>
            <a:chOff x="240" y="1776"/>
            <a:chExt cx="5040" cy="2208"/>
          </a:xfrm>
        </p:grpSpPr>
        <p:sp>
          <p:nvSpPr>
            <p:cNvPr id="27" name="椭圆 509957"/>
            <p:cNvSpPr>
              <a:spLocks noChangeArrowheads="1"/>
            </p:cNvSpPr>
            <p:nvPr/>
          </p:nvSpPr>
          <p:spPr bwMode="auto">
            <a:xfrm>
              <a:off x="1296" y="1824"/>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A</a:t>
              </a:r>
            </a:p>
          </p:txBody>
        </p:sp>
        <p:sp>
          <p:nvSpPr>
            <p:cNvPr id="28" name="椭圆 509958"/>
            <p:cNvSpPr>
              <a:spLocks noChangeArrowheads="1"/>
            </p:cNvSpPr>
            <p:nvPr/>
          </p:nvSpPr>
          <p:spPr bwMode="auto">
            <a:xfrm>
              <a:off x="240"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B</a:t>
              </a:r>
            </a:p>
          </p:txBody>
        </p:sp>
        <p:sp>
          <p:nvSpPr>
            <p:cNvPr id="29" name="椭圆 509959"/>
            <p:cNvSpPr>
              <a:spLocks noChangeArrowheads="1"/>
            </p:cNvSpPr>
            <p:nvPr/>
          </p:nvSpPr>
          <p:spPr bwMode="auto">
            <a:xfrm>
              <a:off x="1248"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C</a:t>
              </a:r>
            </a:p>
          </p:txBody>
        </p:sp>
        <p:sp>
          <p:nvSpPr>
            <p:cNvPr id="30" name="椭圆 509960"/>
            <p:cNvSpPr>
              <a:spLocks noChangeArrowheads="1"/>
            </p:cNvSpPr>
            <p:nvPr/>
          </p:nvSpPr>
          <p:spPr bwMode="auto">
            <a:xfrm>
              <a:off x="2208"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D</a:t>
              </a:r>
            </a:p>
          </p:txBody>
        </p:sp>
        <p:sp>
          <p:nvSpPr>
            <p:cNvPr id="31" name="直接连接符 509961"/>
            <p:cNvSpPr>
              <a:spLocks noChangeShapeType="1"/>
            </p:cNvSpPr>
            <p:nvPr/>
          </p:nvSpPr>
          <p:spPr bwMode="auto">
            <a:xfrm>
              <a:off x="1680" y="2304"/>
              <a:ext cx="672" cy="912"/>
            </a:xfrm>
            <a:prstGeom prst="line">
              <a:avLst/>
            </a:prstGeom>
            <a:noFill/>
            <a:ln w="889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509962"/>
            <p:cNvSpPr>
              <a:spLocks noChangeShapeType="1"/>
            </p:cNvSpPr>
            <p:nvPr/>
          </p:nvSpPr>
          <p:spPr bwMode="auto">
            <a:xfrm flipH="1">
              <a:off x="1440" y="2304"/>
              <a:ext cx="48" cy="816"/>
            </a:xfrm>
            <a:prstGeom prst="line">
              <a:avLst/>
            </a:prstGeom>
            <a:noFill/>
            <a:ln w="889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509963"/>
            <p:cNvSpPr>
              <a:spLocks noChangeShapeType="1"/>
            </p:cNvSpPr>
            <p:nvPr/>
          </p:nvSpPr>
          <p:spPr bwMode="auto">
            <a:xfrm flipH="1">
              <a:off x="624" y="2256"/>
              <a:ext cx="720" cy="864"/>
            </a:xfrm>
            <a:prstGeom prst="line">
              <a:avLst/>
            </a:prstGeom>
            <a:noFill/>
            <a:ln w="889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矩形 509964"/>
            <p:cNvSpPr>
              <a:spLocks noChangeArrowheads="1"/>
            </p:cNvSpPr>
            <p:nvPr/>
          </p:nvSpPr>
          <p:spPr bwMode="auto">
            <a:xfrm>
              <a:off x="624" y="3648"/>
              <a:ext cx="14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dirty="0">
                  <a:solidFill>
                    <a:srgbClr val="C00000"/>
                  </a:solidFill>
                  <a:latin typeface="Arial" panose="020B0604020202020204" pitchFamily="34" charset="0"/>
                  <a:ea typeface="华文新魏" panose="02010800040101010101" pitchFamily="2" charset="-122"/>
                </a:rPr>
                <a:t>与图</a:t>
              </a:r>
            </a:p>
          </p:txBody>
        </p:sp>
        <p:sp>
          <p:nvSpPr>
            <p:cNvPr id="35" name="椭圆 509965"/>
            <p:cNvSpPr>
              <a:spLocks noChangeArrowheads="1"/>
            </p:cNvSpPr>
            <p:nvPr/>
          </p:nvSpPr>
          <p:spPr bwMode="auto">
            <a:xfrm>
              <a:off x="4080" y="1776"/>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A</a:t>
              </a:r>
            </a:p>
          </p:txBody>
        </p:sp>
        <p:sp>
          <p:nvSpPr>
            <p:cNvPr id="36" name="椭圆 509966"/>
            <p:cNvSpPr>
              <a:spLocks noChangeArrowheads="1"/>
            </p:cNvSpPr>
            <p:nvPr/>
          </p:nvSpPr>
          <p:spPr bwMode="auto">
            <a:xfrm>
              <a:off x="3264"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B</a:t>
              </a:r>
            </a:p>
          </p:txBody>
        </p:sp>
        <p:sp>
          <p:nvSpPr>
            <p:cNvPr id="37" name="椭圆 509967"/>
            <p:cNvSpPr>
              <a:spLocks noChangeArrowheads="1"/>
            </p:cNvSpPr>
            <p:nvPr/>
          </p:nvSpPr>
          <p:spPr bwMode="auto">
            <a:xfrm>
              <a:off x="4800" y="3168"/>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C</a:t>
              </a:r>
            </a:p>
          </p:txBody>
        </p:sp>
        <p:sp>
          <p:nvSpPr>
            <p:cNvPr id="38" name="直接连接符 509968"/>
            <p:cNvSpPr>
              <a:spLocks noChangeShapeType="1"/>
            </p:cNvSpPr>
            <p:nvPr/>
          </p:nvSpPr>
          <p:spPr bwMode="auto">
            <a:xfrm>
              <a:off x="4368" y="2256"/>
              <a:ext cx="672" cy="912"/>
            </a:xfrm>
            <a:prstGeom prst="line">
              <a:avLst/>
            </a:prstGeom>
            <a:noFill/>
            <a:ln w="889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509969"/>
            <p:cNvSpPr>
              <a:spLocks noChangeShapeType="1"/>
            </p:cNvSpPr>
            <p:nvPr/>
          </p:nvSpPr>
          <p:spPr bwMode="auto">
            <a:xfrm flipH="1">
              <a:off x="3600" y="2256"/>
              <a:ext cx="672" cy="864"/>
            </a:xfrm>
            <a:prstGeom prst="line">
              <a:avLst/>
            </a:prstGeom>
            <a:noFill/>
            <a:ln w="889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矩形 509970"/>
            <p:cNvSpPr>
              <a:spLocks noChangeArrowheads="1"/>
            </p:cNvSpPr>
            <p:nvPr/>
          </p:nvSpPr>
          <p:spPr bwMode="auto">
            <a:xfrm>
              <a:off x="3552" y="3648"/>
              <a:ext cx="14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dirty="0">
                  <a:solidFill>
                    <a:srgbClr val="C00000"/>
                  </a:solidFill>
                  <a:latin typeface="Arial" panose="020B0604020202020204" pitchFamily="34" charset="0"/>
                  <a:ea typeface="华文新魏" panose="02010800040101010101" pitchFamily="2" charset="-122"/>
                </a:rPr>
                <a:t>或图</a:t>
              </a:r>
            </a:p>
          </p:txBody>
        </p:sp>
        <p:sp>
          <p:nvSpPr>
            <p:cNvPr id="41" name="任意多边形 509971"/>
            <p:cNvSpPr>
              <a:spLocks noChangeArrowheads="1"/>
            </p:cNvSpPr>
            <p:nvPr/>
          </p:nvSpPr>
          <p:spPr bwMode="auto">
            <a:xfrm>
              <a:off x="1200" y="2448"/>
              <a:ext cx="576" cy="144"/>
            </a:xfrm>
            <a:custGeom>
              <a:avLst/>
              <a:gdLst>
                <a:gd name="T0" fmla="*/ 0 w 576"/>
                <a:gd name="T1" fmla="*/ 0 h 144"/>
                <a:gd name="T2" fmla="*/ 288 w 576"/>
                <a:gd name="T3" fmla="*/ 144 h 144"/>
                <a:gd name="T4" fmla="*/ 576 w 576"/>
                <a:gd name="T5" fmla="*/ 0 h 144"/>
                <a:gd name="T6" fmla="*/ 0 60000 65536"/>
                <a:gd name="T7" fmla="*/ 0 60000 65536"/>
                <a:gd name="T8" fmla="*/ 0 60000 65536"/>
              </a:gdLst>
              <a:ahLst/>
              <a:cxnLst>
                <a:cxn ang="T6">
                  <a:pos x="T0" y="T1"/>
                </a:cxn>
                <a:cxn ang="T7">
                  <a:pos x="T2" y="T3"/>
                </a:cxn>
                <a:cxn ang="T8">
                  <a:pos x="T4" y="T5"/>
                </a:cxn>
              </a:cxnLst>
              <a:rect l="0" t="0" r="r" b="b"/>
              <a:pathLst>
                <a:path w="576" h="144">
                  <a:moveTo>
                    <a:pt x="0" y="0"/>
                  </a:moveTo>
                  <a:cubicBezTo>
                    <a:pt x="96" y="72"/>
                    <a:pt x="192" y="144"/>
                    <a:pt x="288" y="144"/>
                  </a:cubicBezTo>
                  <a:cubicBezTo>
                    <a:pt x="384" y="144"/>
                    <a:pt x="480" y="72"/>
                    <a:pt x="576" y="0"/>
                  </a:cubicBezTo>
                </a:path>
              </a:pathLst>
            </a:custGeom>
            <a:noFill/>
            <a:ln w="889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5469FD"/>
                </a:solidFill>
              </a:endParaRPr>
            </a:p>
          </p:txBody>
        </p:sp>
      </p:grpSp>
    </p:spTree>
    <p:extLst>
      <p:ext uri="{BB962C8B-B14F-4D97-AF65-F5344CB8AC3E}">
        <p14:creationId xmlns:p14="http://schemas.microsoft.com/office/powerpoint/2010/main" val="21715003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65175"/>
          </a:xfrm>
        </p:spPr>
        <p:txBody>
          <a:bodyPr>
            <a:normAutofit/>
          </a:bodyPr>
          <a:lstStyle/>
          <a:p>
            <a:pPr marL="0" indent="0">
              <a:lnSpc>
                <a:spcPct val="150000"/>
              </a:lnSpc>
              <a:spcBef>
                <a:spcPts val="0"/>
              </a:spcBef>
              <a:buNone/>
              <a:defRPr/>
            </a:pPr>
            <a:r>
              <a:rPr lang="en-US" altLang="zh-CN" sz="2600" b="1" dirty="0" smtClean="0">
                <a:solidFill>
                  <a:srgbClr val="0000FF"/>
                </a:solidFill>
              </a:rPr>
              <a:t>2.2.2 </a:t>
            </a:r>
            <a:r>
              <a:rPr lang="zh-CN" altLang="en-US" sz="2600" b="1" dirty="0" smtClean="0">
                <a:solidFill>
                  <a:srgbClr val="0000FF"/>
                </a:solidFill>
              </a:rPr>
              <a:t>与或图表示</a:t>
            </a:r>
            <a:endParaRPr lang="en-US" altLang="zh-CN" sz="2600" b="1" dirty="0">
              <a:solidFill>
                <a:srgbClr val="0000FF"/>
              </a:solidFill>
            </a:endParaRPr>
          </a:p>
        </p:txBody>
      </p:sp>
      <p:grpSp>
        <p:nvGrpSpPr>
          <p:cNvPr id="22" name="组合 21"/>
          <p:cNvGrpSpPr>
            <a:grpSpLocks/>
          </p:cNvGrpSpPr>
          <p:nvPr/>
        </p:nvGrpSpPr>
        <p:grpSpPr bwMode="auto">
          <a:xfrm>
            <a:off x="1665507" y="2499633"/>
            <a:ext cx="3962400" cy="2590800"/>
            <a:chOff x="576" y="672"/>
            <a:chExt cx="2496" cy="1632"/>
          </a:xfrm>
        </p:grpSpPr>
        <p:sp>
          <p:nvSpPr>
            <p:cNvPr id="23" name="直接连接符 510980"/>
            <p:cNvSpPr>
              <a:spLocks noChangeShapeType="1"/>
            </p:cNvSpPr>
            <p:nvPr/>
          </p:nvSpPr>
          <p:spPr bwMode="auto">
            <a:xfrm flipH="1">
              <a:off x="1692" y="1008"/>
              <a:ext cx="420" cy="949"/>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椭圆 510981"/>
            <p:cNvSpPr>
              <a:spLocks noChangeArrowheads="1"/>
            </p:cNvSpPr>
            <p:nvPr/>
          </p:nvSpPr>
          <p:spPr bwMode="auto">
            <a:xfrm>
              <a:off x="576" y="1644"/>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B</a:t>
              </a:r>
            </a:p>
          </p:txBody>
        </p:sp>
        <p:sp>
          <p:nvSpPr>
            <p:cNvPr id="25" name="椭圆 510982"/>
            <p:cNvSpPr>
              <a:spLocks noChangeArrowheads="1"/>
            </p:cNvSpPr>
            <p:nvPr/>
          </p:nvSpPr>
          <p:spPr bwMode="auto">
            <a:xfrm>
              <a:off x="1135" y="1575"/>
              <a:ext cx="327"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C</a:t>
              </a:r>
            </a:p>
          </p:txBody>
        </p:sp>
        <p:sp>
          <p:nvSpPr>
            <p:cNvPr id="42" name="椭圆 510983"/>
            <p:cNvSpPr>
              <a:spLocks noChangeArrowheads="1"/>
            </p:cNvSpPr>
            <p:nvPr/>
          </p:nvSpPr>
          <p:spPr bwMode="auto">
            <a:xfrm>
              <a:off x="1495" y="1957"/>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D</a:t>
              </a:r>
            </a:p>
          </p:txBody>
        </p:sp>
        <p:sp>
          <p:nvSpPr>
            <p:cNvPr id="43" name="椭圆 510984"/>
            <p:cNvSpPr>
              <a:spLocks noChangeArrowheads="1"/>
            </p:cNvSpPr>
            <p:nvPr/>
          </p:nvSpPr>
          <p:spPr bwMode="auto">
            <a:xfrm>
              <a:off x="1956" y="192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E</a:t>
              </a:r>
            </a:p>
          </p:txBody>
        </p:sp>
        <p:sp>
          <p:nvSpPr>
            <p:cNvPr id="44" name="椭圆 510985"/>
            <p:cNvSpPr>
              <a:spLocks noChangeArrowheads="1"/>
            </p:cNvSpPr>
            <p:nvPr/>
          </p:nvSpPr>
          <p:spPr bwMode="auto">
            <a:xfrm>
              <a:off x="2448" y="1922"/>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F</a:t>
              </a:r>
            </a:p>
          </p:txBody>
        </p:sp>
        <p:sp>
          <p:nvSpPr>
            <p:cNvPr id="45" name="椭圆 510986"/>
            <p:cNvSpPr>
              <a:spLocks noChangeArrowheads="1"/>
            </p:cNvSpPr>
            <p:nvPr/>
          </p:nvSpPr>
          <p:spPr bwMode="auto">
            <a:xfrm>
              <a:off x="2743" y="1540"/>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H</a:t>
              </a:r>
            </a:p>
          </p:txBody>
        </p:sp>
        <p:sp>
          <p:nvSpPr>
            <p:cNvPr id="46" name="直接连接符 510987"/>
            <p:cNvSpPr>
              <a:spLocks noChangeShapeType="1"/>
            </p:cNvSpPr>
            <p:nvPr/>
          </p:nvSpPr>
          <p:spPr bwMode="auto">
            <a:xfrm flipH="1">
              <a:off x="1397" y="1054"/>
              <a:ext cx="657" cy="521"/>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直接连接符 510988"/>
            <p:cNvSpPr>
              <a:spLocks noChangeShapeType="1"/>
            </p:cNvSpPr>
            <p:nvPr/>
          </p:nvSpPr>
          <p:spPr bwMode="auto">
            <a:xfrm>
              <a:off x="2119" y="1019"/>
              <a:ext cx="394" cy="938"/>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直接连接符 510989"/>
            <p:cNvSpPr>
              <a:spLocks noChangeShapeType="1"/>
            </p:cNvSpPr>
            <p:nvPr/>
          </p:nvSpPr>
          <p:spPr bwMode="auto">
            <a:xfrm flipH="1">
              <a:off x="2086" y="1019"/>
              <a:ext cx="33" cy="903"/>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直接连接符 510990"/>
            <p:cNvSpPr>
              <a:spLocks noChangeShapeType="1"/>
            </p:cNvSpPr>
            <p:nvPr/>
          </p:nvSpPr>
          <p:spPr bwMode="auto">
            <a:xfrm>
              <a:off x="2186" y="1019"/>
              <a:ext cx="557" cy="625"/>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直接连接符 510991"/>
            <p:cNvSpPr>
              <a:spLocks noChangeShapeType="1"/>
            </p:cNvSpPr>
            <p:nvPr/>
          </p:nvSpPr>
          <p:spPr bwMode="auto">
            <a:xfrm flipH="1">
              <a:off x="838" y="1019"/>
              <a:ext cx="1281" cy="556"/>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椭圆 510992"/>
            <p:cNvSpPr>
              <a:spLocks noChangeArrowheads="1"/>
            </p:cNvSpPr>
            <p:nvPr/>
          </p:nvSpPr>
          <p:spPr bwMode="auto">
            <a:xfrm>
              <a:off x="1956" y="67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A</a:t>
              </a:r>
            </a:p>
          </p:txBody>
        </p:sp>
        <p:sp>
          <p:nvSpPr>
            <p:cNvPr id="52" name="任意多边形 510993"/>
            <p:cNvSpPr>
              <a:spLocks noChangeArrowheads="1"/>
            </p:cNvSpPr>
            <p:nvPr/>
          </p:nvSpPr>
          <p:spPr bwMode="auto">
            <a:xfrm>
              <a:off x="1994" y="1296"/>
              <a:ext cx="262" cy="102"/>
            </a:xfrm>
            <a:custGeom>
              <a:avLst/>
              <a:gdLst>
                <a:gd name="T0" fmla="*/ 0 w 528"/>
                <a:gd name="T1" fmla="*/ 0 h 140"/>
                <a:gd name="T2" fmla="*/ 17 w 528"/>
                <a:gd name="T3" fmla="*/ 42 h 140"/>
                <a:gd name="T4" fmla="*/ 33 w 528"/>
                <a:gd name="T5" fmla="*/ 54 h 140"/>
                <a:gd name="T6" fmla="*/ 48 w 528"/>
                <a:gd name="T7" fmla="*/ 46 h 140"/>
                <a:gd name="T8" fmla="*/ 65 w 528"/>
                <a:gd name="T9" fmla="*/ 19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40">
                  <a:moveTo>
                    <a:pt x="0" y="0"/>
                  </a:moveTo>
                  <a:lnTo>
                    <a:pt x="144" y="107"/>
                  </a:lnTo>
                  <a:lnTo>
                    <a:pt x="266" y="140"/>
                  </a:lnTo>
                  <a:lnTo>
                    <a:pt x="388" y="118"/>
                  </a:lnTo>
                  <a:lnTo>
                    <a:pt x="528" y="48"/>
                  </a:ln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任意多边形 510994"/>
            <p:cNvSpPr>
              <a:spLocks noChangeArrowheads="1"/>
            </p:cNvSpPr>
            <p:nvPr/>
          </p:nvSpPr>
          <p:spPr bwMode="auto">
            <a:xfrm>
              <a:off x="1728" y="1200"/>
              <a:ext cx="48" cy="96"/>
            </a:xfrm>
            <a:custGeom>
              <a:avLst/>
              <a:gdLst>
                <a:gd name="T0" fmla="*/ 0 w 48"/>
                <a:gd name="T1" fmla="*/ 0 h 96"/>
                <a:gd name="T2" fmla="*/ 48 w 48"/>
                <a:gd name="T3" fmla="*/ 96 h 96"/>
                <a:gd name="T4" fmla="*/ 0 60000 65536"/>
                <a:gd name="T5" fmla="*/ 0 60000 65536"/>
              </a:gdLst>
              <a:ahLst/>
              <a:cxnLst>
                <a:cxn ang="T4">
                  <a:pos x="T0" y="T1"/>
                </a:cxn>
                <a:cxn ang="T5">
                  <a:pos x="T2" y="T3"/>
                </a:cxn>
              </a:cxnLst>
              <a:rect l="0" t="0" r="r" b="b"/>
              <a:pathLst>
                <a:path w="48" h="96">
                  <a:moveTo>
                    <a:pt x="0" y="0"/>
                  </a:moveTo>
                  <a:cubicBezTo>
                    <a:pt x="20" y="40"/>
                    <a:pt x="40" y="80"/>
                    <a:pt x="48" y="96"/>
                  </a:cubicBezTo>
                </a:path>
              </a:pathLst>
            </a:custGeom>
            <a:solidFill>
              <a:schemeClr val="bg1"/>
            </a:solidFill>
            <a:ln w="88900">
              <a:solidFill>
                <a:srgbClr val="FF0000"/>
              </a:solidFill>
              <a:round/>
              <a:headEnd/>
              <a:tailEnd/>
            </a:ln>
          </p:spPr>
          <p:txBody>
            <a:bodyPr/>
            <a:lstStyle/>
            <a:p>
              <a:endParaRPr lang="zh-CN" altLang="en-US"/>
            </a:p>
          </p:txBody>
        </p:sp>
      </p:grpSp>
      <p:grpSp>
        <p:nvGrpSpPr>
          <p:cNvPr id="54" name="组合 53"/>
          <p:cNvGrpSpPr>
            <a:grpSpLocks/>
          </p:cNvGrpSpPr>
          <p:nvPr/>
        </p:nvGrpSpPr>
        <p:grpSpPr bwMode="auto">
          <a:xfrm>
            <a:off x="6330047" y="2107755"/>
            <a:ext cx="4267200" cy="2971800"/>
            <a:chOff x="2208" y="1824"/>
            <a:chExt cx="2688" cy="1872"/>
          </a:xfrm>
        </p:grpSpPr>
        <p:sp>
          <p:nvSpPr>
            <p:cNvPr id="55" name="椭圆 510996"/>
            <p:cNvSpPr>
              <a:spLocks noChangeArrowheads="1"/>
            </p:cNvSpPr>
            <p:nvPr/>
          </p:nvSpPr>
          <p:spPr bwMode="auto">
            <a:xfrm>
              <a:off x="4022" y="235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H</a:t>
              </a:r>
            </a:p>
          </p:txBody>
        </p:sp>
        <p:sp>
          <p:nvSpPr>
            <p:cNvPr id="56" name="椭圆 510997"/>
            <p:cNvSpPr>
              <a:spLocks noChangeArrowheads="1"/>
            </p:cNvSpPr>
            <p:nvPr/>
          </p:nvSpPr>
          <p:spPr bwMode="auto">
            <a:xfrm>
              <a:off x="3552"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M</a:t>
              </a:r>
            </a:p>
          </p:txBody>
        </p:sp>
        <p:sp>
          <p:nvSpPr>
            <p:cNvPr id="57" name="椭圆 510998"/>
            <p:cNvSpPr>
              <a:spLocks noChangeArrowheads="1"/>
            </p:cNvSpPr>
            <p:nvPr/>
          </p:nvSpPr>
          <p:spPr bwMode="auto">
            <a:xfrm>
              <a:off x="2208" y="313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B</a:t>
              </a:r>
            </a:p>
          </p:txBody>
        </p:sp>
        <p:sp>
          <p:nvSpPr>
            <p:cNvPr id="58" name="椭圆 510999"/>
            <p:cNvSpPr>
              <a:spLocks noChangeArrowheads="1"/>
            </p:cNvSpPr>
            <p:nvPr/>
          </p:nvSpPr>
          <p:spPr bwMode="auto">
            <a:xfrm>
              <a:off x="2780" y="307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C</a:t>
              </a:r>
            </a:p>
          </p:txBody>
        </p:sp>
        <p:sp>
          <p:nvSpPr>
            <p:cNvPr id="59" name="椭圆 511000"/>
            <p:cNvSpPr>
              <a:spLocks noChangeArrowheads="1"/>
            </p:cNvSpPr>
            <p:nvPr/>
          </p:nvSpPr>
          <p:spPr bwMode="auto">
            <a:xfrm>
              <a:off x="3148" y="339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D</a:t>
              </a:r>
            </a:p>
          </p:txBody>
        </p:sp>
        <p:sp>
          <p:nvSpPr>
            <p:cNvPr id="60" name="椭圆 511001"/>
            <p:cNvSpPr>
              <a:spLocks noChangeArrowheads="1"/>
            </p:cNvSpPr>
            <p:nvPr/>
          </p:nvSpPr>
          <p:spPr bwMode="auto">
            <a:xfrm>
              <a:off x="362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E</a:t>
              </a:r>
            </a:p>
          </p:txBody>
        </p:sp>
        <p:sp>
          <p:nvSpPr>
            <p:cNvPr id="61" name="椭圆 511002"/>
            <p:cNvSpPr>
              <a:spLocks noChangeArrowheads="1"/>
            </p:cNvSpPr>
            <p:nvPr/>
          </p:nvSpPr>
          <p:spPr bwMode="auto">
            <a:xfrm>
              <a:off x="4124"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F</a:t>
              </a:r>
            </a:p>
          </p:txBody>
        </p:sp>
        <p:sp>
          <p:nvSpPr>
            <p:cNvPr id="62" name="椭圆 511003"/>
            <p:cNvSpPr>
              <a:spLocks noChangeArrowheads="1"/>
            </p:cNvSpPr>
            <p:nvPr/>
          </p:nvSpPr>
          <p:spPr bwMode="auto">
            <a:xfrm>
              <a:off x="456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G</a:t>
              </a:r>
            </a:p>
          </p:txBody>
        </p:sp>
        <p:sp>
          <p:nvSpPr>
            <p:cNvPr id="63" name="直接连接符 511004"/>
            <p:cNvSpPr>
              <a:spLocks noChangeShapeType="1"/>
            </p:cNvSpPr>
            <p:nvPr/>
          </p:nvSpPr>
          <p:spPr bwMode="auto">
            <a:xfrm flipH="1">
              <a:off x="3720" y="2121"/>
              <a:ext cx="68" cy="298"/>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 name="直接连接符 511005"/>
            <p:cNvSpPr>
              <a:spLocks noChangeShapeType="1"/>
            </p:cNvSpPr>
            <p:nvPr/>
          </p:nvSpPr>
          <p:spPr bwMode="auto">
            <a:xfrm>
              <a:off x="3820" y="2121"/>
              <a:ext cx="270" cy="267"/>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 name="直接连接符 511006"/>
            <p:cNvSpPr>
              <a:spLocks noChangeShapeType="1"/>
            </p:cNvSpPr>
            <p:nvPr/>
          </p:nvSpPr>
          <p:spPr bwMode="auto">
            <a:xfrm flipH="1">
              <a:off x="3316" y="2091"/>
              <a:ext cx="438" cy="328"/>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 name="椭圆 511007"/>
            <p:cNvSpPr>
              <a:spLocks noChangeArrowheads="1"/>
            </p:cNvSpPr>
            <p:nvPr/>
          </p:nvSpPr>
          <p:spPr bwMode="auto">
            <a:xfrm>
              <a:off x="3620" y="1824"/>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A</a:t>
              </a:r>
            </a:p>
          </p:txBody>
        </p:sp>
        <p:sp>
          <p:nvSpPr>
            <p:cNvPr id="67" name="直接连接符 511008"/>
            <p:cNvSpPr>
              <a:spLocks noChangeShapeType="1"/>
            </p:cNvSpPr>
            <p:nvPr/>
          </p:nvSpPr>
          <p:spPr bwMode="auto">
            <a:xfrm flipH="1">
              <a:off x="2410" y="2686"/>
              <a:ext cx="738" cy="41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8" name="直接连接符 511009"/>
            <p:cNvSpPr>
              <a:spLocks noChangeShapeType="1"/>
            </p:cNvSpPr>
            <p:nvPr/>
          </p:nvSpPr>
          <p:spPr bwMode="auto">
            <a:xfrm flipH="1">
              <a:off x="2980" y="2686"/>
              <a:ext cx="236" cy="41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 name="直接连接符 511010"/>
            <p:cNvSpPr>
              <a:spLocks noChangeShapeType="1"/>
            </p:cNvSpPr>
            <p:nvPr/>
          </p:nvSpPr>
          <p:spPr bwMode="auto">
            <a:xfrm flipH="1">
              <a:off x="3350" y="2686"/>
              <a:ext cx="336"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0" name="椭圆 511011"/>
            <p:cNvSpPr>
              <a:spLocks noChangeArrowheads="1"/>
            </p:cNvSpPr>
            <p:nvPr/>
          </p:nvSpPr>
          <p:spPr bwMode="auto">
            <a:xfrm>
              <a:off x="3048"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N</a:t>
              </a:r>
            </a:p>
          </p:txBody>
        </p:sp>
        <p:sp>
          <p:nvSpPr>
            <p:cNvPr id="71" name="直接连接符 511012"/>
            <p:cNvSpPr>
              <a:spLocks noChangeShapeType="1"/>
            </p:cNvSpPr>
            <p:nvPr/>
          </p:nvSpPr>
          <p:spPr bwMode="auto">
            <a:xfrm flipH="1">
              <a:off x="3720" y="2686"/>
              <a:ext cx="0"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2" name="直接连接符 511013"/>
            <p:cNvSpPr>
              <a:spLocks noChangeShapeType="1"/>
            </p:cNvSpPr>
            <p:nvPr/>
          </p:nvSpPr>
          <p:spPr bwMode="auto">
            <a:xfrm>
              <a:off x="3754" y="2686"/>
              <a:ext cx="504"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3" name="直接连接符 511014"/>
            <p:cNvSpPr>
              <a:spLocks noChangeShapeType="1"/>
            </p:cNvSpPr>
            <p:nvPr/>
          </p:nvSpPr>
          <p:spPr bwMode="auto">
            <a:xfrm>
              <a:off x="4224" y="2656"/>
              <a:ext cx="470" cy="713"/>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 name="任意多边形 511015"/>
            <p:cNvSpPr>
              <a:spLocks noChangeArrowheads="1"/>
            </p:cNvSpPr>
            <p:nvPr/>
          </p:nvSpPr>
          <p:spPr bwMode="auto">
            <a:xfrm>
              <a:off x="2980" y="2775"/>
              <a:ext cx="168" cy="57"/>
            </a:xfrm>
            <a:custGeom>
              <a:avLst/>
              <a:gdLst>
                <a:gd name="T0" fmla="*/ 0 w 528"/>
                <a:gd name="T1" fmla="*/ 0 h 140"/>
                <a:gd name="T2" fmla="*/ 5 w 528"/>
                <a:gd name="T3" fmla="*/ 7 h 140"/>
                <a:gd name="T4" fmla="*/ 9 w 528"/>
                <a:gd name="T5" fmla="*/ 9 h 140"/>
                <a:gd name="T6" fmla="*/ 12 w 528"/>
                <a:gd name="T7" fmla="*/ 8 h 140"/>
                <a:gd name="T8" fmla="*/ 17 w 528"/>
                <a:gd name="T9" fmla="*/ 3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40">
                  <a:moveTo>
                    <a:pt x="0" y="0"/>
                  </a:moveTo>
                  <a:lnTo>
                    <a:pt x="144" y="107"/>
                  </a:lnTo>
                  <a:lnTo>
                    <a:pt x="266" y="140"/>
                  </a:lnTo>
                  <a:lnTo>
                    <a:pt x="388" y="118"/>
                  </a:lnTo>
                  <a:lnTo>
                    <a:pt x="528" y="48"/>
                  </a:ln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任意多边形 511016"/>
            <p:cNvSpPr>
              <a:spLocks noChangeArrowheads="1"/>
            </p:cNvSpPr>
            <p:nvPr/>
          </p:nvSpPr>
          <p:spPr bwMode="auto">
            <a:xfrm>
              <a:off x="3618" y="2832"/>
              <a:ext cx="222" cy="61"/>
            </a:xfrm>
            <a:custGeom>
              <a:avLst/>
              <a:gdLst>
                <a:gd name="T0" fmla="*/ 0 w 192"/>
                <a:gd name="T1" fmla="*/ 0 h 48"/>
                <a:gd name="T2" fmla="*/ 96 w 192"/>
                <a:gd name="T3" fmla="*/ 48 h 48"/>
                <a:gd name="T4" fmla="*/ 192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889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6" name="文本框 511017"/>
          <p:cNvSpPr txBox="1">
            <a:spLocks noChangeArrowheads="1"/>
          </p:cNvSpPr>
          <p:nvPr/>
        </p:nvSpPr>
        <p:spPr bwMode="auto">
          <a:xfrm>
            <a:off x="7625447" y="5312917"/>
            <a:ext cx="2590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a:latin typeface="Times New Roman" panose="02020603050405020304" pitchFamily="18" charset="0"/>
              </a:rPr>
              <a:t>图</a:t>
            </a:r>
            <a:r>
              <a:rPr lang="en-US" altLang="zh-CN" sz="2400" b="1">
                <a:latin typeface="Times New Roman" panose="02020603050405020304" pitchFamily="18" charset="0"/>
              </a:rPr>
              <a:t>2.7  </a:t>
            </a:r>
            <a:r>
              <a:rPr lang="zh-CN" altLang="en-US" sz="2400" b="1">
                <a:latin typeface="Times New Roman" panose="02020603050405020304" pitchFamily="18" charset="0"/>
              </a:rPr>
              <a:t>一个与或图</a:t>
            </a:r>
          </a:p>
        </p:txBody>
      </p:sp>
      <p:sp>
        <p:nvSpPr>
          <p:cNvPr id="77" name="文本框 2"/>
          <p:cNvSpPr txBox="1">
            <a:spLocks noChangeArrowheads="1"/>
          </p:cNvSpPr>
          <p:nvPr/>
        </p:nvSpPr>
        <p:spPr bwMode="auto">
          <a:xfrm>
            <a:off x="1625820" y="5292045"/>
            <a:ext cx="41751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28638">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0"/>
              </a:spcBef>
              <a:buFontTx/>
              <a:buNone/>
            </a:pPr>
            <a:r>
              <a:rPr lang="zh-CN" altLang="en-US" sz="2400" b="1">
                <a:latin typeface="Times New Roman" panose="02020603050405020304" pitchFamily="18" charset="0"/>
              </a:rPr>
              <a:t>图</a:t>
            </a:r>
            <a:r>
              <a:rPr lang="en-US" altLang="zh-CN" sz="2400" b="1">
                <a:latin typeface="Times New Roman" panose="02020603050405020304" pitchFamily="18" charset="0"/>
              </a:rPr>
              <a:t>2.6  </a:t>
            </a:r>
            <a:r>
              <a:rPr lang="zh-CN" altLang="en-US" sz="2400" b="1">
                <a:latin typeface="Times New Roman" panose="02020603050405020304" pitchFamily="18" charset="0"/>
              </a:rPr>
              <a:t>子问题替换集合结构图</a:t>
            </a:r>
          </a:p>
        </p:txBody>
      </p:sp>
    </p:spTree>
    <p:extLst>
      <p:ext uri="{BB962C8B-B14F-4D97-AF65-F5344CB8AC3E}">
        <p14:creationId xmlns:p14="http://schemas.microsoft.com/office/powerpoint/2010/main" val="33798040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65175"/>
          </a:xfrm>
        </p:spPr>
        <p:txBody>
          <a:bodyPr>
            <a:normAutofit/>
          </a:bodyPr>
          <a:lstStyle/>
          <a:p>
            <a:pPr marL="0" indent="0">
              <a:lnSpc>
                <a:spcPct val="150000"/>
              </a:lnSpc>
              <a:spcBef>
                <a:spcPts val="0"/>
              </a:spcBef>
              <a:buNone/>
              <a:defRPr/>
            </a:pPr>
            <a:r>
              <a:rPr lang="en-US" altLang="zh-CN" sz="2600" b="1" dirty="0" smtClean="0">
                <a:solidFill>
                  <a:srgbClr val="0000FF"/>
                </a:solidFill>
              </a:rPr>
              <a:t>2.2.2 </a:t>
            </a:r>
            <a:r>
              <a:rPr lang="zh-CN" altLang="en-US" sz="2600" b="1" dirty="0" smtClean="0">
                <a:solidFill>
                  <a:srgbClr val="0000FF"/>
                </a:solidFill>
              </a:rPr>
              <a:t>与或图表示</a:t>
            </a:r>
            <a:endParaRPr lang="en-US" altLang="zh-CN" sz="2600" b="1" dirty="0">
              <a:solidFill>
                <a:srgbClr val="0000FF"/>
              </a:solidFill>
            </a:endParaRPr>
          </a:p>
        </p:txBody>
      </p:sp>
      <p:grpSp>
        <p:nvGrpSpPr>
          <p:cNvPr id="78" name="组合 512003"/>
          <p:cNvGrpSpPr>
            <a:grpSpLocks/>
          </p:cNvGrpSpPr>
          <p:nvPr/>
        </p:nvGrpSpPr>
        <p:grpSpPr bwMode="auto">
          <a:xfrm>
            <a:off x="3910082" y="2166938"/>
            <a:ext cx="7175500" cy="4495800"/>
            <a:chOff x="472" y="1104"/>
            <a:chExt cx="4520" cy="2832"/>
          </a:xfrm>
        </p:grpSpPr>
        <p:sp>
          <p:nvSpPr>
            <p:cNvPr id="79" name="椭圆 512004"/>
            <p:cNvSpPr>
              <a:spLocks noChangeArrowheads="1"/>
            </p:cNvSpPr>
            <p:nvPr/>
          </p:nvSpPr>
          <p:spPr bwMode="auto">
            <a:xfrm>
              <a:off x="3565" y="2275"/>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H</a:t>
              </a:r>
            </a:p>
          </p:txBody>
        </p:sp>
        <p:sp>
          <p:nvSpPr>
            <p:cNvPr id="80" name="椭圆 512005"/>
            <p:cNvSpPr>
              <a:spLocks noChangeArrowheads="1"/>
            </p:cNvSpPr>
            <p:nvPr/>
          </p:nvSpPr>
          <p:spPr bwMode="auto">
            <a:xfrm>
              <a:off x="3070" y="2304"/>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M</a:t>
              </a:r>
            </a:p>
          </p:txBody>
        </p:sp>
        <p:sp>
          <p:nvSpPr>
            <p:cNvPr id="81" name="椭圆 512006"/>
            <p:cNvSpPr>
              <a:spLocks noChangeArrowheads="1"/>
            </p:cNvSpPr>
            <p:nvPr/>
          </p:nvSpPr>
          <p:spPr bwMode="auto">
            <a:xfrm>
              <a:off x="1653" y="3038"/>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B</a:t>
              </a:r>
            </a:p>
          </p:txBody>
        </p:sp>
        <p:sp>
          <p:nvSpPr>
            <p:cNvPr id="82" name="椭圆 512007"/>
            <p:cNvSpPr>
              <a:spLocks noChangeArrowheads="1"/>
            </p:cNvSpPr>
            <p:nvPr/>
          </p:nvSpPr>
          <p:spPr bwMode="auto">
            <a:xfrm>
              <a:off x="2255" y="2979"/>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C</a:t>
              </a:r>
            </a:p>
          </p:txBody>
        </p:sp>
        <p:sp>
          <p:nvSpPr>
            <p:cNvPr id="83" name="椭圆 512008"/>
            <p:cNvSpPr>
              <a:spLocks noChangeArrowheads="1"/>
            </p:cNvSpPr>
            <p:nvPr/>
          </p:nvSpPr>
          <p:spPr bwMode="auto">
            <a:xfrm>
              <a:off x="2644" y="3303"/>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D</a:t>
              </a:r>
            </a:p>
          </p:txBody>
        </p:sp>
        <p:sp>
          <p:nvSpPr>
            <p:cNvPr id="84" name="椭圆 512009"/>
            <p:cNvSpPr>
              <a:spLocks noChangeArrowheads="1"/>
            </p:cNvSpPr>
            <p:nvPr/>
          </p:nvSpPr>
          <p:spPr bwMode="auto">
            <a:xfrm>
              <a:off x="3141"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E</a:t>
              </a:r>
            </a:p>
          </p:txBody>
        </p:sp>
        <p:sp>
          <p:nvSpPr>
            <p:cNvPr id="85" name="椭圆 512010"/>
            <p:cNvSpPr>
              <a:spLocks noChangeArrowheads="1"/>
            </p:cNvSpPr>
            <p:nvPr/>
          </p:nvSpPr>
          <p:spPr bwMode="auto">
            <a:xfrm>
              <a:off x="3672"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F</a:t>
              </a:r>
            </a:p>
          </p:txBody>
        </p:sp>
        <p:sp>
          <p:nvSpPr>
            <p:cNvPr id="86" name="椭圆 512011"/>
            <p:cNvSpPr>
              <a:spLocks noChangeArrowheads="1"/>
            </p:cNvSpPr>
            <p:nvPr/>
          </p:nvSpPr>
          <p:spPr bwMode="auto">
            <a:xfrm>
              <a:off x="4132"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G</a:t>
              </a:r>
            </a:p>
          </p:txBody>
        </p:sp>
        <p:sp>
          <p:nvSpPr>
            <p:cNvPr id="87" name="直接连接符 512012"/>
            <p:cNvSpPr>
              <a:spLocks noChangeShapeType="1"/>
            </p:cNvSpPr>
            <p:nvPr/>
          </p:nvSpPr>
          <p:spPr bwMode="auto">
            <a:xfrm flipH="1">
              <a:off x="3247" y="2039"/>
              <a:ext cx="71" cy="295"/>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8" name="直接连接符 512013"/>
            <p:cNvSpPr>
              <a:spLocks noChangeShapeType="1"/>
            </p:cNvSpPr>
            <p:nvPr/>
          </p:nvSpPr>
          <p:spPr bwMode="auto">
            <a:xfrm>
              <a:off x="3352" y="2039"/>
              <a:ext cx="284" cy="265"/>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 name="直接连接符 512014"/>
            <p:cNvSpPr>
              <a:spLocks noChangeShapeType="1"/>
            </p:cNvSpPr>
            <p:nvPr/>
          </p:nvSpPr>
          <p:spPr bwMode="auto">
            <a:xfrm flipH="1">
              <a:off x="2821" y="2010"/>
              <a:ext cx="461" cy="324"/>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0" name="椭圆 512015"/>
            <p:cNvSpPr>
              <a:spLocks noChangeArrowheads="1"/>
            </p:cNvSpPr>
            <p:nvPr/>
          </p:nvSpPr>
          <p:spPr bwMode="auto">
            <a:xfrm>
              <a:off x="3141" y="1746"/>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A</a:t>
              </a:r>
            </a:p>
          </p:txBody>
        </p:sp>
        <p:sp>
          <p:nvSpPr>
            <p:cNvPr id="91" name="直接连接符 512016"/>
            <p:cNvSpPr>
              <a:spLocks noChangeShapeType="1"/>
            </p:cNvSpPr>
            <p:nvPr/>
          </p:nvSpPr>
          <p:spPr bwMode="auto">
            <a:xfrm flipH="1">
              <a:off x="1866" y="2598"/>
              <a:ext cx="778" cy="410"/>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 name="直接连接符 512017"/>
            <p:cNvSpPr>
              <a:spLocks noChangeShapeType="1"/>
            </p:cNvSpPr>
            <p:nvPr/>
          </p:nvSpPr>
          <p:spPr bwMode="auto">
            <a:xfrm flipH="1">
              <a:off x="2467" y="2598"/>
              <a:ext cx="248" cy="410"/>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 name="直接连接符 512018"/>
            <p:cNvSpPr>
              <a:spLocks noChangeShapeType="1"/>
            </p:cNvSpPr>
            <p:nvPr/>
          </p:nvSpPr>
          <p:spPr bwMode="auto">
            <a:xfrm flipH="1">
              <a:off x="2857" y="2598"/>
              <a:ext cx="354" cy="70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4" name="椭圆 512019"/>
            <p:cNvSpPr>
              <a:spLocks noChangeArrowheads="1"/>
            </p:cNvSpPr>
            <p:nvPr/>
          </p:nvSpPr>
          <p:spPr bwMode="auto">
            <a:xfrm>
              <a:off x="2538" y="2304"/>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en-US" altLang="zh-CN" sz="2400">
                  <a:solidFill>
                    <a:srgbClr val="000EC2"/>
                  </a:solidFill>
                  <a:latin typeface="Arial" panose="020B0604020202020204" pitchFamily="34" charset="0"/>
                  <a:ea typeface="宋体" panose="02010600030101010101" pitchFamily="2" charset="-122"/>
                </a:rPr>
                <a:t>N</a:t>
              </a:r>
            </a:p>
          </p:txBody>
        </p:sp>
        <p:sp>
          <p:nvSpPr>
            <p:cNvPr id="95" name="直接连接符 512020"/>
            <p:cNvSpPr>
              <a:spLocks noChangeShapeType="1"/>
            </p:cNvSpPr>
            <p:nvPr/>
          </p:nvSpPr>
          <p:spPr bwMode="auto">
            <a:xfrm flipH="1">
              <a:off x="3247" y="2598"/>
              <a:ext cx="0" cy="70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6" name="直接连接符 512021"/>
            <p:cNvSpPr>
              <a:spLocks noChangeShapeType="1"/>
            </p:cNvSpPr>
            <p:nvPr/>
          </p:nvSpPr>
          <p:spPr bwMode="auto">
            <a:xfrm>
              <a:off x="3282" y="2598"/>
              <a:ext cx="531" cy="70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7" name="直接连接符 512022"/>
            <p:cNvSpPr>
              <a:spLocks noChangeShapeType="1"/>
            </p:cNvSpPr>
            <p:nvPr/>
          </p:nvSpPr>
          <p:spPr bwMode="auto">
            <a:xfrm>
              <a:off x="3778" y="2568"/>
              <a:ext cx="495" cy="705"/>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8" name="任意多边形 512023"/>
            <p:cNvSpPr>
              <a:spLocks noChangeArrowheads="1"/>
            </p:cNvSpPr>
            <p:nvPr/>
          </p:nvSpPr>
          <p:spPr bwMode="auto">
            <a:xfrm>
              <a:off x="2467" y="2686"/>
              <a:ext cx="177" cy="56"/>
            </a:xfrm>
            <a:custGeom>
              <a:avLst/>
              <a:gdLst>
                <a:gd name="T0" fmla="*/ 0 w 528"/>
                <a:gd name="T1" fmla="*/ 0 h 140"/>
                <a:gd name="T2" fmla="*/ 5 w 528"/>
                <a:gd name="T3" fmla="*/ 7 h 140"/>
                <a:gd name="T4" fmla="*/ 10 w 528"/>
                <a:gd name="T5" fmla="*/ 9 h 140"/>
                <a:gd name="T6" fmla="*/ 15 w 528"/>
                <a:gd name="T7" fmla="*/ 8 h 140"/>
                <a:gd name="T8" fmla="*/ 20 w 528"/>
                <a:gd name="T9" fmla="*/ 3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 name="云形标注 512024"/>
            <p:cNvSpPr>
              <a:spLocks noChangeArrowheads="1"/>
            </p:cNvSpPr>
            <p:nvPr/>
          </p:nvSpPr>
          <p:spPr bwMode="auto">
            <a:xfrm>
              <a:off x="3778" y="1104"/>
              <a:ext cx="1214" cy="529"/>
            </a:xfrm>
            <a:prstGeom prst="cloudCallout">
              <a:avLst>
                <a:gd name="adj1" fmla="val -76713"/>
                <a:gd name="adj2" fmla="val 84079"/>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a:solidFill>
                    <a:srgbClr val="FFFF00"/>
                  </a:solidFill>
                  <a:latin typeface="华文新魏" panose="02010800040101010101" pitchFamily="2" charset="-122"/>
                  <a:ea typeface="华文新魏" panose="02010800040101010101" pitchFamily="2" charset="-122"/>
                </a:rPr>
                <a:t>父节点</a:t>
              </a:r>
            </a:p>
          </p:txBody>
        </p:sp>
        <p:sp>
          <p:nvSpPr>
            <p:cNvPr id="100" name="云形标注 512025"/>
            <p:cNvSpPr>
              <a:spLocks noChangeArrowheads="1"/>
            </p:cNvSpPr>
            <p:nvPr/>
          </p:nvSpPr>
          <p:spPr bwMode="auto">
            <a:xfrm>
              <a:off x="570" y="2388"/>
              <a:ext cx="1083" cy="415"/>
            </a:xfrm>
            <a:prstGeom prst="cloudCallout">
              <a:avLst>
                <a:gd name="adj1" fmla="val 57500"/>
                <a:gd name="adj2" fmla="val 123296"/>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a:solidFill>
                    <a:srgbClr val="FFFF00"/>
                  </a:solidFill>
                  <a:latin typeface="Arial" panose="020B0604020202020204" pitchFamily="34" charset="0"/>
                  <a:ea typeface="华文新魏" panose="02010800040101010101" pitchFamily="2" charset="-122"/>
                </a:rPr>
                <a:t>与节点</a:t>
              </a:r>
            </a:p>
          </p:txBody>
        </p:sp>
        <p:sp>
          <p:nvSpPr>
            <p:cNvPr id="101" name="云形标注 512026"/>
            <p:cNvSpPr>
              <a:spLocks noChangeArrowheads="1"/>
            </p:cNvSpPr>
            <p:nvPr/>
          </p:nvSpPr>
          <p:spPr bwMode="auto">
            <a:xfrm>
              <a:off x="695" y="1859"/>
              <a:ext cx="1041" cy="416"/>
            </a:xfrm>
            <a:prstGeom prst="cloudCallout">
              <a:avLst>
                <a:gd name="adj1" fmla="val 96333"/>
                <a:gd name="adj2" fmla="val 169509"/>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a:solidFill>
                    <a:srgbClr val="FFFF00"/>
                  </a:solidFill>
                  <a:latin typeface="Arial" panose="020B0604020202020204" pitchFamily="34" charset="0"/>
                  <a:ea typeface="华文新魏" panose="02010800040101010101" pitchFamily="2" charset="-122"/>
                </a:rPr>
                <a:t>弧线</a:t>
              </a:r>
            </a:p>
          </p:txBody>
        </p:sp>
        <p:sp>
          <p:nvSpPr>
            <p:cNvPr id="102" name="云形标注 512027"/>
            <p:cNvSpPr>
              <a:spLocks noChangeArrowheads="1"/>
            </p:cNvSpPr>
            <p:nvPr/>
          </p:nvSpPr>
          <p:spPr bwMode="auto">
            <a:xfrm>
              <a:off x="1528" y="1406"/>
              <a:ext cx="1116" cy="415"/>
            </a:xfrm>
            <a:prstGeom prst="cloudCallout">
              <a:avLst>
                <a:gd name="adj1" fmla="val 52000"/>
                <a:gd name="adj2" fmla="val 173676"/>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a:solidFill>
                    <a:srgbClr val="FFFF00"/>
                  </a:solidFill>
                  <a:latin typeface="Arial" panose="020B0604020202020204" pitchFamily="34" charset="0"/>
                  <a:ea typeface="华文新魏" panose="02010800040101010101" pitchFamily="2" charset="-122"/>
                </a:rPr>
                <a:t>或节点</a:t>
              </a:r>
            </a:p>
          </p:txBody>
        </p:sp>
        <p:sp>
          <p:nvSpPr>
            <p:cNvPr id="103" name="云形标注 512028"/>
            <p:cNvSpPr>
              <a:spLocks noChangeArrowheads="1"/>
            </p:cNvSpPr>
            <p:nvPr/>
          </p:nvSpPr>
          <p:spPr bwMode="auto">
            <a:xfrm>
              <a:off x="3902" y="1784"/>
              <a:ext cx="1090" cy="415"/>
            </a:xfrm>
            <a:prstGeom prst="cloudCallout">
              <a:avLst>
                <a:gd name="adj1" fmla="val -57250"/>
                <a:gd name="adj2" fmla="val 84468"/>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a:solidFill>
                    <a:srgbClr val="FFFF00"/>
                  </a:solidFill>
                  <a:latin typeface="Arial" panose="020B0604020202020204" pitchFamily="34" charset="0"/>
                  <a:ea typeface="华文新魏" panose="02010800040101010101" pitchFamily="2" charset="-122"/>
                </a:rPr>
                <a:t>子节点</a:t>
              </a:r>
            </a:p>
          </p:txBody>
        </p:sp>
        <p:sp>
          <p:nvSpPr>
            <p:cNvPr id="104" name="云形标注 512029"/>
            <p:cNvSpPr>
              <a:spLocks noChangeArrowheads="1"/>
            </p:cNvSpPr>
            <p:nvPr/>
          </p:nvSpPr>
          <p:spPr bwMode="auto">
            <a:xfrm>
              <a:off x="472" y="3407"/>
              <a:ext cx="1394" cy="529"/>
            </a:xfrm>
            <a:prstGeom prst="cloudCallout">
              <a:avLst>
                <a:gd name="adj1" fmla="val 136384"/>
                <a:gd name="adj2" fmla="val -19194"/>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a:solidFill>
                    <a:srgbClr val="FFFF00"/>
                  </a:solidFill>
                  <a:latin typeface="Arial" panose="020B0604020202020204" pitchFamily="34" charset="0"/>
                  <a:ea typeface="华文新魏" panose="02010800040101010101" pitchFamily="2" charset="-122"/>
                </a:rPr>
                <a:t>终叶节点</a:t>
              </a:r>
            </a:p>
          </p:txBody>
        </p:sp>
        <p:sp>
          <p:nvSpPr>
            <p:cNvPr id="105" name="任意多边形 512030"/>
            <p:cNvSpPr>
              <a:spLocks noChangeArrowheads="1"/>
            </p:cNvSpPr>
            <p:nvPr/>
          </p:nvSpPr>
          <p:spPr bwMode="auto">
            <a:xfrm>
              <a:off x="3120" y="2784"/>
              <a:ext cx="288" cy="48"/>
            </a:xfrm>
            <a:custGeom>
              <a:avLst/>
              <a:gdLst>
                <a:gd name="T0" fmla="*/ 0 w 192"/>
                <a:gd name="T1" fmla="*/ 0 h 48"/>
                <a:gd name="T2" fmla="*/ 324 w 192"/>
                <a:gd name="T3" fmla="*/ 48 h 48"/>
                <a:gd name="T4" fmla="*/ 648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762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6" name="文本占位符 512033"/>
          <p:cNvSpPr txBox="1">
            <a:spLocks noChangeArrowheads="1"/>
          </p:cNvSpPr>
          <p:nvPr/>
        </p:nvSpPr>
        <p:spPr>
          <a:xfrm>
            <a:off x="1110561" y="2154239"/>
            <a:ext cx="8058150" cy="754062"/>
          </a:xfrm>
          <a:prstGeom prst="rect">
            <a:avLst/>
          </a:prstGeom>
        </p:spPr>
        <p:txBody>
          <a:bodyPr vert="horz" lIns="0" tIns="45720" rIns="0" bIns="45720" rtlCol="0">
            <a:norm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sz="2600" dirty="0" smtClean="0"/>
              <a:t>一些关于与或图的术语</a:t>
            </a:r>
            <a:endParaRPr lang="zh-CN" altLang="en-US" sz="2600" dirty="0" smtClean="0"/>
          </a:p>
        </p:txBody>
      </p:sp>
    </p:spTree>
    <p:extLst>
      <p:ext uri="{BB962C8B-B14F-4D97-AF65-F5344CB8AC3E}">
        <p14:creationId xmlns:p14="http://schemas.microsoft.com/office/powerpoint/2010/main" val="3834652158"/>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4597400"/>
          </a:xfrm>
        </p:spPr>
        <p:txBody>
          <a:bodyPr>
            <a:normAutofit/>
          </a:bodyPr>
          <a:lstStyle/>
          <a:p>
            <a:pPr marL="0" indent="0" eaLnBrk="0" hangingPunct="0">
              <a:lnSpc>
                <a:spcPct val="150000"/>
              </a:lnSpc>
              <a:spcBef>
                <a:spcPts val="0"/>
              </a:spcBef>
              <a:buClr>
                <a:srgbClr val="FFFF66"/>
              </a:buClr>
              <a:buNone/>
            </a:pPr>
            <a:r>
              <a:rPr lang="en-US" altLang="zh-CN" sz="2600" b="1" dirty="0">
                <a:solidFill>
                  <a:srgbClr val="0000FF"/>
                </a:solidFill>
              </a:rPr>
              <a:t>2.2.2 </a:t>
            </a:r>
            <a:r>
              <a:rPr lang="zh-CN" altLang="en-US" sz="2600" b="1" dirty="0">
                <a:solidFill>
                  <a:srgbClr val="0000FF"/>
                </a:solidFill>
              </a:rPr>
              <a:t>与或图</a:t>
            </a:r>
            <a:r>
              <a:rPr lang="zh-CN" altLang="en-US" sz="2600" b="1" dirty="0" smtClean="0">
                <a:solidFill>
                  <a:srgbClr val="0000FF"/>
                </a:solidFill>
              </a:rPr>
              <a:t>表示</a:t>
            </a:r>
            <a:endParaRPr lang="en-US" altLang="zh-CN" sz="2600" dirty="0" smtClean="0">
              <a:solidFill>
                <a:srgbClr val="000000"/>
              </a:solidFill>
              <a:latin typeface="Berlin Sans FB"/>
            </a:endParaRPr>
          </a:p>
          <a:p>
            <a:pPr marL="742950" lvl="1" indent="-285750">
              <a:lnSpc>
                <a:spcPct val="100000"/>
              </a:lnSpc>
              <a:spcBef>
                <a:spcPct val="20000"/>
              </a:spcBef>
              <a:buClrTx/>
              <a:buSzPct val="75000"/>
              <a:buBlip>
                <a:blip r:embed="rId2"/>
              </a:buBlip>
            </a:pPr>
            <a:r>
              <a:rPr lang="zh-CN" altLang="en-US" sz="2400" dirty="0">
                <a:solidFill>
                  <a:srgbClr val="FF0000"/>
                </a:solidFill>
              </a:rPr>
              <a:t>父节点、子（后继）节点、弧线</a:t>
            </a:r>
          </a:p>
          <a:p>
            <a:pPr marL="742950" lvl="1" indent="-285750">
              <a:lnSpc>
                <a:spcPct val="100000"/>
              </a:lnSpc>
              <a:spcBef>
                <a:spcPct val="20000"/>
              </a:spcBef>
              <a:buClrTx/>
              <a:buSzPct val="75000"/>
              <a:buBlip>
                <a:blip r:embed="rId2"/>
              </a:buBlip>
            </a:pPr>
            <a:r>
              <a:rPr lang="zh-CN" altLang="en-US" sz="2400" dirty="0">
                <a:solidFill>
                  <a:srgbClr val="FF0000"/>
                </a:solidFill>
              </a:rPr>
              <a:t>起始节点：</a:t>
            </a:r>
            <a:r>
              <a:rPr lang="zh-CN" altLang="en-US" sz="2400" dirty="0">
                <a:solidFill>
                  <a:srgbClr val="000000"/>
                </a:solidFill>
              </a:rPr>
              <a:t>对于于原始问题描述的节点</a:t>
            </a:r>
          </a:p>
          <a:p>
            <a:pPr marL="742950" lvl="1" indent="-285750">
              <a:lnSpc>
                <a:spcPct val="100000"/>
              </a:lnSpc>
              <a:spcBef>
                <a:spcPct val="20000"/>
              </a:spcBef>
              <a:buClrTx/>
              <a:buSzPct val="75000"/>
              <a:buBlip>
                <a:blip r:embed="rId2"/>
              </a:buBlip>
            </a:pPr>
            <a:r>
              <a:rPr lang="zh-CN" altLang="en-US" sz="2400" dirty="0">
                <a:solidFill>
                  <a:srgbClr val="FF0000"/>
                </a:solidFill>
              </a:rPr>
              <a:t>终叶节点</a:t>
            </a:r>
            <a:r>
              <a:rPr lang="zh-CN" altLang="en-US" sz="2400" dirty="0">
                <a:solidFill>
                  <a:srgbClr val="000000"/>
                </a:solidFill>
              </a:rPr>
              <a:t>：对应于本原问题的节点</a:t>
            </a:r>
          </a:p>
          <a:p>
            <a:pPr marL="742950" lvl="1" indent="-285750">
              <a:lnSpc>
                <a:spcPct val="100000"/>
              </a:lnSpc>
              <a:spcBef>
                <a:spcPct val="20000"/>
              </a:spcBef>
              <a:buClrTx/>
              <a:buSzPct val="75000"/>
              <a:buBlip>
                <a:blip r:embed="rId2"/>
              </a:buBlip>
            </a:pPr>
            <a:r>
              <a:rPr lang="zh-CN" altLang="en-US" sz="2400" dirty="0">
                <a:solidFill>
                  <a:srgbClr val="FF0000"/>
                </a:solidFill>
              </a:rPr>
              <a:t>或节点</a:t>
            </a:r>
            <a:r>
              <a:rPr lang="zh-CN" altLang="en-US" sz="2400" dirty="0">
                <a:solidFill>
                  <a:srgbClr val="000000"/>
                </a:solidFill>
              </a:rPr>
              <a:t>：只要解决某个问题就可解决其父辈问题的节点集合，如（</a:t>
            </a:r>
            <a:r>
              <a:rPr lang="en-US" altLang="zh-CN" sz="2400" dirty="0">
                <a:solidFill>
                  <a:srgbClr val="000000"/>
                </a:solidFill>
              </a:rPr>
              <a:t>M</a:t>
            </a:r>
            <a:r>
              <a:rPr lang="zh-CN" altLang="en-US" sz="2400" dirty="0">
                <a:solidFill>
                  <a:srgbClr val="000000"/>
                </a:solidFill>
              </a:rPr>
              <a:t>，</a:t>
            </a:r>
            <a:r>
              <a:rPr lang="en-US" altLang="zh-CN" sz="2400" dirty="0">
                <a:solidFill>
                  <a:srgbClr val="000000"/>
                </a:solidFill>
              </a:rPr>
              <a:t>N</a:t>
            </a:r>
            <a:r>
              <a:rPr lang="zh-CN" altLang="en-US" sz="2400" dirty="0">
                <a:solidFill>
                  <a:srgbClr val="000000"/>
                </a:solidFill>
              </a:rPr>
              <a:t>，</a:t>
            </a:r>
            <a:r>
              <a:rPr lang="en-US" altLang="zh-CN" sz="2400" dirty="0">
                <a:solidFill>
                  <a:srgbClr val="000000"/>
                </a:solidFill>
              </a:rPr>
              <a:t>H</a:t>
            </a:r>
            <a:r>
              <a:rPr lang="zh-CN" altLang="en-US" sz="2400" dirty="0">
                <a:solidFill>
                  <a:srgbClr val="000000"/>
                </a:solidFill>
              </a:rPr>
              <a:t>）。</a:t>
            </a:r>
          </a:p>
          <a:p>
            <a:pPr marL="742950" lvl="1" indent="-285750">
              <a:lnSpc>
                <a:spcPct val="100000"/>
              </a:lnSpc>
              <a:spcBef>
                <a:spcPct val="20000"/>
              </a:spcBef>
              <a:buClrTx/>
              <a:buSzPct val="75000"/>
              <a:buBlip>
                <a:blip r:embed="rId2"/>
              </a:buBlip>
            </a:pPr>
            <a:r>
              <a:rPr lang="zh-CN" altLang="en-US" sz="2400" dirty="0">
                <a:solidFill>
                  <a:srgbClr val="FF0000"/>
                </a:solidFill>
              </a:rPr>
              <a:t>与节点</a:t>
            </a:r>
            <a:r>
              <a:rPr lang="zh-CN" altLang="en-US" sz="2400" dirty="0">
                <a:solidFill>
                  <a:srgbClr val="000000"/>
                </a:solidFill>
              </a:rPr>
              <a:t>：只有解决所有子问题，才能解决其父辈问题的节点集合，如（</a:t>
            </a:r>
            <a:r>
              <a:rPr lang="en-US" altLang="zh-CN" sz="2400" dirty="0">
                <a:solidFill>
                  <a:srgbClr val="000000"/>
                </a:solidFill>
              </a:rPr>
              <a:t>B</a:t>
            </a:r>
            <a:r>
              <a:rPr lang="zh-CN" altLang="en-US" sz="2400" dirty="0">
                <a:solidFill>
                  <a:srgbClr val="000000"/>
                </a:solidFill>
              </a:rPr>
              <a:t>，</a:t>
            </a:r>
            <a:r>
              <a:rPr lang="en-US" altLang="zh-CN" sz="2400" dirty="0">
                <a:solidFill>
                  <a:srgbClr val="000000"/>
                </a:solidFill>
              </a:rPr>
              <a:t>C</a:t>
            </a:r>
            <a:r>
              <a:rPr lang="zh-CN" altLang="en-US" sz="2400" dirty="0">
                <a:solidFill>
                  <a:srgbClr val="000000"/>
                </a:solidFill>
              </a:rPr>
              <a:t>）和（</a:t>
            </a:r>
            <a:r>
              <a:rPr lang="en-US" altLang="zh-CN" sz="2400" dirty="0">
                <a:solidFill>
                  <a:srgbClr val="000000"/>
                </a:solidFill>
              </a:rPr>
              <a:t>D</a:t>
            </a:r>
            <a:r>
              <a:rPr lang="zh-CN" altLang="en-US" sz="2400" dirty="0">
                <a:solidFill>
                  <a:srgbClr val="000000"/>
                </a:solidFill>
              </a:rPr>
              <a:t>，</a:t>
            </a:r>
            <a:r>
              <a:rPr lang="en-US" altLang="zh-CN" sz="2400" dirty="0">
                <a:solidFill>
                  <a:srgbClr val="000000"/>
                </a:solidFill>
              </a:rPr>
              <a:t>E</a:t>
            </a:r>
            <a:r>
              <a:rPr lang="zh-CN" altLang="en-US" sz="2400" dirty="0">
                <a:solidFill>
                  <a:srgbClr val="000000"/>
                </a:solidFill>
              </a:rPr>
              <a:t>，</a:t>
            </a:r>
            <a:r>
              <a:rPr lang="en-US" altLang="zh-CN" sz="2400" dirty="0">
                <a:solidFill>
                  <a:srgbClr val="000000"/>
                </a:solidFill>
              </a:rPr>
              <a:t>F</a:t>
            </a:r>
            <a:r>
              <a:rPr lang="zh-CN" altLang="en-US" sz="2400" dirty="0">
                <a:solidFill>
                  <a:srgbClr val="000000"/>
                </a:solidFill>
              </a:rPr>
              <a:t>）。各个节点之间用一段小圆弧连接标记。</a:t>
            </a:r>
          </a:p>
          <a:p>
            <a:pPr marL="742950" lvl="1" indent="-285750">
              <a:lnSpc>
                <a:spcPct val="100000"/>
              </a:lnSpc>
              <a:spcBef>
                <a:spcPct val="20000"/>
              </a:spcBef>
              <a:buClrTx/>
              <a:buSzPct val="75000"/>
              <a:buBlip>
                <a:blip r:embed="rId2"/>
              </a:buBlip>
            </a:pPr>
            <a:r>
              <a:rPr lang="zh-CN" altLang="en-US" sz="2400" dirty="0">
                <a:solidFill>
                  <a:srgbClr val="FF0000"/>
                </a:solidFill>
              </a:rPr>
              <a:t>与或图</a:t>
            </a:r>
            <a:r>
              <a:rPr lang="zh-CN" altLang="en-US" sz="2400" dirty="0">
                <a:solidFill>
                  <a:srgbClr val="000000"/>
                </a:solidFill>
              </a:rPr>
              <a:t>：由与节点及或节点组成的结构图。</a:t>
            </a:r>
          </a:p>
        </p:txBody>
      </p:sp>
    </p:spTree>
    <p:extLst>
      <p:ext uri="{BB962C8B-B14F-4D97-AF65-F5344CB8AC3E}">
        <p14:creationId xmlns:p14="http://schemas.microsoft.com/office/powerpoint/2010/main" val="128011077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4597400"/>
          </a:xfrm>
        </p:spPr>
        <p:txBody>
          <a:bodyPr>
            <a:normAutofit/>
          </a:bodyPr>
          <a:lstStyle/>
          <a:p>
            <a:pPr marL="0" indent="0" eaLnBrk="0" hangingPunct="0">
              <a:lnSpc>
                <a:spcPct val="150000"/>
              </a:lnSpc>
              <a:spcBef>
                <a:spcPts val="0"/>
              </a:spcBef>
              <a:buClr>
                <a:srgbClr val="FFFF66"/>
              </a:buClr>
              <a:buNone/>
            </a:pPr>
            <a:r>
              <a:rPr lang="en-US" altLang="zh-CN" sz="2600" b="1" dirty="0">
                <a:solidFill>
                  <a:srgbClr val="0000FF"/>
                </a:solidFill>
              </a:rPr>
              <a:t>2.2.2 </a:t>
            </a:r>
            <a:r>
              <a:rPr lang="zh-CN" altLang="en-US" sz="2600" b="1" dirty="0">
                <a:solidFill>
                  <a:srgbClr val="0000FF"/>
                </a:solidFill>
              </a:rPr>
              <a:t>与或图</a:t>
            </a:r>
            <a:r>
              <a:rPr lang="zh-CN" altLang="en-US" sz="2600" b="1" dirty="0" smtClean="0">
                <a:solidFill>
                  <a:srgbClr val="0000FF"/>
                </a:solidFill>
              </a:rPr>
              <a:t>表示</a:t>
            </a:r>
            <a:endParaRPr lang="en-US" altLang="zh-CN" sz="2600" dirty="0" smtClean="0">
              <a:solidFill>
                <a:srgbClr val="000000"/>
              </a:solidFill>
              <a:latin typeface="Berlin Sans FB"/>
            </a:endParaRPr>
          </a:p>
          <a:p>
            <a:pPr marL="412750" indent="-285750">
              <a:lnSpc>
                <a:spcPct val="150000"/>
              </a:lnSpc>
              <a:spcBef>
                <a:spcPts val="0"/>
              </a:spcBef>
              <a:buSzPct val="75000"/>
              <a:buBlip>
                <a:blip r:embed="rId2"/>
              </a:buBlip>
            </a:pPr>
            <a:r>
              <a:rPr lang="zh-CN" altLang="en-US" sz="2400" dirty="0" smtClean="0">
                <a:solidFill>
                  <a:srgbClr val="000000"/>
                </a:solidFill>
              </a:rPr>
              <a:t>可解节点的一般定义</a:t>
            </a:r>
            <a:endParaRPr lang="en-US" altLang="zh-CN" sz="2400" dirty="0" smtClean="0">
              <a:solidFill>
                <a:srgbClr val="000000"/>
              </a:solidFill>
            </a:endParaRPr>
          </a:p>
          <a:p>
            <a:pPr marL="742950" lvl="1" indent="-285750">
              <a:lnSpc>
                <a:spcPct val="150000"/>
              </a:lnSpc>
              <a:spcBef>
                <a:spcPts val="0"/>
              </a:spcBef>
              <a:buClrTx/>
              <a:buSzPct val="75000"/>
              <a:buBlip>
                <a:blip r:embed="rId2"/>
              </a:buBlip>
            </a:pPr>
            <a:r>
              <a:rPr lang="zh-CN" altLang="en-US" sz="2400" dirty="0" smtClean="0">
                <a:solidFill>
                  <a:srgbClr val="000000"/>
                </a:solidFill>
              </a:rPr>
              <a:t>终</a:t>
            </a:r>
            <a:r>
              <a:rPr lang="zh-CN" altLang="en-US" sz="2400" dirty="0">
                <a:solidFill>
                  <a:srgbClr val="000000"/>
                </a:solidFill>
              </a:rPr>
              <a:t>叶节点是可解节点(因为它们与本原问题相关联)。</a:t>
            </a:r>
          </a:p>
          <a:p>
            <a:pPr marL="742950" lvl="1" indent="-285750">
              <a:lnSpc>
                <a:spcPct val="150000"/>
              </a:lnSpc>
              <a:spcBef>
                <a:spcPts val="0"/>
              </a:spcBef>
              <a:buClrTx/>
              <a:buSzPct val="75000"/>
              <a:buBlip>
                <a:blip r:embed="rId2"/>
              </a:buBlip>
            </a:pPr>
            <a:r>
              <a:rPr lang="zh-CN" altLang="en-US" sz="2400" dirty="0">
                <a:solidFill>
                  <a:srgbClr val="000000"/>
                </a:solidFill>
              </a:rPr>
              <a:t>如果某个非终叶节点含有或后继节点，那么只要有一个后继节点是可解的时，此非终叶节点就是可解的。</a:t>
            </a:r>
          </a:p>
          <a:p>
            <a:pPr marL="742950" lvl="1" indent="-285750">
              <a:lnSpc>
                <a:spcPct val="150000"/>
              </a:lnSpc>
              <a:spcBef>
                <a:spcPts val="0"/>
              </a:spcBef>
              <a:buClrTx/>
              <a:buSzPct val="75000"/>
              <a:buBlip>
                <a:blip r:embed="rId2"/>
              </a:buBlip>
            </a:pPr>
            <a:r>
              <a:rPr lang="zh-CN" altLang="en-US" sz="2400" dirty="0">
                <a:solidFill>
                  <a:srgbClr val="000000"/>
                </a:solidFill>
              </a:rPr>
              <a:t>如果某个非终叶节点含有与后继节点，那么只有其全部后继节点为可解时，此非终叶节点才是可解的。</a:t>
            </a:r>
          </a:p>
        </p:txBody>
      </p:sp>
    </p:spTree>
    <p:extLst>
      <p:ext uri="{BB962C8B-B14F-4D97-AF65-F5344CB8AC3E}">
        <p14:creationId xmlns:p14="http://schemas.microsoft.com/office/powerpoint/2010/main" val="3191071189"/>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4597400"/>
          </a:xfrm>
        </p:spPr>
        <p:txBody>
          <a:bodyPr>
            <a:normAutofit/>
          </a:bodyPr>
          <a:lstStyle/>
          <a:p>
            <a:pPr marL="0" indent="0" eaLnBrk="0" hangingPunct="0">
              <a:lnSpc>
                <a:spcPct val="150000"/>
              </a:lnSpc>
              <a:spcBef>
                <a:spcPts val="0"/>
              </a:spcBef>
              <a:buClr>
                <a:srgbClr val="FFFF66"/>
              </a:buClr>
              <a:buNone/>
            </a:pPr>
            <a:r>
              <a:rPr lang="en-US" altLang="zh-CN" sz="2600" b="1" dirty="0">
                <a:solidFill>
                  <a:srgbClr val="0000FF"/>
                </a:solidFill>
              </a:rPr>
              <a:t>2.2.2 </a:t>
            </a:r>
            <a:r>
              <a:rPr lang="zh-CN" altLang="en-US" sz="2600" b="1" dirty="0">
                <a:solidFill>
                  <a:srgbClr val="0000FF"/>
                </a:solidFill>
              </a:rPr>
              <a:t>与或图</a:t>
            </a:r>
            <a:r>
              <a:rPr lang="zh-CN" altLang="en-US" sz="2600" b="1" dirty="0" smtClean="0">
                <a:solidFill>
                  <a:srgbClr val="0000FF"/>
                </a:solidFill>
              </a:rPr>
              <a:t>表示</a:t>
            </a:r>
            <a:endParaRPr lang="en-US" altLang="zh-CN" sz="2600" dirty="0" smtClean="0">
              <a:solidFill>
                <a:srgbClr val="000000"/>
              </a:solidFill>
              <a:latin typeface="Berlin Sans FB"/>
            </a:endParaRPr>
          </a:p>
          <a:p>
            <a:pPr marL="412750" indent="-285750">
              <a:lnSpc>
                <a:spcPct val="150000"/>
              </a:lnSpc>
              <a:spcBef>
                <a:spcPts val="0"/>
              </a:spcBef>
              <a:buSzPct val="75000"/>
              <a:buBlip>
                <a:blip r:embed="rId2"/>
              </a:buBlip>
            </a:pPr>
            <a:r>
              <a:rPr lang="zh-CN" altLang="en-US" sz="2400" dirty="0">
                <a:solidFill>
                  <a:srgbClr val="000000"/>
                </a:solidFill>
              </a:rPr>
              <a:t>不可解节点的一般</a:t>
            </a:r>
            <a:r>
              <a:rPr lang="zh-CN" altLang="en-US" sz="2400" dirty="0" smtClean="0">
                <a:solidFill>
                  <a:srgbClr val="000000"/>
                </a:solidFill>
              </a:rPr>
              <a:t>定义</a:t>
            </a:r>
            <a:endParaRPr lang="en-US" altLang="zh-CN" sz="2400" dirty="0" smtClean="0">
              <a:solidFill>
                <a:srgbClr val="000000"/>
              </a:solidFill>
            </a:endParaRPr>
          </a:p>
          <a:p>
            <a:pPr marL="742950" lvl="1" indent="-285750">
              <a:lnSpc>
                <a:spcPct val="150000"/>
              </a:lnSpc>
              <a:spcBef>
                <a:spcPts val="0"/>
              </a:spcBef>
              <a:buClrTx/>
              <a:buSzPct val="75000"/>
              <a:buBlip>
                <a:blip r:embed="rId2"/>
              </a:buBlip>
            </a:pPr>
            <a:r>
              <a:rPr lang="zh-CN" altLang="en-US" sz="2400" dirty="0">
                <a:solidFill>
                  <a:srgbClr val="000000"/>
                </a:solidFill>
              </a:rPr>
              <a:t>没有后裔的非终叶节点为不可解节点。</a:t>
            </a:r>
          </a:p>
          <a:p>
            <a:pPr marL="742950" lvl="1" indent="-285750">
              <a:lnSpc>
                <a:spcPct val="150000"/>
              </a:lnSpc>
              <a:spcBef>
                <a:spcPts val="0"/>
              </a:spcBef>
              <a:buClrTx/>
              <a:buSzPct val="75000"/>
              <a:buBlip>
                <a:blip r:embed="rId2"/>
              </a:buBlip>
            </a:pPr>
            <a:r>
              <a:rPr lang="zh-CN" altLang="en-US" sz="2400" dirty="0">
                <a:solidFill>
                  <a:srgbClr val="000000"/>
                </a:solidFill>
              </a:rPr>
              <a:t>如果某个非终叶节点含有或后继节点，那么只有当其全部后裔为不可解时，此非终叶节点才是不可解的。</a:t>
            </a:r>
          </a:p>
          <a:p>
            <a:pPr marL="742950" lvl="1" indent="-285750">
              <a:lnSpc>
                <a:spcPct val="150000"/>
              </a:lnSpc>
              <a:spcBef>
                <a:spcPts val="0"/>
              </a:spcBef>
              <a:buClrTx/>
              <a:buSzPct val="75000"/>
              <a:buBlip>
                <a:blip r:embed="rId2"/>
              </a:buBlip>
            </a:pPr>
            <a:r>
              <a:rPr lang="zh-CN" altLang="en-US" sz="2400" dirty="0">
                <a:solidFill>
                  <a:srgbClr val="000000"/>
                </a:solidFill>
              </a:rPr>
              <a:t>如果某个非终叶节点含有与后继节点，那么只要当其后裔有一个为不可解时，此非终叶节点就是不可解的。</a:t>
            </a:r>
          </a:p>
        </p:txBody>
      </p:sp>
    </p:spTree>
    <p:extLst>
      <p:ext uri="{BB962C8B-B14F-4D97-AF65-F5344CB8AC3E}">
        <p14:creationId xmlns:p14="http://schemas.microsoft.com/office/powerpoint/2010/main" val="383483765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776514"/>
          </a:xfrm>
        </p:spPr>
        <p:txBody>
          <a:bodyPr>
            <a:normAutofit/>
          </a:bodyPr>
          <a:lstStyle/>
          <a:p>
            <a:pPr marL="0" indent="0" eaLnBrk="0" hangingPunct="0">
              <a:lnSpc>
                <a:spcPct val="150000"/>
              </a:lnSpc>
              <a:spcBef>
                <a:spcPts val="0"/>
              </a:spcBef>
              <a:buClr>
                <a:srgbClr val="FFFF66"/>
              </a:buClr>
              <a:buNone/>
            </a:pPr>
            <a:r>
              <a:rPr lang="en-US" altLang="zh-CN" sz="2600" b="1" dirty="0">
                <a:solidFill>
                  <a:srgbClr val="0000FF"/>
                </a:solidFill>
              </a:rPr>
              <a:t>2.2.2 </a:t>
            </a:r>
            <a:r>
              <a:rPr lang="zh-CN" altLang="en-US" sz="2600" b="1" dirty="0">
                <a:solidFill>
                  <a:srgbClr val="0000FF"/>
                </a:solidFill>
              </a:rPr>
              <a:t>与或图</a:t>
            </a:r>
            <a:r>
              <a:rPr lang="zh-CN" altLang="en-US" sz="2600" b="1" dirty="0" smtClean="0">
                <a:solidFill>
                  <a:srgbClr val="0000FF"/>
                </a:solidFill>
              </a:rPr>
              <a:t>表示</a:t>
            </a:r>
            <a:endParaRPr lang="en-US" altLang="zh-CN" sz="2600" dirty="0" smtClean="0">
              <a:solidFill>
                <a:srgbClr val="000000"/>
              </a:solidFill>
              <a:latin typeface="Berlin Sans FB"/>
            </a:endParaRPr>
          </a:p>
        </p:txBody>
      </p:sp>
      <p:grpSp>
        <p:nvGrpSpPr>
          <p:cNvPr id="5" name="组合 516175"/>
          <p:cNvGrpSpPr>
            <a:grpSpLocks/>
          </p:cNvGrpSpPr>
          <p:nvPr/>
        </p:nvGrpSpPr>
        <p:grpSpPr bwMode="auto">
          <a:xfrm>
            <a:off x="2039178" y="1768475"/>
            <a:ext cx="8112125" cy="4953000"/>
            <a:chOff x="384" y="816"/>
            <a:chExt cx="5110" cy="3120"/>
          </a:xfrm>
        </p:grpSpPr>
        <p:sp>
          <p:nvSpPr>
            <p:cNvPr id="6" name="文本框 516100"/>
            <p:cNvSpPr txBox="1">
              <a:spLocks noChangeArrowheads="1"/>
            </p:cNvSpPr>
            <p:nvPr/>
          </p:nvSpPr>
          <p:spPr bwMode="auto">
            <a:xfrm>
              <a:off x="2352" y="364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a:latin typeface="Times New Roman" panose="02020603050405020304" pitchFamily="18" charset="0"/>
                  <a:ea typeface="宋体" panose="02010600030101010101" pitchFamily="2" charset="-122"/>
                </a:rPr>
                <a:t>与或图例子</a:t>
              </a:r>
            </a:p>
          </p:txBody>
        </p:sp>
        <p:sp>
          <p:nvSpPr>
            <p:cNvPr id="7" name="椭圆 516101"/>
            <p:cNvSpPr>
              <a:spLocks noChangeArrowheads="1"/>
            </p:cNvSpPr>
            <p:nvPr/>
          </p:nvSpPr>
          <p:spPr bwMode="auto">
            <a:xfrm>
              <a:off x="1296" y="1152"/>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 name="椭圆 516102"/>
            <p:cNvSpPr>
              <a:spLocks noChangeArrowheads="1"/>
            </p:cNvSpPr>
            <p:nvPr/>
          </p:nvSpPr>
          <p:spPr bwMode="auto">
            <a:xfrm>
              <a:off x="936" y="1495"/>
              <a:ext cx="48" cy="45"/>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9" name="椭圆 516103"/>
            <p:cNvSpPr>
              <a:spLocks noChangeArrowheads="1"/>
            </p:cNvSpPr>
            <p:nvPr/>
          </p:nvSpPr>
          <p:spPr bwMode="auto">
            <a:xfrm>
              <a:off x="505" y="1906"/>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 name="直接连接符 516104"/>
            <p:cNvSpPr>
              <a:spLocks noChangeShapeType="1"/>
            </p:cNvSpPr>
            <p:nvPr/>
          </p:nvSpPr>
          <p:spPr bwMode="auto">
            <a:xfrm flipH="1">
              <a:off x="1008" y="1200"/>
              <a:ext cx="288" cy="288"/>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516105"/>
            <p:cNvSpPr>
              <a:spLocks noChangeShapeType="1"/>
            </p:cNvSpPr>
            <p:nvPr/>
          </p:nvSpPr>
          <p:spPr bwMode="auto">
            <a:xfrm flipH="1">
              <a:off x="553" y="1540"/>
              <a:ext cx="383"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516106"/>
            <p:cNvSpPr>
              <a:spLocks noChangeShapeType="1"/>
            </p:cNvSpPr>
            <p:nvPr/>
          </p:nvSpPr>
          <p:spPr bwMode="auto">
            <a:xfrm>
              <a:off x="984" y="1540"/>
              <a:ext cx="335"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椭圆 516107"/>
            <p:cNvSpPr>
              <a:spLocks noChangeArrowheads="1"/>
            </p:cNvSpPr>
            <p:nvPr/>
          </p:nvSpPr>
          <p:spPr bwMode="auto">
            <a:xfrm>
              <a:off x="1272" y="1860"/>
              <a:ext cx="47" cy="46"/>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14" name="椭圆 516108"/>
            <p:cNvSpPr>
              <a:spLocks noChangeArrowheads="1"/>
            </p:cNvSpPr>
            <p:nvPr/>
          </p:nvSpPr>
          <p:spPr bwMode="auto">
            <a:xfrm>
              <a:off x="1511" y="2272"/>
              <a:ext cx="48" cy="45"/>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15" name="椭圆 516109"/>
            <p:cNvSpPr>
              <a:spLocks noChangeArrowheads="1"/>
            </p:cNvSpPr>
            <p:nvPr/>
          </p:nvSpPr>
          <p:spPr bwMode="auto">
            <a:xfrm>
              <a:off x="888" y="2272"/>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6" name="直接连接符 516110"/>
            <p:cNvSpPr>
              <a:spLocks noChangeShapeType="1"/>
            </p:cNvSpPr>
            <p:nvPr/>
          </p:nvSpPr>
          <p:spPr bwMode="auto">
            <a:xfrm flipH="1">
              <a:off x="505" y="2318"/>
              <a:ext cx="383" cy="365"/>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516111"/>
            <p:cNvSpPr>
              <a:spLocks noChangeShapeType="1"/>
            </p:cNvSpPr>
            <p:nvPr/>
          </p:nvSpPr>
          <p:spPr bwMode="auto">
            <a:xfrm>
              <a:off x="936" y="2318"/>
              <a:ext cx="335"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椭圆 516112"/>
            <p:cNvSpPr>
              <a:spLocks noChangeArrowheads="1"/>
            </p:cNvSpPr>
            <p:nvPr/>
          </p:nvSpPr>
          <p:spPr bwMode="auto">
            <a:xfrm>
              <a:off x="1271" y="2638"/>
              <a:ext cx="48" cy="45"/>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19" name="椭圆 516113"/>
            <p:cNvSpPr>
              <a:spLocks noChangeArrowheads="1"/>
            </p:cNvSpPr>
            <p:nvPr/>
          </p:nvSpPr>
          <p:spPr bwMode="auto">
            <a:xfrm>
              <a:off x="457" y="2683"/>
              <a:ext cx="48" cy="46"/>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20" name="椭圆 516114"/>
            <p:cNvSpPr>
              <a:spLocks noChangeArrowheads="1"/>
            </p:cNvSpPr>
            <p:nvPr/>
          </p:nvSpPr>
          <p:spPr bwMode="auto">
            <a:xfrm>
              <a:off x="1703" y="1860"/>
              <a:ext cx="48" cy="46"/>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21" name="椭圆 516115"/>
            <p:cNvSpPr>
              <a:spLocks noChangeArrowheads="1"/>
            </p:cNvSpPr>
            <p:nvPr/>
          </p:nvSpPr>
          <p:spPr bwMode="auto">
            <a:xfrm>
              <a:off x="1272" y="2272"/>
              <a:ext cx="47" cy="45"/>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22" name="直接连接符 516116"/>
            <p:cNvSpPr>
              <a:spLocks noChangeShapeType="1"/>
            </p:cNvSpPr>
            <p:nvPr/>
          </p:nvSpPr>
          <p:spPr bwMode="auto">
            <a:xfrm>
              <a:off x="1296" y="1200"/>
              <a:ext cx="336"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516117"/>
            <p:cNvSpPr>
              <a:spLocks noChangeShapeType="1"/>
            </p:cNvSpPr>
            <p:nvPr/>
          </p:nvSpPr>
          <p:spPr bwMode="auto">
            <a:xfrm>
              <a:off x="1655" y="1540"/>
              <a:ext cx="335"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516118"/>
            <p:cNvSpPr>
              <a:spLocks noChangeShapeType="1"/>
            </p:cNvSpPr>
            <p:nvPr/>
          </p:nvSpPr>
          <p:spPr bwMode="auto">
            <a:xfrm flipH="1">
              <a:off x="888" y="1906"/>
              <a:ext cx="384"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516119"/>
            <p:cNvSpPr>
              <a:spLocks noChangeShapeType="1"/>
            </p:cNvSpPr>
            <p:nvPr/>
          </p:nvSpPr>
          <p:spPr bwMode="auto">
            <a:xfrm>
              <a:off x="1607" y="1540"/>
              <a:ext cx="144"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516120"/>
            <p:cNvSpPr>
              <a:spLocks noChangeShapeType="1"/>
            </p:cNvSpPr>
            <p:nvPr/>
          </p:nvSpPr>
          <p:spPr bwMode="auto">
            <a:xfrm flipH="1">
              <a:off x="1319" y="1906"/>
              <a:ext cx="384"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椭圆 516121"/>
            <p:cNvSpPr>
              <a:spLocks noChangeArrowheads="1"/>
            </p:cNvSpPr>
            <p:nvPr/>
          </p:nvSpPr>
          <p:spPr bwMode="auto">
            <a:xfrm>
              <a:off x="1942" y="1860"/>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8" name="直接连接符 516122"/>
            <p:cNvSpPr>
              <a:spLocks noChangeShapeType="1"/>
            </p:cNvSpPr>
            <p:nvPr/>
          </p:nvSpPr>
          <p:spPr bwMode="auto">
            <a:xfrm flipH="1">
              <a:off x="1559" y="1906"/>
              <a:ext cx="383"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516123"/>
            <p:cNvSpPr>
              <a:spLocks noChangeShapeType="1"/>
            </p:cNvSpPr>
            <p:nvPr/>
          </p:nvSpPr>
          <p:spPr bwMode="auto">
            <a:xfrm>
              <a:off x="1990" y="1906"/>
              <a:ext cx="336"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椭圆 516124"/>
            <p:cNvSpPr>
              <a:spLocks noChangeArrowheads="1"/>
            </p:cNvSpPr>
            <p:nvPr/>
          </p:nvSpPr>
          <p:spPr bwMode="auto">
            <a:xfrm>
              <a:off x="2326" y="2226"/>
              <a:ext cx="48" cy="46"/>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31" name="文本框 516125"/>
            <p:cNvSpPr txBox="1">
              <a:spLocks noChangeArrowheads="1"/>
            </p:cNvSpPr>
            <p:nvPr/>
          </p:nvSpPr>
          <p:spPr bwMode="auto">
            <a:xfrm>
              <a:off x="384" y="1906"/>
              <a:ext cx="1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32" name="文本框 516126"/>
            <p:cNvSpPr txBox="1">
              <a:spLocks noChangeArrowheads="1"/>
            </p:cNvSpPr>
            <p:nvPr/>
          </p:nvSpPr>
          <p:spPr bwMode="auto">
            <a:xfrm>
              <a:off x="1466" y="2272"/>
              <a:ext cx="1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33" name="文本框 516127"/>
            <p:cNvSpPr txBox="1">
              <a:spLocks noChangeArrowheads="1"/>
            </p:cNvSpPr>
            <p:nvPr/>
          </p:nvSpPr>
          <p:spPr bwMode="auto">
            <a:xfrm>
              <a:off x="1180" y="2638"/>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34" name="文本框 516128"/>
            <p:cNvSpPr txBox="1">
              <a:spLocks noChangeArrowheads="1"/>
            </p:cNvSpPr>
            <p:nvPr/>
          </p:nvSpPr>
          <p:spPr bwMode="auto">
            <a:xfrm>
              <a:off x="2278" y="222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35" name="椭圆 516129"/>
            <p:cNvSpPr>
              <a:spLocks noChangeArrowheads="1"/>
            </p:cNvSpPr>
            <p:nvPr/>
          </p:nvSpPr>
          <p:spPr bwMode="auto">
            <a:xfrm>
              <a:off x="3476" y="1129"/>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6" name="椭圆 516130"/>
            <p:cNvSpPr>
              <a:spLocks noChangeArrowheads="1"/>
            </p:cNvSpPr>
            <p:nvPr/>
          </p:nvSpPr>
          <p:spPr bwMode="auto">
            <a:xfrm>
              <a:off x="3093" y="1495"/>
              <a:ext cx="47" cy="45"/>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7" name="椭圆 516131"/>
            <p:cNvSpPr>
              <a:spLocks noChangeArrowheads="1"/>
            </p:cNvSpPr>
            <p:nvPr/>
          </p:nvSpPr>
          <p:spPr bwMode="auto">
            <a:xfrm>
              <a:off x="2661" y="1906"/>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38" name="直接连接符 516132"/>
            <p:cNvSpPr>
              <a:spLocks noChangeShapeType="1"/>
            </p:cNvSpPr>
            <p:nvPr/>
          </p:nvSpPr>
          <p:spPr bwMode="auto">
            <a:xfrm flipH="1">
              <a:off x="3168" y="1152"/>
              <a:ext cx="308" cy="33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516133"/>
            <p:cNvSpPr>
              <a:spLocks noChangeShapeType="1"/>
            </p:cNvSpPr>
            <p:nvPr/>
          </p:nvSpPr>
          <p:spPr bwMode="auto">
            <a:xfrm flipH="1">
              <a:off x="2709" y="1540"/>
              <a:ext cx="384"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椭圆 516134"/>
            <p:cNvSpPr>
              <a:spLocks noChangeArrowheads="1"/>
            </p:cNvSpPr>
            <p:nvPr/>
          </p:nvSpPr>
          <p:spPr bwMode="auto">
            <a:xfrm>
              <a:off x="3259" y="1906"/>
              <a:ext cx="48" cy="46"/>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41" name="椭圆 516135"/>
            <p:cNvSpPr>
              <a:spLocks noChangeArrowheads="1"/>
            </p:cNvSpPr>
            <p:nvPr/>
          </p:nvSpPr>
          <p:spPr bwMode="auto">
            <a:xfrm>
              <a:off x="3930" y="2272"/>
              <a:ext cx="48" cy="45"/>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42" name="椭圆 516136"/>
            <p:cNvSpPr>
              <a:spLocks noChangeArrowheads="1"/>
            </p:cNvSpPr>
            <p:nvPr/>
          </p:nvSpPr>
          <p:spPr bwMode="auto">
            <a:xfrm>
              <a:off x="3428" y="2409"/>
              <a:ext cx="48" cy="46"/>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43" name="直接连接符 516137"/>
            <p:cNvSpPr>
              <a:spLocks noChangeShapeType="1"/>
            </p:cNvSpPr>
            <p:nvPr/>
          </p:nvSpPr>
          <p:spPr bwMode="auto">
            <a:xfrm flipH="1">
              <a:off x="2876" y="1952"/>
              <a:ext cx="383" cy="365"/>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椭圆 516138"/>
            <p:cNvSpPr>
              <a:spLocks noChangeArrowheads="1"/>
            </p:cNvSpPr>
            <p:nvPr/>
          </p:nvSpPr>
          <p:spPr bwMode="auto">
            <a:xfrm>
              <a:off x="2828" y="2317"/>
              <a:ext cx="48" cy="46"/>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45" name="直接连接符 516139"/>
            <p:cNvSpPr>
              <a:spLocks noChangeShapeType="1"/>
            </p:cNvSpPr>
            <p:nvPr/>
          </p:nvSpPr>
          <p:spPr bwMode="auto">
            <a:xfrm>
              <a:off x="3499" y="1175"/>
              <a:ext cx="312"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直接连接符 516140"/>
            <p:cNvSpPr>
              <a:spLocks noChangeShapeType="1"/>
            </p:cNvSpPr>
            <p:nvPr/>
          </p:nvSpPr>
          <p:spPr bwMode="auto">
            <a:xfrm>
              <a:off x="3811" y="1540"/>
              <a:ext cx="336"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直接连接符 516141"/>
            <p:cNvSpPr>
              <a:spLocks noChangeShapeType="1"/>
            </p:cNvSpPr>
            <p:nvPr/>
          </p:nvSpPr>
          <p:spPr bwMode="auto">
            <a:xfrm flipH="1">
              <a:off x="3643" y="1540"/>
              <a:ext cx="120"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椭圆 516142"/>
            <p:cNvSpPr>
              <a:spLocks noChangeArrowheads="1"/>
            </p:cNvSpPr>
            <p:nvPr/>
          </p:nvSpPr>
          <p:spPr bwMode="auto">
            <a:xfrm>
              <a:off x="4099" y="1860"/>
              <a:ext cx="48" cy="46"/>
            </a:xfrm>
            <a:prstGeom prst="ellipse">
              <a:avLst/>
            </a:prstGeom>
            <a:solidFill>
              <a:schemeClr val="tx2"/>
            </a:solidFill>
            <a:ln w="9525">
              <a:solidFill>
                <a:schemeClr val="tx2"/>
              </a:solidFill>
              <a:round/>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49" name="直接连接符 516143"/>
            <p:cNvSpPr>
              <a:spLocks noChangeShapeType="1"/>
            </p:cNvSpPr>
            <p:nvPr/>
          </p:nvSpPr>
          <p:spPr bwMode="auto">
            <a:xfrm flipH="1">
              <a:off x="3978" y="1906"/>
              <a:ext cx="121"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直接连接符 516144"/>
            <p:cNvSpPr>
              <a:spLocks noChangeShapeType="1"/>
            </p:cNvSpPr>
            <p:nvPr/>
          </p:nvSpPr>
          <p:spPr bwMode="auto">
            <a:xfrm>
              <a:off x="4147" y="1906"/>
              <a:ext cx="335"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椭圆 516145"/>
            <p:cNvSpPr>
              <a:spLocks noChangeArrowheads="1"/>
            </p:cNvSpPr>
            <p:nvPr/>
          </p:nvSpPr>
          <p:spPr bwMode="auto">
            <a:xfrm>
              <a:off x="4482" y="2226"/>
              <a:ext cx="48" cy="46"/>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52" name="文本框 516146"/>
            <p:cNvSpPr txBox="1">
              <a:spLocks noChangeArrowheads="1"/>
            </p:cNvSpPr>
            <p:nvPr/>
          </p:nvSpPr>
          <p:spPr bwMode="auto">
            <a:xfrm>
              <a:off x="2538" y="1906"/>
              <a:ext cx="17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53" name="文本框 516147"/>
            <p:cNvSpPr txBox="1">
              <a:spLocks noChangeArrowheads="1"/>
            </p:cNvSpPr>
            <p:nvPr/>
          </p:nvSpPr>
          <p:spPr bwMode="auto">
            <a:xfrm>
              <a:off x="3834" y="2272"/>
              <a:ext cx="1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54" name="文本框 516148"/>
            <p:cNvSpPr txBox="1">
              <a:spLocks noChangeArrowheads="1"/>
            </p:cNvSpPr>
            <p:nvPr/>
          </p:nvSpPr>
          <p:spPr bwMode="auto">
            <a:xfrm>
              <a:off x="3139" y="277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55" name="文本框 516149"/>
            <p:cNvSpPr txBox="1">
              <a:spLocks noChangeArrowheads="1"/>
            </p:cNvSpPr>
            <p:nvPr/>
          </p:nvSpPr>
          <p:spPr bwMode="auto">
            <a:xfrm>
              <a:off x="4434" y="2225"/>
              <a:ext cx="1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56" name="直接连接符 516150"/>
            <p:cNvSpPr>
              <a:spLocks noChangeShapeType="1"/>
            </p:cNvSpPr>
            <p:nvPr/>
          </p:nvSpPr>
          <p:spPr bwMode="auto">
            <a:xfrm>
              <a:off x="3115" y="1540"/>
              <a:ext cx="192" cy="36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椭圆 516151"/>
            <p:cNvSpPr>
              <a:spLocks noChangeArrowheads="1"/>
            </p:cNvSpPr>
            <p:nvPr/>
          </p:nvSpPr>
          <p:spPr bwMode="auto">
            <a:xfrm>
              <a:off x="3595" y="1906"/>
              <a:ext cx="48" cy="46"/>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58" name="直接连接符 516152"/>
            <p:cNvSpPr>
              <a:spLocks noChangeShapeType="1"/>
            </p:cNvSpPr>
            <p:nvPr/>
          </p:nvSpPr>
          <p:spPr bwMode="auto">
            <a:xfrm>
              <a:off x="3307" y="1952"/>
              <a:ext cx="144" cy="457"/>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直接连接符 516153"/>
            <p:cNvSpPr>
              <a:spLocks noChangeShapeType="1"/>
            </p:cNvSpPr>
            <p:nvPr/>
          </p:nvSpPr>
          <p:spPr bwMode="auto">
            <a:xfrm flipH="1">
              <a:off x="3451" y="1952"/>
              <a:ext cx="144" cy="457"/>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直接连接符 516154"/>
            <p:cNvSpPr>
              <a:spLocks noChangeShapeType="1"/>
            </p:cNvSpPr>
            <p:nvPr/>
          </p:nvSpPr>
          <p:spPr bwMode="auto">
            <a:xfrm flipH="1">
              <a:off x="3259" y="2455"/>
              <a:ext cx="192"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直接连接符 516155"/>
            <p:cNvSpPr>
              <a:spLocks noChangeShapeType="1"/>
            </p:cNvSpPr>
            <p:nvPr/>
          </p:nvSpPr>
          <p:spPr bwMode="auto">
            <a:xfrm>
              <a:off x="3451" y="2455"/>
              <a:ext cx="144" cy="32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椭圆 516156"/>
            <p:cNvSpPr>
              <a:spLocks noChangeArrowheads="1"/>
            </p:cNvSpPr>
            <p:nvPr/>
          </p:nvSpPr>
          <p:spPr bwMode="auto">
            <a:xfrm>
              <a:off x="3547" y="2775"/>
              <a:ext cx="48" cy="45"/>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63" name="椭圆 516157"/>
            <p:cNvSpPr>
              <a:spLocks noChangeArrowheads="1"/>
            </p:cNvSpPr>
            <p:nvPr/>
          </p:nvSpPr>
          <p:spPr bwMode="auto">
            <a:xfrm>
              <a:off x="3211" y="2775"/>
              <a:ext cx="48" cy="45"/>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64" name="文本框 516158"/>
            <p:cNvSpPr txBox="1">
              <a:spLocks noChangeArrowheads="1"/>
            </p:cNvSpPr>
            <p:nvPr/>
          </p:nvSpPr>
          <p:spPr bwMode="auto">
            <a:xfrm>
              <a:off x="3571" y="277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000" b="1">
                  <a:solidFill>
                    <a:srgbClr val="FFCC00"/>
                  </a:solidFill>
                  <a:latin typeface="Times New Roman" panose="02020603050405020304" pitchFamily="18" charset="0"/>
                  <a:ea typeface="宋体" panose="02010600030101010101" pitchFamily="2" charset="-122"/>
                </a:rPr>
                <a:t>t</a:t>
              </a:r>
              <a:endParaRPr lang="en-US" altLang="zh-CN" sz="2400">
                <a:solidFill>
                  <a:srgbClr val="FFCC00"/>
                </a:solidFill>
                <a:latin typeface="Times New Roman" panose="02020603050405020304" pitchFamily="18" charset="0"/>
                <a:ea typeface="宋体" panose="02010600030101010101" pitchFamily="2" charset="-122"/>
              </a:endParaRPr>
            </a:p>
          </p:txBody>
        </p:sp>
        <p:sp>
          <p:nvSpPr>
            <p:cNvPr id="65" name="文本框 516159"/>
            <p:cNvSpPr txBox="1">
              <a:spLocks noChangeArrowheads="1"/>
            </p:cNvSpPr>
            <p:nvPr/>
          </p:nvSpPr>
          <p:spPr bwMode="auto">
            <a:xfrm>
              <a:off x="673" y="2754"/>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a:solidFill>
                    <a:srgbClr val="FFCC00"/>
                  </a:solidFill>
                  <a:latin typeface="Times New Roman" panose="02020603050405020304" pitchFamily="18" charset="0"/>
                  <a:ea typeface="宋体" panose="02010600030101010101" pitchFamily="2" charset="-122"/>
                </a:rPr>
                <a:t>（</a:t>
              </a:r>
              <a:r>
                <a:rPr lang="en-US" altLang="zh-CN" sz="2400" b="1">
                  <a:solidFill>
                    <a:srgbClr val="FFCC00"/>
                  </a:solidFill>
                  <a:latin typeface="Times New Roman" panose="02020603050405020304" pitchFamily="18" charset="0"/>
                  <a:ea typeface="宋体" panose="02010600030101010101" pitchFamily="2" charset="-122"/>
                </a:rPr>
                <a:t>a</a:t>
              </a:r>
              <a:r>
                <a:rPr lang="zh-CN" altLang="en-US" sz="2400" b="1">
                  <a:solidFill>
                    <a:srgbClr val="FFCC00"/>
                  </a:solidFill>
                  <a:latin typeface="Times New Roman" panose="02020603050405020304" pitchFamily="18" charset="0"/>
                  <a:ea typeface="宋体" panose="02010600030101010101" pitchFamily="2" charset="-122"/>
                </a:rPr>
                <a:t>）</a:t>
              </a:r>
              <a:endParaRPr lang="zh-CN" altLang="en-US" sz="2400">
                <a:solidFill>
                  <a:srgbClr val="FFCC00"/>
                </a:solidFill>
                <a:latin typeface="Times New Roman" panose="02020603050405020304" pitchFamily="18" charset="0"/>
                <a:ea typeface="宋体" panose="02010600030101010101" pitchFamily="2" charset="-122"/>
              </a:endParaRPr>
            </a:p>
          </p:txBody>
        </p:sp>
        <p:sp>
          <p:nvSpPr>
            <p:cNvPr id="66" name="文本框 516160"/>
            <p:cNvSpPr txBox="1">
              <a:spLocks noChangeArrowheads="1"/>
            </p:cNvSpPr>
            <p:nvPr/>
          </p:nvSpPr>
          <p:spPr bwMode="auto">
            <a:xfrm>
              <a:off x="3689" y="2731"/>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a:solidFill>
                    <a:srgbClr val="FFCC00"/>
                  </a:solidFill>
                  <a:latin typeface="Times New Roman" panose="02020603050405020304" pitchFamily="18" charset="0"/>
                  <a:ea typeface="宋体" panose="02010600030101010101" pitchFamily="2" charset="-122"/>
                </a:rPr>
                <a:t>（</a:t>
              </a:r>
              <a:r>
                <a:rPr lang="en-US" altLang="zh-CN" sz="2400" b="1">
                  <a:solidFill>
                    <a:srgbClr val="FFCC00"/>
                  </a:solidFill>
                  <a:latin typeface="Times New Roman" panose="02020603050405020304" pitchFamily="18" charset="0"/>
                  <a:ea typeface="宋体" panose="02010600030101010101" pitchFamily="2" charset="-122"/>
                </a:rPr>
                <a:t>b</a:t>
              </a:r>
              <a:r>
                <a:rPr lang="zh-CN" altLang="en-US" sz="2400" b="1">
                  <a:solidFill>
                    <a:srgbClr val="FFCC00"/>
                  </a:solidFill>
                  <a:latin typeface="Times New Roman" panose="02020603050405020304" pitchFamily="18" charset="0"/>
                  <a:ea typeface="宋体" panose="02010600030101010101" pitchFamily="2" charset="-122"/>
                </a:rPr>
                <a:t>）</a:t>
              </a:r>
              <a:endParaRPr lang="zh-CN" altLang="en-US" sz="2400">
                <a:solidFill>
                  <a:srgbClr val="FFCC00"/>
                </a:solidFill>
                <a:latin typeface="Times New Roman" panose="02020603050405020304" pitchFamily="18" charset="0"/>
                <a:ea typeface="宋体" panose="02010600030101010101" pitchFamily="2" charset="-122"/>
              </a:endParaRPr>
            </a:p>
          </p:txBody>
        </p:sp>
        <p:sp>
          <p:nvSpPr>
            <p:cNvPr id="67" name="任意多边形 516161"/>
            <p:cNvSpPr>
              <a:spLocks noChangeArrowheads="1"/>
            </p:cNvSpPr>
            <p:nvPr/>
          </p:nvSpPr>
          <p:spPr bwMode="auto">
            <a:xfrm>
              <a:off x="1646" y="1629"/>
              <a:ext cx="100" cy="22"/>
            </a:xfrm>
            <a:custGeom>
              <a:avLst/>
              <a:gdLst>
                <a:gd name="T0" fmla="*/ 0 w 100"/>
                <a:gd name="T1" fmla="*/ 19 h 23"/>
                <a:gd name="T2" fmla="*/ 100 w 100"/>
                <a:gd name="T3" fmla="*/ 0 h 23"/>
                <a:gd name="T4" fmla="*/ 0 60000 65536"/>
                <a:gd name="T5" fmla="*/ 0 60000 65536"/>
              </a:gdLst>
              <a:ahLst/>
              <a:cxnLst>
                <a:cxn ang="T4">
                  <a:pos x="T0" y="T1"/>
                </a:cxn>
                <a:cxn ang="T5">
                  <a:pos x="T2" y="T3"/>
                </a:cxn>
              </a:cxnLst>
              <a:rect l="0" t="0" r="r" b="b"/>
              <a:pathLst>
                <a:path w="100" h="23">
                  <a:moveTo>
                    <a:pt x="0" y="22"/>
                  </a:moveTo>
                  <a:cubicBezTo>
                    <a:pt x="86" y="10"/>
                    <a:pt x="55" y="23"/>
                    <a:pt x="10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任意多边形 516162"/>
            <p:cNvSpPr>
              <a:spLocks noChangeArrowheads="1"/>
            </p:cNvSpPr>
            <p:nvPr/>
          </p:nvSpPr>
          <p:spPr bwMode="auto">
            <a:xfrm>
              <a:off x="3399" y="2559"/>
              <a:ext cx="100" cy="45"/>
            </a:xfrm>
            <a:custGeom>
              <a:avLst/>
              <a:gdLst>
                <a:gd name="T0" fmla="*/ 0 w 100"/>
                <a:gd name="T1" fmla="*/ 0 h 47"/>
                <a:gd name="T2" fmla="*/ 100 w 100"/>
                <a:gd name="T3" fmla="*/ 11 h 47"/>
                <a:gd name="T4" fmla="*/ 0 60000 65536"/>
                <a:gd name="T5" fmla="*/ 0 60000 65536"/>
              </a:gdLst>
              <a:ahLst/>
              <a:cxnLst>
                <a:cxn ang="T4">
                  <a:pos x="T0" y="T1"/>
                </a:cxn>
                <a:cxn ang="T5">
                  <a:pos x="T2" y="T3"/>
                </a:cxn>
              </a:cxnLst>
              <a:rect l="0" t="0" r="r" b="b"/>
              <a:pathLst>
                <a:path w="100" h="47">
                  <a:moveTo>
                    <a:pt x="0" y="0"/>
                  </a:moveTo>
                  <a:cubicBezTo>
                    <a:pt x="31" y="33"/>
                    <a:pt x="64" y="47"/>
                    <a:pt x="100" y="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椭圆 516163"/>
            <p:cNvSpPr>
              <a:spLocks noChangeArrowheads="1"/>
            </p:cNvSpPr>
            <p:nvPr/>
          </p:nvSpPr>
          <p:spPr bwMode="auto">
            <a:xfrm>
              <a:off x="3786" y="1495"/>
              <a:ext cx="48" cy="45"/>
            </a:xfrm>
            <a:prstGeom prst="ellipse">
              <a:avLst/>
            </a:prstGeom>
            <a:solidFill>
              <a:schemeClr val="tx2"/>
            </a:solidFill>
            <a:ln w="9525">
              <a:solidFill>
                <a:schemeClr val="tx2"/>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sp>
          <p:nvSpPr>
            <p:cNvPr id="70" name="圆角矩形标注 516165"/>
            <p:cNvSpPr>
              <a:spLocks noChangeArrowheads="1"/>
            </p:cNvSpPr>
            <p:nvPr/>
          </p:nvSpPr>
          <p:spPr bwMode="auto">
            <a:xfrm>
              <a:off x="4080" y="816"/>
              <a:ext cx="1414" cy="313"/>
            </a:xfrm>
            <a:prstGeom prst="wedgeRoundRectCallout">
              <a:avLst>
                <a:gd name="adj1" fmla="val -71583"/>
                <a:gd name="adj2" fmla="val 173958"/>
                <a:gd name="adj3" fmla="val 16667"/>
              </a:avLst>
            </a:prstGeom>
            <a:gradFill rotWithShape="0">
              <a:gsLst>
                <a:gs pos="0">
                  <a:srgbClr val="00FFFF"/>
                </a:gs>
                <a:gs pos="100000">
                  <a:srgbClr val="00DCDC"/>
                </a:gs>
              </a:gsLst>
              <a:path path="rect">
                <a:fillToRect l="50000" t="50000" r="50000" b="50000"/>
              </a:path>
            </a:gradFill>
            <a:ln w="6350">
              <a:solidFill>
                <a:schemeClr val="tx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b="1">
                  <a:solidFill>
                    <a:srgbClr val="FF0000"/>
                  </a:solidFill>
                  <a:latin typeface="Arial" panose="020B0604020202020204" pitchFamily="34" charset="0"/>
                  <a:ea typeface="宋体" panose="02010600030101010101" pitchFamily="2" charset="-122"/>
                </a:rPr>
                <a:t>有解节点</a:t>
              </a:r>
            </a:p>
          </p:txBody>
        </p:sp>
        <p:sp>
          <p:nvSpPr>
            <p:cNvPr id="71" name="圆角矩形标注 516166"/>
            <p:cNvSpPr>
              <a:spLocks noChangeArrowheads="1"/>
            </p:cNvSpPr>
            <p:nvPr/>
          </p:nvSpPr>
          <p:spPr bwMode="auto">
            <a:xfrm>
              <a:off x="610" y="3278"/>
              <a:ext cx="1245" cy="274"/>
            </a:xfrm>
            <a:prstGeom prst="wedgeRoundRectCallout">
              <a:avLst>
                <a:gd name="adj1" fmla="val -58523"/>
                <a:gd name="adj2" fmla="val -250296"/>
                <a:gd name="adj3" fmla="val 16667"/>
              </a:avLst>
            </a:prstGeom>
            <a:gradFill rotWithShape="0">
              <a:gsLst>
                <a:gs pos="0">
                  <a:srgbClr val="00FFFF"/>
                </a:gs>
                <a:gs pos="100000">
                  <a:srgbClr val="00DCDC"/>
                </a:gs>
              </a:gsLst>
              <a:path path="rect">
                <a:fillToRect l="50000" t="50000" r="50000" b="50000"/>
              </a:path>
            </a:gradFill>
            <a:ln w="6350">
              <a:solidFill>
                <a:schemeClr val="tx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b="1">
                  <a:solidFill>
                    <a:srgbClr val="FF0000"/>
                  </a:solidFill>
                  <a:latin typeface="Arial" panose="020B0604020202020204" pitchFamily="34" charset="0"/>
                  <a:ea typeface="宋体" panose="02010600030101010101" pitchFamily="2" charset="-122"/>
                </a:rPr>
                <a:t>无解节点</a:t>
              </a:r>
            </a:p>
          </p:txBody>
        </p:sp>
        <p:sp>
          <p:nvSpPr>
            <p:cNvPr id="72" name="圆角矩形标注 516167"/>
            <p:cNvSpPr>
              <a:spLocks noChangeArrowheads="1"/>
            </p:cNvSpPr>
            <p:nvPr/>
          </p:nvSpPr>
          <p:spPr bwMode="auto">
            <a:xfrm>
              <a:off x="3891" y="3161"/>
              <a:ext cx="1245" cy="274"/>
            </a:xfrm>
            <a:prstGeom prst="wedgeRoundRectCallout">
              <a:avLst>
                <a:gd name="adj1" fmla="val 6250"/>
                <a:gd name="adj2" fmla="val -283333"/>
                <a:gd name="adj3" fmla="val 16667"/>
              </a:avLst>
            </a:prstGeom>
            <a:gradFill rotWithShape="0">
              <a:gsLst>
                <a:gs pos="0">
                  <a:srgbClr val="00FFFF"/>
                </a:gs>
                <a:gs pos="100000">
                  <a:srgbClr val="00DCDC"/>
                </a:gs>
              </a:gsLst>
              <a:path path="rect">
                <a:fillToRect l="50000" t="50000" r="50000" b="50000"/>
              </a:path>
            </a:gradFill>
            <a:ln w="6350">
              <a:solidFill>
                <a:schemeClr val="tx2"/>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400" b="1">
                  <a:solidFill>
                    <a:srgbClr val="FF0000"/>
                  </a:solidFill>
                  <a:latin typeface="Arial" panose="020B0604020202020204" pitchFamily="34" charset="0"/>
                  <a:ea typeface="宋体" panose="02010600030101010101" pitchFamily="2" charset="-122"/>
                </a:rPr>
                <a:t>终叶节点</a:t>
              </a:r>
            </a:p>
          </p:txBody>
        </p:sp>
        <p:sp>
          <p:nvSpPr>
            <p:cNvPr id="73" name="任意多边形 516168"/>
            <p:cNvSpPr>
              <a:spLocks noChangeArrowheads="1"/>
            </p:cNvSpPr>
            <p:nvPr/>
          </p:nvSpPr>
          <p:spPr bwMode="auto">
            <a:xfrm>
              <a:off x="864" y="1632"/>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84" y="8"/>
                    <a:pt x="192" y="0"/>
                  </a:cubicBez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任意多边形 516169"/>
            <p:cNvSpPr>
              <a:spLocks noChangeArrowheads="1"/>
            </p:cNvSpPr>
            <p:nvPr/>
          </p:nvSpPr>
          <p:spPr bwMode="auto">
            <a:xfrm>
              <a:off x="1824" y="2016"/>
              <a:ext cx="288" cy="96"/>
            </a:xfrm>
            <a:custGeom>
              <a:avLst/>
              <a:gdLst>
                <a:gd name="T0" fmla="*/ 0 w 192"/>
                <a:gd name="T1" fmla="*/ 0 h 48"/>
                <a:gd name="T2" fmla="*/ 324 w 192"/>
                <a:gd name="T3" fmla="*/ 384 h 48"/>
                <a:gd name="T4" fmla="*/ 648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任意多边形 516170"/>
            <p:cNvSpPr>
              <a:spLocks noChangeArrowheads="1"/>
            </p:cNvSpPr>
            <p:nvPr/>
          </p:nvSpPr>
          <p:spPr bwMode="auto">
            <a:xfrm>
              <a:off x="3408" y="1248"/>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任意多边形 516171"/>
            <p:cNvSpPr>
              <a:spLocks noChangeArrowheads="1"/>
            </p:cNvSpPr>
            <p:nvPr/>
          </p:nvSpPr>
          <p:spPr bwMode="auto">
            <a:xfrm>
              <a:off x="4080" y="1968"/>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Lst>
              <a:ahLst/>
              <a:cxnLst>
                <a:cxn ang="T6">
                  <a:pos x="T0" y="T1"/>
                </a:cxn>
                <a:cxn ang="T7">
                  <a:pos x="T2" y="T3"/>
                </a:cxn>
                <a:cxn ang="T8">
                  <a:pos x="T4" y="T5"/>
                </a:cxn>
              </a:cxnLst>
              <a:rect l="0" t="0" r="r" b="b"/>
              <a:pathLst>
                <a:path w="126" h="72">
                  <a:moveTo>
                    <a:pt x="0" y="52"/>
                  </a:moveTo>
                  <a:cubicBezTo>
                    <a:pt x="11" y="54"/>
                    <a:pt x="46" y="72"/>
                    <a:pt x="67" y="63"/>
                  </a:cubicBezTo>
                  <a:cubicBezTo>
                    <a:pt x="88" y="54"/>
                    <a:pt x="114" y="13"/>
                    <a:pt x="126" y="0"/>
                  </a:cubicBez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椭圆 516173"/>
            <p:cNvSpPr>
              <a:spLocks noChangeArrowheads="1"/>
            </p:cNvSpPr>
            <p:nvPr/>
          </p:nvSpPr>
          <p:spPr bwMode="auto">
            <a:xfrm>
              <a:off x="1584" y="1536"/>
              <a:ext cx="48" cy="46"/>
            </a:xfrm>
            <a:prstGeom prst="ellipse">
              <a:avLst/>
            </a:prstGeom>
            <a:solidFill>
              <a:schemeClr val="bg1"/>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endParaRPr lang="zh-CN" altLang="zh-CN" sz="2400">
                <a:solidFill>
                  <a:srgbClr val="FFCC00"/>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508439153"/>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2.2    </a:t>
            </a:r>
            <a:r>
              <a:rPr lang="zh-CN" altLang="en-US" b="1" dirty="0" smtClean="0">
                <a:solidFill>
                  <a:srgbClr val="0000FF"/>
                </a:solidFill>
                <a:cs typeface="+mn-cs"/>
              </a:rPr>
              <a:t>问题归约表示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070929"/>
          </a:xfrm>
        </p:spPr>
        <p:txBody>
          <a:bodyPr>
            <a:normAutofit fontScale="92500" lnSpcReduction="10000"/>
          </a:bodyPr>
          <a:lstStyle/>
          <a:p>
            <a:pPr marL="0" indent="0" eaLnBrk="0" hangingPunct="0">
              <a:lnSpc>
                <a:spcPct val="150000"/>
              </a:lnSpc>
              <a:spcBef>
                <a:spcPts val="0"/>
              </a:spcBef>
              <a:buClr>
                <a:srgbClr val="FFFF66"/>
              </a:buClr>
              <a:buNone/>
            </a:pPr>
            <a:r>
              <a:rPr lang="en-US" altLang="zh-CN" sz="2600" b="1" dirty="0">
                <a:solidFill>
                  <a:srgbClr val="0000FF"/>
                </a:solidFill>
              </a:rPr>
              <a:t>2.2.2 </a:t>
            </a:r>
            <a:r>
              <a:rPr lang="zh-CN" altLang="en-US" sz="2600" b="1" dirty="0">
                <a:solidFill>
                  <a:srgbClr val="0000FF"/>
                </a:solidFill>
              </a:rPr>
              <a:t>与或图</a:t>
            </a:r>
            <a:r>
              <a:rPr lang="zh-CN" altLang="en-US" sz="2600" b="1" dirty="0" smtClean="0">
                <a:solidFill>
                  <a:srgbClr val="0000FF"/>
                </a:solidFill>
              </a:rPr>
              <a:t>表示</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dirty="0">
                <a:solidFill>
                  <a:srgbClr val="000000"/>
                </a:solidFill>
              </a:rPr>
              <a:t>与或图构成规则</a:t>
            </a:r>
          </a:p>
          <a:p>
            <a:pPr marL="742950" lvl="1" indent="-285750">
              <a:lnSpc>
                <a:spcPct val="150000"/>
              </a:lnSpc>
              <a:spcBef>
                <a:spcPts val="0"/>
              </a:spcBef>
              <a:buClrTx/>
              <a:buSzPct val="75000"/>
              <a:buBlip>
                <a:blip r:embed="rId3"/>
              </a:buBlip>
            </a:pPr>
            <a:r>
              <a:rPr lang="zh-CN" altLang="en-US" sz="2400" dirty="0">
                <a:solidFill>
                  <a:srgbClr val="000000"/>
                </a:solidFill>
              </a:rPr>
              <a:t>与或图中的每个节点代表一个要解决的单一问题或问题集合。起始节点对应于原始问题。</a:t>
            </a:r>
          </a:p>
          <a:p>
            <a:pPr marL="742950" lvl="1" indent="-285750">
              <a:lnSpc>
                <a:spcPct val="150000"/>
              </a:lnSpc>
              <a:spcBef>
                <a:spcPts val="0"/>
              </a:spcBef>
              <a:buClrTx/>
              <a:buSzPct val="75000"/>
              <a:buBlip>
                <a:blip r:embed="rId3"/>
              </a:buBlip>
            </a:pPr>
            <a:r>
              <a:rPr lang="zh-CN" altLang="en-US" sz="2400" dirty="0">
                <a:solidFill>
                  <a:srgbClr val="000000"/>
                </a:solidFill>
              </a:rPr>
              <a:t>对应于本原问题的节点，叫做终叶节点。</a:t>
            </a:r>
          </a:p>
          <a:p>
            <a:pPr marL="742950" lvl="1" indent="-285750">
              <a:lnSpc>
                <a:spcPct val="150000"/>
              </a:lnSpc>
              <a:spcBef>
                <a:spcPts val="0"/>
              </a:spcBef>
              <a:buClrTx/>
              <a:buSzPct val="75000"/>
              <a:buBlip>
                <a:blip r:embed="rId3"/>
              </a:buBlip>
            </a:pPr>
            <a:r>
              <a:rPr lang="zh-CN" altLang="en-US" sz="2400" dirty="0">
                <a:solidFill>
                  <a:srgbClr val="000000"/>
                </a:solidFill>
              </a:rPr>
              <a:t>对于把算符应用于问题</a:t>
            </a:r>
            <a:r>
              <a:rPr lang="en-US" altLang="zh-CN" sz="2400" dirty="0">
                <a:solidFill>
                  <a:srgbClr val="000000"/>
                </a:solidFill>
              </a:rPr>
              <a:t>A</a:t>
            </a:r>
            <a:r>
              <a:rPr lang="zh-CN" altLang="en-US" sz="2400" dirty="0">
                <a:solidFill>
                  <a:srgbClr val="000000"/>
                </a:solidFill>
              </a:rPr>
              <a:t>的每种可能情况，都把问题变换为一个子问题集合；有向弧线自</a:t>
            </a:r>
            <a:r>
              <a:rPr lang="en-US" altLang="zh-CN" sz="2400" dirty="0">
                <a:solidFill>
                  <a:srgbClr val="000000"/>
                </a:solidFill>
              </a:rPr>
              <a:t>A</a:t>
            </a:r>
            <a:r>
              <a:rPr lang="zh-CN" altLang="en-US" sz="2400" dirty="0">
                <a:solidFill>
                  <a:srgbClr val="000000"/>
                </a:solidFill>
              </a:rPr>
              <a:t>指向后继节点，表示所求得的子问题集合，这些子问题节点叫做或节点。</a:t>
            </a:r>
          </a:p>
          <a:p>
            <a:pPr marL="742950" lvl="1" indent="-285750">
              <a:lnSpc>
                <a:spcPct val="150000"/>
              </a:lnSpc>
              <a:spcBef>
                <a:spcPts val="0"/>
              </a:spcBef>
              <a:buClrTx/>
              <a:buSzPct val="75000"/>
              <a:buBlip>
                <a:blip r:embed="rId3"/>
              </a:buBlip>
            </a:pPr>
            <a:r>
              <a:rPr lang="zh-CN" altLang="en-US" sz="2400" dirty="0">
                <a:solidFill>
                  <a:srgbClr val="000000"/>
                </a:solidFill>
              </a:rPr>
              <a:t>一般对于代表两个或两个以上子问题集合的每个节点，有向弧线从此节点指向此子问题集合中的各个节点</a:t>
            </a:r>
            <a:r>
              <a:rPr lang="en-US" altLang="zh-CN" sz="2400" dirty="0">
                <a:solidFill>
                  <a:srgbClr val="000000"/>
                </a:solidFill>
              </a:rPr>
              <a:t>,</a:t>
            </a:r>
            <a:r>
              <a:rPr lang="zh-CN" altLang="en-US" sz="2400" dirty="0">
                <a:solidFill>
                  <a:srgbClr val="000000"/>
                </a:solidFill>
              </a:rPr>
              <a:t>这些子问题节点叫做与节点。</a:t>
            </a:r>
          </a:p>
        </p:txBody>
      </p:sp>
    </p:spTree>
    <p:extLst>
      <p:ext uri="{BB962C8B-B14F-4D97-AF65-F5344CB8AC3E}">
        <p14:creationId xmlns:p14="http://schemas.microsoft.com/office/powerpoint/2010/main" val="225410420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39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4254501"/>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dirty="0">
                <a:solidFill>
                  <a:srgbClr val="000000"/>
                </a:solidFill>
              </a:rPr>
              <a:t>逻辑语句：一种形式语言，它能够把逻辑论证符号化，并用于证明定理，求解问题。</a:t>
            </a:r>
          </a:p>
          <a:p>
            <a:pPr marL="342900" lvl="0" indent="-342900">
              <a:lnSpc>
                <a:spcPct val="150000"/>
              </a:lnSpc>
              <a:spcBef>
                <a:spcPts val="0"/>
              </a:spcBef>
              <a:buBlip>
                <a:blip r:embed="rId2"/>
              </a:buBlip>
            </a:pPr>
            <a:r>
              <a:rPr lang="zh-CN" altLang="en-US" sz="2600" dirty="0">
                <a:solidFill>
                  <a:srgbClr val="000000"/>
                </a:solidFill>
              </a:rPr>
              <a:t>形式语言：严格地按照相关领域的特定规则，以数学符号（符号串）形式描述该领域有关客体的表达式</a:t>
            </a:r>
            <a:r>
              <a:rPr lang="zh-CN" altLang="en-US" sz="2600" dirty="0" smtClean="0">
                <a:solidFill>
                  <a:srgbClr val="000000"/>
                </a:solidFill>
              </a:rPr>
              <a:t>。</a:t>
            </a:r>
            <a:endParaRPr lang="en-US" altLang="zh-CN" sz="2600" dirty="0" smtClean="0">
              <a:solidFill>
                <a:srgbClr val="000000"/>
              </a:solidFill>
            </a:endParaRPr>
          </a:p>
          <a:p>
            <a:pPr marL="342900" lvl="0" indent="-342900">
              <a:lnSpc>
                <a:spcPct val="150000"/>
              </a:lnSpc>
              <a:spcBef>
                <a:spcPts val="0"/>
              </a:spcBef>
              <a:buBlip>
                <a:blip r:embed="rId2"/>
              </a:buBlip>
            </a:pPr>
            <a:r>
              <a:rPr lang="zh-CN" altLang="en-US" sz="2600" dirty="0">
                <a:solidFill>
                  <a:srgbClr val="000000"/>
                </a:solidFill>
              </a:rPr>
              <a:t>语法和</a:t>
            </a:r>
            <a:r>
              <a:rPr lang="zh-CN" altLang="en-US" sz="2600" dirty="0" smtClean="0">
                <a:solidFill>
                  <a:srgbClr val="000000"/>
                </a:solidFill>
              </a:rPr>
              <a:t>语义</a:t>
            </a:r>
          </a:p>
          <a:p>
            <a:pPr marL="742950" lvl="1" indent="-285750">
              <a:lnSpc>
                <a:spcPct val="150000"/>
              </a:lnSpc>
              <a:spcBef>
                <a:spcPts val="0"/>
              </a:spcBef>
              <a:buClrTx/>
              <a:buSzPct val="75000"/>
              <a:buBlip>
                <a:blip r:embed="rId3"/>
              </a:buBlip>
            </a:pPr>
            <a:r>
              <a:rPr lang="zh-CN" altLang="en-US" sz="2400" dirty="0">
                <a:solidFill>
                  <a:srgbClr val="000000"/>
                </a:solidFill>
              </a:rPr>
              <a:t>基本符号：谓词符号、变量符号、函数符号、 常量符号、括号和</a:t>
            </a:r>
            <a:r>
              <a:rPr lang="zh-CN" altLang="en-US" sz="2400" dirty="0" smtClean="0">
                <a:solidFill>
                  <a:srgbClr val="000000"/>
                </a:solidFill>
              </a:rPr>
              <a:t>逗号</a:t>
            </a:r>
            <a:endParaRPr lang="zh-CN" altLang="en-US" sz="2400" dirty="0">
              <a:solidFill>
                <a:srgbClr val="000000"/>
              </a:solidFill>
            </a:endParaRPr>
          </a:p>
        </p:txBody>
      </p:sp>
      <p:sp>
        <p:nvSpPr>
          <p:cNvPr id="5" name="文本框 4"/>
          <p:cNvSpPr txBox="1">
            <a:spLocks noChangeArrowheads="1"/>
          </p:cNvSpPr>
          <p:nvPr/>
        </p:nvSpPr>
        <p:spPr bwMode="auto">
          <a:xfrm>
            <a:off x="3771900" y="5616574"/>
            <a:ext cx="53340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a:solidFill>
                  <a:srgbClr val="EB2B05"/>
                </a:solidFill>
                <a:latin typeface="Times New Roman" panose="02020603050405020304" pitchFamily="18" charset="0"/>
              </a:rPr>
              <a:t>MARRIED</a:t>
            </a:r>
            <a:r>
              <a:rPr lang="en-US" altLang="zh-CN" sz="2400" b="1" dirty="0">
                <a:latin typeface="Times New Roman" panose="02020603050405020304" pitchFamily="18" charset="0"/>
              </a:rPr>
              <a:t>(</a:t>
            </a:r>
            <a:r>
              <a:rPr lang="en-US" altLang="zh-CN" sz="2400" b="1" dirty="0">
                <a:solidFill>
                  <a:srgbClr val="0000FF"/>
                </a:solidFill>
                <a:latin typeface="Times New Roman" panose="02020603050405020304" pitchFamily="18" charset="0"/>
              </a:rPr>
              <a:t>father</a:t>
            </a:r>
            <a:r>
              <a:rPr lang="en-US" altLang="zh-CN" sz="2400" b="1" dirty="0">
                <a:latin typeface="Times New Roman" panose="02020603050405020304" pitchFamily="18" charset="0"/>
              </a:rPr>
              <a:t>(LI), </a:t>
            </a:r>
            <a:r>
              <a:rPr lang="en-US" altLang="zh-CN" sz="2400" b="1" dirty="0">
                <a:solidFill>
                  <a:srgbClr val="0000FF"/>
                </a:solidFill>
                <a:latin typeface="Times New Roman" panose="02020603050405020304" pitchFamily="18" charset="0"/>
              </a:rPr>
              <a:t>mother</a:t>
            </a:r>
            <a:r>
              <a:rPr lang="en-US" altLang="zh-CN" sz="2400" b="1" dirty="0">
                <a:latin typeface="Times New Roman" panose="02020603050405020304" pitchFamily="18" charset="0"/>
              </a:rPr>
              <a:t>(LI))</a:t>
            </a:r>
          </a:p>
        </p:txBody>
      </p:sp>
      <p:grpSp>
        <p:nvGrpSpPr>
          <p:cNvPr id="6" name="组合 5"/>
          <p:cNvGrpSpPr>
            <a:grpSpLocks/>
          </p:cNvGrpSpPr>
          <p:nvPr/>
        </p:nvGrpSpPr>
        <p:grpSpPr bwMode="auto">
          <a:xfrm>
            <a:off x="2933700" y="5921374"/>
            <a:ext cx="1524000" cy="765175"/>
            <a:chOff x="960" y="3504"/>
            <a:chExt cx="960" cy="482"/>
          </a:xfrm>
        </p:grpSpPr>
        <p:sp>
          <p:nvSpPr>
            <p:cNvPr id="7" name="文本框 577542"/>
            <p:cNvSpPr txBox="1">
              <a:spLocks noChangeArrowheads="1"/>
            </p:cNvSpPr>
            <p:nvPr/>
          </p:nvSpPr>
          <p:spPr bwMode="auto">
            <a:xfrm>
              <a:off x="960" y="3744"/>
              <a:ext cx="96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a:solidFill>
                    <a:srgbClr val="EB2B05"/>
                  </a:solidFill>
                  <a:latin typeface="Times New Roman" panose="02020603050405020304" pitchFamily="18" charset="0"/>
                </a:rPr>
                <a:t>谓词符号</a:t>
              </a:r>
            </a:p>
          </p:txBody>
        </p:sp>
        <p:sp>
          <p:nvSpPr>
            <p:cNvPr id="8" name="直接连接符 577543"/>
            <p:cNvSpPr>
              <a:spLocks noChangeShapeType="1"/>
            </p:cNvSpPr>
            <p:nvPr/>
          </p:nvSpPr>
          <p:spPr bwMode="auto">
            <a:xfrm flipV="1">
              <a:off x="1392" y="3504"/>
              <a:ext cx="528" cy="240"/>
            </a:xfrm>
            <a:prstGeom prst="line">
              <a:avLst/>
            </a:prstGeom>
            <a:noFill/>
            <a:ln w="28575">
              <a:solidFill>
                <a:srgbClr val="EB2B0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组合 8"/>
          <p:cNvGrpSpPr>
            <a:grpSpLocks/>
          </p:cNvGrpSpPr>
          <p:nvPr/>
        </p:nvGrpSpPr>
        <p:grpSpPr bwMode="auto">
          <a:xfrm>
            <a:off x="4914900" y="5921374"/>
            <a:ext cx="2514600" cy="842963"/>
            <a:chOff x="2208" y="3504"/>
            <a:chExt cx="1584" cy="531"/>
          </a:xfrm>
        </p:grpSpPr>
        <p:sp>
          <p:nvSpPr>
            <p:cNvPr id="10" name="文本框 577545"/>
            <p:cNvSpPr txBox="1">
              <a:spLocks noChangeArrowheads="1"/>
            </p:cNvSpPr>
            <p:nvPr/>
          </p:nvSpPr>
          <p:spPr bwMode="auto">
            <a:xfrm>
              <a:off x="2208" y="3792"/>
              <a:ext cx="9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rgbClr val="0000FF"/>
                  </a:solidFill>
                  <a:latin typeface="Times New Roman" panose="02020603050405020304" pitchFamily="18" charset="0"/>
                </a:rPr>
                <a:t>函数符号</a:t>
              </a:r>
            </a:p>
          </p:txBody>
        </p:sp>
        <p:sp>
          <p:nvSpPr>
            <p:cNvPr id="11" name="直接连接符 577546"/>
            <p:cNvSpPr>
              <a:spLocks noChangeShapeType="1"/>
            </p:cNvSpPr>
            <p:nvPr/>
          </p:nvSpPr>
          <p:spPr bwMode="auto">
            <a:xfrm flipV="1">
              <a:off x="2688" y="3504"/>
              <a:ext cx="192" cy="288"/>
            </a:xfrm>
            <a:prstGeom prst="line">
              <a:avLst/>
            </a:prstGeom>
            <a:noFill/>
            <a:ln w="28575">
              <a:solidFill>
                <a:srgbClr val="EB2B0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577547"/>
            <p:cNvSpPr>
              <a:spLocks noChangeShapeType="1"/>
            </p:cNvSpPr>
            <p:nvPr/>
          </p:nvSpPr>
          <p:spPr bwMode="auto">
            <a:xfrm flipV="1">
              <a:off x="2688" y="3504"/>
              <a:ext cx="1104" cy="288"/>
            </a:xfrm>
            <a:prstGeom prst="line">
              <a:avLst/>
            </a:prstGeom>
            <a:noFill/>
            <a:ln w="28575">
              <a:solidFill>
                <a:srgbClr val="EB2B0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组合 12"/>
          <p:cNvGrpSpPr>
            <a:grpSpLocks/>
          </p:cNvGrpSpPr>
          <p:nvPr/>
        </p:nvGrpSpPr>
        <p:grpSpPr bwMode="auto">
          <a:xfrm>
            <a:off x="6515100" y="5943600"/>
            <a:ext cx="2209800" cy="914400"/>
            <a:chOff x="3264" y="3504"/>
            <a:chExt cx="1392" cy="576"/>
          </a:xfrm>
        </p:grpSpPr>
        <p:sp>
          <p:nvSpPr>
            <p:cNvPr id="14" name="文本框 577549"/>
            <p:cNvSpPr txBox="1">
              <a:spLocks noChangeArrowheads="1"/>
            </p:cNvSpPr>
            <p:nvPr/>
          </p:nvSpPr>
          <p:spPr bwMode="auto">
            <a:xfrm>
              <a:off x="3696" y="3838"/>
              <a:ext cx="96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dirty="0">
                  <a:latin typeface="Times New Roman" panose="02020603050405020304" pitchFamily="18" charset="0"/>
                </a:rPr>
                <a:t>常量符号</a:t>
              </a:r>
            </a:p>
          </p:txBody>
        </p:sp>
        <p:sp>
          <p:nvSpPr>
            <p:cNvPr id="15" name="直接连接符 577550"/>
            <p:cNvSpPr>
              <a:spLocks noChangeShapeType="1"/>
            </p:cNvSpPr>
            <p:nvPr/>
          </p:nvSpPr>
          <p:spPr bwMode="auto">
            <a:xfrm flipH="1" flipV="1">
              <a:off x="3264" y="3504"/>
              <a:ext cx="864"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577551"/>
            <p:cNvSpPr>
              <a:spLocks noChangeShapeType="1"/>
            </p:cNvSpPr>
            <p:nvPr/>
          </p:nvSpPr>
          <p:spPr bwMode="auto">
            <a:xfrm flipV="1">
              <a:off x="4128" y="3504"/>
              <a:ext cx="144"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127324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xmlns="" id="{F083D9A3-4366-485C-9400-22D246348E93}"/>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9DC9D318-5E60-4263-8CEE-C8B1265DE0CA}" type="slidenum">
              <a:rPr lang="zh-TW" altLang="en-US" sz="1400" b="0">
                <a:solidFill>
                  <a:schemeClr val="tx1"/>
                </a:solidFill>
                <a:ea typeface="PMingLiU" panose="020B0604030504040204" pitchFamily="18" charset="-120"/>
              </a:rPr>
              <a:pPr/>
              <a:t>4</a:t>
            </a:fld>
            <a:endParaRPr lang="zh-TW" altLang="en-US" sz="1400" b="0" dirty="0">
              <a:solidFill>
                <a:schemeClr val="tx1"/>
              </a:solidFill>
              <a:ea typeface="PMingLiU" panose="020B0604030504040204" pitchFamily="18" charset="-120"/>
            </a:endParaRPr>
          </a:p>
        </p:txBody>
      </p:sp>
      <p:sp>
        <p:nvSpPr>
          <p:cNvPr id="6" name="Rectangle 3">
            <a:extLst>
              <a:ext uri="{FF2B5EF4-FFF2-40B4-BE49-F238E27FC236}">
                <a16:creationId xmlns:a16="http://schemas.microsoft.com/office/drawing/2014/main" xmlns="" id="{C44BCC9D-0356-488E-8564-00910C9EFAC4}"/>
              </a:ext>
            </a:extLst>
          </p:cNvPr>
          <p:cNvSpPr txBox="1">
            <a:spLocks noChangeArrowheads="1"/>
          </p:cNvSpPr>
          <p:nvPr/>
        </p:nvSpPr>
        <p:spPr bwMode="auto">
          <a:xfrm>
            <a:off x="4130448" y="1508340"/>
            <a:ext cx="3931104" cy="503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spcBef>
                <a:spcPct val="20000"/>
              </a:spcBef>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SzPct val="75000"/>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Blip>
                <a:blip r:embed="rId5"/>
              </a:buBlip>
              <a:defRPr>
                <a:solidFill>
                  <a:schemeClr val="tx1"/>
                </a:solidFill>
                <a:latin typeface="Times New Roman" panose="02020603050405020304" pitchFamily="18" charset="0"/>
                <a:ea typeface="楷体_GB2312" pitchFamily="49" charset="-122"/>
              </a:defRPr>
            </a:lvl4pPr>
            <a:lvl5pPr marL="2057400" indent="-228600">
              <a:spcBef>
                <a:spcPct val="20000"/>
              </a:spcBef>
              <a:buClr>
                <a:schemeClr val="tx2"/>
              </a:buClr>
              <a:buChar char="–"/>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9pPr>
          </a:lstStyle>
          <a:p>
            <a:pPr eaLnBrk="1" hangingPunct="1">
              <a:lnSpc>
                <a:spcPct val="120000"/>
              </a:lnSpc>
              <a:spcBef>
                <a:spcPts val="1000"/>
              </a:spcBef>
              <a:buNone/>
            </a:pPr>
            <a:r>
              <a:rPr lang="zh-CN" altLang="en-US" sz="3200" dirty="0" smtClean="0">
                <a:solidFill>
                  <a:srgbClr val="000000"/>
                </a:solidFill>
                <a:latin typeface="微软雅黑" panose="020B0503020204020204" pitchFamily="34" charset="-122"/>
                <a:ea typeface="微软雅黑" panose="020B0503020204020204" pitchFamily="34" charset="-122"/>
              </a:rPr>
              <a:t>第</a:t>
            </a:r>
            <a:r>
              <a:rPr lang="en-US" altLang="zh-CN" sz="3200" dirty="0" smtClean="0">
                <a:solidFill>
                  <a:srgbClr val="000000"/>
                </a:solidFill>
                <a:latin typeface="微软雅黑" panose="020B0503020204020204" pitchFamily="34" charset="-122"/>
                <a:ea typeface="微软雅黑" panose="020B0503020204020204" pitchFamily="34" charset="-122"/>
              </a:rPr>
              <a:t>2</a:t>
            </a:r>
            <a:r>
              <a:rPr lang="zh-CN" altLang="en-US" sz="3200" dirty="0" smtClean="0">
                <a:solidFill>
                  <a:srgbClr val="000000"/>
                </a:solidFill>
                <a:latin typeface="微软雅黑" panose="020B0503020204020204" pitchFamily="34" charset="-122"/>
                <a:ea typeface="微软雅黑" panose="020B0503020204020204" pitchFamily="34" charset="-122"/>
              </a:rPr>
              <a:t>章  知识表示方法</a:t>
            </a:r>
            <a:endParaRPr lang="en-US" altLang="zh-CN" sz="32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en-US" altLang="zh-CN" dirty="0" smtClean="0">
                <a:solidFill>
                  <a:srgbClr val="000000"/>
                </a:solidFill>
                <a:latin typeface="微软雅黑" panose="020B0503020204020204" pitchFamily="34" charset="-122"/>
                <a:ea typeface="微软雅黑" panose="020B0503020204020204" pitchFamily="34" charset="-122"/>
              </a:rPr>
              <a:t>2.1    </a:t>
            </a:r>
            <a:r>
              <a:rPr lang="zh-CN" altLang="en-US" dirty="0" smtClean="0">
                <a:solidFill>
                  <a:srgbClr val="000000"/>
                </a:solidFill>
                <a:latin typeface="微软雅黑" panose="020B0503020204020204" pitchFamily="34" charset="-122"/>
                <a:ea typeface="微软雅黑" panose="020B0503020204020204" pitchFamily="34" charset="-122"/>
              </a:rPr>
              <a:t>状态空间表示</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en-US" altLang="zh-CN" dirty="0">
                <a:solidFill>
                  <a:srgbClr val="000000"/>
                </a:solidFill>
                <a:latin typeface="微软雅黑" panose="020B0503020204020204" pitchFamily="34" charset="-122"/>
                <a:ea typeface="微软雅黑" panose="020B0503020204020204" pitchFamily="34" charset="-122"/>
              </a:rPr>
              <a:t>2</a:t>
            </a:r>
            <a:r>
              <a:rPr lang="en-US" altLang="zh-CN" dirty="0" smtClean="0">
                <a:solidFill>
                  <a:srgbClr val="000000"/>
                </a:solidFill>
                <a:latin typeface="微软雅黑" panose="020B0503020204020204" pitchFamily="34" charset="-122"/>
                <a:ea typeface="微软雅黑" panose="020B0503020204020204" pitchFamily="34" charset="-122"/>
              </a:rPr>
              <a:t>.2    </a:t>
            </a:r>
            <a:r>
              <a:rPr lang="zh-CN" altLang="en-US" dirty="0" smtClean="0">
                <a:solidFill>
                  <a:srgbClr val="000000"/>
                </a:solidFill>
                <a:latin typeface="微软雅黑" panose="020B0503020204020204" pitchFamily="34" charset="-122"/>
                <a:ea typeface="微软雅黑" panose="020B0503020204020204" pitchFamily="34" charset="-122"/>
              </a:rPr>
              <a:t>问题归约表示</a:t>
            </a:r>
            <a:endParaRPr lang="zh-CN" altLang="en-US"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en-US" altLang="zh-CN" dirty="0">
                <a:solidFill>
                  <a:srgbClr val="000000"/>
                </a:solidFill>
                <a:latin typeface="微软雅黑" panose="020B0503020204020204" pitchFamily="34" charset="-122"/>
                <a:ea typeface="微软雅黑" panose="020B0503020204020204" pitchFamily="34" charset="-122"/>
              </a:rPr>
              <a:t>2</a:t>
            </a:r>
            <a:r>
              <a:rPr lang="en-US" altLang="zh-CN" dirty="0" smtClean="0">
                <a:solidFill>
                  <a:srgbClr val="000000"/>
                </a:solidFill>
                <a:latin typeface="微软雅黑" panose="020B0503020204020204" pitchFamily="34" charset="-122"/>
                <a:ea typeface="微软雅黑" panose="020B0503020204020204" pitchFamily="34" charset="-122"/>
              </a:rPr>
              <a:t>.3    </a:t>
            </a:r>
            <a:r>
              <a:rPr lang="zh-CN" altLang="en-US" dirty="0" smtClean="0">
                <a:solidFill>
                  <a:srgbClr val="000000"/>
                </a:solidFill>
                <a:latin typeface="微软雅黑" panose="020B0503020204020204" pitchFamily="34" charset="-122"/>
                <a:ea typeface="微软雅黑" panose="020B0503020204020204" pitchFamily="34" charset="-122"/>
              </a:rPr>
              <a:t>谓词逻辑表示</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en-US" altLang="zh-CN" dirty="0">
                <a:solidFill>
                  <a:srgbClr val="000000"/>
                </a:solidFill>
                <a:latin typeface="微软雅黑" panose="020B0503020204020204" pitchFamily="34" charset="-122"/>
                <a:ea typeface="微软雅黑" panose="020B0503020204020204" pitchFamily="34" charset="-122"/>
              </a:rPr>
              <a:t>2</a:t>
            </a:r>
            <a:r>
              <a:rPr lang="en-US" altLang="zh-CN" dirty="0" smtClean="0">
                <a:solidFill>
                  <a:srgbClr val="000000"/>
                </a:solidFill>
                <a:latin typeface="微软雅黑" panose="020B0503020204020204" pitchFamily="34" charset="-122"/>
                <a:ea typeface="微软雅黑" panose="020B0503020204020204" pitchFamily="34" charset="-122"/>
              </a:rPr>
              <a:t>.4    </a:t>
            </a:r>
            <a:r>
              <a:rPr lang="zh-CN" altLang="en-US" dirty="0" smtClean="0">
                <a:solidFill>
                  <a:srgbClr val="000000"/>
                </a:solidFill>
                <a:latin typeface="微软雅黑" panose="020B0503020204020204" pitchFamily="34" charset="-122"/>
                <a:ea typeface="微软雅黑" panose="020B0503020204020204" pitchFamily="34" charset="-122"/>
              </a:rPr>
              <a:t>语义网络表示</a:t>
            </a:r>
            <a:endParaRPr lang="zh-CN" altLang="en-US"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en-US" altLang="zh-CN" dirty="0">
                <a:solidFill>
                  <a:srgbClr val="000000"/>
                </a:solidFill>
                <a:latin typeface="微软雅黑" panose="020B0503020204020204" pitchFamily="34" charset="-122"/>
                <a:ea typeface="微软雅黑" panose="020B0503020204020204" pitchFamily="34" charset="-122"/>
              </a:rPr>
              <a:t>2</a:t>
            </a:r>
            <a:r>
              <a:rPr lang="en-US" altLang="zh-CN" dirty="0" smtClean="0">
                <a:solidFill>
                  <a:srgbClr val="000000"/>
                </a:solidFill>
                <a:latin typeface="微软雅黑" panose="020B0503020204020204" pitchFamily="34" charset="-122"/>
                <a:ea typeface="微软雅黑" panose="020B0503020204020204" pitchFamily="34" charset="-122"/>
              </a:rPr>
              <a:t>.5    </a:t>
            </a:r>
            <a:r>
              <a:rPr lang="zh-CN" altLang="en-US" dirty="0" smtClean="0">
                <a:solidFill>
                  <a:srgbClr val="000000"/>
                </a:solidFill>
                <a:latin typeface="微软雅黑" panose="020B0503020204020204" pitchFamily="34" charset="-122"/>
                <a:ea typeface="微软雅黑" panose="020B0503020204020204" pitchFamily="34" charset="-122"/>
              </a:rPr>
              <a:t>框架表示</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None/>
            </a:pPr>
            <a:r>
              <a:rPr lang="en-US" altLang="zh-CN" dirty="0">
                <a:solidFill>
                  <a:srgbClr val="000000"/>
                </a:solidFill>
                <a:latin typeface="微软雅黑" panose="020B0503020204020204" pitchFamily="34" charset="-122"/>
                <a:ea typeface="微软雅黑" panose="020B0503020204020204" pitchFamily="34" charset="-122"/>
              </a:rPr>
              <a:t>2</a:t>
            </a:r>
            <a:r>
              <a:rPr lang="en-US" altLang="zh-CN" dirty="0" smtClean="0">
                <a:solidFill>
                  <a:srgbClr val="000000"/>
                </a:solidFill>
                <a:latin typeface="微软雅黑" panose="020B0503020204020204" pitchFamily="34" charset="-122"/>
                <a:ea typeface="微软雅黑" panose="020B0503020204020204" pitchFamily="34" charset="-122"/>
              </a:rPr>
              <a:t>.6    </a:t>
            </a:r>
            <a:r>
              <a:rPr lang="zh-CN" altLang="en-US" dirty="0">
                <a:solidFill>
                  <a:srgbClr val="000000"/>
                </a:solidFill>
                <a:latin typeface="微软雅黑" panose="020B0503020204020204" pitchFamily="34" charset="-122"/>
                <a:ea typeface="微软雅黑" panose="020B0503020204020204" pitchFamily="34" charset="-122"/>
              </a:rPr>
              <a:t>本体技术</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xmlns="" id="{6DE8FE62-2446-428A-BCF0-4C0B77634F32}"/>
              </a:ext>
            </a:extLst>
          </p:cNvPr>
          <p:cNvSpPr>
            <a:spLocks noGrp="1"/>
          </p:cNvSpPr>
          <p:nvPr>
            <p:ph type="title"/>
          </p:nvPr>
        </p:nvSpPr>
        <p:spPr>
          <a:xfrm>
            <a:off x="1105659" y="285837"/>
            <a:ext cx="9980682" cy="1096962"/>
          </a:xfrm>
        </p:spPr>
        <p:txBody>
          <a:bodyPr/>
          <a:lstStyle/>
          <a:p>
            <a:pPr algn="ctr"/>
            <a:r>
              <a:rPr lang="zh-CN" altLang="en-US" sz="4000" dirty="0" smtClean="0">
                <a:solidFill>
                  <a:srgbClr val="000000"/>
                </a:solidFill>
                <a:latin typeface="Microsoft YaHei Light" panose="020B0502040204020203" pitchFamily="34" charset="-122"/>
                <a:ea typeface="Microsoft YaHei Light" panose="020B0502040204020203" pitchFamily="34" charset="-122"/>
              </a:rPr>
              <a:t>本章主要</a:t>
            </a:r>
            <a:r>
              <a:rPr lang="zh-CN" altLang="en-US" sz="4000" dirty="0">
                <a:solidFill>
                  <a:srgbClr val="000000"/>
                </a:solidFill>
                <a:latin typeface="Microsoft YaHei Light" panose="020B0502040204020203" pitchFamily="34" charset="-122"/>
                <a:ea typeface="Microsoft YaHei Light" panose="020B0502040204020203" pitchFamily="34" charset="-122"/>
              </a:rPr>
              <a:t>内容</a:t>
            </a:r>
            <a:r>
              <a:rPr lang="zh-CN" altLang="en-US" dirty="0">
                <a:solidFill>
                  <a:srgbClr val="000000"/>
                </a:solidFill>
                <a:latin typeface="Calibri Light" panose="020F0302020204030204" pitchFamily="34" charset="0"/>
                <a:ea typeface="宋体" panose="02010600030101010101" pitchFamily="2" charset="-122"/>
              </a:rPr>
              <a:t/>
            </a:r>
            <a:br>
              <a:rPr lang="zh-CN" altLang="en-US" dirty="0">
                <a:solidFill>
                  <a:srgbClr val="000000"/>
                </a:solidFill>
                <a:latin typeface="Calibri Light" panose="020F0302020204030204" pitchFamily="34" charset="0"/>
                <a:ea typeface="宋体" panose="02010600030101010101" pitchFamily="2" charset="-122"/>
              </a:rPr>
            </a:b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500"/>
                                        <p:tgtEl>
                                          <p:spTgt spid="6">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1903187"/>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dirty="0">
                <a:solidFill>
                  <a:srgbClr val="FF0000"/>
                </a:solidFill>
              </a:rPr>
              <a:t>原子公式</a:t>
            </a:r>
            <a:r>
              <a:rPr lang="zh-CN" altLang="en-US" sz="2600" dirty="0">
                <a:solidFill>
                  <a:srgbClr val="000000"/>
                </a:solidFill>
              </a:rPr>
              <a:t>：由若干谓词符号和项组成的谓词演算。原子公式是谓词演算的基本积木块。</a:t>
            </a:r>
          </a:p>
        </p:txBody>
      </p:sp>
      <p:sp>
        <p:nvSpPr>
          <p:cNvPr id="18" name="文本框 17"/>
          <p:cNvSpPr txBox="1">
            <a:spLocks noChangeArrowheads="1"/>
          </p:cNvSpPr>
          <p:nvPr/>
        </p:nvSpPr>
        <p:spPr bwMode="auto">
          <a:xfrm>
            <a:off x="3847341" y="3651023"/>
            <a:ext cx="4495800"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smtClean="0">
                <a:solidFill>
                  <a:srgbClr val="000000"/>
                </a:solidFill>
                <a:latin typeface="Times New Roman" panose="02020603050405020304" pitchFamily="18" charset="0"/>
              </a:rPr>
              <a:t>例如</a:t>
            </a:r>
            <a:r>
              <a:rPr lang="en-US" altLang="zh-CN" sz="2400" b="1" dirty="0" smtClean="0">
                <a:solidFill>
                  <a:srgbClr val="000000"/>
                </a:solidFill>
                <a:latin typeface="Times New Roman" panose="02020603050405020304" pitchFamily="18" charset="0"/>
              </a:rPr>
              <a:t>:</a:t>
            </a:r>
          </a:p>
          <a:p>
            <a:pPr eaLnBrk="1" hangingPunct="1">
              <a:lnSpc>
                <a:spcPct val="80000"/>
              </a:lnSpc>
              <a:spcBef>
                <a:spcPct val="50000"/>
              </a:spcBef>
              <a:buFontTx/>
              <a:buNone/>
            </a:pPr>
            <a:r>
              <a:rPr lang="en-US" altLang="zh-CN" sz="2400" b="1" dirty="0" smtClean="0">
                <a:solidFill>
                  <a:srgbClr val="FFFF00"/>
                </a:solidFill>
                <a:latin typeface="Times New Roman" panose="02020603050405020304" pitchFamily="18" charset="0"/>
              </a:rPr>
              <a:t>        </a:t>
            </a:r>
            <a:r>
              <a:rPr lang="en-US" altLang="zh-CN" sz="2400" b="1" dirty="0" smtClean="0">
                <a:solidFill>
                  <a:srgbClr val="CC6600"/>
                </a:solidFill>
                <a:latin typeface="Times New Roman" panose="02020603050405020304" pitchFamily="18" charset="0"/>
              </a:rPr>
              <a:t>INROOM(ROBOT, r1)</a:t>
            </a:r>
          </a:p>
          <a:p>
            <a:pPr eaLnBrk="1" hangingPunct="1">
              <a:lnSpc>
                <a:spcPct val="80000"/>
              </a:lnSpc>
              <a:spcBef>
                <a:spcPct val="50000"/>
              </a:spcBef>
              <a:buFontTx/>
              <a:buNone/>
            </a:pPr>
            <a:endParaRPr lang="en-US" altLang="zh-CN" sz="2400" b="1" dirty="0" smtClean="0">
              <a:solidFill>
                <a:srgbClr val="CC6600"/>
              </a:solidFill>
              <a:latin typeface="Times New Roman" panose="02020603050405020304" pitchFamily="18" charset="0"/>
            </a:endParaRPr>
          </a:p>
          <a:p>
            <a:pPr eaLnBrk="1" hangingPunct="1">
              <a:lnSpc>
                <a:spcPct val="80000"/>
              </a:lnSpc>
              <a:spcBef>
                <a:spcPct val="50000"/>
              </a:spcBef>
              <a:buFontTx/>
              <a:buNone/>
            </a:pPr>
            <a:r>
              <a:rPr lang="en-US" altLang="zh-CN" sz="2400" b="1" dirty="0" smtClean="0">
                <a:solidFill>
                  <a:srgbClr val="000000"/>
                </a:solidFill>
                <a:latin typeface="Times New Roman" panose="02020603050405020304" pitchFamily="18" charset="0"/>
              </a:rPr>
              <a:t>       </a:t>
            </a:r>
            <a:r>
              <a:rPr lang="zh-CN" altLang="en-US" sz="2400" b="1" dirty="0" smtClean="0">
                <a:solidFill>
                  <a:srgbClr val="000000"/>
                </a:solidFill>
                <a:latin typeface="Times New Roman" panose="02020603050405020304" pitchFamily="18" charset="0"/>
              </a:rPr>
              <a:t>（机器人在</a:t>
            </a:r>
            <a:r>
              <a:rPr lang="en-US" altLang="zh-CN" sz="2400" b="1" dirty="0" smtClean="0">
                <a:solidFill>
                  <a:srgbClr val="000000"/>
                </a:solidFill>
                <a:latin typeface="Times New Roman" panose="02020603050405020304" pitchFamily="18" charset="0"/>
              </a:rPr>
              <a:t>1</a:t>
            </a:r>
            <a:r>
              <a:rPr lang="zh-CN" altLang="en-US" sz="2400" b="1" dirty="0" smtClean="0">
                <a:solidFill>
                  <a:srgbClr val="000000"/>
                </a:solidFill>
                <a:latin typeface="Times New Roman" panose="02020603050405020304" pitchFamily="18" charset="0"/>
              </a:rPr>
              <a:t>号房间内） </a:t>
            </a:r>
          </a:p>
        </p:txBody>
      </p:sp>
    </p:spTree>
    <p:extLst>
      <p:ext uri="{BB962C8B-B14F-4D97-AF65-F5344CB8AC3E}">
        <p14:creationId xmlns:p14="http://schemas.microsoft.com/office/powerpoint/2010/main" val="16977194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2148115"/>
          </a:xfrm>
        </p:spPr>
        <p:txBody>
          <a:bodyPr>
            <a:normAutofit fontScale="92500" lnSpcReduction="10000"/>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dirty="0">
                <a:solidFill>
                  <a:schemeClr val="tx2"/>
                </a:solidFill>
              </a:rPr>
              <a:t>连词</a:t>
            </a:r>
            <a:r>
              <a:rPr lang="en-US" altLang="zh-CN" sz="2600" dirty="0">
                <a:solidFill>
                  <a:srgbClr val="FF0000"/>
                </a:solidFill>
              </a:rPr>
              <a:t>(∧, ∨ , =&gt;, </a:t>
            </a:r>
            <a:r>
              <a:rPr lang="zh-CN" altLang="en-US" sz="2600" dirty="0">
                <a:solidFill>
                  <a:srgbClr val="FF0000"/>
                </a:solidFill>
              </a:rPr>
              <a:t>～</a:t>
            </a:r>
            <a:r>
              <a:rPr lang="en-US" altLang="zh-CN" sz="2600" dirty="0" smtClean="0">
                <a:solidFill>
                  <a:srgbClr val="FF0000"/>
                </a:solidFill>
              </a:rPr>
              <a:t>)</a:t>
            </a:r>
          </a:p>
          <a:p>
            <a:pPr marL="673100" lvl="1" indent="-342900">
              <a:lnSpc>
                <a:spcPct val="150000"/>
              </a:lnSpc>
              <a:spcBef>
                <a:spcPts val="0"/>
              </a:spcBef>
              <a:buBlip>
                <a:blip r:embed="rId2"/>
              </a:buBlip>
            </a:pPr>
            <a:r>
              <a:rPr lang="zh-CN" altLang="en-US" sz="2600" dirty="0" smtClean="0">
                <a:solidFill>
                  <a:srgbClr val="FF0000"/>
                </a:solidFill>
              </a:rPr>
              <a:t>与</a:t>
            </a:r>
            <a:r>
              <a:rPr lang="zh-CN" altLang="en-US" sz="2600" dirty="0">
                <a:solidFill>
                  <a:schemeClr val="tx2"/>
                </a:solidFill>
              </a:rPr>
              <a:t>及</a:t>
            </a:r>
            <a:r>
              <a:rPr lang="zh-CN" altLang="en-US" sz="2600" dirty="0">
                <a:solidFill>
                  <a:srgbClr val="FF0000"/>
                </a:solidFill>
              </a:rPr>
              <a:t>合取</a:t>
            </a:r>
            <a:r>
              <a:rPr lang="zh-CN" altLang="en-US" sz="2600" dirty="0">
                <a:solidFill>
                  <a:schemeClr val="tx2"/>
                </a:solidFill>
              </a:rPr>
              <a:t>（</a:t>
            </a:r>
            <a:r>
              <a:rPr lang="en-US" altLang="zh-CN" sz="2600" dirty="0">
                <a:solidFill>
                  <a:schemeClr val="tx2"/>
                </a:solidFill>
              </a:rPr>
              <a:t>conjunction)</a:t>
            </a:r>
            <a:r>
              <a:rPr lang="zh-CN" altLang="en-US" sz="2600" dirty="0">
                <a:solidFill>
                  <a:schemeClr val="tx2"/>
                </a:solidFill>
              </a:rPr>
              <a:t>：用连词∧把几个公式连接起来而构成的公式。合取项是合取式的每个组成部分。</a:t>
            </a:r>
          </a:p>
        </p:txBody>
      </p:sp>
      <p:sp>
        <p:nvSpPr>
          <p:cNvPr id="6" name="文本框 5"/>
          <p:cNvSpPr txBox="1">
            <a:spLocks noChangeArrowheads="1"/>
          </p:cNvSpPr>
          <p:nvPr/>
        </p:nvSpPr>
        <p:spPr bwMode="auto">
          <a:xfrm>
            <a:off x="2166257" y="3928382"/>
            <a:ext cx="7848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lvl="2" eaLnBrk="1" hangingPunct="1">
              <a:buClr>
                <a:srgbClr val="00CC66"/>
              </a:buClr>
              <a:buSzPct val="90000"/>
              <a:buFont typeface="Wingdings" panose="05000000000000000000" pitchFamily="2" charset="2"/>
              <a:buNone/>
            </a:pPr>
            <a:r>
              <a:rPr lang="zh-CN" altLang="en-US" sz="2400" dirty="0">
                <a:latin typeface="Times New Roman" panose="02020603050405020304" pitchFamily="18" charset="0"/>
                <a:ea typeface="华文新魏" panose="02010800040101010101" pitchFamily="2" charset="-122"/>
              </a:rPr>
              <a:t>例：</a:t>
            </a:r>
            <a:r>
              <a:rPr lang="en-US" altLang="zh-CN" sz="2400" b="1" dirty="0">
                <a:solidFill>
                  <a:srgbClr val="EB2B05"/>
                </a:solidFill>
                <a:latin typeface="Times New Roman" panose="02020603050405020304" pitchFamily="18" charset="0"/>
                <a:ea typeface="华文新魏" panose="02010800040101010101" pitchFamily="2" charset="-122"/>
              </a:rPr>
              <a:t>LIKE(I</a:t>
            </a:r>
            <a:r>
              <a:rPr lang="zh-CN" altLang="en-US" sz="2400" b="1" dirty="0">
                <a:solidFill>
                  <a:srgbClr val="EB2B05"/>
                </a:solidFill>
                <a:latin typeface="Times New Roman" panose="02020603050405020304" pitchFamily="18" charset="0"/>
                <a:ea typeface="华文新魏" panose="02010800040101010101" pitchFamily="2" charset="-122"/>
              </a:rPr>
              <a:t>，</a:t>
            </a:r>
            <a:r>
              <a:rPr lang="en-US" altLang="zh-CN" sz="2400" b="1" dirty="0">
                <a:solidFill>
                  <a:srgbClr val="EB2B05"/>
                </a:solidFill>
                <a:latin typeface="Times New Roman" panose="02020603050405020304" pitchFamily="18" charset="0"/>
                <a:ea typeface="华文新魏" panose="02010800040101010101" pitchFamily="2" charset="-122"/>
              </a:rPr>
              <a:t>MUSIC)    LIKE(I</a:t>
            </a:r>
            <a:r>
              <a:rPr lang="zh-CN" altLang="en-US" sz="2400" b="1" dirty="0">
                <a:solidFill>
                  <a:srgbClr val="EB2B05"/>
                </a:solidFill>
                <a:latin typeface="Times New Roman" panose="02020603050405020304" pitchFamily="18" charset="0"/>
                <a:ea typeface="华文新魏" panose="02010800040101010101" pitchFamily="2" charset="-122"/>
              </a:rPr>
              <a:t>，</a:t>
            </a:r>
            <a:r>
              <a:rPr lang="en-US" altLang="zh-CN" sz="2400" b="1" dirty="0">
                <a:solidFill>
                  <a:srgbClr val="EB2B05"/>
                </a:solidFill>
                <a:latin typeface="Times New Roman" panose="02020603050405020304" pitchFamily="18" charset="0"/>
                <a:ea typeface="华文新魏" panose="02010800040101010101" pitchFamily="2" charset="-122"/>
              </a:rPr>
              <a:t>PAINTING)</a:t>
            </a:r>
          </a:p>
          <a:p>
            <a:pPr lvl="2" eaLnBrk="1" hangingPunct="1">
              <a:buClr>
                <a:srgbClr val="00CC66"/>
              </a:buClr>
              <a:buSzPct val="90000"/>
              <a:buFont typeface="Wingdings" panose="05000000000000000000" pitchFamily="2" charset="2"/>
              <a:buNone/>
            </a:pPr>
            <a:r>
              <a:rPr lang="en-US" altLang="zh-CN" sz="3200" dirty="0">
                <a:latin typeface="Times New Roman" panose="02020603050405020304" pitchFamily="18" charset="0"/>
                <a:ea typeface="华文新魏" panose="02010800040101010101" pitchFamily="2" charset="-122"/>
              </a:rPr>
              <a:t>         </a:t>
            </a:r>
            <a:r>
              <a:rPr lang="zh-CN" altLang="en-US" sz="2400" dirty="0">
                <a:latin typeface="Times New Roman" panose="02020603050405020304" pitchFamily="18" charset="0"/>
                <a:ea typeface="华文新魏" panose="02010800040101010101" pitchFamily="2" charset="-122"/>
              </a:rPr>
              <a:t>（我喜爱音乐和绘画。）</a:t>
            </a:r>
          </a:p>
        </p:txBody>
      </p:sp>
      <p:sp>
        <p:nvSpPr>
          <p:cNvPr id="7" name="文本框 6"/>
          <p:cNvSpPr txBox="1">
            <a:spLocks noChangeArrowheads="1"/>
          </p:cNvSpPr>
          <p:nvPr/>
        </p:nvSpPr>
        <p:spPr bwMode="auto">
          <a:xfrm>
            <a:off x="1518557" y="4995182"/>
            <a:ext cx="88392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lvl="2" eaLnBrk="1" hangingPunct="1">
              <a:buClr>
                <a:srgbClr val="00CC66"/>
              </a:buClr>
              <a:buSzPct val="90000"/>
              <a:buFont typeface="Wingdings" panose="05000000000000000000" pitchFamily="2" charset="2"/>
              <a:buNone/>
            </a:pPr>
            <a:r>
              <a:rPr lang="en-US" altLang="zh-CN" sz="2400" b="1" dirty="0">
                <a:solidFill>
                  <a:srgbClr val="EB2B05"/>
                </a:solidFill>
                <a:latin typeface="Times New Roman" panose="02020603050405020304" pitchFamily="18" charset="0"/>
                <a:ea typeface="华文新魏" panose="02010800040101010101" pitchFamily="2" charset="-122"/>
              </a:rPr>
              <a:t>LIVES(L1</a:t>
            </a:r>
            <a:r>
              <a:rPr lang="zh-CN" altLang="en-US" sz="2400" b="1" dirty="0">
                <a:solidFill>
                  <a:srgbClr val="EB2B05"/>
                </a:solidFill>
                <a:latin typeface="Times New Roman" panose="02020603050405020304" pitchFamily="18" charset="0"/>
                <a:ea typeface="华文新魏" panose="02010800040101010101" pitchFamily="2" charset="-122"/>
              </a:rPr>
              <a:t>，</a:t>
            </a:r>
            <a:r>
              <a:rPr lang="en-US" altLang="zh-CN" sz="2400" b="1" dirty="0">
                <a:solidFill>
                  <a:srgbClr val="EB2B05"/>
                </a:solidFill>
                <a:latin typeface="Times New Roman" panose="02020603050405020304" pitchFamily="18" charset="0"/>
                <a:ea typeface="华文新魏" panose="02010800040101010101" pitchFamily="2" charset="-122"/>
              </a:rPr>
              <a:t>HOUSE-1)    COLOR(HOUSE-1</a:t>
            </a:r>
            <a:r>
              <a:rPr lang="zh-CN" altLang="en-US" sz="2400" b="1" dirty="0">
                <a:solidFill>
                  <a:srgbClr val="EB2B05"/>
                </a:solidFill>
                <a:latin typeface="Times New Roman" panose="02020603050405020304" pitchFamily="18" charset="0"/>
                <a:ea typeface="华文新魏" panose="02010800040101010101" pitchFamily="2" charset="-122"/>
              </a:rPr>
              <a:t>，</a:t>
            </a:r>
            <a:r>
              <a:rPr lang="en-US" altLang="zh-CN" sz="2400" b="1" dirty="0">
                <a:solidFill>
                  <a:srgbClr val="EB2B05"/>
                </a:solidFill>
                <a:latin typeface="Times New Roman" panose="02020603050405020304" pitchFamily="18" charset="0"/>
                <a:ea typeface="华文新魏" panose="02010800040101010101" pitchFamily="2" charset="-122"/>
              </a:rPr>
              <a:t>YELLOW)</a:t>
            </a:r>
          </a:p>
          <a:p>
            <a:pPr lvl="2" eaLnBrk="1" hangingPunct="1">
              <a:buClr>
                <a:srgbClr val="00CC66"/>
              </a:buClr>
              <a:buSzPct val="90000"/>
              <a:buFont typeface="Wingdings" panose="05000000000000000000" pitchFamily="2" charset="2"/>
              <a:buNone/>
            </a:pPr>
            <a:r>
              <a:rPr lang="en-US" altLang="zh-CN" sz="3200" dirty="0">
                <a:latin typeface="Times New Roman" panose="02020603050405020304" pitchFamily="18" charset="0"/>
                <a:ea typeface="华文新魏" panose="02010800040101010101" pitchFamily="2" charset="-122"/>
              </a:rPr>
              <a:t>         </a:t>
            </a:r>
            <a:r>
              <a:rPr lang="en-US" altLang="zh-CN" sz="3200" dirty="0" smtClean="0">
                <a:latin typeface="Times New Roman" panose="02020603050405020304" pitchFamily="18" charset="0"/>
                <a:ea typeface="华文新魏" panose="02010800040101010101" pitchFamily="2" charset="-122"/>
              </a:rPr>
              <a:t>   </a:t>
            </a:r>
            <a:r>
              <a:rPr lang="zh-CN" altLang="en-US" sz="2400" dirty="0" smtClean="0">
                <a:latin typeface="Times New Roman" panose="02020603050405020304" pitchFamily="18" charset="0"/>
                <a:ea typeface="华文新魏" panose="02010800040101010101" pitchFamily="2" charset="-122"/>
              </a:rPr>
              <a:t>（</a:t>
            </a:r>
            <a:r>
              <a:rPr lang="zh-CN" altLang="en-US" sz="2400" dirty="0">
                <a:latin typeface="Times New Roman" panose="02020603050405020304" pitchFamily="18" charset="0"/>
                <a:ea typeface="华文新魏" panose="02010800040101010101" pitchFamily="2" charset="-122"/>
              </a:rPr>
              <a:t>李住在一幢黄色的房子。）</a:t>
            </a:r>
          </a:p>
        </p:txBody>
      </p:sp>
    </p:spTree>
    <p:extLst>
      <p:ext uri="{BB962C8B-B14F-4D97-AF65-F5344CB8AC3E}">
        <p14:creationId xmlns:p14="http://schemas.microsoft.com/office/powerpoint/2010/main" val="10982245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2148115"/>
          </a:xfrm>
        </p:spPr>
        <p:txBody>
          <a:bodyPr>
            <a:normAutofit fontScale="92500" lnSpcReduction="10000"/>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dirty="0">
                <a:solidFill>
                  <a:schemeClr val="tx2"/>
                </a:solidFill>
              </a:rPr>
              <a:t>连词</a:t>
            </a:r>
            <a:r>
              <a:rPr lang="en-US" altLang="zh-CN" sz="2600" dirty="0">
                <a:solidFill>
                  <a:srgbClr val="FF0000"/>
                </a:solidFill>
              </a:rPr>
              <a:t>(∧, ∨ , =&gt;, </a:t>
            </a:r>
            <a:r>
              <a:rPr lang="zh-CN" altLang="en-US" sz="2600" dirty="0">
                <a:solidFill>
                  <a:srgbClr val="FF0000"/>
                </a:solidFill>
              </a:rPr>
              <a:t>～</a:t>
            </a:r>
            <a:r>
              <a:rPr lang="en-US" altLang="zh-CN" sz="2600" dirty="0" smtClean="0">
                <a:solidFill>
                  <a:srgbClr val="FF0000"/>
                </a:solidFill>
              </a:rPr>
              <a:t>)</a:t>
            </a:r>
          </a:p>
          <a:p>
            <a:pPr marL="673100" lvl="1" indent="-342900">
              <a:lnSpc>
                <a:spcPct val="150000"/>
              </a:lnSpc>
              <a:spcBef>
                <a:spcPts val="0"/>
              </a:spcBef>
              <a:buBlip>
                <a:blip r:embed="rId2"/>
              </a:buBlip>
            </a:pPr>
            <a:r>
              <a:rPr lang="zh-CN" altLang="en-US" sz="2600" dirty="0">
                <a:solidFill>
                  <a:srgbClr val="FF0000"/>
                </a:solidFill>
              </a:rPr>
              <a:t>或</a:t>
            </a:r>
            <a:r>
              <a:rPr lang="zh-CN" altLang="en-US" sz="2600" dirty="0">
                <a:solidFill>
                  <a:schemeClr val="tx2"/>
                </a:solidFill>
              </a:rPr>
              <a:t>及</a:t>
            </a:r>
            <a:r>
              <a:rPr lang="zh-CN" altLang="en-US" sz="2600" dirty="0">
                <a:solidFill>
                  <a:srgbClr val="FF0000"/>
                </a:solidFill>
              </a:rPr>
              <a:t>析取</a:t>
            </a:r>
            <a:r>
              <a:rPr lang="zh-CN" altLang="en-US" sz="2600" dirty="0">
                <a:solidFill>
                  <a:schemeClr val="tx2"/>
                </a:solidFill>
              </a:rPr>
              <a:t>（</a:t>
            </a:r>
            <a:r>
              <a:rPr lang="en-US" altLang="zh-CN" sz="2600" dirty="0">
                <a:solidFill>
                  <a:schemeClr val="tx2"/>
                </a:solidFill>
              </a:rPr>
              <a:t>disjunction</a:t>
            </a:r>
            <a:r>
              <a:rPr lang="zh-CN" altLang="en-US" sz="2600" dirty="0">
                <a:solidFill>
                  <a:schemeClr val="tx2"/>
                </a:solidFill>
              </a:rPr>
              <a:t>）：用连词∨把几个公式连接起来而构成的公式。析取项是析取式的每个组成部分</a:t>
            </a:r>
          </a:p>
        </p:txBody>
      </p:sp>
      <p:sp>
        <p:nvSpPr>
          <p:cNvPr id="8" name="文本框 7"/>
          <p:cNvSpPr txBox="1">
            <a:spLocks noChangeArrowheads="1"/>
          </p:cNvSpPr>
          <p:nvPr/>
        </p:nvSpPr>
        <p:spPr bwMode="auto">
          <a:xfrm>
            <a:off x="1408941" y="4057424"/>
            <a:ext cx="9372600"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lvl="2" eaLnBrk="1" hangingPunct="1">
              <a:buClr>
                <a:srgbClr val="00CC66"/>
              </a:buClr>
              <a:buSzPct val="90000"/>
              <a:buFont typeface="Wingdings" panose="05000000000000000000" pitchFamily="2" charset="2"/>
              <a:buNone/>
            </a:pPr>
            <a:r>
              <a:rPr lang="zh-CN" altLang="en-US" sz="2400" dirty="0">
                <a:latin typeface="Times New Roman" panose="02020603050405020304" pitchFamily="18" charset="0"/>
                <a:ea typeface="华文新魏" panose="02010800040101010101" pitchFamily="2" charset="-122"/>
              </a:rPr>
              <a:t>例：</a:t>
            </a:r>
            <a:br>
              <a:rPr lang="zh-CN" altLang="en-US" sz="2400" dirty="0">
                <a:latin typeface="Times New Roman" panose="02020603050405020304" pitchFamily="18" charset="0"/>
                <a:ea typeface="华文新魏" panose="02010800040101010101" pitchFamily="2" charset="-122"/>
              </a:rPr>
            </a:br>
            <a:r>
              <a:rPr lang="en-US" altLang="zh-CN" sz="2400" dirty="0">
                <a:solidFill>
                  <a:srgbClr val="EB2B05"/>
                </a:solidFill>
                <a:latin typeface="Times New Roman" panose="02020603050405020304" pitchFamily="18" charset="0"/>
                <a:ea typeface="华文新魏" panose="02010800040101010101" pitchFamily="2" charset="-122"/>
              </a:rPr>
              <a:t>PLAYS(LILI</a:t>
            </a:r>
            <a:r>
              <a:rPr lang="zh-CN" altLang="en-US" sz="2400" dirty="0">
                <a:solidFill>
                  <a:srgbClr val="EB2B05"/>
                </a:solidFill>
                <a:latin typeface="Times New Roman" panose="02020603050405020304" pitchFamily="18" charset="0"/>
                <a:ea typeface="华文新魏" panose="02010800040101010101" pitchFamily="2" charset="-122"/>
              </a:rPr>
              <a:t>，</a:t>
            </a:r>
            <a:r>
              <a:rPr lang="en-US" altLang="zh-CN" sz="2400" dirty="0">
                <a:solidFill>
                  <a:srgbClr val="EB2B05"/>
                </a:solidFill>
                <a:latin typeface="Times New Roman" panose="02020603050405020304" pitchFamily="18" charset="0"/>
                <a:ea typeface="华文新魏" panose="02010800040101010101" pitchFamily="2" charset="-122"/>
              </a:rPr>
              <a:t>BASKETBALL) </a:t>
            </a:r>
            <a:r>
              <a:rPr lang="en-US" altLang="zh-CN" sz="3200" b="1" dirty="0">
                <a:solidFill>
                  <a:srgbClr val="FFCC00"/>
                </a:solidFill>
                <a:latin typeface="Times New Roman" panose="02020603050405020304" pitchFamily="18" charset="0"/>
                <a:ea typeface="华文新魏" panose="02010800040101010101" pitchFamily="2" charset="-122"/>
              </a:rPr>
              <a:t>∨</a:t>
            </a:r>
            <a:r>
              <a:rPr lang="en-US" altLang="zh-CN" sz="2400" dirty="0">
                <a:solidFill>
                  <a:srgbClr val="EB2B05"/>
                </a:solidFill>
                <a:latin typeface="Times New Roman" panose="02020603050405020304" pitchFamily="18" charset="0"/>
                <a:ea typeface="华文新魏" panose="02010800040101010101" pitchFamily="2" charset="-122"/>
              </a:rPr>
              <a:t> PLAYS(LILI</a:t>
            </a:r>
            <a:r>
              <a:rPr lang="zh-CN" altLang="en-US" sz="2400" dirty="0">
                <a:solidFill>
                  <a:srgbClr val="EB2B05"/>
                </a:solidFill>
                <a:latin typeface="Times New Roman" panose="02020603050405020304" pitchFamily="18" charset="0"/>
                <a:ea typeface="华文新魏" panose="02010800040101010101" pitchFamily="2" charset="-122"/>
              </a:rPr>
              <a:t>，</a:t>
            </a:r>
            <a:r>
              <a:rPr lang="en-US" altLang="zh-CN" sz="2400" dirty="0">
                <a:solidFill>
                  <a:srgbClr val="EB2B05"/>
                </a:solidFill>
                <a:latin typeface="Times New Roman" panose="02020603050405020304" pitchFamily="18" charset="0"/>
                <a:ea typeface="华文新魏" panose="02010800040101010101" pitchFamily="2" charset="-122"/>
              </a:rPr>
              <a:t>FOOTBALL)</a:t>
            </a:r>
          </a:p>
          <a:p>
            <a:pPr lvl="2" eaLnBrk="1" hangingPunct="1">
              <a:buClr>
                <a:srgbClr val="00CC66"/>
              </a:buClr>
              <a:buSzPct val="90000"/>
              <a:buFont typeface="Wingdings" panose="05000000000000000000" pitchFamily="2" charset="2"/>
              <a:buNone/>
            </a:pPr>
            <a:r>
              <a:rPr lang="en-US" altLang="zh-CN" sz="3200" dirty="0">
                <a:latin typeface="Times New Roman" panose="02020603050405020304" pitchFamily="18" charset="0"/>
                <a:ea typeface="华文新魏" panose="02010800040101010101" pitchFamily="2" charset="-122"/>
              </a:rPr>
              <a:t>                </a:t>
            </a:r>
            <a:r>
              <a:rPr lang="zh-CN" altLang="en-US" sz="2400" dirty="0">
                <a:latin typeface="Times New Roman" panose="02020603050405020304" pitchFamily="18" charset="0"/>
                <a:ea typeface="华文新魏" panose="02010800040101010101" pitchFamily="2" charset="-122"/>
              </a:rPr>
              <a:t>（李力打篮球或踢足球。）</a:t>
            </a:r>
          </a:p>
        </p:txBody>
      </p:sp>
    </p:spTree>
    <p:extLst>
      <p:ext uri="{BB962C8B-B14F-4D97-AF65-F5344CB8AC3E}">
        <p14:creationId xmlns:p14="http://schemas.microsoft.com/office/powerpoint/2010/main" val="35607871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4172858"/>
          </a:xfrm>
        </p:spPr>
        <p:txBody>
          <a:bodyPr>
            <a:normAutofit fontScale="92500"/>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dirty="0">
                <a:solidFill>
                  <a:srgbClr val="FF0000"/>
                </a:solidFill>
              </a:rPr>
              <a:t>蕴涵（</a:t>
            </a:r>
            <a:r>
              <a:rPr lang="en-US" altLang="zh-CN" sz="2600" dirty="0">
                <a:solidFill>
                  <a:srgbClr val="FF0000"/>
                </a:solidFill>
              </a:rPr>
              <a:t>Implication</a:t>
            </a:r>
            <a:r>
              <a:rPr lang="zh-CN" altLang="en-US" sz="2600" dirty="0">
                <a:solidFill>
                  <a:srgbClr val="FF0000"/>
                </a:solidFill>
              </a:rPr>
              <a:t>）</a:t>
            </a:r>
            <a:r>
              <a:rPr lang="zh-CN" altLang="en-US" sz="2600" dirty="0">
                <a:solidFill>
                  <a:schemeClr val="tx2"/>
                </a:solidFill>
              </a:rPr>
              <a:t>：“</a:t>
            </a:r>
            <a:r>
              <a:rPr lang="en-US" altLang="zh-CN" sz="2600" dirty="0">
                <a:solidFill>
                  <a:schemeClr val="tx2"/>
                </a:solidFill>
              </a:rPr>
              <a:t>=&gt;”</a:t>
            </a:r>
            <a:r>
              <a:rPr lang="zh-CN" altLang="en-US" sz="2600" dirty="0">
                <a:solidFill>
                  <a:schemeClr val="tx2"/>
                </a:solidFill>
              </a:rPr>
              <a:t>表示“如果</a:t>
            </a:r>
            <a:r>
              <a:rPr lang="en-US" altLang="zh-CN" sz="2600" dirty="0">
                <a:solidFill>
                  <a:schemeClr val="tx2"/>
                </a:solidFill>
              </a:rPr>
              <a:t>—</a:t>
            </a:r>
            <a:r>
              <a:rPr lang="zh-CN" altLang="en-US" sz="2600" dirty="0">
                <a:solidFill>
                  <a:schemeClr val="tx2"/>
                </a:solidFill>
              </a:rPr>
              <a:t>那么”（</a:t>
            </a:r>
            <a:r>
              <a:rPr lang="en-US" altLang="zh-CN" sz="2600" dirty="0">
                <a:solidFill>
                  <a:schemeClr val="tx2"/>
                </a:solidFill>
              </a:rPr>
              <a:t>IF—THEN</a:t>
            </a:r>
            <a:r>
              <a:rPr lang="zh-CN" altLang="en-US" sz="2600" dirty="0">
                <a:solidFill>
                  <a:schemeClr val="tx2"/>
                </a:solidFill>
              </a:rPr>
              <a:t>）关系，其所构成的公式叫做蕴涵。蕴涵的左式叫做前件</a:t>
            </a:r>
            <a:r>
              <a:rPr lang="en-US" altLang="zh-CN" sz="2600" dirty="0">
                <a:solidFill>
                  <a:schemeClr val="tx2"/>
                </a:solidFill>
              </a:rPr>
              <a:t>,</a:t>
            </a:r>
            <a:r>
              <a:rPr lang="zh-CN" altLang="en-US" sz="2600" dirty="0">
                <a:solidFill>
                  <a:schemeClr val="tx2"/>
                </a:solidFill>
              </a:rPr>
              <a:t>后式叫做后件。</a:t>
            </a:r>
          </a:p>
          <a:p>
            <a:pPr marL="0" indent="0">
              <a:lnSpc>
                <a:spcPct val="150000"/>
              </a:lnSpc>
              <a:spcBef>
                <a:spcPts val="0"/>
              </a:spcBef>
              <a:buNone/>
            </a:pPr>
            <a:r>
              <a:rPr lang="zh-CN" altLang="en-US" sz="3200" dirty="0" smtClean="0">
                <a:latin typeface="Times New Roman" panose="02020603050405020304" pitchFamily="18" charset="0"/>
                <a:ea typeface="华文新魏" panose="02010800040101010101" pitchFamily="2" charset="-122"/>
              </a:rPr>
              <a:t>   </a:t>
            </a:r>
            <a:r>
              <a:rPr lang="zh-CN" altLang="en-US" sz="2600" dirty="0" smtClean="0">
                <a:latin typeface="Times New Roman" panose="02020603050405020304" pitchFamily="18" charset="0"/>
                <a:ea typeface="华文新魏" panose="02010800040101010101" pitchFamily="2" charset="-122"/>
              </a:rPr>
              <a:t>例</a:t>
            </a:r>
            <a:r>
              <a:rPr lang="zh-CN" altLang="en-US" sz="2600" dirty="0">
                <a:latin typeface="Times New Roman" panose="02020603050405020304" pitchFamily="18" charset="0"/>
                <a:ea typeface="华文新魏" panose="02010800040101010101" pitchFamily="2" charset="-122"/>
              </a:rPr>
              <a:t>： </a:t>
            </a:r>
            <a:r>
              <a:rPr lang="en-US" altLang="zh-CN" sz="2600" dirty="0">
                <a:latin typeface="Times New Roman" panose="02020603050405020304" pitchFamily="18" charset="0"/>
                <a:ea typeface="华文新魏" panose="02010800040101010101" pitchFamily="2" charset="-122"/>
              </a:rPr>
              <a:t>RUNS ( LIUHUA , FASTEST) =&gt; WINS (LIUHUA, CHAMPION</a:t>
            </a:r>
            <a:r>
              <a:rPr lang="en-US" altLang="zh-CN" sz="2600" dirty="0" smtClean="0">
                <a:latin typeface="Times New Roman" panose="02020603050405020304" pitchFamily="18" charset="0"/>
                <a:ea typeface="华文新魏" panose="02010800040101010101" pitchFamily="2" charset="-122"/>
              </a:rPr>
              <a:t>)</a:t>
            </a:r>
            <a:endParaRPr lang="en-US" altLang="zh-CN" sz="2600" dirty="0" smtClean="0">
              <a:solidFill>
                <a:srgbClr val="FF0000"/>
              </a:solidFill>
            </a:endParaRPr>
          </a:p>
          <a:p>
            <a:pPr marL="342900" lvl="0" indent="-342900">
              <a:lnSpc>
                <a:spcPct val="150000"/>
              </a:lnSpc>
              <a:spcBef>
                <a:spcPts val="0"/>
              </a:spcBef>
              <a:buBlip>
                <a:blip r:embed="rId2"/>
              </a:buBlip>
            </a:pPr>
            <a:endParaRPr lang="en-US" altLang="zh-CN" sz="2600" dirty="0">
              <a:solidFill>
                <a:srgbClr val="FF0000"/>
              </a:solidFill>
            </a:endParaRPr>
          </a:p>
          <a:p>
            <a:pPr marL="342900" indent="-342900">
              <a:lnSpc>
                <a:spcPct val="150000"/>
              </a:lnSpc>
              <a:spcBef>
                <a:spcPts val="0"/>
              </a:spcBef>
              <a:buBlip>
                <a:blip r:embed="rId2"/>
              </a:buBlip>
            </a:pPr>
            <a:r>
              <a:rPr lang="zh-CN" altLang="en-US" sz="2600" dirty="0">
                <a:solidFill>
                  <a:srgbClr val="FF0000"/>
                </a:solidFill>
              </a:rPr>
              <a:t>非（</a:t>
            </a:r>
            <a:r>
              <a:rPr lang="en-US" altLang="zh-CN" sz="2600" dirty="0">
                <a:solidFill>
                  <a:srgbClr val="FF0000"/>
                </a:solidFill>
              </a:rPr>
              <a:t>Not</a:t>
            </a:r>
            <a:r>
              <a:rPr lang="zh-CN" altLang="en-US" sz="2600" dirty="0" smtClean="0">
                <a:solidFill>
                  <a:srgbClr val="FF0000"/>
                </a:solidFill>
              </a:rPr>
              <a:t>）</a:t>
            </a:r>
            <a:r>
              <a:rPr lang="zh-CN" altLang="en-US" sz="2600" dirty="0" smtClean="0">
                <a:solidFill>
                  <a:schemeClr val="tx2"/>
                </a:solidFill>
              </a:rPr>
              <a:t>：</a:t>
            </a:r>
            <a:r>
              <a:rPr lang="zh-CN" altLang="en-US" sz="2600" dirty="0">
                <a:solidFill>
                  <a:schemeClr val="tx2"/>
                </a:solidFill>
              </a:rPr>
              <a:t>表示否定，～、</a:t>
            </a:r>
            <a:r>
              <a:rPr lang="en-US" altLang="zh-CN" sz="2600" dirty="0">
                <a:solidFill>
                  <a:schemeClr val="tx2"/>
                </a:solidFill>
              </a:rPr>
              <a:t>—</a:t>
            </a:r>
            <a:r>
              <a:rPr lang="zh-CN" altLang="en-US" sz="2600" dirty="0">
                <a:solidFill>
                  <a:schemeClr val="tx2"/>
                </a:solidFill>
              </a:rPr>
              <a:t>均可表示</a:t>
            </a:r>
            <a:r>
              <a:rPr lang="en-US" altLang="zh-CN" sz="2600" dirty="0">
                <a:solidFill>
                  <a:schemeClr val="tx2"/>
                </a:solidFill>
              </a:rPr>
              <a:t>, </a:t>
            </a:r>
            <a:r>
              <a:rPr lang="zh-CN" altLang="en-US" sz="2600" dirty="0">
                <a:solidFill>
                  <a:schemeClr val="tx2"/>
                </a:solidFill>
              </a:rPr>
              <a:t>用来否定一个公式的真值。</a:t>
            </a:r>
          </a:p>
          <a:p>
            <a:pPr marL="0" indent="0">
              <a:lnSpc>
                <a:spcPct val="150000"/>
              </a:lnSpc>
              <a:spcBef>
                <a:spcPts val="0"/>
              </a:spcBef>
              <a:buNone/>
            </a:pPr>
            <a:r>
              <a:rPr lang="zh-CN" altLang="en-US" sz="2600" dirty="0" smtClean="0">
                <a:latin typeface="Times New Roman" panose="02020603050405020304" pitchFamily="18" charset="0"/>
                <a:ea typeface="华文新魏" panose="02010800040101010101" pitchFamily="2" charset="-122"/>
              </a:rPr>
              <a:t>     例</a:t>
            </a:r>
            <a:r>
              <a:rPr lang="zh-CN" altLang="en-US" sz="2600" dirty="0">
                <a:latin typeface="Times New Roman" panose="02020603050405020304" pitchFamily="18" charset="0"/>
                <a:ea typeface="华文新魏" panose="02010800040101010101" pitchFamily="2" charset="-122"/>
              </a:rPr>
              <a:t>： ～</a:t>
            </a:r>
            <a:r>
              <a:rPr lang="en-US" altLang="zh-CN" sz="2600" dirty="0">
                <a:latin typeface="Times New Roman" panose="02020603050405020304" pitchFamily="18" charset="0"/>
                <a:ea typeface="华文新魏" panose="02010800040101010101" pitchFamily="2" charset="-122"/>
              </a:rPr>
              <a:t>INROOM (ROBOT, </a:t>
            </a:r>
            <a:r>
              <a:rPr lang="en-US" altLang="zh-CN" sz="2600" i="1" dirty="0">
                <a:latin typeface="Times New Roman" panose="02020603050405020304" pitchFamily="18" charset="0"/>
                <a:ea typeface="华文新魏" panose="02010800040101010101" pitchFamily="2" charset="-122"/>
              </a:rPr>
              <a:t>r</a:t>
            </a:r>
            <a:r>
              <a:rPr lang="en-US" altLang="zh-CN" sz="2600" dirty="0">
                <a:latin typeface="Times New Roman" panose="02020603050405020304" pitchFamily="18" charset="0"/>
                <a:ea typeface="华文新魏" panose="02010800040101010101" pitchFamily="2" charset="-122"/>
              </a:rPr>
              <a:t>2 </a:t>
            </a:r>
            <a:r>
              <a:rPr lang="en-US" altLang="zh-CN" sz="2600" dirty="0" smtClean="0">
                <a:latin typeface="Times New Roman" panose="02020603050405020304" pitchFamily="18" charset="0"/>
                <a:ea typeface="华文新魏" panose="02010800040101010101" pitchFamily="2" charset="-122"/>
              </a:rPr>
              <a:t>)</a:t>
            </a:r>
            <a:endParaRPr lang="en-US" altLang="zh-CN" sz="2600" dirty="0">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215510149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p:txBody>
      </p:sp>
      <p:sp>
        <p:nvSpPr>
          <p:cNvPr id="13" name="文本占位符 624642"/>
          <p:cNvSpPr txBox="1">
            <a:spLocks noChangeArrowheads="1"/>
          </p:cNvSpPr>
          <p:nvPr/>
        </p:nvSpPr>
        <p:spPr bwMode="auto">
          <a:xfrm>
            <a:off x="1104900" y="2293257"/>
            <a:ext cx="84597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rPr>
              <a:t>例</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：李明是个学生，他住的房间是白色的。</a:t>
            </a:r>
            <a:endParaRPr lang="zh-CN" altLang="en-US" dirty="0" smtClean="0">
              <a:latin typeface="Times New Roman" panose="02020603050405020304" pitchFamily="18" charset="0"/>
            </a:endParaRPr>
          </a:p>
        </p:txBody>
      </p:sp>
      <p:sp>
        <p:nvSpPr>
          <p:cNvPr id="14" name="矩形 13"/>
          <p:cNvSpPr>
            <a:spLocks noChangeArrowheads="1"/>
          </p:cNvSpPr>
          <p:nvPr/>
        </p:nvSpPr>
        <p:spPr bwMode="auto">
          <a:xfrm>
            <a:off x="1104900" y="3135087"/>
            <a:ext cx="933132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dirty="0" smtClean="0">
                <a:solidFill>
                  <a:srgbClr val="000000"/>
                </a:solidFill>
                <a:latin typeface="Times New Roman" panose="02020603050405020304" pitchFamily="18" charset="0"/>
              </a:rPr>
              <a:t>Isa(Liming, Student)∧Lives(Liming,House1)∧Color(House1, White) </a:t>
            </a:r>
          </a:p>
        </p:txBody>
      </p:sp>
      <p:sp>
        <p:nvSpPr>
          <p:cNvPr id="15" name="矩形 14"/>
          <p:cNvSpPr>
            <a:spLocks noChangeArrowheads="1"/>
          </p:cNvSpPr>
          <p:nvPr/>
        </p:nvSpPr>
        <p:spPr bwMode="auto">
          <a:xfrm>
            <a:off x="1104900" y="4088492"/>
            <a:ext cx="84597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buFontTx/>
              <a:buChar char="•"/>
            </a:pPr>
            <a:r>
              <a:rPr lang="zh-CN" altLang="en-US" dirty="0" smtClean="0">
                <a:solidFill>
                  <a:srgbClr val="000000"/>
                </a:solidFill>
                <a:latin typeface="Times New Roman" panose="02020603050405020304" pitchFamily="18" charset="0"/>
              </a:rPr>
              <a:t>例</a:t>
            </a:r>
            <a:r>
              <a:rPr lang="en-US" altLang="zh-CN" dirty="0" smtClean="0">
                <a:solidFill>
                  <a:srgbClr val="000000"/>
                </a:solidFill>
                <a:latin typeface="Times New Roman" panose="02020603050405020304" pitchFamily="18" charset="0"/>
              </a:rPr>
              <a:t>2</a:t>
            </a:r>
            <a:r>
              <a:rPr lang="zh-CN" altLang="en-US" dirty="0" smtClean="0">
                <a:solidFill>
                  <a:srgbClr val="000000"/>
                </a:solidFill>
                <a:latin typeface="Times New Roman" panose="02020603050405020304" pitchFamily="18" charset="0"/>
              </a:rPr>
              <a:t>：李明在学校的话，</a:t>
            </a:r>
            <a:r>
              <a:rPr lang="en-US" altLang="zh-CN" dirty="0" smtClean="0">
                <a:solidFill>
                  <a:srgbClr val="000000"/>
                </a:solidFill>
                <a:latin typeface="Times New Roman" panose="02020603050405020304" pitchFamily="18" charset="0"/>
              </a:rPr>
              <a:t>Wang</a:t>
            </a:r>
            <a:r>
              <a:rPr lang="zh-CN" altLang="en-US" dirty="0" smtClean="0">
                <a:solidFill>
                  <a:srgbClr val="000000"/>
                </a:solidFill>
                <a:latin typeface="Times New Roman" panose="02020603050405020304" pitchFamily="18" charset="0"/>
              </a:rPr>
              <a:t>也在学校。</a:t>
            </a:r>
          </a:p>
        </p:txBody>
      </p:sp>
      <p:sp>
        <p:nvSpPr>
          <p:cNvPr id="16" name="矩形 15"/>
          <p:cNvSpPr>
            <a:spLocks noChangeArrowheads="1"/>
          </p:cNvSpPr>
          <p:nvPr/>
        </p:nvSpPr>
        <p:spPr bwMode="auto">
          <a:xfrm>
            <a:off x="1104900" y="4875892"/>
            <a:ext cx="5399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dirty="0" smtClean="0">
                <a:solidFill>
                  <a:srgbClr val="000000"/>
                </a:solidFill>
                <a:latin typeface="Times New Roman" panose="02020603050405020304" pitchFamily="18" charset="0"/>
              </a:rPr>
              <a:t>At(</a:t>
            </a:r>
            <a:r>
              <a:rPr lang="en-US" altLang="zh-CN" sz="2400" b="1" dirty="0" err="1" smtClean="0">
                <a:solidFill>
                  <a:srgbClr val="000000"/>
                </a:solidFill>
                <a:latin typeface="Times New Roman" panose="02020603050405020304" pitchFamily="18" charset="0"/>
              </a:rPr>
              <a:t>Liming,School</a:t>
            </a:r>
            <a:r>
              <a:rPr lang="en-US" altLang="zh-CN" sz="2400" b="1" dirty="0" smtClean="0">
                <a:solidFill>
                  <a:srgbClr val="000000"/>
                </a:solidFill>
                <a:latin typeface="Times New Roman" panose="02020603050405020304" pitchFamily="18" charset="0"/>
              </a:rPr>
              <a:t>) =&gt; At(Wang, School) </a:t>
            </a:r>
          </a:p>
        </p:txBody>
      </p:sp>
    </p:spTree>
    <p:extLst>
      <p:ext uri="{BB962C8B-B14F-4D97-AF65-F5344CB8AC3E}">
        <p14:creationId xmlns:p14="http://schemas.microsoft.com/office/powerpoint/2010/main" val="36165913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2.3.1 </a:t>
            </a:r>
            <a:r>
              <a:rPr lang="zh-CN" altLang="en-US" sz="2600" b="1" dirty="0" smtClean="0">
                <a:solidFill>
                  <a:srgbClr val="0000FF"/>
                </a:solidFill>
              </a:rPr>
              <a:t>谓词演算</a:t>
            </a:r>
            <a:endParaRPr lang="en-US" altLang="zh-CN" sz="2600" dirty="0" smtClean="0">
              <a:solidFill>
                <a:srgbClr val="000000"/>
              </a:solidFill>
              <a:latin typeface="Berlin Sans FB"/>
            </a:endParaRPr>
          </a:p>
        </p:txBody>
      </p:sp>
      <p:sp>
        <p:nvSpPr>
          <p:cNvPr id="9" name="文本框 582658"/>
          <p:cNvSpPr txBox="1">
            <a:spLocks noChangeArrowheads="1"/>
          </p:cNvSpPr>
          <p:nvPr/>
        </p:nvSpPr>
        <p:spPr bwMode="auto">
          <a:xfrm>
            <a:off x="1104900" y="2215583"/>
            <a:ext cx="998068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50000"/>
              </a:spcBef>
              <a:buFontTx/>
              <a:buNone/>
            </a:pPr>
            <a:r>
              <a:rPr lang="zh-CN" altLang="en-US" dirty="0">
                <a:latin typeface="华文新魏" panose="02010800040101010101" pitchFamily="2" charset="-122"/>
                <a:ea typeface="华文新魏" panose="02010800040101010101" pitchFamily="2" charset="-122"/>
              </a:rPr>
              <a:t>以上讲的是命题演算</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谓词演算的一个子集</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，但它缺乏用有效的方法来表达多个命题的能力，如：</a:t>
            </a:r>
          </a:p>
        </p:txBody>
      </p:sp>
      <p:sp>
        <p:nvSpPr>
          <p:cNvPr id="10" name="文本框 9"/>
          <p:cNvSpPr txBox="1">
            <a:spLocks noChangeArrowheads="1"/>
          </p:cNvSpPr>
          <p:nvPr/>
        </p:nvSpPr>
        <p:spPr bwMode="auto">
          <a:xfrm>
            <a:off x="1997075" y="3658621"/>
            <a:ext cx="7100888"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b="1" dirty="0">
                <a:latin typeface="楷体_GB2312" pitchFamily="49" charset="-122"/>
              </a:rPr>
              <a:t>“</a:t>
            </a:r>
            <a:r>
              <a:rPr lang="zh-CN" altLang="en-US" b="1" dirty="0">
                <a:latin typeface="楷体_GB2312" pitchFamily="49" charset="-122"/>
              </a:rPr>
              <a:t>所有机器人都是灰色的”</a:t>
            </a:r>
          </a:p>
          <a:p>
            <a:pPr eaLnBrk="1" hangingPunct="1">
              <a:lnSpc>
                <a:spcPct val="80000"/>
              </a:lnSpc>
              <a:spcBef>
                <a:spcPct val="50000"/>
              </a:spcBef>
              <a:buFontTx/>
              <a:buNone/>
            </a:pPr>
            <a:r>
              <a:rPr lang="zh-CN" altLang="en-US" b="1" dirty="0">
                <a:latin typeface="楷体_GB2312" pitchFamily="49" charset="-122"/>
              </a:rPr>
              <a:t>可以表示为：</a:t>
            </a:r>
          </a:p>
          <a:p>
            <a:pPr eaLnBrk="1" hangingPunct="1">
              <a:lnSpc>
                <a:spcPct val="80000"/>
              </a:lnSpc>
              <a:spcBef>
                <a:spcPct val="50000"/>
              </a:spcBef>
              <a:buFontTx/>
              <a:buNone/>
            </a:pPr>
            <a:r>
              <a:rPr lang="en-US" altLang="zh-CN" b="1" dirty="0">
                <a:solidFill>
                  <a:schemeClr val="tx2"/>
                </a:solidFill>
                <a:latin typeface="Times New Roman" panose="02020603050405020304" pitchFamily="18" charset="0"/>
                <a:sym typeface="Symbol" panose="05050102010706020507" pitchFamily="18" charset="2"/>
              </a:rPr>
              <a:t>(</a:t>
            </a:r>
            <a:r>
              <a:rPr lang="en-US" altLang="zh-CN" b="1" i="1" dirty="0">
                <a:solidFill>
                  <a:schemeClr val="tx2"/>
                </a:solidFill>
                <a:latin typeface="Times New Roman" panose="02020603050405020304" pitchFamily="18" charset="0"/>
                <a:sym typeface="Symbol" panose="05050102010706020507" pitchFamily="18" charset="2"/>
              </a:rPr>
              <a:t>x</a:t>
            </a:r>
            <a:r>
              <a:rPr lang="en-US" altLang="zh-CN" b="1" dirty="0">
                <a:solidFill>
                  <a:schemeClr val="tx2"/>
                </a:solidFill>
                <a:latin typeface="Times New Roman" panose="02020603050405020304" pitchFamily="18" charset="0"/>
                <a:sym typeface="Symbol" panose="05050102010706020507" pitchFamily="18" charset="2"/>
              </a:rPr>
              <a:t>)[ROBOT(</a:t>
            </a:r>
            <a:r>
              <a:rPr lang="en-US" altLang="zh-CN" b="1" i="1" dirty="0">
                <a:solidFill>
                  <a:schemeClr val="tx2"/>
                </a:solidFill>
                <a:latin typeface="Times New Roman" panose="02020603050405020304" pitchFamily="18" charset="0"/>
                <a:sym typeface="Symbol" panose="05050102010706020507" pitchFamily="18" charset="2"/>
              </a:rPr>
              <a:t>x</a:t>
            </a:r>
            <a:r>
              <a:rPr lang="en-US" altLang="zh-CN" b="1" dirty="0">
                <a:solidFill>
                  <a:schemeClr val="tx2"/>
                </a:solidFill>
                <a:latin typeface="Times New Roman" panose="02020603050405020304" pitchFamily="18" charset="0"/>
                <a:sym typeface="Symbol" panose="05050102010706020507" pitchFamily="18" charset="2"/>
              </a:rPr>
              <a:t>)=&gt;COLOR(</a:t>
            </a:r>
            <a:r>
              <a:rPr lang="en-US" altLang="zh-CN" b="1" i="1" dirty="0">
                <a:solidFill>
                  <a:schemeClr val="tx2"/>
                </a:solidFill>
                <a:latin typeface="Times New Roman" panose="02020603050405020304" pitchFamily="18" charset="0"/>
                <a:sym typeface="Symbol" panose="05050102010706020507" pitchFamily="18" charset="2"/>
              </a:rPr>
              <a:t>x</a:t>
            </a:r>
            <a:r>
              <a:rPr lang="en-US" altLang="zh-CN" b="1" dirty="0">
                <a:solidFill>
                  <a:schemeClr val="tx2"/>
                </a:solidFill>
                <a:latin typeface="Times New Roman" panose="02020603050405020304" pitchFamily="18" charset="0"/>
                <a:sym typeface="Symbol" panose="05050102010706020507" pitchFamily="18" charset="2"/>
              </a:rPr>
              <a:t>, GRAY)]</a:t>
            </a:r>
          </a:p>
          <a:p>
            <a:pPr eaLnBrk="1" hangingPunct="1">
              <a:lnSpc>
                <a:spcPct val="120000"/>
              </a:lnSpc>
              <a:spcBef>
                <a:spcPct val="50000"/>
              </a:spcBef>
              <a:buFontTx/>
              <a:buNone/>
            </a:pPr>
            <a:r>
              <a:rPr lang="en-US" altLang="zh-CN" b="1" dirty="0">
                <a:latin typeface="楷体_GB2312" pitchFamily="49" charset="-122"/>
                <a:sym typeface="Symbol" panose="05050102010706020507" pitchFamily="18" charset="2"/>
              </a:rPr>
              <a:t>   </a:t>
            </a:r>
            <a:r>
              <a:rPr lang="zh-CN" altLang="en-US" b="1" dirty="0">
                <a:latin typeface="楷体_GB2312" pitchFamily="49" charset="-122"/>
                <a:sym typeface="Symbol" panose="05050102010706020507" pitchFamily="18" charset="2"/>
              </a:rPr>
              <a:t>但</a:t>
            </a:r>
            <a:r>
              <a:rPr lang="zh-CN" altLang="en-US" b="1" dirty="0">
                <a:latin typeface="楷体_GB2312" pitchFamily="49" charset="-122"/>
              </a:rPr>
              <a:t>命题演算就无法表示，所以需要使公式中的命题带有</a:t>
            </a:r>
            <a:r>
              <a:rPr lang="zh-CN" altLang="en-US" b="1" dirty="0">
                <a:solidFill>
                  <a:srgbClr val="FF0000"/>
                </a:solidFill>
                <a:latin typeface="楷体_GB2312" pitchFamily="49" charset="-122"/>
              </a:rPr>
              <a:t>变量</a:t>
            </a:r>
            <a:r>
              <a:rPr lang="zh-CN" altLang="en-US" b="1" dirty="0">
                <a:latin typeface="楷体_GB2312" pitchFamily="49" charset="-122"/>
              </a:rPr>
              <a:t>。</a:t>
            </a:r>
          </a:p>
        </p:txBody>
      </p:sp>
    </p:spTree>
    <p:extLst>
      <p:ext uri="{BB962C8B-B14F-4D97-AF65-F5344CB8AC3E}">
        <p14:creationId xmlns:p14="http://schemas.microsoft.com/office/powerpoint/2010/main" val="40877304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29" name="文本占位符 583681"/>
          <p:cNvSpPr txBox="1">
            <a:spLocks noChangeArrowheads="1"/>
          </p:cNvSpPr>
          <p:nvPr/>
        </p:nvSpPr>
        <p:spPr bwMode="auto">
          <a:xfrm>
            <a:off x="1638300" y="1173162"/>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30000"/>
              </a:lnSpc>
              <a:spcBef>
                <a:spcPct val="0"/>
              </a:spcBef>
              <a:spcAft>
                <a:spcPct val="0"/>
              </a:spcAft>
              <a:buClr>
                <a:srgbClr val="00CCFF"/>
              </a:buClr>
              <a:buSzTx/>
              <a:buFontTx/>
              <a:buBlip>
                <a:blip r:embed="rId2"/>
              </a:buBlip>
              <a:tabLst/>
              <a:defRPr/>
            </a:pPr>
            <a:r>
              <a:rPr kumimoji="0" lang="zh-CN" altLang="en-US" sz="2800" b="0" i="0" u="none" strike="noStrike" kern="1200" cap="none" spc="0" normalizeH="0" baseline="0" noProof="0" smtClean="0">
                <a:ln>
                  <a:noFill/>
                </a:ln>
                <a:solidFill>
                  <a:srgbClr val="000000"/>
                </a:solidFill>
                <a:effectLst/>
                <a:uLnTx/>
                <a:uFillTx/>
                <a:latin typeface="华文新魏" panose="02010800040101010101" pitchFamily="2" charset="-122"/>
                <a:ea typeface="楷体_GB2312"/>
                <a:cs typeface="+mn-cs"/>
              </a:rPr>
              <a:t>量词</a:t>
            </a:r>
          </a:p>
          <a:p>
            <a:pPr marL="342900" marR="0" lvl="0" indent="-342900" algn="l" defTabSz="914400" rtl="0" eaLnBrk="1" fontAlgn="base" latinLnBrk="0" hangingPunct="1">
              <a:lnSpc>
                <a:spcPct val="130000"/>
              </a:lnSpc>
              <a:spcBef>
                <a:spcPct val="0"/>
              </a:spcBef>
              <a:spcAft>
                <a:spcPct val="0"/>
              </a:spcAft>
              <a:buClr>
                <a:srgbClr val="00CCFF"/>
              </a:buClr>
              <a:buSzTx/>
              <a:buFontTx/>
              <a:buNone/>
              <a:tabLst/>
              <a:defRPr/>
            </a:pPr>
            <a:r>
              <a:rPr kumimoji="0" lang="zh-CN" altLang="en-US" sz="2400" b="0" i="0" u="none" strike="noStrike" kern="1200" cap="none" spc="0" normalizeH="0" baseline="0" noProof="0" smtClean="0">
                <a:ln>
                  <a:noFill/>
                </a:ln>
                <a:solidFill>
                  <a:srgbClr val="000000"/>
                </a:solidFill>
                <a:effectLst/>
                <a:uLnTx/>
                <a:uFillTx/>
                <a:latin typeface="华文新魏" panose="02010800040101010101" pitchFamily="2" charset="-122"/>
                <a:ea typeface="楷体_GB2312"/>
                <a:cs typeface="+mn-cs"/>
              </a:rPr>
              <a:t>         </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    </a:t>
            </a:r>
            <a:r>
              <a:rPr kumimoji="0" lang="zh-CN" altLang="en-US" sz="2400" b="0" i="0" u="none" strike="noStrike" kern="1200" cap="none" spc="0" normalizeH="0" baseline="0" noProof="0" smtClean="0">
                <a:ln>
                  <a:noFill/>
                </a:ln>
                <a:solidFill>
                  <a:srgbClr val="CC6600"/>
                </a:solidFill>
                <a:effectLst/>
                <a:uLnTx/>
                <a:uFillTx/>
                <a:latin typeface="Times New Roman" panose="02020603050405020304" pitchFamily="18" charset="0"/>
                <a:ea typeface="楷体_GB2312"/>
                <a:cs typeface="+mn-cs"/>
              </a:rPr>
              <a:t>全称量词（</a:t>
            </a:r>
            <a:r>
              <a:rPr kumimoji="0" lang="en-US" altLang="zh-CN" sz="2400" b="0" i="0" u="none" strike="noStrike" kern="1200" cap="none" spc="0" normalizeH="0" baseline="0" noProof="0" smtClean="0">
                <a:ln>
                  <a:noFill/>
                </a:ln>
                <a:solidFill>
                  <a:srgbClr val="CC6600"/>
                </a:solidFill>
                <a:effectLst/>
                <a:uLnTx/>
                <a:uFillTx/>
                <a:latin typeface="Times New Roman" panose="02020603050405020304" pitchFamily="18" charset="0"/>
                <a:ea typeface="楷体_GB2312"/>
                <a:cs typeface="+mn-cs"/>
              </a:rPr>
              <a:t>Universal Quantifier</a:t>
            </a:r>
            <a:r>
              <a:rPr kumimoji="0" lang="zh-CN" altLang="en-US" sz="2400" b="0" i="0" u="none" strike="noStrike" kern="1200" cap="none" spc="0" normalizeH="0" baseline="0" noProof="0" smtClean="0">
                <a:ln>
                  <a:noFill/>
                </a:ln>
                <a:solidFill>
                  <a:srgbClr val="CC6600"/>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 ：若一个原子公式</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），对于所有可能变量</a:t>
            </a:r>
            <a:r>
              <a:rPr kumimoji="0" lang="zh-CN" altLang="en-US" sz="24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 </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都具有</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T</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值，</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sym typeface="Symbol" panose="05050102010706020507" pitchFamily="18" charset="2"/>
              </a:rPr>
              <a:t>则用（ </a:t>
            </a:r>
            <a:r>
              <a:rPr kumimoji="0" lang="en-US" altLang="zh-CN" sz="2400" b="1" i="0" u="none" strike="noStrike" kern="1200" cap="none" spc="0" normalizeH="0" baseline="0" noProof="0" smtClean="0">
                <a:ln>
                  <a:noFill/>
                </a:ln>
                <a:solidFill>
                  <a:srgbClr val="EB2B05"/>
                </a:solidFill>
                <a:effectLst/>
                <a:uLnTx/>
                <a:uFillTx/>
                <a:latin typeface="Times New Roman" panose="02020603050405020304" pitchFamily="18" charset="0"/>
                <a:ea typeface="楷体_GB2312"/>
                <a:cs typeface="+mn-cs"/>
                <a:sym typeface="Symbol" panose="05050102010706020507" pitchFamily="18" charset="2"/>
              </a:rPr>
              <a:t></a:t>
            </a:r>
            <a:r>
              <a:rPr kumimoji="0" lang="en-US" altLang="zh-CN" sz="2400" b="0" i="0" u="none" strike="noStrike" kern="1200" cap="none" spc="0" normalizeH="0" baseline="0" noProof="0" smtClean="0">
                <a:ln>
                  <a:noFill/>
                </a:ln>
                <a:solidFill>
                  <a:srgbClr val="FFFFFF"/>
                </a:solidFill>
                <a:effectLst/>
                <a:uLnTx/>
                <a:uFillTx/>
                <a:latin typeface="Times New Roman" panose="02020603050405020304" pitchFamily="18" charset="0"/>
                <a:ea typeface="楷体_GB2312"/>
                <a:cs typeface="+mn-cs"/>
                <a:sym typeface="Symbol" panose="05050102010706020507" pitchFamily="18" charset="2"/>
              </a:rPr>
              <a:t> </a:t>
            </a:r>
            <a:r>
              <a:rPr kumimoji="0" lang="en-US" altLang="zh-CN" sz="2400" b="0" i="1" u="none" strike="noStrike" kern="1200" cap="none" spc="0" normalizeH="0" baseline="0" noProof="0" smtClean="0">
                <a:ln>
                  <a:noFill/>
                </a:ln>
                <a:solidFill>
                  <a:srgbClr val="CC6600"/>
                </a:solidFill>
                <a:effectLst/>
                <a:uLnTx/>
                <a:uFillTx/>
                <a:latin typeface="Times New Roman" panose="02020603050405020304" pitchFamily="18" charset="0"/>
                <a:ea typeface="楷体_GB2312"/>
                <a:cs typeface="+mn-cs"/>
                <a:sym typeface="Symbol" panose="05050102010706020507" pitchFamily="18" charset="2"/>
              </a:rPr>
              <a:t>x</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sym typeface="Symbol" panose="05050102010706020507" pitchFamily="18" charset="2"/>
              </a:rPr>
              <a:t>）</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sym typeface="Symbol" panose="05050102010706020507" pitchFamily="18" charset="2"/>
              </a:rPr>
              <a:t>P</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sym typeface="Symbol" panose="05050102010706020507" pitchFamily="18" charset="2"/>
              </a:rPr>
              <a:t>（</a:t>
            </a:r>
            <a:r>
              <a:rPr kumimoji="0" lang="en-US" altLang="zh-CN" sz="2400" b="0" i="1" u="none" strike="noStrike" kern="1200" cap="none" spc="0" normalizeH="0" baseline="0" noProof="0" smtClean="0">
                <a:ln>
                  <a:noFill/>
                </a:ln>
                <a:solidFill>
                  <a:srgbClr val="CC6600"/>
                </a:solidFill>
                <a:effectLst/>
                <a:uLnTx/>
                <a:uFillTx/>
                <a:latin typeface="Times New Roman" panose="02020603050405020304" pitchFamily="18" charset="0"/>
                <a:ea typeface="楷体_GB2312"/>
                <a:cs typeface="+mn-cs"/>
                <a:sym typeface="Symbol" panose="05050102010706020507" pitchFamily="18" charset="2"/>
              </a:rPr>
              <a:t>x</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sym typeface="Symbol" panose="05050102010706020507" pitchFamily="18" charset="2"/>
              </a:rPr>
              <a:t>）表示</a:t>
            </a:r>
            <a:endPar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sym typeface="Symbol" panose="05050102010706020507" pitchFamily="18" charset="2"/>
            </a:endParaRPr>
          </a:p>
        </p:txBody>
      </p:sp>
      <p:grpSp>
        <p:nvGrpSpPr>
          <p:cNvPr id="30" name="组合 29"/>
          <p:cNvGrpSpPr>
            <a:grpSpLocks/>
          </p:cNvGrpSpPr>
          <p:nvPr/>
        </p:nvGrpSpPr>
        <p:grpSpPr bwMode="auto">
          <a:xfrm>
            <a:off x="1104900" y="3306762"/>
            <a:ext cx="1676400" cy="573088"/>
            <a:chOff x="144" y="1920"/>
            <a:chExt cx="1056" cy="361"/>
          </a:xfrm>
        </p:grpSpPr>
        <p:sp>
          <p:nvSpPr>
            <p:cNvPr id="31" name="文本框 583697"/>
            <p:cNvSpPr txBox="1">
              <a:spLocks noChangeArrowheads="1"/>
            </p:cNvSpPr>
            <p:nvPr/>
          </p:nvSpPr>
          <p:spPr bwMode="auto">
            <a:xfrm>
              <a:off x="144" y="2039"/>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smtClean="0">
                  <a:solidFill>
                    <a:srgbClr val="EB2B05"/>
                  </a:solidFill>
                  <a:latin typeface="华文新魏" panose="02010800040101010101" pitchFamily="2" charset="-122"/>
                  <a:ea typeface="华文新魏" panose="02010800040101010101" pitchFamily="2" charset="-122"/>
                </a:rPr>
                <a:t>全称量词</a:t>
              </a:r>
            </a:p>
          </p:txBody>
        </p:sp>
        <p:sp>
          <p:nvSpPr>
            <p:cNvPr id="32" name="直接连接符 583698"/>
            <p:cNvSpPr>
              <a:spLocks noChangeShapeType="1"/>
            </p:cNvSpPr>
            <p:nvPr/>
          </p:nvSpPr>
          <p:spPr bwMode="auto">
            <a:xfrm flipV="1">
              <a:off x="1008" y="1920"/>
              <a:ext cx="192" cy="240"/>
            </a:xfrm>
            <a:prstGeom prst="line">
              <a:avLst/>
            </a:prstGeom>
            <a:noFill/>
            <a:ln w="28575">
              <a:solidFill>
                <a:srgbClr val="EB2B0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33" name="组合 32"/>
          <p:cNvGrpSpPr>
            <a:grpSpLocks/>
          </p:cNvGrpSpPr>
          <p:nvPr/>
        </p:nvGrpSpPr>
        <p:grpSpPr bwMode="auto">
          <a:xfrm>
            <a:off x="4491038" y="6126162"/>
            <a:ext cx="3579812" cy="671513"/>
            <a:chOff x="1749" y="1977"/>
            <a:chExt cx="2119" cy="423"/>
          </a:xfrm>
        </p:grpSpPr>
        <p:grpSp>
          <p:nvGrpSpPr>
            <p:cNvPr id="34" name="组合 583700"/>
            <p:cNvGrpSpPr>
              <a:grpSpLocks/>
            </p:cNvGrpSpPr>
            <p:nvPr/>
          </p:nvGrpSpPr>
          <p:grpSpPr bwMode="auto">
            <a:xfrm>
              <a:off x="2037" y="1977"/>
              <a:ext cx="336" cy="96"/>
              <a:chOff x="1872" y="2496"/>
              <a:chExt cx="336" cy="96"/>
            </a:xfrm>
          </p:grpSpPr>
          <p:sp>
            <p:nvSpPr>
              <p:cNvPr id="43" name="直接连接符 583701"/>
              <p:cNvSpPr>
                <a:spLocks noChangeShapeType="1"/>
              </p:cNvSpPr>
              <p:nvPr/>
            </p:nvSpPr>
            <p:spPr bwMode="auto">
              <a:xfrm>
                <a:off x="1872" y="249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4" name="直接连接符 583702"/>
              <p:cNvSpPr>
                <a:spLocks noChangeShapeType="1"/>
              </p:cNvSpPr>
              <p:nvPr/>
            </p:nvSpPr>
            <p:spPr bwMode="auto">
              <a:xfrm>
                <a:off x="1872" y="2592"/>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grpSp>
        <p:sp>
          <p:nvSpPr>
            <p:cNvPr id="35" name="文本框 583703"/>
            <p:cNvSpPr txBox="1">
              <a:spLocks noChangeArrowheads="1"/>
            </p:cNvSpPr>
            <p:nvPr/>
          </p:nvSpPr>
          <p:spPr bwMode="auto">
            <a:xfrm>
              <a:off x="2349" y="1986"/>
              <a:ext cx="6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smtClean="0">
                  <a:ln>
                    <a:noFill/>
                  </a:ln>
                  <a:solidFill>
                    <a:srgbClr val="CC6600"/>
                  </a:solidFill>
                  <a:effectLst/>
                  <a:uLnTx/>
                  <a:uFillTx/>
                  <a:latin typeface="Times New Roman" panose="02020603050405020304" pitchFamily="18" charset="0"/>
                  <a:ea typeface="宋体" panose="02010600030101010101" pitchFamily="2" charset="-122"/>
                </a:rPr>
                <a:t>约束变元</a:t>
              </a:r>
            </a:p>
          </p:txBody>
        </p:sp>
        <p:grpSp>
          <p:nvGrpSpPr>
            <p:cNvPr id="36" name="组合 583704"/>
            <p:cNvGrpSpPr>
              <a:grpSpLocks/>
            </p:cNvGrpSpPr>
            <p:nvPr/>
          </p:nvGrpSpPr>
          <p:grpSpPr bwMode="auto">
            <a:xfrm>
              <a:off x="1749" y="2130"/>
              <a:ext cx="432" cy="96"/>
              <a:chOff x="1440" y="1968"/>
              <a:chExt cx="432" cy="96"/>
            </a:xfrm>
          </p:grpSpPr>
          <p:sp>
            <p:nvSpPr>
              <p:cNvPr id="40" name="直接连接符 583705"/>
              <p:cNvSpPr>
                <a:spLocks noChangeShapeType="1"/>
              </p:cNvSpPr>
              <p:nvPr/>
            </p:nvSpPr>
            <p:spPr bwMode="auto">
              <a:xfrm>
                <a:off x="1440" y="206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1" name="直接连接符 583706"/>
              <p:cNvSpPr>
                <a:spLocks noChangeShapeType="1"/>
              </p:cNvSpPr>
              <p:nvPr/>
            </p:nvSpPr>
            <p:spPr bwMode="auto">
              <a:xfrm>
                <a:off x="1440" y="19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2" name="直接连接符 583707"/>
              <p:cNvSpPr>
                <a:spLocks noChangeShapeType="1"/>
              </p:cNvSpPr>
              <p:nvPr/>
            </p:nvSpPr>
            <p:spPr bwMode="auto">
              <a:xfrm>
                <a:off x="1872" y="19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grpSp>
        <p:sp>
          <p:nvSpPr>
            <p:cNvPr id="37" name="直接连接符 583708"/>
            <p:cNvSpPr>
              <a:spLocks noChangeShapeType="1"/>
            </p:cNvSpPr>
            <p:nvPr/>
          </p:nvSpPr>
          <p:spPr bwMode="auto">
            <a:xfrm>
              <a:off x="1941" y="222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8" name="直接连接符 583709"/>
            <p:cNvSpPr>
              <a:spLocks noChangeShapeType="1"/>
            </p:cNvSpPr>
            <p:nvPr/>
          </p:nvSpPr>
          <p:spPr bwMode="auto">
            <a:xfrm>
              <a:off x="1941" y="232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9" name="文本框 583710"/>
            <p:cNvSpPr txBox="1">
              <a:spLocks noChangeArrowheads="1"/>
            </p:cNvSpPr>
            <p:nvPr/>
          </p:nvSpPr>
          <p:spPr bwMode="auto">
            <a:xfrm>
              <a:off x="2805" y="2169"/>
              <a:ext cx="1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rPr>
                <a:t>存在量词作用域</a:t>
              </a:r>
            </a:p>
          </p:txBody>
        </p:sp>
      </p:grpSp>
      <p:grpSp>
        <p:nvGrpSpPr>
          <p:cNvPr id="45" name="组合 44"/>
          <p:cNvGrpSpPr>
            <a:grpSpLocks/>
          </p:cNvGrpSpPr>
          <p:nvPr/>
        </p:nvGrpSpPr>
        <p:grpSpPr bwMode="auto">
          <a:xfrm>
            <a:off x="1468438" y="6086475"/>
            <a:ext cx="1676400" cy="573087"/>
            <a:chOff x="144" y="1920"/>
            <a:chExt cx="1056" cy="361"/>
          </a:xfrm>
        </p:grpSpPr>
        <p:sp>
          <p:nvSpPr>
            <p:cNvPr id="46" name="文本框 583712"/>
            <p:cNvSpPr txBox="1">
              <a:spLocks noChangeArrowheads="1"/>
            </p:cNvSpPr>
            <p:nvPr/>
          </p:nvSpPr>
          <p:spPr bwMode="auto">
            <a:xfrm>
              <a:off x="144" y="2039"/>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smtClean="0">
                  <a:solidFill>
                    <a:srgbClr val="EB2B05"/>
                  </a:solidFill>
                  <a:latin typeface="华文新魏" panose="02010800040101010101" pitchFamily="2" charset="-122"/>
                  <a:ea typeface="华文新魏" panose="02010800040101010101" pitchFamily="2" charset="-122"/>
                </a:rPr>
                <a:t>存在量词</a:t>
              </a:r>
            </a:p>
          </p:txBody>
        </p:sp>
        <p:sp>
          <p:nvSpPr>
            <p:cNvPr id="47" name="直接连接符 583713"/>
            <p:cNvSpPr>
              <a:spLocks noChangeShapeType="1"/>
            </p:cNvSpPr>
            <p:nvPr/>
          </p:nvSpPr>
          <p:spPr bwMode="auto">
            <a:xfrm flipV="1">
              <a:off x="1008" y="1920"/>
              <a:ext cx="192" cy="240"/>
            </a:xfrm>
            <a:prstGeom prst="line">
              <a:avLst/>
            </a:prstGeom>
            <a:noFill/>
            <a:ln w="28575">
              <a:solidFill>
                <a:srgbClr val="EB2B0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sp>
        <p:nvSpPr>
          <p:cNvPr id="48" name="文本框 47"/>
          <p:cNvSpPr txBox="1">
            <a:spLocks noChangeArrowheads="1"/>
          </p:cNvSpPr>
          <p:nvPr/>
        </p:nvSpPr>
        <p:spPr bwMode="auto">
          <a:xfrm>
            <a:off x="2095500" y="5592762"/>
            <a:ext cx="723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30000"/>
              </a:lnSpc>
              <a:spcBef>
                <a:spcPct val="50000"/>
              </a:spcBef>
              <a:buFontTx/>
              <a:buNone/>
            </a:pPr>
            <a:r>
              <a:rPr lang="en-US" altLang="zh-CN" sz="2400" smtClean="0">
                <a:solidFill>
                  <a:srgbClr val="000000"/>
                </a:solidFill>
                <a:latin typeface="华文新魏" panose="02010800040101010101" pitchFamily="2" charset="-122"/>
                <a:ea typeface="华文新魏" panose="02010800040101010101" pitchFamily="2" charset="-122"/>
                <a:sym typeface="Symbol" panose="05050102010706020507" pitchFamily="18" charset="2"/>
              </a:rPr>
              <a:t> </a:t>
            </a:r>
            <a:r>
              <a:rPr lang="zh-CN" altLang="en-US"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例：</a:t>
            </a:r>
            <a:r>
              <a:rPr lang="en-US" altLang="zh-CN"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b="1" smtClean="0">
                <a:solidFill>
                  <a:srgbClr val="EB2B05"/>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b="1" i="1" smtClean="0">
                <a:solidFill>
                  <a:srgbClr val="CC6600"/>
                </a:solidFill>
                <a:latin typeface="Times New Roman" panose="02020603050405020304" pitchFamily="18" charset="0"/>
                <a:ea typeface="华文新魏" panose="02010800040101010101" pitchFamily="2" charset="-122"/>
                <a:sym typeface="Symbol" panose="05050102010706020507" pitchFamily="18" charset="2"/>
              </a:rPr>
              <a:t>x</a:t>
            </a:r>
            <a:r>
              <a:rPr lang="en-US" altLang="zh-CN"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)INROOM(</a:t>
            </a:r>
            <a:r>
              <a:rPr lang="en-US" altLang="zh-CN" sz="2400" b="1" i="1" smtClean="0">
                <a:solidFill>
                  <a:srgbClr val="CC6600"/>
                </a:solidFill>
                <a:latin typeface="Times New Roman" panose="02020603050405020304" pitchFamily="18" charset="0"/>
                <a:ea typeface="华文新魏" panose="02010800040101010101" pitchFamily="2" charset="-122"/>
                <a:sym typeface="Symbol" panose="05050102010706020507" pitchFamily="18" charset="2"/>
              </a:rPr>
              <a:t>x</a:t>
            </a:r>
            <a:r>
              <a:rPr lang="en-US" altLang="zh-CN"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r</a:t>
            </a:r>
            <a:r>
              <a:rPr lang="en-US" altLang="zh-CN"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lang="zh-CN" altLang="en-US"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1</a:t>
            </a:r>
            <a:r>
              <a:rPr lang="zh-CN" altLang="en-US" sz="240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号房间内有个物体）</a:t>
            </a:r>
            <a:endParaRPr lang="zh-CN" altLang="en-US" sz="2400" b="1" smtClean="0">
              <a:solidFill>
                <a:srgbClr val="000000"/>
              </a:solidFill>
              <a:latin typeface="Times New Roman" panose="02020603050405020304" pitchFamily="18" charset="0"/>
            </a:endParaRPr>
          </a:p>
        </p:txBody>
      </p:sp>
      <p:sp>
        <p:nvSpPr>
          <p:cNvPr id="51" name="矩形 50"/>
          <p:cNvSpPr>
            <a:spLocks noChangeArrowheads="1"/>
          </p:cNvSpPr>
          <p:nvPr/>
        </p:nvSpPr>
        <p:spPr bwMode="auto">
          <a:xfrm>
            <a:off x="2552700" y="4011838"/>
            <a:ext cx="5389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mtClean="0">
                <a:solidFill>
                  <a:srgbClr val="CC6600"/>
                </a:solidFill>
                <a:latin typeface="Times New Roman" panose="02020603050405020304" pitchFamily="18" charset="0"/>
                <a:ea typeface="华文新魏" panose="02010800040101010101" pitchFamily="2" charset="-122"/>
              </a:rPr>
              <a:t>存在量词（</a:t>
            </a:r>
            <a:r>
              <a:rPr lang="en-US" altLang="zh-CN" smtClean="0">
                <a:solidFill>
                  <a:srgbClr val="CC6600"/>
                </a:solidFill>
                <a:latin typeface="Times New Roman" panose="02020603050405020304" pitchFamily="18" charset="0"/>
                <a:ea typeface="华文新魏" panose="02010800040101010101" pitchFamily="2" charset="-122"/>
              </a:rPr>
              <a:t>Existential Quantifier</a:t>
            </a:r>
            <a:r>
              <a:rPr lang="zh-CN" altLang="en-US" smtClean="0">
                <a:solidFill>
                  <a:srgbClr val="CC6600"/>
                </a:solidFill>
                <a:latin typeface="Times New Roman" panose="02020603050405020304" pitchFamily="18" charset="0"/>
                <a:ea typeface="华文新魏" panose="02010800040101010101" pitchFamily="2" charset="-122"/>
              </a:rPr>
              <a:t>）</a:t>
            </a:r>
          </a:p>
        </p:txBody>
      </p:sp>
      <p:sp>
        <p:nvSpPr>
          <p:cNvPr id="52" name="矩形 51"/>
          <p:cNvSpPr>
            <a:spLocks noChangeArrowheads="1"/>
          </p:cNvSpPr>
          <p:nvPr/>
        </p:nvSpPr>
        <p:spPr bwMode="auto">
          <a:xfrm>
            <a:off x="2141538" y="4397601"/>
            <a:ext cx="787876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30000"/>
              </a:lnSpc>
              <a:spcBef>
                <a:spcPct val="50000"/>
              </a:spcBef>
              <a:buFontTx/>
              <a:buNone/>
            </a:pPr>
            <a:r>
              <a:rPr lang="en-US" altLang="zh-CN" sz="2400" b="1" dirty="0" smtClean="0">
                <a:solidFill>
                  <a:srgbClr val="000000"/>
                </a:solidFill>
                <a:latin typeface="Times New Roman" panose="02020603050405020304" pitchFamily="18" charset="0"/>
                <a:ea typeface="宋体" panose="02010600030101010101" pitchFamily="2" charset="-122"/>
              </a:rPr>
              <a:t>    </a:t>
            </a:r>
            <a:r>
              <a:rPr lang="zh-CN" altLang="en-US" sz="2400" dirty="0" smtClean="0">
                <a:solidFill>
                  <a:srgbClr val="000000"/>
                </a:solidFill>
                <a:latin typeface="Times New Roman" panose="02020603050405020304" pitchFamily="18" charset="0"/>
                <a:ea typeface="华文新魏" panose="02010800040101010101" pitchFamily="2" charset="-122"/>
              </a:rPr>
              <a:t>若一个原子公式</a:t>
            </a:r>
            <a:r>
              <a:rPr lang="en-US" altLang="zh-CN" sz="2400" i="1" dirty="0" smtClean="0">
                <a:solidFill>
                  <a:srgbClr val="000000"/>
                </a:solidFill>
                <a:latin typeface="Times New Roman" panose="02020603050405020304" pitchFamily="18" charset="0"/>
                <a:ea typeface="华文新魏" panose="02010800040101010101" pitchFamily="2" charset="-122"/>
              </a:rPr>
              <a:t>P</a:t>
            </a:r>
            <a:r>
              <a:rPr lang="zh-CN" altLang="en-US" sz="2400" dirty="0" smtClean="0">
                <a:solidFill>
                  <a:srgbClr val="000000"/>
                </a:solidFill>
                <a:latin typeface="Times New Roman" panose="02020603050405020304" pitchFamily="18" charset="0"/>
                <a:ea typeface="华文新魏" panose="02010800040101010101" pitchFamily="2" charset="-122"/>
              </a:rPr>
              <a:t>（</a:t>
            </a:r>
            <a:r>
              <a:rPr lang="en-US" altLang="zh-CN" sz="2400" i="1" dirty="0" smtClean="0">
                <a:solidFill>
                  <a:srgbClr val="000000"/>
                </a:solidFill>
                <a:latin typeface="Times New Roman" panose="02020603050405020304" pitchFamily="18" charset="0"/>
                <a:ea typeface="华文新魏" panose="02010800040101010101" pitchFamily="2" charset="-122"/>
              </a:rPr>
              <a:t>x</a:t>
            </a:r>
            <a:r>
              <a:rPr lang="zh-CN" altLang="en-US" sz="2400" dirty="0" smtClean="0">
                <a:solidFill>
                  <a:srgbClr val="000000"/>
                </a:solidFill>
                <a:latin typeface="Times New Roman" panose="02020603050405020304" pitchFamily="18" charset="0"/>
                <a:ea typeface="华文新魏" panose="02010800040101010101" pitchFamily="2" charset="-122"/>
              </a:rPr>
              <a:t>），至少有一个变元</a:t>
            </a:r>
            <a:r>
              <a:rPr lang="en-US" altLang="zh-CN" sz="2400" i="1" dirty="0" smtClean="0">
                <a:solidFill>
                  <a:srgbClr val="000000"/>
                </a:solidFill>
                <a:latin typeface="Times New Roman" panose="02020603050405020304" pitchFamily="18" charset="0"/>
                <a:ea typeface="华文新魏" panose="02010800040101010101" pitchFamily="2" charset="-122"/>
              </a:rPr>
              <a:t>x</a:t>
            </a:r>
            <a:r>
              <a:rPr lang="zh-CN" altLang="en-US" sz="2400" dirty="0" smtClean="0">
                <a:solidFill>
                  <a:srgbClr val="000000"/>
                </a:solidFill>
                <a:latin typeface="Times New Roman" panose="02020603050405020304" pitchFamily="18" charset="0"/>
                <a:ea typeface="华文新魏" panose="02010800040101010101" pitchFamily="2" charset="-122"/>
              </a:rPr>
              <a:t>，可使</a:t>
            </a:r>
            <a:r>
              <a:rPr lang="en-US" altLang="zh-CN" sz="2400" i="1" dirty="0" smtClean="0">
                <a:solidFill>
                  <a:srgbClr val="000000"/>
                </a:solidFill>
                <a:latin typeface="Times New Roman" panose="02020603050405020304" pitchFamily="18" charset="0"/>
                <a:ea typeface="华文新魏" panose="02010800040101010101" pitchFamily="2" charset="-122"/>
              </a:rPr>
              <a:t>P</a:t>
            </a:r>
            <a:r>
              <a:rPr lang="zh-CN" altLang="en-US" sz="2400" dirty="0" smtClean="0">
                <a:solidFill>
                  <a:srgbClr val="000000"/>
                </a:solidFill>
                <a:latin typeface="Times New Roman" panose="02020603050405020304" pitchFamily="18" charset="0"/>
                <a:ea typeface="华文新魏" panose="02010800040101010101" pitchFamily="2" charset="-122"/>
              </a:rPr>
              <a:t>（</a:t>
            </a:r>
            <a:r>
              <a:rPr lang="en-US" altLang="zh-CN" sz="2400" i="1" dirty="0" smtClean="0">
                <a:solidFill>
                  <a:srgbClr val="000000"/>
                </a:solidFill>
                <a:latin typeface="Times New Roman" panose="02020603050405020304" pitchFamily="18" charset="0"/>
                <a:ea typeface="华文新魏" panose="02010800040101010101" pitchFamily="2" charset="-122"/>
              </a:rPr>
              <a:t>x</a:t>
            </a:r>
            <a:r>
              <a:rPr lang="zh-CN" altLang="en-US" sz="2400" dirty="0" smtClean="0">
                <a:solidFill>
                  <a:srgbClr val="000000"/>
                </a:solidFill>
                <a:latin typeface="Times New Roman" panose="02020603050405020304" pitchFamily="18" charset="0"/>
                <a:ea typeface="华文新魏" panose="02010800040101010101" pitchFamily="2" charset="-122"/>
              </a:rPr>
              <a:t>）为</a:t>
            </a:r>
            <a:r>
              <a:rPr lang="en-US" altLang="zh-CN" sz="2400" i="1" dirty="0" smtClean="0">
                <a:solidFill>
                  <a:srgbClr val="000000"/>
                </a:solidFill>
                <a:latin typeface="Times New Roman" panose="02020603050405020304" pitchFamily="18" charset="0"/>
                <a:ea typeface="华文新魏" panose="02010800040101010101" pitchFamily="2" charset="-122"/>
              </a:rPr>
              <a:t>T</a:t>
            </a:r>
            <a:r>
              <a:rPr lang="zh-CN" altLang="en-US" sz="2400" dirty="0" smtClean="0">
                <a:solidFill>
                  <a:srgbClr val="000000"/>
                </a:solidFill>
                <a:latin typeface="Times New Roman" panose="02020603050405020304" pitchFamily="18" charset="0"/>
                <a:ea typeface="华文新魏" panose="02010800040101010101" pitchFamily="2" charset="-122"/>
              </a:rPr>
              <a:t>值，</a:t>
            </a:r>
            <a:r>
              <a:rPr lang="zh-CN" altLang="en-US" sz="2400"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则用（ </a:t>
            </a:r>
            <a:r>
              <a:rPr lang="en-US" altLang="zh-CN" sz="2400"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dirty="0" smtClean="0">
                <a:solidFill>
                  <a:srgbClr val="FFFFFF"/>
                </a:solidFill>
                <a:latin typeface="Times New Roman" panose="02020603050405020304" pitchFamily="18" charset="0"/>
                <a:ea typeface="华文新魏" panose="02010800040101010101" pitchFamily="2" charset="-122"/>
                <a:sym typeface="Symbol" panose="05050102010706020507" pitchFamily="18" charset="2"/>
              </a:rPr>
              <a:t> </a:t>
            </a:r>
            <a:r>
              <a:rPr lang="en-US" altLang="zh-CN" sz="2400" i="1"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x</a:t>
            </a:r>
            <a:r>
              <a:rPr lang="zh-CN" altLang="en-US" sz="2400"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P</a:t>
            </a:r>
            <a:r>
              <a:rPr lang="zh-CN" altLang="en-US" sz="2400"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400" i="1"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x</a:t>
            </a:r>
            <a:r>
              <a:rPr lang="zh-CN" altLang="en-US" sz="2400" dirty="0" smtClean="0">
                <a:solidFill>
                  <a:srgbClr val="000000"/>
                </a:solidFill>
                <a:latin typeface="Times New Roman" panose="02020603050405020304" pitchFamily="18" charset="0"/>
                <a:ea typeface="华文新魏" panose="02010800040101010101" pitchFamily="2" charset="-122"/>
                <a:sym typeface="Symbol" panose="05050102010706020507" pitchFamily="18" charset="2"/>
              </a:rPr>
              <a:t>）表示。</a:t>
            </a:r>
          </a:p>
        </p:txBody>
      </p:sp>
    </p:spTree>
    <p:extLst>
      <p:ext uri="{BB962C8B-B14F-4D97-AF65-F5344CB8AC3E}">
        <p14:creationId xmlns:p14="http://schemas.microsoft.com/office/powerpoint/2010/main" val="3381841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dissolv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P spid="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56" name="文本占位符 625666"/>
          <p:cNvSpPr txBox="1">
            <a:spLocks noChangeArrowheads="1"/>
          </p:cNvSpPr>
          <p:nvPr/>
        </p:nvSpPr>
        <p:spPr bwMode="auto">
          <a:xfrm>
            <a:off x="1681163" y="1602695"/>
            <a:ext cx="7543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smtClean="0">
                <a:ln>
                  <a:noFill/>
                </a:ln>
                <a:solidFill>
                  <a:srgbClr val="000000"/>
                </a:solidFill>
                <a:effectLst/>
                <a:uLnTx/>
                <a:uFillTx/>
                <a:latin typeface="Berlin Sans FB"/>
                <a:ea typeface="楷体_GB2312"/>
                <a:cs typeface="+mn-cs"/>
              </a:rPr>
              <a:t>例</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3</a:t>
            </a:r>
            <a:r>
              <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：条条大路通罗马 </a:t>
            </a:r>
          </a:p>
        </p:txBody>
      </p:sp>
      <p:sp>
        <p:nvSpPr>
          <p:cNvPr id="57" name="矩形 56"/>
          <p:cNvSpPr>
            <a:spLocks noChangeArrowheads="1"/>
          </p:cNvSpPr>
          <p:nvPr/>
        </p:nvSpPr>
        <p:spPr bwMode="auto">
          <a:xfrm>
            <a:off x="1968500" y="2394857"/>
            <a:ext cx="5976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b="1" smtClean="0">
                <a:solidFill>
                  <a:srgbClr val="000000"/>
                </a:solidFill>
                <a:latin typeface="Times New Roman" panose="02020603050405020304" pitchFamily="18" charset="0"/>
              </a:rPr>
              <a:t>（</a:t>
            </a:r>
            <a:r>
              <a:rPr lang="en-US" altLang="zh-CN" b="1" smtClean="0">
                <a:solidFill>
                  <a:srgbClr val="000000"/>
                </a:solidFill>
                <a:latin typeface="Times New Roman" panose="02020603050405020304" pitchFamily="18" charset="0"/>
                <a:sym typeface="Symbol" panose="05050102010706020507" pitchFamily="18" charset="2"/>
              </a:rPr>
              <a:t></a:t>
            </a:r>
            <a:r>
              <a:rPr lang="en-US" altLang="zh-CN" b="1" i="1" smtClean="0">
                <a:solidFill>
                  <a:srgbClr val="000000"/>
                </a:solidFill>
                <a:latin typeface="Times New Roman" panose="02020603050405020304" pitchFamily="18" charset="0"/>
              </a:rPr>
              <a:t>x</a:t>
            </a:r>
            <a:r>
              <a:rPr lang="zh-CN" altLang="en-US" b="1" smtClean="0">
                <a:solidFill>
                  <a:srgbClr val="000000"/>
                </a:solidFill>
                <a:latin typeface="Times New Roman" panose="02020603050405020304" pitchFamily="18" charset="0"/>
              </a:rPr>
              <a:t>）</a:t>
            </a:r>
            <a:r>
              <a:rPr lang="en-US" altLang="zh-CN" b="1" smtClean="0">
                <a:solidFill>
                  <a:srgbClr val="000000"/>
                </a:solidFill>
                <a:latin typeface="Times New Roman" panose="02020603050405020304" pitchFamily="18" charset="0"/>
              </a:rPr>
              <a:t>[ Road(</a:t>
            </a:r>
            <a:r>
              <a:rPr lang="en-US" altLang="zh-CN" b="1" i="1" smtClean="0">
                <a:solidFill>
                  <a:srgbClr val="000000"/>
                </a:solidFill>
                <a:latin typeface="Times New Roman" panose="02020603050405020304" pitchFamily="18" charset="0"/>
              </a:rPr>
              <a:t>x</a:t>
            </a:r>
            <a:r>
              <a:rPr lang="en-US" altLang="zh-CN" b="1" smtClean="0">
                <a:solidFill>
                  <a:srgbClr val="000000"/>
                </a:solidFill>
                <a:latin typeface="Times New Roman" panose="02020603050405020304" pitchFamily="18" charset="0"/>
              </a:rPr>
              <a:t>)</a:t>
            </a:r>
            <a:r>
              <a:rPr lang="en-US" altLang="zh-CN" b="1" smtClean="0">
                <a:solidFill>
                  <a:srgbClr val="000000"/>
                </a:solidFill>
                <a:latin typeface="Times New Roman" panose="02020603050405020304" pitchFamily="18" charset="0"/>
                <a:sym typeface="Symbol" panose="05050102010706020507" pitchFamily="18" charset="2"/>
              </a:rPr>
              <a:t></a:t>
            </a:r>
            <a:r>
              <a:rPr lang="en-US" altLang="zh-CN" b="1" smtClean="0">
                <a:solidFill>
                  <a:srgbClr val="000000"/>
                </a:solidFill>
                <a:latin typeface="Times New Roman" panose="02020603050405020304" pitchFamily="18" charset="0"/>
              </a:rPr>
              <a:t> Lead(</a:t>
            </a:r>
            <a:r>
              <a:rPr lang="en-US" altLang="zh-CN" b="1" i="1" smtClean="0">
                <a:solidFill>
                  <a:srgbClr val="000000"/>
                </a:solidFill>
                <a:latin typeface="Times New Roman" panose="02020603050405020304" pitchFamily="18" charset="0"/>
              </a:rPr>
              <a:t>x</a:t>
            </a:r>
            <a:r>
              <a:rPr lang="en-US" altLang="zh-CN" b="1" smtClean="0">
                <a:solidFill>
                  <a:srgbClr val="000000"/>
                </a:solidFill>
                <a:latin typeface="Times New Roman" panose="02020603050405020304" pitchFamily="18" charset="0"/>
              </a:rPr>
              <a:t>, Roma) ]</a:t>
            </a:r>
            <a:endParaRPr lang="en-US" altLang="zh-CN" b="1" smtClean="0">
              <a:solidFill>
                <a:srgbClr val="000000"/>
              </a:solidFill>
              <a:latin typeface="Times New Roman" panose="02020603050405020304" pitchFamily="18" charset="0"/>
              <a:sym typeface="Symbol" panose="05050102010706020507" pitchFamily="18" charset="2"/>
            </a:endParaRPr>
          </a:p>
        </p:txBody>
      </p:sp>
      <p:sp>
        <p:nvSpPr>
          <p:cNvPr id="58" name="矩形 57"/>
          <p:cNvSpPr>
            <a:spLocks noChangeArrowheads="1"/>
          </p:cNvSpPr>
          <p:nvPr/>
        </p:nvSpPr>
        <p:spPr bwMode="auto">
          <a:xfrm>
            <a:off x="1681163" y="3534682"/>
            <a:ext cx="7543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buFontTx/>
              <a:buChar char="•"/>
            </a:pPr>
            <a:r>
              <a:rPr lang="zh-CN" altLang="en-US" smtClean="0">
                <a:solidFill>
                  <a:srgbClr val="000000"/>
                </a:solidFill>
                <a:latin typeface="Times New Roman" panose="02020603050405020304" pitchFamily="18" charset="0"/>
              </a:rPr>
              <a:t>例</a:t>
            </a:r>
            <a:r>
              <a:rPr lang="en-US" altLang="zh-CN" smtClean="0">
                <a:solidFill>
                  <a:srgbClr val="000000"/>
                </a:solidFill>
                <a:latin typeface="Times New Roman" panose="02020603050405020304" pitchFamily="18" charset="0"/>
              </a:rPr>
              <a:t>4</a:t>
            </a:r>
            <a:r>
              <a:rPr lang="zh-CN" altLang="en-US" smtClean="0">
                <a:solidFill>
                  <a:srgbClr val="000000"/>
                </a:solidFill>
                <a:latin typeface="Times New Roman" panose="02020603050405020304" pitchFamily="18" charset="0"/>
              </a:rPr>
              <a:t>：</a:t>
            </a:r>
            <a:r>
              <a:rPr lang="en-US" altLang="zh-CN" smtClean="0">
                <a:solidFill>
                  <a:srgbClr val="000000"/>
                </a:solidFill>
                <a:latin typeface="Times New Roman" panose="02020603050405020304" pitchFamily="18" charset="0"/>
              </a:rPr>
              <a:t>Mary</a:t>
            </a:r>
            <a:r>
              <a:rPr lang="zh-CN" altLang="en-US" smtClean="0">
                <a:solidFill>
                  <a:srgbClr val="000000"/>
                </a:solidFill>
                <a:latin typeface="Times New Roman" panose="02020603050405020304" pitchFamily="18" charset="0"/>
              </a:rPr>
              <a:t>给每个人一本书 </a:t>
            </a:r>
          </a:p>
        </p:txBody>
      </p:sp>
      <p:sp>
        <p:nvSpPr>
          <p:cNvPr id="59" name="矩形 58"/>
          <p:cNvSpPr>
            <a:spLocks noChangeArrowheads="1"/>
          </p:cNvSpPr>
          <p:nvPr/>
        </p:nvSpPr>
        <p:spPr bwMode="auto">
          <a:xfrm>
            <a:off x="1104900" y="4395107"/>
            <a:ext cx="863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b="1" smtClean="0">
                <a:solidFill>
                  <a:srgbClr val="000000"/>
                </a:solidFill>
                <a:latin typeface="Times New Roman" panose="02020603050405020304" pitchFamily="18" charset="0"/>
              </a:rPr>
              <a:t>（</a:t>
            </a:r>
            <a:r>
              <a:rPr lang="en-US" altLang="zh-CN" b="1" smtClean="0">
                <a:solidFill>
                  <a:srgbClr val="000000"/>
                </a:solidFill>
                <a:latin typeface="Times New Roman" panose="02020603050405020304" pitchFamily="18" charset="0"/>
                <a:sym typeface="Symbol" panose="05050102010706020507" pitchFamily="18" charset="2"/>
              </a:rPr>
              <a:t></a:t>
            </a:r>
            <a:r>
              <a:rPr lang="en-US" altLang="zh-CN" b="1" i="1" smtClean="0">
                <a:solidFill>
                  <a:srgbClr val="000000"/>
                </a:solidFill>
                <a:latin typeface="Times New Roman" panose="02020603050405020304" pitchFamily="18" charset="0"/>
              </a:rPr>
              <a:t>x</a:t>
            </a:r>
            <a:r>
              <a:rPr lang="zh-CN" altLang="en-US" b="1" smtClean="0">
                <a:solidFill>
                  <a:srgbClr val="000000"/>
                </a:solidFill>
                <a:latin typeface="Times New Roman" panose="02020603050405020304" pitchFamily="18" charset="0"/>
              </a:rPr>
              <a:t>）（</a:t>
            </a:r>
            <a:r>
              <a:rPr lang="en-US" altLang="zh-CN" b="1" smtClean="0">
                <a:solidFill>
                  <a:srgbClr val="000000"/>
                </a:solidFill>
                <a:latin typeface="Times New Roman" panose="02020603050405020304" pitchFamily="18" charset="0"/>
                <a:sym typeface="Symbol" panose="05050102010706020507" pitchFamily="18" charset="2"/>
              </a:rPr>
              <a:t></a:t>
            </a:r>
            <a:r>
              <a:rPr lang="en-US" altLang="zh-CN" b="1" i="1" smtClean="0">
                <a:solidFill>
                  <a:srgbClr val="000000"/>
                </a:solidFill>
                <a:latin typeface="Times New Roman" panose="02020603050405020304" pitchFamily="18" charset="0"/>
              </a:rPr>
              <a:t>y</a:t>
            </a:r>
            <a:r>
              <a:rPr lang="zh-CN" altLang="en-US" b="1" smtClean="0">
                <a:solidFill>
                  <a:srgbClr val="000000"/>
                </a:solidFill>
                <a:latin typeface="Times New Roman" panose="02020603050405020304" pitchFamily="18" charset="0"/>
              </a:rPr>
              <a:t>）</a:t>
            </a:r>
            <a:r>
              <a:rPr lang="en-US" altLang="zh-CN" b="1" smtClean="0">
                <a:solidFill>
                  <a:srgbClr val="000000"/>
                </a:solidFill>
                <a:latin typeface="Times New Roman" panose="02020603050405020304" pitchFamily="18" charset="0"/>
              </a:rPr>
              <a:t>[ Person(</a:t>
            </a:r>
            <a:r>
              <a:rPr lang="en-US" altLang="zh-CN" b="1" i="1" smtClean="0">
                <a:solidFill>
                  <a:srgbClr val="000000"/>
                </a:solidFill>
                <a:latin typeface="Times New Roman" panose="02020603050405020304" pitchFamily="18" charset="0"/>
              </a:rPr>
              <a:t>x</a:t>
            </a:r>
            <a:r>
              <a:rPr lang="en-US" altLang="zh-CN" b="1" smtClean="0">
                <a:solidFill>
                  <a:srgbClr val="000000"/>
                </a:solidFill>
                <a:latin typeface="Times New Roman" panose="02020603050405020304" pitchFamily="18" charset="0"/>
              </a:rPr>
              <a:t>)∧Book(</a:t>
            </a:r>
            <a:r>
              <a:rPr lang="en-US" altLang="zh-CN" b="1" i="1" smtClean="0">
                <a:solidFill>
                  <a:srgbClr val="000000"/>
                </a:solidFill>
                <a:latin typeface="Times New Roman" panose="02020603050405020304" pitchFamily="18" charset="0"/>
              </a:rPr>
              <a:t>y</a:t>
            </a:r>
            <a:r>
              <a:rPr lang="en-US" altLang="zh-CN" b="1" smtClean="0">
                <a:solidFill>
                  <a:srgbClr val="000000"/>
                </a:solidFill>
                <a:latin typeface="Times New Roman" panose="02020603050405020304" pitchFamily="18" charset="0"/>
              </a:rPr>
              <a:t>)∧Give(Mary,</a:t>
            </a:r>
            <a:r>
              <a:rPr lang="en-US" altLang="zh-CN" b="1" i="1" smtClean="0">
                <a:solidFill>
                  <a:srgbClr val="000000"/>
                </a:solidFill>
                <a:latin typeface="Times New Roman" panose="02020603050405020304" pitchFamily="18" charset="0"/>
              </a:rPr>
              <a:t>x</a:t>
            </a:r>
            <a:r>
              <a:rPr lang="en-US" altLang="zh-CN" b="1" smtClean="0">
                <a:solidFill>
                  <a:srgbClr val="000000"/>
                </a:solidFill>
                <a:latin typeface="Times New Roman" panose="02020603050405020304" pitchFamily="18" charset="0"/>
              </a:rPr>
              <a:t>,</a:t>
            </a:r>
            <a:r>
              <a:rPr lang="en-US" altLang="zh-CN" b="1" i="1" smtClean="0">
                <a:solidFill>
                  <a:srgbClr val="000000"/>
                </a:solidFill>
                <a:latin typeface="Times New Roman" panose="02020603050405020304" pitchFamily="18" charset="0"/>
              </a:rPr>
              <a:t>y</a:t>
            </a:r>
            <a:r>
              <a:rPr lang="en-US" altLang="zh-CN" b="1" smtClean="0">
                <a:solidFill>
                  <a:srgbClr val="000000"/>
                </a:solidFill>
                <a:latin typeface="Times New Roman" panose="02020603050405020304" pitchFamily="18" charset="0"/>
              </a:rPr>
              <a:t>) ]</a:t>
            </a:r>
            <a:r>
              <a:rPr lang="en-US" altLang="zh-CN" b="1" smtClean="0">
                <a:solidFill>
                  <a:srgbClr val="000000"/>
                </a:solidFill>
                <a:latin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39039325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1" name="文本占位符 626689"/>
          <p:cNvSpPr txBox="1">
            <a:spLocks noChangeArrowheads="1"/>
          </p:cNvSpPr>
          <p:nvPr/>
        </p:nvSpPr>
        <p:spPr bwMode="auto">
          <a:xfrm>
            <a:off x="1465263" y="1612106"/>
            <a:ext cx="7543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smtClean="0">
                <a:ln>
                  <a:noFill/>
                </a:ln>
                <a:solidFill>
                  <a:srgbClr val="000000"/>
                </a:solidFill>
                <a:effectLst/>
                <a:uLnTx/>
                <a:uFillTx/>
                <a:latin typeface="Berlin Sans FB"/>
                <a:ea typeface="楷体_GB2312"/>
                <a:cs typeface="+mn-cs"/>
              </a:rPr>
              <a:t>自由变元 </a:t>
            </a:r>
            <a:endParaRPr kumimoji="0" lang="zh-CN" altLang="en-US" sz="2800" b="0" i="0" u="none" strike="noStrike" kern="1200" cap="none" spc="0" normalizeH="0" baseline="0" noProof="0" dirty="0" smtClean="0">
              <a:ln>
                <a:noFill/>
              </a:ln>
              <a:solidFill>
                <a:srgbClr val="000000"/>
              </a:solidFill>
              <a:effectLst/>
              <a:uLnTx/>
              <a:uFillTx/>
              <a:latin typeface="Berlin Sans FB"/>
              <a:ea typeface="楷体_GB2312"/>
              <a:cs typeface="+mn-cs"/>
            </a:endParaRPr>
          </a:p>
        </p:txBody>
      </p:sp>
      <p:sp>
        <p:nvSpPr>
          <p:cNvPr id="12" name="矩形 11"/>
          <p:cNvSpPr>
            <a:spLocks noChangeArrowheads="1"/>
          </p:cNvSpPr>
          <p:nvPr/>
        </p:nvSpPr>
        <p:spPr bwMode="auto">
          <a:xfrm>
            <a:off x="1104900" y="3555206"/>
            <a:ext cx="79930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342900" marR="0" lvl="0" indent="-342900" defTabSz="914400" eaLnBrk="1" fontAlgn="auto" latinLnBrk="0" hangingPunct="1">
              <a:lnSpc>
                <a:spcPct val="100000"/>
              </a:lnSpc>
              <a:spcBef>
                <a:spcPct val="20000"/>
              </a:spcBef>
              <a:spcAft>
                <a:spcPts val="0"/>
              </a:spcAft>
              <a:buClrTx/>
              <a:buSzTx/>
              <a:buFontTx/>
              <a:buNone/>
              <a:tabLst/>
              <a:defRPr/>
            </a:pPr>
            <a:r>
              <a:rPr kumimoji="0" lang="en-US" altLang="zh-CN" sz="2800" b="0" i="0" u="none" strike="noStrike" kern="0" cap="none" spc="0" normalizeH="0" baseline="0" noProof="0" smtClean="0">
                <a:ln>
                  <a:noFill/>
                </a:ln>
                <a:solidFill>
                  <a:srgbClr val="000000"/>
                </a:solidFill>
                <a:effectLst/>
                <a:uLnTx/>
                <a:uFillTx/>
                <a:latin typeface="Berlin Sans FB" panose="020E0602020502020306" pitchFamily="34" charset="0"/>
                <a:ea typeface="楷体_GB2312" pitchFamily="49" charset="-122"/>
              </a:rPr>
              <a:t>     </a:t>
            </a: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y</a:t>
            </a:r>
            <a:r>
              <a:rPr kumimoji="0" lang="zh-CN" altLang="en-US" sz="28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在存在量词（ </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 </a:t>
            </a: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x</a:t>
            </a:r>
            <a:r>
              <a:rPr kumimoji="0" lang="zh-CN" altLang="en-US" sz="28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）辖域内是自由变量，但在全称量词（ </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 </a:t>
            </a: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y</a:t>
            </a:r>
            <a:r>
              <a:rPr kumimoji="0" lang="zh-CN" altLang="en-US" sz="28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）辖域内成为约束变量。 </a:t>
            </a:r>
          </a:p>
        </p:txBody>
      </p:sp>
      <p:sp>
        <p:nvSpPr>
          <p:cNvPr id="13" name="矩形 626694"/>
          <p:cNvSpPr>
            <a:spLocks noChangeArrowheads="1"/>
          </p:cNvSpPr>
          <p:nvPr/>
        </p:nvSpPr>
        <p:spPr bwMode="auto">
          <a:xfrm>
            <a:off x="2112963" y="2413793"/>
            <a:ext cx="49545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b="1" dirty="0" smtClean="0">
                <a:solidFill>
                  <a:srgbClr val="000000"/>
                </a:solidFill>
                <a:latin typeface="Times New Roman" panose="02020603050405020304" pitchFamily="18" charset="0"/>
              </a:rPr>
              <a:t>（</a:t>
            </a:r>
            <a:r>
              <a:rPr lang="en-US" altLang="zh-CN" b="1" dirty="0" smtClean="0">
                <a:solidFill>
                  <a:srgbClr val="000000"/>
                </a:solidFill>
                <a:latin typeface="Times New Roman" panose="02020603050405020304" pitchFamily="18" charset="0"/>
                <a:sym typeface="Symbol" panose="05050102010706020507" pitchFamily="18" charset="2"/>
              </a:rPr>
              <a:t></a:t>
            </a:r>
            <a:r>
              <a:rPr lang="en-US" altLang="zh-CN" b="1" i="1" dirty="0" smtClean="0">
                <a:solidFill>
                  <a:srgbClr val="000000"/>
                </a:solidFill>
                <a:latin typeface="Times New Roman" panose="02020603050405020304" pitchFamily="18" charset="0"/>
              </a:rPr>
              <a:t>y</a:t>
            </a:r>
            <a:r>
              <a:rPr lang="zh-CN" altLang="en-US" b="1" dirty="0" smtClean="0">
                <a:solidFill>
                  <a:srgbClr val="000000"/>
                </a:solidFill>
                <a:latin typeface="Times New Roman" panose="02020603050405020304" pitchFamily="18" charset="0"/>
              </a:rPr>
              <a:t>）</a:t>
            </a:r>
            <a:r>
              <a:rPr lang="en-US" altLang="zh-CN" b="1" dirty="0" smtClean="0">
                <a:solidFill>
                  <a:srgbClr val="000000"/>
                </a:solidFill>
                <a:latin typeface="Times New Roman" panose="02020603050405020304" pitchFamily="18" charset="0"/>
              </a:rPr>
              <a:t>[ P(</a:t>
            </a:r>
            <a:r>
              <a:rPr lang="en-US" altLang="zh-CN" b="1" i="1" dirty="0" smtClean="0">
                <a:solidFill>
                  <a:srgbClr val="000000"/>
                </a:solidFill>
                <a:latin typeface="Times New Roman" panose="02020603050405020304" pitchFamily="18" charset="0"/>
              </a:rPr>
              <a:t>y</a:t>
            </a:r>
            <a:r>
              <a:rPr lang="en-US" altLang="zh-CN" b="1" dirty="0" smtClean="0">
                <a:solidFill>
                  <a:srgbClr val="000000"/>
                </a:solidFill>
                <a:latin typeface="Times New Roman" panose="02020603050405020304" pitchFamily="18" charset="0"/>
              </a:rPr>
              <a:t>) </a:t>
            </a:r>
            <a:r>
              <a:rPr lang="en-US" altLang="zh-CN" b="1" dirty="0" smtClean="0">
                <a:solidFill>
                  <a:srgbClr val="000000"/>
                </a:solidFill>
                <a:latin typeface="Times New Roman" panose="02020603050405020304" pitchFamily="18" charset="0"/>
                <a:sym typeface="Symbol" panose="05050102010706020507" pitchFamily="18" charset="2"/>
              </a:rPr>
              <a:t></a:t>
            </a:r>
            <a:r>
              <a:rPr lang="en-US" altLang="zh-CN" b="1" dirty="0" smtClean="0">
                <a:solidFill>
                  <a:srgbClr val="000000"/>
                </a:solidFill>
                <a:latin typeface="Times New Roman" panose="02020603050405020304" pitchFamily="18" charset="0"/>
              </a:rPr>
              <a:t> </a:t>
            </a:r>
            <a:r>
              <a:rPr lang="zh-CN" altLang="en-US" b="1" dirty="0" smtClean="0">
                <a:solidFill>
                  <a:srgbClr val="000000"/>
                </a:solidFill>
                <a:latin typeface="Times New Roman" panose="02020603050405020304" pitchFamily="18" charset="0"/>
              </a:rPr>
              <a:t>（</a:t>
            </a:r>
            <a:r>
              <a:rPr lang="en-US" altLang="zh-CN" b="1" dirty="0" smtClean="0">
                <a:solidFill>
                  <a:srgbClr val="000000"/>
                </a:solidFill>
                <a:latin typeface="Times New Roman" panose="02020603050405020304" pitchFamily="18" charset="0"/>
                <a:sym typeface="Symbol" panose="05050102010706020507" pitchFamily="18" charset="2"/>
              </a:rPr>
              <a:t></a:t>
            </a:r>
            <a:r>
              <a:rPr lang="en-US" altLang="zh-CN" b="1" i="1" dirty="0" smtClean="0">
                <a:solidFill>
                  <a:srgbClr val="000000"/>
                </a:solidFill>
                <a:latin typeface="Times New Roman" panose="02020603050405020304" pitchFamily="18" charset="0"/>
              </a:rPr>
              <a:t>x</a:t>
            </a:r>
            <a:r>
              <a:rPr lang="zh-CN" altLang="en-US" b="1" dirty="0" smtClean="0">
                <a:solidFill>
                  <a:srgbClr val="000000"/>
                </a:solidFill>
                <a:latin typeface="Times New Roman" panose="02020603050405020304" pitchFamily="18" charset="0"/>
              </a:rPr>
              <a:t>）</a:t>
            </a:r>
            <a:r>
              <a:rPr lang="en-US" altLang="zh-CN" b="1" dirty="0" smtClean="0">
                <a:solidFill>
                  <a:srgbClr val="000000"/>
                </a:solidFill>
                <a:latin typeface="Times New Roman" panose="02020603050405020304" pitchFamily="18" charset="0"/>
              </a:rPr>
              <a:t>Q(</a:t>
            </a:r>
            <a:r>
              <a:rPr lang="en-US" altLang="zh-CN" b="1" i="1" dirty="0" err="1" smtClean="0">
                <a:solidFill>
                  <a:srgbClr val="000000"/>
                </a:solidFill>
                <a:latin typeface="Times New Roman" panose="02020603050405020304" pitchFamily="18" charset="0"/>
              </a:rPr>
              <a:t>x</a:t>
            </a:r>
            <a:r>
              <a:rPr lang="en-US" altLang="zh-CN" b="1" dirty="0" err="1" smtClean="0">
                <a:solidFill>
                  <a:srgbClr val="000000"/>
                </a:solidFill>
                <a:latin typeface="Times New Roman" panose="02020603050405020304" pitchFamily="18" charset="0"/>
              </a:rPr>
              <a:t>,</a:t>
            </a:r>
            <a:r>
              <a:rPr lang="en-US" altLang="zh-CN" b="1" i="1" dirty="0" err="1" smtClean="0">
                <a:solidFill>
                  <a:srgbClr val="000000"/>
                </a:solidFill>
                <a:latin typeface="Times New Roman" panose="02020603050405020304" pitchFamily="18" charset="0"/>
              </a:rPr>
              <a:t>y</a:t>
            </a:r>
            <a:r>
              <a:rPr lang="en-US" altLang="zh-CN" b="1" dirty="0" smtClean="0">
                <a:solidFill>
                  <a:srgbClr val="000000"/>
                </a:solidFill>
                <a:latin typeface="Times New Roman" panose="02020603050405020304" pitchFamily="18" charset="0"/>
              </a:rPr>
              <a:t>) ]</a:t>
            </a:r>
            <a:br>
              <a:rPr lang="en-US" altLang="zh-CN" b="1" dirty="0" smtClean="0">
                <a:solidFill>
                  <a:srgbClr val="000000"/>
                </a:solidFill>
                <a:latin typeface="Times New Roman" panose="02020603050405020304" pitchFamily="18" charset="0"/>
              </a:rPr>
            </a:br>
            <a:endParaRPr lang="en-US" altLang="zh-CN" b="1"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446529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49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4662715"/>
          </a:xfrm>
        </p:spPr>
        <p:txBody>
          <a:bodyPr>
            <a:normAutofit lnSpcReduction="10000"/>
          </a:bodyPr>
          <a:lstStyle/>
          <a:p>
            <a:pPr marL="0" indent="0" eaLnBrk="0" hangingPunct="0">
              <a:lnSpc>
                <a:spcPct val="150000"/>
              </a:lnSpc>
              <a:spcBef>
                <a:spcPts val="0"/>
              </a:spcBef>
              <a:buClr>
                <a:srgbClr val="FFFF66"/>
              </a:buClr>
              <a:buNone/>
            </a:pPr>
            <a:r>
              <a:rPr lang="en-US" altLang="zh-CN" sz="2600" b="1" dirty="0" smtClean="0">
                <a:solidFill>
                  <a:srgbClr val="0000FF"/>
                </a:solidFill>
              </a:rPr>
              <a:t>2.3.2 </a:t>
            </a:r>
            <a:r>
              <a:rPr lang="zh-CN" altLang="en-US" sz="2600" b="1" dirty="0" smtClean="0">
                <a:solidFill>
                  <a:srgbClr val="0000FF"/>
                </a:solidFill>
              </a:rPr>
              <a:t>谓词公式</a:t>
            </a:r>
            <a:endParaRPr lang="en-US" altLang="zh-CN" sz="2600" dirty="0" smtClean="0">
              <a:solidFill>
                <a:srgbClr val="000000"/>
              </a:solidFill>
              <a:latin typeface="Berlin Sans FB"/>
            </a:endParaRPr>
          </a:p>
          <a:p>
            <a:pPr marL="342900" lvl="0" indent="-342900" algn="just">
              <a:lnSpc>
                <a:spcPct val="150000"/>
              </a:lnSpc>
              <a:spcBef>
                <a:spcPts val="0"/>
              </a:spcBef>
              <a:buBlip>
                <a:blip r:embed="rId2"/>
              </a:buBlip>
            </a:pPr>
            <a:r>
              <a:rPr lang="zh-CN" altLang="en-US" sz="2800" b="1" dirty="0" smtClean="0">
                <a:solidFill>
                  <a:srgbClr val="CC3300"/>
                </a:solidFill>
                <a:latin typeface="Berlin Sans FB"/>
                <a:ea typeface="楷体_GB2312"/>
              </a:rPr>
              <a:t>谓词</a:t>
            </a:r>
            <a:r>
              <a:rPr lang="zh-CN" altLang="en-US" sz="2800" b="1" dirty="0">
                <a:solidFill>
                  <a:srgbClr val="CC3300"/>
                </a:solidFill>
                <a:latin typeface="Berlin Sans FB"/>
                <a:ea typeface="楷体_GB2312"/>
              </a:rPr>
              <a:t>公式的的定义</a:t>
            </a:r>
          </a:p>
          <a:p>
            <a:pPr marL="742950" lvl="1" indent="-285750" algn="just">
              <a:lnSpc>
                <a:spcPct val="150000"/>
              </a:lnSpc>
              <a:spcBef>
                <a:spcPts val="0"/>
              </a:spcBef>
              <a:buClrTx/>
              <a:buSzPct val="75000"/>
              <a:buBlip>
                <a:blip r:embed="rId3"/>
              </a:buBlip>
            </a:pPr>
            <a:r>
              <a:rPr lang="zh-CN" altLang="en-US" sz="2400" dirty="0">
                <a:solidFill>
                  <a:srgbClr val="000000"/>
                </a:solidFill>
                <a:latin typeface="Times New Roman" panose="02020603050405020304" pitchFamily="18" charset="0"/>
                <a:ea typeface="楷体_GB2312"/>
              </a:rPr>
              <a:t>用</a:t>
            </a:r>
            <a:r>
              <a:rPr lang="en-US" altLang="zh-CN" sz="2400" b="1" i="1" dirty="0">
                <a:solidFill>
                  <a:srgbClr val="EB2B05"/>
                </a:solidFill>
                <a:latin typeface="Times New Roman" panose="02020603050405020304" pitchFamily="18" charset="0"/>
                <a:ea typeface="楷体_GB2312"/>
              </a:rPr>
              <a:t>P</a:t>
            </a:r>
            <a:r>
              <a:rPr lang="en-US" altLang="zh-CN" sz="2400" b="1" dirty="0">
                <a:solidFill>
                  <a:srgbClr val="EB2B05"/>
                </a:solidFill>
                <a:latin typeface="Times New Roman" panose="02020603050405020304" pitchFamily="18" charset="0"/>
                <a:ea typeface="楷体_GB2312"/>
              </a:rPr>
              <a:t>(</a:t>
            </a:r>
            <a:r>
              <a:rPr lang="en-US" altLang="zh-CN" sz="2400" b="1" i="1" dirty="0">
                <a:solidFill>
                  <a:srgbClr val="EB2B05"/>
                </a:solidFill>
                <a:latin typeface="Times New Roman" panose="02020603050405020304" pitchFamily="18" charset="0"/>
                <a:ea typeface="楷体_GB2312"/>
              </a:rPr>
              <a:t>x</a:t>
            </a:r>
            <a:r>
              <a:rPr lang="en-US" altLang="zh-CN" sz="2400" b="1" baseline="-25000" dirty="0">
                <a:solidFill>
                  <a:srgbClr val="EB2B05"/>
                </a:solidFill>
                <a:latin typeface="Times New Roman" panose="02020603050405020304" pitchFamily="18" charset="0"/>
                <a:ea typeface="楷体_GB2312"/>
              </a:rPr>
              <a:t>1</a:t>
            </a:r>
            <a:r>
              <a:rPr lang="zh-CN" altLang="en-US" sz="2400" b="1" dirty="0">
                <a:solidFill>
                  <a:srgbClr val="EB2B05"/>
                </a:solidFill>
                <a:latin typeface="Times New Roman" panose="02020603050405020304" pitchFamily="18" charset="0"/>
                <a:ea typeface="楷体_GB2312"/>
              </a:rPr>
              <a:t>，</a:t>
            </a:r>
            <a:r>
              <a:rPr lang="en-US" altLang="zh-CN" sz="2400" b="1" i="1" dirty="0">
                <a:solidFill>
                  <a:srgbClr val="EB2B05"/>
                </a:solidFill>
                <a:latin typeface="Times New Roman" panose="02020603050405020304" pitchFamily="18" charset="0"/>
                <a:ea typeface="楷体_GB2312"/>
              </a:rPr>
              <a:t>x</a:t>
            </a:r>
            <a:r>
              <a:rPr lang="en-US" altLang="zh-CN" sz="2400" b="1" baseline="-25000" dirty="0">
                <a:solidFill>
                  <a:srgbClr val="EB2B05"/>
                </a:solidFill>
                <a:latin typeface="Times New Roman" panose="02020603050405020304" pitchFamily="18" charset="0"/>
                <a:ea typeface="楷体_GB2312"/>
              </a:rPr>
              <a:t>2</a:t>
            </a:r>
            <a:r>
              <a:rPr lang="zh-CN" altLang="en-US" sz="2400" b="1" dirty="0">
                <a:solidFill>
                  <a:srgbClr val="EB2B05"/>
                </a:solidFill>
                <a:latin typeface="Times New Roman" panose="02020603050405020304" pitchFamily="18" charset="0"/>
                <a:ea typeface="楷体_GB2312"/>
              </a:rPr>
              <a:t>，</a:t>
            </a:r>
            <a:r>
              <a:rPr lang="en-US" altLang="zh-CN" sz="2400" b="1" dirty="0">
                <a:solidFill>
                  <a:srgbClr val="EB2B05"/>
                </a:solidFill>
                <a:latin typeface="Times New Roman" panose="02020603050405020304" pitchFamily="18" charset="0"/>
                <a:ea typeface="楷体_GB2312"/>
              </a:rPr>
              <a:t>…</a:t>
            </a:r>
            <a:r>
              <a:rPr lang="zh-CN" altLang="en-US" sz="2400" b="1" dirty="0">
                <a:solidFill>
                  <a:srgbClr val="EB2B05"/>
                </a:solidFill>
                <a:latin typeface="Times New Roman" panose="02020603050405020304" pitchFamily="18" charset="0"/>
                <a:ea typeface="楷体_GB2312"/>
              </a:rPr>
              <a:t>，</a:t>
            </a:r>
            <a:r>
              <a:rPr lang="en-US" altLang="zh-CN" sz="2400" b="1" i="1" dirty="0" err="1">
                <a:solidFill>
                  <a:srgbClr val="EB2B05"/>
                </a:solidFill>
                <a:latin typeface="Times New Roman" panose="02020603050405020304" pitchFamily="18" charset="0"/>
                <a:ea typeface="楷体_GB2312"/>
              </a:rPr>
              <a:t>x</a:t>
            </a:r>
            <a:r>
              <a:rPr lang="en-US" altLang="zh-CN" sz="2400" b="1" i="1" baseline="-25000" dirty="0" err="1">
                <a:solidFill>
                  <a:srgbClr val="EB2B05"/>
                </a:solidFill>
                <a:latin typeface="Times New Roman" panose="02020603050405020304" pitchFamily="18" charset="0"/>
                <a:ea typeface="楷体_GB2312"/>
              </a:rPr>
              <a:t>n</a:t>
            </a:r>
            <a:r>
              <a:rPr lang="en-US" altLang="zh-CN" sz="2400" b="1" dirty="0">
                <a:solidFill>
                  <a:srgbClr val="EB2B05"/>
                </a:solidFill>
                <a:latin typeface="Times New Roman" panose="02020603050405020304" pitchFamily="18" charset="0"/>
                <a:ea typeface="楷体_GB2312"/>
              </a:rPr>
              <a:t>)</a:t>
            </a:r>
            <a:r>
              <a:rPr lang="zh-CN" altLang="en-US" sz="2400" dirty="0">
                <a:solidFill>
                  <a:srgbClr val="000000"/>
                </a:solidFill>
                <a:latin typeface="Times New Roman" panose="02020603050405020304" pitchFamily="18" charset="0"/>
                <a:ea typeface="楷体_GB2312"/>
              </a:rPr>
              <a:t>表示一个</a:t>
            </a:r>
            <a:r>
              <a:rPr lang="en-US" altLang="zh-CN" sz="2400" dirty="0">
                <a:solidFill>
                  <a:srgbClr val="000000"/>
                </a:solidFill>
                <a:latin typeface="Times New Roman" panose="02020603050405020304" pitchFamily="18" charset="0"/>
                <a:ea typeface="楷体_GB2312"/>
              </a:rPr>
              <a:t>n</a:t>
            </a:r>
            <a:r>
              <a:rPr lang="zh-CN" altLang="en-US" sz="2400" dirty="0">
                <a:solidFill>
                  <a:srgbClr val="000000"/>
                </a:solidFill>
                <a:latin typeface="Times New Roman" panose="02020603050405020304" pitchFamily="18" charset="0"/>
                <a:ea typeface="楷体_GB2312"/>
              </a:rPr>
              <a:t>元谓词公式，其中</a:t>
            </a:r>
            <a:r>
              <a:rPr lang="en-US" altLang="zh-CN" sz="2400" i="1" dirty="0">
                <a:solidFill>
                  <a:srgbClr val="000000"/>
                </a:solidFill>
                <a:latin typeface="Times New Roman" panose="02020603050405020304" pitchFamily="18" charset="0"/>
                <a:ea typeface="楷体_GB2312"/>
              </a:rPr>
              <a:t>P</a:t>
            </a:r>
            <a:r>
              <a:rPr lang="zh-CN" altLang="en-US" sz="2400" dirty="0">
                <a:solidFill>
                  <a:srgbClr val="000000"/>
                </a:solidFill>
                <a:latin typeface="Times New Roman" panose="02020603050405020304" pitchFamily="18" charset="0"/>
                <a:ea typeface="楷体_GB2312"/>
              </a:rPr>
              <a:t>为</a:t>
            </a:r>
            <a:r>
              <a:rPr lang="en-US" altLang="zh-CN" sz="2400" i="1" dirty="0">
                <a:solidFill>
                  <a:srgbClr val="000000"/>
                </a:solidFill>
                <a:latin typeface="Times New Roman" panose="02020603050405020304" pitchFamily="18" charset="0"/>
                <a:ea typeface="楷体_GB2312"/>
              </a:rPr>
              <a:t>n</a:t>
            </a:r>
            <a:r>
              <a:rPr lang="zh-CN" altLang="en-US" sz="2400" dirty="0">
                <a:solidFill>
                  <a:srgbClr val="000000"/>
                </a:solidFill>
                <a:latin typeface="Times New Roman" panose="02020603050405020304" pitchFamily="18" charset="0"/>
                <a:ea typeface="楷体_GB2312"/>
              </a:rPr>
              <a:t>元谓词，</a:t>
            </a: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1</a:t>
            </a:r>
            <a:r>
              <a:rPr lang="zh-CN" altLang="en-US" sz="2400" dirty="0">
                <a:solidFill>
                  <a:srgbClr val="000000"/>
                </a:solidFill>
                <a:latin typeface="Times New Roman" panose="02020603050405020304" pitchFamily="18" charset="0"/>
                <a:ea typeface="楷体_GB2312"/>
              </a:rPr>
              <a:t>，</a:t>
            </a: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2</a:t>
            </a:r>
            <a:r>
              <a:rPr lang="zh-CN" altLang="en-US" sz="2400" dirty="0">
                <a:solidFill>
                  <a:srgbClr val="000000"/>
                </a:solidFill>
                <a:latin typeface="Times New Roman" panose="02020603050405020304" pitchFamily="18" charset="0"/>
                <a:ea typeface="楷体_GB2312"/>
              </a:rPr>
              <a:t>，</a:t>
            </a:r>
            <a:r>
              <a:rPr lang="en-US" altLang="zh-CN" sz="2400" dirty="0">
                <a:solidFill>
                  <a:srgbClr val="000000"/>
                </a:solidFill>
                <a:latin typeface="Times New Roman" panose="02020603050405020304" pitchFamily="18" charset="0"/>
                <a:ea typeface="楷体_GB2312"/>
              </a:rPr>
              <a:t>…</a:t>
            </a:r>
            <a:r>
              <a:rPr lang="zh-CN" altLang="en-US" sz="2400" dirty="0">
                <a:solidFill>
                  <a:srgbClr val="000000"/>
                </a:solidFill>
                <a:latin typeface="Times New Roman" panose="02020603050405020304" pitchFamily="18" charset="0"/>
                <a:ea typeface="楷体_GB2312"/>
              </a:rPr>
              <a:t>，</a:t>
            </a:r>
            <a:r>
              <a:rPr lang="en-US" altLang="zh-CN" sz="2400" i="1" dirty="0" err="1">
                <a:solidFill>
                  <a:srgbClr val="000000"/>
                </a:solidFill>
                <a:latin typeface="Times New Roman" panose="02020603050405020304" pitchFamily="18" charset="0"/>
                <a:ea typeface="楷体_GB2312"/>
              </a:rPr>
              <a:t>x</a:t>
            </a:r>
            <a:r>
              <a:rPr lang="en-US" altLang="zh-CN" sz="2400" i="1" baseline="-25000" dirty="0" err="1">
                <a:solidFill>
                  <a:srgbClr val="000000"/>
                </a:solidFill>
                <a:latin typeface="Times New Roman" panose="02020603050405020304" pitchFamily="18" charset="0"/>
                <a:ea typeface="楷体_GB2312"/>
              </a:rPr>
              <a:t>n</a:t>
            </a:r>
            <a:r>
              <a:rPr lang="zh-CN" altLang="en-US" sz="2400" dirty="0">
                <a:solidFill>
                  <a:srgbClr val="000000"/>
                </a:solidFill>
                <a:latin typeface="Times New Roman" panose="02020603050405020304" pitchFamily="18" charset="0"/>
                <a:ea typeface="楷体_GB2312"/>
              </a:rPr>
              <a:t>为客体变量或变元。通常把</a:t>
            </a:r>
            <a:r>
              <a:rPr lang="en-US" altLang="zh-CN" sz="2400" dirty="0">
                <a:solidFill>
                  <a:srgbClr val="000000"/>
                </a:solidFill>
                <a:latin typeface="Times New Roman" panose="02020603050405020304" pitchFamily="18" charset="0"/>
                <a:ea typeface="楷体_GB2312"/>
              </a:rPr>
              <a:t>P(</a:t>
            </a: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1</a:t>
            </a:r>
            <a:r>
              <a:rPr lang="zh-CN" altLang="en-US" sz="2400" dirty="0">
                <a:solidFill>
                  <a:srgbClr val="000000"/>
                </a:solidFill>
                <a:latin typeface="Times New Roman" panose="02020603050405020304" pitchFamily="18" charset="0"/>
                <a:ea typeface="楷体_GB2312"/>
              </a:rPr>
              <a:t>，</a:t>
            </a:r>
            <a:r>
              <a:rPr lang="en-US" altLang="zh-CN" sz="2400" i="1" dirty="0">
                <a:solidFill>
                  <a:srgbClr val="000000"/>
                </a:solidFill>
                <a:latin typeface="Times New Roman" panose="02020603050405020304" pitchFamily="18" charset="0"/>
                <a:ea typeface="楷体_GB2312"/>
              </a:rPr>
              <a:t>x</a:t>
            </a:r>
            <a:r>
              <a:rPr lang="en-US" altLang="zh-CN" sz="2400" baseline="-25000" dirty="0">
                <a:solidFill>
                  <a:srgbClr val="000000"/>
                </a:solidFill>
                <a:latin typeface="Times New Roman" panose="02020603050405020304" pitchFamily="18" charset="0"/>
                <a:ea typeface="楷体_GB2312"/>
              </a:rPr>
              <a:t>2</a:t>
            </a:r>
            <a:r>
              <a:rPr lang="zh-CN" altLang="en-US" sz="2400" dirty="0">
                <a:solidFill>
                  <a:srgbClr val="000000"/>
                </a:solidFill>
                <a:latin typeface="Times New Roman" panose="02020603050405020304" pitchFamily="18" charset="0"/>
                <a:ea typeface="楷体_GB2312"/>
              </a:rPr>
              <a:t>，</a:t>
            </a:r>
            <a:r>
              <a:rPr lang="en-US" altLang="zh-CN" sz="2400" dirty="0">
                <a:solidFill>
                  <a:srgbClr val="000000"/>
                </a:solidFill>
                <a:latin typeface="Times New Roman" panose="02020603050405020304" pitchFamily="18" charset="0"/>
                <a:ea typeface="楷体_GB2312"/>
              </a:rPr>
              <a:t>…,</a:t>
            </a:r>
            <a:r>
              <a:rPr lang="en-US" altLang="zh-CN" sz="2400" i="1" dirty="0" err="1">
                <a:solidFill>
                  <a:srgbClr val="000000"/>
                </a:solidFill>
                <a:latin typeface="Times New Roman" panose="02020603050405020304" pitchFamily="18" charset="0"/>
                <a:ea typeface="楷体_GB2312"/>
              </a:rPr>
              <a:t>x</a:t>
            </a:r>
            <a:r>
              <a:rPr lang="en-US" altLang="zh-CN" sz="2400" i="1" baseline="-25000" dirty="0" err="1">
                <a:solidFill>
                  <a:srgbClr val="000000"/>
                </a:solidFill>
                <a:latin typeface="Times New Roman" panose="02020603050405020304" pitchFamily="18" charset="0"/>
                <a:ea typeface="楷体_GB2312"/>
              </a:rPr>
              <a:t>n</a:t>
            </a:r>
            <a:r>
              <a:rPr lang="en-US" altLang="zh-CN" sz="2400" dirty="0">
                <a:solidFill>
                  <a:srgbClr val="000000"/>
                </a:solidFill>
                <a:latin typeface="Times New Roman" panose="02020603050405020304" pitchFamily="18" charset="0"/>
                <a:ea typeface="楷体_GB2312"/>
              </a:rPr>
              <a:t>)</a:t>
            </a:r>
            <a:r>
              <a:rPr lang="zh-CN" altLang="en-US" sz="2400" dirty="0">
                <a:solidFill>
                  <a:srgbClr val="000000"/>
                </a:solidFill>
                <a:latin typeface="Times New Roman" panose="02020603050405020304" pitchFamily="18" charset="0"/>
                <a:ea typeface="楷体_GB2312"/>
              </a:rPr>
              <a:t>叫做谓词演算的</a:t>
            </a:r>
            <a:r>
              <a:rPr lang="zh-CN" altLang="en-US" sz="2400" b="1" dirty="0">
                <a:solidFill>
                  <a:srgbClr val="CC6600"/>
                </a:solidFill>
                <a:latin typeface="Times New Roman" panose="02020603050405020304" pitchFamily="18" charset="0"/>
                <a:ea typeface="楷体_GB2312"/>
              </a:rPr>
              <a:t>原子公式</a:t>
            </a:r>
            <a:r>
              <a:rPr lang="zh-CN" altLang="en-US" sz="2400" dirty="0">
                <a:solidFill>
                  <a:srgbClr val="000000"/>
                </a:solidFill>
                <a:latin typeface="Times New Roman" panose="02020603050405020304" pitchFamily="18" charset="0"/>
                <a:ea typeface="楷体_GB2312"/>
              </a:rPr>
              <a:t>，或</a:t>
            </a:r>
            <a:r>
              <a:rPr lang="zh-CN" altLang="en-US" sz="2400" b="1" dirty="0">
                <a:solidFill>
                  <a:srgbClr val="CC6600"/>
                </a:solidFill>
                <a:latin typeface="Times New Roman" panose="02020603050405020304" pitchFamily="18" charset="0"/>
                <a:ea typeface="楷体_GB2312"/>
              </a:rPr>
              <a:t>原子谓词公式</a:t>
            </a:r>
            <a:r>
              <a:rPr lang="zh-CN" altLang="en-US" sz="2400" dirty="0">
                <a:solidFill>
                  <a:srgbClr val="000000"/>
                </a:solidFill>
                <a:latin typeface="Times New Roman" panose="02020603050405020304" pitchFamily="18" charset="0"/>
                <a:ea typeface="楷体_GB2312"/>
              </a:rPr>
              <a:t>。</a:t>
            </a:r>
          </a:p>
          <a:p>
            <a:pPr marL="342900" lvl="0" indent="-342900" algn="just">
              <a:lnSpc>
                <a:spcPct val="150000"/>
              </a:lnSpc>
              <a:spcBef>
                <a:spcPts val="0"/>
              </a:spcBef>
              <a:buBlip>
                <a:blip r:embed="rId2"/>
              </a:buBlip>
            </a:pPr>
            <a:r>
              <a:rPr lang="zh-CN" altLang="en-US" sz="2800" b="1" dirty="0">
                <a:solidFill>
                  <a:srgbClr val="CC3300"/>
                </a:solidFill>
                <a:latin typeface="Times New Roman" panose="02020603050405020304" pitchFamily="18" charset="0"/>
                <a:ea typeface="楷体_GB2312"/>
              </a:rPr>
              <a:t>分子谓词公式</a:t>
            </a:r>
          </a:p>
          <a:p>
            <a:pPr marL="742950" lvl="1" indent="-285750" algn="just">
              <a:lnSpc>
                <a:spcPct val="150000"/>
              </a:lnSpc>
              <a:spcBef>
                <a:spcPts val="0"/>
              </a:spcBef>
              <a:buClrTx/>
              <a:buSzPct val="75000"/>
              <a:buBlip>
                <a:blip r:embed="rId3"/>
              </a:buBlip>
            </a:pPr>
            <a:r>
              <a:rPr lang="zh-CN" altLang="en-US" sz="2400" dirty="0">
                <a:solidFill>
                  <a:srgbClr val="000000"/>
                </a:solidFill>
                <a:latin typeface="Times New Roman" panose="02020603050405020304" pitchFamily="18" charset="0"/>
                <a:ea typeface="楷体_GB2312"/>
              </a:rPr>
              <a:t>可以用连词把原子谓词公式组成复合谓词公式，并把它叫做</a:t>
            </a:r>
            <a:r>
              <a:rPr lang="zh-CN" altLang="en-US" sz="2400" b="1" dirty="0">
                <a:solidFill>
                  <a:srgbClr val="CC6600"/>
                </a:solidFill>
                <a:latin typeface="Times New Roman" panose="02020603050405020304" pitchFamily="18" charset="0"/>
                <a:ea typeface="楷体_GB2312"/>
              </a:rPr>
              <a:t>分子谓词公式</a:t>
            </a:r>
            <a:r>
              <a:rPr lang="zh-CN" altLang="en-US" sz="2400" dirty="0">
                <a:solidFill>
                  <a:srgbClr val="000000"/>
                </a:solidFill>
                <a:latin typeface="Times New Roman" panose="02020603050405020304" pitchFamily="18" charset="0"/>
                <a:ea typeface="楷体_GB2312"/>
              </a:rPr>
              <a:t>。</a:t>
            </a:r>
          </a:p>
        </p:txBody>
      </p:sp>
    </p:spTree>
    <p:extLst>
      <p:ext uri="{BB962C8B-B14F-4D97-AF65-F5344CB8AC3E}">
        <p14:creationId xmlns:p14="http://schemas.microsoft.com/office/powerpoint/2010/main" val="425584748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4895850"/>
          </a:xfrm>
        </p:spPr>
        <p:txBody>
          <a:bodyPr>
            <a:normAutofit lnSpcReduction="10000"/>
          </a:bodyPr>
          <a:lstStyle/>
          <a:p>
            <a:pPr marL="0" indent="0">
              <a:lnSpc>
                <a:spcPct val="150000"/>
              </a:lnSpc>
              <a:spcBef>
                <a:spcPts val="0"/>
              </a:spcBef>
              <a:buNone/>
              <a:defRPr/>
            </a:pPr>
            <a:r>
              <a:rPr lang="en-US" altLang="zh-CN" sz="2600" b="1" dirty="0">
                <a:solidFill>
                  <a:srgbClr val="0000FF"/>
                </a:solidFill>
              </a:rPr>
              <a:t>2</a:t>
            </a:r>
            <a:r>
              <a:rPr lang="en-US" altLang="zh-CN" sz="2600" b="1" dirty="0" smtClean="0">
                <a:solidFill>
                  <a:srgbClr val="0000FF"/>
                </a:solidFill>
              </a:rPr>
              <a:t>.1.1 </a:t>
            </a:r>
            <a:r>
              <a:rPr lang="zh-CN" altLang="en-US" sz="2600" b="1" dirty="0" smtClean="0">
                <a:solidFill>
                  <a:srgbClr val="0000FF"/>
                </a:solidFill>
              </a:rPr>
              <a:t>问题状态描述</a:t>
            </a:r>
            <a:endParaRPr lang="en-US" altLang="zh-CN" sz="2600" b="1" dirty="0">
              <a:solidFill>
                <a:srgbClr val="0000FF"/>
              </a:solidFill>
            </a:endParaRPr>
          </a:p>
          <a:p>
            <a:pPr marL="342900" lvl="0" indent="-342900" eaLnBrk="0" hangingPunct="0">
              <a:lnSpc>
                <a:spcPct val="150000"/>
              </a:lnSpc>
              <a:spcBef>
                <a:spcPts val="0"/>
              </a:spcBef>
              <a:buClr>
                <a:srgbClr val="FFFF66"/>
              </a:buClr>
              <a:buBlip>
                <a:blip r:embed="rId2"/>
              </a:buBlip>
            </a:pPr>
            <a:r>
              <a:rPr lang="zh-CN" altLang="en-US" sz="2600" dirty="0">
                <a:solidFill>
                  <a:srgbClr val="000000"/>
                </a:solidFill>
                <a:latin typeface="Berlin Sans FB"/>
              </a:rPr>
              <a:t>问题求解技术</a:t>
            </a:r>
            <a:r>
              <a:rPr lang="zh-CN" altLang="en-US" sz="2600" dirty="0" smtClean="0">
                <a:solidFill>
                  <a:srgbClr val="000000"/>
                </a:solidFill>
                <a:latin typeface="Berlin Sans FB"/>
              </a:rPr>
              <a:t>主要涉及两</a:t>
            </a:r>
            <a:r>
              <a:rPr lang="zh-CN" altLang="en-US" sz="2600" dirty="0">
                <a:solidFill>
                  <a:srgbClr val="000000"/>
                </a:solidFill>
                <a:latin typeface="Berlin Sans FB"/>
              </a:rPr>
              <a:t>个方面：</a:t>
            </a:r>
          </a:p>
          <a:p>
            <a:pPr marL="742950" lvl="1" indent="-285750">
              <a:lnSpc>
                <a:spcPct val="150000"/>
              </a:lnSpc>
              <a:spcBef>
                <a:spcPts val="0"/>
              </a:spcBef>
              <a:buClr>
                <a:srgbClr val="FFFFCC"/>
              </a:buClr>
              <a:buBlip>
                <a:blip r:embed="rId3"/>
              </a:buBlip>
            </a:pPr>
            <a:r>
              <a:rPr lang="zh-CN" altLang="en-US" sz="2400" dirty="0">
                <a:solidFill>
                  <a:srgbClr val="000000"/>
                </a:solidFill>
                <a:latin typeface="Berlin Sans FB"/>
              </a:rPr>
              <a:t>问题的表示</a:t>
            </a:r>
          </a:p>
          <a:p>
            <a:pPr marL="742950" lvl="1" indent="-285750">
              <a:lnSpc>
                <a:spcPct val="150000"/>
              </a:lnSpc>
              <a:spcBef>
                <a:spcPts val="0"/>
              </a:spcBef>
              <a:buClr>
                <a:srgbClr val="FFFFCC"/>
              </a:buClr>
              <a:buBlip>
                <a:blip r:embed="rId3"/>
              </a:buBlip>
            </a:pPr>
            <a:r>
              <a:rPr lang="zh-CN" altLang="en-US" sz="2400" dirty="0">
                <a:solidFill>
                  <a:srgbClr val="000000"/>
                </a:solidFill>
                <a:latin typeface="Berlin Sans FB"/>
              </a:rPr>
              <a:t>求解的方法</a:t>
            </a:r>
          </a:p>
          <a:p>
            <a:pPr marL="342900" lvl="0" indent="-342900">
              <a:lnSpc>
                <a:spcPct val="150000"/>
              </a:lnSpc>
              <a:spcBef>
                <a:spcPts val="0"/>
              </a:spcBef>
              <a:buClr>
                <a:srgbClr val="FFFF66"/>
              </a:buClr>
              <a:buBlip>
                <a:blip r:embed="rId2"/>
              </a:buBlip>
            </a:pPr>
            <a:r>
              <a:rPr lang="zh-CN" altLang="en-US" sz="2600" dirty="0">
                <a:solidFill>
                  <a:srgbClr val="000000"/>
                </a:solidFill>
                <a:latin typeface="Berlin Sans FB"/>
              </a:rPr>
              <a:t>状态空间表示</a:t>
            </a:r>
          </a:p>
          <a:p>
            <a:pPr marL="742950" lvl="1" indent="-285750">
              <a:lnSpc>
                <a:spcPct val="150000"/>
              </a:lnSpc>
              <a:spcBef>
                <a:spcPts val="0"/>
              </a:spcBef>
              <a:buClr>
                <a:srgbClr val="FFFFCC"/>
              </a:buClr>
              <a:buBlip>
                <a:blip r:embed="rId3"/>
              </a:buBlip>
            </a:pPr>
            <a:r>
              <a:rPr lang="zh-CN" altLang="en-US" sz="2400" dirty="0" smtClean="0">
                <a:solidFill>
                  <a:srgbClr val="000000"/>
                </a:solidFill>
                <a:latin typeface="华文新魏" panose="02010800040101010101" pitchFamily="2" charset="-122"/>
              </a:rPr>
              <a:t>状态</a:t>
            </a:r>
            <a:r>
              <a:rPr lang="zh-CN" altLang="en-US" sz="2400" dirty="0" smtClean="0">
                <a:solidFill>
                  <a:srgbClr val="000000"/>
                </a:solidFill>
                <a:latin typeface="Times New Roman" panose="02020603050405020304" pitchFamily="18" charset="0"/>
              </a:rPr>
              <a:t>（</a:t>
            </a:r>
            <a:r>
              <a:rPr lang="en-US" altLang="zh-CN" sz="2400" dirty="0" smtClean="0">
                <a:solidFill>
                  <a:srgbClr val="000000"/>
                </a:solidFill>
                <a:latin typeface="Times New Roman" panose="02020603050405020304" pitchFamily="18" charset="0"/>
              </a:rPr>
              <a:t>state</a:t>
            </a:r>
            <a:r>
              <a:rPr lang="zh-CN" altLang="en-US" sz="2400" dirty="0" smtClean="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表示</a:t>
            </a:r>
            <a:r>
              <a:rPr lang="zh-CN" altLang="en-US" sz="2400" dirty="0">
                <a:solidFill>
                  <a:srgbClr val="000000"/>
                </a:solidFill>
                <a:latin typeface="Times New Roman" panose="02020603050405020304" pitchFamily="18" charset="0"/>
              </a:rPr>
              <a:t>问题解法中每一步问题状况的</a:t>
            </a:r>
            <a:r>
              <a:rPr lang="zh-CN" altLang="en-US" sz="2400" dirty="0" smtClean="0">
                <a:solidFill>
                  <a:srgbClr val="000000"/>
                </a:solidFill>
                <a:latin typeface="Times New Roman" panose="02020603050405020304" pitchFamily="18" charset="0"/>
              </a:rPr>
              <a:t>数据结构；</a:t>
            </a:r>
            <a:endParaRPr lang="zh-CN" altLang="en-US" sz="2400" dirty="0">
              <a:solidFill>
                <a:srgbClr val="000000"/>
              </a:solidFill>
              <a:latin typeface="Times New Roman" panose="02020603050405020304" pitchFamily="18" charset="0"/>
            </a:endParaRPr>
          </a:p>
          <a:p>
            <a:pPr marL="742950" lvl="1" indent="-285750">
              <a:lnSpc>
                <a:spcPct val="150000"/>
              </a:lnSpc>
              <a:spcBef>
                <a:spcPts val="0"/>
              </a:spcBef>
              <a:buClr>
                <a:srgbClr val="FFFFCC"/>
              </a:buClr>
              <a:buBlip>
                <a:blip r:embed="rId3"/>
              </a:buBlip>
            </a:pPr>
            <a:r>
              <a:rPr lang="zh-CN" altLang="en-US" sz="2400" dirty="0">
                <a:solidFill>
                  <a:srgbClr val="000000"/>
                </a:solidFill>
                <a:latin typeface="Times New Roman" panose="02020603050405020304" pitchFamily="18" charset="0"/>
              </a:rPr>
              <a:t>算符（</a:t>
            </a:r>
            <a:r>
              <a:rPr lang="en-US" altLang="zh-CN" sz="2400" dirty="0" smtClean="0">
                <a:solidFill>
                  <a:srgbClr val="000000"/>
                </a:solidFill>
                <a:latin typeface="Times New Roman" panose="02020603050405020304" pitchFamily="18" charset="0"/>
              </a:rPr>
              <a:t>operator</a:t>
            </a:r>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：把</a:t>
            </a:r>
            <a:r>
              <a:rPr lang="zh-CN" altLang="en-US" sz="2400" dirty="0">
                <a:solidFill>
                  <a:srgbClr val="000000"/>
                </a:solidFill>
                <a:latin typeface="Times New Roman" panose="02020603050405020304" pitchFamily="18" charset="0"/>
              </a:rPr>
              <a:t>问题从一种状态变换为另一种状态的</a:t>
            </a:r>
            <a:r>
              <a:rPr lang="zh-CN" altLang="en-US" sz="2400" dirty="0" smtClean="0">
                <a:solidFill>
                  <a:srgbClr val="000000"/>
                </a:solidFill>
                <a:latin typeface="Times New Roman" panose="02020603050405020304" pitchFamily="18" charset="0"/>
              </a:rPr>
              <a:t>手段；</a:t>
            </a:r>
            <a:endParaRPr lang="zh-CN" altLang="en-US" sz="2400" dirty="0">
              <a:solidFill>
                <a:srgbClr val="000000"/>
              </a:solidFill>
              <a:latin typeface="Times New Roman" panose="02020603050405020304" pitchFamily="18" charset="0"/>
            </a:endParaRPr>
          </a:p>
          <a:p>
            <a:pPr marL="742950" lvl="1" indent="-285750">
              <a:lnSpc>
                <a:spcPct val="150000"/>
              </a:lnSpc>
              <a:spcBef>
                <a:spcPts val="0"/>
              </a:spcBef>
              <a:buClr>
                <a:srgbClr val="FFFFCC"/>
              </a:buClr>
              <a:buBlip>
                <a:blip r:embed="rId3"/>
              </a:buBlip>
            </a:pPr>
            <a:r>
              <a:rPr lang="zh-CN" altLang="en-US" sz="2400" dirty="0">
                <a:solidFill>
                  <a:srgbClr val="000000"/>
                </a:solidFill>
                <a:latin typeface="Times New Roman" panose="02020603050405020304" pitchFamily="18" charset="0"/>
              </a:rPr>
              <a:t>状态空间</a:t>
            </a:r>
            <a:r>
              <a:rPr lang="zh-CN" altLang="en-US" sz="2400" dirty="0" smtClean="0">
                <a:solidFill>
                  <a:srgbClr val="000000"/>
                </a:solidFill>
                <a:latin typeface="Times New Roman" panose="02020603050405020304" pitchFamily="18" charset="0"/>
              </a:rPr>
              <a:t>方法</a:t>
            </a:r>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基于</a:t>
            </a:r>
            <a:r>
              <a:rPr lang="zh-CN" altLang="en-US" sz="2400" dirty="0">
                <a:solidFill>
                  <a:srgbClr val="000000"/>
                </a:solidFill>
                <a:latin typeface="Times New Roman" panose="02020603050405020304" pitchFamily="18" charset="0"/>
              </a:rPr>
              <a:t>解答空</a:t>
            </a:r>
            <a:r>
              <a:rPr lang="zh-CN" altLang="en-US" sz="2400" dirty="0">
                <a:solidFill>
                  <a:srgbClr val="000000"/>
                </a:solidFill>
                <a:latin typeface="Berlin Sans FB"/>
              </a:rPr>
              <a:t>间的问题表示和求解方法，它是以状态和算符为基础来表示和求解问题</a:t>
            </a:r>
            <a:r>
              <a:rPr lang="zh-CN" altLang="en-US" sz="2400" dirty="0" smtClean="0">
                <a:solidFill>
                  <a:srgbClr val="000000"/>
                </a:solidFill>
                <a:latin typeface="Berlin Sans FB"/>
              </a:rPr>
              <a:t>的。</a:t>
            </a:r>
            <a:endParaRPr lang="zh-CN" altLang="en-US" sz="2400" dirty="0">
              <a:solidFill>
                <a:srgbClr val="000000"/>
              </a:solidFill>
              <a:latin typeface="Berlin Sans FB"/>
            </a:endParaRPr>
          </a:p>
        </p:txBody>
      </p:sp>
    </p:spTree>
    <p:extLst>
      <p:ext uri="{BB962C8B-B14F-4D97-AF65-F5344CB8AC3E}">
        <p14:creationId xmlns:p14="http://schemas.microsoft.com/office/powerpoint/2010/main" val="1891853209"/>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4662715"/>
          </a:xfrm>
        </p:spPr>
        <p:txBody>
          <a:bodyPr>
            <a:normAutofit lnSpcReduction="10000"/>
          </a:bodyPr>
          <a:lstStyle/>
          <a:p>
            <a:pPr marL="0" indent="0" eaLnBrk="0" hangingPunct="0">
              <a:lnSpc>
                <a:spcPct val="150000"/>
              </a:lnSpc>
              <a:spcBef>
                <a:spcPts val="0"/>
              </a:spcBef>
              <a:buClr>
                <a:srgbClr val="FFFF66"/>
              </a:buClr>
              <a:buNone/>
            </a:pPr>
            <a:r>
              <a:rPr lang="en-US" altLang="zh-CN" sz="2600" b="1" dirty="0" smtClean="0">
                <a:solidFill>
                  <a:srgbClr val="0000FF"/>
                </a:solidFill>
              </a:rPr>
              <a:t>2.3.2 </a:t>
            </a:r>
            <a:r>
              <a:rPr lang="zh-CN" altLang="en-US" sz="2600" b="1" dirty="0" smtClean="0">
                <a:solidFill>
                  <a:srgbClr val="0000FF"/>
                </a:solidFill>
              </a:rPr>
              <a:t>谓词公式</a:t>
            </a:r>
            <a:endParaRPr lang="en-US" altLang="zh-CN" sz="2600" dirty="0" smtClean="0">
              <a:solidFill>
                <a:srgbClr val="000000"/>
              </a:solidFill>
              <a:latin typeface="Berlin Sans FB"/>
            </a:endParaRPr>
          </a:p>
          <a:p>
            <a:pPr marL="342900" lvl="0" indent="-342900" algn="just">
              <a:lnSpc>
                <a:spcPct val="150000"/>
              </a:lnSpc>
              <a:spcBef>
                <a:spcPts val="0"/>
              </a:spcBef>
              <a:buBlip>
                <a:blip r:embed="rId2"/>
              </a:buBlip>
            </a:pPr>
            <a:r>
              <a:rPr lang="zh-CN" altLang="en-US" sz="2800" b="1" dirty="0" smtClean="0">
                <a:solidFill>
                  <a:srgbClr val="CC3300"/>
                </a:solidFill>
                <a:latin typeface="Berlin Sans FB"/>
                <a:ea typeface="楷体_GB2312"/>
              </a:rPr>
              <a:t>谓词公式的的定义</a:t>
            </a:r>
          </a:p>
          <a:p>
            <a:pPr marL="742950" lvl="1" indent="-285750" algn="just">
              <a:lnSpc>
                <a:spcPct val="150000"/>
              </a:lnSpc>
              <a:spcBef>
                <a:spcPts val="0"/>
              </a:spcBef>
              <a:buClrTx/>
              <a:buSzPct val="75000"/>
              <a:buBlip>
                <a:blip r:embed="rId3"/>
              </a:buBlip>
            </a:pPr>
            <a:r>
              <a:rPr lang="zh-CN" altLang="en-US" sz="2400" dirty="0" smtClean="0">
                <a:solidFill>
                  <a:srgbClr val="000000"/>
                </a:solidFill>
                <a:latin typeface="Times New Roman" panose="02020603050405020304" pitchFamily="18" charset="0"/>
                <a:ea typeface="楷体_GB2312"/>
              </a:rPr>
              <a:t>用</a:t>
            </a:r>
            <a:r>
              <a:rPr lang="en-US" altLang="zh-CN" sz="2400" b="1" i="1" dirty="0" smtClean="0">
                <a:solidFill>
                  <a:srgbClr val="EB2B05"/>
                </a:solidFill>
                <a:latin typeface="Times New Roman" panose="02020603050405020304" pitchFamily="18" charset="0"/>
                <a:ea typeface="楷体_GB2312"/>
              </a:rPr>
              <a:t>P</a:t>
            </a:r>
            <a:r>
              <a:rPr lang="en-US" altLang="zh-CN" sz="2400" b="1" dirty="0" smtClean="0">
                <a:solidFill>
                  <a:srgbClr val="EB2B05"/>
                </a:solidFill>
                <a:latin typeface="Times New Roman" panose="02020603050405020304" pitchFamily="18" charset="0"/>
                <a:ea typeface="楷体_GB2312"/>
              </a:rPr>
              <a:t>(</a:t>
            </a:r>
            <a:r>
              <a:rPr lang="en-US" altLang="zh-CN" sz="2400" b="1" i="1" dirty="0" smtClean="0">
                <a:solidFill>
                  <a:srgbClr val="EB2B05"/>
                </a:solidFill>
                <a:latin typeface="Times New Roman" panose="02020603050405020304" pitchFamily="18" charset="0"/>
                <a:ea typeface="楷体_GB2312"/>
              </a:rPr>
              <a:t>x</a:t>
            </a:r>
            <a:r>
              <a:rPr lang="en-US" altLang="zh-CN" sz="2400" b="1" baseline="-25000" dirty="0" smtClean="0">
                <a:solidFill>
                  <a:srgbClr val="EB2B05"/>
                </a:solidFill>
                <a:latin typeface="Times New Roman" panose="02020603050405020304" pitchFamily="18" charset="0"/>
                <a:ea typeface="楷体_GB2312"/>
              </a:rPr>
              <a:t>1</a:t>
            </a:r>
            <a:r>
              <a:rPr lang="zh-CN" altLang="en-US" sz="2400" b="1" dirty="0" smtClean="0">
                <a:solidFill>
                  <a:srgbClr val="EB2B05"/>
                </a:solidFill>
                <a:latin typeface="Times New Roman" panose="02020603050405020304" pitchFamily="18" charset="0"/>
                <a:ea typeface="楷体_GB2312"/>
              </a:rPr>
              <a:t>，</a:t>
            </a:r>
            <a:r>
              <a:rPr lang="en-US" altLang="zh-CN" sz="2400" b="1" i="1" dirty="0" smtClean="0">
                <a:solidFill>
                  <a:srgbClr val="EB2B05"/>
                </a:solidFill>
                <a:latin typeface="Times New Roman" panose="02020603050405020304" pitchFamily="18" charset="0"/>
                <a:ea typeface="楷体_GB2312"/>
              </a:rPr>
              <a:t>x</a:t>
            </a:r>
            <a:r>
              <a:rPr lang="en-US" altLang="zh-CN" sz="2400" b="1" baseline="-25000" dirty="0" smtClean="0">
                <a:solidFill>
                  <a:srgbClr val="EB2B05"/>
                </a:solidFill>
                <a:latin typeface="Times New Roman" panose="02020603050405020304" pitchFamily="18" charset="0"/>
                <a:ea typeface="楷体_GB2312"/>
              </a:rPr>
              <a:t>2</a:t>
            </a:r>
            <a:r>
              <a:rPr lang="zh-CN" altLang="en-US" sz="2400" b="1" dirty="0" smtClean="0">
                <a:solidFill>
                  <a:srgbClr val="EB2B05"/>
                </a:solidFill>
                <a:latin typeface="Times New Roman" panose="02020603050405020304" pitchFamily="18" charset="0"/>
                <a:ea typeface="楷体_GB2312"/>
              </a:rPr>
              <a:t>，</a:t>
            </a:r>
            <a:r>
              <a:rPr lang="en-US" altLang="zh-CN" sz="2400" b="1" dirty="0" smtClean="0">
                <a:solidFill>
                  <a:srgbClr val="EB2B05"/>
                </a:solidFill>
                <a:latin typeface="Times New Roman" panose="02020603050405020304" pitchFamily="18" charset="0"/>
                <a:ea typeface="楷体_GB2312"/>
              </a:rPr>
              <a:t>…</a:t>
            </a:r>
            <a:r>
              <a:rPr lang="zh-CN" altLang="en-US" sz="2400" b="1" dirty="0" smtClean="0">
                <a:solidFill>
                  <a:srgbClr val="EB2B05"/>
                </a:solidFill>
                <a:latin typeface="Times New Roman" panose="02020603050405020304" pitchFamily="18" charset="0"/>
                <a:ea typeface="楷体_GB2312"/>
              </a:rPr>
              <a:t>，</a:t>
            </a:r>
            <a:r>
              <a:rPr lang="en-US" altLang="zh-CN" sz="2400" b="1" i="1" dirty="0" err="1" smtClean="0">
                <a:solidFill>
                  <a:srgbClr val="EB2B05"/>
                </a:solidFill>
                <a:latin typeface="Times New Roman" panose="02020603050405020304" pitchFamily="18" charset="0"/>
                <a:ea typeface="楷体_GB2312"/>
              </a:rPr>
              <a:t>x</a:t>
            </a:r>
            <a:r>
              <a:rPr lang="en-US" altLang="zh-CN" sz="2400" b="1" i="1" baseline="-25000" dirty="0" err="1" smtClean="0">
                <a:solidFill>
                  <a:srgbClr val="EB2B05"/>
                </a:solidFill>
                <a:latin typeface="Times New Roman" panose="02020603050405020304" pitchFamily="18" charset="0"/>
                <a:ea typeface="楷体_GB2312"/>
              </a:rPr>
              <a:t>n</a:t>
            </a:r>
            <a:r>
              <a:rPr lang="en-US" altLang="zh-CN" sz="2400" b="1" dirty="0" smtClean="0">
                <a:solidFill>
                  <a:srgbClr val="EB2B05"/>
                </a:solidFill>
                <a:latin typeface="Times New Roman" panose="02020603050405020304" pitchFamily="18" charset="0"/>
                <a:ea typeface="楷体_GB2312"/>
              </a:rPr>
              <a:t>)</a:t>
            </a:r>
            <a:r>
              <a:rPr lang="zh-CN" altLang="en-US" sz="2400" dirty="0" smtClean="0">
                <a:solidFill>
                  <a:srgbClr val="000000"/>
                </a:solidFill>
                <a:latin typeface="Times New Roman" panose="02020603050405020304" pitchFamily="18" charset="0"/>
                <a:ea typeface="楷体_GB2312"/>
              </a:rPr>
              <a:t>表示一个</a:t>
            </a:r>
            <a:r>
              <a:rPr lang="en-US" altLang="zh-CN" sz="2400" dirty="0" smtClean="0">
                <a:solidFill>
                  <a:srgbClr val="000000"/>
                </a:solidFill>
                <a:latin typeface="Times New Roman" panose="02020603050405020304" pitchFamily="18" charset="0"/>
                <a:ea typeface="楷体_GB2312"/>
              </a:rPr>
              <a:t>n</a:t>
            </a:r>
            <a:r>
              <a:rPr lang="zh-CN" altLang="en-US" sz="2400" dirty="0" smtClean="0">
                <a:solidFill>
                  <a:srgbClr val="000000"/>
                </a:solidFill>
                <a:latin typeface="Times New Roman" panose="02020603050405020304" pitchFamily="18" charset="0"/>
                <a:ea typeface="楷体_GB2312"/>
              </a:rPr>
              <a:t>元谓词公式，其中</a:t>
            </a:r>
            <a:r>
              <a:rPr lang="en-US" altLang="zh-CN" sz="2400" i="1" dirty="0" smtClean="0">
                <a:solidFill>
                  <a:srgbClr val="000000"/>
                </a:solidFill>
                <a:latin typeface="Times New Roman" panose="02020603050405020304" pitchFamily="18" charset="0"/>
                <a:ea typeface="楷体_GB2312"/>
              </a:rPr>
              <a:t>P</a:t>
            </a:r>
            <a:r>
              <a:rPr lang="zh-CN" altLang="en-US" sz="2400" dirty="0" smtClean="0">
                <a:solidFill>
                  <a:srgbClr val="000000"/>
                </a:solidFill>
                <a:latin typeface="Times New Roman" panose="02020603050405020304" pitchFamily="18" charset="0"/>
                <a:ea typeface="楷体_GB2312"/>
              </a:rPr>
              <a:t>为</a:t>
            </a:r>
            <a:r>
              <a:rPr lang="en-US" altLang="zh-CN" sz="2400" i="1" dirty="0" smtClean="0">
                <a:solidFill>
                  <a:srgbClr val="000000"/>
                </a:solidFill>
                <a:latin typeface="Times New Roman" panose="02020603050405020304" pitchFamily="18" charset="0"/>
                <a:ea typeface="楷体_GB2312"/>
              </a:rPr>
              <a:t>n</a:t>
            </a:r>
            <a:r>
              <a:rPr lang="zh-CN" altLang="en-US" sz="2400" dirty="0" smtClean="0">
                <a:solidFill>
                  <a:srgbClr val="000000"/>
                </a:solidFill>
                <a:latin typeface="Times New Roman" panose="02020603050405020304" pitchFamily="18" charset="0"/>
                <a:ea typeface="楷体_GB2312"/>
              </a:rPr>
              <a:t>元谓词，</a:t>
            </a:r>
            <a:r>
              <a:rPr lang="en-US" altLang="zh-CN" sz="2400" i="1" dirty="0" smtClean="0">
                <a:solidFill>
                  <a:srgbClr val="000000"/>
                </a:solidFill>
                <a:latin typeface="Times New Roman" panose="02020603050405020304" pitchFamily="18" charset="0"/>
                <a:ea typeface="楷体_GB2312"/>
              </a:rPr>
              <a:t>x</a:t>
            </a:r>
            <a:r>
              <a:rPr lang="en-US" altLang="zh-CN" sz="2400" baseline="-25000" dirty="0" smtClean="0">
                <a:solidFill>
                  <a:srgbClr val="000000"/>
                </a:solidFill>
                <a:latin typeface="Times New Roman" panose="02020603050405020304" pitchFamily="18" charset="0"/>
                <a:ea typeface="楷体_GB2312"/>
              </a:rPr>
              <a:t>1</a:t>
            </a:r>
            <a:r>
              <a:rPr lang="zh-CN" altLang="en-US" sz="2400" dirty="0" smtClean="0">
                <a:solidFill>
                  <a:srgbClr val="000000"/>
                </a:solidFill>
                <a:latin typeface="Times New Roman" panose="02020603050405020304" pitchFamily="18" charset="0"/>
                <a:ea typeface="楷体_GB2312"/>
              </a:rPr>
              <a:t>，</a:t>
            </a:r>
            <a:r>
              <a:rPr lang="en-US" altLang="zh-CN" sz="2400" i="1" dirty="0" smtClean="0">
                <a:solidFill>
                  <a:srgbClr val="000000"/>
                </a:solidFill>
                <a:latin typeface="Times New Roman" panose="02020603050405020304" pitchFamily="18" charset="0"/>
                <a:ea typeface="楷体_GB2312"/>
              </a:rPr>
              <a:t>x</a:t>
            </a:r>
            <a:r>
              <a:rPr lang="en-US" altLang="zh-CN" sz="2400" baseline="-25000" dirty="0" smtClean="0">
                <a:solidFill>
                  <a:srgbClr val="000000"/>
                </a:solidFill>
                <a:latin typeface="Times New Roman" panose="02020603050405020304" pitchFamily="18" charset="0"/>
                <a:ea typeface="楷体_GB2312"/>
              </a:rPr>
              <a:t>2</a:t>
            </a:r>
            <a:r>
              <a:rPr lang="zh-CN" altLang="en-US" sz="2400" dirty="0" smtClean="0">
                <a:solidFill>
                  <a:srgbClr val="000000"/>
                </a:solidFill>
                <a:latin typeface="Times New Roman" panose="02020603050405020304" pitchFamily="18" charset="0"/>
                <a:ea typeface="楷体_GB2312"/>
              </a:rPr>
              <a:t>，</a:t>
            </a:r>
            <a:r>
              <a:rPr lang="en-US" altLang="zh-CN" sz="2400" dirty="0" smtClean="0">
                <a:solidFill>
                  <a:srgbClr val="000000"/>
                </a:solidFill>
                <a:latin typeface="Times New Roman" panose="02020603050405020304" pitchFamily="18" charset="0"/>
                <a:ea typeface="楷体_GB2312"/>
              </a:rPr>
              <a:t>…</a:t>
            </a:r>
            <a:r>
              <a:rPr lang="zh-CN" altLang="en-US" sz="2400" dirty="0" smtClean="0">
                <a:solidFill>
                  <a:srgbClr val="000000"/>
                </a:solidFill>
                <a:latin typeface="Times New Roman" panose="02020603050405020304" pitchFamily="18" charset="0"/>
                <a:ea typeface="楷体_GB2312"/>
              </a:rPr>
              <a:t>，</a:t>
            </a:r>
            <a:r>
              <a:rPr lang="en-US" altLang="zh-CN" sz="2400" i="1" dirty="0" err="1" smtClean="0">
                <a:solidFill>
                  <a:srgbClr val="000000"/>
                </a:solidFill>
                <a:latin typeface="Times New Roman" panose="02020603050405020304" pitchFamily="18" charset="0"/>
                <a:ea typeface="楷体_GB2312"/>
              </a:rPr>
              <a:t>x</a:t>
            </a:r>
            <a:r>
              <a:rPr lang="en-US" altLang="zh-CN" sz="2400" i="1" baseline="-25000" dirty="0" err="1" smtClean="0">
                <a:solidFill>
                  <a:srgbClr val="000000"/>
                </a:solidFill>
                <a:latin typeface="Times New Roman" panose="02020603050405020304" pitchFamily="18" charset="0"/>
                <a:ea typeface="楷体_GB2312"/>
              </a:rPr>
              <a:t>n</a:t>
            </a:r>
            <a:r>
              <a:rPr lang="zh-CN" altLang="en-US" sz="2400" dirty="0" smtClean="0">
                <a:solidFill>
                  <a:srgbClr val="000000"/>
                </a:solidFill>
                <a:latin typeface="Times New Roman" panose="02020603050405020304" pitchFamily="18" charset="0"/>
                <a:ea typeface="楷体_GB2312"/>
              </a:rPr>
              <a:t>为客体变量或变元。通常把</a:t>
            </a:r>
            <a:r>
              <a:rPr lang="en-US" altLang="zh-CN" sz="2400" dirty="0" smtClean="0">
                <a:solidFill>
                  <a:srgbClr val="000000"/>
                </a:solidFill>
                <a:latin typeface="Times New Roman" panose="02020603050405020304" pitchFamily="18" charset="0"/>
                <a:ea typeface="楷体_GB2312"/>
              </a:rPr>
              <a:t>P(</a:t>
            </a:r>
            <a:r>
              <a:rPr lang="en-US" altLang="zh-CN" sz="2400" i="1" dirty="0" smtClean="0">
                <a:solidFill>
                  <a:srgbClr val="000000"/>
                </a:solidFill>
                <a:latin typeface="Times New Roman" panose="02020603050405020304" pitchFamily="18" charset="0"/>
                <a:ea typeface="楷体_GB2312"/>
              </a:rPr>
              <a:t>x</a:t>
            </a:r>
            <a:r>
              <a:rPr lang="en-US" altLang="zh-CN" sz="2400" baseline="-25000" dirty="0" smtClean="0">
                <a:solidFill>
                  <a:srgbClr val="000000"/>
                </a:solidFill>
                <a:latin typeface="Times New Roman" panose="02020603050405020304" pitchFamily="18" charset="0"/>
                <a:ea typeface="楷体_GB2312"/>
              </a:rPr>
              <a:t>1</a:t>
            </a:r>
            <a:r>
              <a:rPr lang="zh-CN" altLang="en-US" sz="2400" dirty="0" smtClean="0">
                <a:solidFill>
                  <a:srgbClr val="000000"/>
                </a:solidFill>
                <a:latin typeface="Times New Roman" panose="02020603050405020304" pitchFamily="18" charset="0"/>
                <a:ea typeface="楷体_GB2312"/>
              </a:rPr>
              <a:t>，</a:t>
            </a:r>
            <a:r>
              <a:rPr lang="en-US" altLang="zh-CN" sz="2400" i="1" dirty="0" smtClean="0">
                <a:solidFill>
                  <a:srgbClr val="000000"/>
                </a:solidFill>
                <a:latin typeface="Times New Roman" panose="02020603050405020304" pitchFamily="18" charset="0"/>
                <a:ea typeface="楷体_GB2312"/>
              </a:rPr>
              <a:t>x</a:t>
            </a:r>
            <a:r>
              <a:rPr lang="en-US" altLang="zh-CN" sz="2400" baseline="-25000" dirty="0" smtClean="0">
                <a:solidFill>
                  <a:srgbClr val="000000"/>
                </a:solidFill>
                <a:latin typeface="Times New Roman" panose="02020603050405020304" pitchFamily="18" charset="0"/>
                <a:ea typeface="楷体_GB2312"/>
              </a:rPr>
              <a:t>2</a:t>
            </a:r>
            <a:r>
              <a:rPr lang="zh-CN" altLang="en-US" sz="2400" dirty="0" smtClean="0">
                <a:solidFill>
                  <a:srgbClr val="000000"/>
                </a:solidFill>
                <a:latin typeface="Times New Roman" panose="02020603050405020304" pitchFamily="18" charset="0"/>
                <a:ea typeface="楷体_GB2312"/>
              </a:rPr>
              <a:t>，</a:t>
            </a:r>
            <a:r>
              <a:rPr lang="en-US" altLang="zh-CN" sz="2400" dirty="0" smtClean="0">
                <a:solidFill>
                  <a:srgbClr val="000000"/>
                </a:solidFill>
                <a:latin typeface="Times New Roman" panose="02020603050405020304" pitchFamily="18" charset="0"/>
                <a:ea typeface="楷体_GB2312"/>
              </a:rPr>
              <a:t>…,</a:t>
            </a:r>
            <a:r>
              <a:rPr lang="en-US" altLang="zh-CN" sz="2400" i="1" dirty="0" err="1" smtClean="0">
                <a:solidFill>
                  <a:srgbClr val="000000"/>
                </a:solidFill>
                <a:latin typeface="Times New Roman" panose="02020603050405020304" pitchFamily="18" charset="0"/>
                <a:ea typeface="楷体_GB2312"/>
              </a:rPr>
              <a:t>x</a:t>
            </a:r>
            <a:r>
              <a:rPr lang="en-US" altLang="zh-CN" sz="2400" i="1" baseline="-25000" dirty="0" err="1" smtClean="0">
                <a:solidFill>
                  <a:srgbClr val="000000"/>
                </a:solidFill>
                <a:latin typeface="Times New Roman" panose="02020603050405020304" pitchFamily="18" charset="0"/>
                <a:ea typeface="楷体_GB2312"/>
              </a:rPr>
              <a:t>n</a:t>
            </a:r>
            <a:r>
              <a:rPr lang="en-US" altLang="zh-CN" sz="2400" dirty="0" smtClean="0">
                <a:solidFill>
                  <a:srgbClr val="000000"/>
                </a:solidFill>
                <a:latin typeface="Times New Roman" panose="02020603050405020304" pitchFamily="18" charset="0"/>
                <a:ea typeface="楷体_GB2312"/>
              </a:rPr>
              <a:t>)</a:t>
            </a:r>
            <a:r>
              <a:rPr lang="zh-CN" altLang="en-US" sz="2400" dirty="0" smtClean="0">
                <a:solidFill>
                  <a:srgbClr val="000000"/>
                </a:solidFill>
                <a:latin typeface="Times New Roman" panose="02020603050405020304" pitchFamily="18" charset="0"/>
                <a:ea typeface="楷体_GB2312"/>
              </a:rPr>
              <a:t>叫做谓词演算的</a:t>
            </a:r>
            <a:r>
              <a:rPr lang="zh-CN" altLang="en-US" sz="2400" b="1" dirty="0" smtClean="0">
                <a:solidFill>
                  <a:srgbClr val="CC6600"/>
                </a:solidFill>
                <a:latin typeface="Times New Roman" panose="02020603050405020304" pitchFamily="18" charset="0"/>
                <a:ea typeface="楷体_GB2312"/>
              </a:rPr>
              <a:t>原子公式</a:t>
            </a:r>
            <a:r>
              <a:rPr lang="zh-CN" altLang="en-US" sz="2400" dirty="0" smtClean="0">
                <a:solidFill>
                  <a:srgbClr val="000000"/>
                </a:solidFill>
                <a:latin typeface="Times New Roman" panose="02020603050405020304" pitchFamily="18" charset="0"/>
                <a:ea typeface="楷体_GB2312"/>
              </a:rPr>
              <a:t>，或</a:t>
            </a:r>
            <a:r>
              <a:rPr lang="zh-CN" altLang="en-US" sz="2400" b="1" dirty="0" smtClean="0">
                <a:solidFill>
                  <a:srgbClr val="CC6600"/>
                </a:solidFill>
                <a:latin typeface="Times New Roman" panose="02020603050405020304" pitchFamily="18" charset="0"/>
                <a:ea typeface="楷体_GB2312"/>
              </a:rPr>
              <a:t>原子谓词公式</a:t>
            </a:r>
            <a:r>
              <a:rPr lang="zh-CN" altLang="en-US" sz="2400" dirty="0" smtClean="0">
                <a:solidFill>
                  <a:srgbClr val="000000"/>
                </a:solidFill>
                <a:latin typeface="Times New Roman" panose="02020603050405020304" pitchFamily="18" charset="0"/>
                <a:ea typeface="楷体_GB2312"/>
              </a:rPr>
              <a:t>。</a:t>
            </a:r>
          </a:p>
          <a:p>
            <a:pPr marL="342900" lvl="0" indent="-342900" algn="just">
              <a:lnSpc>
                <a:spcPct val="150000"/>
              </a:lnSpc>
              <a:spcBef>
                <a:spcPts val="0"/>
              </a:spcBef>
              <a:buBlip>
                <a:blip r:embed="rId2"/>
              </a:buBlip>
            </a:pPr>
            <a:r>
              <a:rPr lang="zh-CN" altLang="en-US" sz="2800" b="1" dirty="0" smtClean="0">
                <a:solidFill>
                  <a:srgbClr val="CC3300"/>
                </a:solidFill>
                <a:latin typeface="Times New Roman" panose="02020603050405020304" pitchFamily="18" charset="0"/>
                <a:ea typeface="楷体_GB2312"/>
              </a:rPr>
              <a:t>分子谓词公式</a:t>
            </a:r>
          </a:p>
          <a:p>
            <a:pPr marL="742950" lvl="1" indent="-285750" algn="just">
              <a:lnSpc>
                <a:spcPct val="150000"/>
              </a:lnSpc>
              <a:spcBef>
                <a:spcPts val="0"/>
              </a:spcBef>
              <a:buClrTx/>
              <a:buSzPct val="75000"/>
              <a:buBlip>
                <a:blip r:embed="rId3"/>
              </a:buBlip>
            </a:pPr>
            <a:r>
              <a:rPr lang="zh-CN" altLang="en-US" sz="2400" dirty="0" smtClean="0">
                <a:solidFill>
                  <a:srgbClr val="000000"/>
                </a:solidFill>
                <a:latin typeface="Times New Roman" panose="02020603050405020304" pitchFamily="18" charset="0"/>
                <a:ea typeface="楷体_GB2312"/>
              </a:rPr>
              <a:t>可以用连词把原子谓词公式组成复合谓词公式，并把它叫做</a:t>
            </a:r>
            <a:r>
              <a:rPr lang="zh-CN" altLang="en-US" sz="2400" b="1" dirty="0" smtClean="0">
                <a:solidFill>
                  <a:srgbClr val="CC6600"/>
                </a:solidFill>
                <a:latin typeface="Times New Roman" panose="02020603050405020304" pitchFamily="18" charset="0"/>
                <a:ea typeface="楷体_GB2312"/>
              </a:rPr>
              <a:t>分子谓词公式</a:t>
            </a:r>
            <a:r>
              <a:rPr lang="zh-CN" altLang="en-US" sz="2400" dirty="0" smtClean="0">
                <a:solidFill>
                  <a:srgbClr val="000000"/>
                </a:solidFill>
                <a:latin typeface="Times New Roman" panose="02020603050405020304" pitchFamily="18" charset="0"/>
                <a:ea typeface="楷体_GB2312"/>
              </a:rPr>
              <a:t>。</a:t>
            </a:r>
            <a:endParaRPr lang="zh-CN" altLang="en-US" sz="2400" dirty="0">
              <a:solidFill>
                <a:srgbClr val="000000"/>
              </a:solidFill>
              <a:latin typeface="Times New Roman" panose="02020603050405020304" pitchFamily="18" charset="0"/>
              <a:ea typeface="楷体_GB2312"/>
            </a:endParaRPr>
          </a:p>
        </p:txBody>
      </p:sp>
    </p:spTree>
    <p:extLst>
      <p:ext uri="{BB962C8B-B14F-4D97-AF65-F5344CB8AC3E}">
        <p14:creationId xmlns:p14="http://schemas.microsoft.com/office/powerpoint/2010/main" val="8558422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087258"/>
          </a:xfrm>
        </p:spPr>
        <p:txBody>
          <a:bodyPr>
            <a:normAutofit fontScale="92500" lnSpcReduction="10000"/>
          </a:bodyPr>
          <a:lstStyle/>
          <a:p>
            <a:pPr marL="0" indent="0" eaLnBrk="0" hangingPunct="0">
              <a:lnSpc>
                <a:spcPct val="150000"/>
              </a:lnSpc>
              <a:spcBef>
                <a:spcPts val="0"/>
              </a:spcBef>
              <a:buClr>
                <a:srgbClr val="FFFF66"/>
              </a:buClr>
              <a:buNone/>
            </a:pPr>
            <a:r>
              <a:rPr lang="en-US" altLang="zh-CN" sz="2600" b="1" dirty="0" smtClean="0">
                <a:solidFill>
                  <a:srgbClr val="0000FF"/>
                </a:solidFill>
              </a:rPr>
              <a:t>2.3.2 </a:t>
            </a:r>
            <a:r>
              <a:rPr lang="zh-CN" altLang="en-US" sz="2600" b="1" dirty="0" smtClean="0">
                <a:solidFill>
                  <a:srgbClr val="0000FF"/>
                </a:solidFill>
              </a:rPr>
              <a:t>谓词公式</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b="1" dirty="0">
                <a:solidFill>
                  <a:srgbClr val="CC6600"/>
                </a:solidFill>
              </a:rPr>
              <a:t>合式公式（</a:t>
            </a:r>
            <a:r>
              <a:rPr lang="en-US" altLang="zh-CN" sz="2600" b="1" dirty="0">
                <a:solidFill>
                  <a:srgbClr val="CC6600"/>
                </a:solidFill>
              </a:rPr>
              <a:t>WFF</a:t>
            </a:r>
            <a:r>
              <a:rPr lang="zh-CN" altLang="en-US" sz="2600" b="1" dirty="0">
                <a:solidFill>
                  <a:srgbClr val="CC6600"/>
                </a:solidFill>
              </a:rPr>
              <a:t>，</a:t>
            </a:r>
            <a:r>
              <a:rPr lang="en-US" altLang="zh-CN" sz="2600" b="1" dirty="0">
                <a:solidFill>
                  <a:srgbClr val="CC6600"/>
                </a:solidFill>
              </a:rPr>
              <a:t>well-formed formulas</a:t>
            </a:r>
            <a:r>
              <a:rPr lang="zh-CN" altLang="en-US" sz="2600" b="1" dirty="0">
                <a:solidFill>
                  <a:srgbClr val="CC6600"/>
                </a:solidFill>
              </a:rPr>
              <a:t>）</a:t>
            </a:r>
          </a:p>
          <a:p>
            <a:pPr marL="742950" lvl="1" indent="-285750">
              <a:lnSpc>
                <a:spcPct val="150000"/>
              </a:lnSpc>
              <a:spcBef>
                <a:spcPts val="0"/>
              </a:spcBef>
              <a:buClrTx/>
              <a:buSzPct val="75000"/>
              <a:buBlip>
                <a:blip r:embed="rId3"/>
              </a:buBlip>
            </a:pPr>
            <a:r>
              <a:rPr lang="zh-CN" altLang="en-US" sz="2400" dirty="0">
                <a:solidFill>
                  <a:srgbClr val="000000"/>
                </a:solidFill>
              </a:rPr>
              <a:t>在谓词演算中，合式公式的递归定义如下</a:t>
            </a:r>
            <a:r>
              <a:rPr lang="zh-CN" altLang="en-US" sz="2400" dirty="0" smtClean="0">
                <a:solidFill>
                  <a:srgbClr val="000000"/>
                </a:solidFill>
              </a:rPr>
              <a:t>：</a:t>
            </a:r>
            <a:endParaRPr lang="en-US" altLang="zh-CN" sz="2400" dirty="0" smtClean="0">
              <a:solidFill>
                <a:srgbClr val="000000"/>
              </a:solidFill>
            </a:endParaRPr>
          </a:p>
          <a:p>
            <a:pPr marL="1200150" lvl="2" indent="-285750">
              <a:lnSpc>
                <a:spcPct val="150000"/>
              </a:lnSpc>
              <a:spcBef>
                <a:spcPts val="0"/>
              </a:spcBef>
              <a:buClrTx/>
              <a:buSzPct val="75000"/>
              <a:buBlip>
                <a:blip r:embed="rId3"/>
              </a:buBlip>
            </a:pPr>
            <a:r>
              <a:rPr lang="en-US" altLang="zh-CN" sz="2400" dirty="0" smtClean="0">
                <a:solidFill>
                  <a:srgbClr val="000000"/>
                </a:solidFill>
              </a:rPr>
              <a:t>(</a:t>
            </a:r>
            <a:r>
              <a:rPr lang="en-US" altLang="zh-CN" sz="2400" dirty="0">
                <a:solidFill>
                  <a:srgbClr val="000000"/>
                </a:solidFill>
              </a:rPr>
              <a:t>1)</a:t>
            </a:r>
            <a:r>
              <a:rPr lang="zh-CN" altLang="en-US" sz="2400" dirty="0">
                <a:solidFill>
                  <a:srgbClr val="000000"/>
                </a:solidFill>
              </a:rPr>
              <a:t>原子谓词公式是合式公式</a:t>
            </a:r>
            <a:r>
              <a:rPr lang="zh-CN" altLang="en-US" sz="2400" dirty="0" smtClean="0">
                <a:solidFill>
                  <a:srgbClr val="000000"/>
                </a:solidFill>
              </a:rPr>
              <a:t>。</a:t>
            </a:r>
            <a:endParaRPr lang="en-US" altLang="zh-CN" sz="2400" dirty="0" smtClean="0">
              <a:solidFill>
                <a:srgbClr val="000000"/>
              </a:solidFill>
            </a:endParaRPr>
          </a:p>
          <a:p>
            <a:pPr marL="1200150" lvl="2" indent="-285750">
              <a:lnSpc>
                <a:spcPct val="150000"/>
              </a:lnSpc>
              <a:spcBef>
                <a:spcPts val="0"/>
              </a:spcBef>
              <a:buClrTx/>
              <a:buSzPct val="75000"/>
              <a:buBlip>
                <a:blip r:embed="rId3"/>
              </a:buBlip>
            </a:pPr>
            <a:r>
              <a:rPr lang="en-US" altLang="zh-CN" sz="2400" dirty="0"/>
              <a:t> (2) </a:t>
            </a:r>
            <a:r>
              <a:rPr lang="zh-CN" altLang="en-US" sz="2400" dirty="0"/>
              <a:t>若</a:t>
            </a:r>
            <a:r>
              <a:rPr lang="en-US" altLang="zh-CN" sz="2400" i="1" dirty="0"/>
              <a:t>A</a:t>
            </a:r>
            <a:r>
              <a:rPr lang="zh-CN" altLang="en-US" sz="2400" dirty="0"/>
              <a:t>为合式公式，则～</a:t>
            </a:r>
            <a:r>
              <a:rPr lang="en-US" altLang="zh-CN" sz="2400" i="1" dirty="0"/>
              <a:t>A</a:t>
            </a:r>
            <a:r>
              <a:rPr lang="zh-CN" altLang="en-US" sz="2400" dirty="0"/>
              <a:t>也是一个合式公式。</a:t>
            </a:r>
          </a:p>
          <a:p>
            <a:pPr marL="1200150" lvl="2" indent="-285750">
              <a:lnSpc>
                <a:spcPct val="150000"/>
              </a:lnSpc>
              <a:spcBef>
                <a:spcPts val="0"/>
              </a:spcBef>
              <a:buClrTx/>
              <a:buSzPct val="75000"/>
              <a:buBlip>
                <a:blip r:embed="rId3"/>
              </a:buBlip>
            </a:pPr>
            <a:r>
              <a:rPr lang="en-US" altLang="zh-CN" sz="2400" dirty="0"/>
              <a:t> (3) </a:t>
            </a:r>
            <a:r>
              <a:rPr lang="zh-CN" altLang="en-US" sz="2400" dirty="0"/>
              <a:t>若</a:t>
            </a:r>
            <a:r>
              <a:rPr lang="en-US" altLang="zh-CN" sz="2400" i="1" dirty="0"/>
              <a:t>A</a:t>
            </a:r>
            <a:r>
              <a:rPr lang="zh-CN" altLang="en-US" sz="2400" dirty="0"/>
              <a:t>和</a:t>
            </a:r>
            <a:r>
              <a:rPr lang="en-US" altLang="zh-CN" sz="2400" i="1" dirty="0"/>
              <a:t>B</a:t>
            </a:r>
            <a:r>
              <a:rPr lang="zh-CN" altLang="en-US" sz="2400" dirty="0"/>
              <a:t>都是合式公式，则</a:t>
            </a:r>
            <a:r>
              <a:rPr lang="en-US" altLang="zh-CN" sz="2400" dirty="0"/>
              <a:t>(</a:t>
            </a:r>
            <a:r>
              <a:rPr lang="en-US" altLang="zh-CN" sz="2400" i="1" dirty="0"/>
              <a:t>A</a:t>
            </a:r>
            <a:r>
              <a:rPr lang="en-US" altLang="zh-CN" sz="2400" dirty="0"/>
              <a:t>∧</a:t>
            </a:r>
            <a:r>
              <a:rPr lang="en-US" altLang="zh-CN" sz="2400" i="1" dirty="0"/>
              <a:t>B</a:t>
            </a:r>
            <a:r>
              <a:rPr lang="en-US" altLang="zh-CN" sz="2400" dirty="0"/>
              <a:t>)</a:t>
            </a:r>
            <a:r>
              <a:rPr lang="zh-CN" altLang="en-US" sz="2400" dirty="0"/>
              <a:t>，</a:t>
            </a:r>
            <a:r>
              <a:rPr lang="en-US" altLang="zh-CN" sz="2400" dirty="0"/>
              <a:t>(</a:t>
            </a:r>
            <a:r>
              <a:rPr lang="en-US" altLang="zh-CN" sz="2400" i="1" dirty="0"/>
              <a:t>A</a:t>
            </a:r>
            <a:r>
              <a:rPr lang="en-US" altLang="zh-CN" sz="2400" dirty="0"/>
              <a:t>∨</a:t>
            </a:r>
            <a:r>
              <a:rPr lang="en-US" altLang="zh-CN" sz="2400" i="1" dirty="0"/>
              <a:t>B</a:t>
            </a:r>
            <a:r>
              <a:rPr lang="en-US" altLang="zh-CN" sz="2400" dirty="0"/>
              <a:t>)</a:t>
            </a:r>
            <a:r>
              <a:rPr lang="zh-CN" altLang="en-US" sz="2400" dirty="0"/>
              <a:t>，  </a:t>
            </a:r>
            <a:r>
              <a:rPr lang="en-US" altLang="zh-CN" sz="2400" dirty="0"/>
              <a:t>(</a:t>
            </a:r>
            <a:r>
              <a:rPr lang="en-US" altLang="zh-CN" sz="2400" i="1" dirty="0"/>
              <a:t>A</a:t>
            </a:r>
            <a:r>
              <a:rPr lang="en-US" altLang="zh-CN" sz="2400" dirty="0"/>
              <a:t>=&gt;</a:t>
            </a:r>
            <a:r>
              <a:rPr lang="en-US" altLang="zh-CN" sz="2400" i="1" dirty="0"/>
              <a:t>B</a:t>
            </a:r>
            <a:r>
              <a:rPr lang="en-US" altLang="zh-CN" sz="2400" dirty="0"/>
              <a:t>)</a:t>
            </a:r>
            <a:r>
              <a:rPr lang="zh-CN" altLang="en-US" sz="2400" dirty="0"/>
              <a:t>和</a:t>
            </a:r>
            <a:r>
              <a:rPr lang="en-US" altLang="zh-CN" sz="2400" dirty="0"/>
              <a:t>(</a:t>
            </a:r>
            <a:r>
              <a:rPr lang="en-US" altLang="zh-CN" sz="2400" i="1" dirty="0" smtClean="0"/>
              <a:t>A    B</a:t>
            </a:r>
            <a:r>
              <a:rPr lang="en-US" altLang="zh-CN" sz="2400" dirty="0"/>
              <a:t>)</a:t>
            </a:r>
            <a:r>
              <a:rPr lang="zh-CN" altLang="en-US" sz="2400" dirty="0"/>
              <a:t>也都是合式公式</a:t>
            </a:r>
            <a:r>
              <a:rPr lang="zh-CN" altLang="en-US" sz="2400" dirty="0" smtClean="0"/>
              <a:t>。</a:t>
            </a:r>
            <a:endParaRPr lang="en-US" altLang="zh-CN" sz="2400" dirty="0" smtClean="0"/>
          </a:p>
          <a:p>
            <a:pPr marL="1200150" lvl="2" indent="-285750">
              <a:lnSpc>
                <a:spcPct val="150000"/>
              </a:lnSpc>
              <a:spcBef>
                <a:spcPts val="0"/>
              </a:spcBef>
              <a:buClrTx/>
              <a:buSzPct val="75000"/>
              <a:buBlip>
                <a:blip r:embed="rId3"/>
              </a:buBlip>
            </a:pPr>
            <a:r>
              <a:rPr lang="en-US" altLang="zh-CN" sz="2400" dirty="0"/>
              <a:t>(4) </a:t>
            </a:r>
            <a:r>
              <a:rPr lang="zh-CN" altLang="en-US" sz="2400" dirty="0"/>
              <a:t>若</a:t>
            </a:r>
            <a:r>
              <a:rPr lang="en-US" altLang="zh-CN" sz="2400" i="1" dirty="0"/>
              <a:t>A</a:t>
            </a:r>
            <a:r>
              <a:rPr lang="zh-CN" altLang="en-US" sz="2400" dirty="0"/>
              <a:t>是合式公式，</a:t>
            </a:r>
            <a:r>
              <a:rPr lang="en-US" altLang="zh-CN" sz="2400" i="1" dirty="0"/>
              <a:t>x</a:t>
            </a:r>
            <a:r>
              <a:rPr lang="zh-CN" altLang="en-US" sz="2400" dirty="0"/>
              <a:t>为</a:t>
            </a:r>
            <a:r>
              <a:rPr lang="en-US" altLang="zh-CN" sz="2400" i="1" dirty="0"/>
              <a:t>A</a:t>
            </a:r>
            <a:r>
              <a:rPr lang="zh-CN" altLang="en-US" sz="2400" dirty="0"/>
              <a:t>中的自由变元，则</a:t>
            </a:r>
            <a:r>
              <a:rPr lang="en-US" altLang="zh-CN" sz="2400" dirty="0"/>
              <a:t>(</a:t>
            </a:r>
            <a:r>
              <a:rPr lang="en-US" altLang="zh-CN" sz="2400" b="1" dirty="0">
                <a:sym typeface="Symbol" panose="05050102010706020507" pitchFamily="18" charset="2"/>
              </a:rPr>
              <a:t></a:t>
            </a:r>
            <a:r>
              <a:rPr lang="en-US" altLang="zh-CN" sz="2400" dirty="0"/>
              <a:t> x)A</a:t>
            </a:r>
            <a:r>
              <a:rPr lang="zh-CN" altLang="en-US" sz="2400" dirty="0"/>
              <a:t>和</a:t>
            </a:r>
            <a:r>
              <a:rPr lang="en-US" altLang="zh-CN" sz="2400" dirty="0"/>
              <a:t>(</a:t>
            </a:r>
            <a:r>
              <a:rPr lang="en-US" altLang="zh-CN" sz="2400" dirty="0">
                <a:sym typeface="Symbol" panose="05050102010706020507" pitchFamily="18" charset="2"/>
              </a:rPr>
              <a:t></a:t>
            </a:r>
            <a:r>
              <a:rPr lang="en-US" altLang="zh-CN" sz="2400" dirty="0"/>
              <a:t> </a:t>
            </a:r>
            <a:r>
              <a:rPr lang="en-US" altLang="zh-CN" sz="2400" i="1" dirty="0"/>
              <a:t>x</a:t>
            </a:r>
            <a:r>
              <a:rPr lang="en-US" altLang="zh-CN" sz="2400" dirty="0"/>
              <a:t>) </a:t>
            </a:r>
            <a:r>
              <a:rPr lang="en-US" altLang="zh-CN" sz="2400" i="1" dirty="0"/>
              <a:t>A</a:t>
            </a:r>
            <a:r>
              <a:rPr lang="zh-CN" altLang="en-US" sz="2400" dirty="0"/>
              <a:t>都是合式公式。</a:t>
            </a:r>
          </a:p>
          <a:p>
            <a:pPr marL="1200150" lvl="2" indent="-285750">
              <a:lnSpc>
                <a:spcPct val="150000"/>
              </a:lnSpc>
              <a:spcBef>
                <a:spcPts val="0"/>
              </a:spcBef>
              <a:buClrTx/>
              <a:buSzPct val="75000"/>
              <a:buBlip>
                <a:blip r:embed="rId3"/>
              </a:buBlip>
            </a:pPr>
            <a:r>
              <a:rPr lang="en-US" altLang="zh-CN" sz="2400" dirty="0"/>
              <a:t> (5) </a:t>
            </a:r>
            <a:r>
              <a:rPr lang="zh-CN" altLang="en-US" sz="2400" dirty="0"/>
              <a:t>只有按上述规则</a:t>
            </a:r>
            <a:r>
              <a:rPr lang="en-US" altLang="zh-CN" sz="2400" dirty="0"/>
              <a:t>(1)</a:t>
            </a:r>
            <a:r>
              <a:rPr lang="zh-CN" altLang="en-US" sz="2400" dirty="0"/>
              <a:t>至</a:t>
            </a:r>
            <a:r>
              <a:rPr lang="en-US" altLang="zh-CN" sz="2400" dirty="0"/>
              <a:t>(4)</a:t>
            </a:r>
            <a:r>
              <a:rPr lang="zh-CN" altLang="en-US" sz="2400" dirty="0"/>
              <a:t>求得的那些公式，才是合式公式</a:t>
            </a:r>
            <a:r>
              <a:rPr lang="zh-CN" altLang="en-US" sz="2400" dirty="0" smtClean="0"/>
              <a:t>。</a:t>
            </a:r>
            <a:endParaRPr lang="zh-CN" altLang="en-US" sz="2400" dirty="0">
              <a:solidFill>
                <a:srgbClr val="000000"/>
              </a:solidFill>
            </a:endParaRPr>
          </a:p>
          <a:p>
            <a:pPr marL="342900" lvl="0" indent="-342900" algn="just">
              <a:lnSpc>
                <a:spcPct val="150000"/>
              </a:lnSpc>
              <a:spcBef>
                <a:spcPts val="0"/>
              </a:spcBef>
              <a:buBlip>
                <a:blip r:embed="rId2"/>
              </a:buBlip>
            </a:pPr>
            <a:endParaRPr lang="zh-CN" altLang="en-US" sz="2400" dirty="0">
              <a:solidFill>
                <a:srgbClr val="000000"/>
              </a:solidFill>
              <a:latin typeface="Times New Roman" panose="02020603050405020304" pitchFamily="18" charset="0"/>
              <a:ea typeface="楷体_GB2312"/>
            </a:endParaRPr>
          </a:p>
        </p:txBody>
      </p:sp>
      <p:pic>
        <p:nvPicPr>
          <p:cNvPr id="2" name="图片 1"/>
          <p:cNvPicPr>
            <a:picLocks noChangeAspect="1"/>
          </p:cNvPicPr>
          <p:nvPr/>
        </p:nvPicPr>
        <p:blipFill>
          <a:blip r:embed="rId4"/>
          <a:stretch>
            <a:fillRect/>
          </a:stretch>
        </p:blipFill>
        <p:spPr>
          <a:xfrm>
            <a:off x="9783535" y="4036786"/>
            <a:ext cx="266700" cy="257175"/>
          </a:xfrm>
          <a:prstGeom prst="rect">
            <a:avLst/>
          </a:prstGeom>
        </p:spPr>
      </p:pic>
    </p:spTree>
    <p:extLst>
      <p:ext uri="{BB962C8B-B14F-4D97-AF65-F5344CB8AC3E}">
        <p14:creationId xmlns:p14="http://schemas.microsoft.com/office/powerpoint/2010/main" val="2199863938"/>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5260976"/>
          </a:xfrm>
        </p:spPr>
        <p:txBody>
          <a:bodyPr>
            <a:normAutofit fontScale="92500" lnSpcReduction="20000"/>
          </a:bodyPr>
          <a:lstStyle/>
          <a:p>
            <a:pPr marL="0" indent="0" eaLnBrk="0" hangingPunct="0">
              <a:lnSpc>
                <a:spcPct val="150000"/>
              </a:lnSpc>
              <a:spcBef>
                <a:spcPts val="0"/>
              </a:spcBef>
              <a:buClr>
                <a:srgbClr val="FFFF66"/>
              </a:buClr>
              <a:buNone/>
            </a:pPr>
            <a:r>
              <a:rPr lang="en-US" altLang="zh-CN" sz="2600" b="1" dirty="0" smtClean="0">
                <a:solidFill>
                  <a:srgbClr val="0000FF"/>
                </a:solidFill>
              </a:rPr>
              <a:t>2.3.2 </a:t>
            </a:r>
            <a:r>
              <a:rPr lang="zh-CN" altLang="en-US" sz="2600" b="1" dirty="0" smtClean="0">
                <a:solidFill>
                  <a:srgbClr val="0000FF"/>
                </a:solidFill>
              </a:rPr>
              <a:t>谓词公式</a:t>
            </a:r>
            <a:endParaRPr lang="en-US" altLang="zh-CN" sz="2600" dirty="0" smtClean="0">
              <a:solidFill>
                <a:srgbClr val="000000"/>
              </a:solidFill>
              <a:latin typeface="Berlin Sans FB"/>
            </a:endParaRPr>
          </a:p>
          <a:p>
            <a:pPr marL="342900" lvl="0" indent="-342900">
              <a:lnSpc>
                <a:spcPct val="150000"/>
              </a:lnSpc>
              <a:spcBef>
                <a:spcPts val="0"/>
              </a:spcBef>
              <a:buBlip>
                <a:blip r:embed="rId2"/>
              </a:buBlip>
            </a:pPr>
            <a:r>
              <a:rPr lang="zh-CN" altLang="en-US" sz="2600" b="1" dirty="0" smtClean="0">
                <a:solidFill>
                  <a:srgbClr val="CC6600"/>
                </a:solidFill>
              </a:rPr>
              <a:t>合式公式的真值</a:t>
            </a:r>
            <a:endParaRPr lang="zh-CN" altLang="en-US" sz="2600" b="1" dirty="0">
              <a:solidFill>
                <a:srgbClr val="CC6600"/>
              </a:solidFill>
            </a:endParaRPr>
          </a:p>
          <a:p>
            <a:pPr marL="742950" lvl="1" indent="-285750">
              <a:lnSpc>
                <a:spcPct val="150000"/>
              </a:lnSpc>
              <a:spcBef>
                <a:spcPts val="0"/>
              </a:spcBef>
              <a:buClrTx/>
              <a:buSzPct val="75000"/>
              <a:buBlip>
                <a:blip r:embed="rId3"/>
              </a:buBlip>
            </a:pPr>
            <a:endParaRPr lang="en-US" altLang="zh-CN" sz="2400" dirty="0" smtClean="0">
              <a:solidFill>
                <a:srgbClr val="000000"/>
              </a:solidFill>
            </a:endParaRPr>
          </a:p>
          <a:p>
            <a:pPr marL="742950" lvl="1" indent="-285750">
              <a:lnSpc>
                <a:spcPct val="150000"/>
              </a:lnSpc>
              <a:spcBef>
                <a:spcPts val="0"/>
              </a:spcBef>
              <a:buClrTx/>
              <a:buSzPct val="75000"/>
              <a:buBlip>
                <a:blip r:embed="rId3"/>
              </a:buBlip>
            </a:pPr>
            <a:endParaRPr lang="en-US" altLang="zh-CN" sz="2400" dirty="0">
              <a:solidFill>
                <a:srgbClr val="000000"/>
              </a:solidFill>
            </a:endParaRPr>
          </a:p>
          <a:p>
            <a:pPr marL="742950" lvl="1" indent="-285750">
              <a:lnSpc>
                <a:spcPct val="150000"/>
              </a:lnSpc>
              <a:spcBef>
                <a:spcPts val="0"/>
              </a:spcBef>
              <a:buClrTx/>
              <a:buSzPct val="75000"/>
              <a:buBlip>
                <a:blip r:embed="rId3"/>
              </a:buBlip>
            </a:pPr>
            <a:endParaRPr lang="en-US" altLang="zh-CN" sz="2400" dirty="0" smtClean="0">
              <a:solidFill>
                <a:srgbClr val="000000"/>
              </a:solidFill>
            </a:endParaRPr>
          </a:p>
          <a:p>
            <a:pPr marL="742950" lvl="1" indent="-285750">
              <a:lnSpc>
                <a:spcPct val="150000"/>
              </a:lnSpc>
              <a:spcBef>
                <a:spcPts val="0"/>
              </a:spcBef>
              <a:buClrTx/>
              <a:buSzPct val="75000"/>
              <a:buBlip>
                <a:blip r:embed="rId3"/>
              </a:buBlip>
            </a:pPr>
            <a:endParaRPr lang="en-US" altLang="zh-CN" sz="2400" dirty="0">
              <a:solidFill>
                <a:srgbClr val="000000"/>
              </a:solidFill>
            </a:endParaRPr>
          </a:p>
          <a:p>
            <a:pPr marL="742950" lvl="1" indent="-285750">
              <a:lnSpc>
                <a:spcPct val="150000"/>
              </a:lnSpc>
              <a:spcBef>
                <a:spcPts val="0"/>
              </a:spcBef>
              <a:buClrTx/>
              <a:buSzPct val="75000"/>
              <a:buBlip>
                <a:blip r:embed="rId3"/>
              </a:buBlip>
            </a:pPr>
            <a:endParaRPr lang="en-US" altLang="zh-CN" sz="2400" dirty="0" smtClean="0">
              <a:solidFill>
                <a:srgbClr val="000000"/>
              </a:solidFill>
            </a:endParaRPr>
          </a:p>
          <a:p>
            <a:pPr marL="742950" lvl="1" indent="-285750">
              <a:lnSpc>
                <a:spcPct val="150000"/>
              </a:lnSpc>
              <a:spcBef>
                <a:spcPts val="0"/>
              </a:spcBef>
              <a:buClrTx/>
              <a:buSzPct val="75000"/>
              <a:buBlip>
                <a:blip r:embed="rId3"/>
              </a:buBlip>
            </a:pPr>
            <a:endParaRPr lang="en-US" altLang="zh-CN" sz="2400" dirty="0" smtClean="0">
              <a:solidFill>
                <a:srgbClr val="000000"/>
              </a:solidFill>
            </a:endParaRPr>
          </a:p>
          <a:p>
            <a:pPr marL="742950" lvl="1" indent="-285750">
              <a:lnSpc>
                <a:spcPct val="150000"/>
              </a:lnSpc>
              <a:spcBef>
                <a:spcPts val="0"/>
              </a:spcBef>
              <a:buClrTx/>
              <a:buSzPct val="75000"/>
              <a:buBlip>
                <a:blip r:embed="rId3"/>
              </a:buBlip>
            </a:pPr>
            <a:r>
              <a:rPr lang="zh-CN" altLang="en-US" sz="2400" dirty="0" smtClean="0">
                <a:solidFill>
                  <a:srgbClr val="000000"/>
                </a:solidFill>
              </a:rPr>
              <a:t>等价</a:t>
            </a:r>
            <a:endParaRPr lang="en-US" altLang="zh-CN" sz="2400" dirty="0" smtClean="0">
              <a:solidFill>
                <a:srgbClr val="000000"/>
              </a:solidFill>
            </a:endParaRPr>
          </a:p>
          <a:p>
            <a:pPr marL="1200150" lvl="2" indent="-285750">
              <a:lnSpc>
                <a:spcPct val="150000"/>
              </a:lnSpc>
              <a:spcBef>
                <a:spcPts val="0"/>
              </a:spcBef>
              <a:buClrTx/>
              <a:buSzPct val="75000"/>
              <a:buBlip>
                <a:blip r:embed="rId3"/>
              </a:buBlip>
            </a:pPr>
            <a:r>
              <a:rPr lang="zh-CN" altLang="en-US" sz="2400" dirty="0">
                <a:latin typeface="华文新魏" panose="02010800040101010101" pitchFamily="2" charset="-122"/>
              </a:rPr>
              <a:t>如果两个合式公式，无论如何解释，其真值表都是相同的，那么我们就称此两合式公式是等价的</a:t>
            </a:r>
            <a:r>
              <a:rPr lang="zh-CN" altLang="en-US" sz="2400" dirty="0" smtClean="0">
                <a:latin typeface="华文新魏" panose="02010800040101010101" pitchFamily="2" charset="-122"/>
              </a:rPr>
              <a:t>。</a:t>
            </a:r>
            <a:endParaRPr lang="zh-CN" altLang="en-US" sz="2400" dirty="0"/>
          </a:p>
        </p:txBody>
      </p:sp>
      <p:grpSp>
        <p:nvGrpSpPr>
          <p:cNvPr id="6" name="组合 586755"/>
          <p:cNvGrpSpPr>
            <a:grpSpLocks/>
          </p:cNvGrpSpPr>
          <p:nvPr/>
        </p:nvGrpSpPr>
        <p:grpSpPr bwMode="auto">
          <a:xfrm>
            <a:off x="1637541" y="2387146"/>
            <a:ext cx="8915400" cy="2622550"/>
            <a:chOff x="96" y="844"/>
            <a:chExt cx="5616" cy="1652"/>
          </a:xfrm>
        </p:grpSpPr>
        <p:sp>
          <p:nvSpPr>
            <p:cNvPr id="7" name="文本框 586756"/>
            <p:cNvSpPr txBox="1">
              <a:spLocks noChangeArrowheads="1"/>
            </p:cNvSpPr>
            <p:nvPr/>
          </p:nvSpPr>
          <p:spPr bwMode="auto">
            <a:xfrm>
              <a:off x="2385" y="844"/>
              <a:ext cx="103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000" b="1" dirty="0">
                  <a:solidFill>
                    <a:srgbClr val="994D00"/>
                  </a:solidFill>
                  <a:latin typeface="Times New Roman" panose="02020603050405020304" pitchFamily="18" charset="0"/>
                  <a:ea typeface="宋体" panose="02010600030101010101" pitchFamily="2" charset="-122"/>
                </a:rPr>
                <a:t>表</a:t>
              </a:r>
              <a:r>
                <a:rPr lang="en-US" altLang="zh-CN" sz="2000" b="1" dirty="0">
                  <a:solidFill>
                    <a:srgbClr val="994D00"/>
                  </a:solidFill>
                  <a:latin typeface="Times New Roman" panose="02020603050405020304" pitchFamily="18" charset="0"/>
                  <a:ea typeface="宋体" panose="02010600030101010101" pitchFamily="2" charset="-122"/>
                </a:rPr>
                <a:t>2.1  </a:t>
              </a:r>
              <a:r>
                <a:rPr lang="zh-CN" altLang="en-US" sz="2000" b="1" dirty="0">
                  <a:solidFill>
                    <a:srgbClr val="994D00"/>
                  </a:solidFill>
                  <a:latin typeface="Times New Roman" panose="02020603050405020304" pitchFamily="18" charset="0"/>
                  <a:ea typeface="宋体" panose="02010600030101010101" pitchFamily="2" charset="-122"/>
                </a:rPr>
                <a:t>真值表</a:t>
              </a:r>
            </a:p>
          </p:txBody>
        </p:sp>
        <p:sp>
          <p:nvSpPr>
            <p:cNvPr id="8" name="直接连接符 586757"/>
            <p:cNvSpPr>
              <a:spLocks noChangeShapeType="1"/>
            </p:cNvSpPr>
            <p:nvPr/>
          </p:nvSpPr>
          <p:spPr bwMode="auto">
            <a:xfrm>
              <a:off x="96" y="1152"/>
              <a:ext cx="5616" cy="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586758"/>
            <p:cNvSpPr>
              <a:spLocks noChangeShapeType="1"/>
            </p:cNvSpPr>
            <p:nvPr/>
          </p:nvSpPr>
          <p:spPr bwMode="auto">
            <a:xfrm>
              <a:off x="96" y="1440"/>
              <a:ext cx="5616" cy="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586759"/>
            <p:cNvSpPr>
              <a:spLocks noChangeShapeType="1"/>
            </p:cNvSpPr>
            <p:nvPr/>
          </p:nvSpPr>
          <p:spPr bwMode="auto">
            <a:xfrm>
              <a:off x="96" y="2496"/>
              <a:ext cx="5616" cy="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文本框 586760"/>
            <p:cNvSpPr txBox="1">
              <a:spLocks noChangeArrowheads="1"/>
            </p:cNvSpPr>
            <p:nvPr/>
          </p:nvSpPr>
          <p:spPr bwMode="auto">
            <a:xfrm>
              <a:off x="334" y="1129"/>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i="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 Q</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Q</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Q</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 P</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rPr>
                <a:t>Q</a:t>
              </a:r>
              <a:r>
                <a:rPr lang="en-US" altLang="zh-CN" sz="2400" b="1"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P</a:t>
              </a:r>
            </a:p>
          </p:txBody>
        </p:sp>
        <p:sp>
          <p:nvSpPr>
            <p:cNvPr id="12" name="文本框 586761"/>
            <p:cNvSpPr txBox="1">
              <a:spLocks noChangeArrowheads="1"/>
            </p:cNvSpPr>
            <p:nvPr/>
          </p:nvSpPr>
          <p:spPr bwMode="auto">
            <a:xfrm>
              <a:off x="343" y="1466"/>
              <a:ext cx="50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latin typeface="Times New Roman" panose="02020603050405020304" pitchFamily="18" charset="0"/>
                  <a:ea typeface="宋体" panose="02010600030101010101" pitchFamily="2" charset="-122"/>
                </a:rPr>
                <a:t>T	    T	          T	          T	         T                 F</a:t>
              </a:r>
              <a:endParaRPr lang="en-US" altLang="zh-CN" sz="2400">
                <a:latin typeface="Times New Roman" panose="02020603050405020304" pitchFamily="18" charset="0"/>
                <a:ea typeface="宋体" panose="02010600030101010101" pitchFamily="2" charset="-122"/>
              </a:endParaRPr>
            </a:p>
          </p:txBody>
        </p:sp>
        <p:sp>
          <p:nvSpPr>
            <p:cNvPr id="13" name="文本框 586762"/>
            <p:cNvSpPr txBox="1">
              <a:spLocks noChangeArrowheads="1"/>
            </p:cNvSpPr>
            <p:nvPr/>
          </p:nvSpPr>
          <p:spPr bwMode="auto">
            <a:xfrm>
              <a:off x="336" y="168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latin typeface="Times New Roman" panose="02020603050405020304" pitchFamily="18" charset="0"/>
                  <a:ea typeface="宋体" panose="02010600030101010101" pitchFamily="2" charset="-122"/>
                </a:rPr>
                <a:t>F	    T	          T	          F	         T                 T</a:t>
              </a:r>
              <a:endParaRPr lang="en-US" altLang="zh-CN" sz="2400">
                <a:latin typeface="Times New Roman" panose="02020603050405020304" pitchFamily="18" charset="0"/>
                <a:ea typeface="宋体" panose="02010600030101010101" pitchFamily="2" charset="-122"/>
              </a:endParaRPr>
            </a:p>
          </p:txBody>
        </p:sp>
        <p:sp>
          <p:nvSpPr>
            <p:cNvPr id="14" name="文本框 586763"/>
            <p:cNvSpPr txBox="1">
              <a:spLocks noChangeArrowheads="1"/>
            </p:cNvSpPr>
            <p:nvPr/>
          </p:nvSpPr>
          <p:spPr bwMode="auto">
            <a:xfrm>
              <a:off x="336" y="216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a:latin typeface="Times New Roman" panose="02020603050405020304" pitchFamily="18" charset="0"/>
                  <a:ea typeface="宋体" panose="02010600030101010101" pitchFamily="2" charset="-122"/>
                </a:rPr>
                <a:t>F	    F	          F	          F	         T                 T</a:t>
              </a:r>
              <a:endParaRPr lang="en-US" altLang="zh-CN" sz="24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015238836"/>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2.3.2 </a:t>
            </a:r>
            <a:r>
              <a:rPr lang="zh-CN" altLang="en-US" sz="2600" b="1" dirty="0" smtClean="0">
                <a:solidFill>
                  <a:srgbClr val="0000FF"/>
                </a:solidFill>
              </a:rPr>
              <a:t>谓词公式</a:t>
            </a:r>
            <a:endParaRPr lang="en-US" altLang="zh-CN" sz="2600" dirty="0" smtClean="0">
              <a:solidFill>
                <a:srgbClr val="000000"/>
              </a:solidFill>
              <a:latin typeface="Berlin Sans FB"/>
            </a:endParaRPr>
          </a:p>
        </p:txBody>
      </p:sp>
      <p:sp>
        <p:nvSpPr>
          <p:cNvPr id="15" name="内容占位符 587777"/>
          <p:cNvSpPr txBox="1">
            <a:spLocks noChangeArrowheads="1"/>
          </p:cNvSpPr>
          <p:nvPr/>
        </p:nvSpPr>
        <p:spPr>
          <a:xfrm>
            <a:off x="1104900" y="1990839"/>
            <a:ext cx="8001000" cy="4677002"/>
          </a:xfrm>
          <a:prstGeom prst="rect">
            <a:avLst/>
          </a:prstGeom>
        </p:spPr>
        <p:txBody>
          <a:bodyPr vert="horz" lIns="0" tIns="45720" rIns="0" bIns="45720" rtlCol="0">
            <a:no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lgn="just">
              <a:lnSpc>
                <a:spcPct val="120000"/>
              </a:lnSpc>
              <a:spcBef>
                <a:spcPts val="0"/>
              </a:spcBef>
              <a:buFontTx/>
              <a:buNone/>
            </a:pPr>
            <a:r>
              <a:rPr lang="en-US" altLang="zh-CN" sz="2200" b="1" dirty="0" smtClean="0">
                <a:latin typeface="Times New Roman" panose="02020603050405020304" pitchFamily="18" charset="0"/>
              </a:rPr>
              <a:t>(1) </a:t>
            </a:r>
            <a:r>
              <a:rPr lang="zh-CN" altLang="en-US" sz="2200" b="1" dirty="0" smtClean="0">
                <a:latin typeface="Times New Roman" panose="02020603050405020304" pitchFamily="18" charset="0"/>
              </a:rPr>
              <a:t>否定之否定：         ～</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P</a:t>
            </a:r>
            <a:endParaRPr lang="en-US" altLang="zh-CN" sz="2200" b="1" dirty="0" smtClean="0">
              <a:latin typeface="Times New Roman" panose="02020603050405020304" pitchFamily="18" charset="0"/>
            </a:endParaRPr>
          </a:p>
          <a:p>
            <a:pPr algn="just">
              <a:lnSpc>
                <a:spcPct val="120000"/>
              </a:lnSpc>
              <a:spcBef>
                <a:spcPts val="0"/>
              </a:spcBef>
              <a:buFontTx/>
              <a:buNone/>
            </a:pPr>
            <a:r>
              <a:rPr lang="en-US" altLang="zh-CN" sz="2200" b="1" dirty="0" smtClean="0">
                <a:latin typeface="Times New Roman" panose="02020603050405020304" pitchFamily="18" charset="0"/>
              </a:rPr>
              <a:t>(2)</a:t>
            </a:r>
            <a:r>
              <a:rPr lang="en-US" altLang="zh-CN" sz="2200" b="1" i="1" dirty="0" smtClean="0">
                <a:latin typeface="Times New Roman" panose="02020603050405020304" pitchFamily="18" charset="0"/>
              </a:rPr>
              <a:t> 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=&gt;</a:t>
            </a:r>
            <a:r>
              <a:rPr lang="en-US" altLang="zh-CN" sz="2200" b="1" i="1" dirty="0" smtClean="0">
                <a:latin typeface="Times New Roman" panose="02020603050405020304" pitchFamily="18" charset="0"/>
              </a:rPr>
              <a:t>Q</a:t>
            </a:r>
            <a:endParaRPr lang="en-US" altLang="zh-CN" sz="2200" b="1" dirty="0" smtClean="0">
              <a:latin typeface="Times New Roman" panose="02020603050405020304" pitchFamily="18" charset="0"/>
            </a:endParaRPr>
          </a:p>
          <a:p>
            <a:pPr algn="just">
              <a:lnSpc>
                <a:spcPct val="120000"/>
              </a:lnSpc>
              <a:spcBef>
                <a:spcPts val="0"/>
              </a:spcBef>
              <a:buFontTx/>
              <a:buNone/>
            </a:pPr>
            <a:r>
              <a:rPr lang="en-US" altLang="zh-CN" sz="2200" b="1" dirty="0" smtClean="0">
                <a:latin typeface="Times New Roman" panose="02020603050405020304" pitchFamily="18" charset="0"/>
              </a:rPr>
              <a:t>(3) </a:t>
            </a:r>
            <a:r>
              <a:rPr lang="zh-CN" altLang="en-US" sz="2200" b="1" dirty="0" smtClean="0">
                <a:latin typeface="Times New Roman" panose="02020603050405020304" pitchFamily="18" charset="0"/>
              </a:rPr>
              <a:t>狄</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摩根定律：       ～</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Q</a:t>
            </a:r>
            <a:endParaRPr lang="en-US" altLang="zh-CN" sz="2200" b="1" dirty="0" smtClean="0">
              <a:latin typeface="Times New Roman" panose="02020603050405020304" pitchFamily="18" charset="0"/>
            </a:endParaRPr>
          </a:p>
          <a:p>
            <a:pPr algn="just">
              <a:lnSpc>
                <a:spcPct val="120000"/>
              </a:lnSpc>
              <a:spcBef>
                <a:spcPts val="0"/>
              </a:spcBef>
              <a:buFontTx/>
              <a:buNone/>
            </a:pPr>
            <a:r>
              <a:rPr lang="en-US" altLang="zh-CN" sz="2200" b="1" dirty="0" smtClean="0">
                <a:latin typeface="Times New Roman" panose="02020603050405020304" pitchFamily="18" charset="0"/>
              </a:rPr>
              <a:t>                                     </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Q</a:t>
            </a:r>
            <a:endParaRPr lang="en-US" altLang="zh-CN" sz="2200" b="1" dirty="0" smtClean="0">
              <a:latin typeface="Times New Roman" panose="02020603050405020304" pitchFamily="18" charset="0"/>
            </a:endParaRPr>
          </a:p>
          <a:p>
            <a:pPr algn="just">
              <a:lnSpc>
                <a:spcPct val="120000"/>
              </a:lnSpc>
              <a:spcBef>
                <a:spcPts val="0"/>
              </a:spcBef>
              <a:buFontTx/>
              <a:buNone/>
            </a:pPr>
            <a:r>
              <a:rPr lang="en-US" altLang="zh-CN" sz="2200" b="1" dirty="0" smtClean="0">
                <a:latin typeface="Times New Roman" panose="02020603050405020304" pitchFamily="18" charset="0"/>
              </a:rPr>
              <a:t>(4) </a:t>
            </a:r>
            <a:r>
              <a:rPr lang="zh-CN" altLang="en-US" sz="2200" b="1" dirty="0" smtClean="0">
                <a:latin typeface="Times New Roman" panose="02020603050405020304" pitchFamily="18" charset="0"/>
              </a:rPr>
              <a:t>分配律：               </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等价于</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en-US" altLang="zh-CN" sz="2200" b="1" dirty="0" smtClean="0">
                <a:latin typeface="Times New Roman" panose="02020603050405020304" pitchFamily="18" charset="0"/>
              </a:rPr>
              <a:t>)</a:t>
            </a:r>
          </a:p>
          <a:p>
            <a:pPr algn="just">
              <a:lnSpc>
                <a:spcPct val="120000"/>
              </a:lnSpc>
              <a:spcBef>
                <a:spcPts val="0"/>
              </a:spcBef>
              <a:buFontTx/>
              <a:buNone/>
            </a:pP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等价于</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en-US" altLang="zh-CN" sz="2200" b="1" dirty="0" smtClean="0">
                <a:latin typeface="Times New Roman" panose="02020603050405020304" pitchFamily="18" charset="0"/>
              </a:rPr>
              <a:t>)</a:t>
            </a:r>
          </a:p>
          <a:p>
            <a:pPr algn="just">
              <a:lnSpc>
                <a:spcPct val="120000"/>
              </a:lnSpc>
              <a:spcBef>
                <a:spcPts val="0"/>
              </a:spcBef>
              <a:buFontTx/>
              <a:buNone/>
            </a:pPr>
            <a:r>
              <a:rPr lang="en-US" altLang="zh-CN" sz="2200" b="1" dirty="0" smtClean="0">
                <a:latin typeface="Times New Roman" panose="02020603050405020304" pitchFamily="18" charset="0"/>
              </a:rPr>
              <a:t>(5) </a:t>
            </a:r>
            <a:r>
              <a:rPr lang="zh-CN" altLang="en-US" sz="2200" b="1" dirty="0" smtClean="0">
                <a:latin typeface="Times New Roman" panose="02020603050405020304" pitchFamily="18" charset="0"/>
              </a:rPr>
              <a:t>交换律：               </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endParaRPr lang="en-US" altLang="zh-CN" sz="2200" b="1" dirty="0" smtClean="0">
              <a:latin typeface="Times New Roman" panose="02020603050405020304" pitchFamily="18" charset="0"/>
            </a:endParaRPr>
          </a:p>
          <a:p>
            <a:pPr algn="just">
              <a:lnSpc>
                <a:spcPct val="120000"/>
              </a:lnSpc>
              <a:spcBef>
                <a:spcPts val="0"/>
              </a:spcBef>
              <a:buFontTx/>
              <a:buNone/>
            </a:pP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endParaRPr lang="en-US" altLang="zh-CN" sz="2200" b="1" dirty="0" smtClean="0">
              <a:latin typeface="Times New Roman" panose="02020603050405020304" pitchFamily="18" charset="0"/>
            </a:endParaRPr>
          </a:p>
          <a:p>
            <a:pPr algn="just">
              <a:lnSpc>
                <a:spcPct val="120000"/>
              </a:lnSpc>
              <a:spcBef>
                <a:spcPts val="0"/>
              </a:spcBef>
              <a:buFontTx/>
              <a:buNone/>
            </a:pPr>
            <a:r>
              <a:rPr lang="en-US" altLang="zh-CN" sz="2200" b="1" dirty="0" smtClean="0">
                <a:latin typeface="Times New Roman" panose="02020603050405020304" pitchFamily="18" charset="0"/>
              </a:rPr>
              <a:t>(6) </a:t>
            </a:r>
            <a:r>
              <a:rPr lang="zh-CN" altLang="en-US" sz="2200" b="1" dirty="0" smtClean="0">
                <a:latin typeface="Times New Roman" panose="02020603050405020304" pitchFamily="18" charset="0"/>
              </a:rPr>
              <a:t>结合律：               </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en-US" altLang="zh-CN" sz="2200" b="1" dirty="0" smtClean="0">
                <a:latin typeface="Times New Roman" panose="02020603050405020304" pitchFamily="18" charset="0"/>
              </a:rPr>
              <a:t>)</a:t>
            </a:r>
          </a:p>
          <a:p>
            <a:pPr algn="just">
              <a:lnSpc>
                <a:spcPct val="120000"/>
              </a:lnSpc>
              <a:spcBef>
                <a:spcPts val="0"/>
              </a:spcBef>
              <a:buFontTx/>
              <a:buNone/>
            </a:pP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R</a:t>
            </a:r>
            <a:r>
              <a:rPr lang="en-US" altLang="zh-CN" sz="2200" b="1" dirty="0" smtClean="0">
                <a:latin typeface="Times New Roman" panose="02020603050405020304" pitchFamily="18" charset="0"/>
              </a:rPr>
              <a:t>)</a:t>
            </a:r>
          </a:p>
          <a:p>
            <a:pPr algn="just">
              <a:lnSpc>
                <a:spcPct val="120000"/>
              </a:lnSpc>
              <a:spcBef>
                <a:spcPts val="0"/>
              </a:spcBef>
              <a:buFontTx/>
              <a:buNone/>
            </a:pPr>
            <a:r>
              <a:rPr lang="en-US" altLang="zh-CN" sz="2200" b="1" dirty="0" smtClean="0">
                <a:latin typeface="Times New Roman" panose="02020603050405020304" pitchFamily="18" charset="0"/>
              </a:rPr>
              <a:t>(7) </a:t>
            </a:r>
            <a:r>
              <a:rPr lang="zh-CN" altLang="en-US" sz="2200" b="1" dirty="0" smtClean="0">
                <a:latin typeface="Times New Roman" panose="02020603050405020304" pitchFamily="18" charset="0"/>
              </a:rPr>
              <a:t>逆否律：             </a:t>
            </a:r>
            <a:r>
              <a:rPr lang="zh-CN" altLang="en-US" sz="2200" b="1" i="1" dirty="0" smtClean="0">
                <a:latin typeface="Times New Roman" panose="02020603050405020304" pitchFamily="18" charset="0"/>
              </a:rPr>
              <a:t> </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=&gt;</a:t>
            </a:r>
            <a:r>
              <a:rPr lang="en-US" altLang="zh-CN" sz="2200" b="1" i="1" dirty="0" smtClean="0">
                <a:latin typeface="Times New Roman" panose="02020603050405020304" pitchFamily="18" charset="0"/>
              </a:rPr>
              <a:t>Q</a:t>
            </a:r>
            <a:r>
              <a:rPr lang="zh-CN" altLang="en-US" sz="2200" b="1" dirty="0" smtClean="0">
                <a:latin typeface="Times New Roman" panose="02020603050405020304" pitchFamily="18" charset="0"/>
              </a:rPr>
              <a:t>等价于～</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=&gt;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P</a:t>
            </a:r>
            <a:endParaRPr lang="en-US" altLang="zh-CN" sz="2200" b="1" i="1" dirty="0" smtClean="0">
              <a:latin typeface="Times New Roman" panose="02020603050405020304" pitchFamily="18" charset="0"/>
            </a:endParaRPr>
          </a:p>
        </p:txBody>
      </p:sp>
    </p:spTree>
    <p:extLst>
      <p:ext uri="{BB962C8B-B14F-4D97-AF65-F5344CB8AC3E}">
        <p14:creationId xmlns:p14="http://schemas.microsoft.com/office/powerpoint/2010/main" val="39418278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blinds(horizontal)">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blinds(horizontal)">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blinds(horizontal)">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blinds(horizontal)">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blinds(horizontal)">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blinds(horizontal)">
                                      <p:cBhvr>
                                        <p:cTn id="47" dur="500"/>
                                        <p:tgtEl>
                                          <p:spTgt spid="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xEl>
                                              <p:pRg st="9" end="9"/>
                                            </p:txEl>
                                          </p:spTgt>
                                        </p:tgtEl>
                                        <p:attrNameLst>
                                          <p:attrName>style.visibility</p:attrName>
                                        </p:attrNameLst>
                                      </p:cBhvr>
                                      <p:to>
                                        <p:strVal val="visible"/>
                                      </p:to>
                                    </p:set>
                                    <p:animEffect transition="in" filter="blinds(horizontal)">
                                      <p:cBhvr>
                                        <p:cTn id="52" dur="500"/>
                                        <p:tgtEl>
                                          <p:spTgt spid="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Effect transition="in" filter="blinds(horizontal)">
                                      <p:cBhvr>
                                        <p:cTn id="57" dur="500"/>
                                        <p:tgtEl>
                                          <p:spTgt spid="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2.3.2 </a:t>
            </a:r>
            <a:r>
              <a:rPr lang="zh-CN" altLang="en-US" sz="2600" b="1" dirty="0" smtClean="0">
                <a:solidFill>
                  <a:srgbClr val="0000FF"/>
                </a:solidFill>
              </a:rPr>
              <a:t>谓词公式</a:t>
            </a:r>
            <a:endParaRPr lang="en-US" altLang="zh-CN" sz="2600" dirty="0" smtClean="0">
              <a:solidFill>
                <a:srgbClr val="000000"/>
              </a:solidFill>
              <a:latin typeface="Berlin Sans FB"/>
            </a:endParaRPr>
          </a:p>
        </p:txBody>
      </p:sp>
      <p:sp>
        <p:nvSpPr>
          <p:cNvPr id="6" name="内容占位符 588801"/>
          <p:cNvSpPr txBox="1">
            <a:spLocks noChangeArrowheads="1"/>
          </p:cNvSpPr>
          <p:nvPr/>
        </p:nvSpPr>
        <p:spPr>
          <a:xfrm>
            <a:off x="1104900" y="2124528"/>
            <a:ext cx="8458200" cy="4724400"/>
          </a:xfrm>
          <a:prstGeom prst="rect">
            <a:avLst/>
          </a:prstGeom>
        </p:spPr>
        <p:txBody>
          <a:bodyPr vert="horz" lIns="0" tIns="45720" rIns="0" bIns="45720" rtlCol="0">
            <a:no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lgn="just">
              <a:lnSpc>
                <a:spcPct val="130000"/>
              </a:lnSpc>
              <a:spcBef>
                <a:spcPts val="0"/>
              </a:spcBef>
              <a:buFontTx/>
              <a:buNone/>
            </a:pPr>
            <a:r>
              <a:rPr lang="en-US" altLang="zh-CN" sz="2200" b="1" dirty="0" smtClean="0">
                <a:latin typeface="Times New Roman" panose="02020603050405020304" pitchFamily="18" charset="0"/>
              </a:rPr>
              <a:t>(8) </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  </a:t>
            </a:r>
            <a:r>
              <a:rPr lang="zh-CN" altLang="en-US" sz="2200" b="1" dirty="0" smtClean="0">
                <a:latin typeface="Times New Roman" panose="02020603050405020304" pitchFamily="18" charset="0"/>
              </a:rPr>
              <a:t>等价于  </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p>
          <a:p>
            <a:pPr algn="just">
              <a:lnSpc>
                <a:spcPct val="130000"/>
              </a:lnSpc>
              <a:spcBef>
                <a:spcPts val="0"/>
              </a:spcBef>
              <a:buFontTx/>
              <a:buNone/>
            </a:pPr>
            <a:r>
              <a:rPr lang="zh-CN" altLang="en-US" sz="2200" b="1" dirty="0" smtClean="0">
                <a:latin typeface="Times New Roman" panose="02020603050405020304" pitchFamily="18" charset="0"/>
              </a:rPr>
              <a:t>      ～</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  </a:t>
            </a:r>
            <a:r>
              <a:rPr lang="zh-CN" altLang="en-US" sz="2200" b="1" dirty="0" smtClean="0">
                <a:latin typeface="Times New Roman" panose="02020603050405020304" pitchFamily="18" charset="0"/>
              </a:rPr>
              <a:t>等价于  </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 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p>
          <a:p>
            <a:pPr algn="just">
              <a:lnSpc>
                <a:spcPct val="130000"/>
              </a:lnSpc>
              <a:spcBef>
                <a:spcPts val="0"/>
              </a:spcBef>
              <a:buFontTx/>
              <a:buNone/>
            </a:pPr>
            <a:endParaRPr lang="zh-CN" altLang="en-US" sz="2200" b="1" dirty="0" smtClean="0">
              <a:latin typeface="Times New Roman" panose="02020603050405020304" pitchFamily="18" charset="0"/>
            </a:endParaRPr>
          </a:p>
          <a:p>
            <a:pPr algn="just">
              <a:lnSpc>
                <a:spcPct val="130000"/>
              </a:lnSpc>
              <a:spcBef>
                <a:spcPts val="0"/>
              </a:spcBef>
              <a:buFontTx/>
              <a:buNone/>
            </a:pPr>
            <a:r>
              <a:rPr lang="en-US" altLang="zh-CN" sz="2200" b="1" dirty="0" smtClean="0">
                <a:latin typeface="Times New Roman" panose="02020603050405020304" pitchFamily="18" charset="0"/>
              </a:rPr>
              <a:t>(9) (</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 等价于      </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 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 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p>
          <a:p>
            <a:pPr algn="just">
              <a:lnSpc>
                <a:spcPct val="130000"/>
              </a:lnSpc>
              <a:spcBef>
                <a:spcPts val="0"/>
              </a:spcBef>
              <a:buFontTx/>
              <a:buNone/>
            </a:pPr>
            <a:r>
              <a:rPr lang="en-US" altLang="zh-CN" sz="2200" b="1" dirty="0" smtClean="0">
                <a:latin typeface="Times New Roman" panose="02020603050405020304" pitchFamily="18" charset="0"/>
              </a:rPr>
              <a:t>      (</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 等价于      </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 x</a:t>
            </a:r>
            <a:r>
              <a:rPr lang="en-US" altLang="zh-CN" sz="2200" b="1" dirty="0" smtClean="0">
                <a:latin typeface="Times New Roman" panose="02020603050405020304" pitchFamily="18" charset="0"/>
              </a:rPr>
              <a:t>)P(</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 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Q</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p>
          <a:p>
            <a:pPr algn="just">
              <a:lnSpc>
                <a:spcPct val="130000"/>
              </a:lnSpc>
              <a:spcBef>
                <a:spcPts val="0"/>
              </a:spcBef>
              <a:buFontTx/>
              <a:buNone/>
            </a:pPr>
            <a:endParaRPr lang="en-US" altLang="zh-CN" sz="2200" b="1" dirty="0" smtClean="0">
              <a:latin typeface="Times New Roman" panose="02020603050405020304" pitchFamily="18" charset="0"/>
            </a:endParaRPr>
          </a:p>
          <a:p>
            <a:pPr algn="just">
              <a:lnSpc>
                <a:spcPct val="130000"/>
              </a:lnSpc>
              <a:spcBef>
                <a:spcPts val="0"/>
              </a:spcBef>
              <a:buFontTx/>
              <a:buNone/>
            </a:pPr>
            <a:r>
              <a:rPr lang="en-US" altLang="zh-CN" sz="2200" b="1" dirty="0" smtClean="0">
                <a:latin typeface="Times New Roman" panose="02020603050405020304" pitchFamily="18" charset="0"/>
              </a:rPr>
              <a:t>(10)  (</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  </a:t>
            </a:r>
            <a:r>
              <a:rPr lang="zh-CN" altLang="en-US" sz="2200" b="1" dirty="0" smtClean="0">
                <a:latin typeface="Times New Roman" panose="02020603050405020304" pitchFamily="18" charset="0"/>
              </a:rPr>
              <a:t>等价于  </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y</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y</a:t>
            </a:r>
            <a:r>
              <a:rPr lang="en-US" altLang="zh-CN" sz="2200" b="1" dirty="0" smtClean="0">
                <a:latin typeface="Times New Roman" panose="02020603050405020304" pitchFamily="18" charset="0"/>
              </a:rPr>
              <a:t>)</a:t>
            </a:r>
          </a:p>
          <a:p>
            <a:pPr algn="just">
              <a:lnSpc>
                <a:spcPct val="130000"/>
              </a:lnSpc>
              <a:spcBef>
                <a:spcPts val="0"/>
              </a:spcBef>
              <a:buFontTx/>
              <a:buNone/>
            </a:pPr>
            <a:r>
              <a:rPr lang="en-US" altLang="zh-CN" sz="2200" b="1" dirty="0" smtClean="0">
                <a:latin typeface="Times New Roman" panose="02020603050405020304" pitchFamily="18" charset="0"/>
              </a:rPr>
              <a:t>         (</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dirty="0" smtClean="0">
                <a:latin typeface="Times New Roman" panose="02020603050405020304" pitchFamily="18" charset="0"/>
              </a:rPr>
              <a:t> </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x</a:t>
            </a:r>
            <a:r>
              <a:rPr lang="en-US" altLang="zh-CN" sz="2200" b="1" dirty="0" smtClean="0">
                <a:latin typeface="Times New Roman" panose="02020603050405020304" pitchFamily="18" charset="0"/>
              </a:rPr>
              <a:t>)  </a:t>
            </a:r>
            <a:r>
              <a:rPr lang="zh-CN" altLang="en-US" sz="2200" b="1" dirty="0" smtClean="0">
                <a:latin typeface="Times New Roman" panose="02020603050405020304" pitchFamily="18" charset="0"/>
              </a:rPr>
              <a:t>等价于  </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200" b="1" i="1" dirty="0" smtClean="0">
                <a:latin typeface="Times New Roman" panose="02020603050405020304" pitchFamily="18" charset="0"/>
              </a:rPr>
              <a:t> y</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P</a:t>
            </a:r>
            <a:r>
              <a:rPr lang="en-US" altLang="zh-CN" sz="2200" b="1" dirty="0" smtClean="0">
                <a:latin typeface="Times New Roman" panose="02020603050405020304" pitchFamily="18" charset="0"/>
              </a:rPr>
              <a:t>(</a:t>
            </a:r>
            <a:r>
              <a:rPr lang="en-US" altLang="zh-CN" sz="2200" b="1" i="1" dirty="0" smtClean="0">
                <a:latin typeface="Times New Roman" panose="02020603050405020304" pitchFamily="18" charset="0"/>
              </a:rPr>
              <a:t>y</a:t>
            </a:r>
            <a:r>
              <a:rPr lang="en-US" altLang="zh-CN" sz="2200" b="1" dirty="0" smtClean="0">
                <a:latin typeface="Times New Roman" panose="02020603050405020304" pitchFamily="18" charset="0"/>
              </a:rPr>
              <a:t>)</a:t>
            </a:r>
            <a:endParaRPr lang="en-US" altLang="zh-CN" sz="2200" b="1" dirty="0" smtClean="0">
              <a:latin typeface="Times New Roman" panose="02020603050405020304" pitchFamily="18" charset="0"/>
            </a:endParaRPr>
          </a:p>
        </p:txBody>
      </p:sp>
    </p:spTree>
    <p:extLst>
      <p:ext uri="{BB962C8B-B14F-4D97-AF65-F5344CB8AC3E}">
        <p14:creationId xmlns:p14="http://schemas.microsoft.com/office/powerpoint/2010/main" val="25986935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2.3.3 </a:t>
            </a:r>
            <a:r>
              <a:rPr lang="zh-CN" altLang="en-US" sz="2600" b="1" dirty="0" smtClean="0">
                <a:solidFill>
                  <a:srgbClr val="0000FF"/>
                </a:solidFill>
              </a:rPr>
              <a:t>置换与合一</a:t>
            </a:r>
            <a:endParaRPr lang="en-US" altLang="zh-CN" sz="2600" dirty="0" smtClean="0">
              <a:solidFill>
                <a:srgbClr val="000000"/>
              </a:solidFill>
              <a:latin typeface="Berlin Sans FB"/>
            </a:endParaRPr>
          </a:p>
        </p:txBody>
      </p:sp>
      <p:sp>
        <p:nvSpPr>
          <p:cNvPr id="31" name="内容占位符 589826"/>
          <p:cNvSpPr txBox="1">
            <a:spLocks noChangeArrowheads="1"/>
          </p:cNvSpPr>
          <p:nvPr/>
        </p:nvSpPr>
        <p:spPr bwMode="auto">
          <a:xfrm>
            <a:off x="1104900" y="2230665"/>
            <a:ext cx="6629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smtClean="0">
                <a:ln>
                  <a:noFill/>
                </a:ln>
                <a:solidFill>
                  <a:srgbClr val="000000"/>
                </a:solidFill>
                <a:effectLst/>
                <a:uLnTx/>
                <a:uFillTx/>
                <a:latin typeface="Berlin Sans FB"/>
                <a:ea typeface="楷体_GB2312"/>
                <a:cs typeface="+mn-cs"/>
              </a:rPr>
              <a:t>置换</a:t>
            </a:r>
          </a:p>
          <a:p>
            <a:pPr marL="742950" marR="0" lvl="1" indent="-285750" algn="l" defTabSz="914400" rtl="0" eaLnBrk="1" fontAlgn="base" latinLnBrk="0" hangingPunct="1">
              <a:lnSpc>
                <a:spcPct val="100000"/>
              </a:lnSpc>
              <a:spcBef>
                <a:spcPct val="20000"/>
              </a:spcBef>
              <a:spcAft>
                <a:spcPct val="0"/>
              </a:spcAft>
              <a:buClrTx/>
              <a:buSzPct val="75000"/>
              <a:buFontTx/>
              <a:buBlip>
                <a:blip r:embed="rId3"/>
              </a:buBlip>
              <a:tabLst/>
              <a:defRPr/>
            </a:pPr>
            <a:r>
              <a:rPr kumimoji="0" lang="zh-CN" altLang="en-US" sz="2400" b="0" i="0" u="none" strike="noStrike" kern="1200" cap="none" spc="0" normalizeH="0" baseline="0" noProof="0" smtClean="0">
                <a:ln>
                  <a:noFill/>
                </a:ln>
                <a:solidFill>
                  <a:srgbClr val="000000"/>
                </a:solidFill>
                <a:effectLst/>
                <a:uLnTx/>
                <a:uFillTx/>
                <a:latin typeface="Berlin Sans FB"/>
                <a:ea typeface="楷体_GB2312"/>
                <a:cs typeface="+mn-cs"/>
              </a:rPr>
              <a:t>概念</a:t>
            </a:r>
          </a:p>
          <a:p>
            <a:pPr marL="1143000" marR="0" lvl="2" indent="-228600" algn="l" defTabSz="914400" rtl="0" eaLnBrk="1" fontAlgn="base" latinLnBrk="0" hangingPunct="1">
              <a:lnSpc>
                <a:spcPct val="100000"/>
              </a:lnSpc>
              <a:spcBef>
                <a:spcPct val="20000"/>
              </a:spcBef>
              <a:spcAft>
                <a:spcPct val="0"/>
              </a:spcAft>
              <a:buClrTx/>
              <a:buSzTx/>
              <a:buFontTx/>
              <a:buBlip>
                <a:blip r:embed="rId4"/>
              </a:buBlip>
              <a:tabLst/>
              <a:defRPr/>
            </a:pPr>
            <a:r>
              <a:rPr kumimoji="0" lang="zh-CN" altLang="en-US" sz="2400" b="0" i="0" u="none" strike="noStrike" kern="1200" cap="none" spc="0" normalizeH="0" baseline="0" noProof="0" smtClean="0">
                <a:ln>
                  <a:noFill/>
                </a:ln>
                <a:solidFill>
                  <a:srgbClr val="000000"/>
                </a:solidFill>
                <a:effectLst/>
                <a:uLnTx/>
                <a:uFillTx/>
                <a:latin typeface="Berlin Sans FB"/>
                <a:ea typeface="楷体_GB2312"/>
                <a:cs typeface="+mn-cs"/>
              </a:rPr>
              <a:t>假元推理</a:t>
            </a:r>
          </a:p>
          <a:p>
            <a:pPr marL="1143000" marR="0" lvl="2" indent="-228600" algn="l" defTabSz="914400" rtl="0" eaLnBrk="1" fontAlgn="base" latinLnBrk="0" hangingPunct="1">
              <a:lnSpc>
                <a:spcPct val="100000"/>
              </a:lnSpc>
              <a:spcBef>
                <a:spcPct val="20000"/>
              </a:spcBef>
              <a:spcAft>
                <a:spcPct val="0"/>
              </a:spcAft>
              <a:buClrTx/>
              <a:buSzTx/>
              <a:buFontTx/>
              <a:buNone/>
              <a:tabLst/>
              <a:defRPr/>
            </a:pPr>
            <a:endParaRPr kumimoji="0" lang="zh-CN" altLang="en-US" sz="2000" b="0" i="0" u="none" strike="noStrike" kern="1200" cap="none" spc="0" normalizeH="0" baseline="0" noProof="0" dirty="0" smtClean="0">
              <a:ln>
                <a:noFill/>
              </a:ln>
              <a:solidFill>
                <a:srgbClr val="000000"/>
              </a:solidFill>
              <a:effectLst/>
              <a:uLnTx/>
              <a:uFillTx/>
              <a:latin typeface="Berlin Sans FB"/>
              <a:ea typeface="楷体_GB2312"/>
              <a:cs typeface="+mn-cs"/>
            </a:endParaRPr>
          </a:p>
        </p:txBody>
      </p:sp>
      <p:sp>
        <p:nvSpPr>
          <p:cNvPr id="32" name="文本框 31"/>
          <p:cNvSpPr txBox="1">
            <a:spLocks noChangeArrowheads="1"/>
          </p:cNvSpPr>
          <p:nvPr/>
        </p:nvSpPr>
        <p:spPr bwMode="auto">
          <a:xfrm>
            <a:off x="4057650" y="323396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i="1" smtClean="0">
                <a:solidFill>
                  <a:srgbClr val="000000"/>
                </a:solidFill>
                <a:latin typeface="Times New Roman" panose="02020603050405020304" pitchFamily="18" charset="0"/>
                <a:ea typeface="宋体" panose="02010600030101010101" pitchFamily="2" charset="-122"/>
              </a:rPr>
              <a:t>W</a:t>
            </a:r>
            <a:r>
              <a:rPr lang="en-US" altLang="zh-CN" sz="2400" b="1" baseline="-25000" smtClean="0">
                <a:solidFill>
                  <a:srgbClr val="000000"/>
                </a:solidFill>
                <a:latin typeface="Times New Roman" panose="02020603050405020304" pitchFamily="18" charset="0"/>
                <a:ea typeface="宋体" panose="02010600030101010101" pitchFamily="2" charset="-122"/>
              </a:rPr>
              <a:t>1</a:t>
            </a:r>
            <a:endParaRPr lang="en-US" altLang="zh-CN" sz="2400" smtClean="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3" name="右大括号 32"/>
          <p:cNvSpPr>
            <a:spLocks/>
          </p:cNvSpPr>
          <p:nvPr/>
        </p:nvSpPr>
        <p:spPr bwMode="auto">
          <a:xfrm>
            <a:off x="5521325" y="2887890"/>
            <a:ext cx="76200" cy="762000"/>
          </a:xfrm>
          <a:prstGeom prst="rightBrace">
            <a:avLst>
              <a:gd name="adj1" fmla="val 8319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4" name="文本框 33"/>
          <p:cNvSpPr txBox="1">
            <a:spLocks noChangeArrowheads="1"/>
          </p:cNvSpPr>
          <p:nvPr/>
        </p:nvSpPr>
        <p:spPr bwMode="auto">
          <a:xfrm>
            <a:off x="5886450" y="3046640"/>
            <a:ext cx="120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产生</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baseline="-25000"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2</a:t>
            </a:r>
            <a:endParaRPr lang="en-US" altLang="zh-CN" sz="2400" smtClean="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5" name="文本框 34"/>
          <p:cNvSpPr txBox="1">
            <a:spLocks noChangeArrowheads="1"/>
          </p:cNvSpPr>
          <p:nvPr/>
        </p:nvSpPr>
        <p:spPr bwMode="auto">
          <a:xfrm>
            <a:off x="1987550" y="5519965"/>
            <a:ext cx="409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baseline="-25000"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baseline="-25000"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smtClean="0">
              <a:solidFill>
                <a:srgbClr val="000000"/>
              </a:solidFill>
              <a:latin typeface="Times New Roman" panose="02020603050405020304" pitchFamily="18" charset="0"/>
              <a:ea typeface="宋体" panose="02010600030101010101" pitchFamily="2" charset="-122"/>
            </a:endParaRPr>
          </a:p>
        </p:txBody>
      </p:sp>
      <p:sp>
        <p:nvSpPr>
          <p:cNvPr id="36" name="右大括号 35"/>
          <p:cNvSpPr>
            <a:spLocks/>
          </p:cNvSpPr>
          <p:nvPr/>
        </p:nvSpPr>
        <p:spPr bwMode="auto">
          <a:xfrm>
            <a:off x="6043613" y="5570765"/>
            <a:ext cx="76200" cy="762000"/>
          </a:xfrm>
          <a:prstGeom prst="rightBrace">
            <a:avLst>
              <a:gd name="adj1" fmla="val 8319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7" name="文本框 36"/>
          <p:cNvSpPr txBox="1">
            <a:spLocks noChangeArrowheads="1"/>
          </p:cNvSpPr>
          <p:nvPr/>
        </p:nvSpPr>
        <p:spPr bwMode="auto">
          <a:xfrm>
            <a:off x="6640513" y="5729515"/>
            <a:ext cx="203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产生</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baseline="-25000"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smtClean="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 name="文本框 37"/>
          <p:cNvSpPr txBox="1">
            <a:spLocks noChangeArrowheads="1"/>
          </p:cNvSpPr>
          <p:nvPr/>
        </p:nvSpPr>
        <p:spPr bwMode="auto">
          <a:xfrm>
            <a:off x="3736975" y="431346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i="1" smtClean="0">
                <a:solidFill>
                  <a:srgbClr val="000000"/>
                </a:solidFill>
                <a:latin typeface="Times New Roman" panose="02020603050405020304" pitchFamily="18" charset="0"/>
                <a:ea typeface="宋体" panose="02010600030101010101" pitchFamily="2" charset="-122"/>
              </a:rPr>
              <a:t>W</a:t>
            </a: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i="1" smtClean="0">
                <a:solidFill>
                  <a:srgbClr val="000000"/>
                </a:solidFill>
                <a:latin typeface="Times New Roman" panose="02020603050405020304" pitchFamily="18" charset="0"/>
                <a:ea typeface="宋体" panose="02010600030101010101" pitchFamily="2" charset="-122"/>
              </a:rPr>
              <a:t>x</a:t>
            </a:r>
            <a:r>
              <a:rPr lang="zh-CN" altLang="en-US" sz="2400" b="1" smtClean="0">
                <a:solidFill>
                  <a:srgbClr val="000000"/>
                </a:solidFill>
                <a:latin typeface="Times New Roman" panose="02020603050405020304" pitchFamily="18" charset="0"/>
                <a:ea typeface="宋体" panose="02010600030101010101" pitchFamily="2" charset="-122"/>
              </a:rPr>
              <a:t>）</a:t>
            </a:r>
            <a:endParaRPr lang="zh-CN" altLang="en-US" sz="2400" smtClean="0">
              <a:solidFill>
                <a:srgbClr val="000000"/>
              </a:solidFill>
              <a:latin typeface="Times New Roman" panose="02020603050405020304" pitchFamily="18" charset="0"/>
              <a:ea typeface="宋体" panose="02010600030101010101" pitchFamily="2" charset="-122"/>
            </a:endParaRPr>
          </a:p>
        </p:txBody>
      </p:sp>
      <p:grpSp>
        <p:nvGrpSpPr>
          <p:cNvPr id="39" name="组合 38"/>
          <p:cNvGrpSpPr>
            <a:grpSpLocks/>
          </p:cNvGrpSpPr>
          <p:nvPr/>
        </p:nvGrpSpPr>
        <p:grpSpPr bwMode="auto">
          <a:xfrm>
            <a:off x="4495800" y="4643665"/>
            <a:ext cx="3273425" cy="400050"/>
            <a:chOff x="2602" y="2664"/>
            <a:chExt cx="2062" cy="252"/>
          </a:xfrm>
        </p:grpSpPr>
        <p:sp>
          <p:nvSpPr>
            <p:cNvPr id="40" name="直接连接符 589836"/>
            <p:cNvSpPr>
              <a:spLocks noChangeShapeType="1"/>
            </p:cNvSpPr>
            <p:nvPr/>
          </p:nvSpPr>
          <p:spPr bwMode="auto">
            <a:xfrm>
              <a:off x="3568" y="271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1" name="直接连接符 589837"/>
            <p:cNvSpPr>
              <a:spLocks noChangeShapeType="1"/>
            </p:cNvSpPr>
            <p:nvPr/>
          </p:nvSpPr>
          <p:spPr bwMode="auto">
            <a:xfrm>
              <a:off x="3568" y="2810"/>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2" name="文本框 589838"/>
            <p:cNvSpPr txBox="1">
              <a:spLocks noChangeArrowheads="1"/>
            </p:cNvSpPr>
            <p:nvPr/>
          </p:nvSpPr>
          <p:spPr bwMode="auto">
            <a:xfrm>
              <a:off x="3904" y="266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任意变量</a:t>
              </a: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直接连接符 589839"/>
            <p:cNvSpPr>
              <a:spLocks noChangeShapeType="1"/>
            </p:cNvSpPr>
            <p:nvPr/>
          </p:nvSpPr>
          <p:spPr bwMode="auto">
            <a:xfrm>
              <a:off x="2602" y="271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4" name="直接连接符 589840"/>
            <p:cNvSpPr>
              <a:spLocks noChangeShapeType="1"/>
            </p:cNvSpPr>
            <p:nvPr/>
          </p:nvSpPr>
          <p:spPr bwMode="auto">
            <a:xfrm>
              <a:off x="2602" y="2810"/>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5" name="文本框 589841"/>
            <p:cNvSpPr txBox="1">
              <a:spLocks noChangeArrowheads="1"/>
            </p:cNvSpPr>
            <p:nvPr/>
          </p:nvSpPr>
          <p:spPr bwMode="auto">
            <a:xfrm>
              <a:off x="2802" y="266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约束变元</a:t>
              </a: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6" name="矩形 45"/>
          <p:cNvSpPr>
            <a:spLocks noChangeArrowheads="1"/>
          </p:cNvSpPr>
          <p:nvPr/>
        </p:nvSpPr>
        <p:spPr bwMode="auto">
          <a:xfrm>
            <a:off x="1103313" y="3843565"/>
            <a:ext cx="4038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lvl="2" eaLnBrk="1" hangingPunct="1">
              <a:buClr>
                <a:srgbClr val="00CC66"/>
              </a:buClr>
              <a:buSzPct val="90000"/>
              <a:buFont typeface="Wingdings" panose="05000000000000000000" pitchFamily="2" charset="2"/>
              <a:buChar char="v"/>
            </a:pPr>
            <a:r>
              <a:rPr lang="zh-CN" altLang="en-US" sz="2400" smtClean="0">
                <a:solidFill>
                  <a:srgbClr val="000000"/>
                </a:solidFill>
                <a:latin typeface="Times New Roman" panose="02020603050405020304" pitchFamily="18" charset="0"/>
                <a:ea typeface="华文新魏" panose="02010800040101010101" pitchFamily="2" charset="-122"/>
              </a:rPr>
              <a:t>全称化推理</a:t>
            </a:r>
          </a:p>
          <a:p>
            <a:pPr lvl="2" eaLnBrk="1" hangingPunct="1">
              <a:buClr>
                <a:srgbClr val="00CC66"/>
              </a:buClr>
              <a:buSzPct val="90000"/>
              <a:buFont typeface="Wingdings" panose="05000000000000000000" pitchFamily="2" charset="2"/>
              <a:buNone/>
            </a:pPr>
            <a:endParaRPr lang="zh-CN" altLang="en-US" sz="2400" smtClean="0">
              <a:solidFill>
                <a:srgbClr val="000000"/>
              </a:solidFill>
              <a:latin typeface="Times New Roman" panose="02020603050405020304" pitchFamily="18" charset="0"/>
              <a:ea typeface="华文新魏" panose="02010800040101010101" pitchFamily="2" charset="-122"/>
            </a:endParaRPr>
          </a:p>
        </p:txBody>
      </p:sp>
      <p:sp>
        <p:nvSpPr>
          <p:cNvPr id="47" name="矩形 46"/>
          <p:cNvSpPr>
            <a:spLocks noChangeArrowheads="1"/>
          </p:cNvSpPr>
          <p:nvPr/>
        </p:nvSpPr>
        <p:spPr bwMode="auto">
          <a:xfrm>
            <a:off x="1128713" y="4964340"/>
            <a:ext cx="3581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lvl="2" eaLnBrk="1" hangingPunct="1">
              <a:buClr>
                <a:srgbClr val="00CC66"/>
              </a:buClr>
              <a:buSzPct val="90000"/>
              <a:buFont typeface="Wingdings" panose="05000000000000000000" pitchFamily="2" charset="2"/>
              <a:buChar char="v"/>
            </a:pPr>
            <a:r>
              <a:rPr lang="zh-CN" altLang="en-US" sz="2400" smtClean="0">
                <a:solidFill>
                  <a:srgbClr val="000000"/>
                </a:solidFill>
                <a:latin typeface="Times New Roman" panose="02020603050405020304" pitchFamily="18" charset="0"/>
                <a:ea typeface="华文新魏" panose="02010800040101010101" pitchFamily="2" charset="-122"/>
              </a:rPr>
              <a:t>综合推理</a:t>
            </a:r>
          </a:p>
        </p:txBody>
      </p:sp>
      <p:sp>
        <p:nvSpPr>
          <p:cNvPr id="48" name="文本框 47"/>
          <p:cNvSpPr txBox="1">
            <a:spLocks noChangeArrowheads="1"/>
          </p:cNvSpPr>
          <p:nvPr/>
        </p:nvSpPr>
        <p:spPr bwMode="auto">
          <a:xfrm>
            <a:off x="4035425" y="2776765"/>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i="1" smtClean="0">
                <a:solidFill>
                  <a:srgbClr val="000000"/>
                </a:solidFill>
                <a:latin typeface="Times New Roman" panose="02020603050405020304" pitchFamily="18" charset="0"/>
                <a:ea typeface="宋体" panose="02010600030101010101" pitchFamily="2" charset="-122"/>
              </a:rPr>
              <a:t>W</a:t>
            </a:r>
            <a:r>
              <a:rPr lang="en-US" altLang="zh-CN" sz="2400" b="1" baseline="-25000" smtClean="0">
                <a:solidFill>
                  <a:srgbClr val="000000"/>
                </a:solidFill>
                <a:latin typeface="Times New Roman" panose="02020603050405020304" pitchFamily="18" charset="0"/>
                <a:ea typeface="宋体" panose="02010600030101010101" pitchFamily="2" charset="-122"/>
              </a:rPr>
              <a:t>1</a:t>
            </a: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baseline="-25000"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2</a:t>
            </a:r>
            <a:endParaRPr lang="en-US" altLang="zh-CN" sz="2400" smtClean="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9" name="文本框 48"/>
          <p:cNvSpPr txBox="1">
            <a:spLocks noChangeArrowheads="1"/>
          </p:cNvSpPr>
          <p:nvPr/>
        </p:nvSpPr>
        <p:spPr bwMode="auto">
          <a:xfrm>
            <a:off x="5562600" y="300536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smtClean="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0" name="文本框 49"/>
          <p:cNvSpPr txBox="1">
            <a:spLocks noChangeArrowheads="1"/>
          </p:cNvSpPr>
          <p:nvPr/>
        </p:nvSpPr>
        <p:spPr bwMode="auto">
          <a:xfrm>
            <a:off x="2854325" y="4300765"/>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zh-CN" altLang="en-US" sz="2400" b="1" smtClean="0">
                <a:solidFill>
                  <a:srgbClr val="000000"/>
                </a:solidFill>
                <a:latin typeface="Times New Roman" panose="02020603050405020304" pitchFamily="18" charset="0"/>
                <a:ea typeface="宋体" panose="02010600030101010101" pitchFamily="2" charset="-122"/>
              </a:rPr>
              <a:t>）</a:t>
            </a:r>
            <a:endParaRPr lang="zh-CN" altLang="en-US" sz="2400" smtClean="0">
              <a:solidFill>
                <a:srgbClr val="000000"/>
              </a:solidFill>
              <a:latin typeface="Times New Roman" panose="02020603050405020304" pitchFamily="18" charset="0"/>
              <a:ea typeface="宋体" panose="02010600030101010101" pitchFamily="2" charset="-122"/>
            </a:endParaRPr>
          </a:p>
        </p:txBody>
      </p:sp>
      <p:sp>
        <p:nvSpPr>
          <p:cNvPr id="51" name="文本框 50"/>
          <p:cNvSpPr txBox="1">
            <a:spLocks noChangeArrowheads="1"/>
          </p:cNvSpPr>
          <p:nvPr/>
        </p:nvSpPr>
        <p:spPr bwMode="auto">
          <a:xfrm>
            <a:off x="4784725" y="427536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smtClean="0">
              <a:solidFill>
                <a:srgbClr val="000000"/>
              </a:solidFill>
              <a:latin typeface="Times New Roman" panose="02020603050405020304" pitchFamily="18" charset="0"/>
              <a:ea typeface="宋体" panose="02010600030101010101" pitchFamily="2" charset="-122"/>
            </a:endParaRPr>
          </a:p>
        </p:txBody>
      </p:sp>
      <p:sp>
        <p:nvSpPr>
          <p:cNvPr id="52" name="文本框 51"/>
          <p:cNvSpPr txBox="1">
            <a:spLocks noChangeArrowheads="1"/>
          </p:cNvSpPr>
          <p:nvPr/>
        </p:nvSpPr>
        <p:spPr bwMode="auto">
          <a:xfrm>
            <a:off x="5216525" y="4319815"/>
            <a:ext cx="132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i="1" smtClean="0">
                <a:solidFill>
                  <a:srgbClr val="000000"/>
                </a:solidFill>
                <a:latin typeface="Times New Roman" panose="02020603050405020304" pitchFamily="18" charset="0"/>
                <a:ea typeface="宋体" panose="02010600030101010101" pitchFamily="2" charset="-122"/>
              </a:rPr>
              <a:t>W</a:t>
            </a: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i="1" smtClean="0">
                <a:solidFill>
                  <a:srgbClr val="000000"/>
                </a:solidFill>
                <a:latin typeface="Times New Roman" panose="02020603050405020304" pitchFamily="18" charset="0"/>
                <a:ea typeface="宋体" panose="02010600030101010101" pitchFamily="2" charset="-122"/>
              </a:rPr>
              <a:t>A</a:t>
            </a:r>
            <a:r>
              <a:rPr lang="zh-CN" altLang="en-US" sz="2400" b="1" smtClean="0">
                <a:solidFill>
                  <a:srgbClr val="000000"/>
                </a:solidFill>
                <a:latin typeface="Times New Roman" panose="02020603050405020304" pitchFamily="18" charset="0"/>
                <a:ea typeface="宋体" panose="02010600030101010101" pitchFamily="2" charset="-122"/>
              </a:rPr>
              <a:t>）</a:t>
            </a:r>
            <a:endParaRPr lang="zh-CN" altLang="en-US" sz="2400" smtClean="0">
              <a:solidFill>
                <a:srgbClr val="000000"/>
              </a:solidFill>
              <a:latin typeface="Times New Roman" panose="02020603050405020304" pitchFamily="18" charset="0"/>
              <a:ea typeface="宋体" panose="02010600030101010101" pitchFamily="2" charset="-122"/>
            </a:endParaRPr>
          </a:p>
        </p:txBody>
      </p:sp>
      <p:sp>
        <p:nvSpPr>
          <p:cNvPr id="53" name="文本框 52"/>
          <p:cNvSpPr txBox="1">
            <a:spLocks noChangeArrowheads="1"/>
          </p:cNvSpPr>
          <p:nvPr/>
        </p:nvSpPr>
        <p:spPr bwMode="auto">
          <a:xfrm>
            <a:off x="2232025" y="5970815"/>
            <a:ext cx="142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i="1" smtClean="0">
                <a:solidFill>
                  <a:srgbClr val="000000"/>
                </a:solidFill>
                <a:latin typeface="Times New Roman" panose="02020603050405020304" pitchFamily="18" charset="0"/>
                <a:ea typeface="宋体" panose="02010600030101010101" pitchFamily="2" charset="-122"/>
              </a:rPr>
              <a:t>W</a:t>
            </a:r>
            <a:r>
              <a:rPr lang="en-US" altLang="zh-CN" sz="2400" b="1" baseline="-25000" smtClean="0">
                <a:solidFill>
                  <a:srgbClr val="000000"/>
                </a:solidFill>
                <a:latin typeface="Times New Roman" panose="02020603050405020304" pitchFamily="18" charset="0"/>
                <a:ea typeface="宋体" panose="02010600030101010101" pitchFamily="2" charset="-122"/>
              </a:rPr>
              <a:t>1</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zh-CN" altLang="en-US"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54" name="文本框 53"/>
          <p:cNvSpPr txBox="1">
            <a:spLocks noChangeArrowheads="1"/>
          </p:cNvSpPr>
          <p:nvPr/>
        </p:nvSpPr>
        <p:spPr bwMode="auto">
          <a:xfrm>
            <a:off x="6156325" y="5685065"/>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smtClean="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1613862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arn(outHorizontal)">
                                      <p:cBhvr>
                                        <p:cTn id="7" dur="500"/>
                                        <p:tgtEl>
                                          <p:spTgt spid="3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animEffect transition="in" filter="barn(outHorizontal)">
                                      <p:cBhvr>
                                        <p:cTn id="11" dur="500"/>
                                        <p:tgtEl>
                                          <p:spTgt spid="31">
                                            <p:txEl>
                                              <p:pRg st="1" end="1"/>
                                            </p:txEl>
                                          </p:spTgt>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barn(outHorizontal)">
                                      <p:cBhvr>
                                        <p:cTn id="15" dur="500"/>
                                        <p:tgtEl>
                                          <p:spTgt spid="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slide(fromLeft)">
                                      <p:cBhvr>
                                        <p:cTn id="43" dur="500"/>
                                        <p:tgtEl>
                                          <p:spTgt spid="4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dissolv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left)">
                                      <p:cBhvr>
                                        <p:cTn id="59" dur="500"/>
                                        <p:tgtEl>
                                          <p:spTgt spid="51"/>
                                        </p:tgtEl>
                                      </p:cBhvr>
                                    </p:animEffect>
                                  </p:childTnLst>
                                </p:cTn>
                              </p:par>
                            </p:childTnLst>
                          </p:cTn>
                        </p:par>
                        <p:par>
                          <p:cTn id="60" fill="hold">
                            <p:stCondLst>
                              <p:cond delay="500"/>
                            </p:stCondLst>
                            <p:childTnLst>
                              <p:par>
                                <p:cTn id="61" presetID="12" presetClass="entr" presetSubtype="2"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slide(fromRight)">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dissolv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slide(fromLeft)">
                                      <p:cBhvr>
                                        <p:cTn id="73" dur="500"/>
                                        <p:tgtEl>
                                          <p:spTgt spid="4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dissolve">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dissolve">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wipe(left)">
                                      <p:cBhvr>
                                        <p:cTn id="92" dur="500"/>
                                        <p:tgtEl>
                                          <p:spTgt spid="54"/>
                                        </p:tgtEl>
                                      </p:cBhvr>
                                    </p:animEffect>
                                  </p:childTnLst>
                                </p:cTn>
                              </p:par>
                            </p:childTnLst>
                          </p:cTn>
                        </p:par>
                        <p:par>
                          <p:cTn id="93" fill="hold">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bldLvl="3" advAuto="0"/>
      <p:bldP spid="32" grpId="0"/>
      <p:bldP spid="34" grpId="0"/>
      <p:bldP spid="35" grpId="0"/>
      <p:bldP spid="37" grpId="0"/>
      <p:bldP spid="38" grpId="0"/>
      <p:bldP spid="46" grpId="0"/>
      <p:bldP spid="47" grpId="0"/>
      <p:bldP spid="48" grpId="0"/>
      <p:bldP spid="49" grpId="0"/>
      <p:bldP spid="50" grpId="0"/>
      <p:bldP spid="51" grpId="0"/>
      <p:bldP spid="52" grpId="0"/>
      <p:bldP spid="53" grpId="0"/>
      <p:bldP spid="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2.3.3 </a:t>
            </a:r>
            <a:r>
              <a:rPr lang="zh-CN" altLang="en-US" sz="2600" b="1" dirty="0" smtClean="0">
                <a:solidFill>
                  <a:srgbClr val="0000FF"/>
                </a:solidFill>
              </a:rPr>
              <a:t>置换与合一</a:t>
            </a:r>
            <a:endParaRPr lang="en-US" altLang="zh-CN" sz="2600" dirty="0" smtClean="0">
              <a:solidFill>
                <a:srgbClr val="000000"/>
              </a:solidFill>
              <a:latin typeface="Berlin Sans FB"/>
            </a:endParaRPr>
          </a:p>
        </p:txBody>
      </p:sp>
      <p:sp>
        <p:nvSpPr>
          <p:cNvPr id="30" name="内容占位符 590849"/>
          <p:cNvSpPr txBox="1">
            <a:spLocks noChangeArrowheads="1"/>
          </p:cNvSpPr>
          <p:nvPr/>
        </p:nvSpPr>
        <p:spPr bwMode="auto">
          <a:xfrm>
            <a:off x="1104900" y="2195740"/>
            <a:ext cx="998068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lnSpc>
                <a:spcPct val="90000"/>
              </a:lnSpc>
            </a:pPr>
            <a:r>
              <a:rPr lang="zh-CN" altLang="en-US" sz="3200" dirty="0" smtClean="0">
                <a:solidFill>
                  <a:srgbClr val="CC3300"/>
                </a:solidFill>
                <a:latin typeface="Times New Roman" panose="02020603050405020304" pitchFamily="18" charset="0"/>
              </a:rPr>
              <a:t>置换</a:t>
            </a:r>
            <a:r>
              <a:rPr lang="zh-CN" altLang="en-US" sz="3200" dirty="0" smtClean="0">
                <a:latin typeface="Times New Roman" panose="02020603050405020304" pitchFamily="18" charset="0"/>
              </a:rPr>
              <a:t>的定义：</a:t>
            </a:r>
            <a:r>
              <a:rPr lang="zh-CN" altLang="en-US" dirty="0" smtClean="0">
                <a:latin typeface="Times New Roman" panose="02020603050405020304" pitchFamily="18" charset="0"/>
              </a:rPr>
              <a:t>就是在表达式中用置换项置换变量。如果用</a:t>
            </a:r>
            <a:r>
              <a:rPr lang="en-US" altLang="zh-CN" i="1" dirty="0" smtClean="0">
                <a:latin typeface="Times New Roman" panose="02020603050405020304" pitchFamily="18" charset="0"/>
              </a:rPr>
              <a:t>E</a:t>
            </a:r>
            <a:r>
              <a:rPr lang="zh-CN" altLang="en-US" dirty="0" smtClean="0">
                <a:latin typeface="Times New Roman" panose="02020603050405020304" pitchFamily="18" charset="0"/>
              </a:rPr>
              <a:t>表示表达式，</a:t>
            </a:r>
            <a:r>
              <a:rPr lang="en-US" altLang="zh-CN" i="1" dirty="0" smtClean="0">
                <a:latin typeface="Times New Roman" panose="02020603050405020304" pitchFamily="18" charset="0"/>
              </a:rPr>
              <a:t>s</a:t>
            </a:r>
            <a:r>
              <a:rPr lang="zh-CN" altLang="en-US" dirty="0" smtClean="0">
                <a:latin typeface="Times New Roman" panose="02020603050405020304" pitchFamily="18" charset="0"/>
              </a:rPr>
              <a:t>为一置换，则置换后的表达式记为</a:t>
            </a:r>
            <a:r>
              <a:rPr lang="en-US" altLang="zh-CN" i="1" dirty="0" err="1" smtClean="0">
                <a:latin typeface="Times New Roman" panose="02020603050405020304" pitchFamily="18" charset="0"/>
              </a:rPr>
              <a:t>Es</a:t>
            </a:r>
            <a:r>
              <a:rPr lang="zh-CN" altLang="en-US" dirty="0" smtClean="0">
                <a:latin typeface="Times New Roman" panose="02020603050405020304" pitchFamily="18" charset="0"/>
              </a:rPr>
              <a:t>。</a:t>
            </a:r>
          </a:p>
          <a:p>
            <a:pPr eaLnBrk="1" hangingPunct="1">
              <a:lnSpc>
                <a:spcPct val="90000"/>
              </a:lnSpc>
              <a:buFontTx/>
              <a:buNone/>
            </a:pPr>
            <a:endParaRPr lang="zh-CN" altLang="en-US" dirty="0" smtClean="0">
              <a:latin typeface="Times New Roman" panose="02020603050405020304" pitchFamily="18" charset="0"/>
            </a:endParaRPr>
          </a:p>
          <a:p>
            <a:pPr eaLnBrk="1" hangingPunct="1">
              <a:lnSpc>
                <a:spcPct val="90000"/>
              </a:lnSpc>
            </a:pPr>
            <a:r>
              <a:rPr lang="zh-CN" altLang="en-US" sz="3200" dirty="0" smtClean="0">
                <a:latin typeface="Times New Roman" panose="02020603050405020304" pitchFamily="18" charset="0"/>
              </a:rPr>
              <a:t> 性质</a:t>
            </a:r>
          </a:p>
          <a:p>
            <a:pPr lvl="2" eaLnBrk="1" hangingPunct="1">
              <a:lnSpc>
                <a:spcPct val="90000"/>
              </a:lnSpc>
            </a:pPr>
            <a:r>
              <a:rPr lang="zh-CN" altLang="en-US" sz="2800" dirty="0" smtClean="0">
                <a:latin typeface="Times New Roman" panose="02020603050405020304" pitchFamily="18" charset="0"/>
              </a:rPr>
              <a:t>可结合律</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rPr>
              <a:t>Ls</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2=L</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1</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a:t>
            </a:r>
          </a:p>
          <a:p>
            <a:pPr lvl="2" eaLnBrk="1" hangingPunct="1">
              <a:lnSpc>
                <a:spcPct val="90000"/>
              </a:lnSpc>
              <a:buFontTx/>
              <a:buNone/>
            </a:pPr>
            <a:r>
              <a:rPr lang="zh-CN" altLang="en-US" sz="2400" dirty="0" smtClean="0">
                <a:latin typeface="Times New Roman" panose="02020603050405020304" pitchFamily="18" charset="0"/>
              </a:rPr>
              <a:t>                   （</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1</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3=</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2</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3</a:t>
            </a:r>
            <a:r>
              <a:rPr lang="zh-CN" altLang="en-US" sz="2400" dirty="0" smtClean="0">
                <a:latin typeface="Times New Roman" panose="02020603050405020304" pitchFamily="18" charset="0"/>
              </a:rPr>
              <a:t>）</a:t>
            </a:r>
          </a:p>
          <a:p>
            <a:pPr lvl="2" eaLnBrk="1" hangingPunct="1">
              <a:lnSpc>
                <a:spcPct val="90000"/>
              </a:lnSpc>
            </a:pPr>
            <a:r>
              <a:rPr lang="zh-CN" altLang="en-US" sz="2800" dirty="0" smtClean="0">
                <a:latin typeface="Times New Roman" panose="02020603050405020304" pitchFamily="18" charset="0"/>
              </a:rPr>
              <a:t>不可交换律</a:t>
            </a:r>
            <a:r>
              <a:rPr lang="zh-CN" altLang="en-US" sz="2400" dirty="0" smtClean="0">
                <a:latin typeface="Times New Roman" panose="02020603050405020304" pitchFamily="18" charset="0"/>
              </a:rPr>
              <a:t>    </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1</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2 </a:t>
            </a:r>
            <a:r>
              <a:rPr lang="en-US" altLang="zh-CN" sz="2400" dirty="0" smtClean="0">
                <a:latin typeface="Times New Roman" panose="02020603050405020304" pitchFamily="18" charset="0"/>
                <a:ea typeface="Batang" pitchFamily="18" charset="-127"/>
              </a:rPr>
              <a:t>≠</a:t>
            </a:r>
            <a:r>
              <a:rPr lang="en-US" altLang="zh-CN" sz="2400" dirty="0" smtClean="0">
                <a:latin typeface="Times New Roman" panose="02020603050405020304" pitchFamily="18" charset="0"/>
              </a:rPr>
              <a:t> </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2</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1</a:t>
            </a:r>
            <a:endParaRPr lang="en-US" altLang="zh-CN" sz="2400" dirty="0" smtClean="0">
              <a:latin typeface="Times New Roman" panose="02020603050405020304" pitchFamily="18" charset="0"/>
            </a:endParaRPr>
          </a:p>
        </p:txBody>
      </p:sp>
    </p:spTree>
    <p:extLst>
      <p:ext uri="{BB962C8B-B14F-4D97-AF65-F5344CB8AC3E}">
        <p14:creationId xmlns:p14="http://schemas.microsoft.com/office/powerpoint/2010/main" val="26259920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down)">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wipe(down)">
                                      <p:cBhvr>
                                        <p:cTn id="12" dur="500"/>
                                        <p:tgtEl>
                                          <p:spTgt spid="30">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animEffect transition="in" filter="wipe(down)">
                                      <p:cBhvr>
                                        <p:cTn id="15" dur="500"/>
                                        <p:tgtEl>
                                          <p:spTgt spid="30">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
                                            <p:txEl>
                                              <p:pRg st="4" end="4"/>
                                            </p:txEl>
                                          </p:spTgt>
                                        </p:tgtEl>
                                        <p:attrNameLst>
                                          <p:attrName>style.visibility</p:attrName>
                                        </p:attrNameLst>
                                      </p:cBhvr>
                                      <p:to>
                                        <p:strVal val="visible"/>
                                      </p:to>
                                    </p:set>
                                    <p:animEffect transition="in" filter="wipe(down)">
                                      <p:cBhvr>
                                        <p:cTn id="18" dur="500"/>
                                        <p:tgtEl>
                                          <p:spTgt spid="30">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0">
                                            <p:txEl>
                                              <p:pRg st="5" end="5"/>
                                            </p:txEl>
                                          </p:spTgt>
                                        </p:tgtEl>
                                        <p:attrNameLst>
                                          <p:attrName>style.visibility</p:attrName>
                                        </p:attrNameLst>
                                      </p:cBhvr>
                                      <p:to>
                                        <p:strVal val="visible"/>
                                      </p:to>
                                    </p:set>
                                    <p:animEffect transition="in" filter="wipe(down)">
                                      <p:cBhvr>
                                        <p:cTn id="21" dur="500"/>
                                        <p:tgtEl>
                                          <p:spTgt spid="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2.3.3 </a:t>
            </a:r>
            <a:r>
              <a:rPr lang="zh-CN" altLang="en-US" sz="2600" b="1" dirty="0" smtClean="0">
                <a:solidFill>
                  <a:srgbClr val="0000FF"/>
                </a:solidFill>
              </a:rPr>
              <a:t>置换与合一</a:t>
            </a:r>
            <a:endParaRPr lang="en-US" altLang="zh-CN" sz="2600" dirty="0" smtClean="0">
              <a:solidFill>
                <a:srgbClr val="000000"/>
              </a:solidFill>
              <a:latin typeface="Berlin Sans FB"/>
            </a:endParaRPr>
          </a:p>
        </p:txBody>
      </p:sp>
      <p:sp>
        <p:nvSpPr>
          <p:cNvPr id="40" name="文本占位符 591873"/>
          <p:cNvSpPr txBox="1">
            <a:spLocks noChangeArrowheads="1"/>
          </p:cNvSpPr>
          <p:nvPr/>
        </p:nvSpPr>
        <p:spPr bwMode="auto">
          <a:xfrm>
            <a:off x="1104900" y="2302329"/>
            <a:ext cx="571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3200" b="0" i="0" u="none" strike="noStrike" kern="1200" cap="none" spc="0" normalizeH="0" baseline="0" noProof="0" smtClean="0">
                <a:ln>
                  <a:noFill/>
                </a:ln>
                <a:solidFill>
                  <a:srgbClr val="000000"/>
                </a:solidFill>
                <a:effectLst/>
                <a:uLnTx/>
                <a:uFillTx/>
                <a:latin typeface="Berlin Sans FB"/>
                <a:ea typeface="楷体_GB2312"/>
                <a:cs typeface="+mn-cs"/>
              </a:rPr>
              <a:t>例如：</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3200" b="0" i="0" u="none" strike="noStrike" kern="1200" cap="none" spc="0" normalizeH="0" baseline="0" noProof="0" smtClean="0">
                <a:ln>
                  <a:noFill/>
                </a:ln>
                <a:solidFill>
                  <a:srgbClr val="000000"/>
                </a:solidFill>
                <a:effectLst/>
                <a:uLnTx/>
                <a:uFillTx/>
                <a:latin typeface="Berlin Sans FB"/>
                <a:ea typeface="楷体_GB2312"/>
                <a:cs typeface="+mn-cs"/>
              </a:rPr>
              <a:t>    </a:t>
            </a:r>
            <a:r>
              <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表达式</a:t>
            </a: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P</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a:t>
            </a: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x</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a:t>
            </a: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 f</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a:t>
            </a: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y</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 </a:t>
            </a: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B</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a:t>
            </a:r>
            <a:r>
              <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的</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4</a:t>
            </a:r>
            <a:r>
              <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个置换为           </a:t>
            </a:r>
          </a:p>
        </p:txBody>
      </p:sp>
      <p:sp>
        <p:nvSpPr>
          <p:cNvPr id="41" name="矩形 40"/>
          <p:cNvSpPr>
            <a:spLocks noChangeArrowheads="1"/>
          </p:cNvSpPr>
          <p:nvPr/>
        </p:nvSpPr>
        <p:spPr bwMode="auto">
          <a:xfrm>
            <a:off x="1917700" y="4124779"/>
            <a:ext cx="619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buClr>
                <a:srgbClr val="00FFFF"/>
              </a:buClr>
              <a:buSzPct val="90000"/>
              <a:buFont typeface="Wingdings" panose="05000000000000000000" pitchFamily="2" charset="2"/>
              <a:buNone/>
            </a:pPr>
            <a:r>
              <a:rPr lang="en-US" altLang="zh-CN" sz="2400" i="1" smtClean="0">
                <a:solidFill>
                  <a:srgbClr val="000000"/>
                </a:solidFill>
                <a:latin typeface="Times New Roman" panose="02020603050405020304" pitchFamily="18" charset="0"/>
                <a:ea typeface="华文新魏" panose="02010800040101010101" pitchFamily="2" charset="-122"/>
              </a:rPr>
              <a:t>s</a:t>
            </a:r>
            <a:r>
              <a:rPr lang="en-US" altLang="zh-CN" sz="2400" smtClean="0">
                <a:solidFill>
                  <a:srgbClr val="000000"/>
                </a:solidFill>
                <a:latin typeface="Times New Roman" panose="02020603050405020304" pitchFamily="18" charset="0"/>
                <a:ea typeface="华文新魏" panose="02010800040101010101" pitchFamily="2" charset="-122"/>
              </a:rPr>
              <a:t>2={</a:t>
            </a:r>
            <a:r>
              <a:rPr lang="en-US" altLang="zh-CN" sz="2400" i="1" smtClean="0">
                <a:solidFill>
                  <a:srgbClr val="000000"/>
                </a:solidFill>
                <a:latin typeface="Times New Roman" panose="02020603050405020304" pitchFamily="18" charset="0"/>
                <a:ea typeface="华文新魏" panose="02010800040101010101" pitchFamily="2" charset="-122"/>
              </a:rPr>
              <a:t>A</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y</a:t>
            </a:r>
            <a:r>
              <a:rPr lang="en-US" altLang="zh-CN" sz="2400" smtClean="0">
                <a:solidFill>
                  <a:srgbClr val="000000"/>
                </a:solidFill>
                <a:latin typeface="Times New Roman" panose="02020603050405020304" pitchFamily="18" charset="0"/>
                <a:ea typeface="华文新魏" panose="02010800040101010101" pitchFamily="2" charset="-122"/>
              </a:rPr>
              <a:t>}              </a:t>
            </a:r>
            <a:r>
              <a:rPr lang="zh-CN" altLang="en-US" sz="2400" smtClean="0">
                <a:solidFill>
                  <a:srgbClr val="000000"/>
                </a:solidFill>
                <a:latin typeface="Times New Roman" panose="02020603050405020304" pitchFamily="18" charset="0"/>
                <a:ea typeface="华文新魏" panose="02010800040101010101" pitchFamily="2" charset="-122"/>
              </a:rPr>
              <a:t>则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x</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y</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s</a:t>
            </a:r>
            <a:r>
              <a:rPr lang="en-US" altLang="zh-CN" sz="2000" smtClean="0">
                <a:solidFill>
                  <a:srgbClr val="000000"/>
                </a:solidFill>
                <a:latin typeface="Times New Roman" panose="02020603050405020304" pitchFamily="18" charset="0"/>
                <a:ea typeface="华文新魏" panose="02010800040101010101" pitchFamily="2" charset="-122"/>
              </a:rPr>
              <a:t>2=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x</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A</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400" smtClean="0">
                <a:solidFill>
                  <a:srgbClr val="000000"/>
                </a:solidFill>
                <a:latin typeface="Times New Roman" panose="02020603050405020304" pitchFamily="18" charset="0"/>
                <a:ea typeface="华文新魏" panose="02010800040101010101" pitchFamily="2" charset="-122"/>
              </a:rPr>
              <a:t>           </a:t>
            </a:r>
          </a:p>
        </p:txBody>
      </p:sp>
      <p:sp>
        <p:nvSpPr>
          <p:cNvPr id="42" name="矩形 41"/>
          <p:cNvSpPr>
            <a:spLocks noChangeArrowheads="1"/>
          </p:cNvSpPr>
          <p:nvPr/>
        </p:nvSpPr>
        <p:spPr bwMode="auto">
          <a:xfrm>
            <a:off x="1905000" y="3483429"/>
            <a:ext cx="6553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buClr>
                <a:srgbClr val="00FFFF"/>
              </a:buClr>
              <a:buSzPct val="90000"/>
              <a:buFont typeface="Wingdings" panose="05000000000000000000" pitchFamily="2" charset="2"/>
              <a:buNone/>
            </a:pPr>
            <a:r>
              <a:rPr lang="en-US" altLang="zh-CN" sz="2400" i="1" smtClean="0">
                <a:solidFill>
                  <a:srgbClr val="000000"/>
                </a:solidFill>
                <a:latin typeface="Times New Roman" panose="02020603050405020304" pitchFamily="18" charset="0"/>
                <a:ea typeface="华文新魏" panose="02010800040101010101" pitchFamily="2" charset="-122"/>
              </a:rPr>
              <a:t>s</a:t>
            </a:r>
            <a:r>
              <a:rPr lang="en-US" altLang="zh-CN" sz="2400" smtClean="0">
                <a:solidFill>
                  <a:srgbClr val="000000"/>
                </a:solidFill>
                <a:latin typeface="Times New Roman" panose="02020603050405020304" pitchFamily="18" charset="0"/>
                <a:ea typeface="华文新魏" panose="02010800040101010101" pitchFamily="2" charset="-122"/>
              </a:rPr>
              <a:t>1={</a:t>
            </a:r>
            <a:r>
              <a:rPr lang="en-US" altLang="zh-CN" sz="2400" i="1" smtClean="0">
                <a:solidFill>
                  <a:srgbClr val="000000"/>
                </a:solidFill>
                <a:latin typeface="Times New Roman" panose="02020603050405020304" pitchFamily="18" charset="0"/>
                <a:ea typeface="华文新魏" panose="02010800040101010101" pitchFamily="2" charset="-122"/>
              </a:rPr>
              <a:t>z</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x</a:t>
            </a:r>
            <a:r>
              <a:rPr lang="en-US" altLang="zh-CN" sz="2400" smtClean="0">
                <a:solidFill>
                  <a:srgbClr val="000000"/>
                </a:solidFill>
                <a:latin typeface="Times New Roman" panose="02020603050405020304" pitchFamily="18" charset="0"/>
                <a:ea typeface="华文新魏" panose="02010800040101010101" pitchFamily="2" charset="-122"/>
              </a:rPr>
              <a:t>, </a:t>
            </a:r>
            <a:r>
              <a:rPr lang="en-US" altLang="zh-CN" sz="2400" i="1" smtClean="0">
                <a:solidFill>
                  <a:srgbClr val="000000"/>
                </a:solidFill>
                <a:latin typeface="Times New Roman" panose="02020603050405020304" pitchFamily="18" charset="0"/>
                <a:ea typeface="华文新魏" panose="02010800040101010101" pitchFamily="2" charset="-122"/>
              </a:rPr>
              <a:t>w</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y</a:t>
            </a:r>
            <a:r>
              <a:rPr lang="en-US" altLang="zh-CN" sz="2400" smtClean="0">
                <a:solidFill>
                  <a:srgbClr val="000000"/>
                </a:solidFill>
                <a:latin typeface="Times New Roman" panose="02020603050405020304" pitchFamily="18" charset="0"/>
                <a:ea typeface="华文新魏" panose="02010800040101010101" pitchFamily="2" charset="-122"/>
              </a:rPr>
              <a:t>}       </a:t>
            </a:r>
            <a:r>
              <a:rPr lang="zh-CN" altLang="en-US" sz="2400" smtClean="0">
                <a:solidFill>
                  <a:srgbClr val="000000"/>
                </a:solidFill>
                <a:latin typeface="Times New Roman" panose="02020603050405020304" pitchFamily="18" charset="0"/>
                <a:ea typeface="华文新魏" panose="02010800040101010101" pitchFamily="2" charset="-122"/>
              </a:rPr>
              <a:t>则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x</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y</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s</a:t>
            </a:r>
            <a:r>
              <a:rPr lang="en-US" altLang="zh-CN" sz="2000" smtClean="0">
                <a:solidFill>
                  <a:srgbClr val="000000"/>
                </a:solidFill>
                <a:latin typeface="Times New Roman" panose="02020603050405020304" pitchFamily="18" charset="0"/>
                <a:ea typeface="华文新魏" panose="02010800040101010101" pitchFamily="2" charset="-122"/>
              </a:rPr>
              <a:t>1=</a:t>
            </a:r>
            <a:r>
              <a:rPr lang="en-US" altLang="zh-CN" sz="2000" i="1" smtClean="0">
                <a:solidFill>
                  <a:srgbClr val="000000"/>
                </a:solidFill>
                <a:latin typeface="Times New Roman" panose="02020603050405020304" pitchFamily="18" charset="0"/>
                <a:ea typeface="华文新魏" panose="02010800040101010101" pitchFamily="2" charset="-122"/>
              </a:rPr>
              <a:t> 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z</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 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w</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400" smtClean="0">
                <a:solidFill>
                  <a:srgbClr val="000000"/>
                </a:solidFill>
                <a:latin typeface="Times New Roman" panose="02020603050405020304" pitchFamily="18" charset="0"/>
                <a:ea typeface="华文新魏" panose="02010800040101010101" pitchFamily="2" charset="-122"/>
              </a:rPr>
              <a:t> </a:t>
            </a:r>
          </a:p>
        </p:txBody>
      </p:sp>
      <p:sp>
        <p:nvSpPr>
          <p:cNvPr id="43" name="矩形 42"/>
          <p:cNvSpPr>
            <a:spLocks noChangeArrowheads="1"/>
          </p:cNvSpPr>
          <p:nvPr/>
        </p:nvSpPr>
        <p:spPr bwMode="auto">
          <a:xfrm>
            <a:off x="1930400" y="4845504"/>
            <a:ext cx="6642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buClr>
                <a:srgbClr val="00FFFF"/>
              </a:buClr>
              <a:buSzPct val="90000"/>
              <a:buFont typeface="Wingdings" panose="05000000000000000000" pitchFamily="2" charset="2"/>
              <a:buNone/>
            </a:pPr>
            <a:r>
              <a:rPr lang="en-US" altLang="zh-CN" sz="2400" i="1" smtClean="0">
                <a:solidFill>
                  <a:srgbClr val="000000"/>
                </a:solidFill>
                <a:latin typeface="Times New Roman" panose="02020603050405020304" pitchFamily="18" charset="0"/>
                <a:ea typeface="华文新魏" panose="02010800040101010101" pitchFamily="2" charset="-122"/>
              </a:rPr>
              <a:t>s</a:t>
            </a:r>
            <a:r>
              <a:rPr lang="en-US" altLang="zh-CN" sz="2400" smtClean="0">
                <a:solidFill>
                  <a:srgbClr val="000000"/>
                </a:solidFill>
                <a:latin typeface="Times New Roman" panose="02020603050405020304" pitchFamily="18" charset="0"/>
                <a:ea typeface="华文新魏" panose="02010800040101010101" pitchFamily="2" charset="-122"/>
              </a:rPr>
              <a:t>3=(</a:t>
            </a:r>
            <a:r>
              <a:rPr lang="en-US" altLang="zh-CN" sz="2400" i="1" smtClean="0">
                <a:solidFill>
                  <a:srgbClr val="000000"/>
                </a:solidFill>
                <a:latin typeface="Times New Roman" panose="02020603050405020304" pitchFamily="18" charset="0"/>
                <a:ea typeface="华文新魏" panose="02010800040101010101" pitchFamily="2" charset="-122"/>
              </a:rPr>
              <a:t>q</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z</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x</a:t>
            </a:r>
            <a:r>
              <a:rPr lang="en-US" altLang="zh-CN" sz="2400" smtClean="0">
                <a:solidFill>
                  <a:srgbClr val="000000"/>
                </a:solidFill>
                <a:latin typeface="Times New Roman" panose="02020603050405020304" pitchFamily="18" charset="0"/>
                <a:ea typeface="华文新魏" panose="02010800040101010101" pitchFamily="2" charset="-122"/>
              </a:rPr>
              <a:t>, </a:t>
            </a:r>
            <a:r>
              <a:rPr lang="en-US" altLang="zh-CN" sz="2400" i="1" smtClean="0">
                <a:solidFill>
                  <a:srgbClr val="000000"/>
                </a:solidFill>
                <a:latin typeface="Times New Roman" panose="02020603050405020304" pitchFamily="18" charset="0"/>
                <a:ea typeface="华文新魏" panose="02010800040101010101" pitchFamily="2" charset="-122"/>
              </a:rPr>
              <a:t>A</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y</a:t>
            </a:r>
            <a:r>
              <a:rPr lang="en-US" altLang="zh-CN" sz="2400" smtClean="0">
                <a:solidFill>
                  <a:srgbClr val="000000"/>
                </a:solidFill>
                <a:latin typeface="Times New Roman" panose="02020603050405020304" pitchFamily="18" charset="0"/>
                <a:ea typeface="华文新魏" panose="02010800040101010101" pitchFamily="2" charset="-122"/>
              </a:rPr>
              <a:t>)   </a:t>
            </a:r>
            <a:r>
              <a:rPr lang="zh-CN" altLang="en-US" sz="2400" smtClean="0">
                <a:solidFill>
                  <a:srgbClr val="000000"/>
                </a:solidFill>
                <a:latin typeface="Times New Roman" panose="02020603050405020304" pitchFamily="18" charset="0"/>
                <a:ea typeface="华文新魏" panose="02010800040101010101" pitchFamily="2" charset="-122"/>
              </a:rPr>
              <a:t>则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x</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y</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s</a:t>
            </a:r>
            <a:r>
              <a:rPr lang="en-US" altLang="zh-CN" sz="2000" smtClean="0">
                <a:solidFill>
                  <a:srgbClr val="000000"/>
                </a:solidFill>
                <a:latin typeface="Times New Roman" panose="02020603050405020304" pitchFamily="18" charset="0"/>
                <a:ea typeface="华文新魏" panose="02010800040101010101" pitchFamily="2" charset="-122"/>
              </a:rPr>
              <a:t>3=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q</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z</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A</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 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400" smtClean="0">
                <a:solidFill>
                  <a:srgbClr val="000000"/>
                </a:solidFill>
                <a:latin typeface="Times New Roman" panose="02020603050405020304" pitchFamily="18" charset="0"/>
                <a:ea typeface="华文新魏" panose="02010800040101010101" pitchFamily="2" charset="-122"/>
              </a:rPr>
              <a:t>         </a:t>
            </a:r>
          </a:p>
        </p:txBody>
      </p:sp>
      <p:sp>
        <p:nvSpPr>
          <p:cNvPr id="44" name="矩形 43"/>
          <p:cNvSpPr>
            <a:spLocks noChangeArrowheads="1"/>
          </p:cNvSpPr>
          <p:nvPr/>
        </p:nvSpPr>
        <p:spPr bwMode="auto">
          <a:xfrm>
            <a:off x="1943100" y="5572579"/>
            <a:ext cx="6642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buClr>
                <a:srgbClr val="00FFFF"/>
              </a:buClr>
              <a:buSzPct val="90000"/>
              <a:buFont typeface="Wingdings" panose="05000000000000000000" pitchFamily="2" charset="2"/>
              <a:buNone/>
            </a:pPr>
            <a:r>
              <a:rPr lang="en-US" altLang="zh-CN" sz="2400" i="1" smtClean="0">
                <a:solidFill>
                  <a:srgbClr val="000000"/>
                </a:solidFill>
                <a:latin typeface="Times New Roman" panose="02020603050405020304" pitchFamily="18" charset="0"/>
                <a:ea typeface="华文新魏" panose="02010800040101010101" pitchFamily="2" charset="-122"/>
              </a:rPr>
              <a:t>s</a:t>
            </a:r>
            <a:r>
              <a:rPr lang="en-US" altLang="zh-CN" sz="2400" smtClean="0">
                <a:solidFill>
                  <a:srgbClr val="000000"/>
                </a:solidFill>
                <a:latin typeface="Times New Roman" panose="02020603050405020304" pitchFamily="18" charset="0"/>
                <a:ea typeface="华文新魏" panose="02010800040101010101" pitchFamily="2" charset="-122"/>
              </a:rPr>
              <a:t>4=(</a:t>
            </a:r>
            <a:r>
              <a:rPr lang="en-US" altLang="zh-CN" sz="2400" i="1" smtClean="0">
                <a:solidFill>
                  <a:srgbClr val="000000"/>
                </a:solidFill>
                <a:latin typeface="Times New Roman" panose="02020603050405020304" pitchFamily="18" charset="0"/>
                <a:ea typeface="华文新魏" panose="02010800040101010101" pitchFamily="2" charset="-122"/>
              </a:rPr>
              <a:t>c</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x</a:t>
            </a:r>
            <a:r>
              <a:rPr lang="en-US" altLang="zh-CN" sz="2400" smtClean="0">
                <a:solidFill>
                  <a:srgbClr val="000000"/>
                </a:solidFill>
                <a:latin typeface="Times New Roman" panose="02020603050405020304" pitchFamily="18" charset="0"/>
                <a:ea typeface="华文新魏" panose="02010800040101010101" pitchFamily="2" charset="-122"/>
              </a:rPr>
              <a:t>, </a:t>
            </a:r>
            <a:r>
              <a:rPr lang="en-US" altLang="zh-CN" sz="2400" i="1" smtClean="0">
                <a:solidFill>
                  <a:srgbClr val="000000"/>
                </a:solidFill>
                <a:latin typeface="Times New Roman" panose="02020603050405020304" pitchFamily="18" charset="0"/>
                <a:ea typeface="华文新魏" panose="02010800040101010101" pitchFamily="2" charset="-122"/>
              </a:rPr>
              <a:t>A</a:t>
            </a:r>
            <a:r>
              <a:rPr lang="en-US" altLang="zh-CN" sz="24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y</a:t>
            </a:r>
            <a:r>
              <a:rPr lang="en-US" altLang="zh-CN" sz="2400" smtClean="0">
                <a:solidFill>
                  <a:srgbClr val="000000"/>
                </a:solidFill>
                <a:latin typeface="Times New Roman" panose="02020603050405020304" pitchFamily="18" charset="0"/>
                <a:ea typeface="华文新魏" panose="02010800040101010101" pitchFamily="2" charset="-122"/>
              </a:rPr>
              <a:t>)        </a:t>
            </a:r>
            <a:r>
              <a:rPr lang="zh-CN" altLang="en-US" sz="2400" smtClean="0">
                <a:solidFill>
                  <a:srgbClr val="000000"/>
                </a:solidFill>
                <a:latin typeface="Times New Roman" panose="02020603050405020304" pitchFamily="18" charset="0"/>
                <a:ea typeface="华文新魏" panose="02010800040101010101" pitchFamily="2" charset="-122"/>
              </a:rPr>
              <a:t>则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x</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 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y</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s</a:t>
            </a:r>
            <a:r>
              <a:rPr lang="en-US" altLang="zh-CN" sz="2000" smtClean="0">
                <a:solidFill>
                  <a:srgbClr val="000000"/>
                </a:solidFill>
                <a:latin typeface="Times New Roman" panose="02020603050405020304" pitchFamily="18" charset="0"/>
                <a:ea typeface="华文新魏" panose="02010800040101010101" pitchFamily="2" charset="-122"/>
              </a:rPr>
              <a:t>4= </a:t>
            </a:r>
            <a:r>
              <a:rPr lang="en-US" altLang="zh-CN" sz="2000" i="1" smtClean="0">
                <a:solidFill>
                  <a:srgbClr val="000000"/>
                </a:solidFill>
                <a:latin typeface="Times New Roman" panose="02020603050405020304" pitchFamily="18" charset="0"/>
                <a:ea typeface="华文新魏" panose="02010800040101010101" pitchFamily="2" charset="-122"/>
              </a:rPr>
              <a:t>P</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400" i="1" smtClean="0">
                <a:solidFill>
                  <a:srgbClr val="000000"/>
                </a:solidFill>
                <a:latin typeface="Times New Roman" panose="02020603050405020304" pitchFamily="18" charset="0"/>
                <a:ea typeface="华文新魏" panose="02010800040101010101" pitchFamily="2" charset="-122"/>
              </a:rPr>
              <a:t>c</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 f</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000" i="1" smtClean="0">
                <a:solidFill>
                  <a:srgbClr val="000000"/>
                </a:solidFill>
                <a:latin typeface="Times New Roman" panose="02020603050405020304" pitchFamily="18" charset="0"/>
                <a:ea typeface="华文新魏" panose="02010800040101010101" pitchFamily="2" charset="-122"/>
              </a:rPr>
              <a:t>A</a:t>
            </a:r>
            <a:r>
              <a:rPr lang="en-US" altLang="zh-CN" sz="2000" smtClean="0">
                <a:solidFill>
                  <a:srgbClr val="000000"/>
                </a:solidFill>
                <a:latin typeface="Times New Roman" panose="02020603050405020304" pitchFamily="18" charset="0"/>
                <a:ea typeface="华文新魏" panose="02010800040101010101" pitchFamily="2" charset="-122"/>
              </a:rPr>
              <a:t>), </a:t>
            </a:r>
            <a:r>
              <a:rPr lang="en-US" altLang="zh-CN" sz="2000" i="1" smtClean="0">
                <a:solidFill>
                  <a:srgbClr val="000000"/>
                </a:solidFill>
                <a:latin typeface="Times New Roman" panose="02020603050405020304" pitchFamily="18" charset="0"/>
                <a:ea typeface="华文新魏" panose="02010800040101010101" pitchFamily="2" charset="-122"/>
              </a:rPr>
              <a:t>B</a:t>
            </a:r>
            <a:r>
              <a:rPr lang="en-US" altLang="zh-CN" sz="2000" smtClean="0">
                <a:solidFill>
                  <a:srgbClr val="000000"/>
                </a:solidFill>
                <a:latin typeface="Times New Roman" panose="02020603050405020304" pitchFamily="18" charset="0"/>
                <a:ea typeface="华文新魏" panose="02010800040101010101" pitchFamily="2" charset="-122"/>
              </a:rPr>
              <a:t>]</a:t>
            </a:r>
            <a:r>
              <a:rPr lang="en-US" altLang="zh-CN" sz="2400" smtClean="0">
                <a:solidFill>
                  <a:srgbClr val="000000"/>
                </a:solidFill>
                <a:latin typeface="Times New Roman" panose="02020603050405020304" pitchFamily="18" charset="0"/>
                <a:ea typeface="华文新魏" panose="02010800040101010101" pitchFamily="2" charset="-122"/>
              </a:rPr>
              <a:t>         </a:t>
            </a:r>
          </a:p>
        </p:txBody>
      </p:sp>
      <p:grpSp>
        <p:nvGrpSpPr>
          <p:cNvPr id="45" name="组合 44"/>
          <p:cNvGrpSpPr>
            <a:grpSpLocks/>
          </p:cNvGrpSpPr>
          <p:nvPr/>
        </p:nvGrpSpPr>
        <p:grpSpPr bwMode="auto">
          <a:xfrm>
            <a:off x="5143500" y="3839029"/>
            <a:ext cx="1676400" cy="228600"/>
            <a:chOff x="2928" y="1592"/>
            <a:chExt cx="1056" cy="144"/>
          </a:xfrm>
        </p:grpSpPr>
        <p:sp>
          <p:nvSpPr>
            <p:cNvPr id="46" name="直接连接符 591879"/>
            <p:cNvSpPr>
              <a:spLocks noChangeShapeType="1"/>
            </p:cNvSpPr>
            <p:nvPr/>
          </p:nvSpPr>
          <p:spPr bwMode="auto">
            <a:xfrm>
              <a:off x="2936" y="1592"/>
              <a:ext cx="0" cy="1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47" name="直接连接符 591880"/>
            <p:cNvSpPr>
              <a:spLocks noChangeShapeType="1"/>
            </p:cNvSpPr>
            <p:nvPr/>
          </p:nvSpPr>
          <p:spPr bwMode="auto">
            <a:xfrm>
              <a:off x="3976" y="1592"/>
              <a:ext cx="0" cy="144"/>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48" name="直接连接符 591881"/>
            <p:cNvSpPr>
              <a:spLocks noChangeShapeType="1"/>
            </p:cNvSpPr>
            <p:nvPr/>
          </p:nvSpPr>
          <p:spPr bwMode="auto">
            <a:xfrm>
              <a:off x="2928" y="1736"/>
              <a:ext cx="105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49" name="组合 48"/>
          <p:cNvGrpSpPr>
            <a:grpSpLocks/>
          </p:cNvGrpSpPr>
          <p:nvPr/>
        </p:nvGrpSpPr>
        <p:grpSpPr bwMode="auto">
          <a:xfrm>
            <a:off x="5588000" y="3864429"/>
            <a:ext cx="1676400" cy="330200"/>
            <a:chOff x="3208" y="1608"/>
            <a:chExt cx="1056" cy="208"/>
          </a:xfrm>
        </p:grpSpPr>
        <p:sp>
          <p:nvSpPr>
            <p:cNvPr id="50" name="直接连接符 591883"/>
            <p:cNvSpPr>
              <a:spLocks noChangeShapeType="1"/>
            </p:cNvSpPr>
            <p:nvPr/>
          </p:nvSpPr>
          <p:spPr bwMode="auto">
            <a:xfrm>
              <a:off x="3208" y="1624"/>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1" name="直接连接符 591884"/>
            <p:cNvSpPr>
              <a:spLocks noChangeShapeType="1"/>
            </p:cNvSpPr>
            <p:nvPr/>
          </p:nvSpPr>
          <p:spPr bwMode="auto">
            <a:xfrm>
              <a:off x="4256" y="1608"/>
              <a:ext cx="0" cy="192"/>
            </a:xfrm>
            <a:prstGeom prst="line">
              <a:avLst/>
            </a:prstGeom>
            <a:noFill/>
            <a:ln w="28575">
              <a:solidFill>
                <a:srgbClr val="FFCC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2" name="直接连接符 591885"/>
            <p:cNvSpPr>
              <a:spLocks noChangeShapeType="1"/>
            </p:cNvSpPr>
            <p:nvPr/>
          </p:nvSpPr>
          <p:spPr bwMode="auto">
            <a:xfrm>
              <a:off x="3208" y="1808"/>
              <a:ext cx="105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53" name="组合 52"/>
          <p:cNvGrpSpPr>
            <a:grpSpLocks/>
          </p:cNvGrpSpPr>
          <p:nvPr/>
        </p:nvGrpSpPr>
        <p:grpSpPr bwMode="auto">
          <a:xfrm>
            <a:off x="5600700" y="4499429"/>
            <a:ext cx="1689100" cy="254000"/>
            <a:chOff x="3216" y="2008"/>
            <a:chExt cx="1064" cy="160"/>
          </a:xfrm>
        </p:grpSpPr>
        <p:sp>
          <p:nvSpPr>
            <p:cNvPr id="54" name="直接连接符 591887"/>
            <p:cNvSpPr>
              <a:spLocks noChangeShapeType="1"/>
            </p:cNvSpPr>
            <p:nvPr/>
          </p:nvSpPr>
          <p:spPr bwMode="auto">
            <a:xfrm>
              <a:off x="3216" y="2024"/>
              <a:ext cx="0" cy="1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5" name="直接连接符 591888"/>
            <p:cNvSpPr>
              <a:spLocks noChangeShapeType="1"/>
            </p:cNvSpPr>
            <p:nvPr/>
          </p:nvSpPr>
          <p:spPr bwMode="auto">
            <a:xfrm>
              <a:off x="4272" y="2008"/>
              <a:ext cx="0" cy="144"/>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6" name="直接连接符 591889"/>
            <p:cNvSpPr>
              <a:spLocks noChangeShapeType="1"/>
            </p:cNvSpPr>
            <p:nvPr/>
          </p:nvSpPr>
          <p:spPr bwMode="auto">
            <a:xfrm>
              <a:off x="3224" y="2160"/>
              <a:ext cx="105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57" name="组合 56"/>
          <p:cNvGrpSpPr>
            <a:grpSpLocks/>
          </p:cNvGrpSpPr>
          <p:nvPr/>
        </p:nvGrpSpPr>
        <p:grpSpPr bwMode="auto">
          <a:xfrm>
            <a:off x="5165725" y="5223329"/>
            <a:ext cx="1679575" cy="241300"/>
            <a:chOff x="2942" y="2464"/>
            <a:chExt cx="1058" cy="152"/>
          </a:xfrm>
        </p:grpSpPr>
        <p:sp>
          <p:nvSpPr>
            <p:cNvPr id="58" name="直接连接符 591891"/>
            <p:cNvSpPr>
              <a:spLocks noChangeShapeType="1"/>
            </p:cNvSpPr>
            <p:nvPr/>
          </p:nvSpPr>
          <p:spPr bwMode="auto">
            <a:xfrm>
              <a:off x="2942" y="2472"/>
              <a:ext cx="0" cy="1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9" name="直接连接符 591892"/>
            <p:cNvSpPr>
              <a:spLocks noChangeShapeType="1"/>
            </p:cNvSpPr>
            <p:nvPr/>
          </p:nvSpPr>
          <p:spPr bwMode="auto">
            <a:xfrm>
              <a:off x="4000" y="2464"/>
              <a:ext cx="0" cy="144"/>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60" name="直接连接符 591893"/>
            <p:cNvSpPr>
              <a:spLocks noChangeShapeType="1"/>
            </p:cNvSpPr>
            <p:nvPr/>
          </p:nvSpPr>
          <p:spPr bwMode="auto">
            <a:xfrm>
              <a:off x="2944" y="2608"/>
              <a:ext cx="105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61" name="组合 60"/>
          <p:cNvGrpSpPr>
            <a:grpSpLocks/>
          </p:cNvGrpSpPr>
          <p:nvPr/>
        </p:nvGrpSpPr>
        <p:grpSpPr bwMode="auto">
          <a:xfrm>
            <a:off x="5207000" y="5959929"/>
            <a:ext cx="1676400" cy="228600"/>
            <a:chOff x="2968" y="2928"/>
            <a:chExt cx="1056" cy="144"/>
          </a:xfrm>
        </p:grpSpPr>
        <p:sp>
          <p:nvSpPr>
            <p:cNvPr id="62" name="直接连接符 591895"/>
            <p:cNvSpPr>
              <a:spLocks noChangeShapeType="1"/>
            </p:cNvSpPr>
            <p:nvPr/>
          </p:nvSpPr>
          <p:spPr bwMode="auto">
            <a:xfrm>
              <a:off x="2968" y="2928"/>
              <a:ext cx="0" cy="1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63" name="直接连接符 591896"/>
            <p:cNvSpPr>
              <a:spLocks noChangeShapeType="1"/>
            </p:cNvSpPr>
            <p:nvPr/>
          </p:nvSpPr>
          <p:spPr bwMode="auto">
            <a:xfrm>
              <a:off x="4024" y="2928"/>
              <a:ext cx="0" cy="144"/>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64" name="直接连接符 591897"/>
            <p:cNvSpPr>
              <a:spLocks noChangeShapeType="1"/>
            </p:cNvSpPr>
            <p:nvPr/>
          </p:nvSpPr>
          <p:spPr bwMode="auto">
            <a:xfrm>
              <a:off x="2968" y="3072"/>
              <a:ext cx="105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65" name="组合 64"/>
          <p:cNvGrpSpPr>
            <a:grpSpLocks/>
          </p:cNvGrpSpPr>
          <p:nvPr/>
        </p:nvGrpSpPr>
        <p:grpSpPr bwMode="auto">
          <a:xfrm>
            <a:off x="5575300" y="5261429"/>
            <a:ext cx="2019300" cy="330200"/>
            <a:chOff x="3200" y="2488"/>
            <a:chExt cx="1272" cy="208"/>
          </a:xfrm>
        </p:grpSpPr>
        <p:sp>
          <p:nvSpPr>
            <p:cNvPr id="66" name="直接连接符 591899"/>
            <p:cNvSpPr>
              <a:spLocks noChangeShapeType="1"/>
            </p:cNvSpPr>
            <p:nvPr/>
          </p:nvSpPr>
          <p:spPr bwMode="auto">
            <a:xfrm>
              <a:off x="3200" y="2504"/>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67" name="直接连接符 591900"/>
            <p:cNvSpPr>
              <a:spLocks noChangeShapeType="1"/>
            </p:cNvSpPr>
            <p:nvPr/>
          </p:nvSpPr>
          <p:spPr bwMode="auto">
            <a:xfrm>
              <a:off x="4464" y="2488"/>
              <a:ext cx="0" cy="192"/>
            </a:xfrm>
            <a:prstGeom prst="line">
              <a:avLst/>
            </a:prstGeom>
            <a:noFill/>
            <a:ln w="28575">
              <a:solidFill>
                <a:srgbClr val="FFCC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68" name="直接连接符 591901"/>
            <p:cNvSpPr>
              <a:spLocks noChangeShapeType="1"/>
            </p:cNvSpPr>
            <p:nvPr/>
          </p:nvSpPr>
          <p:spPr bwMode="auto">
            <a:xfrm>
              <a:off x="3200" y="2688"/>
              <a:ext cx="1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grpSp>
        <p:nvGrpSpPr>
          <p:cNvPr id="69" name="组合 68"/>
          <p:cNvGrpSpPr>
            <a:grpSpLocks/>
          </p:cNvGrpSpPr>
          <p:nvPr/>
        </p:nvGrpSpPr>
        <p:grpSpPr bwMode="auto">
          <a:xfrm>
            <a:off x="5613400" y="5972629"/>
            <a:ext cx="1689100" cy="304800"/>
            <a:chOff x="3224" y="2936"/>
            <a:chExt cx="1064" cy="192"/>
          </a:xfrm>
        </p:grpSpPr>
        <p:sp>
          <p:nvSpPr>
            <p:cNvPr id="70" name="直接连接符 591903"/>
            <p:cNvSpPr>
              <a:spLocks noChangeShapeType="1"/>
            </p:cNvSpPr>
            <p:nvPr/>
          </p:nvSpPr>
          <p:spPr bwMode="auto">
            <a:xfrm>
              <a:off x="3224" y="2936"/>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71" name="直接连接符 591904"/>
            <p:cNvSpPr>
              <a:spLocks noChangeShapeType="1"/>
            </p:cNvSpPr>
            <p:nvPr/>
          </p:nvSpPr>
          <p:spPr bwMode="auto">
            <a:xfrm>
              <a:off x="4288" y="2936"/>
              <a:ext cx="0" cy="192"/>
            </a:xfrm>
            <a:prstGeom prst="line">
              <a:avLst/>
            </a:prstGeom>
            <a:noFill/>
            <a:ln w="28575">
              <a:solidFill>
                <a:srgbClr val="FFCC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72" name="直接连接符 591905"/>
            <p:cNvSpPr>
              <a:spLocks noChangeShapeType="1"/>
            </p:cNvSpPr>
            <p:nvPr/>
          </p:nvSpPr>
          <p:spPr bwMode="auto">
            <a:xfrm>
              <a:off x="3232" y="3120"/>
              <a:ext cx="105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532432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lide(fromBottom)">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slide(fromBottom)">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slide(fromBottom)">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up)">
                                      <p:cBhvr>
                                        <p:cTn id="36" dur="500"/>
                                        <p:tgtEl>
                                          <p:spTgt spid="57"/>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up)">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slide(fromBottom)">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wipe(up)">
                                      <p:cBhvr>
                                        <p:cTn id="50" dur="500"/>
                                        <p:tgtEl>
                                          <p:spTgt spid="61"/>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up)">
                                      <p:cBhvr>
                                        <p:cTn id="5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2.3.3 </a:t>
            </a:r>
            <a:r>
              <a:rPr lang="zh-CN" altLang="en-US" sz="2600" b="1" dirty="0" smtClean="0">
                <a:solidFill>
                  <a:srgbClr val="0000FF"/>
                </a:solidFill>
              </a:rPr>
              <a:t>置换与合一</a:t>
            </a:r>
            <a:endParaRPr lang="en-US" altLang="zh-CN" sz="2600" dirty="0" smtClean="0">
              <a:solidFill>
                <a:srgbClr val="000000"/>
              </a:solidFill>
              <a:latin typeface="Berlin Sans FB"/>
            </a:endParaRPr>
          </a:p>
        </p:txBody>
      </p:sp>
      <p:sp>
        <p:nvSpPr>
          <p:cNvPr id="39" name="内容占位符 592897"/>
          <p:cNvSpPr txBox="1">
            <a:spLocks noChangeArrowheads="1"/>
          </p:cNvSpPr>
          <p:nvPr/>
        </p:nvSpPr>
        <p:spPr bwMode="auto">
          <a:xfrm>
            <a:off x="1104900" y="2267177"/>
            <a:ext cx="9980682" cy="395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50000"/>
              </a:spcBef>
              <a:spcAft>
                <a:spcPct val="0"/>
              </a:spcAft>
              <a:buClrTx/>
              <a:buSzTx/>
              <a:buFontTx/>
              <a:buBlip>
                <a:blip r:embed="rId2"/>
              </a:buBlip>
              <a:tabLst/>
              <a:defRPr/>
            </a:pPr>
            <a:r>
              <a:rPr kumimoji="0" lang="zh-CN" altLang="en-US"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合一（</a:t>
            </a:r>
            <a:r>
              <a:rPr kumimoji="0" lang="en-US"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Unification)</a:t>
            </a:r>
          </a:p>
          <a:p>
            <a:pPr marL="742950" marR="0" lvl="1" indent="-285750" algn="l" defTabSz="914400" rtl="0" eaLnBrk="1" fontAlgn="base" latinLnBrk="0" hangingPunct="1">
              <a:lnSpc>
                <a:spcPct val="100000"/>
              </a:lnSpc>
              <a:spcBef>
                <a:spcPct val="50000"/>
              </a:spcBef>
              <a:spcAft>
                <a:spcPct val="0"/>
              </a:spcAft>
              <a:buClrTx/>
              <a:buSzPct val="75000"/>
              <a:buFontTx/>
              <a:buBlip>
                <a:blip r:embed="rId3"/>
              </a:buBlip>
              <a:tabLst/>
              <a:defRPr/>
            </a:pP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合一：寻找项对变量的置换，以使两表达式一致。</a:t>
            </a:r>
          </a:p>
          <a:p>
            <a:pPr marL="742950" marR="0" lvl="1" indent="-285750" algn="l" defTabSz="914400" rtl="0" eaLnBrk="1" fontAlgn="base" latinLnBrk="0" hangingPunct="1">
              <a:lnSpc>
                <a:spcPct val="100000"/>
              </a:lnSpc>
              <a:spcBef>
                <a:spcPct val="50000"/>
              </a:spcBef>
              <a:spcAft>
                <a:spcPct val="0"/>
              </a:spcAft>
              <a:buClrTx/>
              <a:buSzPct val="75000"/>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        如果一个置换</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s</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作用于表达式集</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E </a:t>
            </a:r>
            <a:r>
              <a:rPr kumimoji="0" lang="en-US" altLang="zh-CN" sz="24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楷体_GB2312"/>
                <a:cs typeface="+mn-cs"/>
              </a:rPr>
              <a:t>i</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的每个元素，则我们用</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E </a:t>
            </a:r>
            <a:r>
              <a:rPr kumimoji="0" lang="en-US" altLang="zh-CN" sz="24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楷体_GB2312"/>
                <a:cs typeface="+mn-cs"/>
              </a:rPr>
              <a:t>i</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 s</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来表示置换例的集。</a:t>
            </a:r>
          </a:p>
          <a:p>
            <a:pPr marL="742950" marR="0" lvl="1" indent="-285750" algn="l" defTabSz="914400" rtl="0" eaLnBrk="1" fontAlgn="base" latinLnBrk="0" hangingPunct="1">
              <a:lnSpc>
                <a:spcPct val="100000"/>
              </a:lnSpc>
              <a:spcBef>
                <a:spcPct val="50000"/>
              </a:spcBef>
              <a:spcAft>
                <a:spcPct val="0"/>
              </a:spcAft>
              <a:buClrTx/>
              <a:buSzPct val="75000"/>
              <a:buFontTx/>
              <a:buBlip>
                <a:blip r:embed="rId3"/>
              </a:buBlip>
              <a:tabLst/>
              <a:defRPr/>
            </a:pP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可合一：称表达式集</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E </a:t>
            </a:r>
            <a:r>
              <a:rPr kumimoji="0" lang="en-US" altLang="zh-CN" sz="24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楷体_GB2312"/>
                <a:cs typeface="+mn-cs"/>
              </a:rPr>
              <a:t>i</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是可合一的，如果存在一个置换</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s</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使得：</a:t>
            </a:r>
          </a:p>
          <a:p>
            <a:pPr marL="1143000" marR="0" lvl="2" indent="-22860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             </a:t>
            </a:r>
            <a:r>
              <a:rPr kumimoji="0" lang="en-US" altLang="zh-CN" sz="2400" b="0" i="1"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E</a:t>
            </a:r>
            <a:r>
              <a:rPr kumimoji="0" lang="en-US" altLang="zh-CN" sz="2400" b="0" i="0"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1 </a:t>
            </a:r>
            <a:r>
              <a:rPr kumimoji="0" lang="en-US" altLang="zh-CN" sz="2400" b="0" i="1"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s</a:t>
            </a:r>
            <a:r>
              <a:rPr kumimoji="0" lang="en-US" altLang="zh-CN" sz="2400" b="0" i="0"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 </a:t>
            </a:r>
            <a:r>
              <a:rPr kumimoji="0" lang="en-US" altLang="zh-CN" sz="2400" b="0" i="1"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E</a:t>
            </a:r>
            <a:r>
              <a:rPr kumimoji="0" lang="en-US" altLang="zh-CN" sz="2400" b="0" i="0"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2 </a:t>
            </a:r>
            <a:r>
              <a:rPr kumimoji="0" lang="en-US" altLang="zh-CN" sz="2400" b="0" i="1"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s</a:t>
            </a:r>
            <a:r>
              <a:rPr kumimoji="0" lang="en-US" altLang="zh-CN" sz="2400" b="0" i="0"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 </a:t>
            </a:r>
            <a:r>
              <a:rPr kumimoji="0" lang="en-US" altLang="zh-CN" sz="2400" b="0" i="1"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E</a:t>
            </a:r>
            <a:r>
              <a:rPr kumimoji="0" lang="en-US" altLang="zh-CN" sz="2400" b="0" i="0"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3</a:t>
            </a:r>
            <a:r>
              <a:rPr kumimoji="0" lang="en-US" altLang="zh-CN" sz="2400" b="0" i="1"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s</a:t>
            </a:r>
            <a:r>
              <a:rPr kumimoji="0" lang="en-US" altLang="zh-CN" sz="2400" b="0" i="0" u="none" strike="noStrike" kern="1200" cap="none" spc="0" normalizeH="0" baseline="0" noProof="0" dirty="0" smtClean="0">
                <a:ln>
                  <a:noFill/>
                </a:ln>
                <a:solidFill>
                  <a:srgbClr val="CC6600"/>
                </a:solidFill>
                <a:effectLst/>
                <a:uLnTx/>
                <a:uFillTx/>
                <a:latin typeface="Times New Roman" panose="02020603050405020304" pitchFamily="18" charset="0"/>
                <a:ea typeface="楷体_GB2312"/>
                <a:cs typeface="+mn-cs"/>
              </a:rPr>
              <a:t> =…</a:t>
            </a:r>
          </a:p>
          <a:p>
            <a:pPr marL="1143000" marR="0" lvl="2" indent="-228600" algn="l" defTabSz="914400" rtl="0" eaLnBrk="1" fontAlgn="base" latinLnBrk="0" hangingPunct="1">
              <a:lnSpc>
                <a:spcPct val="100000"/>
              </a:lnSpc>
              <a:spcBef>
                <a:spcPct val="50000"/>
              </a:spcBef>
              <a:spcAft>
                <a:spcPct val="0"/>
              </a:spcAft>
              <a:buClrTx/>
              <a:buSzTx/>
              <a:buFontTx/>
              <a:buNone/>
              <a:tabLst/>
              <a:defRPr/>
            </a:pP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s</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称为</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E </a:t>
            </a:r>
            <a:r>
              <a:rPr kumimoji="0" lang="en-US" altLang="zh-CN" sz="24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楷体_GB2312"/>
                <a:cs typeface="+mn-cs"/>
              </a:rPr>
              <a:t>i</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的合一者。</a:t>
            </a:r>
          </a:p>
          <a:p>
            <a:pPr marL="1143000" marR="0" lvl="2" indent="-228600" algn="l" defTabSz="914400" rtl="0" eaLnBrk="1" fontAlgn="base" latinLnBrk="0" hangingPunct="1">
              <a:lnSpc>
                <a:spcPct val="100000"/>
              </a:lnSpc>
              <a:spcBef>
                <a:spcPct val="50000"/>
              </a:spcBef>
              <a:spcAft>
                <a:spcPct val="0"/>
              </a:spcAft>
              <a:buClrTx/>
              <a:buSzTx/>
              <a:buFontTx/>
              <a:buBlip>
                <a:blip r:embed="rId4"/>
              </a:buBlip>
              <a:tabLst/>
              <a:defRPr/>
            </a:pPr>
            <a:endPar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endParaRPr>
          </a:p>
          <a:p>
            <a:pPr marL="342900" marR="0" lvl="0" indent="-342900" algn="l" defTabSz="914400" rtl="0" eaLnBrk="1" fontAlgn="base" latinLnBrk="0" hangingPunct="1">
              <a:lnSpc>
                <a:spcPct val="100000"/>
              </a:lnSpc>
              <a:spcBef>
                <a:spcPct val="50000"/>
              </a:spcBef>
              <a:spcAft>
                <a:spcPct val="0"/>
              </a:spcAft>
              <a:buClrTx/>
              <a:buSzTx/>
              <a:buFontTx/>
              <a:buNone/>
              <a:tabLst/>
              <a:defRPr/>
            </a:pPr>
            <a:endPar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endParaRPr>
          </a:p>
        </p:txBody>
      </p:sp>
    </p:spTree>
    <p:extLst>
      <p:ext uri="{BB962C8B-B14F-4D97-AF65-F5344CB8AC3E}">
        <p14:creationId xmlns:p14="http://schemas.microsoft.com/office/powerpoint/2010/main" val="41713463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slide(fromBottom)">
                                      <p:cBhvr>
                                        <p:cTn id="7" dur="500"/>
                                        <p:tgtEl>
                                          <p:spTgt spid="39">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animEffect transition="in" filter="slide(fromBottom)">
                                      <p:cBhvr>
                                        <p:cTn id="11" dur="500"/>
                                        <p:tgtEl>
                                          <p:spTgt spid="39">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animEffect transition="in" filter="slide(fromBottom)">
                                      <p:cBhvr>
                                        <p:cTn id="15" dur="500"/>
                                        <p:tgtEl>
                                          <p:spTgt spid="39">
                                            <p:txEl>
                                              <p:pRg st="2" end="2"/>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animEffect transition="in" filter="slide(fromBottom)">
                                      <p:cBhvr>
                                        <p:cTn id="19" dur="500"/>
                                        <p:tgtEl>
                                          <p:spTgt spid="39">
                                            <p:txEl>
                                              <p:pRg st="3" end="3"/>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animEffect transition="in" filter="slide(fromBottom)">
                                      <p:cBhvr>
                                        <p:cTn id="23" dur="500"/>
                                        <p:tgtEl>
                                          <p:spTgt spid="39">
                                            <p:txEl>
                                              <p:pRg st="4" end="4"/>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39">
                                            <p:txEl>
                                              <p:pRg st="5" end="5"/>
                                            </p:txEl>
                                          </p:spTgt>
                                        </p:tgtEl>
                                        <p:attrNameLst>
                                          <p:attrName>style.visibility</p:attrName>
                                        </p:attrNameLst>
                                      </p:cBhvr>
                                      <p:to>
                                        <p:strVal val="visible"/>
                                      </p:to>
                                    </p:set>
                                    <p:animEffect transition="in" filter="slide(fromBottom)">
                                      <p:cBhvr>
                                        <p:cTn id="27" dur="5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bldLvl="3"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59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2.3    </a:t>
            </a:r>
            <a:r>
              <a:rPr lang="zh-CN" altLang="en-US" b="1" dirty="0" smtClean="0">
                <a:solidFill>
                  <a:srgbClr val="0000FF"/>
                </a:solidFill>
                <a:cs typeface="+mn-cs"/>
              </a:rPr>
              <a:t>谓词逻辑表示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2.3.3 </a:t>
            </a:r>
            <a:r>
              <a:rPr lang="zh-CN" altLang="en-US" sz="2600" b="1" dirty="0" smtClean="0">
                <a:solidFill>
                  <a:srgbClr val="0000FF"/>
                </a:solidFill>
              </a:rPr>
              <a:t>置换与合一</a:t>
            </a:r>
            <a:endParaRPr lang="en-US" altLang="zh-CN" sz="2600" dirty="0" smtClean="0">
              <a:solidFill>
                <a:srgbClr val="000000"/>
              </a:solidFill>
              <a:latin typeface="Berlin Sans FB"/>
            </a:endParaRPr>
          </a:p>
        </p:txBody>
      </p:sp>
      <p:sp>
        <p:nvSpPr>
          <p:cNvPr id="15" name="右大括号 14"/>
          <p:cNvSpPr>
            <a:spLocks/>
          </p:cNvSpPr>
          <p:nvPr/>
        </p:nvSpPr>
        <p:spPr bwMode="auto">
          <a:xfrm>
            <a:off x="6819900" y="4369253"/>
            <a:ext cx="76200" cy="762000"/>
          </a:xfrm>
          <a:prstGeom prst="rightBrace">
            <a:avLst>
              <a:gd name="adj1" fmla="val 83194"/>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16" name="文本框 15"/>
          <p:cNvSpPr txBox="1">
            <a:spLocks noChangeArrowheads="1"/>
          </p:cNvSpPr>
          <p:nvPr/>
        </p:nvSpPr>
        <p:spPr bwMode="auto">
          <a:xfrm>
            <a:off x="7048500" y="4581978"/>
            <a:ext cx="152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smtClean="0">
                <a:solidFill>
                  <a:srgbClr val="000000"/>
                </a:solidFill>
                <a:latin typeface="Times New Roman" panose="02020603050405020304" pitchFamily="18" charset="0"/>
              </a:rPr>
              <a:t>单一形式</a:t>
            </a:r>
          </a:p>
        </p:txBody>
      </p:sp>
      <p:sp>
        <p:nvSpPr>
          <p:cNvPr id="17" name="文本框 16"/>
          <p:cNvSpPr txBox="1">
            <a:spLocks noChangeArrowheads="1"/>
          </p:cNvSpPr>
          <p:nvPr/>
        </p:nvSpPr>
        <p:spPr bwMode="auto">
          <a:xfrm>
            <a:off x="1104900" y="5334453"/>
            <a:ext cx="89535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smtClean="0">
                <a:solidFill>
                  <a:srgbClr val="000000"/>
                </a:solidFill>
                <a:latin typeface="Times New Roman" panose="02020603050405020304" pitchFamily="18" charset="0"/>
              </a:rPr>
              <a:t>所以</a:t>
            </a:r>
            <a:r>
              <a:rPr lang="en-US" altLang="zh-CN" b="1" i="1" dirty="0" smtClean="0">
                <a:solidFill>
                  <a:srgbClr val="CC3300"/>
                </a:solidFill>
                <a:latin typeface="Times New Roman" panose="02020603050405020304" pitchFamily="18" charset="0"/>
                <a:ea typeface="华文新魏" panose="02010800040101010101" pitchFamily="2" charset="-122"/>
              </a:rPr>
              <a:t>s</a:t>
            </a:r>
            <a:r>
              <a:rPr lang="en-US" altLang="zh-CN" b="1" dirty="0" smtClean="0">
                <a:solidFill>
                  <a:srgbClr val="CC33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A</a:t>
            </a:r>
            <a:r>
              <a:rPr lang="en-US" altLang="zh-CN" b="1" dirty="0" smtClean="0">
                <a:solidFill>
                  <a:srgbClr val="CC33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x</a:t>
            </a:r>
            <a:r>
              <a:rPr lang="en-US" altLang="zh-CN" b="1" dirty="0" smtClean="0">
                <a:solidFill>
                  <a:srgbClr val="CC3300"/>
                </a:solidFill>
                <a:latin typeface="Times New Roman" panose="02020603050405020304" pitchFamily="18" charset="0"/>
                <a:ea typeface="华文新魏" panose="02010800040101010101" pitchFamily="2" charset="-122"/>
              </a:rPr>
              <a:t>, </a:t>
            </a:r>
            <a:r>
              <a:rPr lang="en-US" altLang="zh-CN" b="1" i="1" dirty="0" smtClean="0">
                <a:solidFill>
                  <a:srgbClr val="CC3300"/>
                </a:solidFill>
                <a:latin typeface="Times New Roman" panose="02020603050405020304" pitchFamily="18" charset="0"/>
                <a:ea typeface="华文新魏" panose="02010800040101010101" pitchFamily="2" charset="-122"/>
              </a:rPr>
              <a:t>B</a:t>
            </a:r>
            <a:r>
              <a:rPr lang="en-US" altLang="zh-CN" b="1" dirty="0" smtClean="0">
                <a:solidFill>
                  <a:srgbClr val="CC33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y</a:t>
            </a:r>
            <a:r>
              <a:rPr lang="en-US" altLang="zh-CN" b="1" dirty="0" smtClean="0">
                <a:solidFill>
                  <a:srgbClr val="CC3300"/>
                </a:solidFill>
                <a:latin typeface="Times New Roman" panose="02020603050405020304" pitchFamily="18" charset="0"/>
                <a:ea typeface="华文新魏" panose="02010800040101010101" pitchFamily="2" charset="-122"/>
              </a:rPr>
              <a:t>}</a:t>
            </a:r>
            <a:r>
              <a:rPr lang="zh-CN" altLang="en-US" b="1" dirty="0" smtClean="0">
                <a:solidFill>
                  <a:srgbClr val="000000"/>
                </a:solidFill>
                <a:latin typeface="Times New Roman" panose="02020603050405020304" pitchFamily="18" charset="0"/>
                <a:ea typeface="华文新魏" panose="02010800040101010101" pitchFamily="2" charset="-122"/>
              </a:rPr>
              <a:t>是</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x</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y</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x</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dirty="0" smtClean="0">
                <a:solidFill>
                  <a:srgbClr val="000000"/>
                </a:solidFill>
                <a:latin typeface="Times New Roman" panose="02020603050405020304" pitchFamily="18" charset="0"/>
                <a:ea typeface="华文新魏" panose="02010800040101010101" pitchFamily="2" charset="-122"/>
              </a:rPr>
              <a:t>}</a:t>
            </a:r>
            <a:r>
              <a:rPr lang="zh-CN" altLang="en-US" b="1" dirty="0" smtClean="0">
                <a:solidFill>
                  <a:srgbClr val="000000"/>
                </a:solidFill>
                <a:latin typeface="Times New Roman" panose="02020603050405020304" pitchFamily="18" charset="0"/>
                <a:ea typeface="华文新魏" panose="02010800040101010101" pitchFamily="2" charset="-122"/>
              </a:rPr>
              <a:t>的</a:t>
            </a:r>
            <a:r>
              <a:rPr lang="zh-CN" altLang="en-US" b="1" dirty="0" smtClean="0">
                <a:solidFill>
                  <a:srgbClr val="FFCC00"/>
                </a:solidFill>
                <a:latin typeface="Times New Roman" panose="02020603050405020304" pitchFamily="18" charset="0"/>
                <a:ea typeface="华文新魏" panose="02010800040101010101" pitchFamily="2" charset="-122"/>
              </a:rPr>
              <a:t>合一者</a:t>
            </a:r>
          </a:p>
        </p:txBody>
      </p:sp>
      <p:sp>
        <p:nvSpPr>
          <p:cNvPr id="18" name="文本框 17"/>
          <p:cNvSpPr txBox="1">
            <a:spLocks noChangeArrowheads="1"/>
          </p:cNvSpPr>
          <p:nvPr/>
        </p:nvSpPr>
        <p:spPr bwMode="auto">
          <a:xfrm>
            <a:off x="1104900" y="5867853"/>
            <a:ext cx="89535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b="1" dirty="0" smtClean="0">
                <a:solidFill>
                  <a:srgbClr val="000000"/>
                </a:solidFill>
                <a:latin typeface="Times New Roman" panose="02020603050405020304" pitchFamily="18" charset="0"/>
                <a:ea typeface="华文新魏" panose="02010800040101010101" pitchFamily="2" charset="-122"/>
              </a:rPr>
              <a:t>而</a:t>
            </a:r>
            <a:r>
              <a:rPr lang="en-US" altLang="zh-CN" b="1" i="1" dirty="0" smtClean="0">
                <a:solidFill>
                  <a:srgbClr val="CC3300"/>
                </a:solidFill>
                <a:latin typeface="Times New Roman" panose="02020603050405020304" pitchFamily="18" charset="0"/>
                <a:ea typeface="华文新魏" panose="02010800040101010101" pitchFamily="2" charset="-122"/>
              </a:rPr>
              <a:t>s</a:t>
            </a:r>
            <a:r>
              <a:rPr lang="en-US" altLang="zh-CN" b="1" dirty="0" smtClean="0">
                <a:solidFill>
                  <a:srgbClr val="CC33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B</a:t>
            </a:r>
            <a:r>
              <a:rPr lang="en-US" altLang="zh-CN" b="1" dirty="0" smtClean="0">
                <a:solidFill>
                  <a:srgbClr val="CC33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y</a:t>
            </a:r>
            <a:r>
              <a:rPr lang="en-US" altLang="zh-CN" b="1" dirty="0" smtClean="0">
                <a:solidFill>
                  <a:srgbClr val="CC3300"/>
                </a:solidFill>
                <a:latin typeface="Times New Roman" panose="02020603050405020304" pitchFamily="18" charset="0"/>
                <a:ea typeface="华文新魏" panose="02010800040101010101" pitchFamily="2" charset="-122"/>
              </a:rPr>
              <a:t>}</a:t>
            </a:r>
            <a:r>
              <a:rPr lang="zh-CN" altLang="en-US" b="1" dirty="0" smtClean="0">
                <a:solidFill>
                  <a:srgbClr val="000000"/>
                </a:solidFill>
                <a:latin typeface="Times New Roman" panose="02020603050405020304" pitchFamily="18" charset="0"/>
                <a:ea typeface="华文新魏" panose="02010800040101010101" pitchFamily="2" charset="-122"/>
              </a:rPr>
              <a:t>是</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x</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y</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x</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dirty="0" smtClean="0">
                <a:solidFill>
                  <a:srgbClr val="000000"/>
                </a:solidFill>
                <a:latin typeface="Times New Roman" panose="02020603050405020304" pitchFamily="18" charset="0"/>
                <a:ea typeface="华文新魏" panose="02010800040101010101" pitchFamily="2" charset="-122"/>
              </a:rPr>
              <a:t>}</a:t>
            </a:r>
            <a:r>
              <a:rPr lang="zh-CN" altLang="en-US" b="1" dirty="0" smtClean="0">
                <a:solidFill>
                  <a:srgbClr val="CC3300"/>
                </a:solidFill>
                <a:latin typeface="Times New Roman" panose="02020603050405020304" pitchFamily="18" charset="0"/>
                <a:ea typeface="华文新魏" panose="02010800040101010101" pitchFamily="2" charset="-122"/>
              </a:rPr>
              <a:t>最简单的合一者</a:t>
            </a:r>
          </a:p>
        </p:txBody>
      </p:sp>
      <p:sp>
        <p:nvSpPr>
          <p:cNvPr id="19" name="文本框 18"/>
          <p:cNvSpPr txBox="1">
            <a:spLocks noChangeArrowheads="1"/>
          </p:cNvSpPr>
          <p:nvPr/>
        </p:nvSpPr>
        <p:spPr bwMode="auto">
          <a:xfrm>
            <a:off x="1676400" y="3035753"/>
            <a:ext cx="32004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10000"/>
              </a:lnSpc>
              <a:spcBef>
                <a:spcPct val="0"/>
              </a:spcBef>
              <a:buFontTx/>
              <a:buNone/>
            </a:pPr>
            <a:r>
              <a:rPr lang="zh-CN" altLang="en-US" smtClean="0">
                <a:solidFill>
                  <a:srgbClr val="000000"/>
                </a:solidFill>
                <a:latin typeface="Times New Roman" panose="02020603050405020304" pitchFamily="18" charset="0"/>
                <a:ea typeface="华文新魏" panose="02010800040101010101" pitchFamily="2" charset="-122"/>
              </a:rPr>
              <a:t>的合一者为</a:t>
            </a:r>
          </a:p>
          <a:p>
            <a:pPr eaLnBrk="1" hangingPunct="1">
              <a:lnSpc>
                <a:spcPct val="110000"/>
              </a:lnSpc>
              <a:spcBef>
                <a:spcPct val="0"/>
              </a:spcBef>
              <a:buFontTx/>
              <a:buNone/>
            </a:pPr>
            <a:r>
              <a:rPr lang="zh-CN" altLang="en-US" smtClean="0">
                <a:solidFill>
                  <a:srgbClr val="000000"/>
                </a:solidFill>
                <a:latin typeface="Times New Roman" panose="02020603050405020304" pitchFamily="18" charset="0"/>
                <a:ea typeface="华文新魏" panose="02010800040101010101" pitchFamily="2" charset="-122"/>
              </a:rPr>
              <a:t>           </a:t>
            </a:r>
            <a:r>
              <a:rPr lang="en-US" altLang="zh-CN" b="1" i="1" smtClean="0">
                <a:solidFill>
                  <a:srgbClr val="CC3300"/>
                </a:solidFill>
                <a:latin typeface="Times New Roman" panose="02020603050405020304" pitchFamily="18" charset="0"/>
                <a:ea typeface="华文新魏" panose="02010800040101010101" pitchFamily="2" charset="-122"/>
              </a:rPr>
              <a:t>s</a:t>
            </a:r>
            <a:r>
              <a:rPr lang="en-US" altLang="zh-CN" b="1" smtClean="0">
                <a:solidFill>
                  <a:srgbClr val="CC3300"/>
                </a:solidFill>
                <a:latin typeface="Times New Roman" panose="02020603050405020304" pitchFamily="18" charset="0"/>
                <a:ea typeface="华文新魏" panose="02010800040101010101" pitchFamily="2" charset="-122"/>
              </a:rPr>
              <a:t>={</a:t>
            </a:r>
            <a:r>
              <a:rPr lang="en-US" altLang="zh-CN" b="1" i="1" smtClean="0">
                <a:solidFill>
                  <a:srgbClr val="CC3300"/>
                </a:solidFill>
                <a:latin typeface="Times New Roman" panose="02020603050405020304" pitchFamily="18" charset="0"/>
                <a:ea typeface="华文新魏" panose="02010800040101010101" pitchFamily="2" charset="-122"/>
              </a:rPr>
              <a:t>A</a:t>
            </a:r>
            <a:r>
              <a:rPr lang="en-US" altLang="zh-CN" b="1" smtClean="0">
                <a:solidFill>
                  <a:srgbClr val="CC3300"/>
                </a:solidFill>
                <a:latin typeface="Times New Roman" panose="02020603050405020304" pitchFamily="18" charset="0"/>
                <a:ea typeface="华文新魏" panose="02010800040101010101" pitchFamily="2" charset="-122"/>
              </a:rPr>
              <a:t>/</a:t>
            </a:r>
            <a:r>
              <a:rPr lang="en-US" altLang="zh-CN" b="1" i="1" smtClean="0">
                <a:solidFill>
                  <a:srgbClr val="CC3300"/>
                </a:solidFill>
                <a:latin typeface="Times New Roman" panose="02020603050405020304" pitchFamily="18" charset="0"/>
                <a:ea typeface="华文新魏" panose="02010800040101010101" pitchFamily="2" charset="-122"/>
              </a:rPr>
              <a:t>x</a:t>
            </a:r>
            <a:r>
              <a:rPr lang="en-US" altLang="zh-CN" b="1" smtClean="0">
                <a:solidFill>
                  <a:srgbClr val="CC3300"/>
                </a:solidFill>
                <a:latin typeface="Times New Roman" panose="02020603050405020304" pitchFamily="18" charset="0"/>
                <a:ea typeface="华文新魏" panose="02010800040101010101" pitchFamily="2" charset="-122"/>
              </a:rPr>
              <a:t>, </a:t>
            </a:r>
            <a:r>
              <a:rPr lang="en-US" altLang="zh-CN" b="1" i="1" smtClean="0">
                <a:solidFill>
                  <a:srgbClr val="CC3300"/>
                </a:solidFill>
                <a:latin typeface="Times New Roman" panose="02020603050405020304" pitchFamily="18" charset="0"/>
                <a:ea typeface="华文新魏" panose="02010800040101010101" pitchFamily="2" charset="-122"/>
              </a:rPr>
              <a:t>B</a:t>
            </a:r>
            <a:r>
              <a:rPr lang="en-US" altLang="zh-CN" b="1" smtClean="0">
                <a:solidFill>
                  <a:srgbClr val="CC3300"/>
                </a:solidFill>
                <a:latin typeface="Times New Roman" panose="02020603050405020304" pitchFamily="18" charset="0"/>
                <a:ea typeface="华文新魏" panose="02010800040101010101" pitchFamily="2" charset="-122"/>
              </a:rPr>
              <a:t>/</a:t>
            </a:r>
            <a:r>
              <a:rPr lang="en-US" altLang="zh-CN" b="1" i="1" smtClean="0">
                <a:solidFill>
                  <a:srgbClr val="CC3300"/>
                </a:solidFill>
                <a:latin typeface="Times New Roman" panose="02020603050405020304" pitchFamily="18" charset="0"/>
                <a:ea typeface="华文新魏" panose="02010800040101010101" pitchFamily="2" charset="-122"/>
              </a:rPr>
              <a:t>y</a:t>
            </a:r>
            <a:r>
              <a:rPr lang="en-US" altLang="zh-CN" b="1" smtClean="0">
                <a:solidFill>
                  <a:srgbClr val="CC3300"/>
                </a:solidFill>
                <a:latin typeface="Times New Roman" panose="02020603050405020304" pitchFamily="18" charset="0"/>
                <a:ea typeface="华文新魏" panose="02010800040101010101" pitchFamily="2" charset="-122"/>
              </a:rPr>
              <a:t>}</a:t>
            </a:r>
          </a:p>
        </p:txBody>
      </p:sp>
      <p:sp>
        <p:nvSpPr>
          <p:cNvPr id="20" name="文本框 19"/>
          <p:cNvSpPr txBox="1">
            <a:spLocks noChangeArrowheads="1"/>
          </p:cNvSpPr>
          <p:nvPr/>
        </p:nvSpPr>
        <p:spPr bwMode="auto">
          <a:xfrm>
            <a:off x="1714500" y="3810453"/>
            <a:ext cx="12954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10000"/>
              </a:lnSpc>
              <a:spcBef>
                <a:spcPct val="0"/>
              </a:spcBef>
              <a:buFontTx/>
              <a:buNone/>
            </a:pPr>
            <a:r>
              <a:rPr lang="zh-CN" altLang="en-US" smtClean="0">
                <a:solidFill>
                  <a:srgbClr val="000000"/>
                </a:solidFill>
                <a:latin typeface="Times New Roman" panose="02020603050405020304" pitchFamily="18" charset="0"/>
                <a:ea typeface="华文新魏" panose="02010800040101010101" pitchFamily="2" charset="-122"/>
              </a:rPr>
              <a:t>因为</a:t>
            </a:r>
            <a:r>
              <a:rPr lang="zh-CN" altLang="en-US" b="1" smtClean="0">
                <a:solidFill>
                  <a:srgbClr val="000000"/>
                </a:solidFill>
                <a:latin typeface="Times New Roman" panose="02020603050405020304" pitchFamily="18" charset="0"/>
                <a:ea typeface="华文新魏" panose="02010800040101010101" pitchFamily="2" charset="-122"/>
              </a:rPr>
              <a:t>   </a:t>
            </a:r>
            <a:r>
              <a:rPr lang="zh-CN" altLang="en-US" b="1" i="1" smtClean="0">
                <a:solidFill>
                  <a:srgbClr val="000000"/>
                </a:solidFill>
                <a:latin typeface="Times New Roman" panose="02020603050405020304" pitchFamily="18" charset="0"/>
                <a:ea typeface="华文新魏" panose="02010800040101010101" pitchFamily="2" charset="-122"/>
              </a:rPr>
              <a:t> </a:t>
            </a:r>
            <a:r>
              <a:rPr lang="zh-CN" altLang="en-US" b="1" smtClean="0">
                <a:solidFill>
                  <a:srgbClr val="000000"/>
                </a:solidFill>
                <a:latin typeface="Times New Roman" panose="02020603050405020304" pitchFamily="18" charset="0"/>
                <a:ea typeface="华文新魏" panose="02010800040101010101" pitchFamily="2" charset="-122"/>
              </a:rPr>
              <a:t>           </a:t>
            </a:r>
            <a:endParaRPr lang="zh-CN" altLang="en-US" sz="2400" b="1" smtClean="0">
              <a:solidFill>
                <a:srgbClr val="000000"/>
              </a:solidFill>
              <a:latin typeface="Times New Roman" panose="02020603050405020304" pitchFamily="18" charset="0"/>
            </a:endParaRPr>
          </a:p>
        </p:txBody>
      </p:sp>
      <p:sp>
        <p:nvSpPr>
          <p:cNvPr id="21" name="文本框 20"/>
          <p:cNvSpPr txBox="1">
            <a:spLocks noChangeArrowheads="1"/>
          </p:cNvSpPr>
          <p:nvPr/>
        </p:nvSpPr>
        <p:spPr bwMode="auto">
          <a:xfrm>
            <a:off x="2514600" y="4166053"/>
            <a:ext cx="48006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10000"/>
              </a:lnSpc>
              <a:spcBef>
                <a:spcPct val="0"/>
              </a:spcBef>
              <a:buFontTx/>
              <a:buNone/>
            </a:pPr>
            <a:r>
              <a:rPr lang="en-US" altLang="zh-CN" dirty="0" smtClean="0">
                <a:solidFill>
                  <a:srgbClr val="000000"/>
                </a:solidFill>
                <a:latin typeface="Times New Roman" panose="02020603050405020304" pitchFamily="18" charset="0"/>
                <a:ea typeface="华文新魏" panose="02010800040101010101" pitchFamily="2" charset="-122"/>
              </a:rPr>
              <a:t> </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x</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y</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s</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000000"/>
                </a:solidFill>
                <a:latin typeface="Times New Roman" panose="02020603050405020304" pitchFamily="18" charset="0"/>
                <a:ea typeface="华文新魏" panose="02010800040101010101" pitchFamily="2" charset="-122"/>
              </a:rPr>
              <a:t>P</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000000"/>
                </a:solidFill>
                <a:latin typeface="Times New Roman" panose="02020603050405020304" pitchFamily="18" charset="0"/>
                <a:ea typeface="华文新魏" panose="02010800040101010101" pitchFamily="2" charset="-122"/>
              </a:rPr>
              <a:t>x</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000000"/>
                </a:solidFill>
                <a:latin typeface="Times New Roman" panose="02020603050405020304" pitchFamily="18" charset="0"/>
                <a:ea typeface="华文新魏" panose="02010800040101010101" pitchFamily="2" charset="-122"/>
              </a:rPr>
              <a:t>f</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000000"/>
                </a:solidFill>
                <a:latin typeface="Times New Roman" panose="02020603050405020304" pitchFamily="18" charset="0"/>
                <a:ea typeface="华文新魏" panose="02010800040101010101" pitchFamily="2" charset="-122"/>
              </a:rPr>
              <a:t>B</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000000"/>
                </a:solidFill>
                <a:latin typeface="Times New Roman" panose="02020603050405020304" pitchFamily="18" charset="0"/>
                <a:ea typeface="华文新魏" panose="02010800040101010101" pitchFamily="2" charset="-122"/>
              </a:rPr>
              <a:t>B</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s</a:t>
            </a:r>
            <a:r>
              <a:rPr lang="en-US" altLang="zh-CN" b="1" dirty="0" smtClean="0">
                <a:solidFill>
                  <a:srgbClr val="000000"/>
                </a:solidFill>
                <a:latin typeface="Times New Roman" panose="02020603050405020304" pitchFamily="18" charset="0"/>
                <a:ea typeface="华文新魏" panose="02010800040101010101" pitchFamily="2" charset="-122"/>
              </a:rPr>
              <a:t>               </a:t>
            </a:r>
            <a:endParaRPr lang="en-US" altLang="zh-CN" sz="2400" b="1" dirty="0" smtClean="0">
              <a:solidFill>
                <a:srgbClr val="000000"/>
              </a:solidFill>
              <a:latin typeface="Times New Roman" panose="02020603050405020304" pitchFamily="18" charset="0"/>
            </a:endParaRPr>
          </a:p>
        </p:txBody>
      </p:sp>
      <p:sp>
        <p:nvSpPr>
          <p:cNvPr id="22" name="文本框 21"/>
          <p:cNvSpPr txBox="1">
            <a:spLocks noChangeArrowheads="1"/>
          </p:cNvSpPr>
          <p:nvPr/>
        </p:nvSpPr>
        <p:spPr bwMode="auto">
          <a:xfrm>
            <a:off x="2679700" y="4623253"/>
            <a:ext cx="47244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10000"/>
              </a:lnSpc>
              <a:spcBef>
                <a:spcPct val="0"/>
              </a:spcBef>
              <a:buFontTx/>
              <a:buNone/>
            </a:pP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x</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CC3300"/>
                </a:solidFill>
                <a:latin typeface="Times New Roman" panose="02020603050405020304" pitchFamily="18" charset="0"/>
                <a:ea typeface="华文新魏" panose="02010800040101010101" pitchFamily="2" charset="-122"/>
              </a:rPr>
              <a:t>s</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000000"/>
                </a:solidFill>
                <a:latin typeface="Times New Roman" panose="02020603050405020304" pitchFamily="18" charset="0"/>
                <a:ea typeface="华文新魏" panose="02010800040101010101" pitchFamily="2" charset="-122"/>
              </a:rPr>
              <a:t>P</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000000"/>
                </a:solidFill>
                <a:latin typeface="Times New Roman" panose="02020603050405020304" pitchFamily="18" charset="0"/>
                <a:ea typeface="华文新魏" panose="02010800040101010101" pitchFamily="2" charset="-122"/>
              </a:rPr>
              <a:t>A</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000000"/>
                </a:solidFill>
                <a:latin typeface="Times New Roman" panose="02020603050405020304" pitchFamily="18" charset="0"/>
                <a:ea typeface="华文新魏" panose="02010800040101010101" pitchFamily="2" charset="-122"/>
              </a:rPr>
              <a:t>f</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000000"/>
                </a:solidFill>
                <a:latin typeface="Times New Roman" panose="02020603050405020304" pitchFamily="18" charset="0"/>
                <a:ea typeface="华文新魏" panose="02010800040101010101" pitchFamily="2" charset="-122"/>
              </a:rPr>
              <a:t>B</a:t>
            </a:r>
            <a:r>
              <a:rPr lang="en-US" altLang="zh-CN" b="1" dirty="0" smtClean="0">
                <a:solidFill>
                  <a:srgbClr val="000000"/>
                </a:solidFill>
                <a:latin typeface="Times New Roman" panose="02020603050405020304" pitchFamily="18" charset="0"/>
                <a:ea typeface="华文新魏" panose="02010800040101010101" pitchFamily="2" charset="-122"/>
              </a:rPr>
              <a:t>), </a:t>
            </a:r>
            <a:r>
              <a:rPr lang="en-US" altLang="zh-CN" b="1" i="1" dirty="0" smtClean="0">
                <a:solidFill>
                  <a:srgbClr val="000000"/>
                </a:solidFill>
                <a:latin typeface="Times New Roman" panose="02020603050405020304" pitchFamily="18" charset="0"/>
                <a:ea typeface="华文新魏" panose="02010800040101010101" pitchFamily="2" charset="-122"/>
              </a:rPr>
              <a:t>B</a:t>
            </a:r>
            <a:r>
              <a:rPr lang="en-US" altLang="zh-CN" b="1" dirty="0" smtClean="0">
                <a:solidFill>
                  <a:srgbClr val="000000"/>
                </a:solidFill>
                <a:latin typeface="Times New Roman" panose="02020603050405020304" pitchFamily="18" charset="0"/>
                <a:ea typeface="华文新魏" panose="02010800040101010101" pitchFamily="2" charset="-122"/>
              </a:rPr>
              <a:t>]</a:t>
            </a:r>
            <a:endParaRPr lang="en-US" altLang="zh-CN" sz="2400" b="1" dirty="0" smtClean="0">
              <a:solidFill>
                <a:srgbClr val="000000"/>
              </a:solidFill>
              <a:latin typeface="Times New Roman" panose="02020603050405020304" pitchFamily="18" charset="0"/>
            </a:endParaRPr>
          </a:p>
        </p:txBody>
      </p:sp>
      <p:sp>
        <p:nvSpPr>
          <p:cNvPr id="23" name="文本框 22"/>
          <p:cNvSpPr txBox="1">
            <a:spLocks noChangeArrowheads="1"/>
          </p:cNvSpPr>
          <p:nvPr/>
        </p:nvSpPr>
        <p:spPr bwMode="auto">
          <a:xfrm>
            <a:off x="1104900" y="2070553"/>
            <a:ext cx="7620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10000"/>
              </a:lnSpc>
              <a:spcBef>
                <a:spcPct val="0"/>
              </a:spcBef>
              <a:buFontTx/>
              <a:buNone/>
            </a:pPr>
            <a:r>
              <a:rPr lang="zh-CN" altLang="en-US" dirty="0" smtClean="0">
                <a:solidFill>
                  <a:srgbClr val="000000"/>
                </a:solidFill>
                <a:latin typeface="Times New Roman" panose="02020603050405020304" pitchFamily="18" charset="0"/>
                <a:ea typeface="华文新魏" panose="02010800040101010101" pitchFamily="2" charset="-122"/>
              </a:rPr>
              <a:t>例如：</a:t>
            </a:r>
          </a:p>
          <a:p>
            <a:pPr eaLnBrk="1" hangingPunct="1">
              <a:lnSpc>
                <a:spcPct val="110000"/>
              </a:lnSpc>
              <a:spcBef>
                <a:spcPct val="0"/>
              </a:spcBef>
              <a:buFontTx/>
              <a:buNone/>
            </a:pPr>
            <a:r>
              <a:rPr lang="zh-CN" altLang="en-US" dirty="0" smtClean="0">
                <a:solidFill>
                  <a:srgbClr val="000000"/>
                </a:solidFill>
                <a:latin typeface="Times New Roman" panose="02020603050405020304" pitchFamily="18" charset="0"/>
                <a:ea typeface="华文新魏" panose="02010800040101010101" pitchFamily="2" charset="-122"/>
              </a:rPr>
              <a:t>      表达式集</a:t>
            </a:r>
            <a:r>
              <a:rPr lang="en-US" altLang="zh-CN" b="1" dirty="0" smtClean="0">
                <a:solidFill>
                  <a:srgbClr val="0000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err="1" smtClean="0">
                <a:solidFill>
                  <a:srgbClr val="FFCC00"/>
                </a:solidFill>
                <a:latin typeface="Times New Roman" panose="02020603050405020304" pitchFamily="18" charset="0"/>
                <a:ea typeface="华文新魏" panose="02010800040101010101" pitchFamily="2" charset="-122"/>
              </a:rPr>
              <a:t>x</a:t>
            </a:r>
            <a:r>
              <a:rPr lang="en-US" altLang="zh-CN" b="1" dirty="0" err="1" smtClean="0">
                <a:solidFill>
                  <a:srgbClr val="FFCC00"/>
                </a:solidFill>
                <a:latin typeface="Times New Roman" panose="02020603050405020304" pitchFamily="18" charset="0"/>
                <a:ea typeface="华文新魏" panose="02010800040101010101" pitchFamily="2" charset="-122"/>
              </a:rPr>
              <a:t>,</a:t>
            </a:r>
            <a:r>
              <a:rPr lang="en-US" altLang="zh-CN" b="1" i="1" dirty="0" err="1"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y</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P</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err="1" smtClean="0">
                <a:solidFill>
                  <a:srgbClr val="FFCC00"/>
                </a:solidFill>
                <a:latin typeface="Times New Roman" panose="02020603050405020304" pitchFamily="18" charset="0"/>
                <a:ea typeface="华文新魏" panose="02010800040101010101" pitchFamily="2" charset="-122"/>
              </a:rPr>
              <a:t>x</a:t>
            </a:r>
            <a:r>
              <a:rPr lang="en-US" altLang="zh-CN" b="1" dirty="0" err="1" smtClean="0">
                <a:solidFill>
                  <a:srgbClr val="FFCC00"/>
                </a:solidFill>
                <a:latin typeface="Times New Roman" panose="02020603050405020304" pitchFamily="18" charset="0"/>
                <a:ea typeface="华文新魏" panose="02010800040101010101" pitchFamily="2" charset="-122"/>
              </a:rPr>
              <a:t>,</a:t>
            </a:r>
            <a:r>
              <a:rPr lang="en-US" altLang="zh-CN" b="1" i="1" dirty="0" err="1" smtClean="0">
                <a:solidFill>
                  <a:srgbClr val="FFCC00"/>
                </a:solidFill>
                <a:latin typeface="Times New Roman" panose="02020603050405020304" pitchFamily="18" charset="0"/>
                <a:ea typeface="华文新魏" panose="02010800040101010101" pitchFamily="2" charset="-122"/>
              </a:rPr>
              <a:t>f</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 </a:t>
            </a:r>
            <a:r>
              <a:rPr lang="en-US" altLang="zh-CN" b="1" i="1" dirty="0" smtClean="0">
                <a:solidFill>
                  <a:srgbClr val="FFCC00"/>
                </a:solidFill>
                <a:latin typeface="Times New Roman" panose="02020603050405020304" pitchFamily="18" charset="0"/>
                <a:ea typeface="华文新魏" panose="02010800040101010101" pitchFamily="2" charset="-122"/>
              </a:rPr>
              <a:t>B</a:t>
            </a:r>
            <a:r>
              <a:rPr lang="en-US" altLang="zh-CN" b="1" dirty="0" smtClean="0">
                <a:solidFill>
                  <a:srgbClr val="FFCC00"/>
                </a:solidFill>
                <a:latin typeface="Times New Roman" panose="02020603050405020304" pitchFamily="18" charset="0"/>
                <a:ea typeface="华文新魏" panose="02010800040101010101" pitchFamily="2" charset="-122"/>
              </a:rPr>
              <a:t>]</a:t>
            </a:r>
            <a:r>
              <a:rPr lang="en-US" altLang="zh-CN" b="1" dirty="0" smtClean="0">
                <a:solidFill>
                  <a:srgbClr val="000000"/>
                </a:solidFill>
                <a:latin typeface="Times New Roman" panose="02020603050405020304" pitchFamily="18" charset="0"/>
                <a:ea typeface="华文新魏" panose="02010800040101010101" pitchFamily="2" charset="-122"/>
              </a:rPr>
              <a:t>}</a:t>
            </a:r>
            <a:endParaRPr lang="en-US" altLang="zh-CN" sz="2400" b="1"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353344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dissolv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lide(fromRigh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slide(fromLeft)">
                                      <p:cBhvr>
                                        <p:cTn id="26" dur="500"/>
                                        <p:tgtEl>
                                          <p:spTgt spid="2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lide(from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2670629"/>
          </a:xfrm>
        </p:spPr>
        <p:txBody>
          <a:bodyPr>
            <a:normAutofit/>
          </a:bodyPr>
          <a:lstStyle/>
          <a:p>
            <a:pPr marL="0" indent="0">
              <a:lnSpc>
                <a:spcPct val="150000"/>
              </a:lnSpc>
              <a:spcBef>
                <a:spcPts val="0"/>
              </a:spcBef>
              <a:buNone/>
              <a:defRPr/>
            </a:pPr>
            <a:r>
              <a:rPr lang="en-US" altLang="zh-CN" sz="2600" b="1" dirty="0">
                <a:solidFill>
                  <a:srgbClr val="0000FF"/>
                </a:solidFill>
              </a:rPr>
              <a:t>2</a:t>
            </a:r>
            <a:r>
              <a:rPr lang="en-US" altLang="zh-CN" sz="2600" b="1" dirty="0" smtClean="0">
                <a:solidFill>
                  <a:srgbClr val="0000FF"/>
                </a:solidFill>
              </a:rPr>
              <a:t>.1.1 </a:t>
            </a:r>
            <a:r>
              <a:rPr lang="zh-CN" altLang="en-US" sz="2600" b="1" dirty="0" smtClean="0">
                <a:solidFill>
                  <a:srgbClr val="0000FF"/>
                </a:solidFill>
              </a:rPr>
              <a:t>问题状态描述 </a:t>
            </a:r>
            <a:r>
              <a:rPr lang="en-US" altLang="zh-CN" sz="2600" b="1" dirty="0">
                <a:solidFill>
                  <a:srgbClr val="0000FF"/>
                </a:solidFill>
              </a:rPr>
              <a:t>- 15 Puzzle Problem (15</a:t>
            </a:r>
            <a:r>
              <a:rPr lang="zh-CN" altLang="en-US" sz="2600" b="1" dirty="0">
                <a:solidFill>
                  <a:srgbClr val="0000FF"/>
                </a:solidFill>
              </a:rPr>
              <a:t>数码难题</a:t>
            </a:r>
            <a:r>
              <a:rPr lang="en-US" altLang="zh-CN" sz="2600" b="1" dirty="0">
                <a:solidFill>
                  <a:srgbClr val="0000FF"/>
                </a:solidFill>
              </a:rPr>
              <a:t>)</a:t>
            </a:r>
          </a:p>
          <a:p>
            <a:pPr marL="342900" lvl="0" indent="-342900">
              <a:lnSpc>
                <a:spcPct val="100000"/>
              </a:lnSpc>
              <a:spcBef>
                <a:spcPct val="10000"/>
              </a:spcBef>
              <a:buBlip>
                <a:blip r:embed="rId2"/>
              </a:buBlip>
            </a:pPr>
            <a:r>
              <a:rPr lang="zh-CN" altLang="en-US" sz="2400" b="1" noProof="1">
                <a:solidFill>
                  <a:srgbClr val="000000"/>
                </a:solidFill>
                <a:sym typeface="+mn-ea"/>
              </a:rPr>
              <a:t>状态：</a:t>
            </a:r>
            <a:r>
              <a:rPr lang="zh-CN" altLang="en-US" sz="2400" noProof="1">
                <a:solidFill>
                  <a:srgbClr val="000000"/>
                </a:solidFill>
                <a:sym typeface="+mn-ea"/>
              </a:rPr>
              <a:t>棋局</a:t>
            </a:r>
            <a:endParaRPr lang="zh-CN" altLang="en-US" sz="2400" noProof="1">
              <a:solidFill>
                <a:srgbClr val="000000"/>
              </a:solidFill>
            </a:endParaRPr>
          </a:p>
          <a:p>
            <a:pPr marL="342900" lvl="0" indent="-342900">
              <a:lnSpc>
                <a:spcPct val="100000"/>
              </a:lnSpc>
              <a:spcBef>
                <a:spcPct val="10000"/>
              </a:spcBef>
              <a:buBlip>
                <a:blip r:embed="rId2"/>
              </a:buBlip>
            </a:pPr>
            <a:r>
              <a:rPr lang="zh-CN" altLang="en-US" sz="2400" b="1" noProof="1">
                <a:solidFill>
                  <a:srgbClr val="000000"/>
                </a:solidFill>
                <a:sym typeface="+mn-ea"/>
              </a:rPr>
              <a:t>算符：</a:t>
            </a:r>
            <a:r>
              <a:rPr lang="zh-CN" altLang="zh-CN" sz="2400" noProof="1">
                <a:solidFill>
                  <a:srgbClr val="000000"/>
                </a:solidFill>
                <a:sym typeface="+mn-ea"/>
              </a:rPr>
              <a:t>15×4=60</a:t>
            </a:r>
            <a:r>
              <a:rPr lang="zh-CN" altLang="en-US" sz="2400" noProof="1">
                <a:solidFill>
                  <a:srgbClr val="000000"/>
                </a:solidFill>
                <a:sym typeface="+mn-ea"/>
              </a:rPr>
              <a:t>个</a:t>
            </a:r>
            <a:r>
              <a:rPr lang="zh-CN" altLang="en-US" sz="2400" noProof="1" smtClean="0">
                <a:solidFill>
                  <a:srgbClr val="000000"/>
                </a:solidFill>
                <a:sym typeface="+mn-ea"/>
              </a:rPr>
              <a:t>？    移动</a:t>
            </a:r>
            <a:r>
              <a:rPr lang="zh-CN" altLang="en-US" sz="2400" noProof="1">
                <a:solidFill>
                  <a:srgbClr val="000000"/>
                </a:solidFill>
                <a:sym typeface="+mn-ea"/>
              </a:rPr>
              <a:t>空格</a:t>
            </a:r>
            <a:r>
              <a:rPr lang="zh-CN" altLang="zh-CN" sz="2400" noProof="1">
                <a:solidFill>
                  <a:srgbClr val="000000"/>
                </a:solidFill>
                <a:sym typeface="+mn-ea"/>
              </a:rPr>
              <a:t>4</a:t>
            </a:r>
            <a:r>
              <a:rPr lang="zh-CN" altLang="en-US" sz="2400" noProof="1">
                <a:solidFill>
                  <a:srgbClr val="000000"/>
                </a:solidFill>
                <a:sym typeface="+mn-ea"/>
              </a:rPr>
              <a:t>个</a:t>
            </a:r>
            <a:r>
              <a:rPr lang="zh-CN" altLang="en-US" sz="2400" noProof="1" smtClean="0">
                <a:solidFill>
                  <a:srgbClr val="000000"/>
                </a:solidFill>
                <a:sym typeface="+mn-ea"/>
              </a:rPr>
              <a:t>？</a:t>
            </a:r>
            <a:endParaRPr lang="zh-CN" altLang="en-US" sz="2400" noProof="1">
              <a:solidFill>
                <a:srgbClr val="000000"/>
              </a:solidFill>
            </a:endParaRPr>
          </a:p>
          <a:p>
            <a:pPr marL="342900" lvl="0" indent="-342900">
              <a:lnSpc>
                <a:spcPct val="100000"/>
              </a:lnSpc>
              <a:spcBef>
                <a:spcPct val="10000"/>
              </a:spcBef>
              <a:buBlip>
                <a:blip r:embed="rId2"/>
              </a:buBlip>
            </a:pPr>
            <a:r>
              <a:rPr lang="zh-CN" altLang="en-US" sz="2400" b="1" noProof="1">
                <a:solidFill>
                  <a:srgbClr val="000000"/>
                </a:solidFill>
                <a:sym typeface="+mn-ea"/>
              </a:rPr>
              <a:t>求解方法：</a:t>
            </a:r>
            <a:r>
              <a:rPr lang="zh-CN" altLang="en-US" sz="2400" noProof="1">
                <a:solidFill>
                  <a:srgbClr val="000000"/>
                </a:solidFill>
                <a:sym typeface="+mn-ea"/>
              </a:rPr>
              <a:t>从初始棋局开始，试探由每一合法走步得到的各种新棋局，然后计算再走一步而得到的下一组棋局。这样继续下去，直至达到目标棋局为止</a:t>
            </a:r>
            <a:r>
              <a:rPr lang="zh-CN" altLang="en-US" noProof="1">
                <a:solidFill>
                  <a:srgbClr val="000000"/>
                </a:solidFill>
                <a:latin typeface="宋体" panose="02010600030101010101" pitchFamily="2" charset="-122"/>
                <a:ea typeface="宋体" panose="02010600030101010101" pitchFamily="2" charset="-122"/>
                <a:sym typeface="+mn-ea"/>
              </a:rPr>
              <a:t>。</a:t>
            </a:r>
            <a:endParaRPr lang="zh-CN" altLang="en-US" noProof="1">
              <a:solidFill>
                <a:srgbClr val="000000"/>
              </a:solidFill>
              <a:latin typeface="宋体" panose="02010600030101010101" pitchFamily="2" charset="-122"/>
              <a:ea typeface="宋体" panose="02010600030101010101" pitchFamily="2" charset="-122"/>
            </a:endParaRPr>
          </a:p>
        </p:txBody>
      </p:sp>
      <p:sp>
        <p:nvSpPr>
          <p:cNvPr id="5" name="文本框 14384"/>
          <p:cNvSpPr txBox="1">
            <a:spLocks noChangeArrowheads="1"/>
          </p:cNvSpPr>
          <p:nvPr/>
        </p:nvSpPr>
        <p:spPr bwMode="auto">
          <a:xfrm>
            <a:off x="1552575" y="5969000"/>
            <a:ext cx="149271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a:latin typeface="Times New Roman" panose="02020603050405020304" pitchFamily="18" charset="0"/>
              </a:rPr>
              <a:t> </a:t>
            </a:r>
            <a:r>
              <a:rPr lang="zh-CN" altLang="en-US" sz="2400" b="1" dirty="0">
                <a:solidFill>
                  <a:srgbClr val="FF0000"/>
                </a:solidFill>
                <a:latin typeface="微软雅黑" panose="020B0503020204020204" pitchFamily="34" charset="-122"/>
                <a:ea typeface="微软雅黑" panose="020B0503020204020204" pitchFamily="34" charset="-122"/>
              </a:rPr>
              <a:t>初始棋局</a:t>
            </a:r>
          </a:p>
        </p:txBody>
      </p:sp>
      <p:sp>
        <p:nvSpPr>
          <p:cNvPr id="6" name="文本框 14385"/>
          <p:cNvSpPr txBox="1">
            <a:spLocks noChangeArrowheads="1"/>
          </p:cNvSpPr>
          <p:nvPr/>
        </p:nvSpPr>
        <p:spPr bwMode="auto">
          <a:xfrm>
            <a:off x="5883275" y="5969000"/>
            <a:ext cx="149271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a:latin typeface="Times New Roman" panose="02020603050405020304" pitchFamily="18" charset="0"/>
              </a:rPr>
              <a:t> </a:t>
            </a:r>
            <a:r>
              <a:rPr lang="zh-CN" altLang="en-US" sz="2400" b="1" dirty="0">
                <a:solidFill>
                  <a:srgbClr val="00B050"/>
                </a:solidFill>
                <a:latin typeface="微软雅黑" panose="020B0503020204020204" pitchFamily="34" charset="-122"/>
                <a:ea typeface="微软雅黑" panose="020B0503020204020204" pitchFamily="34" charset="-122"/>
              </a:rPr>
              <a:t>目标棋局</a:t>
            </a:r>
          </a:p>
        </p:txBody>
      </p:sp>
      <p:grpSp>
        <p:nvGrpSpPr>
          <p:cNvPr id="7" name="组合 14397"/>
          <p:cNvGrpSpPr>
            <a:grpSpLocks/>
          </p:cNvGrpSpPr>
          <p:nvPr/>
        </p:nvGrpSpPr>
        <p:grpSpPr bwMode="auto">
          <a:xfrm>
            <a:off x="1485900" y="4073525"/>
            <a:ext cx="6096000" cy="1828800"/>
            <a:chOff x="720" y="864"/>
            <a:chExt cx="3840" cy="1152"/>
          </a:xfrm>
        </p:grpSpPr>
        <p:grpSp>
          <p:nvGrpSpPr>
            <p:cNvPr id="8" name="组合 14394"/>
            <p:cNvGrpSpPr>
              <a:grpSpLocks/>
            </p:cNvGrpSpPr>
            <p:nvPr/>
          </p:nvGrpSpPr>
          <p:grpSpPr bwMode="auto">
            <a:xfrm>
              <a:off x="720" y="864"/>
              <a:ext cx="1192" cy="1152"/>
              <a:chOff x="720" y="864"/>
              <a:chExt cx="1192" cy="1152"/>
            </a:xfrm>
          </p:grpSpPr>
          <p:sp>
            <p:nvSpPr>
              <p:cNvPr id="34" name="矩形 14339"/>
              <p:cNvSpPr>
                <a:spLocks noChangeArrowheads="1"/>
              </p:cNvSpPr>
              <p:nvPr/>
            </p:nvSpPr>
            <p:spPr bwMode="auto">
              <a:xfrm>
                <a:off x="720" y="864"/>
                <a:ext cx="1152" cy="1152"/>
              </a:xfrm>
              <a:prstGeom prst="rect">
                <a:avLst/>
              </a:prstGeom>
              <a:solidFill>
                <a:srgbClr val="FF6600"/>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35" name="直接连接符 14340"/>
              <p:cNvSpPr>
                <a:spLocks noChangeShapeType="1"/>
              </p:cNvSpPr>
              <p:nvPr/>
            </p:nvSpPr>
            <p:spPr bwMode="auto">
              <a:xfrm>
                <a:off x="1604" y="8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14341"/>
              <p:cNvSpPr>
                <a:spLocks noChangeShapeType="1"/>
              </p:cNvSpPr>
              <p:nvPr/>
            </p:nvSpPr>
            <p:spPr bwMode="auto">
              <a:xfrm>
                <a:off x="740" y="11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直接连接符 14342"/>
              <p:cNvSpPr>
                <a:spLocks noChangeShapeType="1"/>
              </p:cNvSpPr>
              <p:nvPr/>
            </p:nvSpPr>
            <p:spPr bwMode="auto">
              <a:xfrm>
                <a:off x="740" y="144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直接连接符 14343"/>
              <p:cNvSpPr>
                <a:spLocks noChangeShapeType="1"/>
              </p:cNvSpPr>
              <p:nvPr/>
            </p:nvSpPr>
            <p:spPr bwMode="auto">
              <a:xfrm>
                <a:off x="740" y="172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14344"/>
              <p:cNvSpPr>
                <a:spLocks noChangeShapeType="1"/>
              </p:cNvSpPr>
              <p:nvPr/>
            </p:nvSpPr>
            <p:spPr bwMode="auto">
              <a:xfrm>
                <a:off x="1316" y="8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14345"/>
              <p:cNvSpPr>
                <a:spLocks noChangeShapeType="1"/>
              </p:cNvSpPr>
              <p:nvPr/>
            </p:nvSpPr>
            <p:spPr bwMode="auto">
              <a:xfrm>
                <a:off x="1028" y="8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文本框 14346"/>
              <p:cNvSpPr txBox="1">
                <a:spLocks noChangeArrowheads="1"/>
              </p:cNvSpPr>
              <p:nvPr/>
            </p:nvSpPr>
            <p:spPr bwMode="auto">
              <a:xfrm>
                <a:off x="720" y="8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11</a:t>
                </a:r>
              </a:p>
            </p:txBody>
          </p:sp>
          <p:sp>
            <p:nvSpPr>
              <p:cNvPr id="42" name="文本框 14347"/>
              <p:cNvSpPr txBox="1">
                <a:spLocks noChangeArrowheads="1"/>
              </p:cNvSpPr>
              <p:nvPr/>
            </p:nvSpPr>
            <p:spPr bwMode="auto">
              <a:xfrm>
                <a:off x="1076" y="8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9</a:t>
                </a:r>
              </a:p>
            </p:txBody>
          </p:sp>
          <p:sp>
            <p:nvSpPr>
              <p:cNvPr id="43" name="文本框 14348"/>
              <p:cNvSpPr txBox="1">
                <a:spLocks noChangeArrowheads="1"/>
              </p:cNvSpPr>
              <p:nvPr/>
            </p:nvSpPr>
            <p:spPr bwMode="auto">
              <a:xfrm>
                <a:off x="1330" y="864"/>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4</a:t>
                </a:r>
              </a:p>
            </p:txBody>
          </p:sp>
          <p:sp>
            <p:nvSpPr>
              <p:cNvPr id="44" name="文本框 14349"/>
              <p:cNvSpPr txBox="1">
                <a:spLocks noChangeArrowheads="1"/>
              </p:cNvSpPr>
              <p:nvPr/>
            </p:nvSpPr>
            <p:spPr bwMode="auto">
              <a:xfrm>
                <a:off x="1604" y="8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15</a:t>
                </a:r>
              </a:p>
            </p:txBody>
          </p:sp>
          <p:sp>
            <p:nvSpPr>
              <p:cNvPr id="45" name="文本框 14350"/>
              <p:cNvSpPr txBox="1">
                <a:spLocks noChangeArrowheads="1"/>
              </p:cNvSpPr>
              <p:nvPr/>
            </p:nvSpPr>
            <p:spPr bwMode="auto">
              <a:xfrm>
                <a:off x="768" y="11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a:t>
                </a:r>
              </a:p>
            </p:txBody>
          </p:sp>
          <p:sp>
            <p:nvSpPr>
              <p:cNvPr id="46" name="文本框 14351"/>
              <p:cNvSpPr txBox="1">
                <a:spLocks noChangeArrowheads="1"/>
              </p:cNvSpPr>
              <p:nvPr/>
            </p:nvSpPr>
            <p:spPr bwMode="auto">
              <a:xfrm>
                <a:off x="788" y="14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a:solidFill>
                      <a:schemeClr val="bg2"/>
                    </a:solidFill>
                    <a:latin typeface="Times New Roman" panose="02020603050405020304" pitchFamily="18" charset="0"/>
                    <a:ea typeface="宋体" panose="02010600030101010101" pitchFamily="2" charset="-122"/>
                  </a:rPr>
                  <a:t>7</a:t>
                </a:r>
              </a:p>
            </p:txBody>
          </p:sp>
          <p:sp>
            <p:nvSpPr>
              <p:cNvPr id="47" name="文本框 14352"/>
              <p:cNvSpPr txBox="1">
                <a:spLocks noChangeArrowheads="1"/>
              </p:cNvSpPr>
              <p:nvPr/>
            </p:nvSpPr>
            <p:spPr bwMode="auto">
              <a:xfrm>
                <a:off x="740" y="17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13</a:t>
                </a:r>
              </a:p>
            </p:txBody>
          </p:sp>
          <p:sp>
            <p:nvSpPr>
              <p:cNvPr id="48" name="文本框 14353"/>
              <p:cNvSpPr txBox="1">
                <a:spLocks noChangeArrowheads="1"/>
              </p:cNvSpPr>
              <p:nvPr/>
            </p:nvSpPr>
            <p:spPr bwMode="auto">
              <a:xfrm>
                <a:off x="1076" y="11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3</a:t>
                </a:r>
              </a:p>
            </p:txBody>
          </p:sp>
          <p:sp>
            <p:nvSpPr>
              <p:cNvPr id="49" name="文本框 14354"/>
              <p:cNvSpPr txBox="1">
                <a:spLocks noChangeArrowheads="1"/>
              </p:cNvSpPr>
              <p:nvPr/>
            </p:nvSpPr>
            <p:spPr bwMode="auto">
              <a:xfrm>
                <a:off x="1604" y="11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12</a:t>
                </a:r>
              </a:p>
            </p:txBody>
          </p:sp>
          <p:sp>
            <p:nvSpPr>
              <p:cNvPr id="50" name="文本框 14355"/>
              <p:cNvSpPr txBox="1">
                <a:spLocks noChangeArrowheads="1"/>
              </p:cNvSpPr>
              <p:nvPr/>
            </p:nvSpPr>
            <p:spPr bwMode="auto">
              <a:xfrm>
                <a:off x="1604" y="17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14</a:t>
                </a:r>
              </a:p>
            </p:txBody>
          </p:sp>
          <p:sp>
            <p:nvSpPr>
              <p:cNvPr id="51" name="文本框 14356"/>
              <p:cNvSpPr txBox="1">
                <a:spLocks noChangeArrowheads="1"/>
              </p:cNvSpPr>
              <p:nvPr/>
            </p:nvSpPr>
            <p:spPr bwMode="auto">
              <a:xfrm>
                <a:off x="1316" y="17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10</a:t>
                </a:r>
              </a:p>
            </p:txBody>
          </p:sp>
          <p:sp>
            <p:nvSpPr>
              <p:cNvPr id="52" name="文本框 14357"/>
              <p:cNvSpPr txBox="1">
                <a:spLocks noChangeArrowheads="1"/>
              </p:cNvSpPr>
              <p:nvPr/>
            </p:nvSpPr>
            <p:spPr bwMode="auto">
              <a:xfrm>
                <a:off x="1076"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2</a:t>
                </a:r>
              </a:p>
            </p:txBody>
          </p:sp>
          <p:sp>
            <p:nvSpPr>
              <p:cNvPr id="53" name="文本框 14358"/>
              <p:cNvSpPr txBox="1">
                <a:spLocks noChangeArrowheads="1"/>
              </p:cNvSpPr>
              <p:nvPr/>
            </p:nvSpPr>
            <p:spPr bwMode="auto">
              <a:xfrm>
                <a:off x="1364" y="14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8</a:t>
                </a:r>
              </a:p>
            </p:txBody>
          </p:sp>
          <p:sp>
            <p:nvSpPr>
              <p:cNvPr id="54" name="文本框 14359"/>
              <p:cNvSpPr txBox="1">
                <a:spLocks noChangeArrowheads="1"/>
              </p:cNvSpPr>
              <p:nvPr/>
            </p:nvSpPr>
            <p:spPr bwMode="auto">
              <a:xfrm>
                <a:off x="1652" y="14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6</a:t>
                </a:r>
              </a:p>
            </p:txBody>
          </p:sp>
          <p:sp>
            <p:nvSpPr>
              <p:cNvPr id="55" name="文本框 14360"/>
              <p:cNvSpPr txBox="1">
                <a:spLocks noChangeArrowheads="1"/>
              </p:cNvSpPr>
              <p:nvPr/>
            </p:nvSpPr>
            <p:spPr bwMode="auto">
              <a:xfrm>
                <a:off x="1076" y="14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5</a:t>
                </a:r>
              </a:p>
            </p:txBody>
          </p:sp>
        </p:grpSp>
        <p:grpSp>
          <p:nvGrpSpPr>
            <p:cNvPr id="9" name="组合 14393"/>
            <p:cNvGrpSpPr>
              <a:grpSpLocks/>
            </p:cNvGrpSpPr>
            <p:nvPr/>
          </p:nvGrpSpPr>
          <p:grpSpPr bwMode="auto">
            <a:xfrm>
              <a:off x="3388" y="864"/>
              <a:ext cx="1172" cy="1152"/>
              <a:chOff x="3388" y="864"/>
              <a:chExt cx="1172" cy="1152"/>
            </a:xfrm>
          </p:grpSpPr>
          <p:sp>
            <p:nvSpPr>
              <p:cNvPr id="12" name="矩形 14362"/>
              <p:cNvSpPr>
                <a:spLocks noChangeArrowheads="1"/>
              </p:cNvSpPr>
              <p:nvPr/>
            </p:nvSpPr>
            <p:spPr bwMode="auto">
              <a:xfrm>
                <a:off x="3388" y="864"/>
                <a:ext cx="1152" cy="1152"/>
              </a:xfrm>
              <a:prstGeom prst="rect">
                <a:avLst/>
              </a:prstGeom>
              <a:solidFill>
                <a:srgbClr val="FF6600"/>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zh-CN" sz="2400">
                  <a:latin typeface="楷体_GB2312" pitchFamily="49" charset="-122"/>
                </a:endParaRPr>
              </a:p>
            </p:txBody>
          </p:sp>
          <p:sp>
            <p:nvSpPr>
              <p:cNvPr id="13" name="直接连接符 14363"/>
              <p:cNvSpPr>
                <a:spLocks noChangeShapeType="1"/>
              </p:cNvSpPr>
              <p:nvPr/>
            </p:nvSpPr>
            <p:spPr bwMode="auto">
              <a:xfrm>
                <a:off x="4252" y="8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14364"/>
              <p:cNvSpPr>
                <a:spLocks noChangeShapeType="1"/>
              </p:cNvSpPr>
              <p:nvPr/>
            </p:nvSpPr>
            <p:spPr bwMode="auto">
              <a:xfrm>
                <a:off x="3388" y="11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14365"/>
              <p:cNvSpPr>
                <a:spLocks noChangeShapeType="1"/>
              </p:cNvSpPr>
              <p:nvPr/>
            </p:nvSpPr>
            <p:spPr bwMode="auto">
              <a:xfrm>
                <a:off x="3388" y="144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14366"/>
              <p:cNvSpPr>
                <a:spLocks noChangeShapeType="1"/>
              </p:cNvSpPr>
              <p:nvPr/>
            </p:nvSpPr>
            <p:spPr bwMode="auto">
              <a:xfrm>
                <a:off x="3388" y="172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14367"/>
              <p:cNvSpPr>
                <a:spLocks noChangeShapeType="1"/>
              </p:cNvSpPr>
              <p:nvPr/>
            </p:nvSpPr>
            <p:spPr bwMode="auto">
              <a:xfrm>
                <a:off x="3964" y="8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直接连接符 14368"/>
              <p:cNvSpPr>
                <a:spLocks noChangeShapeType="1"/>
              </p:cNvSpPr>
              <p:nvPr/>
            </p:nvSpPr>
            <p:spPr bwMode="auto">
              <a:xfrm>
                <a:off x="3676" y="8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文本框 14369"/>
              <p:cNvSpPr txBox="1">
                <a:spLocks noChangeArrowheads="1"/>
              </p:cNvSpPr>
              <p:nvPr/>
            </p:nvSpPr>
            <p:spPr bwMode="auto">
              <a:xfrm>
                <a:off x="3964" y="14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11</a:t>
                </a:r>
              </a:p>
            </p:txBody>
          </p:sp>
          <p:sp>
            <p:nvSpPr>
              <p:cNvPr id="20" name="文本框 14370"/>
              <p:cNvSpPr txBox="1">
                <a:spLocks noChangeArrowheads="1"/>
              </p:cNvSpPr>
              <p:nvPr/>
            </p:nvSpPr>
            <p:spPr bwMode="auto">
              <a:xfrm>
                <a:off x="3436" y="14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9</a:t>
                </a:r>
              </a:p>
            </p:txBody>
          </p:sp>
          <p:sp>
            <p:nvSpPr>
              <p:cNvPr id="21" name="文本框 14371"/>
              <p:cNvSpPr txBox="1">
                <a:spLocks noChangeArrowheads="1"/>
              </p:cNvSpPr>
              <p:nvPr/>
            </p:nvSpPr>
            <p:spPr bwMode="auto">
              <a:xfrm>
                <a:off x="4286" y="864"/>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4</a:t>
                </a:r>
              </a:p>
            </p:txBody>
          </p:sp>
          <p:sp>
            <p:nvSpPr>
              <p:cNvPr id="22" name="文本框 14372"/>
              <p:cNvSpPr txBox="1">
                <a:spLocks noChangeArrowheads="1"/>
              </p:cNvSpPr>
              <p:nvPr/>
            </p:nvSpPr>
            <p:spPr bwMode="auto">
              <a:xfrm>
                <a:off x="3916" y="17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15</a:t>
                </a:r>
              </a:p>
            </p:txBody>
          </p:sp>
          <p:sp>
            <p:nvSpPr>
              <p:cNvPr id="23" name="文本框 14373"/>
              <p:cNvSpPr txBox="1">
                <a:spLocks noChangeArrowheads="1"/>
              </p:cNvSpPr>
              <p:nvPr/>
            </p:nvSpPr>
            <p:spPr bwMode="auto">
              <a:xfrm>
                <a:off x="3416" y="8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a:t>
                </a:r>
              </a:p>
            </p:txBody>
          </p:sp>
          <p:sp>
            <p:nvSpPr>
              <p:cNvPr id="24" name="文本框 14374"/>
              <p:cNvSpPr txBox="1">
                <a:spLocks noChangeArrowheads="1"/>
              </p:cNvSpPr>
              <p:nvPr/>
            </p:nvSpPr>
            <p:spPr bwMode="auto">
              <a:xfrm>
                <a:off x="3987" y="115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a:solidFill>
                      <a:schemeClr val="bg2"/>
                    </a:solidFill>
                    <a:latin typeface="Times New Roman" panose="02020603050405020304" pitchFamily="18" charset="0"/>
                    <a:ea typeface="宋体" panose="02010600030101010101" pitchFamily="2" charset="-122"/>
                  </a:rPr>
                  <a:t>7</a:t>
                </a:r>
              </a:p>
            </p:txBody>
          </p:sp>
          <p:sp>
            <p:nvSpPr>
              <p:cNvPr id="25" name="文本框 14375"/>
              <p:cNvSpPr txBox="1">
                <a:spLocks noChangeArrowheads="1"/>
              </p:cNvSpPr>
              <p:nvPr/>
            </p:nvSpPr>
            <p:spPr bwMode="auto">
              <a:xfrm>
                <a:off x="3388" y="17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13</a:t>
                </a:r>
              </a:p>
            </p:txBody>
          </p:sp>
          <p:sp>
            <p:nvSpPr>
              <p:cNvPr id="26" name="文本框 14376"/>
              <p:cNvSpPr txBox="1">
                <a:spLocks noChangeArrowheads="1"/>
              </p:cNvSpPr>
              <p:nvPr/>
            </p:nvSpPr>
            <p:spPr bwMode="auto">
              <a:xfrm>
                <a:off x="4012" y="8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3</a:t>
                </a:r>
              </a:p>
            </p:txBody>
          </p:sp>
          <p:sp>
            <p:nvSpPr>
              <p:cNvPr id="27" name="文本框 14377"/>
              <p:cNvSpPr txBox="1">
                <a:spLocks noChangeArrowheads="1"/>
              </p:cNvSpPr>
              <p:nvPr/>
            </p:nvSpPr>
            <p:spPr bwMode="auto">
              <a:xfrm>
                <a:off x="4252" y="14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12</a:t>
                </a:r>
              </a:p>
            </p:txBody>
          </p:sp>
          <p:sp>
            <p:nvSpPr>
              <p:cNvPr id="28" name="文本框 14378"/>
              <p:cNvSpPr txBox="1">
                <a:spLocks noChangeArrowheads="1"/>
              </p:cNvSpPr>
              <p:nvPr/>
            </p:nvSpPr>
            <p:spPr bwMode="auto">
              <a:xfrm>
                <a:off x="3648" y="17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14</a:t>
                </a:r>
              </a:p>
            </p:txBody>
          </p:sp>
          <p:sp>
            <p:nvSpPr>
              <p:cNvPr id="29" name="文本框 14379"/>
              <p:cNvSpPr txBox="1">
                <a:spLocks noChangeArrowheads="1"/>
              </p:cNvSpPr>
              <p:nvPr/>
            </p:nvSpPr>
            <p:spPr bwMode="auto">
              <a:xfrm>
                <a:off x="3648" y="14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10</a:t>
                </a:r>
              </a:p>
            </p:txBody>
          </p:sp>
          <p:sp>
            <p:nvSpPr>
              <p:cNvPr id="30" name="文本框 14380"/>
              <p:cNvSpPr txBox="1">
                <a:spLocks noChangeArrowheads="1"/>
              </p:cNvSpPr>
              <p:nvPr/>
            </p:nvSpPr>
            <p:spPr bwMode="auto">
              <a:xfrm>
                <a:off x="3724" y="8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2</a:t>
                </a:r>
              </a:p>
            </p:txBody>
          </p:sp>
          <p:sp>
            <p:nvSpPr>
              <p:cNvPr id="31" name="文本框 14381"/>
              <p:cNvSpPr txBox="1">
                <a:spLocks noChangeArrowheads="1"/>
              </p:cNvSpPr>
              <p:nvPr/>
            </p:nvSpPr>
            <p:spPr bwMode="auto">
              <a:xfrm>
                <a:off x="4300" y="11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8</a:t>
                </a:r>
              </a:p>
            </p:txBody>
          </p:sp>
          <p:sp>
            <p:nvSpPr>
              <p:cNvPr id="32" name="文本框 14382"/>
              <p:cNvSpPr txBox="1">
                <a:spLocks noChangeArrowheads="1"/>
              </p:cNvSpPr>
              <p:nvPr/>
            </p:nvSpPr>
            <p:spPr bwMode="auto">
              <a:xfrm>
                <a:off x="3696" y="11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6</a:t>
                </a:r>
              </a:p>
            </p:txBody>
          </p:sp>
          <p:sp>
            <p:nvSpPr>
              <p:cNvPr id="33" name="文本框 14383"/>
              <p:cNvSpPr txBox="1">
                <a:spLocks noChangeArrowheads="1"/>
              </p:cNvSpPr>
              <p:nvPr/>
            </p:nvSpPr>
            <p:spPr bwMode="auto">
              <a:xfrm>
                <a:off x="3436" y="11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5</a:t>
                </a:r>
              </a:p>
            </p:txBody>
          </p:sp>
        </p:grpSp>
        <p:sp>
          <p:nvSpPr>
            <p:cNvPr id="10" name="直接连接符 14386"/>
            <p:cNvSpPr>
              <a:spLocks noChangeShapeType="1"/>
            </p:cNvSpPr>
            <p:nvPr/>
          </p:nvSpPr>
          <p:spPr bwMode="auto">
            <a:xfrm>
              <a:off x="1879" y="1440"/>
              <a:ext cx="15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文本框 14391"/>
            <p:cNvSpPr txBox="1">
              <a:spLocks noChangeArrowheads="1"/>
            </p:cNvSpPr>
            <p:nvPr/>
          </p:nvSpPr>
          <p:spPr bwMode="auto">
            <a:xfrm>
              <a:off x="768" y="14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solidFill>
                    <a:schemeClr val="bg2"/>
                  </a:solidFill>
                  <a:latin typeface="Times New Roman" panose="02020603050405020304" pitchFamily="18" charset="0"/>
                  <a:ea typeface="宋体" panose="02010600030101010101" pitchFamily="2" charset="-122"/>
                </a:rPr>
                <a:t>7</a:t>
              </a:r>
            </a:p>
          </p:txBody>
        </p:sp>
      </p:grpSp>
      <p:sp>
        <p:nvSpPr>
          <p:cNvPr id="2" name="文本框 1"/>
          <p:cNvSpPr txBox="1"/>
          <p:nvPr/>
        </p:nvSpPr>
        <p:spPr>
          <a:xfrm>
            <a:off x="7899401" y="4073525"/>
            <a:ext cx="3186181" cy="1969770"/>
          </a:xfrm>
          <a:prstGeom prst="rect">
            <a:avLst/>
          </a:prstGeom>
          <a:noFill/>
        </p:spPr>
        <p:txBody>
          <a:bodyPr wrap="square" rtlCol="0">
            <a:spAutoFit/>
          </a:bodyPr>
          <a:lstStyle/>
          <a:p>
            <a:pPr marL="285750" indent="-285750" algn="just" eaLnBrk="1" hangingPunct="1">
              <a:spcBef>
                <a:spcPct val="10000"/>
              </a:spcBef>
              <a:buFont typeface="Wingdings" panose="05000000000000000000" pitchFamily="2" charset="2"/>
              <a:buChar char="Ø"/>
            </a:pPr>
            <a:r>
              <a:rPr lang="zh-CN" altLang="en-US" sz="2000" noProof="1">
                <a:latin typeface="微软雅黑" panose="020B0503020204020204" pitchFamily="34" charset="-122"/>
                <a:ea typeface="微软雅黑" panose="020B0503020204020204" pitchFamily="34" charset="-122"/>
                <a:sym typeface="+mn-ea"/>
              </a:rPr>
              <a:t>尝试各种不同的走步，直到偶然得到该目标</a:t>
            </a:r>
            <a:r>
              <a:rPr lang="zh-CN" altLang="en-US" sz="2000" noProof="1" smtClean="0">
                <a:latin typeface="微软雅黑" panose="020B0503020204020204" pitchFamily="34" charset="-122"/>
                <a:ea typeface="微软雅黑" panose="020B0503020204020204" pitchFamily="34" charset="-122"/>
                <a:sym typeface="+mn-ea"/>
              </a:rPr>
              <a:t>棋局或遍历所有可能棋局为止。</a:t>
            </a:r>
            <a:endParaRPr lang="en-US" altLang="zh-CN" sz="2000" noProof="1" smtClean="0">
              <a:latin typeface="微软雅黑" panose="020B0503020204020204" pitchFamily="34" charset="-122"/>
              <a:ea typeface="微软雅黑" panose="020B0503020204020204" pitchFamily="34" charset="-122"/>
              <a:sym typeface="+mn-ea"/>
            </a:endParaRPr>
          </a:p>
          <a:p>
            <a:pPr marL="285750" indent="-285750" algn="just" eaLnBrk="1" hangingPunct="1">
              <a:spcBef>
                <a:spcPct val="10000"/>
              </a:spcBef>
              <a:buFont typeface="Wingdings" panose="05000000000000000000" pitchFamily="2" charset="2"/>
              <a:buChar char="Ø"/>
            </a:pPr>
            <a:r>
              <a:rPr lang="zh-CN" altLang="en-US" sz="2000" noProof="1" smtClean="0">
                <a:latin typeface="微软雅黑" panose="020B0503020204020204" pitchFamily="34" charset="-122"/>
                <a:ea typeface="微软雅黑" panose="020B0503020204020204" pitchFamily="34" charset="-122"/>
                <a:sym typeface="+mn-ea"/>
              </a:rPr>
              <a:t>这种</a:t>
            </a:r>
            <a:r>
              <a:rPr lang="zh-CN" altLang="en-US" sz="2000" noProof="1">
                <a:latin typeface="微软雅黑" panose="020B0503020204020204" pitchFamily="34" charset="-122"/>
                <a:ea typeface="微软雅黑" panose="020B0503020204020204" pitchFamily="34" charset="-122"/>
                <a:sym typeface="+mn-ea"/>
              </a:rPr>
              <a:t>尝试本质上涉及某种</a:t>
            </a:r>
            <a:r>
              <a:rPr lang="zh-CN" altLang="en-US" sz="2000" noProof="1" smtClean="0">
                <a:latin typeface="微软雅黑" panose="020B0503020204020204" pitchFamily="34" charset="-122"/>
                <a:ea typeface="微软雅黑" panose="020B0503020204020204" pitchFamily="34" charset="-122"/>
                <a:sym typeface="+mn-ea"/>
              </a:rPr>
              <a:t>试探性搜索。</a:t>
            </a:r>
            <a:endParaRPr lang="zh-CN" altLang="zh-CN" sz="2000" noProof="1">
              <a:latin typeface="微软雅黑" panose="020B0503020204020204" pitchFamily="34" charset="-122"/>
              <a:ea typeface="微软雅黑" panose="020B0503020204020204" pitchFamily="34" charset="-122"/>
            </a:endParaRPr>
          </a:p>
        </p:txBody>
      </p:sp>
      <p:sp>
        <p:nvSpPr>
          <p:cNvPr id="57" name="文本框 14385"/>
          <p:cNvSpPr txBox="1">
            <a:spLocks noChangeArrowheads="1"/>
          </p:cNvSpPr>
          <p:nvPr/>
        </p:nvSpPr>
        <p:spPr bwMode="auto">
          <a:xfrm>
            <a:off x="3749941" y="4565426"/>
            <a:ext cx="149912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dirty="0">
                <a:latin typeface="Times New Roman" panose="02020603050405020304" pitchFamily="18" charset="0"/>
              </a:rPr>
              <a:t> </a:t>
            </a:r>
            <a:r>
              <a:rPr lang="zh-CN" altLang="en-US" sz="2400" b="1" dirty="0">
                <a:solidFill>
                  <a:srgbClr val="DBD600"/>
                </a:solidFill>
                <a:latin typeface="微软雅黑" panose="020B0503020204020204" pitchFamily="34" charset="-122"/>
                <a:ea typeface="微软雅黑" panose="020B0503020204020204" pitchFamily="34" charset="-122"/>
              </a:rPr>
              <a:t>求解方法</a:t>
            </a:r>
          </a:p>
        </p:txBody>
      </p:sp>
    </p:spTree>
    <p:extLst>
      <p:ext uri="{BB962C8B-B14F-4D97-AF65-F5344CB8AC3E}">
        <p14:creationId xmlns:p14="http://schemas.microsoft.com/office/powerpoint/2010/main" val="476423219"/>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4662715"/>
          </a:xfrm>
        </p:spPr>
        <p:txBody>
          <a:bodyPr>
            <a:normAutofit/>
          </a:bodyPr>
          <a:lstStyle/>
          <a:p>
            <a:pPr marL="342900" lvl="0" indent="-342900" algn="just">
              <a:lnSpc>
                <a:spcPct val="150000"/>
              </a:lnSpc>
              <a:spcBef>
                <a:spcPts val="0"/>
              </a:spcBef>
              <a:buBlip>
                <a:blip r:embed="rId2"/>
              </a:buBlip>
            </a:pPr>
            <a:r>
              <a:rPr lang="zh-CN" altLang="en-US" sz="2800" dirty="0" smtClean="0">
                <a:solidFill>
                  <a:schemeClr val="tx2"/>
                </a:solidFill>
              </a:rPr>
              <a:t>由</a:t>
            </a:r>
            <a:r>
              <a:rPr lang="zh-CN" altLang="en-US" sz="2800" dirty="0">
                <a:solidFill>
                  <a:schemeClr val="tx2"/>
                </a:solidFill>
              </a:rPr>
              <a:t>奎廉（</a:t>
            </a:r>
            <a:r>
              <a:rPr lang="en-US" altLang="zh-CN" sz="2800" dirty="0" err="1">
                <a:solidFill>
                  <a:schemeClr val="tx2"/>
                </a:solidFill>
              </a:rPr>
              <a:t>Quillian</a:t>
            </a:r>
            <a:r>
              <a:rPr lang="zh-CN" altLang="en-US" sz="2800" dirty="0">
                <a:solidFill>
                  <a:schemeClr val="tx2"/>
                </a:solidFill>
              </a:rPr>
              <a:t>）于</a:t>
            </a:r>
            <a:r>
              <a:rPr lang="en-US" altLang="zh-CN" sz="2800" dirty="0">
                <a:solidFill>
                  <a:schemeClr val="tx2"/>
                </a:solidFill>
              </a:rPr>
              <a:t>1968</a:t>
            </a:r>
            <a:r>
              <a:rPr lang="zh-CN" altLang="en-US" sz="2800" dirty="0">
                <a:solidFill>
                  <a:schemeClr val="tx2"/>
                </a:solidFill>
              </a:rPr>
              <a:t>年提出，作为描述人类联想记忆的一种心理学模型</a:t>
            </a:r>
            <a:r>
              <a:rPr lang="zh-CN" altLang="en-US" sz="2800" dirty="0" smtClean="0">
                <a:solidFill>
                  <a:schemeClr val="tx2"/>
                </a:solidFill>
              </a:rPr>
              <a:t>。</a:t>
            </a:r>
            <a:endParaRPr lang="en-US" altLang="zh-CN" sz="2800" dirty="0" smtClean="0">
              <a:solidFill>
                <a:schemeClr val="tx2"/>
              </a:solidFill>
            </a:endParaRPr>
          </a:p>
          <a:p>
            <a:pPr marL="342900" lvl="0" indent="-342900" algn="just">
              <a:lnSpc>
                <a:spcPct val="150000"/>
              </a:lnSpc>
              <a:spcBef>
                <a:spcPts val="0"/>
              </a:spcBef>
              <a:buBlip>
                <a:blip r:embed="rId2"/>
              </a:buBlip>
            </a:pPr>
            <a:r>
              <a:rPr lang="zh-CN" altLang="en-US" sz="2800" b="1" dirty="0">
                <a:solidFill>
                  <a:srgbClr val="CC3300"/>
                </a:solidFill>
              </a:rPr>
              <a:t>语义网络的结构</a:t>
            </a:r>
          </a:p>
          <a:p>
            <a:pPr marL="742950" lvl="1" indent="-285750" algn="just">
              <a:lnSpc>
                <a:spcPct val="150000"/>
              </a:lnSpc>
              <a:spcBef>
                <a:spcPts val="0"/>
              </a:spcBef>
              <a:buClrTx/>
              <a:buSzPct val="75000"/>
              <a:buBlip>
                <a:blip r:embed="rId3"/>
              </a:buBlip>
            </a:pPr>
            <a:r>
              <a:rPr lang="zh-CN" altLang="en-US" sz="2400" dirty="0">
                <a:solidFill>
                  <a:srgbClr val="000000"/>
                </a:solidFill>
              </a:rPr>
              <a:t>语义网络是知识的一种图解表示，它由</a:t>
            </a:r>
            <a:r>
              <a:rPr lang="zh-CN" altLang="en-US" sz="2400" dirty="0">
                <a:solidFill>
                  <a:srgbClr val="FF0000"/>
                </a:solidFill>
              </a:rPr>
              <a:t>节点</a:t>
            </a:r>
            <a:r>
              <a:rPr lang="zh-CN" altLang="en-US" sz="2400" dirty="0">
                <a:solidFill>
                  <a:srgbClr val="000000"/>
                </a:solidFill>
              </a:rPr>
              <a:t>和</a:t>
            </a:r>
            <a:r>
              <a:rPr lang="zh-CN" altLang="en-US" sz="2400" dirty="0">
                <a:solidFill>
                  <a:srgbClr val="FF0000"/>
                </a:solidFill>
              </a:rPr>
              <a:t>弧线或链线</a:t>
            </a:r>
            <a:r>
              <a:rPr lang="zh-CN" altLang="en-US" sz="2400" dirty="0">
                <a:solidFill>
                  <a:srgbClr val="000000"/>
                </a:solidFill>
              </a:rPr>
              <a:t>组成。节点用于表示实体、概念和情况等，弧线用于表示节点间的关系。</a:t>
            </a:r>
          </a:p>
        </p:txBody>
      </p:sp>
    </p:spTree>
    <p:extLst>
      <p:ext uri="{BB962C8B-B14F-4D97-AF65-F5344CB8AC3E}">
        <p14:creationId xmlns:p14="http://schemas.microsoft.com/office/powerpoint/2010/main" val="4038083332"/>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4662715"/>
          </a:xfrm>
        </p:spPr>
        <p:txBody>
          <a:bodyPr>
            <a:normAutofit/>
          </a:bodyPr>
          <a:lstStyle/>
          <a:p>
            <a:pPr marL="342900" lvl="0" indent="-342900" algn="just">
              <a:lnSpc>
                <a:spcPct val="150000"/>
              </a:lnSpc>
              <a:spcBef>
                <a:spcPts val="0"/>
              </a:spcBef>
              <a:buBlip>
                <a:blip r:embed="rId2"/>
              </a:buBlip>
            </a:pPr>
            <a:r>
              <a:rPr lang="zh-CN" altLang="en-US" sz="2800" b="1" dirty="0" smtClean="0">
                <a:solidFill>
                  <a:srgbClr val="CC3300"/>
                </a:solidFill>
              </a:rPr>
              <a:t>组成部分</a:t>
            </a:r>
          </a:p>
          <a:p>
            <a:pPr marL="742950" lvl="1" indent="-285750" algn="just">
              <a:lnSpc>
                <a:spcPct val="150000"/>
              </a:lnSpc>
              <a:spcBef>
                <a:spcPts val="0"/>
              </a:spcBef>
              <a:buClrTx/>
              <a:buSzPct val="75000"/>
              <a:buBlip>
                <a:blip r:embed="rId3"/>
              </a:buBlip>
            </a:pPr>
            <a:r>
              <a:rPr lang="zh-CN" altLang="en-US" sz="2400" dirty="0" smtClean="0">
                <a:solidFill>
                  <a:srgbClr val="FF0000"/>
                </a:solidFill>
              </a:rPr>
              <a:t>词法</a:t>
            </a:r>
            <a:r>
              <a:rPr lang="zh-CN" altLang="en-US" sz="2400" dirty="0" smtClean="0">
                <a:solidFill>
                  <a:srgbClr val="000000"/>
                </a:solidFill>
              </a:rPr>
              <a:t>：决定</a:t>
            </a:r>
            <a:r>
              <a:rPr lang="zh-CN" altLang="en-US" sz="2400" dirty="0">
                <a:solidFill>
                  <a:srgbClr val="000000"/>
                </a:solidFill>
              </a:rPr>
              <a:t>表示词汇表中允许有哪些符号，它涉及各个节点和弧线。</a:t>
            </a:r>
          </a:p>
          <a:p>
            <a:pPr marL="742950" lvl="1" indent="-285750" algn="just">
              <a:lnSpc>
                <a:spcPct val="150000"/>
              </a:lnSpc>
              <a:spcBef>
                <a:spcPts val="0"/>
              </a:spcBef>
              <a:buClrTx/>
              <a:buSzPct val="75000"/>
              <a:buBlip>
                <a:blip r:embed="rId3"/>
              </a:buBlip>
            </a:pPr>
            <a:r>
              <a:rPr lang="zh-CN" altLang="en-US" sz="2400" dirty="0" smtClean="0">
                <a:solidFill>
                  <a:srgbClr val="FF0000"/>
                </a:solidFill>
              </a:rPr>
              <a:t>结构</a:t>
            </a:r>
            <a:r>
              <a:rPr lang="zh-CN" altLang="en-US" sz="2400" dirty="0" smtClean="0">
                <a:solidFill>
                  <a:srgbClr val="000000"/>
                </a:solidFill>
              </a:rPr>
              <a:t>：叙述</a:t>
            </a:r>
            <a:r>
              <a:rPr lang="zh-CN" altLang="en-US" sz="2400" dirty="0">
                <a:solidFill>
                  <a:srgbClr val="000000"/>
                </a:solidFill>
              </a:rPr>
              <a:t>符号排列的约束条件，指定各弧线连接的节点对。 </a:t>
            </a:r>
          </a:p>
          <a:p>
            <a:pPr marL="742950" lvl="1" indent="-285750" algn="just">
              <a:lnSpc>
                <a:spcPct val="150000"/>
              </a:lnSpc>
              <a:spcBef>
                <a:spcPts val="0"/>
              </a:spcBef>
              <a:buClrTx/>
              <a:buSzPct val="75000"/>
              <a:buBlip>
                <a:blip r:embed="rId3"/>
              </a:buBlip>
            </a:pPr>
            <a:r>
              <a:rPr lang="zh-CN" altLang="en-US" sz="2400" dirty="0" smtClean="0">
                <a:solidFill>
                  <a:srgbClr val="FF0000"/>
                </a:solidFill>
              </a:rPr>
              <a:t>过程</a:t>
            </a:r>
            <a:r>
              <a:rPr lang="zh-CN" altLang="en-US" sz="2400" dirty="0" smtClean="0">
                <a:solidFill>
                  <a:srgbClr val="000000"/>
                </a:solidFill>
              </a:rPr>
              <a:t>：说明</a:t>
            </a:r>
            <a:r>
              <a:rPr lang="zh-CN" altLang="en-US" sz="2400" dirty="0">
                <a:solidFill>
                  <a:srgbClr val="000000"/>
                </a:solidFill>
              </a:rPr>
              <a:t>访问过程，这些过程能用来建立和修正描述，以及回答相关问题。</a:t>
            </a:r>
          </a:p>
          <a:p>
            <a:pPr marL="742950" lvl="1" indent="-285750" algn="just">
              <a:lnSpc>
                <a:spcPct val="150000"/>
              </a:lnSpc>
              <a:spcBef>
                <a:spcPts val="0"/>
              </a:spcBef>
              <a:buClrTx/>
              <a:buSzPct val="75000"/>
              <a:buBlip>
                <a:blip r:embed="rId3"/>
              </a:buBlip>
            </a:pPr>
            <a:r>
              <a:rPr lang="zh-CN" altLang="en-US" sz="2400" dirty="0" smtClean="0">
                <a:solidFill>
                  <a:srgbClr val="FF0000"/>
                </a:solidFill>
              </a:rPr>
              <a:t>语义</a:t>
            </a:r>
            <a:r>
              <a:rPr lang="zh-CN" altLang="en-US" sz="2400" dirty="0" smtClean="0">
                <a:solidFill>
                  <a:srgbClr val="000000"/>
                </a:solidFill>
              </a:rPr>
              <a:t>：确定</a:t>
            </a:r>
            <a:r>
              <a:rPr lang="zh-CN" altLang="en-US" sz="2400" dirty="0">
                <a:solidFill>
                  <a:srgbClr val="000000"/>
                </a:solidFill>
              </a:rPr>
              <a:t>与描述相关的</a:t>
            </a:r>
            <a:r>
              <a:rPr lang="en-US" altLang="zh-CN" sz="2400" dirty="0">
                <a:solidFill>
                  <a:srgbClr val="000000"/>
                </a:solidFill>
              </a:rPr>
              <a:t>(</a:t>
            </a:r>
            <a:r>
              <a:rPr lang="zh-CN" altLang="en-US" sz="2400" dirty="0">
                <a:solidFill>
                  <a:srgbClr val="000000"/>
                </a:solidFill>
              </a:rPr>
              <a:t>联想</a:t>
            </a:r>
            <a:r>
              <a:rPr lang="en-US" altLang="zh-CN" sz="2400" dirty="0">
                <a:solidFill>
                  <a:srgbClr val="000000"/>
                </a:solidFill>
              </a:rPr>
              <a:t>)</a:t>
            </a:r>
            <a:r>
              <a:rPr lang="zh-CN" altLang="en-US" sz="2400" dirty="0">
                <a:solidFill>
                  <a:srgbClr val="000000"/>
                </a:solidFill>
              </a:rPr>
              <a:t>意义的方法即确定有关节点的排列及其占有物和对应弧线。</a:t>
            </a:r>
          </a:p>
        </p:txBody>
      </p:sp>
    </p:spTree>
    <p:extLst>
      <p:ext uri="{BB962C8B-B14F-4D97-AF65-F5344CB8AC3E}">
        <p14:creationId xmlns:p14="http://schemas.microsoft.com/office/powerpoint/2010/main" val="332751191"/>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2.4.1 </a:t>
            </a:r>
            <a:r>
              <a:rPr lang="zh-CN" altLang="en-US" sz="2600" b="1" dirty="0" smtClean="0">
                <a:solidFill>
                  <a:srgbClr val="0000FF"/>
                </a:solidFill>
              </a:rPr>
              <a:t>二元语义网络的表示</a:t>
            </a:r>
            <a:endParaRPr lang="en-US" altLang="zh-CN" sz="2600" dirty="0" smtClean="0">
              <a:solidFill>
                <a:srgbClr val="000000"/>
              </a:solidFill>
              <a:latin typeface="Berlin Sans FB"/>
            </a:endParaRPr>
          </a:p>
        </p:txBody>
      </p:sp>
      <p:sp>
        <p:nvSpPr>
          <p:cNvPr id="44" name="文本框 43"/>
          <p:cNvSpPr txBox="1">
            <a:spLocks noChangeArrowheads="1"/>
          </p:cNvSpPr>
          <p:nvPr/>
        </p:nvSpPr>
        <p:spPr bwMode="auto">
          <a:xfrm>
            <a:off x="1104900" y="2302329"/>
            <a:ext cx="80772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smtClean="0">
                <a:solidFill>
                  <a:srgbClr val="000000"/>
                </a:solidFill>
                <a:latin typeface="Times New Roman" panose="02020603050405020304" pitchFamily="18" charset="0"/>
              </a:rPr>
              <a:t>例 </a:t>
            </a:r>
            <a:r>
              <a:rPr lang="en-US" altLang="zh-CN" sz="2400" b="1" dirty="0" smtClean="0">
                <a:solidFill>
                  <a:srgbClr val="000000"/>
                </a:solidFill>
                <a:latin typeface="Times New Roman" panose="02020603050405020304" pitchFamily="18" charset="0"/>
              </a:rPr>
              <a:t> </a:t>
            </a:r>
            <a:r>
              <a:rPr lang="zh-CN" altLang="en-US" sz="2400" b="1" dirty="0" smtClean="0">
                <a:solidFill>
                  <a:srgbClr val="000000"/>
                </a:solidFill>
                <a:latin typeface="Times New Roman" panose="02020603050405020304" pitchFamily="18" charset="0"/>
              </a:rPr>
              <a:t>所有的燕子</a:t>
            </a:r>
            <a:r>
              <a:rPr lang="en-US" altLang="zh-CN" sz="2400" b="1" dirty="0" smtClean="0">
                <a:solidFill>
                  <a:srgbClr val="000000"/>
                </a:solidFill>
                <a:latin typeface="Times New Roman" panose="02020603050405020304" pitchFamily="18" charset="0"/>
              </a:rPr>
              <a:t>(SWALLOW)</a:t>
            </a:r>
            <a:r>
              <a:rPr lang="zh-CN" altLang="en-US" sz="2400" b="1" dirty="0" smtClean="0">
                <a:solidFill>
                  <a:srgbClr val="000000"/>
                </a:solidFill>
                <a:latin typeface="Times New Roman" panose="02020603050405020304" pitchFamily="18" charset="0"/>
              </a:rPr>
              <a:t>都是鸟</a:t>
            </a:r>
            <a:r>
              <a:rPr lang="en-US" altLang="zh-CN" sz="2400" b="1" dirty="0" smtClean="0">
                <a:solidFill>
                  <a:srgbClr val="000000"/>
                </a:solidFill>
                <a:latin typeface="Times New Roman" panose="02020603050405020304" pitchFamily="18" charset="0"/>
              </a:rPr>
              <a:t>(BIRD) </a:t>
            </a:r>
          </a:p>
        </p:txBody>
      </p:sp>
      <p:sp>
        <p:nvSpPr>
          <p:cNvPr id="45" name="文本框 44"/>
          <p:cNvSpPr txBox="1">
            <a:spLocks noChangeArrowheads="1"/>
          </p:cNvSpPr>
          <p:nvPr/>
        </p:nvSpPr>
        <p:spPr bwMode="auto">
          <a:xfrm>
            <a:off x="4110037" y="3042104"/>
            <a:ext cx="1716088" cy="3397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SWALLOW</a:t>
            </a:r>
          </a:p>
        </p:txBody>
      </p:sp>
      <p:sp>
        <p:nvSpPr>
          <p:cNvPr id="46" name="直接连接符 45"/>
          <p:cNvSpPr>
            <a:spLocks noChangeShapeType="1"/>
          </p:cNvSpPr>
          <p:nvPr/>
        </p:nvSpPr>
        <p:spPr bwMode="auto">
          <a:xfrm>
            <a:off x="5862637" y="3194504"/>
            <a:ext cx="1169988"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47" name="文本框 46"/>
          <p:cNvSpPr txBox="1">
            <a:spLocks noChangeArrowheads="1"/>
          </p:cNvSpPr>
          <p:nvPr/>
        </p:nvSpPr>
        <p:spPr bwMode="auto">
          <a:xfrm>
            <a:off x="7081837" y="3054804"/>
            <a:ext cx="1079500" cy="3397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BIRD</a:t>
            </a:r>
          </a:p>
        </p:txBody>
      </p:sp>
      <p:sp>
        <p:nvSpPr>
          <p:cNvPr id="48" name="文本框 47"/>
          <p:cNvSpPr txBox="1">
            <a:spLocks noChangeArrowheads="1"/>
          </p:cNvSpPr>
          <p:nvPr/>
        </p:nvSpPr>
        <p:spPr bwMode="auto">
          <a:xfrm>
            <a:off x="6129337" y="2902404"/>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49" name="文本框 48"/>
          <p:cNvSpPr txBox="1">
            <a:spLocks noChangeArrowheads="1"/>
          </p:cNvSpPr>
          <p:nvPr/>
        </p:nvSpPr>
        <p:spPr bwMode="auto">
          <a:xfrm>
            <a:off x="1485900" y="4726441"/>
            <a:ext cx="769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000" b="1" smtClean="0">
                <a:solidFill>
                  <a:srgbClr val="000000"/>
                </a:solidFill>
                <a:latin typeface="Times New Roman" panose="02020603050405020304" pitchFamily="18" charset="0"/>
              </a:rPr>
              <a:t>我们希望表示“</a:t>
            </a:r>
            <a:r>
              <a:rPr lang="zh-CN" altLang="en-US" sz="2000" b="1" smtClean="0">
                <a:solidFill>
                  <a:srgbClr val="CC6600"/>
                </a:solidFill>
                <a:latin typeface="Times New Roman" panose="02020603050405020304" pitchFamily="18" charset="0"/>
              </a:rPr>
              <a:t>小燕子（</a:t>
            </a:r>
            <a:r>
              <a:rPr lang="en-US" altLang="zh-CN" sz="2000" b="1" smtClean="0">
                <a:solidFill>
                  <a:srgbClr val="CC6600"/>
                </a:solidFill>
                <a:latin typeface="Times New Roman" panose="02020603050405020304" pitchFamily="18" charset="0"/>
              </a:rPr>
              <a:t>XIAOYAN</a:t>
            </a:r>
            <a:r>
              <a:rPr lang="zh-CN" altLang="en-US" sz="2000" b="1" smtClean="0">
                <a:solidFill>
                  <a:srgbClr val="CC6600"/>
                </a:solidFill>
                <a:latin typeface="Times New Roman" panose="02020603050405020304" pitchFamily="18" charset="0"/>
              </a:rPr>
              <a:t>）是一只燕子</a:t>
            </a:r>
            <a:r>
              <a:rPr lang="zh-CN" altLang="en-US" sz="2000" b="1" smtClean="0">
                <a:solidFill>
                  <a:srgbClr val="000000"/>
                </a:solidFill>
                <a:latin typeface="Times New Roman" panose="02020603050405020304" pitchFamily="18" charset="0"/>
              </a:rPr>
              <a:t>”</a:t>
            </a:r>
          </a:p>
        </p:txBody>
      </p:sp>
      <p:sp>
        <p:nvSpPr>
          <p:cNvPr id="50" name="文本框 49"/>
          <p:cNvSpPr txBox="1">
            <a:spLocks noChangeArrowheads="1"/>
          </p:cNvSpPr>
          <p:nvPr/>
        </p:nvSpPr>
        <p:spPr bwMode="auto">
          <a:xfrm>
            <a:off x="1138237" y="3029404"/>
            <a:ext cx="1716088"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XIAOYAN</a:t>
            </a:r>
          </a:p>
        </p:txBody>
      </p:sp>
      <p:sp>
        <p:nvSpPr>
          <p:cNvPr id="51" name="直接连接符 50"/>
          <p:cNvSpPr>
            <a:spLocks noChangeShapeType="1"/>
          </p:cNvSpPr>
          <p:nvPr/>
        </p:nvSpPr>
        <p:spPr bwMode="auto">
          <a:xfrm>
            <a:off x="2890837" y="3181804"/>
            <a:ext cx="1169988"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2" name="文本框 51"/>
          <p:cNvSpPr txBox="1">
            <a:spLocks noChangeArrowheads="1"/>
          </p:cNvSpPr>
          <p:nvPr/>
        </p:nvSpPr>
        <p:spPr bwMode="auto">
          <a:xfrm>
            <a:off x="3208337" y="2902404"/>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53" name="直接连接符 52"/>
          <p:cNvSpPr>
            <a:spLocks noChangeShapeType="1"/>
          </p:cNvSpPr>
          <p:nvPr/>
        </p:nvSpPr>
        <p:spPr bwMode="auto">
          <a:xfrm>
            <a:off x="7615237" y="3410404"/>
            <a:ext cx="0" cy="5334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4" name="文本框 53"/>
          <p:cNvSpPr txBox="1">
            <a:spLocks noChangeArrowheads="1"/>
          </p:cNvSpPr>
          <p:nvPr/>
        </p:nvSpPr>
        <p:spPr bwMode="auto">
          <a:xfrm>
            <a:off x="7094537" y="3981904"/>
            <a:ext cx="10795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WINGS</a:t>
            </a:r>
          </a:p>
        </p:txBody>
      </p:sp>
      <p:sp>
        <p:nvSpPr>
          <p:cNvPr id="55" name="文本框 54"/>
          <p:cNvSpPr txBox="1">
            <a:spLocks noChangeArrowheads="1"/>
          </p:cNvSpPr>
          <p:nvPr/>
        </p:nvSpPr>
        <p:spPr bwMode="auto">
          <a:xfrm>
            <a:off x="6294437" y="3518354"/>
            <a:ext cx="1524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HAS-PART</a:t>
            </a:r>
          </a:p>
        </p:txBody>
      </p:sp>
      <p:sp>
        <p:nvSpPr>
          <p:cNvPr id="56" name="文本框 55"/>
          <p:cNvSpPr txBox="1">
            <a:spLocks noChangeArrowheads="1"/>
          </p:cNvSpPr>
          <p:nvPr/>
        </p:nvSpPr>
        <p:spPr bwMode="auto">
          <a:xfrm>
            <a:off x="1485900" y="5153479"/>
            <a:ext cx="769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000" b="1" smtClean="0">
                <a:solidFill>
                  <a:srgbClr val="000000"/>
                </a:solidFill>
                <a:latin typeface="Times New Roman" panose="02020603050405020304" pitchFamily="18" charset="0"/>
              </a:rPr>
              <a:t>我们希望表示“</a:t>
            </a:r>
            <a:r>
              <a:rPr lang="zh-CN" altLang="en-US" sz="2000" b="1" smtClean="0">
                <a:solidFill>
                  <a:srgbClr val="CC6600"/>
                </a:solidFill>
                <a:latin typeface="Times New Roman" panose="02020603050405020304" pitchFamily="18" charset="0"/>
              </a:rPr>
              <a:t>鸟有翅膀</a:t>
            </a:r>
            <a:r>
              <a:rPr lang="zh-CN" altLang="en-US" sz="2000" b="1" smtClean="0">
                <a:solidFill>
                  <a:srgbClr val="000000"/>
                </a:solidFill>
                <a:latin typeface="Times New Roman" panose="02020603050405020304" pitchFamily="18" charset="0"/>
              </a:rPr>
              <a:t>”</a:t>
            </a:r>
          </a:p>
        </p:txBody>
      </p:sp>
      <p:sp>
        <p:nvSpPr>
          <p:cNvPr id="57" name="直接连接符 56"/>
          <p:cNvSpPr>
            <a:spLocks noChangeShapeType="1"/>
          </p:cNvSpPr>
          <p:nvPr/>
        </p:nvSpPr>
        <p:spPr bwMode="auto">
          <a:xfrm>
            <a:off x="1963737" y="3385004"/>
            <a:ext cx="0" cy="53340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8" name="直接连接符 57"/>
          <p:cNvSpPr>
            <a:spLocks noChangeShapeType="1"/>
          </p:cNvSpPr>
          <p:nvPr/>
        </p:nvSpPr>
        <p:spPr bwMode="auto">
          <a:xfrm>
            <a:off x="1976437" y="3893004"/>
            <a:ext cx="1169988"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59" name="文本框 58"/>
          <p:cNvSpPr txBox="1">
            <a:spLocks noChangeArrowheads="1"/>
          </p:cNvSpPr>
          <p:nvPr/>
        </p:nvSpPr>
        <p:spPr bwMode="auto">
          <a:xfrm>
            <a:off x="3195637" y="3753304"/>
            <a:ext cx="9906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NEST1</a:t>
            </a:r>
          </a:p>
        </p:txBody>
      </p:sp>
      <p:sp>
        <p:nvSpPr>
          <p:cNvPr id="60" name="直接连接符 59"/>
          <p:cNvSpPr>
            <a:spLocks noChangeShapeType="1"/>
          </p:cNvSpPr>
          <p:nvPr/>
        </p:nvSpPr>
        <p:spPr bwMode="auto">
          <a:xfrm>
            <a:off x="4184650" y="3918404"/>
            <a:ext cx="1169987"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61" name="文本框 60"/>
          <p:cNvSpPr txBox="1">
            <a:spLocks noChangeArrowheads="1"/>
          </p:cNvSpPr>
          <p:nvPr/>
        </p:nvSpPr>
        <p:spPr bwMode="auto">
          <a:xfrm>
            <a:off x="5380037" y="3766004"/>
            <a:ext cx="8636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NEST</a:t>
            </a:r>
          </a:p>
        </p:txBody>
      </p:sp>
      <p:sp>
        <p:nvSpPr>
          <p:cNvPr id="62" name="文本框 61"/>
          <p:cNvSpPr txBox="1">
            <a:spLocks noChangeArrowheads="1"/>
          </p:cNvSpPr>
          <p:nvPr/>
        </p:nvSpPr>
        <p:spPr bwMode="auto">
          <a:xfrm>
            <a:off x="4422775" y="3651704"/>
            <a:ext cx="12493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63" name="文本框 62"/>
          <p:cNvSpPr txBox="1">
            <a:spLocks noChangeArrowheads="1"/>
          </p:cNvSpPr>
          <p:nvPr/>
        </p:nvSpPr>
        <p:spPr bwMode="auto">
          <a:xfrm>
            <a:off x="1976437" y="3626304"/>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OWNS</a:t>
            </a:r>
          </a:p>
        </p:txBody>
      </p:sp>
      <p:sp>
        <p:nvSpPr>
          <p:cNvPr id="64" name="文本框 63"/>
          <p:cNvSpPr txBox="1">
            <a:spLocks noChangeArrowheads="1"/>
          </p:cNvSpPr>
          <p:nvPr/>
        </p:nvSpPr>
        <p:spPr bwMode="auto">
          <a:xfrm>
            <a:off x="1485900" y="5518604"/>
            <a:ext cx="769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000" b="1" smtClean="0">
                <a:solidFill>
                  <a:srgbClr val="000000"/>
                </a:solidFill>
                <a:latin typeface="Times New Roman" panose="02020603050405020304" pitchFamily="18" charset="0"/>
              </a:rPr>
              <a:t>我们希望表示“</a:t>
            </a:r>
            <a:r>
              <a:rPr lang="zh-CN" altLang="en-US" sz="2000" b="1" smtClean="0">
                <a:solidFill>
                  <a:srgbClr val="CC6600"/>
                </a:solidFill>
                <a:latin typeface="Times New Roman" panose="02020603050405020304" pitchFamily="18" charset="0"/>
              </a:rPr>
              <a:t>小燕子有一个巢</a:t>
            </a:r>
            <a:r>
              <a:rPr lang="en-US" altLang="zh-CN" sz="2000" b="1" smtClean="0">
                <a:solidFill>
                  <a:srgbClr val="CC6600"/>
                </a:solidFill>
                <a:latin typeface="Times New Roman" panose="02020603050405020304" pitchFamily="18" charset="0"/>
              </a:rPr>
              <a:t>(nest)</a:t>
            </a:r>
            <a:r>
              <a:rPr lang="en-US" altLang="zh-CN" sz="2000" b="1" smtClean="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092896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lide(fromRigh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slide(from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dissolve">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slide(fromLeft)">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dissolve">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up)">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dissolv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slide(fromRight)">
                                      <p:cBhvr>
                                        <p:cTn id="71" dur="500"/>
                                        <p:tgtEl>
                                          <p:spTgt spid="6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dissolve">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wipe(up)">
                                      <p:cBhvr>
                                        <p:cTn id="81" dur="500"/>
                                        <p:tgtEl>
                                          <p:spTgt spid="57"/>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left)">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dissolve">
                                      <p:cBhvr>
                                        <p:cTn id="90" dur="500"/>
                                        <p:tgtEl>
                                          <p:spTgt spid="6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ssolve">
                                      <p:cBhvr>
                                        <p:cTn id="95" dur="500"/>
                                        <p:tgtEl>
                                          <p:spTgt spid="6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left)">
                                      <p:cBhvr>
                                        <p:cTn id="100" dur="500"/>
                                        <p:tgtEl>
                                          <p:spTgt spid="60"/>
                                        </p:tgtEl>
                                      </p:cBhvr>
                                    </p:animEffect>
                                  </p:childTnLst>
                                </p:cTn>
                              </p:par>
                            </p:childTnLst>
                          </p:cTn>
                        </p:par>
                        <p:par>
                          <p:cTn id="101" fill="hold">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dissolve">
                                      <p:cBhvr>
                                        <p:cTn id="10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animBg="1"/>
      <p:bldP spid="47" grpId="0" animBg="1"/>
      <p:bldP spid="48" grpId="0"/>
      <p:bldP spid="49" grpId="0"/>
      <p:bldP spid="50" grpId="0" animBg="1"/>
      <p:bldP spid="51" grpId="0" animBg="1"/>
      <p:bldP spid="52" grpId="0"/>
      <p:bldP spid="53" grpId="0" animBg="1"/>
      <p:bldP spid="54" grpId="0" animBg="1"/>
      <p:bldP spid="55" grpId="0"/>
      <p:bldP spid="56" grpId="0"/>
      <p:bldP spid="57" grpId="0" animBg="1"/>
      <p:bldP spid="58" grpId="0" animBg="1"/>
      <p:bldP spid="59" grpId="0" animBg="1"/>
      <p:bldP spid="60" grpId="0" animBg="1"/>
      <p:bldP spid="61" grpId="0" animBg="1"/>
      <p:bldP spid="62" grpId="0"/>
      <p:bldP spid="63" grpId="0"/>
      <p:bldP spid="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2.4.1 </a:t>
            </a:r>
            <a:r>
              <a:rPr lang="zh-CN" altLang="en-US" sz="2600" b="1" dirty="0" smtClean="0">
                <a:solidFill>
                  <a:srgbClr val="0000FF"/>
                </a:solidFill>
              </a:rPr>
              <a:t>二元语义网络的表示</a:t>
            </a:r>
            <a:endParaRPr lang="en-US" altLang="zh-CN" sz="2600" dirty="0" smtClean="0">
              <a:solidFill>
                <a:srgbClr val="000000"/>
              </a:solidFill>
              <a:latin typeface="Berlin Sans FB"/>
            </a:endParaRPr>
          </a:p>
        </p:txBody>
      </p:sp>
      <p:grpSp>
        <p:nvGrpSpPr>
          <p:cNvPr id="85" name="组合 84"/>
          <p:cNvGrpSpPr>
            <a:grpSpLocks/>
          </p:cNvGrpSpPr>
          <p:nvPr/>
        </p:nvGrpSpPr>
        <p:grpSpPr bwMode="auto">
          <a:xfrm>
            <a:off x="1333500" y="3067277"/>
            <a:ext cx="7023100" cy="492125"/>
            <a:chOff x="288" y="1648"/>
            <a:chExt cx="4424" cy="310"/>
          </a:xfrm>
        </p:grpSpPr>
        <p:sp>
          <p:nvSpPr>
            <p:cNvPr id="86" name="文本框 596997"/>
            <p:cNvSpPr txBox="1">
              <a:spLocks noChangeArrowheads="1"/>
            </p:cNvSpPr>
            <p:nvPr/>
          </p:nvSpPr>
          <p:spPr bwMode="auto">
            <a:xfrm>
              <a:off x="2160" y="1736"/>
              <a:ext cx="1081" cy="214"/>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SWALLOW</a:t>
              </a:r>
            </a:p>
          </p:txBody>
        </p:sp>
        <p:sp>
          <p:nvSpPr>
            <p:cNvPr id="87" name="直接连接符 596998"/>
            <p:cNvSpPr>
              <a:spLocks noChangeShapeType="1"/>
            </p:cNvSpPr>
            <p:nvPr/>
          </p:nvSpPr>
          <p:spPr bwMode="auto">
            <a:xfrm>
              <a:off x="3264" y="1832"/>
              <a:ext cx="737" cy="8"/>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88" name="文本框 596999"/>
            <p:cNvSpPr txBox="1">
              <a:spLocks noChangeArrowheads="1"/>
            </p:cNvSpPr>
            <p:nvPr/>
          </p:nvSpPr>
          <p:spPr bwMode="auto">
            <a:xfrm>
              <a:off x="4032" y="1744"/>
              <a:ext cx="680" cy="214"/>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BIRD</a:t>
              </a:r>
            </a:p>
          </p:txBody>
        </p:sp>
        <p:sp>
          <p:nvSpPr>
            <p:cNvPr id="89" name="文本框 597000"/>
            <p:cNvSpPr txBox="1">
              <a:spLocks noChangeArrowheads="1"/>
            </p:cNvSpPr>
            <p:nvPr/>
          </p:nvSpPr>
          <p:spPr bwMode="auto">
            <a:xfrm>
              <a:off x="3432" y="1648"/>
              <a:ext cx="78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ISA</a:t>
              </a:r>
            </a:p>
          </p:txBody>
        </p:sp>
        <p:sp>
          <p:nvSpPr>
            <p:cNvPr id="90" name="文本框 597001"/>
            <p:cNvSpPr txBox="1">
              <a:spLocks noChangeArrowheads="1"/>
            </p:cNvSpPr>
            <p:nvPr/>
          </p:nvSpPr>
          <p:spPr bwMode="auto">
            <a:xfrm>
              <a:off x="288" y="1728"/>
              <a:ext cx="1081" cy="214"/>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XIAOYAN</a:t>
              </a:r>
            </a:p>
          </p:txBody>
        </p:sp>
        <p:sp>
          <p:nvSpPr>
            <p:cNvPr id="91" name="直接连接符 597002"/>
            <p:cNvSpPr>
              <a:spLocks noChangeShapeType="1"/>
            </p:cNvSpPr>
            <p:nvPr/>
          </p:nvSpPr>
          <p:spPr bwMode="auto">
            <a:xfrm>
              <a:off x="1392" y="1824"/>
              <a:ext cx="737" cy="8"/>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92" name="文本框 597003"/>
            <p:cNvSpPr txBox="1">
              <a:spLocks noChangeArrowheads="1"/>
            </p:cNvSpPr>
            <p:nvPr/>
          </p:nvSpPr>
          <p:spPr bwMode="auto">
            <a:xfrm>
              <a:off x="1592" y="1648"/>
              <a:ext cx="78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ISA</a:t>
              </a:r>
            </a:p>
          </p:txBody>
        </p:sp>
      </p:grpSp>
      <p:sp>
        <p:nvSpPr>
          <p:cNvPr id="93" name="直接连接符 92"/>
          <p:cNvSpPr>
            <a:spLocks noChangeShapeType="1"/>
          </p:cNvSpPr>
          <p:nvPr/>
        </p:nvSpPr>
        <p:spPr bwMode="auto">
          <a:xfrm>
            <a:off x="1703387" y="3532414"/>
            <a:ext cx="0" cy="533400"/>
          </a:xfrm>
          <a:prstGeom prst="line">
            <a:avLst/>
          </a:prstGeom>
          <a:noFill/>
          <a:ln w="28575">
            <a:solidFill>
              <a:srgbClr val="FFCC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94" name="直接连接符 93"/>
          <p:cNvSpPr>
            <a:spLocks noChangeShapeType="1"/>
          </p:cNvSpPr>
          <p:nvPr/>
        </p:nvSpPr>
        <p:spPr bwMode="auto">
          <a:xfrm>
            <a:off x="2667000" y="4273777"/>
            <a:ext cx="1169987"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95" name="文本框 94"/>
          <p:cNvSpPr txBox="1">
            <a:spLocks noChangeArrowheads="1"/>
          </p:cNvSpPr>
          <p:nvPr/>
        </p:nvSpPr>
        <p:spPr bwMode="auto">
          <a:xfrm>
            <a:off x="3860800" y="4134077"/>
            <a:ext cx="9906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NEST1</a:t>
            </a:r>
          </a:p>
        </p:txBody>
      </p:sp>
      <p:sp>
        <p:nvSpPr>
          <p:cNvPr id="96" name="直接连接符 95"/>
          <p:cNvSpPr>
            <a:spLocks noChangeShapeType="1"/>
          </p:cNvSpPr>
          <p:nvPr/>
        </p:nvSpPr>
        <p:spPr bwMode="auto">
          <a:xfrm>
            <a:off x="4849812" y="4299177"/>
            <a:ext cx="1169988"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97" name="文本框 96"/>
          <p:cNvSpPr txBox="1">
            <a:spLocks noChangeArrowheads="1"/>
          </p:cNvSpPr>
          <p:nvPr/>
        </p:nvSpPr>
        <p:spPr bwMode="auto">
          <a:xfrm>
            <a:off x="6045200" y="4146777"/>
            <a:ext cx="8636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NEST</a:t>
            </a:r>
          </a:p>
        </p:txBody>
      </p:sp>
      <p:sp>
        <p:nvSpPr>
          <p:cNvPr id="98" name="文本框 97"/>
          <p:cNvSpPr txBox="1">
            <a:spLocks noChangeArrowheads="1"/>
          </p:cNvSpPr>
          <p:nvPr/>
        </p:nvSpPr>
        <p:spPr bwMode="auto">
          <a:xfrm>
            <a:off x="5087937" y="4032477"/>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99" name="文本框 98"/>
          <p:cNvSpPr txBox="1">
            <a:spLocks noChangeArrowheads="1"/>
          </p:cNvSpPr>
          <p:nvPr/>
        </p:nvSpPr>
        <p:spPr bwMode="auto">
          <a:xfrm>
            <a:off x="2667000" y="4007077"/>
            <a:ext cx="12493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OWNEE</a:t>
            </a:r>
          </a:p>
        </p:txBody>
      </p:sp>
      <p:sp>
        <p:nvSpPr>
          <p:cNvPr id="100" name="文本框 99"/>
          <p:cNvSpPr txBox="1">
            <a:spLocks noChangeArrowheads="1"/>
          </p:cNvSpPr>
          <p:nvPr/>
        </p:nvSpPr>
        <p:spPr bwMode="auto">
          <a:xfrm>
            <a:off x="1257300" y="2203677"/>
            <a:ext cx="982828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smtClean="0">
                <a:solidFill>
                  <a:srgbClr val="000000"/>
                </a:solidFill>
                <a:latin typeface="Times New Roman" panose="02020603050405020304" pitchFamily="18" charset="0"/>
              </a:rPr>
              <a:t>我们希望 把“</a:t>
            </a:r>
            <a:r>
              <a:rPr lang="zh-CN" altLang="en-US" sz="2400" b="1" dirty="0" smtClean="0">
                <a:solidFill>
                  <a:srgbClr val="CC6600"/>
                </a:solidFill>
                <a:latin typeface="Times New Roman" panose="02020603050405020304" pitchFamily="18" charset="0"/>
              </a:rPr>
              <a:t>小燕从春天到秋天占有一个巢</a:t>
            </a:r>
            <a:r>
              <a:rPr lang="zh-CN" altLang="en-US" sz="2400" b="1" dirty="0" smtClean="0">
                <a:solidFill>
                  <a:srgbClr val="000000"/>
                </a:solidFill>
                <a:latin typeface="Times New Roman" panose="02020603050405020304" pitchFamily="18" charset="0"/>
              </a:rPr>
              <a:t>”的信息加到网络中去。</a:t>
            </a:r>
          </a:p>
        </p:txBody>
      </p:sp>
      <p:sp>
        <p:nvSpPr>
          <p:cNvPr id="101" name="文本框 100"/>
          <p:cNvSpPr txBox="1">
            <a:spLocks noChangeArrowheads="1"/>
          </p:cNvSpPr>
          <p:nvPr/>
        </p:nvSpPr>
        <p:spPr bwMode="auto">
          <a:xfrm>
            <a:off x="1663700" y="4121377"/>
            <a:ext cx="9906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OWN-1</a:t>
            </a:r>
          </a:p>
        </p:txBody>
      </p:sp>
      <p:sp>
        <p:nvSpPr>
          <p:cNvPr id="102" name="直接连接符 101"/>
          <p:cNvSpPr>
            <a:spLocks noChangeShapeType="1"/>
          </p:cNvSpPr>
          <p:nvPr/>
        </p:nvSpPr>
        <p:spPr bwMode="auto">
          <a:xfrm>
            <a:off x="2400300" y="4489677"/>
            <a:ext cx="0" cy="45720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03" name="文本框 102"/>
          <p:cNvSpPr txBox="1">
            <a:spLocks noChangeArrowheads="1"/>
          </p:cNvSpPr>
          <p:nvPr/>
        </p:nvSpPr>
        <p:spPr bwMode="auto">
          <a:xfrm>
            <a:off x="3619500" y="4769077"/>
            <a:ext cx="11430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SPRING</a:t>
            </a:r>
          </a:p>
        </p:txBody>
      </p:sp>
      <p:sp>
        <p:nvSpPr>
          <p:cNvPr id="104" name="直接连接符 103"/>
          <p:cNvSpPr>
            <a:spLocks noChangeShapeType="1"/>
          </p:cNvSpPr>
          <p:nvPr/>
        </p:nvSpPr>
        <p:spPr bwMode="auto">
          <a:xfrm>
            <a:off x="2400300" y="4921477"/>
            <a:ext cx="1169987"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05" name="直接连接符 104"/>
          <p:cNvSpPr>
            <a:spLocks noChangeShapeType="1"/>
          </p:cNvSpPr>
          <p:nvPr/>
        </p:nvSpPr>
        <p:spPr bwMode="auto">
          <a:xfrm>
            <a:off x="4799012" y="4934177"/>
            <a:ext cx="1169988"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06" name="文本框 105"/>
          <p:cNvSpPr txBox="1">
            <a:spLocks noChangeArrowheads="1"/>
          </p:cNvSpPr>
          <p:nvPr/>
        </p:nvSpPr>
        <p:spPr bwMode="auto">
          <a:xfrm>
            <a:off x="6045200" y="4794477"/>
            <a:ext cx="8636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TIME</a:t>
            </a:r>
          </a:p>
        </p:txBody>
      </p:sp>
      <p:sp>
        <p:nvSpPr>
          <p:cNvPr id="107" name="文本框 106"/>
          <p:cNvSpPr txBox="1">
            <a:spLocks noChangeArrowheads="1"/>
          </p:cNvSpPr>
          <p:nvPr/>
        </p:nvSpPr>
        <p:spPr bwMode="auto">
          <a:xfrm>
            <a:off x="1943100" y="4654777"/>
            <a:ext cx="16002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STARTTIME</a:t>
            </a:r>
          </a:p>
        </p:txBody>
      </p:sp>
      <p:sp>
        <p:nvSpPr>
          <p:cNvPr id="108" name="文本框 107"/>
          <p:cNvSpPr txBox="1">
            <a:spLocks noChangeArrowheads="1"/>
          </p:cNvSpPr>
          <p:nvPr/>
        </p:nvSpPr>
        <p:spPr bwMode="auto">
          <a:xfrm>
            <a:off x="5113337" y="4680177"/>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109" name="文本框 108"/>
          <p:cNvSpPr txBox="1">
            <a:spLocks noChangeArrowheads="1"/>
          </p:cNvSpPr>
          <p:nvPr/>
        </p:nvSpPr>
        <p:spPr bwMode="auto">
          <a:xfrm>
            <a:off x="3619500" y="5404077"/>
            <a:ext cx="11430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FALL</a:t>
            </a:r>
          </a:p>
        </p:txBody>
      </p:sp>
      <p:sp>
        <p:nvSpPr>
          <p:cNvPr id="110" name="直接连接符 109"/>
          <p:cNvSpPr>
            <a:spLocks noChangeShapeType="1"/>
          </p:cNvSpPr>
          <p:nvPr/>
        </p:nvSpPr>
        <p:spPr bwMode="auto">
          <a:xfrm>
            <a:off x="2171700" y="5569177"/>
            <a:ext cx="1398587" cy="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11" name="直接连接符 110"/>
          <p:cNvSpPr>
            <a:spLocks noChangeShapeType="1"/>
          </p:cNvSpPr>
          <p:nvPr/>
        </p:nvSpPr>
        <p:spPr bwMode="auto">
          <a:xfrm flipV="1">
            <a:off x="4799012" y="5556477"/>
            <a:ext cx="1639888" cy="1270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12" name="文本框 111"/>
          <p:cNvSpPr txBox="1">
            <a:spLocks noChangeArrowheads="1"/>
          </p:cNvSpPr>
          <p:nvPr/>
        </p:nvSpPr>
        <p:spPr bwMode="auto">
          <a:xfrm>
            <a:off x="1943100" y="5289777"/>
            <a:ext cx="16002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ENDTIME</a:t>
            </a:r>
          </a:p>
        </p:txBody>
      </p:sp>
      <p:sp>
        <p:nvSpPr>
          <p:cNvPr id="113" name="文本框 112"/>
          <p:cNvSpPr txBox="1">
            <a:spLocks noChangeArrowheads="1"/>
          </p:cNvSpPr>
          <p:nvPr/>
        </p:nvSpPr>
        <p:spPr bwMode="auto">
          <a:xfrm>
            <a:off x="5113337" y="5315177"/>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114" name="直接连接符 113"/>
          <p:cNvSpPr>
            <a:spLocks noChangeShapeType="1"/>
          </p:cNvSpPr>
          <p:nvPr/>
        </p:nvSpPr>
        <p:spPr bwMode="auto">
          <a:xfrm>
            <a:off x="2146300" y="4464277"/>
            <a:ext cx="25400" cy="110490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15" name="直接连接符 114"/>
          <p:cNvSpPr>
            <a:spLocks noChangeShapeType="1"/>
          </p:cNvSpPr>
          <p:nvPr/>
        </p:nvSpPr>
        <p:spPr bwMode="auto">
          <a:xfrm>
            <a:off x="1905000" y="4451577"/>
            <a:ext cx="0" cy="16002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16" name="文本框 115"/>
          <p:cNvSpPr txBox="1">
            <a:spLocks noChangeArrowheads="1"/>
          </p:cNvSpPr>
          <p:nvPr/>
        </p:nvSpPr>
        <p:spPr bwMode="auto">
          <a:xfrm>
            <a:off x="1562100" y="6089877"/>
            <a:ext cx="18288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OWNERSHIP</a:t>
            </a:r>
          </a:p>
        </p:txBody>
      </p:sp>
      <p:sp>
        <p:nvSpPr>
          <p:cNvPr id="117" name="文本框 116"/>
          <p:cNvSpPr txBox="1">
            <a:spLocks noChangeArrowheads="1"/>
          </p:cNvSpPr>
          <p:nvPr/>
        </p:nvSpPr>
        <p:spPr bwMode="auto">
          <a:xfrm>
            <a:off x="1866900" y="5632677"/>
            <a:ext cx="12493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118" name="文本框 117"/>
          <p:cNvSpPr txBox="1">
            <a:spLocks noChangeArrowheads="1"/>
          </p:cNvSpPr>
          <p:nvPr/>
        </p:nvSpPr>
        <p:spPr bwMode="auto">
          <a:xfrm>
            <a:off x="3589337" y="6000977"/>
            <a:ext cx="1249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ISA</a:t>
            </a:r>
          </a:p>
        </p:txBody>
      </p:sp>
      <p:sp>
        <p:nvSpPr>
          <p:cNvPr id="119" name="直接连接符 118"/>
          <p:cNvSpPr>
            <a:spLocks noChangeShapeType="1"/>
          </p:cNvSpPr>
          <p:nvPr/>
        </p:nvSpPr>
        <p:spPr bwMode="auto">
          <a:xfrm>
            <a:off x="3403600" y="6254977"/>
            <a:ext cx="1169987" cy="1270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20" name="文本框 119"/>
          <p:cNvSpPr txBox="1">
            <a:spLocks noChangeArrowheads="1"/>
          </p:cNvSpPr>
          <p:nvPr/>
        </p:nvSpPr>
        <p:spPr bwMode="auto">
          <a:xfrm>
            <a:off x="4584700" y="6115277"/>
            <a:ext cx="1778000" cy="3397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smtClean="0">
                <a:solidFill>
                  <a:srgbClr val="CC6600"/>
                </a:solidFill>
                <a:latin typeface="Times New Roman" panose="02020603050405020304" pitchFamily="18" charset="0"/>
              </a:rPr>
              <a:t>SITUATION</a:t>
            </a:r>
          </a:p>
        </p:txBody>
      </p:sp>
      <p:sp>
        <p:nvSpPr>
          <p:cNvPr id="121" name="直接连接符 120"/>
          <p:cNvSpPr>
            <a:spLocks noChangeShapeType="1"/>
          </p:cNvSpPr>
          <p:nvPr/>
        </p:nvSpPr>
        <p:spPr bwMode="auto">
          <a:xfrm>
            <a:off x="6426200" y="5111977"/>
            <a:ext cx="0" cy="457200"/>
          </a:xfrm>
          <a:prstGeom prst="line">
            <a:avLst/>
          </a:prstGeom>
          <a:noFill/>
          <a:ln w="28575">
            <a:solidFill>
              <a:srgbClr val="FFCC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smtClean="0">
              <a:solidFill>
                <a:srgbClr val="000000"/>
              </a:solidFill>
              <a:latin typeface="Times New Roman" panose="02020603050405020304" pitchFamily="18" charset="0"/>
              <a:ea typeface="楷体_GB2312" pitchFamily="49" charset="-122"/>
            </a:endParaRPr>
          </a:p>
        </p:txBody>
      </p:sp>
      <p:sp>
        <p:nvSpPr>
          <p:cNvPr id="122" name="文本框 121"/>
          <p:cNvSpPr txBox="1">
            <a:spLocks noChangeArrowheads="1"/>
          </p:cNvSpPr>
          <p:nvPr/>
        </p:nvSpPr>
        <p:spPr bwMode="auto">
          <a:xfrm>
            <a:off x="1104900" y="3651477"/>
            <a:ext cx="12493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smtClean="0">
                <a:solidFill>
                  <a:srgbClr val="000000"/>
                </a:solidFill>
                <a:latin typeface="Times New Roman" panose="02020603050405020304" pitchFamily="18" charset="0"/>
              </a:rPr>
              <a:t>OWNER</a:t>
            </a:r>
          </a:p>
        </p:txBody>
      </p:sp>
    </p:spTree>
    <p:extLst>
      <p:ext uri="{BB962C8B-B14F-4D97-AF65-F5344CB8AC3E}">
        <p14:creationId xmlns:p14="http://schemas.microsoft.com/office/powerpoint/2010/main" val="2839741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slide(fromRight)">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dissolv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dissolv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dissolve">
                                      <p:cBhvr>
                                        <p:cTn id="27" dur="5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dissolve">
                                      <p:cBhvr>
                                        <p:cTn id="32" dur="500"/>
                                        <p:tgtEl>
                                          <p:spTgt spid="9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left)">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9"/>
                                        </p:tgtEl>
                                        <p:attrNameLst>
                                          <p:attrName>style.visibility</p:attrName>
                                        </p:attrNameLst>
                                      </p:cBhvr>
                                      <p:to>
                                        <p:strVal val="visible"/>
                                      </p:to>
                                    </p:set>
                                    <p:animEffect transition="in" filter="dissolve">
                                      <p:cBhvr>
                                        <p:cTn id="41" dur="500"/>
                                        <p:tgtEl>
                                          <p:spTgt spid="9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dissolve">
                                      <p:cBhvr>
                                        <p:cTn id="46" dur="500"/>
                                        <p:tgtEl>
                                          <p:spTgt spid="9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left)">
                                      <p:cBhvr>
                                        <p:cTn id="51" dur="500"/>
                                        <p:tgtEl>
                                          <p:spTgt spid="96"/>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dissolve">
                                      <p:cBhvr>
                                        <p:cTn id="55" dur="500"/>
                                        <p:tgtEl>
                                          <p:spTgt spid="98"/>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03"/>
                                        </p:tgtEl>
                                        <p:attrNameLst>
                                          <p:attrName>style.visibility</p:attrName>
                                        </p:attrNameLst>
                                      </p:cBhvr>
                                      <p:to>
                                        <p:strVal val="visible"/>
                                      </p:to>
                                    </p:set>
                                    <p:animEffect transition="in" filter="dissolve">
                                      <p:cBhvr>
                                        <p:cTn id="60" dur="500"/>
                                        <p:tgtEl>
                                          <p:spTgt spid="10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wipe(up)">
                                      <p:cBhvr>
                                        <p:cTn id="65" dur="500"/>
                                        <p:tgtEl>
                                          <p:spTgt spid="102"/>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left)">
                                      <p:cBhvr>
                                        <p:cTn id="69" dur="500"/>
                                        <p:tgtEl>
                                          <p:spTgt spid="10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dissolve">
                                      <p:cBhvr>
                                        <p:cTn id="74" dur="500"/>
                                        <p:tgtEl>
                                          <p:spTgt spid="10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dissolve">
                                      <p:cBhvr>
                                        <p:cTn id="79" dur="500"/>
                                        <p:tgtEl>
                                          <p:spTgt spid="10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wipe(left)">
                                      <p:cBhvr>
                                        <p:cTn id="84" dur="500"/>
                                        <p:tgtEl>
                                          <p:spTgt spid="10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08"/>
                                        </p:tgtEl>
                                        <p:attrNameLst>
                                          <p:attrName>style.visibility</p:attrName>
                                        </p:attrNameLst>
                                      </p:cBhvr>
                                      <p:to>
                                        <p:strVal val="visible"/>
                                      </p:to>
                                    </p:set>
                                    <p:animEffect transition="in" filter="dissolve">
                                      <p:cBhvr>
                                        <p:cTn id="89" dur="500"/>
                                        <p:tgtEl>
                                          <p:spTgt spid="108"/>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09"/>
                                        </p:tgtEl>
                                        <p:attrNameLst>
                                          <p:attrName>style.visibility</p:attrName>
                                        </p:attrNameLst>
                                      </p:cBhvr>
                                      <p:to>
                                        <p:strVal val="visible"/>
                                      </p:to>
                                    </p:set>
                                    <p:animEffect transition="in" filter="dissolve">
                                      <p:cBhvr>
                                        <p:cTn id="94" dur="500"/>
                                        <p:tgtEl>
                                          <p:spTgt spid="10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14"/>
                                        </p:tgtEl>
                                        <p:attrNameLst>
                                          <p:attrName>style.visibility</p:attrName>
                                        </p:attrNameLst>
                                      </p:cBhvr>
                                      <p:to>
                                        <p:strVal val="visible"/>
                                      </p:to>
                                    </p:set>
                                    <p:animEffect transition="in" filter="wipe(up)">
                                      <p:cBhvr>
                                        <p:cTn id="99" dur="500"/>
                                        <p:tgtEl>
                                          <p:spTgt spid="114"/>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110"/>
                                        </p:tgtEl>
                                        <p:attrNameLst>
                                          <p:attrName>style.visibility</p:attrName>
                                        </p:attrNameLst>
                                      </p:cBhvr>
                                      <p:to>
                                        <p:strVal val="visible"/>
                                      </p:to>
                                    </p:set>
                                    <p:animEffect transition="in" filter="wipe(left)">
                                      <p:cBhvr>
                                        <p:cTn id="103" dur="500"/>
                                        <p:tgtEl>
                                          <p:spTgt spid="11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12"/>
                                        </p:tgtEl>
                                        <p:attrNameLst>
                                          <p:attrName>style.visibility</p:attrName>
                                        </p:attrNameLst>
                                      </p:cBhvr>
                                      <p:to>
                                        <p:strVal val="visible"/>
                                      </p:to>
                                    </p:set>
                                    <p:animEffect transition="in" filter="dissolve">
                                      <p:cBhvr>
                                        <p:cTn id="108" dur="500"/>
                                        <p:tgtEl>
                                          <p:spTgt spid="11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1"/>
                                        </p:tgtEl>
                                        <p:attrNameLst>
                                          <p:attrName>style.visibility</p:attrName>
                                        </p:attrNameLst>
                                      </p:cBhvr>
                                      <p:to>
                                        <p:strVal val="visible"/>
                                      </p:to>
                                    </p:set>
                                    <p:animEffect transition="in" filter="wipe(left)">
                                      <p:cBhvr>
                                        <p:cTn id="113" dur="500"/>
                                        <p:tgtEl>
                                          <p:spTgt spid="111"/>
                                        </p:tgtEl>
                                      </p:cBhvr>
                                    </p:animEffect>
                                  </p:childTnLst>
                                </p:cTn>
                              </p:par>
                            </p:childTnLst>
                          </p:cTn>
                        </p:par>
                        <p:par>
                          <p:cTn id="114" fill="hold">
                            <p:stCondLst>
                              <p:cond delay="500"/>
                            </p:stCondLst>
                            <p:childTnLst>
                              <p:par>
                                <p:cTn id="115" presetID="22" presetClass="entr" presetSubtype="4" fill="hold" grpId="0" nodeType="after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wipe(down)">
                                      <p:cBhvr>
                                        <p:cTn id="117" dur="500"/>
                                        <p:tgtEl>
                                          <p:spTgt spid="121"/>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13"/>
                                        </p:tgtEl>
                                        <p:attrNameLst>
                                          <p:attrName>style.visibility</p:attrName>
                                        </p:attrNameLst>
                                      </p:cBhvr>
                                      <p:to>
                                        <p:strVal val="visible"/>
                                      </p:to>
                                    </p:set>
                                    <p:animEffect transition="in" filter="dissolve">
                                      <p:cBhvr>
                                        <p:cTn id="122" dur="500"/>
                                        <p:tgtEl>
                                          <p:spTgt spid="113"/>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16"/>
                                        </p:tgtEl>
                                        <p:attrNameLst>
                                          <p:attrName>style.visibility</p:attrName>
                                        </p:attrNameLst>
                                      </p:cBhvr>
                                      <p:to>
                                        <p:strVal val="visible"/>
                                      </p:to>
                                    </p:set>
                                    <p:animEffect transition="in" filter="dissolve">
                                      <p:cBhvr>
                                        <p:cTn id="127" dur="500"/>
                                        <p:tgtEl>
                                          <p:spTgt spid="11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15"/>
                                        </p:tgtEl>
                                        <p:attrNameLst>
                                          <p:attrName>style.visibility</p:attrName>
                                        </p:attrNameLst>
                                      </p:cBhvr>
                                      <p:to>
                                        <p:strVal val="visible"/>
                                      </p:to>
                                    </p:set>
                                    <p:animEffect transition="in" filter="wipe(up)">
                                      <p:cBhvr>
                                        <p:cTn id="132" dur="500"/>
                                        <p:tgtEl>
                                          <p:spTgt spid="115"/>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117"/>
                                        </p:tgtEl>
                                        <p:attrNameLst>
                                          <p:attrName>style.visibility</p:attrName>
                                        </p:attrNameLst>
                                      </p:cBhvr>
                                      <p:to>
                                        <p:strVal val="visible"/>
                                      </p:to>
                                    </p:set>
                                    <p:animEffect transition="in" filter="dissolve">
                                      <p:cBhvr>
                                        <p:cTn id="137" dur="500"/>
                                        <p:tgtEl>
                                          <p:spTgt spid="11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120"/>
                                        </p:tgtEl>
                                        <p:attrNameLst>
                                          <p:attrName>style.visibility</p:attrName>
                                        </p:attrNameLst>
                                      </p:cBhvr>
                                      <p:to>
                                        <p:strVal val="visible"/>
                                      </p:to>
                                    </p:set>
                                    <p:animEffect transition="in" filter="dissolve">
                                      <p:cBhvr>
                                        <p:cTn id="142" dur="500"/>
                                        <p:tgtEl>
                                          <p:spTgt spid="12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19"/>
                                        </p:tgtEl>
                                        <p:attrNameLst>
                                          <p:attrName>style.visibility</p:attrName>
                                        </p:attrNameLst>
                                      </p:cBhvr>
                                      <p:to>
                                        <p:strVal val="visible"/>
                                      </p:to>
                                    </p:set>
                                    <p:animEffect transition="in" filter="wipe(left)">
                                      <p:cBhvr>
                                        <p:cTn id="147" dur="500"/>
                                        <p:tgtEl>
                                          <p:spTgt spid="11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18"/>
                                        </p:tgtEl>
                                        <p:attrNameLst>
                                          <p:attrName>style.visibility</p:attrName>
                                        </p:attrNameLst>
                                      </p:cBhvr>
                                      <p:to>
                                        <p:strVal val="visible"/>
                                      </p:to>
                                    </p:set>
                                    <p:animEffect transition="in" filter="dissolve">
                                      <p:cBhvr>
                                        <p:cTn id="15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p:bldP spid="99" grpId="0"/>
      <p:bldP spid="100" grpId="0"/>
      <p:bldP spid="101" grpId="0" animBg="1"/>
      <p:bldP spid="102" grpId="0" animBg="1"/>
      <p:bldP spid="103" grpId="0" animBg="1"/>
      <p:bldP spid="104" grpId="0" animBg="1"/>
      <p:bldP spid="105" grpId="0" animBg="1"/>
      <p:bldP spid="106" grpId="0" animBg="1"/>
      <p:bldP spid="107" grpId="0"/>
      <p:bldP spid="108" grpId="0"/>
      <p:bldP spid="109" grpId="0" animBg="1"/>
      <p:bldP spid="110" grpId="0" animBg="1"/>
      <p:bldP spid="111" grpId="0" animBg="1"/>
      <p:bldP spid="112" grpId="0"/>
      <p:bldP spid="113" grpId="0"/>
      <p:bldP spid="114" grpId="0" animBg="1"/>
      <p:bldP spid="115" grpId="0" animBg="1"/>
      <p:bldP spid="116" grpId="0" animBg="1"/>
      <p:bldP spid="117" grpId="0"/>
      <p:bldP spid="118" grpId="0"/>
      <p:bldP spid="119" grpId="0" animBg="1"/>
      <p:bldP spid="120" grpId="0" animBg="1"/>
      <p:bldP spid="121" grpId="0" animBg="1"/>
      <p:bldP spid="1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2.4.1 </a:t>
            </a:r>
            <a:r>
              <a:rPr lang="zh-CN" altLang="en-US" sz="2600" b="1" dirty="0" smtClean="0">
                <a:solidFill>
                  <a:srgbClr val="0000FF"/>
                </a:solidFill>
              </a:rPr>
              <a:t>二元语义网络的表示</a:t>
            </a:r>
            <a:endParaRPr lang="en-US" altLang="zh-CN" sz="2600" dirty="0" smtClean="0">
              <a:solidFill>
                <a:srgbClr val="000000"/>
              </a:solidFill>
              <a:latin typeface="Berlin Sans FB"/>
            </a:endParaRPr>
          </a:p>
        </p:txBody>
      </p:sp>
      <p:sp>
        <p:nvSpPr>
          <p:cNvPr id="44" name="内容占位符 598017"/>
          <p:cNvSpPr txBox="1">
            <a:spLocks noChangeArrowheads="1"/>
          </p:cNvSpPr>
          <p:nvPr/>
        </p:nvSpPr>
        <p:spPr bwMode="auto">
          <a:xfrm>
            <a:off x="1104900" y="2247672"/>
            <a:ext cx="998068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dirty="0" smtClean="0">
                <a:ln>
                  <a:noFill/>
                </a:ln>
                <a:solidFill>
                  <a:srgbClr val="000000"/>
                </a:solidFill>
                <a:effectLst/>
                <a:uLnTx/>
                <a:uFillTx/>
                <a:latin typeface="Berlin Sans FB"/>
                <a:ea typeface="楷体_GB2312"/>
                <a:cs typeface="+mn-cs"/>
              </a:rPr>
              <a:t>选择语义基元问题</a:t>
            </a:r>
          </a:p>
          <a:p>
            <a:pPr marL="742950" marR="0" lvl="1" indent="-285750" algn="l" defTabSz="914400" rtl="0" eaLnBrk="1" fontAlgn="base" latinLnBrk="0" hangingPunct="1">
              <a:lnSpc>
                <a:spcPct val="100000"/>
              </a:lnSpc>
              <a:spcBef>
                <a:spcPct val="20000"/>
              </a:spcBef>
              <a:spcAft>
                <a:spcPct val="0"/>
              </a:spcAft>
              <a:buClrTx/>
              <a:buSzPct val="75000"/>
              <a:buFontTx/>
              <a:buBlip>
                <a:blip r:embed="rId3"/>
              </a:buBlip>
              <a:tabLst/>
              <a:defRPr/>
            </a:pPr>
            <a:r>
              <a:rPr kumimoji="0" lang="zh-CN" altLang="en-US" sz="2400" b="0" i="0" u="none" strike="noStrike" kern="1200" cap="none" spc="0" normalizeH="0" baseline="0" noProof="0" dirty="0" smtClean="0">
                <a:ln>
                  <a:noFill/>
                </a:ln>
                <a:solidFill>
                  <a:srgbClr val="000000"/>
                </a:solidFill>
                <a:effectLst/>
                <a:uLnTx/>
                <a:uFillTx/>
                <a:latin typeface="Berlin Sans FB"/>
                <a:ea typeface="楷体_GB2312"/>
                <a:cs typeface="+mn-cs"/>
              </a:rPr>
              <a:t>就是试图用一组基元来表示知识，以便简化表示，并可用简单的知识来表示更复杂的知识。</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smtClean="0">
              <a:ln>
                <a:noFill/>
              </a:ln>
              <a:solidFill>
                <a:srgbClr val="000000"/>
              </a:solidFill>
              <a:effectLst/>
              <a:uLnTx/>
              <a:uFillTx/>
              <a:latin typeface="Berlin Sans FB"/>
              <a:ea typeface="楷体_GB2312"/>
              <a:cs typeface="+mn-cs"/>
            </a:endParaRPr>
          </a:p>
        </p:txBody>
      </p:sp>
      <p:sp>
        <p:nvSpPr>
          <p:cNvPr id="45" name="文本框 44"/>
          <p:cNvSpPr txBox="1">
            <a:spLocks noChangeArrowheads="1"/>
          </p:cNvSpPr>
          <p:nvPr/>
        </p:nvSpPr>
        <p:spPr bwMode="auto">
          <a:xfrm>
            <a:off x="1315364" y="3647397"/>
            <a:ext cx="475161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latin typeface="Times New Roman" panose="02020603050405020304" pitchFamily="18" charset="0"/>
              </a:rPr>
              <a:t>“</a:t>
            </a:r>
            <a:r>
              <a:rPr lang="zh-CN" altLang="en-US" sz="2400" b="1">
                <a:solidFill>
                  <a:schemeClr val="tx2"/>
                </a:solidFill>
                <a:latin typeface="Times New Roman" panose="02020603050405020304" pitchFamily="18" charset="0"/>
              </a:rPr>
              <a:t>我的汽车是棕黄色的</a:t>
            </a:r>
            <a:r>
              <a:rPr lang="zh-CN" altLang="en-US" sz="2400" b="1">
                <a:latin typeface="Times New Roman" panose="02020603050405020304" pitchFamily="18" charset="0"/>
              </a:rPr>
              <a:t>”表示为：</a:t>
            </a:r>
          </a:p>
        </p:txBody>
      </p:sp>
      <p:sp>
        <p:nvSpPr>
          <p:cNvPr id="46" name="直接连接符 45"/>
          <p:cNvSpPr>
            <a:spLocks noChangeShapeType="1"/>
          </p:cNvSpPr>
          <p:nvPr/>
        </p:nvSpPr>
        <p:spPr bwMode="auto">
          <a:xfrm>
            <a:off x="6600378" y="3977596"/>
            <a:ext cx="0" cy="51797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直接连接符 46"/>
          <p:cNvSpPr>
            <a:spLocks noChangeShapeType="1"/>
          </p:cNvSpPr>
          <p:nvPr/>
        </p:nvSpPr>
        <p:spPr bwMode="auto">
          <a:xfrm>
            <a:off x="7130706" y="3812496"/>
            <a:ext cx="1236560" cy="12333"/>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文本框 47"/>
          <p:cNvSpPr txBox="1">
            <a:spLocks noChangeArrowheads="1"/>
          </p:cNvSpPr>
          <p:nvPr/>
        </p:nvSpPr>
        <p:spPr bwMode="auto">
          <a:xfrm>
            <a:off x="8334712" y="3672797"/>
            <a:ext cx="1046966" cy="313932"/>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a:solidFill>
                  <a:schemeClr val="tx2"/>
                </a:solidFill>
                <a:latin typeface="Times New Roman" panose="02020603050405020304" pitchFamily="18" charset="0"/>
              </a:rPr>
              <a:t>TAN</a:t>
            </a:r>
          </a:p>
        </p:txBody>
      </p:sp>
      <p:sp>
        <p:nvSpPr>
          <p:cNvPr id="49" name="文本框 48"/>
          <p:cNvSpPr txBox="1">
            <a:spLocks noChangeArrowheads="1"/>
          </p:cNvSpPr>
          <p:nvPr/>
        </p:nvSpPr>
        <p:spPr bwMode="auto">
          <a:xfrm>
            <a:off x="7126188" y="3545796"/>
            <a:ext cx="132045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a:latin typeface="Times New Roman" panose="02020603050405020304" pitchFamily="18" charset="0"/>
              </a:rPr>
              <a:t>COLOR</a:t>
            </a:r>
          </a:p>
        </p:txBody>
      </p:sp>
      <p:sp>
        <p:nvSpPr>
          <p:cNvPr id="50" name="文本框 49"/>
          <p:cNvSpPr txBox="1">
            <a:spLocks noChangeArrowheads="1"/>
          </p:cNvSpPr>
          <p:nvPr/>
        </p:nvSpPr>
        <p:spPr bwMode="auto">
          <a:xfrm>
            <a:off x="5963118" y="3660097"/>
            <a:ext cx="1221460" cy="313932"/>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a:solidFill>
                  <a:schemeClr val="tx2"/>
                </a:solidFill>
                <a:latin typeface="Times New Roman" panose="02020603050405020304" pitchFamily="18" charset="0"/>
              </a:rPr>
              <a:t>MY CAR</a:t>
            </a:r>
          </a:p>
        </p:txBody>
      </p:sp>
      <p:sp>
        <p:nvSpPr>
          <p:cNvPr id="51" name="文本框 50"/>
          <p:cNvSpPr txBox="1">
            <a:spLocks noChangeArrowheads="1"/>
          </p:cNvSpPr>
          <p:nvPr/>
        </p:nvSpPr>
        <p:spPr bwMode="auto">
          <a:xfrm>
            <a:off x="6048712" y="4523697"/>
            <a:ext cx="1046966" cy="31393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a:solidFill>
                  <a:schemeClr val="tx2"/>
                </a:solidFill>
                <a:latin typeface="Times New Roman" panose="02020603050405020304" pitchFamily="18" charset="0"/>
              </a:rPr>
              <a:t>CAR</a:t>
            </a:r>
          </a:p>
        </p:txBody>
      </p:sp>
      <p:sp>
        <p:nvSpPr>
          <p:cNvPr id="52" name="直接连接符 51"/>
          <p:cNvSpPr>
            <a:spLocks noChangeShapeType="1"/>
          </p:cNvSpPr>
          <p:nvPr/>
        </p:nvSpPr>
        <p:spPr bwMode="auto">
          <a:xfrm>
            <a:off x="6600378" y="4853896"/>
            <a:ext cx="0" cy="517970"/>
          </a:xfrm>
          <a:prstGeom prst="line">
            <a:avLst/>
          </a:prstGeom>
          <a:noFill/>
          <a:ln w="28575">
            <a:solidFill>
              <a:srgbClr val="FFCC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 name="直接连接符 52"/>
          <p:cNvSpPr>
            <a:spLocks noChangeShapeType="1"/>
          </p:cNvSpPr>
          <p:nvPr/>
        </p:nvSpPr>
        <p:spPr bwMode="auto">
          <a:xfrm>
            <a:off x="7232306" y="5641296"/>
            <a:ext cx="1236560" cy="12333"/>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文本框 53"/>
          <p:cNvSpPr txBox="1">
            <a:spLocks noChangeArrowheads="1"/>
          </p:cNvSpPr>
          <p:nvPr/>
        </p:nvSpPr>
        <p:spPr bwMode="auto">
          <a:xfrm>
            <a:off x="8375395" y="5488897"/>
            <a:ext cx="1234883" cy="313932"/>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a:solidFill>
                  <a:schemeClr val="tx2"/>
                </a:solidFill>
                <a:latin typeface="Times New Roman" panose="02020603050405020304" pitchFamily="18" charset="0"/>
              </a:rPr>
              <a:t>GREEN</a:t>
            </a:r>
          </a:p>
        </p:txBody>
      </p:sp>
      <p:sp>
        <p:nvSpPr>
          <p:cNvPr id="55" name="文本框 54"/>
          <p:cNvSpPr txBox="1">
            <a:spLocks noChangeArrowheads="1"/>
          </p:cNvSpPr>
          <p:nvPr/>
        </p:nvSpPr>
        <p:spPr bwMode="auto">
          <a:xfrm>
            <a:off x="7227788" y="5336496"/>
            <a:ext cx="132045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a:latin typeface="Times New Roman" panose="02020603050405020304" pitchFamily="18" charset="0"/>
              </a:rPr>
              <a:t>COLOR</a:t>
            </a:r>
          </a:p>
        </p:txBody>
      </p:sp>
      <p:sp>
        <p:nvSpPr>
          <p:cNvPr id="56" name="文本框 55"/>
          <p:cNvSpPr txBox="1">
            <a:spLocks noChangeArrowheads="1"/>
          </p:cNvSpPr>
          <p:nvPr/>
        </p:nvSpPr>
        <p:spPr bwMode="auto">
          <a:xfrm>
            <a:off x="5929769" y="5387296"/>
            <a:ext cx="1369109" cy="542636"/>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lnSpc>
                <a:spcPct val="80000"/>
              </a:lnSpc>
              <a:spcBef>
                <a:spcPct val="50000"/>
              </a:spcBef>
              <a:buFontTx/>
              <a:buNone/>
            </a:pPr>
            <a:r>
              <a:rPr lang="en-US" altLang="zh-CN" sz="1800" b="1">
                <a:solidFill>
                  <a:schemeClr val="tx2"/>
                </a:solidFill>
                <a:latin typeface="Times New Roman" panose="02020603050405020304" pitchFamily="18" charset="0"/>
              </a:rPr>
              <a:t>LIHUA’S CAR</a:t>
            </a:r>
          </a:p>
        </p:txBody>
      </p:sp>
      <p:sp>
        <p:nvSpPr>
          <p:cNvPr id="57" name="文本框 56"/>
          <p:cNvSpPr txBox="1">
            <a:spLocks noChangeArrowheads="1"/>
          </p:cNvSpPr>
          <p:nvPr/>
        </p:nvSpPr>
        <p:spPr bwMode="auto">
          <a:xfrm>
            <a:off x="6537225" y="4079196"/>
            <a:ext cx="132045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a:latin typeface="Times New Roman" panose="02020603050405020304" pitchFamily="18" charset="0"/>
              </a:rPr>
              <a:t>ISA</a:t>
            </a:r>
          </a:p>
        </p:txBody>
      </p:sp>
      <p:sp>
        <p:nvSpPr>
          <p:cNvPr id="58" name="文本框 57"/>
          <p:cNvSpPr txBox="1">
            <a:spLocks noChangeArrowheads="1"/>
          </p:cNvSpPr>
          <p:nvPr/>
        </p:nvSpPr>
        <p:spPr bwMode="auto">
          <a:xfrm>
            <a:off x="6516588" y="5031696"/>
            <a:ext cx="132045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800" b="1">
                <a:latin typeface="Times New Roman" panose="02020603050405020304" pitchFamily="18" charset="0"/>
              </a:rPr>
              <a:t>ISA</a:t>
            </a:r>
          </a:p>
        </p:txBody>
      </p:sp>
      <p:sp>
        <p:nvSpPr>
          <p:cNvPr id="59" name="文本框 58"/>
          <p:cNvSpPr txBox="1">
            <a:spLocks noChangeArrowheads="1"/>
          </p:cNvSpPr>
          <p:nvPr/>
        </p:nvSpPr>
        <p:spPr bwMode="auto">
          <a:xfrm>
            <a:off x="1175664" y="5488897"/>
            <a:ext cx="475161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b="1">
                <a:latin typeface="Times New Roman" panose="02020603050405020304" pitchFamily="18" charset="0"/>
              </a:rPr>
              <a:t>“</a:t>
            </a:r>
            <a:r>
              <a:rPr lang="zh-CN" altLang="en-US" sz="2400" b="1">
                <a:solidFill>
                  <a:schemeClr val="tx2"/>
                </a:solidFill>
                <a:latin typeface="Times New Roman" panose="02020603050405020304" pitchFamily="18" charset="0"/>
              </a:rPr>
              <a:t>李华的汽车是棕绿色的</a:t>
            </a:r>
            <a:r>
              <a:rPr lang="zh-CN" altLang="en-US" sz="2400" b="1">
                <a:latin typeface="Times New Roman" panose="02020603050405020304" pitchFamily="18" charset="0"/>
              </a:rPr>
              <a:t>”表示为：</a:t>
            </a:r>
          </a:p>
        </p:txBody>
      </p:sp>
    </p:spTree>
    <p:extLst>
      <p:ext uri="{BB962C8B-B14F-4D97-AF65-F5344CB8AC3E}">
        <p14:creationId xmlns:p14="http://schemas.microsoft.com/office/powerpoint/2010/main" val="18485243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slide(fromBottom)">
                                      <p:cBhvr>
                                        <p:cTn id="7" dur="500"/>
                                        <p:tgtEl>
                                          <p:spTgt spid="44">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animEffect transition="in" filter="slide(fromBottom)">
                                      <p:cBhvr>
                                        <p:cTn id="11" dur="500"/>
                                        <p:tgtEl>
                                          <p:spTgt spid="4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500" fill="hold"/>
                                        <p:tgtEl>
                                          <p:spTgt spid="45"/>
                                        </p:tgtEl>
                                        <p:attrNameLst>
                                          <p:attrName>ppt_x</p:attrName>
                                        </p:attrNameLst>
                                      </p:cBhvr>
                                      <p:tavLst>
                                        <p:tav tm="0">
                                          <p:val>
                                            <p:strVal val="0-#ppt_w/2"/>
                                          </p:val>
                                        </p:tav>
                                        <p:tav tm="100000">
                                          <p:val>
                                            <p:strVal val="#ppt_x"/>
                                          </p:val>
                                        </p:tav>
                                      </p:tavLst>
                                    </p:anim>
                                    <p:anim calcmode="lin" valueType="num">
                                      <p:cBhvr additive="base">
                                        <p:cTn id="1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0-#ppt_w/2"/>
                                          </p:val>
                                        </p:tav>
                                        <p:tav tm="100000">
                                          <p:val>
                                            <p:strVal val="#ppt_x"/>
                                          </p:val>
                                        </p:tav>
                                      </p:tavLst>
                                    </p:anim>
                                    <p:anim calcmode="lin" valueType="num">
                                      <p:cBhvr additive="base">
                                        <p:cTn id="42"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dissolve">
                                      <p:cBhvr>
                                        <p:cTn id="52" dur="500"/>
                                        <p:tgtEl>
                                          <p:spTgt spid="5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left)">
                                      <p:cBhvr>
                                        <p:cTn id="56" dur="500"/>
                                        <p:tgtEl>
                                          <p:spTgt spid="5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dissolve">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dissolve">
                                      <p:cBhvr>
                                        <p:cTn id="66" dur="500"/>
                                        <p:tgtEl>
                                          <p:spTgt spid="5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up)">
                                      <p:cBhvr>
                                        <p:cTn id="71" dur="500"/>
                                        <p:tgtEl>
                                          <p:spTgt spid="46"/>
                                        </p:tgtEl>
                                      </p:cBhvr>
                                    </p:animEffect>
                                  </p:childTnLst>
                                </p:cTn>
                              </p:par>
                            </p:childTnLst>
                          </p:cTn>
                        </p:par>
                        <p:par>
                          <p:cTn id="72" fill="hold">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dissolv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down)">
                                      <p:cBhvr>
                                        <p:cTn id="80" dur="500"/>
                                        <p:tgtEl>
                                          <p:spTgt spid="52"/>
                                        </p:tgtEl>
                                      </p:cBhvr>
                                    </p:animEffect>
                                  </p:childTnLst>
                                </p:cTn>
                              </p:par>
                            </p:childTnLst>
                          </p:cTn>
                        </p:par>
                        <p:par>
                          <p:cTn id="81" fill="hold">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bldLvl="3" advAuto="0"/>
      <p:bldP spid="45" grpId="0"/>
      <p:bldP spid="46" grpId="0" animBg="1"/>
      <p:bldP spid="47" grpId="0" animBg="1"/>
      <p:bldP spid="48" grpId="0" animBg="1"/>
      <p:bldP spid="49" grpId="0"/>
      <p:bldP spid="50" grpId="0" animBg="1"/>
      <p:bldP spid="51" grpId="0" animBg="1"/>
      <p:bldP spid="52" grpId="0" animBg="1"/>
      <p:bldP spid="53" grpId="0" animBg="1"/>
      <p:bldP spid="54" grpId="0" animBg="1"/>
      <p:bldP spid="55" grpId="0"/>
      <p:bldP spid="56" grpId="0" animBg="1"/>
      <p:bldP spid="57" grpId="0"/>
      <p:bldP spid="58" grpId="0"/>
      <p:bldP spid="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30" name="矩形 29"/>
          <p:cNvSpPr/>
          <p:nvPr/>
        </p:nvSpPr>
        <p:spPr>
          <a:xfrm>
            <a:off x="1977572" y="4833938"/>
            <a:ext cx="1616075" cy="873125"/>
          </a:xfrm>
          <a:prstGeom prst="rect">
            <a:avLst/>
          </a:prstGeom>
          <a:solidFill>
            <a:srgbClr val="E5D093"/>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E5D093"/>
            </a:extrusionClr>
          </a:sp3d>
        </p:spPr>
        <p:txBody>
          <a:bodyPr wrap="none"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LIMING</a:t>
            </a:r>
          </a:p>
        </p:txBody>
      </p:sp>
      <p:sp>
        <p:nvSpPr>
          <p:cNvPr id="31" name="矩形 30"/>
          <p:cNvSpPr/>
          <p:nvPr/>
        </p:nvSpPr>
        <p:spPr>
          <a:xfrm>
            <a:off x="4998585" y="4833938"/>
            <a:ext cx="984250" cy="873125"/>
          </a:xfrm>
          <a:prstGeom prst="rect">
            <a:avLst/>
          </a:prstGeom>
          <a:solidFill>
            <a:srgbClr val="E5D093"/>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E5D093"/>
            </a:extrusionClr>
          </a:sp3d>
        </p:spPr>
        <p:txBody>
          <a:bodyPr wrap="none"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MAN</a:t>
            </a:r>
          </a:p>
        </p:txBody>
      </p:sp>
      <p:sp>
        <p:nvSpPr>
          <p:cNvPr id="32" name="文本框 31"/>
          <p:cNvSpPr txBox="1">
            <a:spLocks noChangeArrowheads="1"/>
          </p:cNvSpPr>
          <p:nvPr/>
        </p:nvSpPr>
        <p:spPr bwMode="auto">
          <a:xfrm>
            <a:off x="3946072" y="46355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smtClean="0">
                <a:solidFill>
                  <a:srgbClr val="FF9900"/>
                </a:solidFill>
                <a:latin typeface="Times New Roman" panose="02020603050405020304" pitchFamily="18" charset="0"/>
                <a:ea typeface="宋体" panose="02010600030101010101" pitchFamily="2" charset="-122"/>
              </a:rPr>
              <a:t>ISA</a:t>
            </a:r>
            <a:endParaRPr lang="en-US" altLang="zh-CN" sz="2400" smtClean="0">
              <a:solidFill>
                <a:srgbClr val="000000"/>
              </a:solidFill>
              <a:latin typeface="Times New Roman" panose="02020603050405020304" pitchFamily="18" charset="0"/>
              <a:ea typeface="宋体" panose="02010600030101010101" pitchFamily="2" charset="-122"/>
            </a:endParaRPr>
          </a:p>
        </p:txBody>
      </p:sp>
      <p:sp>
        <p:nvSpPr>
          <p:cNvPr id="33" name="矩形 32"/>
          <p:cNvSpPr/>
          <p:nvPr/>
        </p:nvSpPr>
        <p:spPr>
          <a:xfrm>
            <a:off x="1901372" y="3390900"/>
            <a:ext cx="6527800" cy="1017588"/>
          </a:xfrm>
          <a:prstGeom prst="rect">
            <a:avLst/>
          </a:prstGeom>
          <a:solidFill>
            <a:srgbClr val="E5D093"/>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E5D093"/>
            </a:extrusionClr>
          </a:sp3d>
        </p:spPr>
        <p:txBody>
          <a:bodyPr wrap="none"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ISA</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LIMING</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MAN</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）或  </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MAN</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LIMING</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rPr>
              <a:t>）</a:t>
            </a:r>
          </a:p>
        </p:txBody>
      </p:sp>
      <p:sp>
        <p:nvSpPr>
          <p:cNvPr id="34" name="文本框 33"/>
          <p:cNvSpPr txBox="1">
            <a:spLocks noChangeArrowheads="1"/>
          </p:cNvSpPr>
          <p:nvPr/>
        </p:nvSpPr>
        <p:spPr bwMode="auto">
          <a:xfrm>
            <a:off x="6116185" y="4806950"/>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FF0000"/>
                </a:solidFill>
                <a:latin typeface="Times New Roman" panose="02020603050405020304" pitchFamily="18" charset="0"/>
                <a:ea typeface="宋体" panose="02010600030101010101" pitchFamily="2" charset="-122"/>
              </a:rPr>
              <a:t>（语义网络）</a:t>
            </a:r>
            <a:endParaRPr lang="zh-CN" altLang="en-US" sz="2400" smtClean="0">
              <a:solidFill>
                <a:srgbClr val="FF0000"/>
              </a:solidFill>
              <a:latin typeface="Times New Roman" panose="02020603050405020304" pitchFamily="18" charset="0"/>
              <a:ea typeface="宋体" panose="02010600030101010101" pitchFamily="2" charset="-122"/>
            </a:endParaRPr>
          </a:p>
        </p:txBody>
      </p:sp>
      <p:sp>
        <p:nvSpPr>
          <p:cNvPr id="35" name="右箭头 34"/>
          <p:cNvSpPr>
            <a:spLocks noChangeArrowheads="1"/>
          </p:cNvSpPr>
          <p:nvPr/>
        </p:nvSpPr>
        <p:spPr bwMode="auto">
          <a:xfrm>
            <a:off x="3731760" y="5092700"/>
            <a:ext cx="1219200" cy="304800"/>
          </a:xfrm>
          <a:prstGeom prst="rightArrow">
            <a:avLst>
              <a:gd name="adj1" fmla="val 50000"/>
              <a:gd name="adj2" fmla="val 100000"/>
            </a:avLst>
          </a:prstGeom>
          <a:gradFill rotWithShape="0">
            <a:gsLst>
              <a:gs pos="0">
                <a:srgbClr val="76765E"/>
              </a:gs>
              <a:gs pos="100000">
                <a:srgbClr val="FFFFCC"/>
              </a:gs>
            </a:gsLst>
            <a:lin ang="0" scaled="1"/>
          </a:gradFill>
          <a:ln w="9525">
            <a:solidFill>
              <a:srgbClr val="FFFFCC"/>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smtClean="0">
              <a:solidFill>
                <a:srgbClr val="000000"/>
              </a:solidFill>
              <a:latin typeface="Times New Roman" panose="02020603050405020304" pitchFamily="18" charset="0"/>
            </a:endParaRPr>
          </a:p>
        </p:txBody>
      </p:sp>
      <p:sp>
        <p:nvSpPr>
          <p:cNvPr id="36" name="文本框 35"/>
          <p:cNvSpPr txBox="1">
            <a:spLocks noChangeArrowheads="1"/>
          </p:cNvSpPr>
          <p:nvPr/>
        </p:nvSpPr>
        <p:spPr bwMode="auto">
          <a:xfrm>
            <a:off x="2053772" y="2660650"/>
            <a:ext cx="3505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smtClean="0">
                <a:solidFill>
                  <a:srgbClr val="000000"/>
                </a:solidFill>
                <a:latin typeface="Times New Roman" panose="02020603050405020304" pitchFamily="18" charset="0"/>
              </a:rPr>
              <a:t>李明是一个人：</a:t>
            </a:r>
          </a:p>
        </p:txBody>
      </p:sp>
      <p:sp>
        <p:nvSpPr>
          <p:cNvPr id="37" name="文本框 36"/>
          <p:cNvSpPr txBox="1">
            <a:spLocks noChangeArrowheads="1"/>
          </p:cNvSpPr>
          <p:nvPr/>
        </p:nvSpPr>
        <p:spPr bwMode="auto">
          <a:xfrm>
            <a:off x="1812472" y="5972175"/>
            <a:ext cx="6477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smtClean="0">
                <a:solidFill>
                  <a:srgbClr val="000000"/>
                </a:solidFill>
                <a:latin typeface="Times New Roman" panose="02020603050405020304" pitchFamily="18" charset="0"/>
              </a:rPr>
              <a:t>说明：语义网络可以毫无困难地表示二元关系</a:t>
            </a:r>
          </a:p>
        </p:txBody>
      </p:sp>
      <p:sp>
        <p:nvSpPr>
          <p:cNvPr id="38" name="文本框 599052"/>
          <p:cNvSpPr txBox="1">
            <a:spLocks noChangeArrowheads="1"/>
          </p:cNvSpPr>
          <p:nvPr/>
        </p:nvSpPr>
        <p:spPr bwMode="auto">
          <a:xfrm>
            <a:off x="1798185" y="2136103"/>
            <a:ext cx="45720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Char char="•"/>
            </a:pPr>
            <a:r>
              <a:rPr lang="zh-CN" altLang="en-US" b="1" dirty="0" smtClean="0">
                <a:solidFill>
                  <a:srgbClr val="000000"/>
                </a:solidFill>
                <a:latin typeface="Times New Roman" panose="02020603050405020304" pitchFamily="18" charset="0"/>
              </a:rPr>
              <a:t>表示二元关系</a:t>
            </a:r>
          </a:p>
        </p:txBody>
      </p:sp>
      <p:sp>
        <p:nvSpPr>
          <p:cNvPr id="39" name="文本框 38"/>
          <p:cNvSpPr txBox="1">
            <a:spLocks noChangeArrowheads="1"/>
          </p:cNvSpPr>
          <p:nvPr/>
        </p:nvSpPr>
        <p:spPr bwMode="auto">
          <a:xfrm>
            <a:off x="8429172" y="3540125"/>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dirty="0">
                <a:solidFill>
                  <a:srgbClr val="FF0000"/>
                </a:solidFill>
                <a:latin typeface="Times New Roman" panose="02020603050405020304" pitchFamily="18" charset="0"/>
                <a:ea typeface="宋体" panose="02010600030101010101" pitchFamily="2" charset="-122"/>
              </a:rPr>
              <a:t>（谓词逻辑）</a:t>
            </a:r>
            <a:endParaRPr lang="zh-CN" altLang="en-US" sz="2400" dirty="0">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501235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lide(from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lide(fromRight)">
                                      <p:cBhvr>
                                        <p:cTn id="22" dur="500"/>
                                        <p:tgtEl>
                                          <p:spTgt spid="3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1000"/>
                            </p:stCondLst>
                            <p:childTnLst>
                              <p:par>
                                <p:cTn id="28" presetID="12" presetClass="entr" presetSubtype="2"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slide(fromRight)">
                                      <p:cBhvr>
                                        <p:cTn id="30" dur="500"/>
                                        <p:tgtEl>
                                          <p:spTgt spid="32"/>
                                        </p:tgtEl>
                                      </p:cBhvr>
                                    </p:animEffect>
                                  </p:childTnLst>
                                </p:cTn>
                              </p:par>
                            </p:childTnLst>
                          </p:cTn>
                        </p:par>
                        <p:par>
                          <p:cTn id="31" fill="hold">
                            <p:stCondLst>
                              <p:cond delay="1500"/>
                            </p:stCondLst>
                            <p:childTnLst>
                              <p:par>
                                <p:cTn id="32" presetID="12" presetClass="entr" presetSubtype="2"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slide(fromRight)">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linds(horizontal)">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slide(fromRight)">
                                      <p:cBhvr>
                                        <p:cTn id="4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p:bldP spid="33" grpId="0" bldLvl="0" animBg="1"/>
      <p:bldP spid="34" grpId="0"/>
      <p:bldP spid="36" grpId="0"/>
      <p:bldP spid="37" grpId="0"/>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15" name="内容占位符 598017"/>
          <p:cNvSpPr txBox="1">
            <a:spLocks noChangeArrowheads="1"/>
          </p:cNvSpPr>
          <p:nvPr/>
        </p:nvSpPr>
        <p:spPr bwMode="auto">
          <a:xfrm>
            <a:off x="1104900" y="2247672"/>
            <a:ext cx="9980682" cy="121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lang="zh-CN" altLang="en-US" dirty="0" smtClean="0">
                <a:solidFill>
                  <a:srgbClr val="000000"/>
                </a:solidFill>
                <a:latin typeface="Berlin Sans FB"/>
                <a:ea typeface="楷体_GB2312"/>
              </a:rPr>
              <a:t>表示多元语义</a:t>
            </a:r>
            <a:endParaRPr kumimoji="0" lang="zh-CN" altLang="en-US" sz="2800" b="0" i="0" u="none" strike="noStrike" kern="1200" cap="none" spc="0" normalizeH="0" baseline="0" noProof="0" dirty="0" smtClean="0">
              <a:ln>
                <a:noFill/>
              </a:ln>
              <a:solidFill>
                <a:srgbClr val="000000"/>
              </a:solidFill>
              <a:effectLst/>
              <a:uLnTx/>
              <a:uFillTx/>
              <a:latin typeface="Berlin Sans FB"/>
              <a:ea typeface="楷体_GB2312"/>
              <a:cs typeface="+mn-cs"/>
            </a:endParaRPr>
          </a:p>
          <a:p>
            <a:pPr lvl="1" eaLnBrk="1" hangingPunct="1"/>
            <a:r>
              <a:rPr lang="zh-CN" altLang="en-US" dirty="0">
                <a:solidFill>
                  <a:srgbClr val="000000"/>
                </a:solidFill>
                <a:latin typeface="Berlin Sans FB"/>
                <a:ea typeface="楷体_GB2312"/>
              </a:rPr>
              <a:t>把多元关系转化为一组二元关系的组合，或二元关系的</a:t>
            </a:r>
            <a:r>
              <a:rPr lang="zh-CN" altLang="en-US" dirty="0">
                <a:solidFill>
                  <a:srgbClr val="FF0000"/>
                </a:solidFill>
                <a:latin typeface="Berlin Sans FB"/>
                <a:ea typeface="楷体_GB2312"/>
              </a:rPr>
              <a:t>合取</a:t>
            </a:r>
            <a:r>
              <a:rPr lang="zh-CN" altLang="en-US" dirty="0" smtClean="0">
                <a:solidFill>
                  <a:srgbClr val="000000"/>
                </a:solidFill>
                <a:latin typeface="Berlin Sans FB"/>
                <a:ea typeface="楷体_GB2312"/>
              </a:rPr>
              <a:t>。</a:t>
            </a:r>
            <a:endParaRPr lang="zh-CN" altLang="en-US" dirty="0">
              <a:solidFill>
                <a:srgbClr val="000000"/>
              </a:solidFill>
              <a:latin typeface="Berlin Sans FB"/>
              <a:ea typeface="楷体_GB2312"/>
            </a:endParaRPr>
          </a:p>
        </p:txBody>
      </p:sp>
      <p:sp>
        <p:nvSpPr>
          <p:cNvPr id="20" name="矩形 19"/>
          <p:cNvSpPr/>
          <p:nvPr/>
        </p:nvSpPr>
        <p:spPr>
          <a:xfrm>
            <a:off x="3369356" y="3374120"/>
            <a:ext cx="4195762" cy="709613"/>
          </a:xfrm>
          <a:prstGeom prst="rect">
            <a:avLst/>
          </a:prstGeom>
          <a:solidFill>
            <a:srgbClr val="E5D093"/>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E5D093"/>
            </a:extrusionClr>
          </a:sp3d>
        </p:spPr>
        <p:txBody>
          <a:bodyPr wrap="none"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1" name="矩形 20"/>
          <p:cNvSpPr/>
          <p:nvPr/>
        </p:nvSpPr>
        <p:spPr>
          <a:xfrm>
            <a:off x="3369356" y="4910820"/>
            <a:ext cx="6122987" cy="1892300"/>
          </a:xfrm>
          <a:prstGeom prst="rect">
            <a:avLst/>
          </a:prstGeom>
          <a:solidFill>
            <a:srgbClr val="E5D093"/>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E5D093"/>
            </a:extrusionClr>
          </a:sp3d>
        </p:spPr>
        <p:txBody>
          <a:bodyPr wrap="none"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1" u="none" strike="noStrike" kern="0" cap="none" spc="0" normalizeH="0" baseline="-2500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0" cap="none" spc="0" normalizeH="0" baseline="0" noProof="1">
                <a:ln>
                  <a:noFill/>
                </a:ln>
                <a:solidFill>
                  <a:srgbClr val="000000">
                    <a:lumMod val="85000"/>
                    <a:lumOff val="1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 name="左弧形箭头 21"/>
          <p:cNvSpPr>
            <a:spLocks noChangeArrowheads="1"/>
          </p:cNvSpPr>
          <p:nvPr/>
        </p:nvSpPr>
        <p:spPr bwMode="auto">
          <a:xfrm>
            <a:off x="3058206" y="3728133"/>
            <a:ext cx="311150" cy="2011362"/>
          </a:xfrm>
          <a:prstGeom prst="curvedRightArrow">
            <a:avLst>
              <a:gd name="adj1" fmla="val 129286"/>
              <a:gd name="adj2" fmla="val 258571"/>
              <a:gd name="adj3" fmla="val 33319"/>
            </a:avLst>
          </a:prstGeom>
          <a:solidFill>
            <a:srgbClr val="FFFFCC"/>
          </a:solidFill>
          <a:ln w="9525">
            <a:solidFill>
              <a:srgbClr val="0000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23" name="文本框 22"/>
          <p:cNvSpPr txBox="1">
            <a:spLocks noChangeArrowheads="1"/>
          </p:cNvSpPr>
          <p:nvPr/>
        </p:nvSpPr>
        <p:spPr bwMode="auto">
          <a:xfrm>
            <a:off x="1643743" y="423454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FF9900"/>
                </a:solidFill>
                <a:latin typeface="Times New Roman" panose="02020603050405020304" pitchFamily="18" charset="0"/>
              </a:rPr>
              <a:t>可转换为</a:t>
            </a:r>
            <a:endParaRPr lang="zh-CN" altLang="en-US" sz="2400" smtClean="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009580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lide(fromBottom)">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lide(fromRight)">
                                      <p:cBhvr>
                                        <p:cTn id="17" dur="500"/>
                                        <p:tgtEl>
                                          <p:spTgt spid="22"/>
                                        </p:tgtEl>
                                      </p:cBhvr>
                                    </p:animEffect>
                                  </p:childTnLst>
                                </p:cTn>
                              </p:par>
                            </p:childTnLst>
                          </p:cTn>
                        </p:par>
                        <p:par>
                          <p:cTn id="18" fill="hold">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checkerboard(across)">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3" advAuto="0"/>
      <p:bldP spid="20" grpId="0" bldLvl="0" animBg="1"/>
      <p:bldP spid="21" grpId="0" animBg="1"/>
      <p:bldP spid="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34" name="文本框 33"/>
          <p:cNvSpPr txBox="1">
            <a:spLocks noChangeArrowheads="1"/>
          </p:cNvSpPr>
          <p:nvPr/>
        </p:nvSpPr>
        <p:spPr bwMode="auto">
          <a:xfrm>
            <a:off x="1250950" y="2473552"/>
            <a:ext cx="80629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20000"/>
              </a:lnSpc>
              <a:spcBef>
                <a:spcPct val="50000"/>
              </a:spcBef>
              <a:buFontTx/>
              <a:buNone/>
            </a:pPr>
            <a:r>
              <a:rPr lang="en-US" altLang="zh-CN" sz="2000" b="1" dirty="0" smtClean="0">
                <a:solidFill>
                  <a:srgbClr val="000000"/>
                </a:solidFill>
                <a:latin typeface="华文新魏" panose="02010800040101010101" pitchFamily="2" charset="-122"/>
                <a:ea typeface="华文新魏" panose="02010800040101010101" pitchFamily="2" charset="-122"/>
              </a:rPr>
              <a:t>        </a:t>
            </a:r>
            <a:r>
              <a:rPr lang="zh-CN" altLang="en-US" sz="2000" b="1" dirty="0" smtClean="0">
                <a:solidFill>
                  <a:srgbClr val="000000"/>
                </a:solidFill>
                <a:latin typeface="华文新魏" panose="02010800040101010101" pitchFamily="2" charset="-122"/>
                <a:ea typeface="华文新魏" panose="02010800040101010101" pitchFamily="2" charset="-122"/>
              </a:rPr>
              <a:t>例如，要表达北京大学</a:t>
            </a:r>
            <a:r>
              <a:rPr lang="en-US" altLang="zh-CN" sz="2000" b="1" dirty="0" smtClean="0">
                <a:solidFill>
                  <a:srgbClr val="000000"/>
                </a:solidFill>
                <a:latin typeface="华文新魏" panose="02010800040101010101" pitchFamily="2" charset="-122"/>
                <a:ea typeface="华文新魏" panose="02010800040101010101" pitchFamily="2" charset="-122"/>
              </a:rPr>
              <a:t>(BEIJING University,</a:t>
            </a:r>
            <a:r>
              <a:rPr lang="zh-CN" altLang="en-US" sz="2000" b="1" dirty="0" smtClean="0">
                <a:solidFill>
                  <a:srgbClr val="000000"/>
                </a:solidFill>
                <a:latin typeface="华文新魏" panose="02010800040101010101" pitchFamily="2" charset="-122"/>
                <a:ea typeface="华文新魏" panose="02010800040101010101" pitchFamily="2" charset="-122"/>
              </a:rPr>
              <a:t>简称</a:t>
            </a:r>
            <a:r>
              <a:rPr lang="en-US" altLang="zh-CN" sz="2000" b="1" dirty="0" smtClean="0">
                <a:solidFill>
                  <a:srgbClr val="000000"/>
                </a:solidFill>
                <a:latin typeface="华文新魏" panose="02010800040101010101" pitchFamily="2" charset="-122"/>
                <a:ea typeface="华文新魏" panose="02010800040101010101" pitchFamily="2" charset="-122"/>
              </a:rPr>
              <a:t>BU)</a:t>
            </a:r>
            <a:r>
              <a:rPr lang="zh-CN" altLang="en-US" sz="2000" b="1" dirty="0" smtClean="0">
                <a:solidFill>
                  <a:srgbClr val="000000"/>
                </a:solidFill>
                <a:latin typeface="华文新魏" panose="02010800040101010101" pitchFamily="2" charset="-122"/>
                <a:ea typeface="华文新魏" panose="02010800040101010101" pitchFamily="2" charset="-122"/>
              </a:rPr>
              <a:t>和清华大学</a:t>
            </a:r>
            <a:r>
              <a:rPr lang="en-US" altLang="zh-CN" sz="2000" b="1" dirty="0" smtClean="0">
                <a:solidFill>
                  <a:srgbClr val="000000"/>
                </a:solidFill>
                <a:latin typeface="华文新魏" panose="02010800040101010101" pitchFamily="2" charset="-122"/>
                <a:ea typeface="华文新魏" panose="02010800040101010101" pitchFamily="2" charset="-122"/>
              </a:rPr>
              <a:t>(TSINGHUA University,</a:t>
            </a:r>
            <a:r>
              <a:rPr lang="zh-CN" altLang="en-US" sz="2000" b="1" dirty="0" smtClean="0">
                <a:solidFill>
                  <a:srgbClr val="000000"/>
                </a:solidFill>
                <a:latin typeface="华文新魏" panose="02010800040101010101" pitchFamily="2" charset="-122"/>
                <a:ea typeface="华文新魏" panose="02010800040101010101" pitchFamily="2" charset="-122"/>
              </a:rPr>
              <a:t>简称</a:t>
            </a:r>
            <a:r>
              <a:rPr lang="en-US" altLang="zh-CN" sz="2000" b="1" dirty="0" smtClean="0">
                <a:solidFill>
                  <a:srgbClr val="000000"/>
                </a:solidFill>
                <a:latin typeface="华文新魏" panose="02010800040101010101" pitchFamily="2" charset="-122"/>
                <a:ea typeface="华文新魏" panose="02010800040101010101" pitchFamily="2" charset="-122"/>
              </a:rPr>
              <a:t>TU)</a:t>
            </a:r>
            <a:r>
              <a:rPr lang="zh-CN" altLang="en-US" sz="2000" b="1" dirty="0" smtClean="0">
                <a:solidFill>
                  <a:srgbClr val="000000"/>
                </a:solidFill>
                <a:latin typeface="华文新魏" panose="02010800040101010101" pitchFamily="2" charset="-122"/>
                <a:ea typeface="华文新魏" panose="02010800040101010101" pitchFamily="2" charset="-122"/>
              </a:rPr>
              <a:t>两校篮球队在北大进行的一场比赛的比分是</a:t>
            </a:r>
            <a:r>
              <a:rPr lang="en-US" altLang="zh-CN" sz="2000" b="1" dirty="0" smtClean="0">
                <a:solidFill>
                  <a:srgbClr val="000000"/>
                </a:solidFill>
                <a:latin typeface="华文新魏" panose="02010800040101010101" pitchFamily="2" charset="-122"/>
                <a:ea typeface="华文新魏" panose="02010800040101010101" pitchFamily="2" charset="-122"/>
              </a:rPr>
              <a:t>85</a:t>
            </a:r>
            <a:r>
              <a:rPr lang="zh-CN" altLang="en-US" sz="2000" b="1" dirty="0" smtClean="0">
                <a:solidFill>
                  <a:srgbClr val="000000"/>
                </a:solidFill>
                <a:latin typeface="华文新魏" panose="02010800040101010101" pitchFamily="2" charset="-122"/>
                <a:ea typeface="华文新魏" panose="02010800040101010101" pitchFamily="2" charset="-122"/>
              </a:rPr>
              <a:t>比</a:t>
            </a:r>
            <a:r>
              <a:rPr lang="en-US" altLang="zh-CN" sz="2000" b="1" dirty="0" smtClean="0">
                <a:solidFill>
                  <a:srgbClr val="000000"/>
                </a:solidFill>
                <a:latin typeface="华文新魏" panose="02010800040101010101" pitchFamily="2" charset="-122"/>
                <a:ea typeface="华文新魏" panose="02010800040101010101" pitchFamily="2" charset="-122"/>
              </a:rPr>
              <a:t>89</a:t>
            </a:r>
            <a:r>
              <a:rPr lang="zh-CN" altLang="en-US" sz="2000" b="1" dirty="0" smtClean="0">
                <a:solidFill>
                  <a:srgbClr val="000000"/>
                </a:solidFill>
                <a:latin typeface="华文新魏" panose="02010800040101010101" pitchFamily="2" charset="-122"/>
                <a:ea typeface="华文新魏" panose="02010800040101010101" pitchFamily="2" charset="-122"/>
              </a:rPr>
              <a:t>。</a:t>
            </a:r>
          </a:p>
        </p:txBody>
      </p:sp>
      <p:sp>
        <p:nvSpPr>
          <p:cNvPr id="35" name="文本框 34"/>
          <p:cNvSpPr txBox="1">
            <a:spLocks noChangeArrowheads="1"/>
          </p:cNvSpPr>
          <p:nvPr/>
        </p:nvSpPr>
        <p:spPr bwMode="auto">
          <a:xfrm>
            <a:off x="1182687" y="3759427"/>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FF9900"/>
                </a:solidFill>
                <a:latin typeface="Times New Roman" panose="02020603050405020304" pitchFamily="18" charset="0"/>
                <a:ea typeface="宋体" panose="02010600030101010101" pitchFamily="2" charset="-122"/>
              </a:rPr>
              <a:t>谓词逻辑：</a:t>
            </a:r>
            <a:endParaRPr lang="zh-CN" altLang="en-US" sz="2400" smtClean="0">
              <a:solidFill>
                <a:srgbClr val="000000"/>
              </a:solidFill>
              <a:latin typeface="Times New Roman" panose="02020603050405020304" pitchFamily="18" charset="0"/>
              <a:ea typeface="宋体" panose="02010600030101010101" pitchFamily="2" charset="-122"/>
            </a:endParaRPr>
          </a:p>
        </p:txBody>
      </p:sp>
      <p:sp>
        <p:nvSpPr>
          <p:cNvPr id="36" name="文本框 35"/>
          <p:cNvSpPr txBox="1">
            <a:spLocks noChangeArrowheads="1"/>
          </p:cNvSpPr>
          <p:nvPr/>
        </p:nvSpPr>
        <p:spPr bwMode="auto">
          <a:xfrm>
            <a:off x="1182687" y="4326164"/>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smtClean="0">
                <a:solidFill>
                  <a:srgbClr val="FF9900"/>
                </a:solidFill>
                <a:latin typeface="Times New Roman" panose="02020603050405020304" pitchFamily="18" charset="0"/>
                <a:ea typeface="宋体" panose="02010600030101010101" pitchFamily="2" charset="-122"/>
              </a:rPr>
              <a:t>语义网络：</a:t>
            </a:r>
            <a:endParaRPr lang="zh-CN" altLang="en-US" sz="2400" smtClean="0">
              <a:solidFill>
                <a:srgbClr val="000000"/>
              </a:solidFill>
              <a:latin typeface="Times New Roman" panose="02020603050405020304" pitchFamily="18" charset="0"/>
              <a:ea typeface="宋体" panose="02010600030101010101" pitchFamily="2" charset="-122"/>
            </a:endParaRPr>
          </a:p>
        </p:txBody>
      </p:sp>
      <p:sp>
        <p:nvSpPr>
          <p:cNvPr id="37" name="文本框 36"/>
          <p:cNvSpPr txBox="1">
            <a:spLocks noChangeArrowheads="1"/>
          </p:cNvSpPr>
          <p:nvPr/>
        </p:nvSpPr>
        <p:spPr bwMode="auto">
          <a:xfrm>
            <a:off x="2859087" y="3780064"/>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smtClean="0">
                <a:solidFill>
                  <a:srgbClr val="000000"/>
                </a:solidFill>
                <a:latin typeface="Times New Roman" panose="02020603050405020304" pitchFamily="18" charset="0"/>
                <a:ea typeface="宋体" panose="02010600030101010101" pitchFamily="2" charset="-122"/>
              </a:rPr>
              <a:t>SCORE(BU</a:t>
            </a: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smtClean="0">
                <a:solidFill>
                  <a:srgbClr val="000000"/>
                </a:solidFill>
                <a:latin typeface="Times New Roman" panose="02020603050405020304" pitchFamily="18" charset="0"/>
                <a:ea typeface="宋体" panose="02010600030101010101" pitchFamily="2" charset="-122"/>
              </a:rPr>
              <a:t>TU</a:t>
            </a:r>
            <a:r>
              <a:rPr lang="zh-CN" altLang="en-US" sz="2400" b="1" smtClean="0">
                <a:solidFill>
                  <a:srgbClr val="000000"/>
                </a:solidFill>
                <a:latin typeface="Times New Roman" panose="02020603050405020304" pitchFamily="18" charset="0"/>
                <a:ea typeface="宋体" panose="02010600030101010101" pitchFamily="2" charset="-122"/>
              </a:rPr>
              <a:t>，</a:t>
            </a:r>
            <a:r>
              <a:rPr lang="en-US" altLang="zh-CN" sz="2400" b="1" smtClean="0">
                <a:solidFill>
                  <a:srgbClr val="000000"/>
                </a:solidFill>
                <a:latin typeface="Times New Roman" panose="02020603050405020304" pitchFamily="18" charset="0"/>
                <a:ea typeface="宋体" panose="02010600030101010101" pitchFamily="2" charset="-122"/>
              </a:rPr>
              <a:t>(85:89))</a:t>
            </a:r>
          </a:p>
        </p:txBody>
      </p:sp>
      <p:sp>
        <p:nvSpPr>
          <p:cNvPr id="38" name="矩形 37"/>
          <p:cNvSpPr>
            <a:spLocks noChangeArrowheads="1"/>
          </p:cNvSpPr>
          <p:nvPr/>
        </p:nvSpPr>
        <p:spPr bwMode="auto">
          <a:xfrm>
            <a:off x="5024437" y="5337402"/>
            <a:ext cx="1600200" cy="457200"/>
          </a:xfrm>
          <a:prstGeom prst="rect">
            <a:avLst/>
          </a:prstGeom>
          <a:solidFill>
            <a:srgbClr val="E5D093"/>
          </a:solidFill>
          <a:ln w="9525">
            <a:solidFill>
              <a:srgbClr val="FF0000"/>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rPr>
              <a:t>G25</a:t>
            </a:r>
            <a:endParaRPr kumimoji="0" lang="en-US" altLang="zh-CN" sz="2400" b="0"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39" name="矩形 38"/>
          <p:cNvSpPr>
            <a:spLocks noChangeArrowheads="1"/>
          </p:cNvSpPr>
          <p:nvPr/>
        </p:nvSpPr>
        <p:spPr bwMode="auto">
          <a:xfrm>
            <a:off x="7767637" y="5337402"/>
            <a:ext cx="1371600" cy="498475"/>
          </a:xfrm>
          <a:prstGeom prst="rect">
            <a:avLst/>
          </a:prstGeom>
          <a:solidFill>
            <a:srgbClr val="E5D093"/>
          </a:solidFill>
          <a:ln w="9525">
            <a:solidFill>
              <a:srgbClr val="E5D093"/>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85-89</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矩形 39"/>
          <p:cNvSpPr>
            <a:spLocks noChangeArrowheads="1"/>
          </p:cNvSpPr>
          <p:nvPr/>
        </p:nvSpPr>
        <p:spPr bwMode="auto">
          <a:xfrm>
            <a:off x="2662237" y="5337402"/>
            <a:ext cx="1066800" cy="457200"/>
          </a:xfrm>
          <a:prstGeom prst="rect">
            <a:avLst/>
          </a:prstGeom>
          <a:solidFill>
            <a:srgbClr val="E5D093"/>
          </a:solidFill>
          <a:ln w="9525">
            <a:solidFill>
              <a:srgbClr val="E5D093"/>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TU</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文本框 40"/>
          <p:cNvSpPr txBox="1">
            <a:spLocks noChangeArrowheads="1"/>
          </p:cNvSpPr>
          <p:nvPr/>
        </p:nvSpPr>
        <p:spPr bwMode="auto">
          <a:xfrm>
            <a:off x="3830637" y="5202464"/>
            <a:ext cx="126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800" b="1" smtClean="0">
                <a:solidFill>
                  <a:srgbClr val="FF9900"/>
                </a:solidFill>
                <a:latin typeface="Times New Roman" panose="02020603050405020304" pitchFamily="18" charset="0"/>
                <a:ea typeface="宋体" panose="02010600030101010101" pitchFamily="2" charset="-122"/>
              </a:rPr>
              <a:t>VISTING</a:t>
            </a:r>
          </a:p>
          <a:p>
            <a:pPr eaLnBrk="1" hangingPunct="1">
              <a:spcBef>
                <a:spcPct val="0"/>
              </a:spcBef>
              <a:buFontTx/>
              <a:buNone/>
            </a:pPr>
            <a:r>
              <a:rPr lang="en-US" altLang="zh-CN" sz="1800" b="1" smtClean="0">
                <a:solidFill>
                  <a:srgbClr val="FF9900"/>
                </a:solidFill>
                <a:latin typeface="Times New Roman" panose="02020603050405020304" pitchFamily="18" charset="0"/>
                <a:ea typeface="宋体" panose="02010600030101010101" pitchFamily="2" charset="-122"/>
              </a:rPr>
              <a:t>TEAM</a:t>
            </a:r>
            <a:endParaRPr lang="en-US" altLang="zh-CN" sz="2400" smtClean="0">
              <a:solidFill>
                <a:srgbClr val="000000"/>
              </a:solidFill>
              <a:latin typeface="Times New Roman" panose="02020603050405020304" pitchFamily="18" charset="0"/>
              <a:ea typeface="宋体" panose="02010600030101010101" pitchFamily="2" charset="-122"/>
            </a:endParaRPr>
          </a:p>
        </p:txBody>
      </p:sp>
      <p:sp>
        <p:nvSpPr>
          <p:cNvPr id="42" name="文本框 41"/>
          <p:cNvSpPr txBox="1">
            <a:spLocks noChangeArrowheads="1"/>
          </p:cNvSpPr>
          <p:nvPr/>
        </p:nvSpPr>
        <p:spPr bwMode="auto">
          <a:xfrm>
            <a:off x="6669087" y="5240564"/>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800" b="1" smtClean="0">
                <a:solidFill>
                  <a:srgbClr val="FF9900"/>
                </a:solidFill>
                <a:latin typeface="Times New Roman" panose="02020603050405020304" pitchFamily="18" charset="0"/>
                <a:ea typeface="宋体" panose="02010600030101010101" pitchFamily="2" charset="-122"/>
              </a:rPr>
              <a:t>SCORE</a:t>
            </a:r>
            <a:endParaRPr lang="en-US" altLang="zh-CN" sz="2400" smtClean="0">
              <a:solidFill>
                <a:srgbClr val="000000"/>
              </a:solidFill>
              <a:latin typeface="Times New Roman" panose="02020603050405020304" pitchFamily="18" charset="0"/>
              <a:ea typeface="宋体" panose="02010600030101010101" pitchFamily="2" charset="-122"/>
            </a:endParaRPr>
          </a:p>
        </p:txBody>
      </p:sp>
      <p:sp>
        <p:nvSpPr>
          <p:cNvPr id="43" name="矩形 42"/>
          <p:cNvSpPr>
            <a:spLocks noChangeArrowheads="1"/>
          </p:cNvSpPr>
          <p:nvPr/>
        </p:nvSpPr>
        <p:spPr bwMode="auto">
          <a:xfrm>
            <a:off x="5024437" y="6293077"/>
            <a:ext cx="1600200" cy="457200"/>
          </a:xfrm>
          <a:prstGeom prst="rect">
            <a:avLst/>
          </a:prstGeom>
          <a:solidFill>
            <a:srgbClr val="E5D093"/>
          </a:solidFill>
          <a:ln w="9525">
            <a:solidFill>
              <a:srgbClr val="E5D093"/>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BU</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矩形 43"/>
          <p:cNvSpPr>
            <a:spLocks noChangeArrowheads="1"/>
          </p:cNvSpPr>
          <p:nvPr/>
        </p:nvSpPr>
        <p:spPr bwMode="auto">
          <a:xfrm>
            <a:off x="5064125" y="4453164"/>
            <a:ext cx="1416050" cy="498475"/>
          </a:xfrm>
          <a:prstGeom prst="rect">
            <a:avLst/>
          </a:prstGeom>
          <a:solidFill>
            <a:srgbClr val="E5D093"/>
          </a:solidFill>
          <a:ln w="9525">
            <a:solidFill>
              <a:srgbClr val="E5D093"/>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GAME</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文本框 44"/>
          <p:cNvSpPr txBox="1">
            <a:spLocks noChangeArrowheads="1"/>
          </p:cNvSpPr>
          <p:nvPr/>
        </p:nvSpPr>
        <p:spPr bwMode="auto">
          <a:xfrm>
            <a:off x="5221287" y="4986564"/>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800" b="1" smtClean="0">
                <a:solidFill>
                  <a:srgbClr val="FF9900"/>
                </a:solidFill>
                <a:latin typeface="Times New Roman" panose="02020603050405020304" pitchFamily="18" charset="0"/>
                <a:ea typeface="宋体" panose="02010600030101010101" pitchFamily="2" charset="-122"/>
              </a:rPr>
              <a:t>ISA</a:t>
            </a:r>
            <a:endParaRPr lang="en-US" altLang="zh-CN" sz="2400" smtClean="0">
              <a:solidFill>
                <a:srgbClr val="000000"/>
              </a:solidFill>
              <a:latin typeface="Times New Roman" panose="02020603050405020304" pitchFamily="18" charset="0"/>
              <a:ea typeface="宋体" panose="02010600030101010101" pitchFamily="2" charset="-122"/>
            </a:endParaRPr>
          </a:p>
        </p:txBody>
      </p:sp>
      <p:sp>
        <p:nvSpPr>
          <p:cNvPr id="46" name="文本框 45"/>
          <p:cNvSpPr txBox="1">
            <a:spLocks noChangeArrowheads="1"/>
          </p:cNvSpPr>
          <p:nvPr/>
        </p:nvSpPr>
        <p:spPr bwMode="auto">
          <a:xfrm>
            <a:off x="4186237" y="5835877"/>
            <a:ext cx="159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1800" b="1" smtClean="0">
                <a:solidFill>
                  <a:srgbClr val="FF9900"/>
                </a:solidFill>
                <a:latin typeface="Times New Roman" panose="02020603050405020304" pitchFamily="18" charset="0"/>
                <a:ea typeface="宋体" panose="02010600030101010101" pitchFamily="2" charset="-122"/>
              </a:rPr>
              <a:t>HOMETEAM</a:t>
            </a:r>
            <a:endParaRPr lang="en-US" altLang="zh-CN" sz="2400" smtClean="0">
              <a:solidFill>
                <a:srgbClr val="000000"/>
              </a:solidFill>
              <a:latin typeface="Times New Roman" panose="02020603050405020304" pitchFamily="18" charset="0"/>
              <a:ea typeface="宋体" panose="02010600030101010101" pitchFamily="2" charset="-122"/>
            </a:endParaRPr>
          </a:p>
        </p:txBody>
      </p:sp>
      <p:sp>
        <p:nvSpPr>
          <p:cNvPr id="47" name="文本框 601108"/>
          <p:cNvSpPr txBox="1">
            <a:spLocks noChangeArrowheads="1"/>
          </p:cNvSpPr>
          <p:nvPr/>
        </p:nvSpPr>
        <p:spPr bwMode="auto">
          <a:xfrm>
            <a:off x="1104900" y="2088021"/>
            <a:ext cx="6280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400" b="1" dirty="0" smtClean="0">
                <a:solidFill>
                  <a:srgbClr val="000000"/>
                </a:solidFill>
                <a:latin typeface="Times New Roman" panose="02020603050405020304" pitchFamily="18" charset="0"/>
                <a:ea typeface="华文新魏" panose="02010800040101010101" pitchFamily="2" charset="-122"/>
              </a:rPr>
              <a:t>在语义网络中进行上述转换需要引入</a:t>
            </a:r>
            <a:r>
              <a:rPr lang="zh-CN" altLang="en-US" sz="2400" b="1" dirty="0" smtClean="0">
                <a:solidFill>
                  <a:srgbClr val="FF0000"/>
                </a:solidFill>
                <a:latin typeface="Times New Roman" panose="02020603050405020304" pitchFamily="18" charset="0"/>
                <a:ea typeface="华文新魏" panose="02010800040101010101" pitchFamily="2" charset="-122"/>
              </a:rPr>
              <a:t>附加节点</a:t>
            </a:r>
          </a:p>
        </p:txBody>
      </p:sp>
      <p:sp>
        <p:nvSpPr>
          <p:cNvPr id="48" name="直接连接符 47"/>
          <p:cNvSpPr>
            <a:spLocks noChangeShapeType="1"/>
          </p:cNvSpPr>
          <p:nvPr/>
        </p:nvSpPr>
        <p:spPr bwMode="auto">
          <a:xfrm>
            <a:off x="6628498" y="5561476"/>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直接连接符 48"/>
          <p:cNvSpPr>
            <a:spLocks noChangeShapeType="1"/>
          </p:cNvSpPr>
          <p:nvPr/>
        </p:nvSpPr>
        <p:spPr bwMode="auto">
          <a:xfrm>
            <a:off x="5790298" y="5831351"/>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直接连接符 49"/>
          <p:cNvSpPr>
            <a:spLocks noChangeShapeType="1"/>
          </p:cNvSpPr>
          <p:nvPr/>
        </p:nvSpPr>
        <p:spPr bwMode="auto">
          <a:xfrm flipH="1">
            <a:off x="3732898" y="5526551"/>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直接连接符 50"/>
          <p:cNvSpPr>
            <a:spLocks noChangeShapeType="1"/>
          </p:cNvSpPr>
          <p:nvPr/>
        </p:nvSpPr>
        <p:spPr bwMode="auto">
          <a:xfrm flipV="1">
            <a:off x="5790298" y="49471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91374320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lide(fromRigh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dissolve">
                                      <p:cBhvr>
                                        <p:cTn id="31" dur="500"/>
                                        <p:tgtEl>
                                          <p:spTgt spid="44"/>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dissolv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dissolve">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dissolv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dissolve">
                                      <p:cBhvr>
                                        <p:cTn id="58" dur="500"/>
                                        <p:tgtEl>
                                          <p:spTgt spid="39"/>
                                        </p:tgtEl>
                                      </p:cBhvr>
                                    </p:animEffect>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down)">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up)">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right)">
                                      <p:cBhvr>
                                        <p:cTn id="77" dur="5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animBg="1"/>
      <p:bldP spid="39" grpId="0" animBg="1"/>
      <p:bldP spid="40" grpId="0" animBg="1"/>
      <p:bldP spid="41" grpId="0"/>
      <p:bldP spid="42" grpId="0"/>
      <p:bldP spid="43" grpId="0" animBg="1"/>
      <p:bldP spid="44" grpId="0" animBg="1"/>
      <p:bldP spid="45" grpId="0"/>
      <p:bldP spid="46" grpId="0"/>
      <p:bldP spid="48" grpId="0" animBg="1"/>
      <p:bldP spid="49" grpId="0" animBg="1"/>
      <p:bldP spid="50" grpId="0" animBg="1"/>
      <p:bldP spid="5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26" name="文本框 25"/>
          <p:cNvSpPr txBox="1">
            <a:spLocks noChangeArrowheads="1"/>
          </p:cNvSpPr>
          <p:nvPr/>
        </p:nvSpPr>
        <p:spPr bwMode="auto">
          <a:xfrm>
            <a:off x="1104900" y="2059441"/>
            <a:ext cx="80629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20000"/>
              </a:lnSpc>
              <a:spcBef>
                <a:spcPct val="50000"/>
              </a:spcBef>
              <a:buFontTx/>
              <a:buNone/>
            </a:pPr>
            <a:r>
              <a:rPr lang="en-US" altLang="zh-CN" sz="2000" dirty="0" smtClean="0">
                <a:solidFill>
                  <a:srgbClr val="000000"/>
                </a:solidFill>
                <a:latin typeface="华文新魏" panose="02010800040101010101" pitchFamily="2" charset="-122"/>
                <a:ea typeface="华文新魏" panose="02010800040101010101" pitchFamily="2" charset="-122"/>
              </a:rPr>
              <a:t>        </a:t>
            </a:r>
            <a:r>
              <a:rPr lang="zh-CN" altLang="en-US" sz="2400" dirty="0" smtClean="0">
                <a:solidFill>
                  <a:srgbClr val="000000"/>
                </a:solidFill>
                <a:latin typeface="Times New Roman" panose="02020603050405020304" pitchFamily="18" charset="0"/>
              </a:rPr>
              <a:t>例如，</a:t>
            </a:r>
            <a:r>
              <a:rPr lang="en-US" altLang="zh-CN" sz="2400" dirty="0" smtClean="0">
                <a:solidFill>
                  <a:srgbClr val="000000"/>
                </a:solidFill>
                <a:latin typeface="Times New Roman" panose="02020603050405020304" pitchFamily="18" charset="0"/>
              </a:rPr>
              <a:t>John</a:t>
            </a:r>
            <a:r>
              <a:rPr lang="zh-CN" altLang="en-US" sz="2400" dirty="0" smtClean="0">
                <a:solidFill>
                  <a:srgbClr val="000000"/>
                </a:solidFill>
                <a:latin typeface="Times New Roman" panose="02020603050405020304" pitchFamily="18" charset="0"/>
              </a:rPr>
              <a:t>给</a:t>
            </a:r>
            <a:r>
              <a:rPr lang="en-US" altLang="zh-CN" sz="2400" dirty="0" smtClean="0">
                <a:solidFill>
                  <a:srgbClr val="000000"/>
                </a:solidFill>
                <a:latin typeface="Times New Roman" panose="02020603050405020304" pitchFamily="18" charset="0"/>
              </a:rPr>
              <a:t>Mary</a:t>
            </a:r>
            <a:r>
              <a:rPr lang="zh-CN" altLang="en-US" sz="2400" dirty="0" smtClean="0">
                <a:solidFill>
                  <a:srgbClr val="000000"/>
                </a:solidFill>
                <a:latin typeface="Times New Roman" panose="02020603050405020304" pitchFamily="18" charset="0"/>
              </a:rPr>
              <a:t>一个礼物 </a:t>
            </a:r>
          </a:p>
        </p:txBody>
      </p:sp>
      <p:sp>
        <p:nvSpPr>
          <p:cNvPr id="27" name="文本占位符 630792"/>
          <p:cNvSpPr txBox="1">
            <a:spLocks noChangeArrowheads="1"/>
          </p:cNvSpPr>
          <p:nvPr/>
        </p:nvSpPr>
        <p:spPr bwMode="auto">
          <a:xfrm>
            <a:off x="1320800" y="2707141"/>
            <a:ext cx="976478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Blip>
                <a:blip r:embed="rId2"/>
              </a:buBlip>
              <a:tabLst/>
              <a:defRPr/>
            </a:pPr>
            <a:endParaRPr kumimoji="0" lang="en-US" altLang="zh-CN" sz="2400" b="0" i="0" u="none" strike="noStrike" kern="1200" cap="none" spc="0" normalizeH="0" baseline="0" noProof="0" dirty="0" smtClean="0">
              <a:ln>
                <a:noFill/>
              </a:ln>
              <a:solidFill>
                <a:srgbClr val="000000"/>
              </a:solidFill>
              <a:effectLst/>
              <a:uLnTx/>
              <a:uFillTx/>
              <a:latin typeface="Berlin Sans FB"/>
              <a:ea typeface="楷体_GB2312"/>
              <a:cs typeface="+mn-cs"/>
            </a:endParaRPr>
          </a:p>
          <a:p>
            <a:pPr marL="742950" marR="0" lvl="1" indent="-285750" algn="l" defTabSz="914400" rtl="0" eaLnBrk="1" fontAlgn="base" latinLnBrk="0" hangingPunct="1">
              <a:lnSpc>
                <a:spcPct val="90000"/>
              </a:lnSpc>
              <a:spcBef>
                <a:spcPct val="20000"/>
              </a:spcBef>
              <a:spcAft>
                <a:spcPct val="0"/>
              </a:spcAft>
              <a:buClrTx/>
              <a:buSzPct val="75000"/>
              <a:buFontTx/>
              <a:buBlip>
                <a:blip r:embed="rId3"/>
              </a:buBlip>
              <a:tabLst/>
              <a:defRPr/>
            </a:pP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将三元关系转变为多个</a:t>
            </a:r>
            <a:r>
              <a:rPr kumimoji="0" lang="en-US" altLang="zh-C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2</a:t>
            </a:r>
            <a:r>
              <a:rPr kumimoji="0" lang="zh-CN"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元关系的合取</a:t>
            </a:r>
          </a:p>
          <a:p>
            <a:pPr marL="1143000" marR="0" lvl="2" indent="-228600" algn="l" defTabSz="914400" rtl="0" eaLnBrk="1" fontAlgn="base" latinLnBrk="0" hangingPunct="1">
              <a:lnSpc>
                <a:spcPct val="90000"/>
              </a:lnSpc>
              <a:spcBef>
                <a:spcPct val="20000"/>
              </a:spcBef>
              <a:spcAft>
                <a:spcPct val="0"/>
              </a:spcAft>
              <a:buClrTx/>
              <a:buSzTx/>
              <a:buFontTx/>
              <a:buBlip>
                <a:blip r:embed="rId4"/>
              </a:buBlip>
              <a:tabLst/>
              <a:defRPr/>
            </a:pP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整个描述表示为一个给出事件</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G1</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，使其作为事件类</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Giving-Event</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的一个例子</a:t>
            </a:r>
          </a:p>
          <a:p>
            <a:pPr marL="1143000" marR="0" lvl="2" indent="-228600" algn="l" defTabSz="914400" rtl="0" eaLnBrk="1" fontAlgn="base" latinLnBrk="0" hangingPunct="1">
              <a:lnSpc>
                <a:spcPct val="90000"/>
              </a:lnSpc>
              <a:spcBef>
                <a:spcPct val="20000"/>
              </a:spcBef>
              <a:spcAft>
                <a:spcPct val="0"/>
              </a:spcAft>
              <a:buClrTx/>
              <a:buSzTx/>
              <a:buFontTx/>
              <a:buBlip>
                <a:blip r:embed="rId4"/>
              </a:buBlip>
              <a:tabLst/>
              <a:defRPr/>
            </a:pP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G1</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中的</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John</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是给出者（</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Giver</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p>
          <a:p>
            <a:pPr marL="1143000" marR="0" lvl="2" indent="-228600" algn="l" defTabSz="914400" rtl="0" eaLnBrk="1" fontAlgn="base" latinLnBrk="0" hangingPunct="1">
              <a:lnSpc>
                <a:spcPct val="90000"/>
              </a:lnSpc>
              <a:spcBef>
                <a:spcPct val="20000"/>
              </a:spcBef>
              <a:spcAft>
                <a:spcPct val="0"/>
              </a:spcAft>
              <a:buClrTx/>
              <a:buSzTx/>
              <a:buFontTx/>
              <a:buBlip>
                <a:blip r:embed="rId4"/>
              </a:buBlip>
              <a:tabLst/>
              <a:defRPr/>
            </a:pP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Mary</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是接受者（</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Receiver</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p>
          <a:p>
            <a:pPr marL="1143000" marR="0" lvl="2" indent="-228600" algn="l" defTabSz="914400" rtl="0" eaLnBrk="1" fontAlgn="base" latinLnBrk="0" hangingPunct="1">
              <a:lnSpc>
                <a:spcPct val="90000"/>
              </a:lnSpc>
              <a:spcBef>
                <a:spcPct val="20000"/>
              </a:spcBef>
              <a:spcAft>
                <a:spcPct val="0"/>
              </a:spcAft>
              <a:buClrTx/>
              <a:buSzTx/>
              <a:buFontTx/>
              <a:buBlip>
                <a:blip r:embed="rId4"/>
              </a:buBlip>
              <a:tabLst/>
              <a:defRPr/>
            </a:pP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Gift</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则是给出的东西（</a:t>
            </a:r>
            <a:r>
              <a:rPr kumimoji="0" lang="en-US"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Thing</a:t>
            </a:r>
            <a:r>
              <a:rPr kumimoji="0" lang="zh-CN" altLang="en-US"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a:cs typeface="+mn-cs"/>
              </a:rPr>
              <a:t>）</a:t>
            </a:r>
          </a:p>
        </p:txBody>
      </p:sp>
      <p:sp>
        <p:nvSpPr>
          <p:cNvPr id="28" name="矩形 630793"/>
          <p:cNvSpPr>
            <a:spLocks noChangeArrowheads="1"/>
          </p:cNvSpPr>
          <p:nvPr/>
        </p:nvSpPr>
        <p:spPr bwMode="auto">
          <a:xfrm>
            <a:off x="939111" y="4878580"/>
            <a:ext cx="102296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dirty="0" smtClean="0">
                <a:solidFill>
                  <a:srgbClr val="000000"/>
                </a:solidFill>
                <a:latin typeface="Times New Roman" panose="02020603050405020304" pitchFamily="18" charset="0"/>
              </a:rPr>
              <a:t>Isa(G1,Givig-Event)∧Giver(G1,John)∧Receiver(G1,Mary</a:t>
            </a:r>
            <a:r>
              <a:rPr lang="en-US" altLang="zh-CN" sz="2400" b="1" dirty="0" smtClean="0">
                <a:solidFill>
                  <a:srgbClr val="000000"/>
                </a:solidFill>
                <a:latin typeface="Times New Roman" panose="02020603050405020304" pitchFamily="18" charset="0"/>
              </a:rPr>
              <a:t>)∧</a:t>
            </a:r>
            <a:r>
              <a:rPr lang="en-US" altLang="zh-CN" sz="2400" b="1" dirty="0" smtClean="0">
                <a:solidFill>
                  <a:srgbClr val="000000"/>
                </a:solidFill>
                <a:latin typeface="Times New Roman" panose="02020603050405020304" pitchFamily="18" charset="0"/>
              </a:rPr>
              <a:t>Thing(G1,Gift)</a:t>
            </a:r>
            <a:br>
              <a:rPr lang="en-US" altLang="zh-CN" sz="2400" b="1" dirty="0" smtClean="0">
                <a:solidFill>
                  <a:srgbClr val="000000"/>
                </a:solidFill>
                <a:latin typeface="Times New Roman" panose="02020603050405020304" pitchFamily="18" charset="0"/>
              </a:rPr>
            </a:br>
            <a:endParaRPr lang="en-US" altLang="zh-CN" sz="2400" b="1" dirty="0" smtClean="0">
              <a:solidFill>
                <a:srgbClr val="000000"/>
              </a:solidFill>
              <a:latin typeface="Times New Roman" panose="02020603050405020304" pitchFamily="18" charset="0"/>
            </a:endParaRPr>
          </a:p>
        </p:txBody>
      </p:sp>
      <p:sp>
        <p:nvSpPr>
          <p:cNvPr id="29" name="矩形 630790"/>
          <p:cNvSpPr>
            <a:spLocks noChangeArrowheads="1"/>
          </p:cNvSpPr>
          <p:nvPr/>
        </p:nvSpPr>
        <p:spPr bwMode="auto">
          <a:xfrm>
            <a:off x="3287712" y="2566772"/>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b="1" dirty="0">
                <a:latin typeface="Times New Roman" panose="02020603050405020304" pitchFamily="18" charset="0"/>
              </a:rPr>
              <a:t>Gives(John, Mary, Gift)</a:t>
            </a:r>
            <a:r>
              <a:rPr lang="zh-CN" altLang="en-US" sz="2400" b="1" dirty="0">
                <a:latin typeface="Times New Roman" panose="02020603050405020304" pitchFamily="18" charset="0"/>
              </a:rPr>
              <a:t>。 </a:t>
            </a:r>
          </a:p>
        </p:txBody>
      </p:sp>
    </p:spTree>
    <p:extLst>
      <p:ext uri="{BB962C8B-B14F-4D97-AF65-F5344CB8AC3E}">
        <p14:creationId xmlns:p14="http://schemas.microsoft.com/office/powerpoint/2010/main" val="23527276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69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pic>
        <p:nvPicPr>
          <p:cNvPr id="9" name="图片 6318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542" y="1992087"/>
            <a:ext cx="5985397" cy="464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52332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grpSp>
        <p:nvGrpSpPr>
          <p:cNvPr id="59" name="组合 15609"/>
          <p:cNvGrpSpPr>
            <a:grpSpLocks/>
          </p:cNvGrpSpPr>
          <p:nvPr/>
        </p:nvGrpSpPr>
        <p:grpSpPr bwMode="auto">
          <a:xfrm>
            <a:off x="1745491" y="1366838"/>
            <a:ext cx="8699500" cy="4989512"/>
            <a:chOff x="144" y="559"/>
            <a:chExt cx="5480" cy="3143"/>
          </a:xfrm>
        </p:grpSpPr>
        <p:grpSp>
          <p:nvGrpSpPr>
            <p:cNvPr id="60" name="组合 15361"/>
            <p:cNvGrpSpPr>
              <a:grpSpLocks/>
            </p:cNvGrpSpPr>
            <p:nvPr/>
          </p:nvGrpSpPr>
          <p:grpSpPr bwMode="auto">
            <a:xfrm>
              <a:off x="2220" y="559"/>
              <a:ext cx="852" cy="768"/>
              <a:chOff x="1536" y="576"/>
              <a:chExt cx="852" cy="768"/>
            </a:xfrm>
          </p:grpSpPr>
          <p:sp>
            <p:nvSpPr>
              <p:cNvPr id="236" name="矩形 15362"/>
              <p:cNvSpPr>
                <a:spLocks noChangeArrowheads="1"/>
              </p:cNvSpPr>
              <p:nvPr/>
            </p:nvSpPr>
            <p:spPr bwMode="auto">
              <a:xfrm>
                <a:off x="1584" y="576"/>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37" name="直接连接符 15363"/>
              <p:cNvSpPr>
                <a:spLocks noChangeShapeType="1"/>
              </p:cNvSpPr>
              <p:nvPr/>
            </p:nvSpPr>
            <p:spPr bwMode="auto">
              <a:xfrm>
                <a:off x="1968" y="576"/>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直接连接符 15364"/>
              <p:cNvSpPr>
                <a:spLocks noChangeShapeType="1"/>
              </p:cNvSpPr>
              <p:nvPr/>
            </p:nvSpPr>
            <p:spPr bwMode="auto">
              <a:xfrm>
                <a:off x="2160" y="576"/>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 name="直接连接符 15365"/>
              <p:cNvSpPr>
                <a:spLocks noChangeShapeType="1"/>
              </p:cNvSpPr>
              <p:nvPr/>
            </p:nvSpPr>
            <p:spPr bwMode="auto">
              <a:xfrm>
                <a:off x="1776" y="576"/>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直接连接符 15366"/>
              <p:cNvSpPr>
                <a:spLocks noChangeShapeType="1"/>
              </p:cNvSpPr>
              <p:nvPr/>
            </p:nvSpPr>
            <p:spPr bwMode="auto">
              <a:xfrm>
                <a:off x="1584" y="768"/>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直接连接符 15367"/>
              <p:cNvSpPr>
                <a:spLocks noChangeShapeType="1"/>
              </p:cNvSpPr>
              <p:nvPr/>
            </p:nvSpPr>
            <p:spPr bwMode="auto">
              <a:xfrm>
                <a:off x="1584" y="960"/>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直接连接符 15368"/>
              <p:cNvSpPr>
                <a:spLocks noChangeShapeType="1"/>
              </p:cNvSpPr>
              <p:nvPr/>
            </p:nvSpPr>
            <p:spPr bwMode="auto">
              <a:xfrm>
                <a:off x="1584" y="115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文本框 15369"/>
              <p:cNvSpPr txBox="1">
                <a:spLocks noChangeArrowheads="1"/>
              </p:cNvSpPr>
              <p:nvPr/>
            </p:nvSpPr>
            <p:spPr bwMode="auto">
              <a:xfrm>
                <a:off x="1584" y="76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44" name="文本框 15370"/>
              <p:cNvSpPr txBox="1">
                <a:spLocks noChangeArrowheads="1"/>
              </p:cNvSpPr>
              <p:nvPr/>
            </p:nvSpPr>
            <p:spPr bwMode="auto">
              <a:xfrm>
                <a:off x="1776" y="115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245" name="文本框 15371"/>
              <p:cNvSpPr txBox="1">
                <a:spLocks noChangeArrowheads="1"/>
              </p:cNvSpPr>
              <p:nvPr/>
            </p:nvSpPr>
            <p:spPr bwMode="auto">
              <a:xfrm>
                <a:off x="1776" y="76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246" name="文本框 15372"/>
              <p:cNvSpPr txBox="1">
                <a:spLocks noChangeArrowheads="1"/>
              </p:cNvSpPr>
              <p:nvPr/>
            </p:nvSpPr>
            <p:spPr bwMode="auto">
              <a:xfrm>
                <a:off x="1968" y="57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247" name="文本框 15373"/>
              <p:cNvSpPr txBox="1">
                <a:spLocks noChangeArrowheads="1"/>
              </p:cNvSpPr>
              <p:nvPr/>
            </p:nvSpPr>
            <p:spPr bwMode="auto">
              <a:xfrm>
                <a:off x="1776" y="96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248" name="文本框 15374"/>
              <p:cNvSpPr txBox="1">
                <a:spLocks noChangeArrowheads="1"/>
              </p:cNvSpPr>
              <p:nvPr/>
            </p:nvSpPr>
            <p:spPr bwMode="auto">
              <a:xfrm>
                <a:off x="2160" y="96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249" name="文本框 15375"/>
              <p:cNvSpPr txBox="1">
                <a:spLocks noChangeArrowheads="1"/>
              </p:cNvSpPr>
              <p:nvPr/>
            </p:nvSpPr>
            <p:spPr bwMode="auto">
              <a:xfrm>
                <a:off x="1584" y="96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250" name="文本框 15376"/>
              <p:cNvSpPr txBox="1">
                <a:spLocks noChangeArrowheads="1"/>
              </p:cNvSpPr>
              <p:nvPr/>
            </p:nvSpPr>
            <p:spPr bwMode="auto">
              <a:xfrm>
                <a:off x="1968" y="96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251" name="文本框 15377"/>
              <p:cNvSpPr txBox="1">
                <a:spLocks noChangeArrowheads="1"/>
              </p:cNvSpPr>
              <p:nvPr/>
            </p:nvSpPr>
            <p:spPr bwMode="auto">
              <a:xfrm>
                <a:off x="1796" y="57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252" name="文本框 15378"/>
              <p:cNvSpPr txBox="1">
                <a:spLocks noChangeArrowheads="1"/>
              </p:cNvSpPr>
              <p:nvPr/>
            </p:nvSpPr>
            <p:spPr bwMode="auto">
              <a:xfrm>
                <a:off x="1932" y="115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253" name="文本框 15379"/>
              <p:cNvSpPr txBox="1">
                <a:spLocks noChangeArrowheads="1"/>
              </p:cNvSpPr>
              <p:nvPr/>
            </p:nvSpPr>
            <p:spPr bwMode="auto">
              <a:xfrm>
                <a:off x="1536" y="57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254" name="文本框 15380"/>
              <p:cNvSpPr txBox="1">
                <a:spLocks noChangeArrowheads="1"/>
              </p:cNvSpPr>
              <p:nvPr/>
            </p:nvSpPr>
            <p:spPr bwMode="auto">
              <a:xfrm>
                <a:off x="2160" y="76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255" name="文本框 15381"/>
              <p:cNvSpPr txBox="1">
                <a:spLocks noChangeArrowheads="1"/>
              </p:cNvSpPr>
              <p:nvPr/>
            </p:nvSpPr>
            <p:spPr bwMode="auto">
              <a:xfrm>
                <a:off x="2160" y="115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256" name="文本框 15382"/>
              <p:cNvSpPr txBox="1">
                <a:spLocks noChangeArrowheads="1"/>
              </p:cNvSpPr>
              <p:nvPr/>
            </p:nvSpPr>
            <p:spPr bwMode="auto">
              <a:xfrm>
                <a:off x="1548" y="115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257" name="文本框 15383"/>
              <p:cNvSpPr txBox="1">
                <a:spLocks noChangeArrowheads="1"/>
              </p:cNvSpPr>
              <p:nvPr/>
            </p:nvSpPr>
            <p:spPr bwMode="auto">
              <a:xfrm>
                <a:off x="2160" y="57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grpSp>
          <p:nvGrpSpPr>
            <p:cNvPr id="61" name="组合 15384"/>
            <p:cNvGrpSpPr>
              <a:grpSpLocks/>
            </p:cNvGrpSpPr>
            <p:nvPr/>
          </p:nvGrpSpPr>
          <p:grpSpPr bwMode="auto">
            <a:xfrm>
              <a:off x="384" y="1755"/>
              <a:ext cx="852" cy="768"/>
              <a:chOff x="384" y="1248"/>
              <a:chExt cx="852" cy="768"/>
            </a:xfrm>
          </p:grpSpPr>
          <p:sp>
            <p:nvSpPr>
              <p:cNvPr id="214" name="矩形 15385"/>
              <p:cNvSpPr>
                <a:spLocks noChangeArrowheads="1"/>
              </p:cNvSpPr>
              <p:nvPr/>
            </p:nvSpPr>
            <p:spPr bwMode="auto">
              <a:xfrm>
                <a:off x="432" y="1248"/>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215" name="直接连接符 15386"/>
              <p:cNvSpPr>
                <a:spLocks noChangeShapeType="1"/>
              </p:cNvSpPr>
              <p:nvPr/>
            </p:nvSpPr>
            <p:spPr bwMode="auto">
              <a:xfrm>
                <a:off x="816"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直接连接符 15387"/>
              <p:cNvSpPr>
                <a:spLocks noChangeShapeType="1"/>
              </p:cNvSpPr>
              <p:nvPr/>
            </p:nvSpPr>
            <p:spPr bwMode="auto">
              <a:xfrm>
                <a:off x="1008"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直接连接符 15388"/>
              <p:cNvSpPr>
                <a:spLocks noChangeShapeType="1"/>
              </p:cNvSpPr>
              <p:nvPr/>
            </p:nvSpPr>
            <p:spPr bwMode="auto">
              <a:xfrm>
                <a:off x="624"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直接连接符 15389"/>
              <p:cNvSpPr>
                <a:spLocks noChangeShapeType="1"/>
              </p:cNvSpPr>
              <p:nvPr/>
            </p:nvSpPr>
            <p:spPr bwMode="auto">
              <a:xfrm>
                <a:off x="432" y="1440"/>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直接连接符 15390"/>
              <p:cNvSpPr>
                <a:spLocks noChangeShapeType="1"/>
              </p:cNvSpPr>
              <p:nvPr/>
            </p:nvSpPr>
            <p:spPr bwMode="auto">
              <a:xfrm>
                <a:off x="432" y="16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直接连接符 15391"/>
              <p:cNvSpPr>
                <a:spLocks noChangeShapeType="1"/>
              </p:cNvSpPr>
              <p:nvPr/>
            </p:nvSpPr>
            <p:spPr bwMode="auto">
              <a:xfrm>
                <a:off x="432" y="18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文本框 15392"/>
              <p:cNvSpPr txBox="1">
                <a:spLocks noChangeArrowheads="1"/>
              </p:cNvSpPr>
              <p:nvPr/>
            </p:nvSpPr>
            <p:spPr bwMode="auto">
              <a:xfrm>
                <a:off x="432"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22" name="文本框 15393"/>
              <p:cNvSpPr txBox="1">
                <a:spLocks noChangeArrowheads="1"/>
              </p:cNvSpPr>
              <p:nvPr/>
            </p:nvSpPr>
            <p:spPr bwMode="auto">
              <a:xfrm>
                <a:off x="624" y="18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223" name="文本框 15394"/>
              <p:cNvSpPr txBox="1">
                <a:spLocks noChangeArrowheads="1"/>
              </p:cNvSpPr>
              <p:nvPr/>
            </p:nvSpPr>
            <p:spPr bwMode="auto">
              <a:xfrm>
                <a:off x="816"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224" name="文本框 15395"/>
              <p:cNvSpPr txBox="1">
                <a:spLocks noChangeArrowheads="1"/>
              </p:cNvSpPr>
              <p:nvPr/>
            </p:nvSpPr>
            <p:spPr bwMode="auto">
              <a:xfrm>
                <a:off x="816"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225" name="文本框 15396"/>
              <p:cNvSpPr txBox="1">
                <a:spLocks noChangeArrowheads="1"/>
              </p:cNvSpPr>
              <p:nvPr/>
            </p:nvSpPr>
            <p:spPr bwMode="auto">
              <a:xfrm>
                <a:off x="624"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226" name="文本框 15397"/>
              <p:cNvSpPr txBox="1">
                <a:spLocks noChangeArrowheads="1"/>
              </p:cNvSpPr>
              <p:nvPr/>
            </p:nvSpPr>
            <p:spPr bwMode="auto">
              <a:xfrm>
                <a:off x="1008"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227" name="文本框 15398"/>
              <p:cNvSpPr txBox="1">
                <a:spLocks noChangeArrowheads="1"/>
              </p:cNvSpPr>
              <p:nvPr/>
            </p:nvSpPr>
            <p:spPr bwMode="auto">
              <a:xfrm>
                <a:off x="432"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228" name="文本框 15399"/>
              <p:cNvSpPr txBox="1">
                <a:spLocks noChangeArrowheads="1"/>
              </p:cNvSpPr>
              <p:nvPr/>
            </p:nvSpPr>
            <p:spPr bwMode="auto">
              <a:xfrm>
                <a:off x="816"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229" name="文本框 15400"/>
              <p:cNvSpPr txBox="1">
                <a:spLocks noChangeArrowheads="1"/>
              </p:cNvSpPr>
              <p:nvPr/>
            </p:nvSpPr>
            <p:spPr bwMode="auto">
              <a:xfrm>
                <a:off x="644"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230" name="文本框 15401"/>
              <p:cNvSpPr txBox="1">
                <a:spLocks noChangeArrowheads="1"/>
              </p:cNvSpPr>
              <p:nvPr/>
            </p:nvSpPr>
            <p:spPr bwMode="auto">
              <a:xfrm>
                <a:off x="780"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231" name="文本框 15402"/>
              <p:cNvSpPr txBox="1">
                <a:spLocks noChangeArrowheads="1"/>
              </p:cNvSpPr>
              <p:nvPr/>
            </p:nvSpPr>
            <p:spPr bwMode="auto">
              <a:xfrm>
                <a:off x="384"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232" name="文本框 15403"/>
              <p:cNvSpPr txBox="1">
                <a:spLocks noChangeArrowheads="1"/>
              </p:cNvSpPr>
              <p:nvPr/>
            </p:nvSpPr>
            <p:spPr bwMode="auto">
              <a:xfrm>
                <a:off x="1008" y="14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233" name="文本框 15404"/>
              <p:cNvSpPr txBox="1">
                <a:spLocks noChangeArrowheads="1"/>
              </p:cNvSpPr>
              <p:nvPr/>
            </p:nvSpPr>
            <p:spPr bwMode="auto">
              <a:xfrm>
                <a:off x="1008"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234" name="文本框 15405"/>
              <p:cNvSpPr txBox="1">
                <a:spLocks noChangeArrowheads="1"/>
              </p:cNvSpPr>
              <p:nvPr/>
            </p:nvSpPr>
            <p:spPr bwMode="auto">
              <a:xfrm>
                <a:off x="396"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235" name="文本框 15406"/>
              <p:cNvSpPr txBox="1">
                <a:spLocks noChangeArrowheads="1"/>
              </p:cNvSpPr>
              <p:nvPr/>
            </p:nvSpPr>
            <p:spPr bwMode="auto">
              <a:xfrm>
                <a:off x="1008"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grpSp>
          <p:nvGrpSpPr>
            <p:cNvPr id="62" name="组合 15407"/>
            <p:cNvGrpSpPr>
              <a:grpSpLocks/>
            </p:cNvGrpSpPr>
            <p:nvPr/>
          </p:nvGrpSpPr>
          <p:grpSpPr bwMode="auto">
            <a:xfrm>
              <a:off x="1644" y="1755"/>
              <a:ext cx="852" cy="768"/>
              <a:chOff x="1644" y="1248"/>
              <a:chExt cx="852" cy="768"/>
            </a:xfrm>
          </p:grpSpPr>
          <p:sp>
            <p:nvSpPr>
              <p:cNvPr id="192" name="矩形 15408"/>
              <p:cNvSpPr>
                <a:spLocks noChangeArrowheads="1"/>
              </p:cNvSpPr>
              <p:nvPr/>
            </p:nvSpPr>
            <p:spPr bwMode="auto">
              <a:xfrm>
                <a:off x="1692" y="1248"/>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93" name="直接连接符 15409"/>
              <p:cNvSpPr>
                <a:spLocks noChangeShapeType="1"/>
              </p:cNvSpPr>
              <p:nvPr/>
            </p:nvSpPr>
            <p:spPr bwMode="auto">
              <a:xfrm>
                <a:off x="2076"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直接连接符 15410"/>
              <p:cNvSpPr>
                <a:spLocks noChangeShapeType="1"/>
              </p:cNvSpPr>
              <p:nvPr/>
            </p:nvSpPr>
            <p:spPr bwMode="auto">
              <a:xfrm>
                <a:off x="2268"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直接连接符 15411"/>
              <p:cNvSpPr>
                <a:spLocks noChangeShapeType="1"/>
              </p:cNvSpPr>
              <p:nvPr/>
            </p:nvSpPr>
            <p:spPr bwMode="auto">
              <a:xfrm>
                <a:off x="1884"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直接连接符 15412"/>
              <p:cNvSpPr>
                <a:spLocks noChangeShapeType="1"/>
              </p:cNvSpPr>
              <p:nvPr/>
            </p:nvSpPr>
            <p:spPr bwMode="auto">
              <a:xfrm>
                <a:off x="1692" y="1440"/>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直接连接符 15413"/>
              <p:cNvSpPr>
                <a:spLocks noChangeShapeType="1"/>
              </p:cNvSpPr>
              <p:nvPr/>
            </p:nvSpPr>
            <p:spPr bwMode="auto">
              <a:xfrm>
                <a:off x="1692" y="16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直接连接符 15414"/>
              <p:cNvSpPr>
                <a:spLocks noChangeShapeType="1"/>
              </p:cNvSpPr>
              <p:nvPr/>
            </p:nvSpPr>
            <p:spPr bwMode="auto">
              <a:xfrm>
                <a:off x="1692" y="18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文本框 15415"/>
              <p:cNvSpPr txBox="1">
                <a:spLocks noChangeArrowheads="1"/>
              </p:cNvSpPr>
              <p:nvPr/>
            </p:nvSpPr>
            <p:spPr bwMode="auto">
              <a:xfrm>
                <a:off x="1692"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00" name="文本框 15416"/>
              <p:cNvSpPr txBox="1">
                <a:spLocks noChangeArrowheads="1"/>
              </p:cNvSpPr>
              <p:nvPr/>
            </p:nvSpPr>
            <p:spPr bwMode="auto">
              <a:xfrm>
                <a:off x="1884" y="18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201" name="文本框 15417"/>
              <p:cNvSpPr txBox="1">
                <a:spLocks noChangeArrowheads="1"/>
              </p:cNvSpPr>
              <p:nvPr/>
            </p:nvSpPr>
            <p:spPr bwMode="auto">
              <a:xfrm>
                <a:off x="1884"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202" name="文本框 15418"/>
              <p:cNvSpPr txBox="1">
                <a:spLocks noChangeArrowheads="1"/>
              </p:cNvSpPr>
              <p:nvPr/>
            </p:nvSpPr>
            <p:spPr bwMode="auto">
              <a:xfrm>
                <a:off x="2076"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203" name="文本框 15419"/>
              <p:cNvSpPr txBox="1">
                <a:spLocks noChangeArrowheads="1"/>
              </p:cNvSpPr>
              <p:nvPr/>
            </p:nvSpPr>
            <p:spPr bwMode="auto">
              <a:xfrm>
                <a:off x="1884"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204" name="文本框 15420"/>
              <p:cNvSpPr txBox="1">
                <a:spLocks noChangeArrowheads="1"/>
              </p:cNvSpPr>
              <p:nvPr/>
            </p:nvSpPr>
            <p:spPr bwMode="auto">
              <a:xfrm>
                <a:off x="2268"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205" name="文本框 15421"/>
              <p:cNvSpPr txBox="1">
                <a:spLocks noChangeArrowheads="1"/>
              </p:cNvSpPr>
              <p:nvPr/>
            </p:nvSpPr>
            <p:spPr bwMode="auto">
              <a:xfrm>
                <a:off x="1692"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206" name="文本框 15422"/>
              <p:cNvSpPr txBox="1">
                <a:spLocks noChangeArrowheads="1"/>
              </p:cNvSpPr>
              <p:nvPr/>
            </p:nvSpPr>
            <p:spPr bwMode="auto">
              <a:xfrm>
                <a:off x="2076"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207" name="文本框 15423"/>
              <p:cNvSpPr txBox="1">
                <a:spLocks noChangeArrowheads="1"/>
              </p:cNvSpPr>
              <p:nvPr/>
            </p:nvSpPr>
            <p:spPr bwMode="auto">
              <a:xfrm>
                <a:off x="1904"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208" name="文本框 15424"/>
              <p:cNvSpPr txBox="1">
                <a:spLocks noChangeArrowheads="1"/>
              </p:cNvSpPr>
              <p:nvPr/>
            </p:nvSpPr>
            <p:spPr bwMode="auto">
              <a:xfrm>
                <a:off x="2040"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209" name="文本框 15425"/>
              <p:cNvSpPr txBox="1">
                <a:spLocks noChangeArrowheads="1"/>
              </p:cNvSpPr>
              <p:nvPr/>
            </p:nvSpPr>
            <p:spPr bwMode="auto">
              <a:xfrm>
                <a:off x="1644"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210" name="文本框 15426"/>
              <p:cNvSpPr txBox="1">
                <a:spLocks noChangeArrowheads="1"/>
              </p:cNvSpPr>
              <p:nvPr/>
            </p:nvSpPr>
            <p:spPr bwMode="auto">
              <a:xfrm>
                <a:off x="2268" y="14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211" name="文本框 15427"/>
              <p:cNvSpPr txBox="1">
                <a:spLocks noChangeArrowheads="1"/>
              </p:cNvSpPr>
              <p:nvPr/>
            </p:nvSpPr>
            <p:spPr bwMode="auto">
              <a:xfrm>
                <a:off x="2268"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212" name="文本框 15428"/>
              <p:cNvSpPr txBox="1">
                <a:spLocks noChangeArrowheads="1"/>
              </p:cNvSpPr>
              <p:nvPr/>
            </p:nvSpPr>
            <p:spPr bwMode="auto">
              <a:xfrm>
                <a:off x="1656"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213" name="文本框 15429"/>
              <p:cNvSpPr txBox="1">
                <a:spLocks noChangeArrowheads="1"/>
              </p:cNvSpPr>
              <p:nvPr/>
            </p:nvSpPr>
            <p:spPr bwMode="auto">
              <a:xfrm>
                <a:off x="2268"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grpSp>
          <p:nvGrpSpPr>
            <p:cNvPr id="63" name="组合 15430"/>
            <p:cNvGrpSpPr>
              <a:grpSpLocks/>
            </p:cNvGrpSpPr>
            <p:nvPr/>
          </p:nvGrpSpPr>
          <p:grpSpPr bwMode="auto">
            <a:xfrm>
              <a:off x="2928" y="1755"/>
              <a:ext cx="852" cy="768"/>
              <a:chOff x="2928" y="1248"/>
              <a:chExt cx="852" cy="768"/>
            </a:xfrm>
          </p:grpSpPr>
          <p:sp>
            <p:nvSpPr>
              <p:cNvPr id="170" name="矩形 15431"/>
              <p:cNvSpPr>
                <a:spLocks noChangeArrowheads="1"/>
              </p:cNvSpPr>
              <p:nvPr/>
            </p:nvSpPr>
            <p:spPr bwMode="auto">
              <a:xfrm>
                <a:off x="2976" y="1248"/>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71" name="直接连接符 15432"/>
              <p:cNvSpPr>
                <a:spLocks noChangeShapeType="1"/>
              </p:cNvSpPr>
              <p:nvPr/>
            </p:nvSpPr>
            <p:spPr bwMode="auto">
              <a:xfrm>
                <a:off x="3360"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直接连接符 15433"/>
              <p:cNvSpPr>
                <a:spLocks noChangeShapeType="1"/>
              </p:cNvSpPr>
              <p:nvPr/>
            </p:nvSpPr>
            <p:spPr bwMode="auto">
              <a:xfrm>
                <a:off x="3552"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直接连接符 15434"/>
              <p:cNvSpPr>
                <a:spLocks noChangeShapeType="1"/>
              </p:cNvSpPr>
              <p:nvPr/>
            </p:nvSpPr>
            <p:spPr bwMode="auto">
              <a:xfrm>
                <a:off x="3168"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直接连接符 15435"/>
              <p:cNvSpPr>
                <a:spLocks noChangeShapeType="1"/>
              </p:cNvSpPr>
              <p:nvPr/>
            </p:nvSpPr>
            <p:spPr bwMode="auto">
              <a:xfrm>
                <a:off x="2976" y="1440"/>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直接连接符 15436"/>
              <p:cNvSpPr>
                <a:spLocks noChangeShapeType="1"/>
              </p:cNvSpPr>
              <p:nvPr/>
            </p:nvSpPr>
            <p:spPr bwMode="auto">
              <a:xfrm>
                <a:off x="2976" y="16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直接连接符 15437"/>
              <p:cNvSpPr>
                <a:spLocks noChangeShapeType="1"/>
              </p:cNvSpPr>
              <p:nvPr/>
            </p:nvSpPr>
            <p:spPr bwMode="auto">
              <a:xfrm>
                <a:off x="2976" y="18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文本框 15438"/>
              <p:cNvSpPr txBox="1">
                <a:spLocks noChangeArrowheads="1"/>
              </p:cNvSpPr>
              <p:nvPr/>
            </p:nvSpPr>
            <p:spPr bwMode="auto">
              <a:xfrm>
                <a:off x="2976"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78" name="文本框 15439"/>
              <p:cNvSpPr txBox="1">
                <a:spLocks noChangeArrowheads="1"/>
              </p:cNvSpPr>
              <p:nvPr/>
            </p:nvSpPr>
            <p:spPr bwMode="auto">
              <a:xfrm>
                <a:off x="3168" y="18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179" name="文本框 15440"/>
              <p:cNvSpPr txBox="1">
                <a:spLocks noChangeArrowheads="1"/>
              </p:cNvSpPr>
              <p:nvPr/>
            </p:nvSpPr>
            <p:spPr bwMode="auto">
              <a:xfrm>
                <a:off x="3168"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80" name="文本框 15441"/>
              <p:cNvSpPr txBox="1">
                <a:spLocks noChangeArrowheads="1"/>
              </p:cNvSpPr>
              <p:nvPr/>
            </p:nvSpPr>
            <p:spPr bwMode="auto">
              <a:xfrm>
                <a:off x="3360"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81" name="文本框 15442"/>
              <p:cNvSpPr txBox="1">
                <a:spLocks noChangeArrowheads="1"/>
              </p:cNvSpPr>
              <p:nvPr/>
            </p:nvSpPr>
            <p:spPr bwMode="auto">
              <a:xfrm>
                <a:off x="3168"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182" name="文本框 15443"/>
              <p:cNvSpPr txBox="1">
                <a:spLocks noChangeArrowheads="1"/>
              </p:cNvSpPr>
              <p:nvPr/>
            </p:nvSpPr>
            <p:spPr bwMode="auto">
              <a:xfrm>
                <a:off x="3552"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183" name="文本框 15444"/>
              <p:cNvSpPr txBox="1">
                <a:spLocks noChangeArrowheads="1"/>
              </p:cNvSpPr>
              <p:nvPr/>
            </p:nvSpPr>
            <p:spPr bwMode="auto">
              <a:xfrm>
                <a:off x="2976"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184" name="文本框 15445"/>
              <p:cNvSpPr txBox="1">
                <a:spLocks noChangeArrowheads="1"/>
              </p:cNvSpPr>
              <p:nvPr/>
            </p:nvSpPr>
            <p:spPr bwMode="auto">
              <a:xfrm>
                <a:off x="3360"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185" name="文本框 15446"/>
              <p:cNvSpPr txBox="1">
                <a:spLocks noChangeArrowheads="1"/>
              </p:cNvSpPr>
              <p:nvPr/>
            </p:nvSpPr>
            <p:spPr bwMode="auto">
              <a:xfrm>
                <a:off x="3188"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186" name="文本框 15447"/>
              <p:cNvSpPr txBox="1">
                <a:spLocks noChangeArrowheads="1"/>
              </p:cNvSpPr>
              <p:nvPr/>
            </p:nvSpPr>
            <p:spPr bwMode="auto">
              <a:xfrm>
                <a:off x="3324"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187" name="文本框 15448"/>
              <p:cNvSpPr txBox="1">
                <a:spLocks noChangeArrowheads="1"/>
              </p:cNvSpPr>
              <p:nvPr/>
            </p:nvSpPr>
            <p:spPr bwMode="auto">
              <a:xfrm>
                <a:off x="2928"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188" name="文本框 15449"/>
              <p:cNvSpPr txBox="1">
                <a:spLocks noChangeArrowheads="1"/>
              </p:cNvSpPr>
              <p:nvPr/>
            </p:nvSpPr>
            <p:spPr bwMode="auto">
              <a:xfrm>
                <a:off x="3360" y="14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dirty="0">
                    <a:solidFill>
                      <a:srgbClr val="000066"/>
                    </a:solidFill>
                    <a:latin typeface="Times New Roman" panose="02020603050405020304" pitchFamily="18" charset="0"/>
                    <a:ea typeface="宋体" panose="02010600030101010101" pitchFamily="2" charset="-122"/>
                  </a:rPr>
                  <a:t>12</a:t>
                </a:r>
                <a:endParaRPr lang="en-US" altLang="zh-CN" sz="2400" dirty="0">
                  <a:latin typeface="Times New Roman" panose="02020603050405020304" pitchFamily="18" charset="0"/>
                  <a:ea typeface="宋体" panose="02010600030101010101" pitchFamily="2" charset="-122"/>
                </a:endParaRPr>
              </a:p>
            </p:txBody>
          </p:sp>
          <p:sp>
            <p:nvSpPr>
              <p:cNvPr id="189" name="文本框 15450"/>
              <p:cNvSpPr txBox="1">
                <a:spLocks noChangeArrowheads="1"/>
              </p:cNvSpPr>
              <p:nvPr/>
            </p:nvSpPr>
            <p:spPr bwMode="auto">
              <a:xfrm>
                <a:off x="3552"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190" name="文本框 15451"/>
              <p:cNvSpPr txBox="1">
                <a:spLocks noChangeArrowheads="1"/>
              </p:cNvSpPr>
              <p:nvPr/>
            </p:nvSpPr>
            <p:spPr bwMode="auto">
              <a:xfrm>
                <a:off x="2940"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191" name="文本框 15452"/>
              <p:cNvSpPr txBox="1">
                <a:spLocks noChangeArrowheads="1"/>
              </p:cNvSpPr>
              <p:nvPr/>
            </p:nvSpPr>
            <p:spPr bwMode="auto">
              <a:xfrm>
                <a:off x="3552"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grpSp>
          <p:nvGrpSpPr>
            <p:cNvPr id="64" name="组合 15453"/>
            <p:cNvGrpSpPr>
              <a:grpSpLocks/>
            </p:cNvGrpSpPr>
            <p:nvPr/>
          </p:nvGrpSpPr>
          <p:grpSpPr bwMode="auto">
            <a:xfrm>
              <a:off x="4188" y="1755"/>
              <a:ext cx="852" cy="768"/>
              <a:chOff x="4188" y="1248"/>
              <a:chExt cx="852" cy="768"/>
            </a:xfrm>
          </p:grpSpPr>
          <p:sp>
            <p:nvSpPr>
              <p:cNvPr id="148" name="矩形 15454"/>
              <p:cNvSpPr>
                <a:spLocks noChangeArrowheads="1"/>
              </p:cNvSpPr>
              <p:nvPr/>
            </p:nvSpPr>
            <p:spPr bwMode="auto">
              <a:xfrm>
                <a:off x="4236" y="1248"/>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49" name="直接连接符 15455"/>
              <p:cNvSpPr>
                <a:spLocks noChangeShapeType="1"/>
              </p:cNvSpPr>
              <p:nvPr/>
            </p:nvSpPr>
            <p:spPr bwMode="auto">
              <a:xfrm>
                <a:off x="4620"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直接连接符 15456"/>
              <p:cNvSpPr>
                <a:spLocks noChangeShapeType="1"/>
              </p:cNvSpPr>
              <p:nvPr/>
            </p:nvSpPr>
            <p:spPr bwMode="auto">
              <a:xfrm>
                <a:off x="4812"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直接连接符 15457"/>
              <p:cNvSpPr>
                <a:spLocks noChangeShapeType="1"/>
              </p:cNvSpPr>
              <p:nvPr/>
            </p:nvSpPr>
            <p:spPr bwMode="auto">
              <a:xfrm>
                <a:off x="4428" y="1248"/>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直接连接符 15458"/>
              <p:cNvSpPr>
                <a:spLocks noChangeShapeType="1"/>
              </p:cNvSpPr>
              <p:nvPr/>
            </p:nvSpPr>
            <p:spPr bwMode="auto">
              <a:xfrm>
                <a:off x="4236" y="1440"/>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直接连接符 15459"/>
              <p:cNvSpPr>
                <a:spLocks noChangeShapeType="1"/>
              </p:cNvSpPr>
              <p:nvPr/>
            </p:nvSpPr>
            <p:spPr bwMode="auto">
              <a:xfrm>
                <a:off x="4236" y="16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直接连接符 15460"/>
              <p:cNvSpPr>
                <a:spLocks noChangeShapeType="1"/>
              </p:cNvSpPr>
              <p:nvPr/>
            </p:nvSpPr>
            <p:spPr bwMode="auto">
              <a:xfrm>
                <a:off x="4236" y="18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文本框 15461"/>
              <p:cNvSpPr txBox="1">
                <a:spLocks noChangeArrowheads="1"/>
              </p:cNvSpPr>
              <p:nvPr/>
            </p:nvSpPr>
            <p:spPr bwMode="auto">
              <a:xfrm>
                <a:off x="4236"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56" name="文本框 15462"/>
              <p:cNvSpPr txBox="1">
                <a:spLocks noChangeArrowheads="1"/>
              </p:cNvSpPr>
              <p:nvPr/>
            </p:nvSpPr>
            <p:spPr bwMode="auto">
              <a:xfrm>
                <a:off x="4428" y="18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157" name="文本框 15463"/>
              <p:cNvSpPr txBox="1">
                <a:spLocks noChangeArrowheads="1"/>
              </p:cNvSpPr>
              <p:nvPr/>
            </p:nvSpPr>
            <p:spPr bwMode="auto">
              <a:xfrm>
                <a:off x="4428"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58" name="文本框 15464"/>
              <p:cNvSpPr txBox="1">
                <a:spLocks noChangeArrowheads="1"/>
              </p:cNvSpPr>
              <p:nvPr/>
            </p:nvSpPr>
            <p:spPr bwMode="auto">
              <a:xfrm>
                <a:off x="4620"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59" name="文本框 15465"/>
              <p:cNvSpPr txBox="1">
                <a:spLocks noChangeArrowheads="1"/>
              </p:cNvSpPr>
              <p:nvPr/>
            </p:nvSpPr>
            <p:spPr bwMode="auto">
              <a:xfrm>
                <a:off x="4428"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160" name="文本框 15466"/>
              <p:cNvSpPr txBox="1">
                <a:spLocks noChangeArrowheads="1"/>
              </p:cNvSpPr>
              <p:nvPr/>
            </p:nvSpPr>
            <p:spPr bwMode="auto">
              <a:xfrm>
                <a:off x="4812"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161" name="文本框 15467"/>
              <p:cNvSpPr txBox="1">
                <a:spLocks noChangeArrowheads="1"/>
              </p:cNvSpPr>
              <p:nvPr/>
            </p:nvSpPr>
            <p:spPr bwMode="auto">
              <a:xfrm>
                <a:off x="4236" y="16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162" name="文本框 15468"/>
              <p:cNvSpPr txBox="1">
                <a:spLocks noChangeArrowheads="1"/>
              </p:cNvSpPr>
              <p:nvPr/>
            </p:nvSpPr>
            <p:spPr bwMode="auto">
              <a:xfrm>
                <a:off x="4620" y="14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163" name="文本框 15469"/>
              <p:cNvSpPr txBox="1">
                <a:spLocks noChangeArrowheads="1"/>
              </p:cNvSpPr>
              <p:nvPr/>
            </p:nvSpPr>
            <p:spPr bwMode="auto">
              <a:xfrm>
                <a:off x="4448" y="12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164" name="文本框 15470"/>
              <p:cNvSpPr txBox="1">
                <a:spLocks noChangeArrowheads="1"/>
              </p:cNvSpPr>
              <p:nvPr/>
            </p:nvSpPr>
            <p:spPr bwMode="auto">
              <a:xfrm>
                <a:off x="4584"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165" name="文本框 15471"/>
              <p:cNvSpPr txBox="1">
                <a:spLocks noChangeArrowheads="1"/>
              </p:cNvSpPr>
              <p:nvPr/>
            </p:nvSpPr>
            <p:spPr bwMode="auto">
              <a:xfrm>
                <a:off x="4188"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166" name="文本框 15472"/>
              <p:cNvSpPr txBox="1">
                <a:spLocks noChangeArrowheads="1"/>
              </p:cNvSpPr>
              <p:nvPr/>
            </p:nvSpPr>
            <p:spPr bwMode="auto">
              <a:xfrm>
                <a:off x="4812" y="14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167" name="文本框 15473"/>
              <p:cNvSpPr txBox="1">
                <a:spLocks noChangeArrowheads="1"/>
              </p:cNvSpPr>
              <p:nvPr/>
            </p:nvSpPr>
            <p:spPr bwMode="auto">
              <a:xfrm>
                <a:off x="4812"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168" name="文本框 15474"/>
              <p:cNvSpPr txBox="1">
                <a:spLocks noChangeArrowheads="1"/>
              </p:cNvSpPr>
              <p:nvPr/>
            </p:nvSpPr>
            <p:spPr bwMode="auto">
              <a:xfrm>
                <a:off x="4200" y="182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169" name="文本框 15475"/>
              <p:cNvSpPr txBox="1">
                <a:spLocks noChangeArrowheads="1"/>
              </p:cNvSpPr>
              <p:nvPr/>
            </p:nvSpPr>
            <p:spPr bwMode="auto">
              <a:xfrm>
                <a:off x="4812" y="124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sp>
          <p:nvSpPr>
            <p:cNvPr id="65" name="直接连接符 15476"/>
            <p:cNvSpPr>
              <a:spLocks noChangeShapeType="1"/>
            </p:cNvSpPr>
            <p:nvPr/>
          </p:nvSpPr>
          <p:spPr bwMode="auto">
            <a:xfrm>
              <a:off x="2688" y="1323"/>
              <a:ext cx="1968" cy="432"/>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直接连接符 15477"/>
            <p:cNvSpPr>
              <a:spLocks noChangeShapeType="1"/>
            </p:cNvSpPr>
            <p:nvPr/>
          </p:nvSpPr>
          <p:spPr bwMode="auto">
            <a:xfrm>
              <a:off x="2640" y="1323"/>
              <a:ext cx="720" cy="432"/>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 name="直接连接符 15478"/>
            <p:cNvSpPr>
              <a:spLocks noChangeShapeType="1"/>
            </p:cNvSpPr>
            <p:nvPr/>
          </p:nvSpPr>
          <p:spPr bwMode="auto">
            <a:xfrm flipH="1">
              <a:off x="2064" y="1323"/>
              <a:ext cx="576" cy="432"/>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 name="直接连接符 15479"/>
            <p:cNvSpPr>
              <a:spLocks noChangeShapeType="1"/>
            </p:cNvSpPr>
            <p:nvPr/>
          </p:nvSpPr>
          <p:spPr bwMode="auto">
            <a:xfrm flipV="1">
              <a:off x="816" y="1323"/>
              <a:ext cx="1824" cy="432"/>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 name="直接连接符 15480"/>
            <p:cNvSpPr>
              <a:spLocks noChangeShapeType="1"/>
            </p:cNvSpPr>
            <p:nvPr/>
          </p:nvSpPr>
          <p:spPr bwMode="auto">
            <a:xfrm flipH="1">
              <a:off x="144" y="2523"/>
              <a:ext cx="513" cy="411"/>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 name="直接连接符 15481"/>
            <p:cNvSpPr>
              <a:spLocks noChangeShapeType="1"/>
            </p:cNvSpPr>
            <p:nvPr/>
          </p:nvSpPr>
          <p:spPr bwMode="auto">
            <a:xfrm flipH="1">
              <a:off x="432" y="2523"/>
              <a:ext cx="225" cy="411"/>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直接连接符 15482"/>
            <p:cNvSpPr>
              <a:spLocks noChangeShapeType="1"/>
            </p:cNvSpPr>
            <p:nvPr/>
          </p:nvSpPr>
          <p:spPr bwMode="auto">
            <a:xfrm>
              <a:off x="657" y="2523"/>
              <a:ext cx="204" cy="411"/>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2" name="组合 15483"/>
            <p:cNvGrpSpPr>
              <a:grpSpLocks/>
            </p:cNvGrpSpPr>
            <p:nvPr/>
          </p:nvGrpSpPr>
          <p:grpSpPr bwMode="auto">
            <a:xfrm>
              <a:off x="1008" y="2934"/>
              <a:ext cx="852" cy="768"/>
              <a:chOff x="1008" y="2640"/>
              <a:chExt cx="852" cy="768"/>
            </a:xfrm>
          </p:grpSpPr>
          <p:sp>
            <p:nvSpPr>
              <p:cNvPr id="126" name="矩形 15484"/>
              <p:cNvSpPr>
                <a:spLocks noChangeArrowheads="1"/>
              </p:cNvSpPr>
              <p:nvPr/>
            </p:nvSpPr>
            <p:spPr bwMode="auto">
              <a:xfrm>
                <a:off x="1056" y="2640"/>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27" name="直接连接符 15485"/>
              <p:cNvSpPr>
                <a:spLocks noChangeShapeType="1"/>
              </p:cNvSpPr>
              <p:nvPr/>
            </p:nvSpPr>
            <p:spPr bwMode="auto">
              <a:xfrm>
                <a:off x="1440"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直接连接符 15486"/>
              <p:cNvSpPr>
                <a:spLocks noChangeShapeType="1"/>
              </p:cNvSpPr>
              <p:nvPr/>
            </p:nvSpPr>
            <p:spPr bwMode="auto">
              <a:xfrm>
                <a:off x="1632"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直接连接符 15487"/>
              <p:cNvSpPr>
                <a:spLocks noChangeShapeType="1"/>
              </p:cNvSpPr>
              <p:nvPr/>
            </p:nvSpPr>
            <p:spPr bwMode="auto">
              <a:xfrm>
                <a:off x="1248"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直接连接符 15488"/>
              <p:cNvSpPr>
                <a:spLocks noChangeShapeType="1"/>
              </p:cNvSpPr>
              <p:nvPr/>
            </p:nvSpPr>
            <p:spPr bwMode="auto">
              <a:xfrm>
                <a:off x="1056" y="28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直接连接符 15489"/>
              <p:cNvSpPr>
                <a:spLocks noChangeShapeType="1"/>
              </p:cNvSpPr>
              <p:nvPr/>
            </p:nvSpPr>
            <p:spPr bwMode="auto">
              <a:xfrm>
                <a:off x="1056" y="30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直接连接符 15490"/>
              <p:cNvSpPr>
                <a:spLocks noChangeShapeType="1"/>
              </p:cNvSpPr>
              <p:nvPr/>
            </p:nvSpPr>
            <p:spPr bwMode="auto">
              <a:xfrm>
                <a:off x="1056" y="3216"/>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文本框 15491"/>
              <p:cNvSpPr txBox="1">
                <a:spLocks noChangeArrowheads="1"/>
              </p:cNvSpPr>
              <p:nvPr/>
            </p:nvSpPr>
            <p:spPr bwMode="auto">
              <a:xfrm>
                <a:off x="1056"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34" name="文本框 15492"/>
              <p:cNvSpPr txBox="1">
                <a:spLocks noChangeArrowheads="1"/>
              </p:cNvSpPr>
              <p:nvPr/>
            </p:nvSpPr>
            <p:spPr bwMode="auto">
              <a:xfrm>
                <a:off x="1248" y="321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135" name="文本框 15493"/>
              <p:cNvSpPr txBox="1">
                <a:spLocks noChangeArrowheads="1"/>
              </p:cNvSpPr>
              <p:nvPr/>
            </p:nvSpPr>
            <p:spPr bwMode="auto">
              <a:xfrm>
                <a:off x="1248"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36" name="文本框 15494"/>
              <p:cNvSpPr txBox="1">
                <a:spLocks noChangeArrowheads="1"/>
              </p:cNvSpPr>
              <p:nvPr/>
            </p:nvSpPr>
            <p:spPr bwMode="auto">
              <a:xfrm>
                <a:off x="1440"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37" name="文本框 15495"/>
              <p:cNvSpPr txBox="1">
                <a:spLocks noChangeArrowheads="1"/>
              </p:cNvSpPr>
              <p:nvPr/>
            </p:nvSpPr>
            <p:spPr bwMode="auto">
              <a:xfrm>
                <a:off x="1248"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138" name="文本框 15496"/>
              <p:cNvSpPr txBox="1">
                <a:spLocks noChangeArrowheads="1"/>
              </p:cNvSpPr>
              <p:nvPr/>
            </p:nvSpPr>
            <p:spPr bwMode="auto">
              <a:xfrm>
                <a:off x="1632"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139" name="文本框 15497"/>
              <p:cNvSpPr txBox="1">
                <a:spLocks noChangeArrowheads="1"/>
              </p:cNvSpPr>
              <p:nvPr/>
            </p:nvSpPr>
            <p:spPr bwMode="auto">
              <a:xfrm>
                <a:off x="1056"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140" name="文本框 15498"/>
              <p:cNvSpPr txBox="1">
                <a:spLocks noChangeArrowheads="1"/>
              </p:cNvSpPr>
              <p:nvPr/>
            </p:nvSpPr>
            <p:spPr bwMode="auto">
              <a:xfrm>
                <a:off x="1440"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141" name="文本框 15499"/>
              <p:cNvSpPr txBox="1">
                <a:spLocks noChangeArrowheads="1"/>
              </p:cNvSpPr>
              <p:nvPr/>
            </p:nvSpPr>
            <p:spPr bwMode="auto">
              <a:xfrm>
                <a:off x="1440" y="26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142" name="文本框 15500"/>
              <p:cNvSpPr txBox="1">
                <a:spLocks noChangeArrowheads="1"/>
              </p:cNvSpPr>
              <p:nvPr/>
            </p:nvSpPr>
            <p:spPr bwMode="auto">
              <a:xfrm>
                <a:off x="1404"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143" name="文本框 15501"/>
              <p:cNvSpPr txBox="1">
                <a:spLocks noChangeArrowheads="1"/>
              </p:cNvSpPr>
              <p:nvPr/>
            </p:nvSpPr>
            <p:spPr bwMode="auto">
              <a:xfrm>
                <a:off x="1008" y="26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144" name="文本框 15502"/>
              <p:cNvSpPr txBox="1">
                <a:spLocks noChangeArrowheads="1"/>
              </p:cNvSpPr>
              <p:nvPr/>
            </p:nvSpPr>
            <p:spPr bwMode="auto">
              <a:xfrm>
                <a:off x="1632" y="283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145" name="文本框 15503"/>
              <p:cNvSpPr txBox="1">
                <a:spLocks noChangeArrowheads="1"/>
              </p:cNvSpPr>
              <p:nvPr/>
            </p:nvSpPr>
            <p:spPr bwMode="auto">
              <a:xfrm>
                <a:off x="1632"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146" name="文本框 15504"/>
              <p:cNvSpPr txBox="1">
                <a:spLocks noChangeArrowheads="1"/>
              </p:cNvSpPr>
              <p:nvPr/>
            </p:nvSpPr>
            <p:spPr bwMode="auto">
              <a:xfrm>
                <a:off x="1020"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147" name="文本框 15505"/>
              <p:cNvSpPr txBox="1">
                <a:spLocks noChangeArrowheads="1"/>
              </p:cNvSpPr>
              <p:nvPr/>
            </p:nvSpPr>
            <p:spPr bwMode="auto">
              <a:xfrm>
                <a:off x="1632" y="26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grpSp>
          <p:nvGrpSpPr>
            <p:cNvPr id="73" name="组合 15506"/>
            <p:cNvGrpSpPr>
              <a:grpSpLocks/>
            </p:cNvGrpSpPr>
            <p:nvPr/>
          </p:nvGrpSpPr>
          <p:grpSpPr bwMode="auto">
            <a:xfrm>
              <a:off x="2256" y="2934"/>
              <a:ext cx="852" cy="768"/>
              <a:chOff x="2256" y="2640"/>
              <a:chExt cx="852" cy="768"/>
            </a:xfrm>
          </p:grpSpPr>
          <p:sp>
            <p:nvSpPr>
              <p:cNvPr id="104" name="矩形 15507"/>
              <p:cNvSpPr>
                <a:spLocks noChangeArrowheads="1"/>
              </p:cNvSpPr>
              <p:nvPr/>
            </p:nvSpPr>
            <p:spPr bwMode="auto">
              <a:xfrm>
                <a:off x="2304" y="2640"/>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105" name="直接连接符 15508"/>
              <p:cNvSpPr>
                <a:spLocks noChangeShapeType="1"/>
              </p:cNvSpPr>
              <p:nvPr/>
            </p:nvSpPr>
            <p:spPr bwMode="auto">
              <a:xfrm>
                <a:off x="2688"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直接连接符 15509"/>
              <p:cNvSpPr>
                <a:spLocks noChangeShapeType="1"/>
              </p:cNvSpPr>
              <p:nvPr/>
            </p:nvSpPr>
            <p:spPr bwMode="auto">
              <a:xfrm>
                <a:off x="2880"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直接连接符 15510"/>
              <p:cNvSpPr>
                <a:spLocks noChangeShapeType="1"/>
              </p:cNvSpPr>
              <p:nvPr/>
            </p:nvSpPr>
            <p:spPr bwMode="auto">
              <a:xfrm>
                <a:off x="2496"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直接连接符 15511"/>
              <p:cNvSpPr>
                <a:spLocks noChangeShapeType="1"/>
              </p:cNvSpPr>
              <p:nvPr/>
            </p:nvSpPr>
            <p:spPr bwMode="auto">
              <a:xfrm>
                <a:off x="2304" y="28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直接连接符 15512"/>
              <p:cNvSpPr>
                <a:spLocks noChangeShapeType="1"/>
              </p:cNvSpPr>
              <p:nvPr/>
            </p:nvSpPr>
            <p:spPr bwMode="auto">
              <a:xfrm>
                <a:off x="2304" y="30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直接连接符 15513"/>
              <p:cNvSpPr>
                <a:spLocks noChangeShapeType="1"/>
              </p:cNvSpPr>
              <p:nvPr/>
            </p:nvSpPr>
            <p:spPr bwMode="auto">
              <a:xfrm>
                <a:off x="2304" y="3216"/>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文本框 15514"/>
              <p:cNvSpPr txBox="1">
                <a:spLocks noChangeArrowheads="1"/>
              </p:cNvSpPr>
              <p:nvPr/>
            </p:nvSpPr>
            <p:spPr bwMode="auto">
              <a:xfrm>
                <a:off x="2304"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12" name="文本框 15515"/>
              <p:cNvSpPr txBox="1">
                <a:spLocks noChangeArrowheads="1"/>
              </p:cNvSpPr>
              <p:nvPr/>
            </p:nvSpPr>
            <p:spPr bwMode="auto">
              <a:xfrm>
                <a:off x="2496" y="321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113" name="文本框 15516"/>
              <p:cNvSpPr txBox="1">
                <a:spLocks noChangeArrowheads="1"/>
              </p:cNvSpPr>
              <p:nvPr/>
            </p:nvSpPr>
            <p:spPr bwMode="auto">
              <a:xfrm>
                <a:off x="2496"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14" name="文本框 15517"/>
              <p:cNvSpPr txBox="1">
                <a:spLocks noChangeArrowheads="1"/>
              </p:cNvSpPr>
              <p:nvPr/>
            </p:nvSpPr>
            <p:spPr bwMode="auto">
              <a:xfrm>
                <a:off x="2688"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15" name="文本框 15518"/>
              <p:cNvSpPr txBox="1">
                <a:spLocks noChangeArrowheads="1"/>
              </p:cNvSpPr>
              <p:nvPr/>
            </p:nvSpPr>
            <p:spPr bwMode="auto">
              <a:xfrm>
                <a:off x="2496"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116" name="文本框 15519"/>
              <p:cNvSpPr txBox="1">
                <a:spLocks noChangeArrowheads="1"/>
              </p:cNvSpPr>
              <p:nvPr/>
            </p:nvSpPr>
            <p:spPr bwMode="auto">
              <a:xfrm>
                <a:off x="2880"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117" name="文本框 15520"/>
              <p:cNvSpPr txBox="1">
                <a:spLocks noChangeArrowheads="1"/>
              </p:cNvSpPr>
              <p:nvPr/>
            </p:nvSpPr>
            <p:spPr bwMode="auto">
              <a:xfrm>
                <a:off x="2304"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118" name="文本框 15521"/>
              <p:cNvSpPr txBox="1">
                <a:spLocks noChangeArrowheads="1"/>
              </p:cNvSpPr>
              <p:nvPr/>
            </p:nvSpPr>
            <p:spPr bwMode="auto">
              <a:xfrm>
                <a:off x="2688"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119" name="文本框 15522"/>
              <p:cNvSpPr txBox="1">
                <a:spLocks noChangeArrowheads="1"/>
              </p:cNvSpPr>
              <p:nvPr/>
            </p:nvSpPr>
            <p:spPr bwMode="auto">
              <a:xfrm>
                <a:off x="2516" y="26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120" name="文本框 15523"/>
              <p:cNvSpPr txBox="1">
                <a:spLocks noChangeArrowheads="1"/>
              </p:cNvSpPr>
              <p:nvPr/>
            </p:nvSpPr>
            <p:spPr bwMode="auto">
              <a:xfrm>
                <a:off x="2652"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121" name="文本框 15524"/>
              <p:cNvSpPr txBox="1">
                <a:spLocks noChangeArrowheads="1"/>
              </p:cNvSpPr>
              <p:nvPr/>
            </p:nvSpPr>
            <p:spPr bwMode="auto">
              <a:xfrm>
                <a:off x="2256" y="26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122" name="文本框 15525"/>
              <p:cNvSpPr txBox="1">
                <a:spLocks noChangeArrowheads="1"/>
              </p:cNvSpPr>
              <p:nvPr/>
            </p:nvSpPr>
            <p:spPr bwMode="auto">
              <a:xfrm>
                <a:off x="2880" y="283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123" name="文本框 15526"/>
              <p:cNvSpPr txBox="1">
                <a:spLocks noChangeArrowheads="1"/>
              </p:cNvSpPr>
              <p:nvPr/>
            </p:nvSpPr>
            <p:spPr bwMode="auto">
              <a:xfrm>
                <a:off x="2880"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124" name="文本框 15527"/>
              <p:cNvSpPr txBox="1">
                <a:spLocks noChangeArrowheads="1"/>
              </p:cNvSpPr>
              <p:nvPr/>
            </p:nvSpPr>
            <p:spPr bwMode="auto">
              <a:xfrm>
                <a:off x="2268"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125" name="文本框 15528"/>
              <p:cNvSpPr txBox="1">
                <a:spLocks noChangeArrowheads="1"/>
              </p:cNvSpPr>
              <p:nvPr/>
            </p:nvSpPr>
            <p:spPr bwMode="auto">
              <a:xfrm>
                <a:off x="2652" y="26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sp>
          <p:nvSpPr>
            <p:cNvPr id="74" name="直接连接符 15529"/>
            <p:cNvSpPr>
              <a:spLocks noChangeShapeType="1"/>
            </p:cNvSpPr>
            <p:nvPr/>
          </p:nvSpPr>
          <p:spPr bwMode="auto">
            <a:xfrm>
              <a:off x="2018" y="2523"/>
              <a:ext cx="681" cy="453"/>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 name="直接连接符 15530"/>
            <p:cNvSpPr>
              <a:spLocks noChangeShapeType="1"/>
            </p:cNvSpPr>
            <p:nvPr/>
          </p:nvSpPr>
          <p:spPr bwMode="auto">
            <a:xfrm flipH="1">
              <a:off x="1440" y="2523"/>
              <a:ext cx="578" cy="411"/>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6" name="组合 15531"/>
            <p:cNvGrpSpPr>
              <a:grpSpLocks/>
            </p:cNvGrpSpPr>
            <p:nvPr/>
          </p:nvGrpSpPr>
          <p:grpSpPr bwMode="auto">
            <a:xfrm>
              <a:off x="3852" y="2934"/>
              <a:ext cx="873" cy="768"/>
              <a:chOff x="3852" y="2640"/>
              <a:chExt cx="873" cy="768"/>
            </a:xfrm>
          </p:grpSpPr>
          <p:sp>
            <p:nvSpPr>
              <p:cNvPr id="82" name="矩形 15532"/>
              <p:cNvSpPr>
                <a:spLocks noChangeArrowheads="1"/>
              </p:cNvSpPr>
              <p:nvPr/>
            </p:nvSpPr>
            <p:spPr bwMode="auto">
              <a:xfrm>
                <a:off x="3900" y="2640"/>
                <a:ext cx="768" cy="768"/>
              </a:xfrm>
              <a:prstGeom prst="rect">
                <a:avLst/>
              </a:prstGeom>
              <a:solidFill>
                <a:srgbClr val="FFFF00"/>
              </a:solidFill>
              <a:ln w="9525">
                <a:solidFill>
                  <a:srgbClr val="FFFF00"/>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endParaRPr lang="zh-CN" altLang="en-US" sz="2400">
                  <a:latin typeface="Times New Roman" panose="02020603050405020304" pitchFamily="18" charset="0"/>
                </a:endParaRPr>
              </a:p>
            </p:txBody>
          </p:sp>
          <p:sp>
            <p:nvSpPr>
              <p:cNvPr id="83" name="直接连接符 15533"/>
              <p:cNvSpPr>
                <a:spLocks noChangeShapeType="1"/>
              </p:cNvSpPr>
              <p:nvPr/>
            </p:nvSpPr>
            <p:spPr bwMode="auto">
              <a:xfrm>
                <a:off x="4284"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直接连接符 15534"/>
              <p:cNvSpPr>
                <a:spLocks noChangeShapeType="1"/>
              </p:cNvSpPr>
              <p:nvPr/>
            </p:nvSpPr>
            <p:spPr bwMode="auto">
              <a:xfrm>
                <a:off x="4476"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直接连接符 15535"/>
              <p:cNvSpPr>
                <a:spLocks noChangeShapeType="1"/>
              </p:cNvSpPr>
              <p:nvPr/>
            </p:nvSpPr>
            <p:spPr bwMode="auto">
              <a:xfrm>
                <a:off x="4092" y="2640"/>
                <a:ext cx="0" cy="768"/>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15536"/>
              <p:cNvSpPr>
                <a:spLocks noChangeShapeType="1"/>
              </p:cNvSpPr>
              <p:nvPr/>
            </p:nvSpPr>
            <p:spPr bwMode="auto">
              <a:xfrm>
                <a:off x="3900" y="2832"/>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直接连接符 15537"/>
              <p:cNvSpPr>
                <a:spLocks noChangeShapeType="1"/>
              </p:cNvSpPr>
              <p:nvPr/>
            </p:nvSpPr>
            <p:spPr bwMode="auto">
              <a:xfrm>
                <a:off x="3900" y="3024"/>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直接连接符 15538"/>
              <p:cNvSpPr>
                <a:spLocks noChangeShapeType="1"/>
              </p:cNvSpPr>
              <p:nvPr/>
            </p:nvSpPr>
            <p:spPr bwMode="auto">
              <a:xfrm>
                <a:off x="3900" y="3216"/>
                <a:ext cx="76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文本框 15539"/>
              <p:cNvSpPr txBox="1">
                <a:spLocks noChangeArrowheads="1"/>
              </p:cNvSpPr>
              <p:nvPr/>
            </p:nvSpPr>
            <p:spPr bwMode="auto">
              <a:xfrm>
                <a:off x="3900"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90" name="文本框 15540"/>
              <p:cNvSpPr txBox="1">
                <a:spLocks noChangeArrowheads="1"/>
              </p:cNvSpPr>
              <p:nvPr/>
            </p:nvSpPr>
            <p:spPr bwMode="auto">
              <a:xfrm>
                <a:off x="4092" y="321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91" name="文本框 15541"/>
              <p:cNvSpPr txBox="1">
                <a:spLocks noChangeArrowheads="1"/>
              </p:cNvSpPr>
              <p:nvPr/>
            </p:nvSpPr>
            <p:spPr bwMode="auto">
              <a:xfrm>
                <a:off x="4092" y="283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92" name="文本框 15542"/>
              <p:cNvSpPr txBox="1">
                <a:spLocks noChangeArrowheads="1"/>
              </p:cNvSpPr>
              <p:nvPr/>
            </p:nvSpPr>
            <p:spPr bwMode="auto">
              <a:xfrm>
                <a:off x="4284" y="26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93" name="文本框 15543"/>
              <p:cNvSpPr txBox="1">
                <a:spLocks noChangeArrowheads="1"/>
              </p:cNvSpPr>
              <p:nvPr/>
            </p:nvSpPr>
            <p:spPr bwMode="auto">
              <a:xfrm>
                <a:off x="4092"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94" name="文本框 15544"/>
              <p:cNvSpPr txBox="1">
                <a:spLocks noChangeArrowheads="1"/>
              </p:cNvSpPr>
              <p:nvPr/>
            </p:nvSpPr>
            <p:spPr bwMode="auto">
              <a:xfrm>
                <a:off x="4521"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6</a:t>
                </a:r>
                <a:endParaRPr lang="en-US" altLang="zh-CN" sz="2400">
                  <a:latin typeface="Times New Roman" panose="02020603050405020304" pitchFamily="18" charset="0"/>
                  <a:ea typeface="宋体" panose="02010600030101010101" pitchFamily="2" charset="-122"/>
                </a:endParaRPr>
              </a:p>
            </p:txBody>
          </p:sp>
          <p:sp>
            <p:nvSpPr>
              <p:cNvPr id="95" name="文本框 15545"/>
              <p:cNvSpPr txBox="1">
                <a:spLocks noChangeArrowheads="1"/>
              </p:cNvSpPr>
              <p:nvPr/>
            </p:nvSpPr>
            <p:spPr bwMode="auto">
              <a:xfrm>
                <a:off x="3900"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7</a:t>
                </a:r>
                <a:endParaRPr lang="en-US" altLang="zh-CN" sz="2400">
                  <a:latin typeface="Times New Roman" panose="02020603050405020304" pitchFamily="18" charset="0"/>
                  <a:ea typeface="宋体" panose="02010600030101010101" pitchFamily="2" charset="-122"/>
                </a:endParaRPr>
              </a:p>
            </p:txBody>
          </p:sp>
          <p:sp>
            <p:nvSpPr>
              <p:cNvPr id="96" name="文本框 15546"/>
              <p:cNvSpPr txBox="1">
                <a:spLocks noChangeArrowheads="1"/>
              </p:cNvSpPr>
              <p:nvPr/>
            </p:nvSpPr>
            <p:spPr bwMode="auto">
              <a:xfrm>
                <a:off x="4284" y="30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97" name="文本框 15547"/>
              <p:cNvSpPr txBox="1">
                <a:spLocks noChangeArrowheads="1"/>
              </p:cNvSpPr>
              <p:nvPr/>
            </p:nvSpPr>
            <p:spPr bwMode="auto">
              <a:xfrm>
                <a:off x="4112" y="264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9</a:t>
                </a:r>
                <a:endParaRPr lang="en-US" altLang="zh-CN" sz="2400">
                  <a:latin typeface="Times New Roman" panose="02020603050405020304" pitchFamily="18" charset="0"/>
                  <a:ea typeface="宋体" panose="02010600030101010101" pitchFamily="2" charset="-122"/>
                </a:endParaRPr>
              </a:p>
            </p:txBody>
          </p:sp>
          <p:sp>
            <p:nvSpPr>
              <p:cNvPr id="98" name="文本框 15548"/>
              <p:cNvSpPr txBox="1">
                <a:spLocks noChangeArrowheads="1"/>
              </p:cNvSpPr>
              <p:nvPr/>
            </p:nvSpPr>
            <p:spPr bwMode="auto">
              <a:xfrm>
                <a:off x="4248"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99" name="文本框 15549"/>
              <p:cNvSpPr txBox="1">
                <a:spLocks noChangeArrowheads="1"/>
              </p:cNvSpPr>
              <p:nvPr/>
            </p:nvSpPr>
            <p:spPr bwMode="auto">
              <a:xfrm>
                <a:off x="3852" y="264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11</a:t>
                </a:r>
                <a:endParaRPr lang="en-US" altLang="zh-CN" sz="2400">
                  <a:latin typeface="Times New Roman" panose="02020603050405020304" pitchFamily="18" charset="0"/>
                  <a:ea typeface="宋体" panose="02010600030101010101" pitchFamily="2" charset="-122"/>
                </a:endParaRPr>
              </a:p>
            </p:txBody>
          </p:sp>
          <p:sp>
            <p:nvSpPr>
              <p:cNvPr id="100" name="文本框 15550"/>
              <p:cNvSpPr txBox="1">
                <a:spLocks noChangeArrowheads="1"/>
              </p:cNvSpPr>
              <p:nvPr/>
            </p:nvSpPr>
            <p:spPr bwMode="auto">
              <a:xfrm>
                <a:off x="4497" y="283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101" name="文本框 15551"/>
              <p:cNvSpPr txBox="1">
                <a:spLocks noChangeArrowheads="1"/>
              </p:cNvSpPr>
              <p:nvPr/>
            </p:nvSpPr>
            <p:spPr bwMode="auto">
              <a:xfrm>
                <a:off x="4476"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14</a:t>
                </a:r>
                <a:endParaRPr lang="en-US" altLang="zh-CN" sz="2400">
                  <a:latin typeface="Times New Roman" panose="02020603050405020304" pitchFamily="18" charset="0"/>
                  <a:ea typeface="宋体" panose="02010600030101010101" pitchFamily="2" charset="-122"/>
                </a:endParaRPr>
              </a:p>
            </p:txBody>
          </p:sp>
          <p:sp>
            <p:nvSpPr>
              <p:cNvPr id="102" name="文本框 15552"/>
              <p:cNvSpPr txBox="1">
                <a:spLocks noChangeArrowheads="1"/>
              </p:cNvSpPr>
              <p:nvPr/>
            </p:nvSpPr>
            <p:spPr bwMode="auto">
              <a:xfrm>
                <a:off x="3864" y="321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13</a:t>
                </a:r>
                <a:endParaRPr lang="en-US" altLang="zh-CN" sz="2400">
                  <a:latin typeface="Times New Roman" panose="02020603050405020304" pitchFamily="18" charset="0"/>
                  <a:ea typeface="宋体" panose="02010600030101010101" pitchFamily="2" charset="-122"/>
                </a:endParaRPr>
              </a:p>
            </p:txBody>
          </p:sp>
          <p:sp>
            <p:nvSpPr>
              <p:cNvPr id="103" name="文本框 15553"/>
              <p:cNvSpPr txBox="1">
                <a:spLocks noChangeArrowheads="1"/>
              </p:cNvSpPr>
              <p:nvPr/>
            </p:nvSpPr>
            <p:spPr bwMode="auto">
              <a:xfrm>
                <a:off x="4476" y="265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1400">
                    <a:solidFill>
                      <a:srgbClr val="000066"/>
                    </a:solidFill>
                    <a:latin typeface="Times New Roman" panose="02020603050405020304" pitchFamily="18"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sp>
          <p:nvSpPr>
            <p:cNvPr id="77" name="直接连接符 15554"/>
            <p:cNvSpPr>
              <a:spLocks noChangeShapeType="1"/>
            </p:cNvSpPr>
            <p:nvPr/>
          </p:nvSpPr>
          <p:spPr bwMode="auto">
            <a:xfrm>
              <a:off x="3379" y="2523"/>
              <a:ext cx="907" cy="453"/>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直接连接符 15555"/>
            <p:cNvSpPr>
              <a:spLocks noChangeShapeType="1"/>
            </p:cNvSpPr>
            <p:nvPr/>
          </p:nvSpPr>
          <p:spPr bwMode="auto">
            <a:xfrm>
              <a:off x="3379" y="2523"/>
              <a:ext cx="317" cy="411"/>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 name="直接连接符 15556"/>
            <p:cNvSpPr>
              <a:spLocks noChangeShapeType="1"/>
            </p:cNvSpPr>
            <p:nvPr/>
          </p:nvSpPr>
          <p:spPr bwMode="auto">
            <a:xfrm>
              <a:off x="4604" y="2523"/>
              <a:ext cx="1020" cy="534"/>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直接连接符 15557"/>
            <p:cNvSpPr>
              <a:spLocks noChangeShapeType="1"/>
            </p:cNvSpPr>
            <p:nvPr/>
          </p:nvSpPr>
          <p:spPr bwMode="auto">
            <a:xfrm>
              <a:off x="4608" y="2545"/>
              <a:ext cx="864" cy="624"/>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直接连接符 15558"/>
            <p:cNvSpPr>
              <a:spLocks noChangeShapeType="1"/>
            </p:cNvSpPr>
            <p:nvPr/>
          </p:nvSpPr>
          <p:spPr bwMode="auto">
            <a:xfrm>
              <a:off x="4608" y="2545"/>
              <a:ext cx="576" cy="624"/>
            </a:xfrm>
            <a:prstGeom prst="line">
              <a:avLst/>
            </a:prstGeom>
            <a:noFill/>
            <a:ln w="19050">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8" name="文本框 257"/>
          <p:cNvSpPr txBox="1">
            <a:spLocks noChangeArrowheads="1"/>
          </p:cNvSpPr>
          <p:nvPr/>
        </p:nvSpPr>
        <p:spPr bwMode="auto">
          <a:xfrm>
            <a:off x="3556035" y="6459991"/>
            <a:ext cx="469872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zh-CN" altLang="en-US" sz="2200" dirty="0">
                <a:latin typeface="微软雅黑" panose="020B0503020204020204" pitchFamily="34" charset="-122"/>
                <a:ea typeface="微软雅黑" panose="020B0503020204020204" pitchFamily="34" charset="-122"/>
              </a:rPr>
              <a:t>图</a:t>
            </a:r>
            <a:r>
              <a:rPr lang="en-US" altLang="zh-CN" sz="2200" dirty="0">
                <a:latin typeface="微软雅黑" panose="020B0503020204020204" pitchFamily="34" charset="-122"/>
                <a:ea typeface="微软雅黑" panose="020B0503020204020204" pitchFamily="34" charset="-122"/>
              </a:rPr>
              <a:t>2.2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十五</a:t>
            </a:r>
            <a:r>
              <a:rPr lang="zh-CN" altLang="en-US" sz="2200" dirty="0">
                <a:latin typeface="微软雅黑" panose="020B0503020204020204" pitchFamily="34" charset="-122"/>
                <a:ea typeface="微软雅黑" panose="020B0503020204020204" pitchFamily="34" charset="-122"/>
              </a:rPr>
              <a:t>数码难题部分状态空间图</a:t>
            </a:r>
          </a:p>
        </p:txBody>
      </p:sp>
    </p:spTree>
    <p:extLst>
      <p:ext uri="{BB962C8B-B14F-4D97-AF65-F5344CB8AC3E}">
        <p14:creationId xmlns:p14="http://schemas.microsoft.com/office/powerpoint/2010/main" val="36780172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p:cTn id="7" dur="500" fill="hold"/>
                                        <p:tgtEl>
                                          <p:spTgt spid="258"/>
                                        </p:tgtEl>
                                        <p:attrNameLst>
                                          <p:attrName>ppt_x</p:attrName>
                                        </p:attrNameLst>
                                      </p:cBhvr>
                                      <p:tavLst>
                                        <p:tav tm="0">
                                          <p:val>
                                            <p:strVal val="0-#ppt_w/2"/>
                                          </p:val>
                                        </p:tav>
                                        <p:tav tm="100000">
                                          <p:val>
                                            <p:strVal val="#ppt_x"/>
                                          </p:val>
                                        </p:tav>
                                      </p:tavLst>
                                    </p:anim>
                                    <p:anim calcmode="lin" valueType="num">
                                      <p:cBhvr>
                                        <p:cTn id="8" dur="500" fill="hold"/>
                                        <p:tgtEl>
                                          <p:spTgt spid="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6" name="文本框 633858"/>
          <p:cNvSpPr txBox="1">
            <a:spLocks noChangeArrowheads="1"/>
          </p:cNvSpPr>
          <p:nvPr/>
        </p:nvSpPr>
        <p:spPr bwMode="auto">
          <a:xfrm>
            <a:off x="521381" y="2081435"/>
            <a:ext cx="1065811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120000"/>
              </a:lnSpc>
              <a:spcBef>
                <a:spcPct val="50000"/>
              </a:spcBef>
              <a:buFontTx/>
              <a:buNone/>
            </a:pPr>
            <a:r>
              <a:rPr lang="en-US" altLang="zh-CN" sz="2000" dirty="0">
                <a:latin typeface="华文新魏" panose="02010800040101010101" pitchFamily="2" charset="-122"/>
                <a:ea typeface="华文新魏" panose="02010800040101010101" pitchFamily="2" charset="-122"/>
              </a:rPr>
              <a:t>        </a:t>
            </a:r>
            <a:r>
              <a:rPr lang="zh-CN" altLang="en-US" sz="2400" dirty="0">
                <a:latin typeface="Times New Roman" panose="02020603050405020304" pitchFamily="18" charset="0"/>
              </a:rPr>
              <a:t>例如，</a:t>
            </a:r>
            <a:r>
              <a:rPr lang="en-US" altLang="zh-CN" sz="2400" dirty="0">
                <a:latin typeface="Times New Roman" panose="02020603050405020304" pitchFamily="18" charset="0"/>
              </a:rPr>
              <a:t>John</a:t>
            </a:r>
            <a:r>
              <a:rPr lang="zh-CN" altLang="en-US" sz="2400" dirty="0">
                <a:latin typeface="Times New Roman" panose="02020603050405020304" pitchFamily="18" charset="0"/>
              </a:rPr>
              <a:t>给每个人一个礼物 </a:t>
            </a:r>
          </a:p>
        </p:txBody>
      </p:sp>
      <p:sp>
        <p:nvSpPr>
          <p:cNvPr id="7" name="矩形 633861"/>
          <p:cNvSpPr>
            <a:spLocks noChangeArrowheads="1"/>
          </p:cNvSpPr>
          <p:nvPr/>
        </p:nvSpPr>
        <p:spPr bwMode="auto">
          <a:xfrm>
            <a:off x="1008743" y="2575178"/>
            <a:ext cx="10076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en-US" altLang="zh-CN" sz="2400" dirty="0">
                <a:latin typeface="Times New Roman" panose="02020603050405020304" pitchFamily="18" charset="0"/>
              </a:rPr>
              <a:t>Isa(G1,Givig-Event)∧Giver(G1,John)∧Receiver(G1,Mary</a:t>
            </a:r>
            <a:r>
              <a:rPr lang="en-US" altLang="zh-CN" sz="2400" dirty="0" smtClean="0">
                <a:latin typeface="Times New Roman" panose="02020603050405020304" pitchFamily="18" charset="0"/>
              </a:rPr>
              <a:t>)∧</a:t>
            </a:r>
            <a:r>
              <a:rPr lang="en-US" altLang="zh-CN" sz="2400" dirty="0">
                <a:latin typeface="Times New Roman" panose="02020603050405020304" pitchFamily="18" charset="0"/>
              </a:rPr>
              <a:t>Thing(G1,Gift)</a:t>
            </a:r>
          </a:p>
        </p:txBody>
      </p:sp>
      <p:pic>
        <p:nvPicPr>
          <p:cNvPr id="8" name="图片 7" descr="一般性描述的另一种语义网络描述"/>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343" y="3036843"/>
            <a:ext cx="5420189" cy="374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0609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11" name="文本占位符 635906"/>
          <p:cNvSpPr txBox="1">
            <a:spLocks noChangeArrowheads="1"/>
          </p:cNvSpPr>
          <p:nvPr/>
        </p:nvSpPr>
        <p:spPr bwMode="auto">
          <a:xfrm>
            <a:off x="1104900" y="2109786"/>
            <a:ext cx="7543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smtClean="0">
                <a:ln>
                  <a:noFill/>
                </a:ln>
                <a:solidFill>
                  <a:srgbClr val="000000"/>
                </a:solidFill>
                <a:effectLst/>
                <a:uLnTx/>
                <a:uFillTx/>
                <a:latin typeface="Berlin Sans FB"/>
                <a:ea typeface="楷体_GB2312"/>
                <a:cs typeface="+mn-cs"/>
              </a:rPr>
              <a:t>涉及</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2</a:t>
            </a:r>
            <a:r>
              <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个全称量</a:t>
            </a:r>
            <a:r>
              <a:rPr kumimoji="0" lang="zh-CN" altLang="en-US" sz="2800" b="0" i="0" u="none" strike="noStrike" kern="1200" cap="none" spc="0" normalizeH="0" baseline="0" noProof="0" smtClean="0">
                <a:ln>
                  <a:noFill/>
                </a:ln>
                <a:solidFill>
                  <a:srgbClr val="000000"/>
                </a:solidFill>
                <a:effectLst/>
                <a:uLnTx/>
                <a:uFillTx/>
                <a:latin typeface="Berlin Sans FB"/>
                <a:ea typeface="楷体_GB2312"/>
                <a:cs typeface="+mn-cs"/>
              </a:rPr>
              <a:t>词约束变量的语义网络 </a:t>
            </a:r>
            <a:endParaRPr kumimoji="0" lang="zh-CN" altLang="en-US" sz="2800" b="0" i="0" u="none" strike="noStrike" kern="1200" cap="none" spc="0" normalizeH="0" baseline="0" noProof="0" dirty="0" smtClean="0">
              <a:ln>
                <a:noFill/>
              </a:ln>
              <a:solidFill>
                <a:srgbClr val="000000"/>
              </a:solidFill>
              <a:effectLst/>
              <a:uLnTx/>
              <a:uFillTx/>
              <a:latin typeface="Berlin Sans FB"/>
              <a:ea typeface="楷体_GB2312"/>
              <a:cs typeface="+mn-cs"/>
            </a:endParaRPr>
          </a:p>
        </p:txBody>
      </p:sp>
      <p:pic>
        <p:nvPicPr>
          <p:cNvPr id="12" name="图片 635908" descr="涉及2个全称量词约束变量的语义网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542" y="2694214"/>
            <a:ext cx="5347337" cy="402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697904"/>
      </p:ext>
    </p:extLst>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900" y="1951264"/>
            <a:ext cx="998068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ts val="0"/>
              </a:spcBef>
              <a:spcAft>
                <a:spcPct val="0"/>
              </a:spcAft>
              <a:buClrTx/>
              <a:buSzTx/>
              <a:buFontTx/>
              <a:buBlip>
                <a:blip r:embed="rId2"/>
              </a:buBlip>
              <a:tabLst/>
              <a:defRPr/>
            </a:pP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逻辑关系的表示</a:t>
            </a:r>
          </a:p>
          <a:p>
            <a:pPr marL="342900" marR="0" lvl="0" indent="-342900" algn="l" defTabSz="914400" rtl="0" eaLnBrk="1" fontAlgn="base" latinLnBrk="0" hangingPunct="1">
              <a:lnSpc>
                <a:spcPct val="150000"/>
              </a:lnSpc>
              <a:spcBef>
                <a:spcPts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用虚线框将具有某种逻辑关系的关系弧围起来</a:t>
            </a:r>
          </a:p>
          <a:p>
            <a:pPr marL="742950" marR="0" lvl="1" indent="-285750" algn="l" defTabSz="914400" rtl="0" eaLnBrk="1" fontAlgn="base" latinLnBrk="0" hangingPunct="1">
              <a:lnSpc>
                <a:spcPct val="150000"/>
              </a:lnSpc>
              <a:spcBef>
                <a:spcPts val="0"/>
              </a:spcBef>
              <a:spcAft>
                <a:spcPct val="0"/>
              </a:spcAft>
              <a:buClrTx/>
              <a:buSzPct val="75000"/>
              <a:buFontTx/>
              <a:buBlip>
                <a:blip r:embed="rId3"/>
              </a:buBlip>
              <a:tabLst/>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与：不必作附加处理</a:t>
            </a:r>
          </a:p>
          <a:p>
            <a:pPr marL="742950" marR="0" lvl="1" indent="-285750" algn="l" defTabSz="914400" rtl="0" eaLnBrk="1" fontAlgn="base" latinLnBrk="0" hangingPunct="1">
              <a:lnSpc>
                <a:spcPct val="150000"/>
              </a:lnSpc>
              <a:spcBef>
                <a:spcPts val="0"/>
              </a:spcBef>
              <a:spcAft>
                <a:spcPct val="0"/>
              </a:spcAft>
              <a:buClrTx/>
              <a:buSzPct val="75000"/>
              <a:buFontTx/>
              <a:buBlip>
                <a:blip r:embed="rId3"/>
              </a:buBlip>
              <a:tabLst/>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或：当</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2</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条（或多条）关系弧有“或”关系时，可以用虚线框将在这些弧围起来，并在虚线框上加标记</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DIS</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disjunction</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742950" marR="0" lvl="1" indent="-285750" algn="l" defTabSz="914400" rtl="0" eaLnBrk="1" fontAlgn="base" latinLnBrk="0" hangingPunct="1">
              <a:lnSpc>
                <a:spcPct val="150000"/>
              </a:lnSpc>
              <a:spcBef>
                <a:spcPts val="0"/>
              </a:spcBef>
              <a:spcAft>
                <a:spcPct val="0"/>
              </a:spcAft>
              <a:buClrTx/>
              <a:buSzPct val="75000"/>
              <a:buFontTx/>
              <a:buBlip>
                <a:blip r:embed="rId3"/>
              </a:buBlip>
              <a:tabLst/>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非：用加标签</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NEG(</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negtive</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的虚线框围起</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2</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条（或多条）关系弧  </a:t>
            </a:r>
          </a:p>
          <a:p>
            <a:pPr marL="742950" marR="0" lvl="1" indent="-285750" algn="l" defTabSz="914400" rtl="0" eaLnBrk="1" fontAlgn="base" latinLnBrk="0" hangingPunct="1">
              <a:lnSpc>
                <a:spcPct val="150000"/>
              </a:lnSpc>
              <a:spcBef>
                <a:spcPts val="0"/>
              </a:spcBef>
              <a:spcAft>
                <a:spcPct val="0"/>
              </a:spcAft>
              <a:buClrTx/>
              <a:buSzPct val="75000"/>
              <a:buFontTx/>
              <a:buBlip>
                <a:blip r:embed="rId3"/>
              </a:buBlip>
              <a:tabLst/>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蕴含：以加标签</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ANTE(antecedent)</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的虚线框围住描述蕴涵前项的关系弧；以加标签</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CONSE(consequent) </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的虚线框围住描述蕴涵后项的关系弧；然后再用一条虚线将这两个虚线框连接起来，以示它们属于同一个蕴涵关系。 </a:t>
            </a:r>
          </a:p>
        </p:txBody>
      </p:sp>
    </p:spTree>
    <p:extLst>
      <p:ext uri="{BB962C8B-B14F-4D97-AF65-F5344CB8AC3E}">
        <p14:creationId xmlns:p14="http://schemas.microsoft.com/office/powerpoint/2010/main" val="391938485"/>
      </p:ext>
    </p:extLst>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pic>
        <p:nvPicPr>
          <p:cNvPr id="6" name="图片 638979" descr="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42" y="2302329"/>
            <a:ext cx="38290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38980" descr="否定"/>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357" y="2302329"/>
            <a:ext cx="561022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1120418"/>
      </p:ext>
    </p:extLst>
  </p:cSld>
  <p:clrMapOvr>
    <a:masterClrMapping/>
  </p:clrMapOvr>
  <p:transition spd="med">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2.4.2 </a:t>
            </a:r>
            <a:r>
              <a:rPr lang="zh-CN" altLang="en-US" sz="2600" b="1" dirty="0" smtClean="0">
                <a:solidFill>
                  <a:srgbClr val="0000FF"/>
                </a:solidFill>
              </a:rPr>
              <a:t>多元语义网络的表示</a:t>
            </a:r>
            <a:endParaRPr lang="en-US" altLang="zh-CN" sz="2600" dirty="0" smtClean="0">
              <a:solidFill>
                <a:srgbClr val="000000"/>
              </a:solidFill>
              <a:latin typeface="Berlin Sans FB"/>
            </a:endParaRPr>
          </a:p>
        </p:txBody>
      </p:sp>
      <p:pic>
        <p:nvPicPr>
          <p:cNvPr id="10" name="图片 640005" descr="蕴含"/>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656" y="2557008"/>
            <a:ext cx="6990216" cy="429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640006"/>
          <p:cNvSpPr>
            <a:spLocks noChangeArrowheads="1"/>
          </p:cNvSpPr>
          <p:nvPr/>
        </p:nvSpPr>
        <p:spPr bwMode="auto">
          <a:xfrm>
            <a:off x="1104900" y="2121693"/>
            <a:ext cx="546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3"/>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400" b="1" dirty="0" smtClean="0">
                <a:solidFill>
                  <a:srgbClr val="000000"/>
                </a:solidFill>
                <a:latin typeface="Times New Roman" panose="02020603050405020304" pitchFamily="18" charset="0"/>
              </a:rPr>
              <a:t>李明的父亲给李明的每个朋友一个礼物 </a:t>
            </a:r>
          </a:p>
        </p:txBody>
      </p:sp>
    </p:spTree>
    <p:extLst>
      <p:ext uri="{BB962C8B-B14F-4D97-AF65-F5344CB8AC3E}">
        <p14:creationId xmlns:p14="http://schemas.microsoft.com/office/powerpoint/2010/main" val="4045844797"/>
      </p:ext>
    </p:extLst>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899" y="1951265"/>
            <a:ext cx="9980683"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0" lvl="0" indent="0" eaLnBrk="1" hangingPunct="1">
              <a:lnSpc>
                <a:spcPct val="150000"/>
              </a:lnSpc>
              <a:spcBef>
                <a:spcPts val="0"/>
              </a:spcBef>
              <a:buNone/>
            </a:pPr>
            <a:r>
              <a:rPr lang="zh-CN" altLang="en-US" sz="2600" dirty="0">
                <a:latin typeface="华文新魏" panose="02010800040101010101" pitchFamily="2" charset="-122"/>
                <a:ea typeface="华文新魏" panose="02010800040101010101" pitchFamily="2" charset="-122"/>
              </a:rPr>
              <a:t>语义网络中的推理过程主要有两种，一种是继承，另一种是匹配。</a:t>
            </a:r>
            <a:endPar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ts val="0"/>
              </a:spcBef>
              <a:spcAft>
                <a:spcPct val="0"/>
              </a:spcAft>
              <a:buClrTx/>
              <a:buSzTx/>
              <a:buFontTx/>
              <a:buBlip>
                <a:blip r:embed="rId2"/>
              </a:buBlip>
              <a:tabLst/>
              <a:defRPr/>
            </a:pPr>
            <a:r>
              <a:rPr lang="zh-CN" altLang="en-US" sz="2600" b="1" dirty="0">
                <a:solidFill>
                  <a:srgbClr val="FF0000"/>
                </a:solidFill>
                <a:latin typeface="微软雅黑" panose="020B0503020204020204" pitchFamily="34" charset="-122"/>
                <a:ea typeface="微软雅黑" panose="020B0503020204020204" pitchFamily="34" charset="-122"/>
              </a:rPr>
              <a:t>继承</a:t>
            </a:r>
            <a:endPar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lvl="0" eaLnBrk="1" hangingPunct="1">
              <a:lnSpc>
                <a:spcPct val="150000"/>
              </a:lnSpc>
              <a:spcBef>
                <a:spcPts val="0"/>
              </a:spcBef>
              <a:buNone/>
            </a:pPr>
            <a:r>
              <a:rPr lang="zh-CN" altLang="en-US" sz="2400" dirty="0">
                <a:solidFill>
                  <a:srgbClr val="000000"/>
                </a:solidFill>
                <a:latin typeface="微软雅黑" panose="020B0503020204020204" pitchFamily="34" charset="-122"/>
                <a:ea typeface="微软雅黑" panose="020B0503020204020204" pitchFamily="34" charset="-122"/>
              </a:rPr>
              <a:t>继承就是把对事物的描述从概念节点或类节点传递到实例节点。 </a:t>
            </a:r>
            <a:endParaRPr kumimoji="0" lang="zh-CN" altLang="en-US" sz="2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lvl="1"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Pass</a:t>
            </a:r>
            <a:r>
              <a:rPr lang="zh-CN" altLang="en-US" dirty="0">
                <a:solidFill>
                  <a:srgbClr val="000000"/>
                </a:solidFill>
                <a:latin typeface="微软雅黑" panose="020B0503020204020204" pitchFamily="34" charset="-122"/>
                <a:ea typeface="微软雅黑" panose="020B0503020204020204" pitchFamily="34" charset="-122"/>
              </a:rPr>
              <a:t>（遗留）─ </a:t>
            </a:r>
            <a:r>
              <a:rPr lang="en-US" altLang="zh-CN" dirty="0">
                <a:solidFill>
                  <a:srgbClr val="000000"/>
                </a:solidFill>
                <a:latin typeface="微软雅黑" panose="020B0503020204020204" pitchFamily="34" charset="-122"/>
                <a:ea typeface="微软雅黑" panose="020B0503020204020204" pitchFamily="34" charset="-122"/>
              </a:rPr>
              <a:t>the descendants get the properties from the ancestors</a:t>
            </a:r>
          </a:p>
          <a:p>
            <a:pPr lvl="1"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Add</a:t>
            </a:r>
            <a:r>
              <a:rPr lang="zh-CN" altLang="en-US" dirty="0">
                <a:solidFill>
                  <a:srgbClr val="000000"/>
                </a:solidFill>
                <a:latin typeface="微软雅黑" panose="020B0503020204020204" pitchFamily="34" charset="-122"/>
                <a:ea typeface="微软雅黑" panose="020B0503020204020204" pitchFamily="34" charset="-122"/>
              </a:rPr>
              <a:t>（添加）─</a:t>
            </a:r>
            <a:r>
              <a:rPr lang="en-US" altLang="zh-CN" dirty="0">
                <a:solidFill>
                  <a:srgbClr val="000000"/>
                </a:solidFill>
                <a:latin typeface="微软雅黑" panose="020B0503020204020204" pitchFamily="34" charset="-122"/>
                <a:ea typeface="微软雅黑" panose="020B0503020204020204" pitchFamily="34" charset="-122"/>
              </a:rPr>
              <a:t>the descendants expand the properties of the ancestors</a:t>
            </a:r>
          </a:p>
          <a:p>
            <a:pPr lvl="1"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Exclude(</a:t>
            </a:r>
            <a:r>
              <a:rPr lang="zh-CN" altLang="en-US" dirty="0">
                <a:solidFill>
                  <a:srgbClr val="000000"/>
                </a:solidFill>
                <a:latin typeface="微软雅黑" panose="020B0503020204020204" pitchFamily="34" charset="-122"/>
                <a:ea typeface="微软雅黑" panose="020B0503020204020204" pitchFamily="34" charset="-122"/>
              </a:rPr>
              <a:t>排除</a:t>
            </a:r>
            <a:r>
              <a:rPr lang="en-US" altLang="zh-CN" dirty="0">
                <a:solidFill>
                  <a:srgbClr val="000000"/>
                </a:solidFill>
                <a:latin typeface="微软雅黑" panose="020B0503020204020204" pitchFamily="34" charset="-122"/>
                <a:ea typeface="微软雅黑" panose="020B0503020204020204" pitchFamily="34" charset="-122"/>
              </a:rPr>
              <a:t>) ─ stop inheriting the properties </a:t>
            </a:r>
          </a:p>
        </p:txBody>
      </p:sp>
    </p:spTree>
    <p:extLst>
      <p:ext uri="{BB962C8B-B14F-4D97-AF65-F5344CB8AC3E}">
        <p14:creationId xmlns:p14="http://schemas.microsoft.com/office/powerpoint/2010/main" val="3947709275"/>
      </p:ext>
    </p:extLst>
  </p:cSld>
  <p:clrMapOvr>
    <a:masterClrMapping/>
  </p:clrMapOvr>
  <p:transition spd="med">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sp>
        <p:nvSpPr>
          <p:cNvPr id="7" name="矩形 6"/>
          <p:cNvSpPr>
            <a:spLocks noChangeArrowheads="1"/>
          </p:cNvSpPr>
          <p:nvPr/>
        </p:nvSpPr>
        <p:spPr bwMode="auto">
          <a:xfrm>
            <a:off x="1104900" y="2302329"/>
            <a:ext cx="998068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    </a:t>
            </a:r>
            <a:r>
              <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这种推理过程，类似于人的思维过程。一旦知道了某种事物的身份以后，可以联想起很多关于这件事物的一般描述。例如，通常认为鲸鱼很大，鸟比较小，城堡很古老，运动员很健壮等。</a:t>
            </a: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    一共有</a:t>
            </a:r>
            <a:r>
              <a:rPr kumimoji="0" lang="en-US" altLang="zh-CN"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3</a:t>
            </a:r>
            <a:r>
              <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种继承过程：</a:t>
            </a:r>
            <a:r>
              <a:rPr kumimoji="0" lang="zh-CN" altLang="en-US" sz="2400" b="1" i="0" u="none" strike="noStrike" kern="0" cap="none" spc="0" normalizeH="0" baseline="0" noProof="0" dirty="0" smtClean="0">
                <a:ln>
                  <a:noFill/>
                </a:ln>
                <a:solidFill>
                  <a:srgbClr val="0000FF"/>
                </a:solidFill>
                <a:effectLst/>
                <a:uLnTx/>
                <a:uFillTx/>
                <a:latin typeface="Berlin Sans FB" panose="020E0602020502020306" pitchFamily="34" charset="0"/>
                <a:ea typeface="楷体_GB2312" pitchFamily="49" charset="-122"/>
              </a:rPr>
              <a:t>值继承</a:t>
            </a:r>
            <a:r>
              <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a:t>
            </a:r>
            <a:r>
              <a:rPr kumimoji="0" lang="zh-CN" altLang="en-US" sz="2400" b="1" i="0" u="none" strike="noStrike" kern="0" cap="none" spc="0" normalizeH="0" baseline="0" noProof="0" dirty="0" smtClean="0">
                <a:ln>
                  <a:noFill/>
                </a:ln>
                <a:solidFill>
                  <a:srgbClr val="0000FF"/>
                </a:solidFill>
                <a:effectLst/>
                <a:uLnTx/>
                <a:uFillTx/>
                <a:latin typeface="Berlin Sans FB" panose="020E0602020502020306" pitchFamily="34" charset="0"/>
                <a:ea typeface="楷体_GB2312" pitchFamily="49" charset="-122"/>
              </a:rPr>
              <a:t>“如果需要”继承</a:t>
            </a:r>
            <a:r>
              <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和</a:t>
            </a:r>
            <a:r>
              <a:rPr kumimoji="0" lang="zh-CN" altLang="en-US" sz="2400" b="1" i="0" u="none" strike="noStrike" kern="0" cap="none" spc="0" normalizeH="0" baseline="0" noProof="0" dirty="0" smtClean="0">
                <a:ln>
                  <a:noFill/>
                </a:ln>
                <a:solidFill>
                  <a:srgbClr val="0000FF"/>
                </a:solidFill>
                <a:effectLst/>
                <a:uLnTx/>
                <a:uFillTx/>
                <a:latin typeface="Berlin Sans FB" panose="020E0602020502020306" pitchFamily="34" charset="0"/>
                <a:ea typeface="楷体_GB2312" pitchFamily="49" charset="-122"/>
              </a:rPr>
              <a:t>“缺省”继承</a:t>
            </a:r>
            <a:r>
              <a:rPr kumimoji="0" lang="zh-CN" altLang="en-US" sz="24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083740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grpSp>
        <p:nvGrpSpPr>
          <p:cNvPr id="18" name="组合 17"/>
          <p:cNvGrpSpPr>
            <a:grpSpLocks/>
          </p:cNvGrpSpPr>
          <p:nvPr/>
        </p:nvGrpSpPr>
        <p:grpSpPr bwMode="auto">
          <a:xfrm>
            <a:off x="3961641" y="3594101"/>
            <a:ext cx="4267200" cy="2674938"/>
            <a:chOff x="1248" y="2208"/>
            <a:chExt cx="2688" cy="1685"/>
          </a:xfrm>
        </p:grpSpPr>
        <p:sp>
          <p:nvSpPr>
            <p:cNvPr id="19" name="直接连接符 513027"/>
            <p:cNvSpPr>
              <a:spLocks noChangeShapeType="1"/>
            </p:cNvSpPr>
            <p:nvPr/>
          </p:nvSpPr>
          <p:spPr bwMode="auto">
            <a:xfrm>
              <a:off x="1936" y="3028"/>
              <a:ext cx="800" cy="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20" name="椭圆 513028"/>
            <p:cNvSpPr>
              <a:spLocks noChangeArrowheads="1"/>
            </p:cNvSpPr>
            <p:nvPr/>
          </p:nvSpPr>
          <p:spPr bwMode="auto">
            <a:xfrm>
              <a:off x="1248" y="2208"/>
              <a:ext cx="656"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Block</a:t>
              </a:r>
            </a:p>
          </p:txBody>
        </p:sp>
        <p:sp>
          <p:nvSpPr>
            <p:cNvPr id="21" name="直接连接符 513029"/>
            <p:cNvSpPr>
              <a:spLocks noChangeShapeType="1"/>
            </p:cNvSpPr>
            <p:nvPr/>
          </p:nvSpPr>
          <p:spPr bwMode="auto">
            <a:xfrm flipV="1">
              <a:off x="1664" y="2527"/>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22" name="椭圆 513030"/>
            <p:cNvSpPr>
              <a:spLocks noChangeArrowheads="1"/>
            </p:cNvSpPr>
            <p:nvPr/>
          </p:nvSpPr>
          <p:spPr bwMode="auto">
            <a:xfrm>
              <a:off x="1248" y="2891"/>
              <a:ext cx="704"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Brick</a:t>
              </a:r>
            </a:p>
          </p:txBody>
        </p:sp>
        <p:sp>
          <p:nvSpPr>
            <p:cNvPr id="23" name="直接连接符 513031"/>
            <p:cNvSpPr>
              <a:spLocks noChangeShapeType="1"/>
            </p:cNvSpPr>
            <p:nvPr/>
          </p:nvSpPr>
          <p:spPr bwMode="auto">
            <a:xfrm flipV="1">
              <a:off x="1664" y="3210"/>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24" name="文本框 513032"/>
            <p:cNvSpPr txBox="1">
              <a:spLocks noChangeArrowheads="1"/>
            </p:cNvSpPr>
            <p:nvPr/>
          </p:nvSpPr>
          <p:spPr bwMode="auto">
            <a:xfrm>
              <a:off x="1664" y="3210"/>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p>
          </p:txBody>
        </p:sp>
        <p:sp>
          <p:nvSpPr>
            <p:cNvPr id="25" name="椭圆 513033"/>
            <p:cNvSpPr>
              <a:spLocks noChangeArrowheads="1"/>
            </p:cNvSpPr>
            <p:nvPr/>
          </p:nvSpPr>
          <p:spPr bwMode="auto">
            <a:xfrm>
              <a:off x="1298" y="3574"/>
              <a:ext cx="768"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Brick1</a:t>
              </a:r>
            </a:p>
          </p:txBody>
        </p:sp>
        <p:sp>
          <p:nvSpPr>
            <p:cNvPr id="26" name="文本框 513034"/>
            <p:cNvSpPr txBox="1">
              <a:spLocks noChangeArrowheads="1"/>
            </p:cNvSpPr>
            <p:nvPr/>
          </p:nvSpPr>
          <p:spPr bwMode="auto">
            <a:xfrm>
              <a:off x="1648" y="2596"/>
              <a:ext cx="73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p>
          </p:txBody>
        </p:sp>
        <p:sp>
          <p:nvSpPr>
            <p:cNvPr id="27" name="椭圆 513035"/>
            <p:cNvSpPr>
              <a:spLocks noChangeArrowheads="1"/>
            </p:cNvSpPr>
            <p:nvPr/>
          </p:nvSpPr>
          <p:spPr bwMode="auto">
            <a:xfrm>
              <a:off x="2736" y="2891"/>
              <a:ext cx="1200" cy="336"/>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Rectangular</a:t>
              </a:r>
            </a:p>
          </p:txBody>
        </p:sp>
        <p:sp>
          <p:nvSpPr>
            <p:cNvPr id="28" name="文本框 513036"/>
            <p:cNvSpPr txBox="1">
              <a:spLocks noChangeArrowheads="1"/>
            </p:cNvSpPr>
            <p:nvPr/>
          </p:nvSpPr>
          <p:spPr bwMode="auto">
            <a:xfrm>
              <a:off x="1968" y="2987"/>
              <a:ext cx="7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Shape</a:t>
              </a:r>
            </a:p>
          </p:txBody>
        </p:sp>
      </p:grpSp>
      <p:sp>
        <p:nvSpPr>
          <p:cNvPr id="31" name="文本占位符 513025"/>
          <p:cNvSpPr txBox="1">
            <a:spLocks noChangeArrowheads="1"/>
          </p:cNvSpPr>
          <p:nvPr/>
        </p:nvSpPr>
        <p:spPr bwMode="auto">
          <a:xfrm>
            <a:off x="1104900" y="2209006"/>
            <a:ext cx="80010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buFontTx/>
              <a:buNone/>
            </a:pPr>
            <a:r>
              <a:rPr lang="zh-CN" altLang="en-US" b="1" smtClean="0">
                <a:solidFill>
                  <a:srgbClr val="0000FF"/>
                </a:solidFill>
                <a:latin typeface="Times New Roman" panose="02020603050405020304" pitchFamily="18" charset="0"/>
              </a:rPr>
              <a:t>值继承</a:t>
            </a:r>
            <a:r>
              <a:rPr lang="zh-CN" altLang="en-US" smtClean="0">
                <a:latin typeface="Times New Roman" panose="02020603050405020304" pitchFamily="18" charset="0"/>
              </a:rPr>
              <a:t>： </a:t>
            </a:r>
            <a:r>
              <a:rPr lang="en-US" altLang="zh-CN" smtClean="0">
                <a:latin typeface="Times New Roman" panose="02020603050405020304" pitchFamily="18" charset="0"/>
              </a:rPr>
              <a:t>is-a, AKO(a kind of) </a:t>
            </a:r>
            <a:endParaRPr lang="en-US" altLang="zh-CN" dirty="0" smtClean="0">
              <a:latin typeface="Times New Roman" panose="02020603050405020304" pitchFamily="18" charset="0"/>
            </a:endParaRPr>
          </a:p>
        </p:txBody>
      </p:sp>
      <p:sp>
        <p:nvSpPr>
          <p:cNvPr id="32" name="矩形 31"/>
          <p:cNvSpPr>
            <a:spLocks noChangeArrowheads="1"/>
          </p:cNvSpPr>
          <p:nvPr/>
        </p:nvSpPr>
        <p:spPr bwMode="auto">
          <a:xfrm>
            <a:off x="1638300" y="2961481"/>
            <a:ext cx="50006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buSzPct val="80000"/>
              <a:buFontTx/>
              <a:buNone/>
            </a:pPr>
            <a:r>
              <a:rPr lang="en-US" altLang="zh-CN" dirty="0" smtClean="0">
                <a:solidFill>
                  <a:srgbClr val="000000"/>
                </a:solidFill>
                <a:latin typeface="Times New Roman" panose="02020603050405020304" pitchFamily="18" charset="0"/>
                <a:ea typeface="华文新魏" panose="02010800040101010101" pitchFamily="2" charset="-122"/>
              </a:rPr>
              <a:t>What is the shape of Brick1?</a:t>
            </a:r>
          </a:p>
        </p:txBody>
      </p:sp>
    </p:spTree>
    <p:extLst>
      <p:ext uri="{BB962C8B-B14F-4D97-AF65-F5344CB8AC3E}">
        <p14:creationId xmlns:p14="http://schemas.microsoft.com/office/powerpoint/2010/main" val="22545859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sp>
        <p:nvSpPr>
          <p:cNvPr id="49" name="文本占位符 517121"/>
          <p:cNvSpPr txBox="1">
            <a:spLocks noChangeArrowheads="1"/>
          </p:cNvSpPr>
          <p:nvPr/>
        </p:nvSpPr>
        <p:spPr bwMode="auto">
          <a:xfrm>
            <a:off x="919842" y="2302329"/>
            <a:ext cx="1016573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742950" marR="0" lvl="1" indent="-285750" algn="l" defTabSz="914400" rtl="0" eaLnBrk="1" fontAlgn="base" latinLnBrk="0" hangingPunct="1">
              <a:lnSpc>
                <a:spcPct val="100000"/>
              </a:lnSpc>
              <a:spcBef>
                <a:spcPct val="20000"/>
              </a:spcBef>
              <a:spcAft>
                <a:spcPct val="0"/>
              </a:spcAft>
              <a:buClrTx/>
              <a:buSzPct val="75000"/>
              <a:buFontTx/>
              <a:buBlip>
                <a:blip r:embed="rId3"/>
              </a:buBlip>
              <a:tabLst/>
              <a:defRPr/>
            </a:pPr>
            <a:r>
              <a:rPr kumimoji="0" lang="en-US" altLang="zh-CN" sz="2400" b="1" i="0" u="none" strike="noStrike" kern="1200" cap="none" spc="0" normalizeH="0" baseline="0" noProof="0" smtClean="0">
                <a:ln>
                  <a:noFill/>
                </a:ln>
                <a:solidFill>
                  <a:srgbClr val="0000FF"/>
                </a:solidFill>
                <a:effectLst/>
                <a:uLnTx/>
                <a:uFillTx/>
                <a:latin typeface="Times New Roman" panose="02020603050405020304" pitchFamily="18" charset="0"/>
                <a:ea typeface="楷体_GB2312"/>
                <a:cs typeface="+mn-cs"/>
              </a:rPr>
              <a:t>“</a:t>
            </a:r>
            <a:r>
              <a:rPr kumimoji="0" lang="zh-CN" altLang="en-US" sz="2400" b="1" i="0" u="none" strike="noStrike" kern="1200" cap="none" spc="0" normalizeH="0" baseline="0" noProof="0" smtClean="0">
                <a:ln>
                  <a:noFill/>
                </a:ln>
                <a:solidFill>
                  <a:srgbClr val="0000FF"/>
                </a:solidFill>
                <a:effectLst/>
                <a:uLnTx/>
                <a:uFillTx/>
                <a:latin typeface="Berlin Sans FB"/>
                <a:ea typeface="楷体_GB2312"/>
                <a:cs typeface="+mn-cs"/>
              </a:rPr>
              <a:t>如果－需要”继承</a:t>
            </a:r>
            <a:r>
              <a:rPr kumimoji="0" lang="zh-CN" altLang="en-US" sz="2400" b="1" i="0" u="none" strike="noStrike" kern="1200" cap="none" spc="0" normalizeH="0" baseline="0" noProof="0" smtClean="0">
                <a:ln>
                  <a:noFill/>
                </a:ln>
                <a:solidFill>
                  <a:srgbClr val="000000"/>
                </a:solidFill>
                <a:effectLst/>
                <a:uLnTx/>
                <a:uFillTx/>
                <a:latin typeface="Berlin Sans FB"/>
                <a:ea typeface="楷体_GB2312"/>
                <a:cs typeface="+mn-cs"/>
              </a:rPr>
              <a:t>：</a:t>
            </a:r>
            <a:r>
              <a:rPr kumimoji="0"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if-needed (it can not inherit from the ancestors</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a:t>
            </a:r>
            <a:r>
              <a:rPr kumimoji="0"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a:cs typeface="+mn-cs"/>
              </a:rPr>
              <a:t>we get it from other programs )</a:t>
            </a:r>
          </a:p>
        </p:txBody>
      </p:sp>
      <p:grpSp>
        <p:nvGrpSpPr>
          <p:cNvPr id="50" name="组合 517122"/>
          <p:cNvGrpSpPr>
            <a:grpSpLocks/>
          </p:cNvGrpSpPr>
          <p:nvPr/>
        </p:nvGrpSpPr>
        <p:grpSpPr bwMode="auto">
          <a:xfrm>
            <a:off x="2978978" y="3431496"/>
            <a:ext cx="6232525" cy="3325812"/>
            <a:chOff x="1008" y="1632"/>
            <a:chExt cx="3926" cy="2095"/>
          </a:xfrm>
        </p:grpSpPr>
        <p:sp>
          <p:nvSpPr>
            <p:cNvPr id="51" name="椭圆 517123"/>
            <p:cNvSpPr>
              <a:spLocks noChangeArrowheads="1"/>
            </p:cNvSpPr>
            <p:nvPr/>
          </p:nvSpPr>
          <p:spPr bwMode="auto">
            <a:xfrm>
              <a:off x="1008" y="1776"/>
              <a:ext cx="811"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Block</a:t>
              </a:r>
            </a:p>
          </p:txBody>
        </p:sp>
        <p:sp>
          <p:nvSpPr>
            <p:cNvPr id="52" name="直接连接符 517124"/>
            <p:cNvSpPr>
              <a:spLocks noChangeShapeType="1"/>
            </p:cNvSpPr>
            <p:nvPr/>
          </p:nvSpPr>
          <p:spPr bwMode="auto">
            <a:xfrm flipV="1">
              <a:off x="1522" y="2095"/>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3" name="椭圆 517125"/>
            <p:cNvSpPr>
              <a:spLocks noChangeArrowheads="1"/>
            </p:cNvSpPr>
            <p:nvPr/>
          </p:nvSpPr>
          <p:spPr bwMode="auto">
            <a:xfrm>
              <a:off x="1008" y="2459"/>
              <a:ext cx="870"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Brick</a:t>
              </a:r>
            </a:p>
          </p:txBody>
        </p:sp>
        <p:sp>
          <p:nvSpPr>
            <p:cNvPr id="54" name="直接连接符 517126"/>
            <p:cNvSpPr>
              <a:spLocks noChangeShapeType="1"/>
            </p:cNvSpPr>
            <p:nvPr/>
          </p:nvSpPr>
          <p:spPr bwMode="auto">
            <a:xfrm>
              <a:off x="1522" y="2778"/>
              <a:ext cx="0" cy="364"/>
            </a:xfrm>
            <a:prstGeom prst="line">
              <a:avLst/>
            </a:prstGeom>
            <a:noFill/>
            <a:ln w="381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5" name="文本框 517127"/>
            <p:cNvSpPr txBox="1">
              <a:spLocks noChangeArrowheads="1"/>
            </p:cNvSpPr>
            <p:nvPr/>
          </p:nvSpPr>
          <p:spPr bwMode="auto">
            <a:xfrm>
              <a:off x="1522" y="2778"/>
              <a:ext cx="63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p>
          </p:txBody>
        </p:sp>
        <p:sp>
          <p:nvSpPr>
            <p:cNvPr id="56" name="椭圆 517128"/>
            <p:cNvSpPr>
              <a:spLocks noChangeArrowheads="1"/>
            </p:cNvSpPr>
            <p:nvPr/>
          </p:nvSpPr>
          <p:spPr bwMode="auto">
            <a:xfrm>
              <a:off x="1070" y="3142"/>
              <a:ext cx="949"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Brick1</a:t>
              </a:r>
            </a:p>
          </p:txBody>
        </p:sp>
        <p:sp>
          <p:nvSpPr>
            <p:cNvPr id="57" name="文本框 517129"/>
            <p:cNvSpPr txBox="1">
              <a:spLocks noChangeArrowheads="1"/>
            </p:cNvSpPr>
            <p:nvPr/>
          </p:nvSpPr>
          <p:spPr bwMode="auto">
            <a:xfrm>
              <a:off x="1503" y="2164"/>
              <a:ext cx="91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p>
          </p:txBody>
        </p:sp>
        <p:sp>
          <p:nvSpPr>
            <p:cNvPr id="58" name="直接连接符 517130"/>
            <p:cNvSpPr>
              <a:spLocks noChangeShapeType="1"/>
            </p:cNvSpPr>
            <p:nvPr/>
          </p:nvSpPr>
          <p:spPr bwMode="auto">
            <a:xfrm flipV="1">
              <a:off x="1824" y="1920"/>
              <a:ext cx="1463" cy="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9" name="椭圆 517131"/>
            <p:cNvSpPr>
              <a:spLocks noChangeArrowheads="1"/>
            </p:cNvSpPr>
            <p:nvPr/>
          </p:nvSpPr>
          <p:spPr bwMode="auto">
            <a:xfrm>
              <a:off x="3264" y="1632"/>
              <a:ext cx="1670" cy="624"/>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Block_Weight</a:t>
              </a:r>
            </a:p>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Procedure </a:t>
              </a:r>
            </a:p>
          </p:txBody>
        </p:sp>
        <p:sp>
          <p:nvSpPr>
            <p:cNvPr id="60" name="文本框 517132"/>
            <p:cNvSpPr txBox="1">
              <a:spLocks noChangeArrowheads="1"/>
            </p:cNvSpPr>
            <p:nvPr/>
          </p:nvSpPr>
          <p:spPr bwMode="auto">
            <a:xfrm>
              <a:off x="1982" y="1632"/>
              <a:ext cx="118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Weight</a:t>
              </a:r>
            </a:p>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(if-needed)</a:t>
              </a:r>
            </a:p>
          </p:txBody>
        </p:sp>
        <p:sp>
          <p:nvSpPr>
            <p:cNvPr id="61" name="直接连接符 517133"/>
            <p:cNvSpPr>
              <a:spLocks noChangeShapeType="1"/>
            </p:cNvSpPr>
            <p:nvPr/>
          </p:nvSpPr>
          <p:spPr bwMode="auto">
            <a:xfrm flipV="1">
              <a:off x="2016" y="3024"/>
              <a:ext cx="1056" cy="2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2" name="直接连接符 517134"/>
            <p:cNvSpPr>
              <a:spLocks noChangeShapeType="1"/>
            </p:cNvSpPr>
            <p:nvPr/>
          </p:nvSpPr>
          <p:spPr bwMode="auto">
            <a:xfrm>
              <a:off x="2064" y="3316"/>
              <a:ext cx="1008" cy="2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3" name="文本框 517135"/>
            <p:cNvSpPr txBox="1">
              <a:spLocks noChangeArrowheads="1"/>
            </p:cNvSpPr>
            <p:nvPr/>
          </p:nvSpPr>
          <p:spPr bwMode="auto">
            <a:xfrm>
              <a:off x="1872" y="2880"/>
              <a:ext cx="118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Volume</a:t>
              </a:r>
            </a:p>
          </p:txBody>
        </p:sp>
        <p:sp>
          <p:nvSpPr>
            <p:cNvPr id="64" name="文本框 517136"/>
            <p:cNvSpPr txBox="1">
              <a:spLocks noChangeArrowheads="1"/>
            </p:cNvSpPr>
            <p:nvPr/>
          </p:nvSpPr>
          <p:spPr bwMode="auto">
            <a:xfrm>
              <a:off x="1872" y="3408"/>
              <a:ext cx="118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Density</a:t>
              </a:r>
            </a:p>
          </p:txBody>
        </p:sp>
        <p:sp>
          <p:nvSpPr>
            <p:cNvPr id="65" name="椭圆 517137"/>
            <p:cNvSpPr>
              <a:spLocks noChangeArrowheads="1"/>
            </p:cNvSpPr>
            <p:nvPr/>
          </p:nvSpPr>
          <p:spPr bwMode="auto">
            <a:xfrm>
              <a:off x="3072" y="2880"/>
              <a:ext cx="949"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400</a:t>
              </a:r>
            </a:p>
          </p:txBody>
        </p:sp>
        <p:sp>
          <p:nvSpPr>
            <p:cNvPr id="66" name="椭圆 517138"/>
            <p:cNvSpPr>
              <a:spLocks noChangeArrowheads="1"/>
            </p:cNvSpPr>
            <p:nvPr/>
          </p:nvSpPr>
          <p:spPr bwMode="auto">
            <a:xfrm>
              <a:off x="3072" y="3408"/>
              <a:ext cx="949"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3.6</a:t>
              </a:r>
            </a:p>
          </p:txBody>
        </p:sp>
      </p:grpSp>
    </p:spTree>
    <p:extLst>
      <p:ext uri="{BB962C8B-B14F-4D97-AF65-F5344CB8AC3E}">
        <p14:creationId xmlns:p14="http://schemas.microsoft.com/office/powerpoint/2010/main" val="1668261286"/>
      </p:ext>
    </p:extLst>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79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sp>
        <p:nvSpPr>
          <p:cNvPr id="38" name="文本占位符 515073"/>
          <p:cNvSpPr txBox="1">
            <a:spLocks noChangeArrowheads="1"/>
          </p:cNvSpPr>
          <p:nvPr/>
        </p:nvSpPr>
        <p:spPr bwMode="auto">
          <a:xfrm>
            <a:off x="756556" y="2280671"/>
            <a:ext cx="103290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lvl="1" eaLnBrk="1" hangingPunct="1">
              <a:lnSpc>
                <a:spcPct val="90000"/>
              </a:lnSpc>
            </a:pPr>
            <a:r>
              <a:rPr lang="en-US" altLang="zh-CN" sz="2800" b="1" dirty="0" smtClean="0">
                <a:solidFill>
                  <a:srgbClr val="0000FF"/>
                </a:solidFill>
                <a:latin typeface="Times New Roman" panose="02020603050405020304" pitchFamily="18" charset="0"/>
              </a:rPr>
              <a:t>“</a:t>
            </a:r>
            <a:r>
              <a:rPr lang="zh-CN" altLang="en-US" sz="2800" b="1" dirty="0" smtClean="0">
                <a:solidFill>
                  <a:srgbClr val="0000FF"/>
                </a:solidFill>
                <a:latin typeface="Times New Roman" panose="02020603050405020304" pitchFamily="18" charset="0"/>
              </a:rPr>
              <a:t>缺省</a:t>
            </a:r>
            <a:r>
              <a:rPr lang="en-US" altLang="zh-CN" sz="2800" b="1" dirty="0" smtClean="0">
                <a:solidFill>
                  <a:srgbClr val="0000FF"/>
                </a:solidFill>
                <a:latin typeface="Times New Roman" panose="02020603050405020304" pitchFamily="18" charset="0"/>
              </a:rPr>
              <a:t>”</a:t>
            </a:r>
            <a:r>
              <a:rPr lang="zh-CN" altLang="en-US" sz="2800" b="1" dirty="0" smtClean="0">
                <a:solidFill>
                  <a:srgbClr val="0000FF"/>
                </a:solidFill>
                <a:latin typeface="Times New Roman" panose="02020603050405020304" pitchFamily="18" charset="0"/>
              </a:rPr>
              <a:t>继承</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Default—it is mostly the truth</a:t>
            </a:r>
          </a:p>
          <a:p>
            <a:pPr lvl="1" eaLnBrk="1" hangingPunct="1">
              <a:lnSpc>
                <a:spcPct val="90000"/>
              </a:lnSpc>
              <a:buFontTx/>
              <a:buNone/>
            </a:pPr>
            <a:r>
              <a:rPr lang="en-US" altLang="zh-CN" dirty="0" err="1" smtClean="0">
                <a:latin typeface="Times New Roman" panose="02020603050405020304" pitchFamily="18" charset="0"/>
              </a:rPr>
              <a:t>Exp</a:t>
            </a:r>
            <a:r>
              <a:rPr lang="en-US" altLang="zh-CN" dirty="0" smtClean="0">
                <a:latin typeface="Times New Roman" panose="02020603050405020304" pitchFamily="18" charset="0"/>
              </a:rPr>
              <a:t>: the birds can fly</a:t>
            </a:r>
            <a:r>
              <a:rPr lang="zh-CN" altLang="en-US" dirty="0" smtClean="0">
                <a:latin typeface="Times New Roman" panose="02020603050405020304" pitchFamily="18" charset="0"/>
              </a:rPr>
              <a:t>；</a:t>
            </a:r>
            <a:endParaRPr lang="zh-CN" altLang="en-US" dirty="0" smtClean="0">
              <a:latin typeface="Times New Roman" panose="02020603050405020304" pitchFamily="18" charset="0"/>
            </a:endParaRPr>
          </a:p>
        </p:txBody>
      </p:sp>
      <p:grpSp>
        <p:nvGrpSpPr>
          <p:cNvPr id="39" name="组合 38"/>
          <p:cNvGrpSpPr>
            <a:grpSpLocks/>
          </p:cNvGrpSpPr>
          <p:nvPr/>
        </p:nvGrpSpPr>
        <p:grpSpPr bwMode="auto">
          <a:xfrm>
            <a:off x="3310455" y="3452812"/>
            <a:ext cx="5569572" cy="2903538"/>
            <a:chOff x="1056" y="1680"/>
            <a:chExt cx="2640" cy="1829"/>
          </a:xfrm>
        </p:grpSpPr>
        <p:sp>
          <p:nvSpPr>
            <p:cNvPr id="40" name="直接连接符 515075"/>
            <p:cNvSpPr>
              <a:spLocks noChangeShapeType="1"/>
            </p:cNvSpPr>
            <p:nvPr/>
          </p:nvSpPr>
          <p:spPr bwMode="auto">
            <a:xfrm flipV="1">
              <a:off x="1744" y="2640"/>
              <a:ext cx="1184" cy="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1" name="椭圆 515076"/>
            <p:cNvSpPr>
              <a:spLocks noChangeArrowheads="1"/>
            </p:cNvSpPr>
            <p:nvPr/>
          </p:nvSpPr>
          <p:spPr bwMode="auto">
            <a:xfrm>
              <a:off x="1056" y="1824"/>
              <a:ext cx="656"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Block</a:t>
              </a:r>
            </a:p>
          </p:txBody>
        </p:sp>
        <p:sp>
          <p:nvSpPr>
            <p:cNvPr id="42" name="直接连接符 515077"/>
            <p:cNvSpPr>
              <a:spLocks noChangeShapeType="1"/>
            </p:cNvSpPr>
            <p:nvPr/>
          </p:nvSpPr>
          <p:spPr bwMode="auto">
            <a:xfrm flipV="1">
              <a:off x="1472" y="2143"/>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3" name="椭圆 515078"/>
            <p:cNvSpPr>
              <a:spLocks noChangeArrowheads="1"/>
            </p:cNvSpPr>
            <p:nvPr/>
          </p:nvSpPr>
          <p:spPr bwMode="auto">
            <a:xfrm>
              <a:off x="1056" y="2507"/>
              <a:ext cx="704"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Brick</a:t>
              </a:r>
            </a:p>
          </p:txBody>
        </p:sp>
        <p:sp>
          <p:nvSpPr>
            <p:cNvPr id="44" name="直接连接符 515079"/>
            <p:cNvSpPr>
              <a:spLocks noChangeShapeType="1"/>
            </p:cNvSpPr>
            <p:nvPr/>
          </p:nvSpPr>
          <p:spPr bwMode="auto">
            <a:xfrm flipV="1">
              <a:off x="1472" y="2826"/>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5" name="文本框 515080"/>
            <p:cNvSpPr txBox="1">
              <a:spLocks noChangeArrowheads="1"/>
            </p:cNvSpPr>
            <p:nvPr/>
          </p:nvSpPr>
          <p:spPr bwMode="auto">
            <a:xfrm>
              <a:off x="1472" y="2826"/>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46" name="椭圆 515081"/>
            <p:cNvSpPr>
              <a:spLocks noChangeArrowheads="1"/>
            </p:cNvSpPr>
            <p:nvPr/>
          </p:nvSpPr>
          <p:spPr bwMode="auto">
            <a:xfrm>
              <a:off x="1106" y="3190"/>
              <a:ext cx="768"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Brick1</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47" name="文本框 515082"/>
            <p:cNvSpPr txBox="1">
              <a:spLocks noChangeArrowheads="1"/>
            </p:cNvSpPr>
            <p:nvPr/>
          </p:nvSpPr>
          <p:spPr bwMode="auto">
            <a:xfrm>
              <a:off x="1456" y="2212"/>
              <a:ext cx="73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p>
          </p:txBody>
        </p:sp>
        <p:sp>
          <p:nvSpPr>
            <p:cNvPr id="48" name="椭圆 515083"/>
            <p:cNvSpPr>
              <a:spLocks noChangeArrowheads="1"/>
            </p:cNvSpPr>
            <p:nvPr/>
          </p:nvSpPr>
          <p:spPr bwMode="auto">
            <a:xfrm>
              <a:off x="2928" y="2496"/>
              <a:ext cx="768" cy="336"/>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Red</a:t>
              </a:r>
            </a:p>
          </p:txBody>
        </p:sp>
        <p:sp>
          <p:nvSpPr>
            <p:cNvPr id="67" name="文本框 515084"/>
            <p:cNvSpPr txBox="1">
              <a:spLocks noChangeArrowheads="1"/>
            </p:cNvSpPr>
            <p:nvPr/>
          </p:nvSpPr>
          <p:spPr bwMode="auto">
            <a:xfrm>
              <a:off x="1874" y="2369"/>
              <a:ext cx="96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Color</a:t>
              </a:r>
            </a:p>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(Default)</a:t>
              </a:r>
            </a:p>
          </p:txBody>
        </p:sp>
        <p:sp>
          <p:nvSpPr>
            <p:cNvPr id="68" name="直接连接符 515085"/>
            <p:cNvSpPr>
              <a:spLocks noChangeShapeType="1"/>
            </p:cNvSpPr>
            <p:nvPr/>
          </p:nvSpPr>
          <p:spPr bwMode="auto">
            <a:xfrm flipV="1">
              <a:off x="1744" y="1968"/>
              <a:ext cx="1184" cy="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9" name="椭圆 515086"/>
            <p:cNvSpPr>
              <a:spLocks noChangeArrowheads="1"/>
            </p:cNvSpPr>
            <p:nvPr/>
          </p:nvSpPr>
          <p:spPr bwMode="auto">
            <a:xfrm>
              <a:off x="2928" y="1824"/>
              <a:ext cx="768" cy="336"/>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Blue</a:t>
              </a:r>
            </a:p>
          </p:txBody>
        </p:sp>
        <p:sp>
          <p:nvSpPr>
            <p:cNvPr id="70" name="文本框 515087"/>
            <p:cNvSpPr txBox="1">
              <a:spLocks noChangeArrowheads="1"/>
            </p:cNvSpPr>
            <p:nvPr/>
          </p:nvSpPr>
          <p:spPr bwMode="auto">
            <a:xfrm>
              <a:off x="1872" y="1680"/>
              <a:ext cx="96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Color</a:t>
              </a:r>
            </a:p>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(Default)</a:t>
              </a:r>
            </a:p>
          </p:txBody>
        </p:sp>
      </p:grpSp>
    </p:spTree>
    <p:extLst>
      <p:ext uri="{BB962C8B-B14F-4D97-AF65-F5344CB8AC3E}">
        <p14:creationId xmlns:p14="http://schemas.microsoft.com/office/powerpoint/2010/main" val="18892699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3110669"/>
          </a:xfrm>
        </p:spPr>
        <p:txBody>
          <a:bodyPr>
            <a:normAutofit/>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a:t>
            </a:r>
            <a:endParaRPr lang="en-US" altLang="zh-CN" sz="2600" b="1" dirty="0">
              <a:solidFill>
                <a:srgbClr val="0000FF"/>
              </a:solidFill>
            </a:endParaRPr>
          </a:p>
          <a:p>
            <a:pPr marL="342900" lvl="0" indent="-342900">
              <a:lnSpc>
                <a:spcPct val="150000"/>
              </a:lnSpc>
              <a:spcBef>
                <a:spcPts val="0"/>
              </a:spcBef>
              <a:buBlip>
                <a:blip r:embed="rId2"/>
              </a:buBlip>
            </a:pPr>
            <a:r>
              <a:rPr lang="zh-CN" altLang="en-US" sz="2400" dirty="0">
                <a:solidFill>
                  <a:srgbClr val="000000"/>
                </a:solidFill>
              </a:rPr>
              <a:t>节点</a:t>
            </a:r>
          </a:p>
          <a:p>
            <a:pPr marL="342900" lvl="0" indent="-342900">
              <a:lnSpc>
                <a:spcPct val="150000"/>
              </a:lnSpc>
              <a:spcBef>
                <a:spcPts val="0"/>
              </a:spcBef>
              <a:buBlip>
                <a:blip r:embed="rId2"/>
              </a:buBlip>
            </a:pPr>
            <a:r>
              <a:rPr lang="zh-CN" altLang="en-US" sz="2400" dirty="0">
                <a:solidFill>
                  <a:srgbClr val="000000"/>
                </a:solidFill>
              </a:rPr>
              <a:t>弧线</a:t>
            </a:r>
          </a:p>
          <a:p>
            <a:pPr marL="342900" lvl="0" indent="-342900">
              <a:lnSpc>
                <a:spcPct val="150000"/>
              </a:lnSpc>
              <a:spcBef>
                <a:spcPts val="0"/>
              </a:spcBef>
              <a:buBlip>
                <a:blip r:embed="rId2"/>
              </a:buBlip>
            </a:pPr>
            <a:r>
              <a:rPr lang="zh-CN" altLang="en-US" sz="2400" dirty="0" smtClean="0">
                <a:solidFill>
                  <a:srgbClr val="000000"/>
                </a:solidFill>
              </a:rPr>
              <a:t>有向图</a:t>
            </a:r>
            <a:r>
              <a:rPr lang="zh-CN" altLang="en-US" sz="2400" dirty="0">
                <a:solidFill>
                  <a:srgbClr val="000000"/>
                </a:solidFill>
              </a:rPr>
              <a:t>：</a:t>
            </a:r>
            <a:r>
              <a:rPr lang="zh-CN" altLang="en-US" sz="2400" dirty="0" smtClean="0">
                <a:solidFill>
                  <a:srgbClr val="000000"/>
                </a:solidFill>
              </a:rPr>
              <a:t>一对</a:t>
            </a:r>
            <a:r>
              <a:rPr lang="zh-CN" altLang="en-US" sz="2400" dirty="0">
                <a:solidFill>
                  <a:srgbClr val="000000"/>
                </a:solidFill>
              </a:rPr>
              <a:t>节点用弧线连接起来，从一个节点指向另一个节点</a:t>
            </a:r>
            <a:r>
              <a:rPr lang="en-US" altLang="zh-CN" sz="2400" dirty="0">
                <a:solidFill>
                  <a:srgbClr val="000000"/>
                </a:solidFill>
              </a:rPr>
              <a:t>, </a:t>
            </a:r>
            <a:r>
              <a:rPr lang="zh-CN" altLang="en-US" sz="2400" dirty="0">
                <a:solidFill>
                  <a:srgbClr val="000000"/>
                </a:solidFill>
              </a:rPr>
              <a:t>这种图叫做有向图。</a:t>
            </a:r>
          </a:p>
        </p:txBody>
      </p:sp>
      <p:grpSp>
        <p:nvGrpSpPr>
          <p:cNvPr id="62" name="组合 61"/>
          <p:cNvGrpSpPr>
            <a:grpSpLocks/>
          </p:cNvGrpSpPr>
          <p:nvPr/>
        </p:nvGrpSpPr>
        <p:grpSpPr bwMode="auto">
          <a:xfrm>
            <a:off x="4934778" y="4626663"/>
            <a:ext cx="2320925" cy="650875"/>
            <a:chOff x="1200" y="3120"/>
            <a:chExt cx="3072" cy="720"/>
          </a:xfrm>
        </p:grpSpPr>
        <p:sp>
          <p:nvSpPr>
            <p:cNvPr id="63" name="椭圆 494597"/>
            <p:cNvSpPr>
              <a:spLocks noChangeArrowheads="1"/>
            </p:cNvSpPr>
            <p:nvPr/>
          </p:nvSpPr>
          <p:spPr bwMode="auto">
            <a:xfrm>
              <a:off x="1200" y="3120"/>
              <a:ext cx="864" cy="720"/>
            </a:xfrm>
            <a:prstGeom prst="ellipse">
              <a:avLst/>
            </a:prstGeom>
            <a:solidFill>
              <a:srgbClr val="CCB374"/>
            </a:solidFill>
            <a:ln w="6350">
              <a:solidFill>
                <a:srgbClr val="00008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4800" b="0"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A</a:t>
              </a:r>
            </a:p>
          </p:txBody>
        </p:sp>
        <p:sp>
          <p:nvSpPr>
            <p:cNvPr id="64" name="直接连接符 494598"/>
            <p:cNvSpPr>
              <a:spLocks noChangeShapeType="1"/>
            </p:cNvSpPr>
            <p:nvPr/>
          </p:nvSpPr>
          <p:spPr bwMode="auto">
            <a:xfrm>
              <a:off x="2016" y="3456"/>
              <a:ext cx="1392" cy="0"/>
            </a:xfrm>
            <a:prstGeom prst="line">
              <a:avLst/>
            </a:prstGeom>
            <a:noFill/>
            <a:ln w="381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5" name="椭圆 494599"/>
            <p:cNvSpPr>
              <a:spLocks noChangeArrowheads="1"/>
            </p:cNvSpPr>
            <p:nvPr/>
          </p:nvSpPr>
          <p:spPr bwMode="auto">
            <a:xfrm>
              <a:off x="3408" y="3120"/>
              <a:ext cx="864" cy="720"/>
            </a:xfrm>
            <a:prstGeom prst="ellipse">
              <a:avLst/>
            </a:prstGeom>
            <a:solidFill>
              <a:srgbClr val="CCB374"/>
            </a:solidFill>
            <a:ln w="6350">
              <a:solidFill>
                <a:srgbClr val="00008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4800" b="0"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B</a:t>
              </a:r>
            </a:p>
          </p:txBody>
        </p:sp>
      </p:grpSp>
    </p:spTree>
    <p:extLst>
      <p:ext uri="{BB962C8B-B14F-4D97-AF65-F5344CB8AC3E}">
        <p14:creationId xmlns:p14="http://schemas.microsoft.com/office/powerpoint/2010/main" val="31512529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899" y="1951265"/>
            <a:ext cx="9980683" cy="1869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0" lvl="0" indent="0" eaLnBrk="1" hangingPunct="1">
              <a:lnSpc>
                <a:spcPct val="150000"/>
              </a:lnSpc>
              <a:spcBef>
                <a:spcPts val="0"/>
              </a:spcBef>
              <a:buNone/>
            </a:pPr>
            <a:r>
              <a:rPr lang="zh-CN" altLang="en-US" sz="2600" dirty="0">
                <a:latin typeface="华文新魏" panose="02010800040101010101" pitchFamily="2" charset="-122"/>
                <a:ea typeface="华文新魏" panose="02010800040101010101" pitchFamily="2" charset="-122"/>
              </a:rPr>
              <a:t>语义网络中的推理过程主要有两种，一种是继承，另一种是匹配。</a:t>
            </a:r>
            <a:endPar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ts val="0"/>
              </a:spcBef>
              <a:spcAft>
                <a:spcPct val="0"/>
              </a:spcAft>
              <a:buClrTx/>
              <a:buSzTx/>
              <a:buFontTx/>
              <a:buBlip>
                <a:blip r:embed="rId2"/>
              </a:buBlip>
              <a:tabLst/>
              <a:defRPr/>
            </a:pPr>
            <a:r>
              <a:rPr lang="zh-CN" altLang="en-US" sz="2600" b="1" noProof="0" dirty="0">
                <a:solidFill>
                  <a:srgbClr val="FF0000"/>
                </a:solidFill>
                <a:latin typeface="微软雅黑" panose="020B0503020204020204" pitchFamily="34" charset="-122"/>
                <a:ea typeface="微软雅黑" panose="020B0503020204020204" pitchFamily="34" charset="-122"/>
              </a:rPr>
              <a:t>匹配</a:t>
            </a:r>
            <a:endPar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lvl="0" eaLnBrk="1" hangingPunct="1">
              <a:lnSpc>
                <a:spcPct val="150000"/>
              </a:lnSpc>
              <a:spcBef>
                <a:spcPts val="0"/>
              </a:spcBef>
              <a:buNone/>
            </a:pPr>
            <a:r>
              <a:rPr lang="zh-CN" altLang="en-US" sz="2400" dirty="0">
                <a:solidFill>
                  <a:srgbClr val="000000"/>
                </a:solidFill>
                <a:latin typeface="微软雅黑" panose="020B0503020204020204" pitchFamily="34" charset="-122"/>
                <a:ea typeface="微软雅黑" panose="020B0503020204020204" pitchFamily="34" charset="-122"/>
              </a:rPr>
              <a:t>当涉及由几个部分组成的事物时，必须考虑值的传递问题</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pSp>
        <p:nvGrpSpPr>
          <p:cNvPr id="42" name="组合 508930"/>
          <p:cNvGrpSpPr>
            <a:grpSpLocks/>
          </p:cNvGrpSpPr>
          <p:nvPr/>
        </p:nvGrpSpPr>
        <p:grpSpPr bwMode="auto">
          <a:xfrm>
            <a:off x="1462158" y="3709989"/>
            <a:ext cx="5124450" cy="2819400"/>
            <a:chOff x="96" y="2064"/>
            <a:chExt cx="3228" cy="1776"/>
          </a:xfrm>
        </p:grpSpPr>
        <p:sp>
          <p:nvSpPr>
            <p:cNvPr id="43" name="直接连接符 508931"/>
            <p:cNvSpPr>
              <a:spLocks noChangeShapeType="1"/>
            </p:cNvSpPr>
            <p:nvPr/>
          </p:nvSpPr>
          <p:spPr bwMode="auto">
            <a:xfrm>
              <a:off x="1045" y="3658"/>
              <a:ext cx="50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4" name="文本框 508932"/>
            <p:cNvSpPr txBox="1">
              <a:spLocks noChangeArrowheads="1"/>
            </p:cNvSpPr>
            <p:nvPr/>
          </p:nvSpPr>
          <p:spPr bwMode="auto">
            <a:xfrm>
              <a:off x="1045" y="3445"/>
              <a:ext cx="50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p>
          </p:txBody>
        </p:sp>
        <p:sp>
          <p:nvSpPr>
            <p:cNvPr id="45" name="椭圆 508933"/>
            <p:cNvSpPr>
              <a:spLocks noChangeArrowheads="1"/>
            </p:cNvSpPr>
            <p:nvPr/>
          </p:nvSpPr>
          <p:spPr bwMode="auto">
            <a:xfrm>
              <a:off x="1553" y="3521"/>
              <a:ext cx="971"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Situation</a:t>
              </a:r>
            </a:p>
          </p:txBody>
        </p:sp>
        <p:sp>
          <p:nvSpPr>
            <p:cNvPr id="46" name="椭圆 508934"/>
            <p:cNvSpPr>
              <a:spLocks noChangeArrowheads="1"/>
            </p:cNvSpPr>
            <p:nvPr/>
          </p:nvSpPr>
          <p:spPr bwMode="auto">
            <a:xfrm>
              <a:off x="142" y="2155"/>
              <a:ext cx="722"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Clyde</a:t>
              </a:r>
            </a:p>
          </p:txBody>
        </p:sp>
        <p:sp>
          <p:nvSpPr>
            <p:cNvPr id="47" name="直接连接符 508935"/>
            <p:cNvSpPr>
              <a:spLocks noChangeShapeType="1"/>
            </p:cNvSpPr>
            <p:nvPr/>
          </p:nvSpPr>
          <p:spPr bwMode="auto">
            <a:xfrm>
              <a:off x="862" y="2292"/>
              <a:ext cx="50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8" name="文本框 508936"/>
            <p:cNvSpPr txBox="1">
              <a:spLocks noChangeArrowheads="1"/>
            </p:cNvSpPr>
            <p:nvPr/>
          </p:nvSpPr>
          <p:spPr bwMode="auto">
            <a:xfrm>
              <a:off x="512" y="2565"/>
              <a:ext cx="73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Owner</a:t>
              </a:r>
            </a:p>
          </p:txBody>
        </p:sp>
        <p:sp>
          <p:nvSpPr>
            <p:cNvPr id="49" name="椭圆 508937"/>
            <p:cNvSpPr>
              <a:spLocks noChangeArrowheads="1"/>
            </p:cNvSpPr>
            <p:nvPr/>
          </p:nvSpPr>
          <p:spPr bwMode="auto">
            <a:xfrm>
              <a:off x="1371" y="2155"/>
              <a:ext cx="727"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Robin</a:t>
              </a:r>
            </a:p>
          </p:txBody>
        </p:sp>
        <p:sp>
          <p:nvSpPr>
            <p:cNvPr id="50" name="直接连接符 508938"/>
            <p:cNvSpPr>
              <a:spLocks noChangeShapeType="1"/>
            </p:cNvSpPr>
            <p:nvPr/>
          </p:nvSpPr>
          <p:spPr bwMode="auto">
            <a:xfrm>
              <a:off x="2112" y="2292"/>
              <a:ext cx="50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1" name="文本框 508939"/>
            <p:cNvSpPr txBox="1">
              <a:spLocks noChangeArrowheads="1"/>
            </p:cNvSpPr>
            <p:nvPr/>
          </p:nvSpPr>
          <p:spPr bwMode="auto">
            <a:xfrm>
              <a:off x="2073" y="2064"/>
              <a:ext cx="56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52" name="椭圆 508940"/>
            <p:cNvSpPr>
              <a:spLocks noChangeArrowheads="1"/>
            </p:cNvSpPr>
            <p:nvPr/>
          </p:nvSpPr>
          <p:spPr bwMode="auto">
            <a:xfrm>
              <a:off x="2592" y="2155"/>
              <a:ext cx="732"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Bird</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53" name="直接连接符 508941"/>
            <p:cNvSpPr>
              <a:spLocks noChangeShapeType="1"/>
            </p:cNvSpPr>
            <p:nvPr/>
          </p:nvSpPr>
          <p:spPr bwMode="auto">
            <a:xfrm flipV="1">
              <a:off x="558" y="2474"/>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4" name="文本框 508942"/>
            <p:cNvSpPr txBox="1">
              <a:spLocks noChangeArrowheads="1"/>
            </p:cNvSpPr>
            <p:nvPr/>
          </p:nvSpPr>
          <p:spPr bwMode="auto">
            <a:xfrm>
              <a:off x="816" y="2064"/>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55" name="椭圆 508943"/>
            <p:cNvSpPr>
              <a:spLocks noChangeArrowheads="1"/>
            </p:cNvSpPr>
            <p:nvPr/>
          </p:nvSpPr>
          <p:spPr bwMode="auto">
            <a:xfrm>
              <a:off x="142" y="2838"/>
              <a:ext cx="722"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Own1</a:t>
              </a:r>
            </a:p>
          </p:txBody>
        </p:sp>
        <p:sp>
          <p:nvSpPr>
            <p:cNvPr id="56" name="直接连接符 508944"/>
            <p:cNvSpPr>
              <a:spLocks noChangeShapeType="1"/>
            </p:cNvSpPr>
            <p:nvPr/>
          </p:nvSpPr>
          <p:spPr bwMode="auto">
            <a:xfrm>
              <a:off x="558" y="3157"/>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7" name="文本框 508945"/>
            <p:cNvSpPr txBox="1">
              <a:spLocks noChangeArrowheads="1"/>
            </p:cNvSpPr>
            <p:nvPr/>
          </p:nvSpPr>
          <p:spPr bwMode="auto">
            <a:xfrm>
              <a:off x="558" y="3157"/>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58" name="椭圆 508946"/>
            <p:cNvSpPr>
              <a:spLocks noChangeArrowheads="1"/>
            </p:cNvSpPr>
            <p:nvPr/>
          </p:nvSpPr>
          <p:spPr bwMode="auto">
            <a:xfrm>
              <a:off x="96" y="3521"/>
              <a:ext cx="971"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Ownership</a:t>
              </a:r>
            </a:p>
          </p:txBody>
        </p:sp>
        <p:sp>
          <p:nvSpPr>
            <p:cNvPr id="59" name="直接连接符 508947"/>
            <p:cNvSpPr>
              <a:spLocks noChangeShapeType="1"/>
            </p:cNvSpPr>
            <p:nvPr/>
          </p:nvSpPr>
          <p:spPr bwMode="auto">
            <a:xfrm>
              <a:off x="850" y="2975"/>
              <a:ext cx="50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0" name="椭圆 508948"/>
            <p:cNvSpPr>
              <a:spLocks noChangeArrowheads="1"/>
            </p:cNvSpPr>
            <p:nvPr/>
          </p:nvSpPr>
          <p:spPr bwMode="auto">
            <a:xfrm>
              <a:off x="1358" y="2838"/>
              <a:ext cx="740"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Nest1</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61" name="直接连接符 508949"/>
            <p:cNvSpPr>
              <a:spLocks noChangeShapeType="1"/>
            </p:cNvSpPr>
            <p:nvPr/>
          </p:nvSpPr>
          <p:spPr bwMode="auto">
            <a:xfrm>
              <a:off x="2106" y="2975"/>
              <a:ext cx="50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2" name="文本框 508950"/>
            <p:cNvSpPr txBox="1">
              <a:spLocks noChangeArrowheads="1"/>
            </p:cNvSpPr>
            <p:nvPr/>
          </p:nvSpPr>
          <p:spPr bwMode="auto">
            <a:xfrm>
              <a:off x="2119" y="2976"/>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p>
          </p:txBody>
        </p:sp>
        <p:sp>
          <p:nvSpPr>
            <p:cNvPr id="63" name="椭圆 508951"/>
            <p:cNvSpPr>
              <a:spLocks noChangeArrowheads="1"/>
            </p:cNvSpPr>
            <p:nvPr/>
          </p:nvSpPr>
          <p:spPr bwMode="auto">
            <a:xfrm>
              <a:off x="2615" y="2838"/>
              <a:ext cx="697"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Nest</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64" name="文本框 508952"/>
            <p:cNvSpPr txBox="1">
              <a:spLocks noChangeArrowheads="1"/>
            </p:cNvSpPr>
            <p:nvPr/>
          </p:nvSpPr>
          <p:spPr bwMode="auto">
            <a:xfrm>
              <a:off x="850" y="2976"/>
              <a:ext cx="60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Owns</a:t>
              </a:r>
            </a:p>
          </p:txBody>
        </p:sp>
      </p:grpSp>
      <p:grpSp>
        <p:nvGrpSpPr>
          <p:cNvPr id="65" name="组合 64"/>
          <p:cNvGrpSpPr>
            <a:grpSpLocks/>
          </p:cNvGrpSpPr>
          <p:nvPr/>
        </p:nvGrpSpPr>
        <p:grpSpPr bwMode="auto">
          <a:xfrm>
            <a:off x="7348608" y="3854452"/>
            <a:ext cx="2863850" cy="2674937"/>
            <a:chOff x="3538" y="2108"/>
            <a:chExt cx="1804" cy="1685"/>
          </a:xfrm>
        </p:grpSpPr>
        <p:sp>
          <p:nvSpPr>
            <p:cNvPr id="66" name="直接连接符 508954"/>
            <p:cNvSpPr>
              <a:spLocks noChangeShapeType="1"/>
            </p:cNvSpPr>
            <p:nvPr/>
          </p:nvSpPr>
          <p:spPr bwMode="auto">
            <a:xfrm>
              <a:off x="4272" y="2928"/>
              <a:ext cx="62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7" name="椭圆 508955"/>
            <p:cNvSpPr>
              <a:spLocks noChangeArrowheads="1"/>
            </p:cNvSpPr>
            <p:nvPr/>
          </p:nvSpPr>
          <p:spPr bwMode="auto">
            <a:xfrm>
              <a:off x="3584" y="2108"/>
              <a:ext cx="656"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Clyde</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68" name="直接连接符 508956"/>
            <p:cNvSpPr>
              <a:spLocks noChangeShapeType="1"/>
            </p:cNvSpPr>
            <p:nvPr/>
          </p:nvSpPr>
          <p:spPr bwMode="auto">
            <a:xfrm flipV="1">
              <a:off x="4000" y="2427"/>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69" name="椭圆 508957"/>
            <p:cNvSpPr>
              <a:spLocks noChangeArrowheads="1"/>
            </p:cNvSpPr>
            <p:nvPr/>
          </p:nvSpPr>
          <p:spPr bwMode="auto">
            <a:xfrm>
              <a:off x="3584" y="2791"/>
              <a:ext cx="704"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0" name="直接连接符 508958"/>
            <p:cNvSpPr>
              <a:spLocks noChangeShapeType="1"/>
            </p:cNvSpPr>
            <p:nvPr/>
          </p:nvSpPr>
          <p:spPr bwMode="auto">
            <a:xfrm>
              <a:off x="4000" y="3110"/>
              <a:ext cx="0" cy="36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71" name="文本框 508959"/>
            <p:cNvSpPr txBox="1">
              <a:spLocks noChangeArrowheads="1"/>
            </p:cNvSpPr>
            <p:nvPr/>
          </p:nvSpPr>
          <p:spPr bwMode="auto">
            <a:xfrm>
              <a:off x="4000" y="3110"/>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2" name="椭圆 508960"/>
            <p:cNvSpPr>
              <a:spLocks noChangeArrowheads="1"/>
            </p:cNvSpPr>
            <p:nvPr/>
          </p:nvSpPr>
          <p:spPr bwMode="auto">
            <a:xfrm>
              <a:off x="3538" y="3474"/>
              <a:ext cx="971" cy="319"/>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Ownership</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3" name="文本框 508961"/>
            <p:cNvSpPr txBox="1">
              <a:spLocks noChangeArrowheads="1"/>
            </p:cNvSpPr>
            <p:nvPr/>
          </p:nvSpPr>
          <p:spPr bwMode="auto">
            <a:xfrm>
              <a:off x="3984" y="2496"/>
              <a:ext cx="73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Owner</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4" name="椭圆 508962"/>
            <p:cNvSpPr>
              <a:spLocks noChangeArrowheads="1"/>
            </p:cNvSpPr>
            <p:nvPr/>
          </p:nvSpPr>
          <p:spPr bwMode="auto">
            <a:xfrm>
              <a:off x="4896" y="2832"/>
              <a:ext cx="446" cy="240"/>
            </a:xfrm>
            <a:prstGeom prst="ellipse">
              <a:avLst/>
            </a:prstGeom>
            <a:solidFill>
              <a:srgbClr val="FFFF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5" name="文本框 508963"/>
            <p:cNvSpPr txBox="1">
              <a:spLocks noChangeArrowheads="1"/>
            </p:cNvSpPr>
            <p:nvPr/>
          </p:nvSpPr>
          <p:spPr bwMode="auto">
            <a:xfrm>
              <a:off x="4272" y="2880"/>
              <a:ext cx="60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Owns</a:t>
              </a:r>
              <a:endParaRPr kumimoji="0" lang="en-US" altLang="zh-CN" sz="2400" b="0" i="0" u="none" strike="noStrike" kern="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endParaRPr>
            </a:p>
          </p:txBody>
        </p:sp>
      </p:grpSp>
      <p:sp>
        <p:nvSpPr>
          <p:cNvPr id="76" name="文本框 75"/>
          <p:cNvSpPr txBox="1">
            <a:spLocks noChangeArrowheads="1"/>
          </p:cNvSpPr>
          <p:nvPr/>
        </p:nvSpPr>
        <p:spPr bwMode="auto">
          <a:xfrm>
            <a:off x="8890071" y="3879057"/>
            <a:ext cx="3352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400" smtClean="0">
                <a:solidFill>
                  <a:srgbClr val="000000"/>
                </a:solidFill>
                <a:latin typeface="Times New Roman" panose="02020603050405020304" pitchFamily="18" charset="0"/>
                <a:ea typeface="宋体" panose="02010600030101010101" pitchFamily="2" charset="-122"/>
              </a:rPr>
              <a:t>What does Clyde own?</a:t>
            </a:r>
            <a:endParaRPr lang="en-US" altLang="zh-CN" sz="2400" smtClean="0">
              <a:solidFill>
                <a:srgbClr val="000000"/>
              </a:solidFill>
              <a:latin typeface="Comic Sans MS" panose="030F0702030302020204" pitchFamily="66" charset="0"/>
              <a:ea typeface="华文新魏" panose="02010800040101010101" pitchFamily="2" charset="-122"/>
            </a:endParaRPr>
          </a:p>
        </p:txBody>
      </p:sp>
    </p:spTree>
    <p:extLst>
      <p:ext uri="{BB962C8B-B14F-4D97-AF65-F5344CB8AC3E}">
        <p14:creationId xmlns:p14="http://schemas.microsoft.com/office/powerpoint/2010/main" val="17599940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dissolve">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sp>
        <p:nvSpPr>
          <p:cNvPr id="77" name="文本占位符 519170"/>
          <p:cNvSpPr txBox="1">
            <a:spLocks noChangeArrowheads="1"/>
          </p:cNvSpPr>
          <p:nvPr/>
        </p:nvSpPr>
        <p:spPr bwMode="auto">
          <a:xfrm>
            <a:off x="1104900" y="2267177"/>
            <a:ext cx="8382000" cy="459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r>
              <a:rPr lang="zh-CN" altLang="en-US" dirty="0">
                <a:solidFill>
                  <a:srgbClr val="FF3300"/>
                </a:solidFill>
                <a:latin typeface="Times New Roman" panose="02020603050405020304" pitchFamily="18" charset="0"/>
              </a:rPr>
              <a:t>样</a:t>
            </a:r>
            <a:r>
              <a:rPr lang="zh-CN" altLang="en-US" dirty="0" smtClean="0">
                <a:solidFill>
                  <a:srgbClr val="FF3300"/>
                </a:solidFill>
                <a:latin typeface="Times New Roman" panose="02020603050405020304" pitchFamily="18" charset="0"/>
              </a:rPr>
              <a:t>例</a:t>
            </a:r>
            <a:r>
              <a:rPr lang="zh-CN" altLang="en-US" dirty="0" smtClean="0">
                <a:latin typeface="Times New Roman" panose="02020603050405020304" pitchFamily="18" charset="0"/>
              </a:rPr>
              <a:t>：</a:t>
            </a:r>
          </a:p>
          <a:p>
            <a:pPr algn="ctr" eaLnBrk="1" hangingPunct="1">
              <a:buFontTx/>
              <a:buNone/>
            </a:pPr>
            <a:r>
              <a:rPr lang="en-US" altLang="zh-CN" dirty="0" smtClean="0">
                <a:latin typeface="Times New Roman" panose="02020603050405020304" pitchFamily="18" charset="0"/>
              </a:rPr>
              <a:t>Use semantic networks to represent the followings:</a:t>
            </a:r>
          </a:p>
          <a:p>
            <a:pPr lvl="1" eaLnBrk="1" hangingPunct="1"/>
            <a:r>
              <a:rPr lang="en-US" altLang="zh-CN" dirty="0" smtClean="0">
                <a:latin typeface="Georgia" panose="02040502050405020303" pitchFamily="18" charset="0"/>
              </a:rPr>
              <a:t>Nellie is an elephant,</a:t>
            </a:r>
          </a:p>
          <a:p>
            <a:pPr lvl="1" eaLnBrk="1" hangingPunct="1"/>
            <a:r>
              <a:rPr lang="en-US" altLang="zh-CN" dirty="0" smtClean="0">
                <a:latin typeface="Georgia" panose="02040502050405020303" pitchFamily="18" charset="0"/>
              </a:rPr>
              <a:t>he likes apples. </a:t>
            </a:r>
          </a:p>
          <a:p>
            <a:pPr lvl="1" eaLnBrk="1" hangingPunct="1"/>
            <a:r>
              <a:rPr lang="en-US" altLang="zh-CN" dirty="0" smtClean="0">
                <a:latin typeface="Georgia" panose="02040502050405020303" pitchFamily="18" charset="0"/>
              </a:rPr>
              <a:t>Elephants are a kind of mammals,</a:t>
            </a:r>
          </a:p>
          <a:p>
            <a:pPr lvl="1" eaLnBrk="1" hangingPunct="1"/>
            <a:r>
              <a:rPr lang="en-US" altLang="zh-CN" dirty="0" smtClean="0">
                <a:latin typeface="Georgia" panose="02040502050405020303" pitchFamily="18" charset="0"/>
              </a:rPr>
              <a:t>they live in Africa, </a:t>
            </a:r>
          </a:p>
          <a:p>
            <a:pPr lvl="1" eaLnBrk="1" hangingPunct="1"/>
            <a:r>
              <a:rPr lang="en-US" altLang="zh-CN" dirty="0" smtClean="0">
                <a:latin typeface="Georgia" panose="02040502050405020303" pitchFamily="18" charset="0"/>
              </a:rPr>
              <a:t>and they are big animals. </a:t>
            </a:r>
          </a:p>
          <a:p>
            <a:pPr lvl="1" eaLnBrk="1" hangingPunct="1"/>
            <a:r>
              <a:rPr lang="en-US" altLang="zh-CN" dirty="0" smtClean="0">
                <a:latin typeface="Georgia" panose="02040502050405020303" pitchFamily="18" charset="0"/>
              </a:rPr>
              <a:t>Mammals and reptiles are both animals, </a:t>
            </a:r>
          </a:p>
          <a:p>
            <a:pPr lvl="1" eaLnBrk="1" hangingPunct="1"/>
            <a:r>
              <a:rPr lang="en-US" altLang="zh-CN" dirty="0" smtClean="0">
                <a:latin typeface="Georgia" panose="02040502050405020303" pitchFamily="18" charset="0"/>
              </a:rPr>
              <a:t>all animals have head.</a:t>
            </a:r>
            <a:endParaRPr lang="en-US" altLang="zh-CN" dirty="0" smtClean="0">
              <a:latin typeface="Georgia" panose="02040502050405020303" pitchFamily="18" charset="0"/>
            </a:endParaRPr>
          </a:p>
        </p:txBody>
      </p:sp>
    </p:spTree>
    <p:extLst>
      <p:ext uri="{BB962C8B-B14F-4D97-AF65-F5344CB8AC3E}">
        <p14:creationId xmlns:p14="http://schemas.microsoft.com/office/powerpoint/2010/main" val="1001509079"/>
      </p:ext>
    </p:extLst>
  </p:cSld>
  <p:clrMapOvr>
    <a:masterClrMapping/>
  </p:clrMapOvr>
  <p:transition spd="med">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2.4    </a:t>
            </a:r>
            <a:r>
              <a:rPr lang="zh-CN" altLang="en-US" b="1" dirty="0" smtClean="0">
                <a:solidFill>
                  <a:srgbClr val="0000FF"/>
                </a:solidFill>
                <a:cs typeface="+mn-cs"/>
              </a:rPr>
              <a:t>语义网络表示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2.4.3 </a:t>
            </a:r>
            <a:r>
              <a:rPr lang="zh-CN" altLang="en-US" sz="2600" b="1" dirty="0" smtClean="0">
                <a:solidFill>
                  <a:srgbClr val="0000FF"/>
                </a:solidFill>
              </a:rPr>
              <a:t>语义网络的推理过程</a:t>
            </a:r>
            <a:endParaRPr lang="en-US" altLang="zh-CN" sz="2600" dirty="0" smtClean="0">
              <a:solidFill>
                <a:srgbClr val="000000"/>
              </a:solidFill>
              <a:latin typeface="Berlin Sans FB"/>
            </a:endParaRPr>
          </a:p>
        </p:txBody>
      </p:sp>
      <p:grpSp>
        <p:nvGrpSpPr>
          <p:cNvPr id="32" name="组合 521218"/>
          <p:cNvGrpSpPr>
            <a:grpSpLocks/>
          </p:cNvGrpSpPr>
          <p:nvPr/>
        </p:nvGrpSpPr>
        <p:grpSpPr bwMode="auto">
          <a:xfrm>
            <a:off x="3199641" y="2157640"/>
            <a:ext cx="5791200" cy="4343400"/>
            <a:chOff x="826" y="1344"/>
            <a:chExt cx="3648" cy="2736"/>
          </a:xfrm>
        </p:grpSpPr>
        <p:sp>
          <p:nvSpPr>
            <p:cNvPr id="33" name="椭圆 521219"/>
            <p:cNvSpPr>
              <a:spLocks noChangeArrowheads="1"/>
            </p:cNvSpPr>
            <p:nvPr/>
          </p:nvSpPr>
          <p:spPr bwMode="auto">
            <a:xfrm>
              <a:off x="1642" y="1462"/>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Animal</a:t>
              </a:r>
            </a:p>
          </p:txBody>
        </p:sp>
        <p:sp>
          <p:nvSpPr>
            <p:cNvPr id="34" name="椭圆 521220"/>
            <p:cNvSpPr>
              <a:spLocks noChangeArrowheads="1"/>
            </p:cNvSpPr>
            <p:nvPr/>
          </p:nvSpPr>
          <p:spPr bwMode="auto">
            <a:xfrm>
              <a:off x="826" y="2038"/>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Reptile</a:t>
              </a:r>
            </a:p>
          </p:txBody>
        </p:sp>
        <p:sp>
          <p:nvSpPr>
            <p:cNvPr id="35" name="椭圆 521221"/>
            <p:cNvSpPr>
              <a:spLocks noChangeArrowheads="1"/>
            </p:cNvSpPr>
            <p:nvPr/>
          </p:nvSpPr>
          <p:spPr bwMode="auto">
            <a:xfrm>
              <a:off x="2314" y="2806"/>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Elephant</a:t>
              </a:r>
            </a:p>
          </p:txBody>
        </p:sp>
        <p:sp>
          <p:nvSpPr>
            <p:cNvPr id="36" name="椭圆 521222"/>
            <p:cNvSpPr>
              <a:spLocks noChangeArrowheads="1"/>
            </p:cNvSpPr>
            <p:nvPr/>
          </p:nvSpPr>
          <p:spPr bwMode="auto">
            <a:xfrm>
              <a:off x="2314" y="3574"/>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Nellie</a:t>
              </a:r>
            </a:p>
          </p:txBody>
        </p:sp>
        <p:sp>
          <p:nvSpPr>
            <p:cNvPr id="37" name="椭圆 521223"/>
            <p:cNvSpPr>
              <a:spLocks noChangeArrowheads="1"/>
            </p:cNvSpPr>
            <p:nvPr/>
          </p:nvSpPr>
          <p:spPr bwMode="auto">
            <a:xfrm>
              <a:off x="2314" y="2086"/>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Mammal</a:t>
              </a:r>
            </a:p>
          </p:txBody>
        </p:sp>
        <p:sp>
          <p:nvSpPr>
            <p:cNvPr id="38" name="椭圆 521224"/>
            <p:cNvSpPr>
              <a:spLocks noChangeArrowheads="1"/>
            </p:cNvSpPr>
            <p:nvPr/>
          </p:nvSpPr>
          <p:spPr bwMode="auto">
            <a:xfrm>
              <a:off x="3658" y="3574"/>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apples</a:t>
              </a:r>
            </a:p>
          </p:txBody>
        </p:sp>
        <p:sp>
          <p:nvSpPr>
            <p:cNvPr id="39" name="椭圆 521225"/>
            <p:cNvSpPr>
              <a:spLocks noChangeArrowheads="1"/>
            </p:cNvSpPr>
            <p:nvPr/>
          </p:nvSpPr>
          <p:spPr bwMode="auto">
            <a:xfrm>
              <a:off x="3610" y="2806"/>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large</a:t>
              </a:r>
            </a:p>
          </p:txBody>
        </p:sp>
        <p:sp>
          <p:nvSpPr>
            <p:cNvPr id="40" name="椭圆 521226"/>
            <p:cNvSpPr>
              <a:spLocks noChangeArrowheads="1"/>
            </p:cNvSpPr>
            <p:nvPr/>
          </p:nvSpPr>
          <p:spPr bwMode="auto">
            <a:xfrm>
              <a:off x="2794" y="1510"/>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head</a:t>
              </a:r>
            </a:p>
          </p:txBody>
        </p:sp>
        <p:sp>
          <p:nvSpPr>
            <p:cNvPr id="41" name="直接连接符 521227"/>
            <p:cNvSpPr>
              <a:spLocks noChangeShapeType="1"/>
            </p:cNvSpPr>
            <p:nvPr/>
          </p:nvSpPr>
          <p:spPr bwMode="auto">
            <a:xfrm>
              <a:off x="2458" y="1654"/>
              <a:ext cx="384" cy="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2" name="直接连接符 521228"/>
            <p:cNvSpPr>
              <a:spLocks noChangeShapeType="1"/>
            </p:cNvSpPr>
            <p:nvPr/>
          </p:nvSpPr>
          <p:spPr bwMode="auto">
            <a:xfrm>
              <a:off x="3178" y="3046"/>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3" name="直接连接符 521229"/>
            <p:cNvSpPr>
              <a:spLocks noChangeShapeType="1"/>
            </p:cNvSpPr>
            <p:nvPr/>
          </p:nvSpPr>
          <p:spPr bwMode="auto">
            <a:xfrm>
              <a:off x="3130" y="3766"/>
              <a:ext cx="5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4" name="直接连接符 521230"/>
            <p:cNvSpPr>
              <a:spLocks noChangeShapeType="1"/>
            </p:cNvSpPr>
            <p:nvPr/>
          </p:nvSpPr>
          <p:spPr bwMode="auto">
            <a:xfrm flipV="1">
              <a:off x="2794" y="3238"/>
              <a:ext cx="0" cy="3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5" name="直接连接符 521231"/>
            <p:cNvSpPr>
              <a:spLocks noChangeShapeType="1"/>
            </p:cNvSpPr>
            <p:nvPr/>
          </p:nvSpPr>
          <p:spPr bwMode="auto">
            <a:xfrm flipV="1">
              <a:off x="2698" y="2518"/>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6" name="直接连接符 521232"/>
            <p:cNvSpPr>
              <a:spLocks noChangeShapeType="1"/>
            </p:cNvSpPr>
            <p:nvPr/>
          </p:nvSpPr>
          <p:spPr bwMode="auto">
            <a:xfrm flipH="1" flipV="1">
              <a:off x="2266" y="1846"/>
              <a:ext cx="384"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7" name="直接连接符 521233"/>
            <p:cNvSpPr>
              <a:spLocks noChangeShapeType="1"/>
            </p:cNvSpPr>
            <p:nvPr/>
          </p:nvSpPr>
          <p:spPr bwMode="auto">
            <a:xfrm flipV="1">
              <a:off x="1450" y="1846"/>
              <a:ext cx="336"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48" name="文本框 521234"/>
            <p:cNvSpPr txBox="1">
              <a:spLocks noChangeArrowheads="1"/>
            </p:cNvSpPr>
            <p:nvPr/>
          </p:nvSpPr>
          <p:spPr bwMode="auto">
            <a:xfrm>
              <a:off x="960" y="1680"/>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p>
          </p:txBody>
        </p:sp>
        <p:sp>
          <p:nvSpPr>
            <p:cNvPr id="49" name="文本框 521235"/>
            <p:cNvSpPr txBox="1">
              <a:spLocks noChangeArrowheads="1"/>
            </p:cNvSpPr>
            <p:nvPr/>
          </p:nvSpPr>
          <p:spPr bwMode="auto">
            <a:xfrm>
              <a:off x="2544" y="1824"/>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p>
          </p:txBody>
        </p:sp>
        <p:sp>
          <p:nvSpPr>
            <p:cNvPr id="50" name="文本框 521236"/>
            <p:cNvSpPr txBox="1">
              <a:spLocks noChangeArrowheads="1"/>
            </p:cNvSpPr>
            <p:nvPr/>
          </p:nvSpPr>
          <p:spPr bwMode="auto">
            <a:xfrm>
              <a:off x="2352" y="1344"/>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haspart</a:t>
              </a:r>
            </a:p>
          </p:txBody>
        </p:sp>
        <p:sp>
          <p:nvSpPr>
            <p:cNvPr id="51" name="文本框 521237"/>
            <p:cNvSpPr txBox="1">
              <a:spLocks noChangeArrowheads="1"/>
            </p:cNvSpPr>
            <p:nvPr/>
          </p:nvSpPr>
          <p:spPr bwMode="auto">
            <a:xfrm>
              <a:off x="2784" y="2544"/>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AKO</a:t>
              </a:r>
            </a:p>
          </p:txBody>
        </p:sp>
        <p:sp>
          <p:nvSpPr>
            <p:cNvPr id="52" name="文本框 521238"/>
            <p:cNvSpPr txBox="1">
              <a:spLocks noChangeArrowheads="1"/>
            </p:cNvSpPr>
            <p:nvPr/>
          </p:nvSpPr>
          <p:spPr bwMode="auto">
            <a:xfrm>
              <a:off x="2832" y="3312"/>
              <a:ext cx="4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ISA</a:t>
              </a:r>
            </a:p>
          </p:txBody>
        </p:sp>
        <p:sp>
          <p:nvSpPr>
            <p:cNvPr id="53" name="文本框 521239"/>
            <p:cNvSpPr txBox="1">
              <a:spLocks noChangeArrowheads="1"/>
            </p:cNvSpPr>
            <p:nvPr/>
          </p:nvSpPr>
          <p:spPr bwMode="auto">
            <a:xfrm>
              <a:off x="3168" y="2976"/>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size</a:t>
              </a:r>
            </a:p>
          </p:txBody>
        </p:sp>
        <p:sp>
          <p:nvSpPr>
            <p:cNvPr id="54" name="椭圆 521240"/>
            <p:cNvSpPr>
              <a:spLocks noChangeArrowheads="1"/>
            </p:cNvSpPr>
            <p:nvPr/>
          </p:nvSpPr>
          <p:spPr bwMode="auto">
            <a:xfrm>
              <a:off x="1114" y="2854"/>
              <a:ext cx="816" cy="432"/>
            </a:xfrm>
            <a:prstGeom prst="ellipse">
              <a:avLst/>
            </a:prstGeom>
            <a:solidFill>
              <a:srgbClr val="33CCCC"/>
            </a:solidFill>
            <a:ln w="9525">
              <a:solidFill>
                <a:srgbClr val="000000"/>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Africa</a:t>
              </a:r>
            </a:p>
          </p:txBody>
        </p:sp>
        <p:sp>
          <p:nvSpPr>
            <p:cNvPr id="55" name="直接连接符 521241"/>
            <p:cNvSpPr>
              <a:spLocks noChangeShapeType="1"/>
            </p:cNvSpPr>
            <p:nvPr/>
          </p:nvSpPr>
          <p:spPr bwMode="auto">
            <a:xfrm flipH="1">
              <a:off x="1882" y="3046"/>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56" name="文本框 521242"/>
            <p:cNvSpPr txBox="1">
              <a:spLocks noChangeArrowheads="1"/>
            </p:cNvSpPr>
            <p:nvPr/>
          </p:nvSpPr>
          <p:spPr bwMode="auto">
            <a:xfrm>
              <a:off x="1824" y="2736"/>
              <a:ext cx="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livesin</a:t>
              </a:r>
            </a:p>
          </p:txBody>
        </p:sp>
        <p:sp>
          <p:nvSpPr>
            <p:cNvPr id="57" name="文本框 521243"/>
            <p:cNvSpPr txBox="1">
              <a:spLocks noChangeArrowheads="1"/>
            </p:cNvSpPr>
            <p:nvPr/>
          </p:nvSpPr>
          <p:spPr bwMode="auto">
            <a:xfrm>
              <a:off x="3168" y="3792"/>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likes</a:t>
              </a:r>
            </a:p>
          </p:txBody>
        </p:sp>
      </p:grpSp>
    </p:spTree>
    <p:extLst>
      <p:ext uri="{BB962C8B-B14F-4D97-AF65-F5344CB8AC3E}">
        <p14:creationId xmlns:p14="http://schemas.microsoft.com/office/powerpoint/2010/main" val="3574297548"/>
      </p:ext>
    </p:extLst>
  </p:cSld>
  <p:clrMapOvr>
    <a:masterClrMapping/>
  </p:clrMapOvr>
  <p:transition spd="med">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2.5    </a:t>
            </a:r>
            <a:r>
              <a:rPr lang="zh-CN" altLang="en-US" b="1" dirty="0" smtClean="0">
                <a:solidFill>
                  <a:srgbClr val="0000FF"/>
                </a:solidFill>
                <a:cs typeface="+mn-cs"/>
              </a:rPr>
              <a:t>框架表示</a:t>
            </a:r>
            <a:endParaRPr lang="zh-CN" altLang="zh-CN" b="1" dirty="0">
              <a:solidFill>
                <a:srgbClr val="0000FF"/>
              </a:solidFill>
              <a:cs typeface="+mn-cs"/>
            </a:endParaRPr>
          </a:p>
        </p:txBody>
      </p:sp>
      <p:sp>
        <p:nvSpPr>
          <p:cNvPr id="8" name="文本占位符 637965"/>
          <p:cNvSpPr txBox="1">
            <a:spLocks noChangeArrowheads="1"/>
          </p:cNvSpPr>
          <p:nvPr/>
        </p:nvSpPr>
        <p:spPr bwMode="auto">
          <a:xfrm>
            <a:off x="1104899" y="1951265"/>
            <a:ext cx="9980683"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ts val="0"/>
              </a:spcBef>
              <a:spcAft>
                <a:spcPct val="0"/>
              </a:spcAft>
              <a:buClrTx/>
              <a:buSzTx/>
              <a:buFontTx/>
              <a:buBlip>
                <a:blip r:embed="rId2"/>
              </a:buBlip>
              <a:tabLst/>
              <a:defRPr/>
            </a:pPr>
            <a:r>
              <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框架表示</a:t>
            </a:r>
          </a:p>
          <a:p>
            <a:pPr lvl="1" eaLnBrk="1" hangingPunct="1">
              <a:lnSpc>
                <a:spcPct val="150000"/>
              </a:lnSpc>
              <a:spcBef>
                <a:spcPts val="0"/>
              </a:spcBef>
            </a:pPr>
            <a:r>
              <a:rPr lang="zh-CN" altLang="en-US" dirty="0">
                <a:solidFill>
                  <a:srgbClr val="000000"/>
                </a:solidFill>
                <a:latin typeface="微软雅黑" panose="020B0503020204020204" pitchFamily="34" charset="-122"/>
                <a:ea typeface="微软雅黑" panose="020B0503020204020204" pitchFamily="34" charset="-122"/>
              </a:rPr>
              <a:t>框架是一种数据结构，在这个结构中，新的资料可以从过去的经验中得到的概念来分析和解释。</a:t>
            </a:r>
          </a:p>
          <a:p>
            <a:pPr lvl="1" eaLnBrk="1" hangingPunct="1">
              <a:lnSpc>
                <a:spcPct val="150000"/>
              </a:lnSpc>
              <a:spcBef>
                <a:spcPts val="0"/>
              </a:spcBef>
            </a:pPr>
            <a:r>
              <a:rPr lang="zh-CN" altLang="en-US" dirty="0">
                <a:solidFill>
                  <a:srgbClr val="000000"/>
                </a:solidFill>
                <a:latin typeface="微软雅黑" panose="020B0503020204020204" pitchFamily="34" charset="-122"/>
                <a:ea typeface="微软雅黑" panose="020B0503020204020204" pitchFamily="34" charset="-122"/>
              </a:rPr>
              <a:t>框架是一种结构化知识表示法，通常采用语义网络中的</a:t>
            </a:r>
            <a:r>
              <a:rPr lang="zh-CN" altLang="en-US" dirty="0">
                <a:solidFill>
                  <a:srgbClr val="FF0000"/>
                </a:solidFill>
                <a:latin typeface="微软雅黑" panose="020B0503020204020204" pitchFamily="34" charset="-122"/>
                <a:ea typeface="微软雅黑" panose="020B0503020204020204" pitchFamily="34" charset="-122"/>
              </a:rPr>
              <a:t>节点</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槽</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值</a:t>
            </a:r>
            <a:r>
              <a:rPr lang="zh-CN" altLang="en-US" dirty="0">
                <a:solidFill>
                  <a:srgbClr val="000000"/>
                </a:solidFill>
                <a:latin typeface="微软雅黑" panose="020B0503020204020204" pitchFamily="34" charset="-122"/>
                <a:ea typeface="微软雅黑" panose="020B0503020204020204" pitchFamily="34" charset="-122"/>
              </a:rPr>
              <a:t>表示结构。这组节点和槽可以描述格式固定的事物、行动和事件。</a:t>
            </a:r>
          </a:p>
        </p:txBody>
      </p:sp>
    </p:spTree>
    <p:extLst>
      <p:ext uri="{BB962C8B-B14F-4D97-AF65-F5344CB8AC3E}">
        <p14:creationId xmlns:p14="http://schemas.microsoft.com/office/powerpoint/2010/main" val="2339735923"/>
      </p:ext>
    </p:extLst>
  </p:cSld>
  <p:clrMapOvr>
    <a:masterClrMapping/>
  </p:clrMapOvr>
  <p:transition spd="med">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2.5    </a:t>
            </a:r>
            <a:r>
              <a:rPr lang="zh-CN" altLang="en-US" b="1" dirty="0" smtClean="0">
                <a:solidFill>
                  <a:srgbClr val="0000FF"/>
                </a:solidFill>
                <a:cs typeface="+mn-cs"/>
              </a:rPr>
              <a:t>框架表示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2.5.1 </a:t>
            </a:r>
            <a:r>
              <a:rPr lang="zh-CN" altLang="en-US" sz="2600" b="1" dirty="0" smtClean="0">
                <a:solidFill>
                  <a:srgbClr val="0000FF"/>
                </a:solidFill>
              </a:rPr>
              <a:t>框架的构成</a:t>
            </a:r>
            <a:endParaRPr lang="en-US" altLang="zh-CN" sz="2600" dirty="0" smtClean="0">
              <a:solidFill>
                <a:srgbClr val="000000"/>
              </a:solidFill>
              <a:latin typeface="Berlin Sans FB"/>
            </a:endParaRPr>
          </a:p>
        </p:txBody>
      </p:sp>
      <p:sp>
        <p:nvSpPr>
          <p:cNvPr id="6" name="文本占位符 637965"/>
          <p:cNvSpPr txBox="1">
            <a:spLocks noChangeArrowheads="1"/>
          </p:cNvSpPr>
          <p:nvPr/>
        </p:nvSpPr>
        <p:spPr bwMode="auto">
          <a:xfrm>
            <a:off x="1104899" y="1951265"/>
            <a:ext cx="5704115"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ts val="0"/>
              </a:spcBef>
              <a:spcAft>
                <a:spcPct val="0"/>
              </a:spcAft>
              <a:buClrTx/>
              <a:buSzTx/>
              <a:buFontTx/>
              <a:buBlip>
                <a:blip r:embed="rId2"/>
              </a:buBlip>
              <a:tabLst/>
              <a:defRPr/>
            </a:pPr>
            <a:r>
              <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框架的构成</a:t>
            </a:r>
          </a:p>
          <a:p>
            <a:pPr lvl="1" eaLnBrk="1" hangingPunct="1">
              <a:lnSpc>
                <a:spcPct val="150000"/>
              </a:lnSpc>
              <a:spcBef>
                <a:spcPts val="0"/>
              </a:spcBef>
            </a:pPr>
            <a:r>
              <a:rPr lang="zh-CN" altLang="en-US" dirty="0">
                <a:solidFill>
                  <a:srgbClr val="000000"/>
                </a:solidFill>
                <a:latin typeface="微软雅黑" panose="020B0503020204020204" pitchFamily="34" charset="-122"/>
                <a:ea typeface="微软雅黑" panose="020B0503020204020204" pitchFamily="34" charset="-122"/>
              </a:rPr>
              <a:t>框架通常由描述事物的各个方面的槽组成，每个槽可以拥有若干个侧面，而每个侧面又可以拥有若干个值。这些内容可以根据具体问题的具体需要来取舍，一个框架的一般结构</a:t>
            </a:r>
            <a:r>
              <a:rPr lang="zh-CN" altLang="en-US" dirty="0" smtClean="0">
                <a:solidFill>
                  <a:srgbClr val="000000"/>
                </a:solidFill>
                <a:latin typeface="微软雅黑" panose="020B0503020204020204" pitchFamily="34" charset="-122"/>
                <a:ea typeface="微软雅黑" panose="020B0503020204020204" pitchFamily="34" charset="-122"/>
              </a:rPr>
              <a:t>如右所示：</a:t>
            </a:r>
            <a:endParaRPr lang="en-US" altLang="zh-CN" dirty="0" smtClean="0">
              <a:solidFill>
                <a:srgbClr val="000000"/>
              </a:solidFill>
              <a:latin typeface="微软雅黑" panose="020B0503020204020204" pitchFamily="34" charset="-122"/>
              <a:ea typeface="微软雅黑" panose="020B0503020204020204" pitchFamily="34" charset="-122"/>
            </a:endParaRPr>
          </a:p>
        </p:txBody>
      </p:sp>
      <p:sp>
        <p:nvSpPr>
          <p:cNvPr id="8" name="文本框 605186"/>
          <p:cNvSpPr txBox="1">
            <a:spLocks noChangeArrowheads="1"/>
          </p:cNvSpPr>
          <p:nvPr/>
        </p:nvSpPr>
        <p:spPr bwMode="auto">
          <a:xfrm>
            <a:off x="7263493" y="1951265"/>
            <a:ext cx="3822089"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&lt;</a:t>
            </a:r>
            <a:r>
              <a:rPr lang="zh-CN" altLang="en-US" sz="2000" dirty="0" smtClean="0">
                <a:solidFill>
                  <a:srgbClr val="000000"/>
                </a:solidFill>
                <a:latin typeface="Times New Roman" panose="02020603050405020304" pitchFamily="18" charset="0"/>
              </a:rPr>
              <a:t>框架名</a:t>
            </a:r>
            <a:r>
              <a:rPr lang="en-US" altLang="zh-CN" sz="2000" dirty="0" smtClean="0">
                <a:solidFill>
                  <a:srgbClr val="000000"/>
                </a:solidFill>
                <a:latin typeface="Times New Roman" panose="02020603050405020304" pitchFamily="18" charset="0"/>
              </a:rPr>
              <a:t>&gt;</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&lt;</a:t>
            </a:r>
            <a:r>
              <a:rPr lang="zh-CN" altLang="en-US" sz="2000" dirty="0" smtClean="0">
                <a:solidFill>
                  <a:srgbClr val="000000"/>
                </a:solidFill>
                <a:latin typeface="Times New Roman" panose="02020603050405020304" pitchFamily="18" charset="0"/>
              </a:rPr>
              <a:t>槽</a:t>
            </a:r>
            <a:r>
              <a:rPr lang="en-US" altLang="zh-CN" sz="2000" dirty="0" smtClean="0">
                <a:solidFill>
                  <a:srgbClr val="000000"/>
                </a:solidFill>
                <a:latin typeface="Times New Roman" panose="02020603050405020304" pitchFamily="18" charset="0"/>
              </a:rPr>
              <a:t>1&gt;&lt;</a:t>
            </a:r>
            <a:r>
              <a:rPr lang="zh-CN" altLang="en-US" sz="2000" dirty="0" smtClean="0">
                <a:solidFill>
                  <a:srgbClr val="000000"/>
                </a:solidFill>
                <a:latin typeface="Times New Roman" panose="02020603050405020304" pitchFamily="18" charset="0"/>
              </a:rPr>
              <a:t>侧面</a:t>
            </a:r>
            <a:r>
              <a:rPr lang="en-US" altLang="zh-CN" sz="2000" dirty="0" smtClean="0">
                <a:solidFill>
                  <a:srgbClr val="000000"/>
                </a:solidFill>
                <a:latin typeface="Times New Roman" panose="02020603050405020304" pitchFamily="18" charset="0"/>
              </a:rPr>
              <a:t>11&gt;&lt;</a:t>
            </a:r>
            <a:r>
              <a:rPr lang="zh-CN" altLang="en-US" sz="2000" dirty="0" smtClean="0">
                <a:solidFill>
                  <a:srgbClr val="000000"/>
                </a:solidFill>
                <a:latin typeface="Times New Roman" panose="02020603050405020304" pitchFamily="18" charset="0"/>
              </a:rPr>
              <a:t>值</a:t>
            </a:r>
            <a:r>
              <a:rPr lang="en-US" altLang="zh-CN" sz="2000" dirty="0" smtClean="0">
                <a:solidFill>
                  <a:srgbClr val="000000"/>
                </a:solidFill>
                <a:latin typeface="Times New Roman" panose="02020603050405020304" pitchFamily="18" charset="0"/>
              </a:rPr>
              <a:t>111&gt;…</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           &lt;</a:t>
            </a:r>
            <a:r>
              <a:rPr lang="zh-CN" altLang="en-US" sz="2000" dirty="0" smtClean="0">
                <a:solidFill>
                  <a:srgbClr val="000000"/>
                </a:solidFill>
                <a:latin typeface="Times New Roman" panose="02020603050405020304" pitchFamily="18" charset="0"/>
              </a:rPr>
              <a:t>侧面</a:t>
            </a:r>
            <a:r>
              <a:rPr lang="en-US" altLang="zh-CN" sz="2000" dirty="0" smtClean="0">
                <a:solidFill>
                  <a:srgbClr val="000000"/>
                </a:solidFill>
                <a:latin typeface="Times New Roman" panose="02020603050405020304" pitchFamily="18" charset="0"/>
              </a:rPr>
              <a:t>12&gt;&lt;</a:t>
            </a:r>
            <a:r>
              <a:rPr lang="zh-CN" altLang="en-US" sz="2000" dirty="0" smtClean="0">
                <a:solidFill>
                  <a:srgbClr val="000000"/>
                </a:solidFill>
                <a:latin typeface="Times New Roman" panose="02020603050405020304" pitchFamily="18" charset="0"/>
              </a:rPr>
              <a:t>值</a:t>
            </a:r>
            <a:r>
              <a:rPr lang="en-US" altLang="zh-CN" sz="2000" dirty="0" smtClean="0">
                <a:solidFill>
                  <a:srgbClr val="000000"/>
                </a:solidFill>
                <a:latin typeface="Times New Roman" panose="02020603050405020304" pitchFamily="18" charset="0"/>
              </a:rPr>
              <a:t>121&gt;… </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                  …</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&lt;</a:t>
            </a:r>
            <a:r>
              <a:rPr lang="zh-CN" altLang="en-US" sz="2000" dirty="0" smtClean="0">
                <a:solidFill>
                  <a:srgbClr val="000000"/>
                </a:solidFill>
                <a:latin typeface="Times New Roman" panose="02020603050405020304" pitchFamily="18" charset="0"/>
              </a:rPr>
              <a:t>槽</a:t>
            </a:r>
            <a:r>
              <a:rPr lang="en-US" altLang="zh-CN" sz="2000" dirty="0" smtClean="0">
                <a:solidFill>
                  <a:srgbClr val="000000"/>
                </a:solidFill>
                <a:latin typeface="Times New Roman" panose="02020603050405020304" pitchFamily="18" charset="0"/>
              </a:rPr>
              <a:t>2&gt;&lt;</a:t>
            </a:r>
            <a:r>
              <a:rPr lang="zh-CN" altLang="en-US" sz="2000" dirty="0" smtClean="0">
                <a:solidFill>
                  <a:srgbClr val="000000"/>
                </a:solidFill>
                <a:latin typeface="Times New Roman" panose="02020603050405020304" pitchFamily="18" charset="0"/>
              </a:rPr>
              <a:t>侧面</a:t>
            </a:r>
            <a:r>
              <a:rPr lang="en-US" altLang="zh-CN" sz="2000" dirty="0" smtClean="0">
                <a:solidFill>
                  <a:srgbClr val="000000"/>
                </a:solidFill>
                <a:latin typeface="Times New Roman" panose="02020603050405020304" pitchFamily="18" charset="0"/>
              </a:rPr>
              <a:t>21&gt;&lt;</a:t>
            </a:r>
            <a:r>
              <a:rPr lang="zh-CN" altLang="en-US" sz="2000" dirty="0" smtClean="0">
                <a:solidFill>
                  <a:srgbClr val="000000"/>
                </a:solidFill>
                <a:latin typeface="Times New Roman" panose="02020603050405020304" pitchFamily="18" charset="0"/>
              </a:rPr>
              <a:t>值</a:t>
            </a:r>
            <a:r>
              <a:rPr lang="en-US" altLang="zh-CN" sz="2000" dirty="0" smtClean="0">
                <a:solidFill>
                  <a:srgbClr val="000000"/>
                </a:solidFill>
                <a:latin typeface="Times New Roman" panose="02020603050405020304" pitchFamily="18" charset="0"/>
              </a:rPr>
              <a:t>211&gt;…</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                  …</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    …</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&lt;</a:t>
            </a:r>
            <a:r>
              <a:rPr lang="zh-CN" altLang="en-US" sz="2000" dirty="0" smtClean="0">
                <a:solidFill>
                  <a:srgbClr val="000000"/>
                </a:solidFill>
                <a:latin typeface="Times New Roman" panose="02020603050405020304" pitchFamily="18" charset="0"/>
              </a:rPr>
              <a:t>槽</a:t>
            </a:r>
            <a:r>
              <a:rPr lang="en-US" altLang="zh-CN" sz="2000" i="1" dirty="0" smtClean="0">
                <a:solidFill>
                  <a:srgbClr val="000000"/>
                </a:solidFill>
                <a:latin typeface="Times New Roman" panose="02020603050405020304" pitchFamily="18" charset="0"/>
              </a:rPr>
              <a:t>n</a:t>
            </a:r>
            <a:r>
              <a:rPr lang="en-US" altLang="zh-CN" sz="2000" dirty="0" smtClean="0">
                <a:solidFill>
                  <a:srgbClr val="000000"/>
                </a:solidFill>
                <a:latin typeface="Times New Roman" panose="02020603050405020304" pitchFamily="18" charset="0"/>
              </a:rPr>
              <a:t>&gt;&lt;</a:t>
            </a:r>
            <a:r>
              <a:rPr lang="zh-CN" altLang="en-US" sz="2000" dirty="0" smtClean="0">
                <a:solidFill>
                  <a:srgbClr val="000000"/>
                </a:solidFill>
                <a:latin typeface="Times New Roman" panose="02020603050405020304" pitchFamily="18" charset="0"/>
              </a:rPr>
              <a:t>侧面</a:t>
            </a:r>
            <a:r>
              <a:rPr lang="en-US" altLang="zh-CN" sz="2000" i="1" dirty="0" smtClean="0">
                <a:solidFill>
                  <a:srgbClr val="000000"/>
                </a:solidFill>
                <a:latin typeface="Times New Roman" panose="02020603050405020304" pitchFamily="18" charset="0"/>
              </a:rPr>
              <a:t>n</a:t>
            </a:r>
            <a:r>
              <a:rPr lang="en-US" altLang="zh-CN" sz="2000" dirty="0" smtClean="0">
                <a:solidFill>
                  <a:srgbClr val="000000"/>
                </a:solidFill>
                <a:latin typeface="Times New Roman" panose="02020603050405020304" pitchFamily="18" charset="0"/>
              </a:rPr>
              <a:t>1&gt;&lt;</a:t>
            </a:r>
            <a:r>
              <a:rPr lang="zh-CN" altLang="en-US" sz="2000" dirty="0" smtClean="0">
                <a:solidFill>
                  <a:srgbClr val="000000"/>
                </a:solidFill>
                <a:latin typeface="Times New Roman" panose="02020603050405020304" pitchFamily="18" charset="0"/>
              </a:rPr>
              <a:t>值</a:t>
            </a:r>
            <a:r>
              <a:rPr lang="en-US" altLang="zh-CN" sz="2000" i="1" dirty="0" smtClean="0">
                <a:solidFill>
                  <a:srgbClr val="000000"/>
                </a:solidFill>
                <a:latin typeface="Times New Roman" panose="02020603050405020304" pitchFamily="18" charset="0"/>
              </a:rPr>
              <a:t>n</a:t>
            </a:r>
            <a:r>
              <a:rPr lang="en-US" altLang="zh-CN" sz="2000" dirty="0" smtClean="0">
                <a:solidFill>
                  <a:srgbClr val="000000"/>
                </a:solidFill>
                <a:latin typeface="Times New Roman" panose="02020603050405020304" pitchFamily="18" charset="0"/>
              </a:rPr>
              <a:t>11&gt;…</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                 …</a:t>
            </a:r>
          </a:p>
          <a:p>
            <a:pPr eaLnBrk="1" hangingPunct="1">
              <a:lnSpc>
                <a:spcPct val="80000"/>
              </a:lnSpc>
              <a:spcBef>
                <a:spcPct val="50000"/>
              </a:spcBef>
              <a:buFontTx/>
              <a:buNone/>
            </a:pPr>
            <a:r>
              <a:rPr lang="en-US" altLang="zh-CN" sz="2000" dirty="0" smtClean="0">
                <a:solidFill>
                  <a:srgbClr val="000000"/>
                </a:solidFill>
                <a:latin typeface="Times New Roman" panose="02020603050405020304" pitchFamily="18" charset="0"/>
              </a:rPr>
              <a:t>            &lt;</a:t>
            </a:r>
            <a:r>
              <a:rPr lang="zh-CN" altLang="en-US" sz="2000" dirty="0" smtClean="0">
                <a:solidFill>
                  <a:srgbClr val="000000"/>
                </a:solidFill>
                <a:latin typeface="Times New Roman" panose="02020603050405020304" pitchFamily="18" charset="0"/>
              </a:rPr>
              <a:t>侧面</a:t>
            </a:r>
            <a:r>
              <a:rPr lang="en-US" altLang="zh-CN" sz="2000" i="1" dirty="0" smtClean="0">
                <a:solidFill>
                  <a:srgbClr val="000000"/>
                </a:solidFill>
                <a:latin typeface="Times New Roman" panose="02020603050405020304" pitchFamily="18" charset="0"/>
              </a:rPr>
              <a:t>nm</a:t>
            </a:r>
            <a:r>
              <a:rPr lang="en-US" altLang="zh-CN" sz="2000" dirty="0" smtClean="0">
                <a:solidFill>
                  <a:srgbClr val="000000"/>
                </a:solidFill>
                <a:latin typeface="Times New Roman" panose="02020603050405020304" pitchFamily="18" charset="0"/>
              </a:rPr>
              <a:t>&gt;&lt;</a:t>
            </a:r>
            <a:r>
              <a:rPr lang="zh-CN" altLang="en-US" sz="2000" dirty="0" smtClean="0">
                <a:solidFill>
                  <a:srgbClr val="000000"/>
                </a:solidFill>
                <a:latin typeface="Times New Roman" panose="02020603050405020304" pitchFamily="18" charset="0"/>
              </a:rPr>
              <a:t>值</a:t>
            </a:r>
            <a:r>
              <a:rPr lang="en-US" altLang="zh-CN" sz="2000" i="1" dirty="0" smtClean="0">
                <a:solidFill>
                  <a:srgbClr val="000000"/>
                </a:solidFill>
                <a:latin typeface="Times New Roman" panose="02020603050405020304" pitchFamily="18" charset="0"/>
              </a:rPr>
              <a:t>nm</a:t>
            </a:r>
            <a:r>
              <a:rPr lang="en-US" altLang="zh-CN" sz="2000" dirty="0" smtClean="0">
                <a:solidFill>
                  <a:srgbClr val="000000"/>
                </a:solidFill>
                <a:latin typeface="Times New Roman" panose="02020603050405020304" pitchFamily="18" charset="0"/>
              </a:rPr>
              <a:t>1&gt;…</a:t>
            </a:r>
          </a:p>
          <a:p>
            <a:pPr eaLnBrk="1" hangingPunct="1">
              <a:lnSpc>
                <a:spcPct val="80000"/>
              </a:lnSpc>
              <a:spcBef>
                <a:spcPct val="50000"/>
              </a:spcBef>
              <a:buFontTx/>
              <a:buChar char="•"/>
            </a:pPr>
            <a:endParaRPr lang="en-US" altLang="zh-CN" sz="2000"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32401679"/>
      </p:ext>
    </p:extLst>
  </p:cSld>
  <p:clrMapOvr>
    <a:masterClrMapping/>
  </p:clrMapOvr>
  <p:transition spd="med">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2.5    </a:t>
            </a:r>
            <a:r>
              <a:rPr lang="zh-CN" altLang="en-US" b="1" dirty="0" smtClean="0">
                <a:solidFill>
                  <a:srgbClr val="0000FF"/>
                </a:solidFill>
                <a:cs typeface="+mn-cs"/>
              </a:rPr>
              <a:t>框架表示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329867"/>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2.5.1 </a:t>
            </a:r>
            <a:r>
              <a:rPr lang="zh-CN" altLang="en-US" sz="2600" b="1" dirty="0" smtClean="0">
                <a:solidFill>
                  <a:srgbClr val="0000FF"/>
                </a:solidFill>
              </a:rPr>
              <a:t>框架的构成</a:t>
            </a:r>
            <a:endParaRPr lang="en-US" altLang="zh-CN" sz="2600" dirty="0" smtClean="0">
              <a:solidFill>
                <a:srgbClr val="000000"/>
              </a:solidFill>
              <a:latin typeface="Berlin Sans FB"/>
            </a:endParaRPr>
          </a:p>
        </p:txBody>
      </p:sp>
      <p:sp>
        <p:nvSpPr>
          <p:cNvPr id="6" name="文本占位符 637965"/>
          <p:cNvSpPr txBox="1">
            <a:spLocks noChangeArrowheads="1"/>
          </p:cNvSpPr>
          <p:nvPr/>
        </p:nvSpPr>
        <p:spPr bwMode="auto">
          <a:xfrm>
            <a:off x="1104899" y="1820634"/>
            <a:ext cx="9980683" cy="185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40000"/>
              </a:lnSpc>
              <a:spcBef>
                <a:spcPts val="0"/>
              </a:spcBef>
              <a:spcAft>
                <a:spcPct val="0"/>
              </a:spcAft>
              <a:buClrTx/>
              <a:buSzTx/>
              <a:buFontTx/>
              <a:buBlip>
                <a:blip r:embed="rId2"/>
              </a:buBlip>
              <a:tabLst/>
              <a:defRPr/>
            </a:pPr>
            <a:r>
              <a:rPr lang="zh-CN" altLang="en-US" sz="2600" dirty="0" smtClean="0">
                <a:solidFill>
                  <a:srgbClr val="000000"/>
                </a:solidFill>
                <a:latin typeface="微软雅黑" panose="020B0503020204020204" pitchFamily="34" charset="-122"/>
                <a:ea typeface="微软雅黑" panose="020B0503020204020204" pitchFamily="34" charset="-122"/>
              </a:rPr>
              <a:t>例如</a:t>
            </a:r>
            <a:r>
              <a:rPr lang="zh-CN" altLang="en-US" sz="2600" dirty="0">
                <a:solidFill>
                  <a:srgbClr val="000000"/>
                </a:solidFill>
                <a:latin typeface="微软雅黑" panose="020B0503020204020204" pitchFamily="34" charset="-122"/>
                <a:ea typeface="微软雅黑" panose="020B0503020204020204" pitchFamily="34" charset="-122"/>
              </a:rPr>
              <a:t>，一个人可以用其职业、身高和体重等项描述，因而可以用这些项目组成框架的槽。当描述一个具体的人时，再用这些项目的具体值填入到相应的槽中。下表给出了描述</a:t>
            </a:r>
            <a:r>
              <a:rPr lang="en-US" altLang="zh-CN" sz="2600" dirty="0">
                <a:solidFill>
                  <a:srgbClr val="000000"/>
                </a:solidFill>
                <a:latin typeface="微软雅黑" panose="020B0503020204020204" pitchFamily="34" charset="-122"/>
                <a:ea typeface="微软雅黑" panose="020B0503020204020204" pitchFamily="34" charset="-122"/>
              </a:rPr>
              <a:t>John</a:t>
            </a:r>
            <a:r>
              <a:rPr lang="zh-CN" altLang="en-US" sz="2600" dirty="0">
                <a:solidFill>
                  <a:srgbClr val="000000"/>
                </a:solidFill>
                <a:latin typeface="微软雅黑" panose="020B0503020204020204" pitchFamily="34" charset="-122"/>
                <a:ea typeface="微软雅黑" panose="020B0503020204020204" pitchFamily="34" charset="-122"/>
              </a:rPr>
              <a:t>的框架</a:t>
            </a:r>
            <a:r>
              <a:rPr lang="zh-CN" altLang="en-US" sz="2600" dirty="0" smtClean="0">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graphicFrame>
        <p:nvGraphicFramePr>
          <p:cNvPr id="7" name="表格 6"/>
          <p:cNvGraphicFramePr/>
          <p:nvPr>
            <p:extLst>
              <p:ext uri="{D42A27DB-BD31-4B8C-83A1-F6EECF244321}">
                <p14:modId xmlns:p14="http://schemas.microsoft.com/office/powerpoint/2010/main" val="2524621009"/>
              </p:ext>
            </p:extLst>
          </p:nvPr>
        </p:nvGraphicFramePr>
        <p:xfrm>
          <a:off x="3516783" y="3673931"/>
          <a:ext cx="5156914" cy="3132280"/>
        </p:xfrm>
        <a:graphic>
          <a:graphicData uri="http://schemas.openxmlformats.org/drawingml/2006/table">
            <a:tbl>
              <a:tblPr firstRow="1" bandRow="1">
                <a:tableStyleId>{5C22544A-7EE6-4342-B048-85BDC9FD1C3A}</a:tableStyleId>
              </a:tblPr>
              <a:tblGrid>
                <a:gridCol w="2178791"/>
                <a:gridCol w="592220"/>
                <a:gridCol w="2385903"/>
              </a:tblGrid>
              <a:tr h="656576">
                <a:tc>
                  <a:txBody>
                    <a:bodyPr/>
                    <a:lstStyle/>
                    <a:p>
                      <a:pPr algn="l">
                        <a:lnSpc>
                          <a:spcPct val="120000"/>
                        </a:lnSpc>
                        <a:spcBef>
                          <a:spcPts val="0"/>
                        </a:spcBef>
                        <a:spcAft>
                          <a:spcPts val="0"/>
                        </a:spcAft>
                        <a:buNone/>
                      </a:pPr>
                      <a:r>
                        <a:rPr lang="en-US" altLang="zh-CN" sz="1900" b="1" spc="130" dirty="0">
                          <a:solidFill>
                            <a:srgbClr val="FFFFFF"/>
                          </a:solidFill>
                          <a:latin typeface="微软雅黑" panose="020B0503020204020204" charset="-122"/>
                          <a:ea typeface="微软雅黑" panose="020B0503020204020204" charset="-122"/>
                        </a:rPr>
                        <a:t>JOHN</a:t>
                      </a:r>
                    </a:p>
                  </a:txBody>
                  <a:tcPr marL="215912" marR="215912" marT="133314" marB="133314" anchor="ctr">
                    <a:lnL>
                      <a:noFill/>
                    </a:lnL>
                    <a:lnR>
                      <a:noFill/>
                    </a:lnR>
                    <a:lnT>
                      <a:noFill/>
                    </a:lnT>
                    <a:lnB>
                      <a:noFill/>
                    </a:lnB>
                    <a:solidFill>
                      <a:srgbClr val="595959"/>
                    </a:solidFill>
                  </a:tcPr>
                </a:tc>
                <a:tc>
                  <a:txBody>
                    <a:bodyPr/>
                    <a:lstStyle/>
                    <a:p>
                      <a:pPr algn="ctr">
                        <a:lnSpc>
                          <a:spcPct val="120000"/>
                        </a:lnSpc>
                        <a:spcBef>
                          <a:spcPts val="0"/>
                        </a:spcBef>
                        <a:spcAft>
                          <a:spcPts val="0"/>
                        </a:spcAft>
                        <a:buNone/>
                      </a:pPr>
                      <a:endParaRPr lang="en-US" altLang="zh-CN" sz="1900" b="1" spc="130">
                        <a:solidFill>
                          <a:srgbClr val="FFFFFF"/>
                        </a:solidFill>
                        <a:latin typeface="微软雅黑" panose="020B0503020204020204" charset="-122"/>
                        <a:ea typeface="微软雅黑" panose="020B0503020204020204" charset="-122"/>
                      </a:endParaRPr>
                    </a:p>
                  </a:txBody>
                  <a:tcPr marL="215912" marR="215912" marT="133314" marB="133314" anchor="ctr">
                    <a:lnL>
                      <a:noFill/>
                    </a:lnL>
                    <a:lnR>
                      <a:noFill/>
                    </a:lnR>
                    <a:lnT>
                      <a:noFill/>
                    </a:lnT>
                    <a:lnB>
                      <a:noFill/>
                    </a:lnB>
                    <a:solidFill>
                      <a:srgbClr val="89D1D3"/>
                    </a:solidFill>
                  </a:tcPr>
                </a:tc>
                <a:tc>
                  <a:txBody>
                    <a:bodyPr/>
                    <a:lstStyle/>
                    <a:p>
                      <a:pPr algn="ctr">
                        <a:lnSpc>
                          <a:spcPct val="120000"/>
                        </a:lnSpc>
                        <a:spcBef>
                          <a:spcPts val="0"/>
                        </a:spcBef>
                        <a:spcAft>
                          <a:spcPts val="0"/>
                        </a:spcAft>
                        <a:buNone/>
                      </a:pPr>
                      <a:endParaRPr lang="en-US" altLang="zh-CN" sz="1900" b="1" spc="130" dirty="0">
                        <a:solidFill>
                          <a:srgbClr val="FFFFFF"/>
                        </a:solidFill>
                        <a:latin typeface="微软雅黑" panose="020B0503020204020204" charset="-122"/>
                        <a:ea typeface="微软雅黑" panose="020B0503020204020204" charset="-122"/>
                      </a:endParaRPr>
                    </a:p>
                  </a:txBody>
                  <a:tcPr marL="215912" marR="215912" marT="133314" marB="133314" anchor="ctr">
                    <a:lnL>
                      <a:noFill/>
                    </a:lnL>
                    <a:lnR>
                      <a:noFill/>
                    </a:lnR>
                    <a:lnT>
                      <a:noFill/>
                    </a:lnT>
                    <a:lnB>
                      <a:noFill/>
                    </a:lnB>
                    <a:solidFill>
                      <a:srgbClr val="ACDCBC"/>
                    </a:solidFill>
                  </a:tcPr>
                </a:tc>
              </a:tr>
              <a:tr h="618926">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ISA</a:t>
                      </a:r>
                    </a:p>
                  </a:txBody>
                  <a:tcPr marL="215912" marR="215912" marT="133314" marB="133314" anchor="ctr">
                    <a:lnL>
                      <a:noFill/>
                    </a:lnL>
                    <a:lnR w="12700">
                      <a:solidFill>
                        <a:srgbClr val="D9D9D9"/>
                      </a:solidFill>
                      <a:prstDash val="solid"/>
                    </a:lnR>
                    <a:lnT>
                      <a:noFill/>
                    </a:lnT>
                    <a:lnB>
                      <a:noFill/>
                    </a:lnB>
                    <a:solidFill>
                      <a:srgbClr val="FFFFFF"/>
                    </a:solidFill>
                  </a:tcPr>
                </a:tc>
                <a:tc>
                  <a:txBody>
                    <a:bodyPr/>
                    <a:lstStyle/>
                    <a:p>
                      <a:pPr algn="ctr">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a:t>
                      </a:r>
                    </a:p>
                  </a:txBody>
                  <a:tcPr marL="215912" marR="215912" marT="133314" marB="133314" anchor="ctr">
                    <a:lnL w="12700">
                      <a:solidFill>
                        <a:srgbClr val="D9D9D9"/>
                      </a:solidFill>
                      <a:prstDash val="solid"/>
                    </a:lnL>
                    <a:lnR w="6350">
                      <a:solidFill>
                        <a:srgbClr val="D9D9D9"/>
                      </a:solidFill>
                      <a:prstDash val="solid"/>
                    </a:lnR>
                    <a:lnT>
                      <a:noFill/>
                    </a:lnT>
                    <a:lnB>
                      <a:noFill/>
                    </a:lnB>
                    <a:solidFill>
                      <a:srgbClr val="FFFFFF"/>
                    </a:solidFill>
                  </a:tcPr>
                </a:tc>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PERSON</a:t>
                      </a:r>
                    </a:p>
                  </a:txBody>
                  <a:tcPr marL="215912" marR="215912" marT="133314" marB="133314" anchor="ctr">
                    <a:lnL w="6350">
                      <a:solidFill>
                        <a:srgbClr val="D9D9D9"/>
                      </a:solidFill>
                      <a:prstDash val="solid"/>
                    </a:lnL>
                    <a:lnR>
                      <a:noFill/>
                    </a:lnR>
                    <a:lnT>
                      <a:noFill/>
                    </a:lnT>
                    <a:lnB>
                      <a:noFill/>
                    </a:lnB>
                    <a:solidFill>
                      <a:srgbClr val="FFFFFF"/>
                    </a:solidFill>
                  </a:tcPr>
                </a:tc>
              </a:tr>
              <a:tr h="618926">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Profession</a:t>
                      </a:r>
                    </a:p>
                  </a:txBody>
                  <a:tcPr marL="215912" marR="215912" marT="133314" marB="133314" anchor="ctr">
                    <a:lnL>
                      <a:noFill/>
                    </a:lnL>
                    <a:lnR w="12700">
                      <a:solidFill>
                        <a:srgbClr val="D9D9D9"/>
                      </a:solidFill>
                      <a:prstDash val="solid"/>
                    </a:lnR>
                    <a:lnT>
                      <a:noFill/>
                    </a:lnT>
                    <a:lnB>
                      <a:noFill/>
                    </a:lnB>
                    <a:solidFill>
                      <a:srgbClr val="F2F2F2"/>
                    </a:solidFill>
                  </a:tcPr>
                </a:tc>
                <a:tc>
                  <a:txBody>
                    <a:bodyPr/>
                    <a:lstStyle/>
                    <a:p>
                      <a:pPr algn="ctr">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a:t>
                      </a:r>
                    </a:p>
                  </a:txBody>
                  <a:tcPr marL="215912" marR="215912" marT="133314" marB="133314" anchor="ctr">
                    <a:lnL w="12700">
                      <a:solidFill>
                        <a:srgbClr val="D9D9D9"/>
                      </a:solidFill>
                      <a:prstDash val="solid"/>
                    </a:lnL>
                    <a:lnR w="6350">
                      <a:solidFill>
                        <a:srgbClr val="D9D9D9"/>
                      </a:solidFill>
                      <a:prstDash val="solid"/>
                    </a:lnR>
                    <a:lnT>
                      <a:noFill/>
                    </a:lnT>
                    <a:lnB>
                      <a:noFill/>
                    </a:lnB>
                    <a:solidFill>
                      <a:srgbClr val="F2F2F2"/>
                    </a:solidFill>
                  </a:tcPr>
                </a:tc>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PROGRAMMER</a:t>
                      </a:r>
                    </a:p>
                  </a:txBody>
                  <a:tcPr marL="215912" marR="215912" marT="133314" marB="133314" anchor="ctr">
                    <a:lnL w="6350">
                      <a:solidFill>
                        <a:srgbClr val="D9D9D9"/>
                      </a:solidFill>
                      <a:prstDash val="solid"/>
                    </a:lnL>
                    <a:lnR>
                      <a:noFill/>
                    </a:lnR>
                    <a:lnT>
                      <a:noFill/>
                    </a:lnT>
                    <a:lnB>
                      <a:noFill/>
                    </a:lnB>
                    <a:solidFill>
                      <a:srgbClr val="F2F2F2"/>
                    </a:solidFill>
                  </a:tcPr>
                </a:tc>
              </a:tr>
              <a:tr h="618926">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Height</a:t>
                      </a:r>
                    </a:p>
                  </a:txBody>
                  <a:tcPr marL="215912" marR="215912" marT="133314" marB="133314" anchor="ctr">
                    <a:lnL>
                      <a:noFill/>
                    </a:lnL>
                    <a:lnR w="12700">
                      <a:solidFill>
                        <a:srgbClr val="D9D9D9"/>
                      </a:solidFill>
                      <a:prstDash val="solid"/>
                    </a:lnR>
                    <a:lnT>
                      <a:noFill/>
                    </a:lnT>
                    <a:lnB>
                      <a:noFill/>
                    </a:lnB>
                    <a:solidFill>
                      <a:srgbClr val="FFFFFF"/>
                    </a:solidFill>
                  </a:tcPr>
                </a:tc>
                <a:tc>
                  <a:txBody>
                    <a:bodyPr/>
                    <a:lstStyle/>
                    <a:p>
                      <a:pPr algn="ctr">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a:t>
                      </a:r>
                    </a:p>
                  </a:txBody>
                  <a:tcPr marL="215912" marR="215912" marT="133314" marB="133314" anchor="ctr">
                    <a:lnL w="12700">
                      <a:solidFill>
                        <a:srgbClr val="D9D9D9"/>
                      </a:solidFill>
                      <a:prstDash val="solid"/>
                    </a:lnL>
                    <a:lnR w="6350">
                      <a:solidFill>
                        <a:srgbClr val="D9D9D9"/>
                      </a:solidFill>
                      <a:prstDash val="solid"/>
                    </a:lnR>
                    <a:lnT>
                      <a:noFill/>
                    </a:lnT>
                    <a:lnB>
                      <a:noFill/>
                    </a:lnB>
                    <a:solidFill>
                      <a:srgbClr val="FFFFFF"/>
                    </a:solidFill>
                  </a:tcPr>
                </a:tc>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1.8m</a:t>
                      </a:r>
                    </a:p>
                  </a:txBody>
                  <a:tcPr marL="215912" marR="215912" marT="133314" marB="133314" anchor="ctr">
                    <a:lnL w="6350">
                      <a:solidFill>
                        <a:srgbClr val="D9D9D9"/>
                      </a:solidFill>
                      <a:prstDash val="solid"/>
                    </a:lnL>
                    <a:lnR>
                      <a:noFill/>
                    </a:lnR>
                    <a:lnT>
                      <a:noFill/>
                    </a:lnT>
                    <a:lnB>
                      <a:noFill/>
                    </a:lnB>
                    <a:solidFill>
                      <a:srgbClr val="FFFFFF"/>
                    </a:solidFill>
                  </a:tcPr>
                </a:tc>
              </a:tr>
              <a:tr h="618926">
                <a:tc>
                  <a:txBody>
                    <a:bodyPr/>
                    <a:lstStyle/>
                    <a:p>
                      <a:pPr algn="l">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Weight</a:t>
                      </a:r>
                    </a:p>
                  </a:txBody>
                  <a:tcPr marL="215912" marR="215912" marT="133314" marB="133314" anchor="ctr">
                    <a:lnL>
                      <a:noFill/>
                    </a:lnL>
                    <a:lnR w="12700">
                      <a:solidFill>
                        <a:srgbClr val="D9D9D9"/>
                      </a:solidFill>
                      <a:prstDash val="solid"/>
                    </a:lnR>
                    <a:lnT>
                      <a:noFill/>
                    </a:lnT>
                    <a:lnB w="19050">
                      <a:solidFill>
                        <a:srgbClr val="595959"/>
                      </a:solidFill>
                      <a:prstDash val="solid"/>
                    </a:lnB>
                    <a:solidFill>
                      <a:srgbClr val="F2F2F2"/>
                    </a:solidFill>
                  </a:tcPr>
                </a:tc>
                <a:tc>
                  <a:txBody>
                    <a:bodyPr/>
                    <a:lstStyle/>
                    <a:p>
                      <a:pPr algn="ctr">
                        <a:lnSpc>
                          <a:spcPct val="120000"/>
                        </a:lnSpc>
                        <a:spcBef>
                          <a:spcPts val="0"/>
                        </a:spcBef>
                        <a:spcAft>
                          <a:spcPts val="0"/>
                        </a:spcAft>
                        <a:buNone/>
                      </a:pPr>
                      <a:r>
                        <a:rPr lang="en-US" altLang="zh-CN" sz="1700" b="0" spc="130">
                          <a:solidFill>
                            <a:srgbClr val="404040"/>
                          </a:solidFill>
                          <a:latin typeface="微软雅黑" panose="020B0503020204020204" charset="-122"/>
                          <a:ea typeface="微软雅黑" panose="020B0503020204020204" charset="-122"/>
                        </a:rPr>
                        <a:t>:</a:t>
                      </a:r>
                    </a:p>
                  </a:txBody>
                  <a:tcPr marL="215912" marR="215912" marT="133314" marB="133314" anchor="ct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lstStyle/>
                    <a:p>
                      <a:pPr algn="l">
                        <a:lnSpc>
                          <a:spcPct val="120000"/>
                        </a:lnSpc>
                        <a:spcBef>
                          <a:spcPts val="0"/>
                        </a:spcBef>
                        <a:spcAft>
                          <a:spcPts val="0"/>
                        </a:spcAft>
                        <a:buNone/>
                      </a:pPr>
                      <a:r>
                        <a:rPr lang="en-US" altLang="zh-CN" sz="1700" b="0" spc="130" dirty="0">
                          <a:solidFill>
                            <a:srgbClr val="404040"/>
                          </a:solidFill>
                          <a:latin typeface="微软雅黑" panose="020B0503020204020204" charset="-122"/>
                          <a:ea typeface="微软雅黑" panose="020B0503020204020204" charset="-122"/>
                        </a:rPr>
                        <a:t>79kg</a:t>
                      </a:r>
                    </a:p>
                  </a:txBody>
                  <a:tcPr marL="215912" marR="215912" marT="133314" marB="133314" anchor="ct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spTree>
    <p:extLst>
      <p:ext uri="{BB962C8B-B14F-4D97-AF65-F5344CB8AC3E}">
        <p14:creationId xmlns:p14="http://schemas.microsoft.com/office/powerpoint/2010/main" val="4272787120"/>
      </p:ext>
    </p:extLst>
  </p:cSld>
  <p:clrMapOvr>
    <a:masterClrMapping/>
  </p:clrMapOvr>
  <p:transition spd="med">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2.5    </a:t>
            </a:r>
            <a:r>
              <a:rPr lang="zh-CN" altLang="en-US" b="1" dirty="0" smtClean="0">
                <a:solidFill>
                  <a:srgbClr val="0000FF"/>
                </a:solidFill>
                <a:cs typeface="+mn-cs"/>
              </a:rPr>
              <a:t>框架表示</a:t>
            </a:r>
            <a:endParaRPr lang="zh-CN" altLang="zh-CN" b="1" dirty="0">
              <a:solidFill>
                <a:srgbClr val="0000FF"/>
              </a:solidFill>
              <a:cs typeface="+mn-cs"/>
            </a:endParaRPr>
          </a:p>
        </p:txBody>
      </p:sp>
      <p:sp>
        <p:nvSpPr>
          <p:cNvPr id="6" name="文本占位符 637965"/>
          <p:cNvSpPr txBox="1">
            <a:spLocks noChangeArrowheads="1"/>
          </p:cNvSpPr>
          <p:nvPr/>
        </p:nvSpPr>
        <p:spPr bwMode="auto">
          <a:xfrm>
            <a:off x="1104899" y="1379751"/>
            <a:ext cx="10455730" cy="185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lvl="0" eaLnBrk="1" hangingPunct="1">
              <a:lnSpc>
                <a:spcPct val="120000"/>
              </a:lnSpc>
              <a:spcBef>
                <a:spcPts val="0"/>
              </a:spcBef>
            </a:pPr>
            <a:r>
              <a:rPr lang="zh-CN" altLang="en-US" sz="2400" dirty="0">
                <a:solidFill>
                  <a:srgbClr val="000000"/>
                </a:solidFill>
                <a:latin typeface="微软雅黑" panose="020B0503020204020204" pitchFamily="34" charset="-122"/>
                <a:ea typeface="微软雅黑" panose="020B0503020204020204" pitchFamily="34" charset="-122"/>
              </a:rPr>
              <a:t>例如，以下是一段关于某次地震的报道：</a:t>
            </a:r>
            <a:br>
              <a:rPr lang="zh-CN" altLang="en-US" sz="2400" dirty="0">
                <a:solidFill>
                  <a:srgbClr val="000000"/>
                </a:solidFill>
                <a:latin typeface="微软雅黑" panose="020B0503020204020204" pitchFamily="34" charset="-122"/>
                <a:ea typeface="微软雅黑" panose="020B0503020204020204" pitchFamily="34" charset="-122"/>
              </a:rPr>
            </a:b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今天一次强度为里氏</a:t>
            </a:r>
            <a:r>
              <a:rPr lang="en-US" altLang="zh-CN" sz="2400" dirty="0">
                <a:solidFill>
                  <a:srgbClr val="000000"/>
                </a:solidFill>
                <a:latin typeface="微软雅黑" panose="020B0503020204020204" pitchFamily="34" charset="-122"/>
                <a:ea typeface="微软雅黑" panose="020B0503020204020204" pitchFamily="34" charset="-122"/>
              </a:rPr>
              <a:t>8.5</a:t>
            </a:r>
            <a:r>
              <a:rPr lang="zh-CN" altLang="en-US" sz="2400" dirty="0">
                <a:solidFill>
                  <a:srgbClr val="000000"/>
                </a:solidFill>
                <a:latin typeface="微软雅黑" panose="020B0503020204020204" pitchFamily="34" charset="-122"/>
                <a:ea typeface="微软雅黑" panose="020B0503020204020204" pitchFamily="34" charset="-122"/>
              </a:rPr>
              <a:t>级的强烈地震袭击了下斯洛文尼亚</a:t>
            </a:r>
            <a:r>
              <a:rPr lang="en-US" altLang="zh-CN" sz="2400" dirty="0">
                <a:solidFill>
                  <a:srgbClr val="000000"/>
                </a:solidFill>
                <a:latin typeface="微软雅黑" panose="020B0503020204020204" pitchFamily="34" charset="-122"/>
                <a:ea typeface="微软雅黑" panose="020B0503020204020204" pitchFamily="34" charset="-122"/>
              </a:rPr>
              <a:t>(Low </a:t>
            </a:r>
            <a:r>
              <a:rPr lang="en-US" altLang="zh-CN" sz="2400" dirty="0" err="1">
                <a:solidFill>
                  <a:srgbClr val="000000"/>
                </a:solidFill>
                <a:latin typeface="微软雅黑" panose="020B0503020204020204" pitchFamily="34" charset="-122"/>
                <a:ea typeface="微软雅黑" panose="020B0503020204020204" pitchFamily="34" charset="-122"/>
              </a:rPr>
              <a:t>Slabovia</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地区，造成</a:t>
            </a:r>
            <a:r>
              <a:rPr lang="en-US" altLang="zh-CN" sz="2400" dirty="0">
                <a:solidFill>
                  <a:srgbClr val="000000"/>
                </a:solidFill>
                <a:latin typeface="微软雅黑" panose="020B0503020204020204" pitchFamily="34" charset="-122"/>
                <a:ea typeface="微软雅黑" panose="020B0503020204020204" pitchFamily="34" charset="-122"/>
              </a:rPr>
              <a:t>25</a:t>
            </a:r>
            <a:r>
              <a:rPr lang="zh-CN" altLang="en-US" sz="2400" dirty="0">
                <a:solidFill>
                  <a:srgbClr val="000000"/>
                </a:solidFill>
                <a:latin typeface="微软雅黑" panose="020B0503020204020204" pitchFamily="34" charset="-122"/>
                <a:ea typeface="微软雅黑" panose="020B0503020204020204" pitchFamily="34" charset="-122"/>
              </a:rPr>
              <a:t>人死亡和</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亿美元的财产损失。下斯洛文尼亚地区主席说，多年来，靠近萨迪豪金斯断层的重灾区一直是一个危险地区。</a:t>
            </a:r>
            <a:r>
              <a:rPr lang="en-US" altLang="zh-CN" sz="2600" dirty="0" smtClean="0">
                <a:solidFill>
                  <a:srgbClr val="000000"/>
                </a:solidFill>
                <a:latin typeface="微软雅黑" panose="020B0503020204020204" pitchFamily="34" charset="-122"/>
                <a:ea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endParaRPr>
          </a:p>
        </p:txBody>
      </p:sp>
      <p:grpSp>
        <p:nvGrpSpPr>
          <p:cNvPr id="11" name="组合 10"/>
          <p:cNvGrpSpPr>
            <a:grpSpLocks/>
          </p:cNvGrpSpPr>
          <p:nvPr/>
        </p:nvGrpSpPr>
        <p:grpSpPr bwMode="auto">
          <a:xfrm>
            <a:off x="2453821" y="3257550"/>
            <a:ext cx="7848600" cy="3600450"/>
            <a:chOff x="476" y="1797"/>
            <a:chExt cx="4944" cy="2268"/>
          </a:xfrm>
        </p:grpSpPr>
        <p:sp>
          <p:nvSpPr>
            <p:cNvPr id="12" name="矩形 615430"/>
            <p:cNvSpPr>
              <a:spLocks noChangeArrowheads="1"/>
            </p:cNvSpPr>
            <p:nvPr/>
          </p:nvSpPr>
          <p:spPr bwMode="auto">
            <a:xfrm>
              <a:off x="476" y="1797"/>
              <a:ext cx="4944" cy="2268"/>
            </a:xfrm>
            <a:prstGeom prst="rect">
              <a:avLst/>
            </a:prstGeom>
            <a:solidFill>
              <a:srgbClr val="FFFFCC"/>
            </a:solidFill>
            <a:ln w="9525">
              <a:solidFill>
                <a:srgbClr val="FFFFCC"/>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grpSp>
      <p:pic>
        <p:nvPicPr>
          <p:cNvPr id="13" name="内容占位符 615428" descr="25_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159" y="3616325"/>
            <a:ext cx="7272337"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3938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2.5    </a:t>
            </a:r>
            <a:r>
              <a:rPr lang="zh-CN" altLang="en-US" b="1" dirty="0" smtClean="0">
                <a:solidFill>
                  <a:srgbClr val="0000FF"/>
                </a:solidFill>
                <a:cs typeface="+mn-cs"/>
              </a:rPr>
              <a:t>框架表示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2.5.2 </a:t>
            </a:r>
            <a:r>
              <a:rPr lang="zh-CN" altLang="en-US" sz="2600" b="1" dirty="0" smtClean="0">
                <a:solidFill>
                  <a:srgbClr val="0000FF"/>
                </a:solidFill>
              </a:rPr>
              <a:t>框架的推理</a:t>
            </a:r>
            <a:endParaRPr lang="en-US" altLang="zh-CN" sz="2600" dirty="0" smtClean="0">
              <a:solidFill>
                <a:srgbClr val="000000"/>
              </a:solidFill>
              <a:latin typeface="Berlin Sans FB"/>
            </a:endParaRPr>
          </a:p>
        </p:txBody>
      </p:sp>
      <p:sp>
        <p:nvSpPr>
          <p:cNvPr id="6" name="文本占位符 637965"/>
          <p:cNvSpPr txBox="1">
            <a:spLocks noChangeArrowheads="1"/>
          </p:cNvSpPr>
          <p:nvPr/>
        </p:nvSpPr>
        <p:spPr bwMode="auto">
          <a:xfrm>
            <a:off x="1104899" y="1951265"/>
            <a:ext cx="9980683"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ts val="0"/>
              </a:spcBef>
              <a:spcAft>
                <a:spcPct val="0"/>
              </a:spcAft>
              <a:buClrTx/>
              <a:buSzTx/>
              <a:buFontTx/>
              <a:buBlip>
                <a:blip r:embed="rId2"/>
              </a:buBlip>
              <a:tabLst/>
              <a:defRPr/>
            </a:pPr>
            <a:r>
              <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框架的推理途径</a:t>
            </a:r>
          </a:p>
          <a:p>
            <a:pPr lvl="1"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、框架包含他所描述的情况或物体的多方面的</a:t>
            </a:r>
            <a:r>
              <a:rPr lang="zh-CN" altLang="en-US" dirty="0" smtClean="0">
                <a:solidFill>
                  <a:srgbClr val="000000"/>
                </a:solidFill>
                <a:latin typeface="微软雅黑" panose="020B0503020204020204" pitchFamily="34" charset="-122"/>
                <a:ea typeface="微软雅黑" panose="020B0503020204020204" pitchFamily="34" charset="-122"/>
              </a:rPr>
              <a:t>信息</a:t>
            </a:r>
            <a:endParaRPr lang="zh-CN" altLang="en-US" dirty="0">
              <a:solidFill>
                <a:srgbClr val="000000"/>
              </a:solidFill>
              <a:latin typeface="微软雅黑" panose="020B0503020204020204" pitchFamily="34" charset="-122"/>
              <a:ea typeface="微软雅黑" panose="020B0503020204020204" pitchFamily="34" charset="-122"/>
            </a:endParaRPr>
          </a:p>
          <a:p>
            <a:pPr lvl="1"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、框架包含物体必须具有的属性</a:t>
            </a:r>
          </a:p>
          <a:p>
            <a:pPr lvl="1"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、框架描述他们所代表的概念的典型事例</a:t>
            </a:r>
          </a:p>
        </p:txBody>
      </p:sp>
    </p:spTree>
    <p:extLst>
      <p:ext uri="{BB962C8B-B14F-4D97-AF65-F5344CB8AC3E}">
        <p14:creationId xmlns:p14="http://schemas.microsoft.com/office/powerpoint/2010/main" val="886077607"/>
      </p:ext>
    </p:extLst>
  </p:cSld>
  <p:clrMapOvr>
    <a:masterClrMapping/>
  </p:clrMapOvr>
  <p:transition spd="med">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2.6.1 </a:t>
            </a:r>
            <a:r>
              <a:rPr lang="zh-CN" altLang="en-US" sz="2600" b="1" dirty="0" smtClean="0">
                <a:solidFill>
                  <a:srgbClr val="0000FF"/>
                </a:solidFill>
              </a:rPr>
              <a:t>本体的概念</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899" y="1951265"/>
            <a:ext cx="9980683"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lvl="0" eaLnBrk="1" hangingPunct="1">
              <a:lnSpc>
                <a:spcPct val="150000"/>
              </a:lnSpc>
              <a:spcBef>
                <a:spcPts val="0"/>
              </a:spcBef>
            </a:pPr>
            <a:r>
              <a:rPr lang="en-US" altLang="zh-CN" dirty="0">
                <a:solidFill>
                  <a:srgbClr val="000000"/>
                </a:solidFill>
                <a:latin typeface="微软雅黑" panose="020B0503020204020204" pitchFamily="34" charset="-122"/>
                <a:ea typeface="微软雅黑" panose="020B0503020204020204" pitchFamily="34" charset="-122"/>
              </a:rPr>
              <a:t>Gruber 1993</a:t>
            </a:r>
            <a:r>
              <a:rPr lang="zh-CN" altLang="en-US" dirty="0">
                <a:solidFill>
                  <a:srgbClr val="000000"/>
                </a:solidFill>
                <a:latin typeface="微软雅黑" panose="020B0503020204020204" pitchFamily="34" charset="-122"/>
                <a:ea typeface="微软雅黑" panose="020B0503020204020204" pitchFamily="34" charset="-122"/>
              </a:rPr>
              <a:t>，本体是概念化的一个显示的规范说明或表示。</a:t>
            </a:r>
          </a:p>
          <a:p>
            <a:pPr lvl="0" eaLnBrk="1" hangingPunct="1">
              <a:lnSpc>
                <a:spcPct val="150000"/>
              </a:lnSpc>
              <a:spcBef>
                <a:spcPts val="0"/>
              </a:spcBef>
            </a:pPr>
            <a:r>
              <a:rPr lang="en-US" altLang="zh-CN" dirty="0" err="1">
                <a:solidFill>
                  <a:srgbClr val="000000"/>
                </a:solidFill>
                <a:latin typeface="微软雅黑" panose="020B0503020204020204" pitchFamily="34" charset="-122"/>
                <a:ea typeface="微软雅黑" panose="020B0503020204020204" pitchFamily="34" charset="-122"/>
              </a:rPr>
              <a:t>Guarino</a:t>
            </a:r>
            <a:r>
              <a:rPr lang="en-US" altLang="zh-CN" dirty="0">
                <a:solidFill>
                  <a:srgbClr val="000000"/>
                </a:solidFill>
                <a:latin typeface="微软雅黑" panose="020B0503020204020204" pitchFamily="34" charset="-122"/>
                <a:ea typeface="微软雅黑" panose="020B0503020204020204" pitchFamily="34" charset="-122"/>
              </a:rPr>
              <a:t> &amp; </a:t>
            </a:r>
            <a:r>
              <a:rPr lang="en-US" altLang="zh-CN" dirty="0" err="1">
                <a:solidFill>
                  <a:srgbClr val="000000"/>
                </a:solidFill>
                <a:latin typeface="微软雅黑" panose="020B0503020204020204" pitchFamily="34" charset="-122"/>
                <a:ea typeface="微软雅黑" panose="020B0503020204020204" pitchFamily="34" charset="-122"/>
              </a:rPr>
              <a:t>Giaretta</a:t>
            </a:r>
            <a:r>
              <a:rPr lang="en-US" altLang="zh-CN" dirty="0">
                <a:solidFill>
                  <a:srgbClr val="000000"/>
                </a:solidFill>
                <a:latin typeface="微软雅黑" panose="020B0503020204020204" pitchFamily="34" charset="-122"/>
                <a:ea typeface="微软雅黑" panose="020B0503020204020204" pitchFamily="34" charset="-122"/>
              </a:rPr>
              <a:t> 1995</a:t>
            </a:r>
            <a:r>
              <a:rPr lang="zh-CN" altLang="en-US" dirty="0">
                <a:solidFill>
                  <a:srgbClr val="000000"/>
                </a:solidFill>
                <a:latin typeface="微软雅黑" panose="020B0503020204020204" pitchFamily="34" charset="-122"/>
                <a:ea typeface="微软雅黑" panose="020B0503020204020204" pitchFamily="34" charset="-122"/>
              </a:rPr>
              <a:t>，本体是概念化某些方面的一个显示规范说明或表示。</a:t>
            </a:r>
          </a:p>
          <a:p>
            <a:pPr lvl="0" eaLnBrk="1" hangingPunct="1">
              <a:lnSpc>
                <a:spcPct val="150000"/>
              </a:lnSpc>
              <a:spcBef>
                <a:spcPts val="0"/>
              </a:spcBef>
            </a:pPr>
            <a:r>
              <a:rPr lang="en-US" altLang="zh-CN" dirty="0" err="1">
                <a:solidFill>
                  <a:srgbClr val="000000"/>
                </a:solidFill>
                <a:latin typeface="微软雅黑" panose="020B0503020204020204" pitchFamily="34" charset="-122"/>
                <a:ea typeface="微软雅黑" panose="020B0503020204020204" pitchFamily="34" charset="-122"/>
              </a:rPr>
              <a:t>Borst</a:t>
            </a:r>
            <a:r>
              <a:rPr lang="en-US" altLang="zh-CN" dirty="0">
                <a:solidFill>
                  <a:srgbClr val="000000"/>
                </a:solidFill>
                <a:latin typeface="微软雅黑" panose="020B0503020204020204" pitchFamily="34" charset="-122"/>
                <a:ea typeface="微软雅黑" panose="020B0503020204020204" pitchFamily="34" charset="-122"/>
              </a:rPr>
              <a:t> 1997</a:t>
            </a:r>
            <a:r>
              <a:rPr lang="zh-CN" altLang="en-US" dirty="0">
                <a:solidFill>
                  <a:srgbClr val="000000"/>
                </a:solidFill>
                <a:latin typeface="微软雅黑" panose="020B0503020204020204" pitchFamily="34" charset="-122"/>
                <a:ea typeface="微软雅黑" panose="020B0503020204020204" pitchFamily="34" charset="-122"/>
              </a:rPr>
              <a:t>，本体可定义为被共享的概念化的一个形式规范说明</a:t>
            </a:r>
            <a:r>
              <a:rPr lang="zh-CN" altLang="en-US" dirty="0" smtClean="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4168758"/>
      </p:ext>
    </p:extLst>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89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2.6.2 </a:t>
            </a:r>
            <a:r>
              <a:rPr lang="zh-CN" altLang="en-US" sz="2600" b="1" dirty="0" smtClean="0">
                <a:solidFill>
                  <a:srgbClr val="0000FF"/>
                </a:solidFill>
              </a:rPr>
              <a:t>本体的组成与分类</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899" y="1951265"/>
            <a:ext cx="5867401"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lnSpc>
                <a:spcPct val="150000"/>
              </a:lnSpc>
              <a:spcBef>
                <a:spcPts val="0"/>
              </a:spcBef>
            </a:pPr>
            <a:r>
              <a:rPr lang="zh-CN" altLang="en-US" sz="2600" b="1" dirty="0">
                <a:solidFill>
                  <a:srgbClr val="FF0000"/>
                </a:solidFill>
                <a:latin typeface="微软雅黑" panose="020B0503020204020204" pitchFamily="34" charset="-122"/>
                <a:ea typeface="微软雅黑" panose="020B0503020204020204" pitchFamily="34" charset="-122"/>
              </a:rPr>
              <a:t>本体的组成</a:t>
            </a:r>
          </a:p>
          <a:p>
            <a:pPr lvl="1" eaLnBrk="1" hangingPunct="1">
              <a:lnSpc>
                <a:spcPct val="150000"/>
              </a:lnSpc>
              <a:spcBef>
                <a:spcPts val="0"/>
              </a:spcBef>
            </a:pPr>
            <a:r>
              <a:rPr lang="zh-CN" altLang="en-US" dirty="0">
                <a:latin typeface="微软雅黑" panose="020B0503020204020204" pitchFamily="34" charset="-122"/>
                <a:ea typeface="微软雅黑" panose="020B0503020204020204" pitchFamily="34" charset="-122"/>
              </a:rPr>
              <a:t>概念：除一般意义上的概念外，也可以是任务、功能、行为、策略、推理过程等。</a:t>
            </a:r>
          </a:p>
          <a:p>
            <a:pPr lvl="1" eaLnBrk="1" hangingPunct="1">
              <a:lnSpc>
                <a:spcPct val="150000"/>
              </a:lnSpc>
              <a:spcBef>
                <a:spcPts val="0"/>
              </a:spcBef>
            </a:pPr>
            <a:r>
              <a:rPr lang="zh-CN" altLang="en-US" dirty="0">
                <a:latin typeface="微软雅黑" panose="020B0503020204020204" pitchFamily="34" charset="-122"/>
                <a:ea typeface="微软雅黑" panose="020B0503020204020204" pitchFamily="34" charset="-122"/>
              </a:rPr>
              <a:t>关系：表示概念之间的一类</a:t>
            </a:r>
            <a:r>
              <a:rPr lang="zh-CN" altLang="en-US" dirty="0" smtClean="0">
                <a:latin typeface="微软雅黑" panose="020B0503020204020204" pitchFamily="34" charset="-122"/>
                <a:ea typeface="微软雅黑" panose="020B0503020204020204" pitchFamily="34" charset="-122"/>
              </a:rPr>
              <a:t>关联函数。</a:t>
            </a:r>
            <a:endParaRPr lang="zh-CN" altLang="en-US" dirty="0">
              <a:latin typeface="微软雅黑" panose="020B0503020204020204" pitchFamily="34" charset="-122"/>
              <a:ea typeface="微软雅黑" panose="020B0503020204020204" pitchFamily="34" charset="-122"/>
            </a:endParaRPr>
          </a:p>
          <a:p>
            <a:pPr lvl="1" eaLnBrk="1" hangingPunct="1">
              <a:lnSpc>
                <a:spcPct val="150000"/>
              </a:lnSpc>
              <a:spcBef>
                <a:spcPts val="0"/>
              </a:spcBef>
            </a:pPr>
            <a:r>
              <a:rPr lang="zh-CN" altLang="en-US" dirty="0">
                <a:latin typeface="微软雅黑" panose="020B0503020204020204" pitchFamily="34" charset="-122"/>
                <a:ea typeface="微软雅黑" panose="020B0503020204020204" pitchFamily="34" charset="-122"/>
              </a:rPr>
              <a:t>公理：用于描述一些永真式。</a:t>
            </a:r>
          </a:p>
          <a:p>
            <a:pPr lvl="1" eaLnBrk="1" hangingPunct="1">
              <a:lnSpc>
                <a:spcPct val="150000"/>
              </a:lnSpc>
              <a:spcBef>
                <a:spcPts val="0"/>
              </a:spcBef>
            </a:pPr>
            <a:r>
              <a:rPr lang="zh-CN" altLang="en-US" dirty="0">
                <a:latin typeface="微软雅黑" panose="020B0503020204020204" pitchFamily="34" charset="-122"/>
                <a:ea typeface="微软雅黑" panose="020B0503020204020204" pitchFamily="34" charset="-122"/>
              </a:rPr>
              <a:t>实例：属于某个概念的具体实例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6" name="文本占位符 637965"/>
          <p:cNvSpPr txBox="1">
            <a:spLocks noChangeArrowheads="1"/>
          </p:cNvSpPr>
          <p:nvPr/>
        </p:nvSpPr>
        <p:spPr bwMode="auto">
          <a:xfrm>
            <a:off x="7378994" y="1959430"/>
            <a:ext cx="3706588"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lnSpc>
                <a:spcPct val="150000"/>
              </a:lnSpc>
            </a:pPr>
            <a:r>
              <a:rPr lang="zh-CN" altLang="en-US" sz="2600" b="1" dirty="0" smtClean="0">
                <a:solidFill>
                  <a:srgbClr val="FF0000"/>
                </a:solidFill>
                <a:latin typeface="微软雅黑" panose="020B0503020204020204" pitchFamily="34" charset="-122"/>
                <a:ea typeface="微软雅黑" panose="020B0503020204020204" pitchFamily="34" charset="-122"/>
              </a:rPr>
              <a:t>本体</a:t>
            </a:r>
            <a:r>
              <a:rPr lang="zh-CN" altLang="en-US" sz="2600" b="1" dirty="0">
                <a:solidFill>
                  <a:srgbClr val="FF0000"/>
                </a:solidFill>
                <a:latin typeface="微软雅黑" panose="020B0503020204020204" pitchFamily="34" charset="-122"/>
                <a:ea typeface="微软雅黑" panose="020B0503020204020204" pitchFamily="34" charset="-122"/>
              </a:rPr>
              <a:t>的分类</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知识表示本体</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通用常识本体</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领域本体</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语言学本体</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任务本体</a:t>
            </a:r>
          </a:p>
        </p:txBody>
      </p:sp>
    </p:spTree>
    <p:extLst>
      <p:ext uri="{BB962C8B-B14F-4D97-AF65-F5344CB8AC3E}">
        <p14:creationId xmlns:p14="http://schemas.microsoft.com/office/powerpoint/2010/main" val="402828525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a:solidFill>
                  <a:srgbClr val="0000FF"/>
                </a:solidFill>
                <a:cs typeface="+mn-cs"/>
              </a:rPr>
              <a:t>2</a:t>
            </a:r>
            <a:r>
              <a:rPr lang="en-US" altLang="zh-CN" b="1" dirty="0" smtClean="0">
                <a:solidFill>
                  <a:srgbClr val="0000FF"/>
                </a:solidFill>
                <a:cs typeface="+mn-cs"/>
              </a:rPr>
              <a:t>.1    </a:t>
            </a:r>
            <a:r>
              <a:rPr lang="zh-CN" altLang="en-US" b="1" dirty="0" smtClean="0">
                <a:solidFill>
                  <a:srgbClr val="0000FF"/>
                </a:solidFill>
                <a:cs typeface="+mn-cs"/>
              </a:rPr>
              <a:t>状态空间表示</a:t>
            </a:r>
            <a:endParaRPr lang="zh-CN" altLang="zh-CN" b="1" dirty="0">
              <a:solidFill>
                <a:srgbClr val="0000FF"/>
              </a:solidFill>
              <a:cs typeface="+mn-cs"/>
            </a:endParaRPr>
          </a:p>
        </p:txBody>
      </p:sp>
      <p:sp>
        <p:nvSpPr>
          <p:cNvPr id="18436"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500"/>
            <a:ext cx="9980682" cy="5087257"/>
          </a:xfrm>
        </p:spPr>
        <p:txBody>
          <a:bodyPr>
            <a:normAutofit lnSpcReduction="10000"/>
          </a:bodyPr>
          <a:lstStyle/>
          <a:p>
            <a:pPr marL="0" indent="0">
              <a:lnSpc>
                <a:spcPct val="150000"/>
              </a:lnSpc>
              <a:spcBef>
                <a:spcPts val="0"/>
              </a:spcBef>
              <a:buNone/>
              <a:defRPr/>
            </a:pPr>
            <a:r>
              <a:rPr lang="en-US" altLang="zh-CN" sz="2600" b="1" dirty="0" smtClean="0">
                <a:solidFill>
                  <a:srgbClr val="0000FF"/>
                </a:solidFill>
              </a:rPr>
              <a:t>2.1.2 </a:t>
            </a:r>
            <a:r>
              <a:rPr lang="zh-CN" altLang="en-US" sz="2600" b="1" dirty="0" smtClean="0">
                <a:solidFill>
                  <a:srgbClr val="0000FF"/>
                </a:solidFill>
              </a:rPr>
              <a:t>状态图示法</a:t>
            </a:r>
            <a:endParaRPr lang="en-US" altLang="zh-CN" sz="2600" b="1" dirty="0">
              <a:solidFill>
                <a:srgbClr val="0000FF"/>
              </a:solidFill>
            </a:endParaRPr>
          </a:p>
          <a:p>
            <a:pPr marL="342900" lvl="0" indent="-342900">
              <a:lnSpc>
                <a:spcPct val="150000"/>
              </a:lnSpc>
              <a:spcBef>
                <a:spcPts val="0"/>
              </a:spcBef>
              <a:buBlip>
                <a:blip r:embed="rId2"/>
              </a:buBlip>
            </a:pPr>
            <a:r>
              <a:rPr lang="zh-CN" altLang="en-US" sz="2800" dirty="0">
                <a:solidFill>
                  <a:srgbClr val="000000"/>
                </a:solidFill>
              </a:rPr>
              <a:t>路径 </a:t>
            </a:r>
          </a:p>
          <a:p>
            <a:pPr marL="342900" lvl="0" indent="-342900">
              <a:lnSpc>
                <a:spcPct val="150000"/>
              </a:lnSpc>
              <a:spcBef>
                <a:spcPts val="0"/>
              </a:spcBef>
              <a:buNone/>
            </a:pPr>
            <a:r>
              <a:rPr lang="zh-CN" altLang="en-US" sz="2400" dirty="0">
                <a:solidFill>
                  <a:srgbClr val="000000"/>
                </a:solidFill>
              </a:rPr>
              <a:t>            某个节点序列（</a:t>
            </a:r>
            <a:r>
              <a:rPr lang="en-US" altLang="zh-CN" sz="2400" i="1" dirty="0">
                <a:solidFill>
                  <a:srgbClr val="000000"/>
                </a:solidFill>
              </a:rPr>
              <a:t>n</a:t>
            </a:r>
            <a:r>
              <a:rPr lang="en-US" altLang="zh-CN" sz="1000" i="1" dirty="0">
                <a:solidFill>
                  <a:srgbClr val="000000"/>
                </a:solidFill>
              </a:rPr>
              <a:t>i</a:t>
            </a:r>
            <a:r>
              <a:rPr lang="en-US" altLang="zh-CN" sz="1000" dirty="0">
                <a:solidFill>
                  <a:srgbClr val="000000"/>
                </a:solidFill>
              </a:rPr>
              <a:t>1</a:t>
            </a:r>
            <a:r>
              <a:rPr lang="zh-CN" altLang="en-US" sz="2400" dirty="0">
                <a:solidFill>
                  <a:srgbClr val="000000"/>
                </a:solidFill>
              </a:rPr>
              <a:t>，</a:t>
            </a:r>
            <a:r>
              <a:rPr lang="en-US" altLang="zh-CN" sz="2400" i="1" dirty="0">
                <a:solidFill>
                  <a:srgbClr val="000000"/>
                </a:solidFill>
              </a:rPr>
              <a:t>n</a:t>
            </a:r>
            <a:r>
              <a:rPr lang="en-US" altLang="zh-CN" sz="1000" i="1" dirty="0">
                <a:solidFill>
                  <a:srgbClr val="000000"/>
                </a:solidFill>
              </a:rPr>
              <a:t>i</a:t>
            </a:r>
            <a:r>
              <a:rPr lang="en-US" altLang="zh-CN" sz="1000" dirty="0">
                <a:solidFill>
                  <a:srgbClr val="000000"/>
                </a:solidFill>
              </a:rPr>
              <a:t>2</a:t>
            </a:r>
            <a:r>
              <a:rPr lang="zh-CN" altLang="en-US" sz="2400" dirty="0">
                <a:solidFill>
                  <a:srgbClr val="000000"/>
                </a:solidFill>
              </a:rPr>
              <a:t>，</a:t>
            </a:r>
            <a:r>
              <a:rPr lang="en-US" altLang="zh-CN" sz="2400" dirty="0">
                <a:solidFill>
                  <a:srgbClr val="000000"/>
                </a:solidFill>
              </a:rPr>
              <a:t>…</a:t>
            </a:r>
            <a:r>
              <a:rPr lang="zh-CN" altLang="en-US" sz="2400" dirty="0">
                <a:solidFill>
                  <a:srgbClr val="000000"/>
                </a:solidFill>
              </a:rPr>
              <a:t>，</a:t>
            </a:r>
            <a:r>
              <a:rPr lang="en-US" altLang="zh-CN" sz="2400" i="1" dirty="0" err="1">
                <a:solidFill>
                  <a:srgbClr val="000000"/>
                </a:solidFill>
              </a:rPr>
              <a:t>n</a:t>
            </a:r>
            <a:r>
              <a:rPr lang="en-US" altLang="zh-CN" sz="1000" i="1" dirty="0" err="1">
                <a:solidFill>
                  <a:srgbClr val="000000"/>
                </a:solidFill>
              </a:rPr>
              <a:t>i</a:t>
            </a:r>
            <a:r>
              <a:rPr lang="en-US" altLang="zh-CN" sz="1000" b="1" dirty="0" err="1">
                <a:solidFill>
                  <a:srgbClr val="000000"/>
                </a:solidFill>
              </a:rPr>
              <a:t>k</a:t>
            </a:r>
            <a:r>
              <a:rPr lang="zh-CN" altLang="en-US" sz="2400" dirty="0">
                <a:solidFill>
                  <a:srgbClr val="000000"/>
                </a:solidFill>
              </a:rPr>
              <a:t>）当 </a:t>
            </a:r>
            <a:r>
              <a:rPr lang="en-US" altLang="zh-CN" sz="2400" i="1" dirty="0">
                <a:solidFill>
                  <a:srgbClr val="000000"/>
                </a:solidFill>
              </a:rPr>
              <a:t>j</a:t>
            </a:r>
            <a:r>
              <a:rPr lang="en-US" altLang="zh-CN" sz="2400" dirty="0">
                <a:solidFill>
                  <a:srgbClr val="000000"/>
                </a:solidFill>
              </a:rPr>
              <a:t> = 2</a:t>
            </a:r>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a:t>
            </a:r>
            <a:r>
              <a:rPr lang="en-US" altLang="zh-CN" sz="2400" dirty="0">
                <a:solidFill>
                  <a:srgbClr val="000000"/>
                </a:solidFill>
              </a:rPr>
              <a:t>…</a:t>
            </a:r>
            <a:r>
              <a:rPr lang="zh-CN" altLang="en-US" sz="2400" dirty="0">
                <a:solidFill>
                  <a:srgbClr val="000000"/>
                </a:solidFill>
              </a:rPr>
              <a:t>，</a:t>
            </a:r>
            <a:r>
              <a:rPr lang="en-US" altLang="zh-CN" sz="2400" i="1" dirty="0">
                <a:solidFill>
                  <a:srgbClr val="000000"/>
                </a:solidFill>
              </a:rPr>
              <a:t>k</a:t>
            </a:r>
            <a:r>
              <a:rPr lang="zh-CN" altLang="en-US" sz="2400" dirty="0">
                <a:solidFill>
                  <a:srgbClr val="000000"/>
                </a:solidFill>
              </a:rPr>
              <a:t>时，如果对于每一个</a:t>
            </a:r>
            <a:r>
              <a:rPr lang="en-US" altLang="zh-CN" sz="2400" i="1" dirty="0" err="1">
                <a:solidFill>
                  <a:srgbClr val="000000"/>
                </a:solidFill>
              </a:rPr>
              <a:t>n</a:t>
            </a:r>
            <a:r>
              <a:rPr lang="en-US" altLang="zh-CN" sz="1400" dirty="0" err="1">
                <a:solidFill>
                  <a:srgbClr val="000000"/>
                </a:solidFill>
              </a:rPr>
              <a:t>i</a:t>
            </a:r>
            <a:r>
              <a:rPr lang="zh-CN" altLang="en-US" sz="1400" dirty="0">
                <a:solidFill>
                  <a:srgbClr val="000000"/>
                </a:solidFill>
              </a:rPr>
              <a:t>，</a:t>
            </a:r>
            <a:r>
              <a:rPr lang="en-US" altLang="zh-CN" sz="1400" i="1" dirty="0">
                <a:solidFill>
                  <a:srgbClr val="000000"/>
                </a:solidFill>
              </a:rPr>
              <a:t>j</a:t>
            </a:r>
            <a:r>
              <a:rPr lang="en-US" altLang="zh-CN" sz="1400" dirty="0">
                <a:solidFill>
                  <a:srgbClr val="000000"/>
                </a:solidFill>
              </a:rPr>
              <a:t>-1</a:t>
            </a:r>
            <a:r>
              <a:rPr lang="zh-CN" altLang="en-US" sz="2400" dirty="0">
                <a:solidFill>
                  <a:srgbClr val="000000"/>
                </a:solidFill>
              </a:rPr>
              <a:t>都有一个后继节点</a:t>
            </a:r>
            <a:r>
              <a:rPr lang="en-US" altLang="zh-CN" sz="2400" i="1" dirty="0" err="1">
                <a:solidFill>
                  <a:srgbClr val="000000"/>
                </a:solidFill>
              </a:rPr>
              <a:t>n</a:t>
            </a:r>
            <a:r>
              <a:rPr lang="en-US" altLang="zh-CN" sz="1400" i="1" dirty="0" err="1">
                <a:solidFill>
                  <a:srgbClr val="000000"/>
                </a:solidFill>
              </a:rPr>
              <a:t>i</a:t>
            </a:r>
            <a:r>
              <a:rPr lang="zh-CN" altLang="en-US" sz="1400" dirty="0">
                <a:solidFill>
                  <a:srgbClr val="000000"/>
                </a:solidFill>
              </a:rPr>
              <a:t>，</a:t>
            </a:r>
            <a:r>
              <a:rPr lang="en-US" altLang="zh-CN" sz="1400" i="1" dirty="0">
                <a:solidFill>
                  <a:srgbClr val="000000"/>
                </a:solidFill>
              </a:rPr>
              <a:t>j</a:t>
            </a:r>
            <a:r>
              <a:rPr lang="zh-CN" altLang="en-US" sz="2400" dirty="0">
                <a:solidFill>
                  <a:srgbClr val="000000"/>
                </a:solidFill>
              </a:rPr>
              <a:t>存在，那么就把这个节点序列叫做从节点</a:t>
            </a:r>
            <a:r>
              <a:rPr lang="en-US" altLang="zh-CN" sz="2400" i="1" dirty="0">
                <a:solidFill>
                  <a:srgbClr val="000000"/>
                </a:solidFill>
              </a:rPr>
              <a:t>n</a:t>
            </a:r>
            <a:r>
              <a:rPr lang="en-US" altLang="zh-CN" sz="1200" i="1" dirty="0">
                <a:solidFill>
                  <a:srgbClr val="000000"/>
                </a:solidFill>
              </a:rPr>
              <a:t>i</a:t>
            </a:r>
            <a:r>
              <a:rPr lang="en-US" altLang="zh-CN" sz="1200" dirty="0">
                <a:solidFill>
                  <a:srgbClr val="000000"/>
                </a:solidFill>
              </a:rPr>
              <a:t>1</a:t>
            </a:r>
            <a:r>
              <a:rPr lang="zh-CN" altLang="en-US" sz="2400" dirty="0">
                <a:solidFill>
                  <a:srgbClr val="000000"/>
                </a:solidFill>
              </a:rPr>
              <a:t>至节点</a:t>
            </a:r>
            <a:r>
              <a:rPr lang="en-US" altLang="zh-CN" sz="2400" i="1" dirty="0" err="1">
                <a:solidFill>
                  <a:srgbClr val="000000"/>
                </a:solidFill>
              </a:rPr>
              <a:t>n</a:t>
            </a:r>
            <a:r>
              <a:rPr lang="en-US" altLang="zh-CN" sz="1200" i="1" dirty="0" err="1">
                <a:solidFill>
                  <a:srgbClr val="000000"/>
                </a:solidFill>
              </a:rPr>
              <a:t>ik</a:t>
            </a:r>
            <a:r>
              <a:rPr lang="zh-CN" altLang="en-US" sz="2400" dirty="0">
                <a:solidFill>
                  <a:srgbClr val="000000"/>
                </a:solidFill>
              </a:rPr>
              <a:t>的长度为</a:t>
            </a:r>
            <a:r>
              <a:rPr lang="en-US" altLang="zh-CN" sz="2400" i="1" dirty="0">
                <a:solidFill>
                  <a:srgbClr val="000000"/>
                </a:solidFill>
              </a:rPr>
              <a:t>k</a:t>
            </a:r>
            <a:r>
              <a:rPr lang="zh-CN" altLang="en-US" sz="2400" dirty="0">
                <a:solidFill>
                  <a:srgbClr val="000000"/>
                </a:solidFill>
              </a:rPr>
              <a:t>的路径。</a:t>
            </a:r>
          </a:p>
          <a:p>
            <a:pPr marL="342900" lvl="0" indent="-342900">
              <a:lnSpc>
                <a:spcPct val="150000"/>
              </a:lnSpc>
              <a:spcBef>
                <a:spcPts val="0"/>
              </a:spcBef>
              <a:buNone/>
            </a:pPr>
            <a:endParaRPr lang="zh-CN" altLang="en-US" sz="2400" dirty="0">
              <a:solidFill>
                <a:srgbClr val="000000"/>
              </a:solidFill>
            </a:endParaRPr>
          </a:p>
          <a:p>
            <a:pPr marL="342900" lvl="0" indent="-342900">
              <a:lnSpc>
                <a:spcPct val="150000"/>
              </a:lnSpc>
              <a:spcBef>
                <a:spcPts val="0"/>
              </a:spcBef>
              <a:buBlip>
                <a:blip r:embed="rId2"/>
              </a:buBlip>
            </a:pPr>
            <a:r>
              <a:rPr lang="zh-CN" altLang="en-US" sz="2800" dirty="0">
                <a:solidFill>
                  <a:srgbClr val="000000"/>
                </a:solidFill>
              </a:rPr>
              <a:t>代价 </a:t>
            </a:r>
          </a:p>
          <a:p>
            <a:pPr marL="342900" lvl="0" indent="-342900">
              <a:lnSpc>
                <a:spcPct val="150000"/>
              </a:lnSpc>
              <a:spcBef>
                <a:spcPts val="0"/>
              </a:spcBef>
              <a:buNone/>
            </a:pPr>
            <a:r>
              <a:rPr lang="zh-CN" altLang="en-US" sz="2400" dirty="0">
                <a:solidFill>
                  <a:srgbClr val="000000"/>
                </a:solidFill>
              </a:rPr>
              <a:t>            用</a:t>
            </a:r>
            <a:r>
              <a:rPr lang="en-US" altLang="zh-CN" sz="2400" i="1" dirty="0">
                <a:solidFill>
                  <a:srgbClr val="000000"/>
                </a:solidFill>
              </a:rPr>
              <a:t>C</a:t>
            </a:r>
            <a:r>
              <a:rPr lang="zh-CN" altLang="en-US" sz="2400" dirty="0">
                <a:solidFill>
                  <a:srgbClr val="000000"/>
                </a:solidFill>
              </a:rPr>
              <a:t>（</a:t>
            </a:r>
            <a:r>
              <a:rPr lang="en-US" altLang="zh-CN" sz="2400" i="1" dirty="0" err="1">
                <a:solidFill>
                  <a:srgbClr val="000000"/>
                </a:solidFill>
              </a:rPr>
              <a:t>n</a:t>
            </a:r>
            <a:r>
              <a:rPr lang="en-US" altLang="zh-CN" sz="1400" i="1" dirty="0" err="1">
                <a:solidFill>
                  <a:srgbClr val="000000"/>
                </a:solidFill>
              </a:rPr>
              <a:t>i</a:t>
            </a:r>
            <a:r>
              <a:rPr lang="zh-CN" altLang="en-US" sz="2400" dirty="0">
                <a:solidFill>
                  <a:srgbClr val="000000"/>
                </a:solidFill>
              </a:rPr>
              <a:t>，</a:t>
            </a:r>
            <a:r>
              <a:rPr lang="en-US" altLang="zh-CN" sz="2400" i="1" dirty="0" err="1">
                <a:solidFill>
                  <a:srgbClr val="000000"/>
                </a:solidFill>
              </a:rPr>
              <a:t>n</a:t>
            </a:r>
            <a:r>
              <a:rPr lang="en-US" altLang="zh-CN" sz="1400" i="1" dirty="0" err="1">
                <a:solidFill>
                  <a:srgbClr val="000000"/>
                </a:solidFill>
              </a:rPr>
              <a:t>j</a:t>
            </a:r>
            <a:r>
              <a:rPr lang="zh-CN" altLang="en-US" sz="2400" dirty="0">
                <a:solidFill>
                  <a:srgbClr val="000000"/>
                </a:solidFill>
              </a:rPr>
              <a:t>）来表示从节点</a:t>
            </a:r>
            <a:r>
              <a:rPr lang="en-US" altLang="zh-CN" sz="2400" i="1" dirty="0" err="1">
                <a:solidFill>
                  <a:srgbClr val="000000"/>
                </a:solidFill>
              </a:rPr>
              <a:t>n</a:t>
            </a:r>
            <a:r>
              <a:rPr lang="en-US" altLang="zh-CN" sz="1400" i="1" dirty="0" err="1">
                <a:solidFill>
                  <a:srgbClr val="000000"/>
                </a:solidFill>
              </a:rPr>
              <a:t>i</a:t>
            </a:r>
            <a:r>
              <a:rPr lang="zh-CN" altLang="en-US" sz="2400" dirty="0">
                <a:solidFill>
                  <a:srgbClr val="000000"/>
                </a:solidFill>
              </a:rPr>
              <a:t>指向节点</a:t>
            </a:r>
            <a:r>
              <a:rPr lang="en-US" altLang="zh-CN" sz="2400" i="1" dirty="0" err="1">
                <a:solidFill>
                  <a:srgbClr val="000000"/>
                </a:solidFill>
              </a:rPr>
              <a:t>n</a:t>
            </a:r>
            <a:r>
              <a:rPr lang="en-US" altLang="zh-CN" sz="1400" i="1" dirty="0" err="1">
                <a:solidFill>
                  <a:srgbClr val="000000"/>
                </a:solidFill>
              </a:rPr>
              <a:t>j</a:t>
            </a:r>
            <a:r>
              <a:rPr lang="zh-CN" altLang="en-US" sz="2400" dirty="0">
                <a:solidFill>
                  <a:srgbClr val="000000"/>
                </a:solidFill>
              </a:rPr>
              <a:t>的那段弧线的代价</a:t>
            </a:r>
            <a:r>
              <a:rPr lang="en-US" altLang="zh-CN" sz="2400" dirty="0">
                <a:solidFill>
                  <a:srgbClr val="000000"/>
                </a:solidFill>
              </a:rPr>
              <a:t>(cost)</a:t>
            </a:r>
            <a:r>
              <a:rPr lang="zh-CN" altLang="en-US" sz="2400" dirty="0">
                <a:solidFill>
                  <a:srgbClr val="000000"/>
                </a:solidFill>
              </a:rPr>
              <a:t>。两点间路径的代价等于连接该路径上各节点的所有弧线代价之和。</a:t>
            </a:r>
          </a:p>
        </p:txBody>
      </p:sp>
    </p:spTree>
    <p:extLst>
      <p:ext uri="{BB962C8B-B14F-4D97-AF65-F5344CB8AC3E}">
        <p14:creationId xmlns:p14="http://schemas.microsoft.com/office/powerpoint/2010/main" val="2911757743"/>
      </p:ext>
    </p:extLst>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90</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2.6.3 </a:t>
            </a:r>
            <a:r>
              <a:rPr lang="zh-CN" altLang="en-US" sz="2600" b="1" dirty="0" smtClean="0">
                <a:solidFill>
                  <a:srgbClr val="0000FF"/>
                </a:solidFill>
              </a:rPr>
              <a:t>本体的建模</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899" y="1951265"/>
            <a:ext cx="9980683"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lnSpc>
                <a:spcPct val="150000"/>
              </a:lnSpc>
              <a:spcBef>
                <a:spcPts val="0"/>
              </a:spcBef>
            </a:pPr>
            <a:r>
              <a:rPr lang="zh-CN" altLang="en-US" sz="2600" b="1" dirty="0" smtClean="0">
                <a:solidFill>
                  <a:srgbClr val="FF0000"/>
                </a:solidFill>
                <a:latin typeface="微软雅黑" panose="020B0503020204020204" pitchFamily="34" charset="-122"/>
                <a:ea typeface="微软雅黑" panose="020B0503020204020204" pitchFamily="34" charset="-122"/>
              </a:rPr>
              <a:t>本体建模方法</a:t>
            </a:r>
            <a:endParaRPr lang="zh-CN" altLang="en-US" sz="2600" b="1" dirty="0">
              <a:solidFill>
                <a:srgbClr val="FF0000"/>
              </a:solidFill>
              <a:latin typeface="微软雅黑" panose="020B0503020204020204" pitchFamily="34" charset="-122"/>
              <a:ea typeface="微软雅黑" panose="020B0503020204020204" pitchFamily="34" charset="-122"/>
            </a:endParaRPr>
          </a:p>
          <a:p>
            <a:pPr lvl="1" eaLnBrk="1" hangingPunct="1">
              <a:lnSpc>
                <a:spcPct val="130000"/>
              </a:lnSpc>
            </a:pPr>
            <a:r>
              <a:rPr lang="zh-CN" altLang="en-US" dirty="0">
                <a:solidFill>
                  <a:srgbClr val="000000"/>
                </a:solidFill>
                <a:latin typeface="微软雅黑" panose="020B0503020204020204" pitchFamily="34" charset="-122"/>
                <a:ea typeface="微软雅黑" panose="020B0503020204020204" pitchFamily="34" charset="-122"/>
              </a:rPr>
              <a:t>建模过程可分为</a:t>
            </a:r>
          </a:p>
          <a:p>
            <a:pPr lvl="2" eaLnBrk="1" hangingPunct="1">
              <a:lnSpc>
                <a:spcPct val="130000"/>
              </a:lnSpc>
            </a:pPr>
            <a:r>
              <a:rPr lang="zh-CN" altLang="en-US" sz="2400" dirty="0">
                <a:solidFill>
                  <a:srgbClr val="000000"/>
                </a:solidFill>
                <a:latin typeface="微软雅黑" panose="020B0503020204020204" pitchFamily="34" charset="-122"/>
                <a:ea typeface="微软雅黑" panose="020B0503020204020204" pitchFamily="34" charset="-122"/>
              </a:rPr>
              <a:t>非形式化阶段：用自然语言和图表来描述</a:t>
            </a:r>
          </a:p>
          <a:p>
            <a:pPr lvl="2" eaLnBrk="1" hangingPunct="1">
              <a:lnSpc>
                <a:spcPct val="130000"/>
              </a:lnSpc>
            </a:pPr>
            <a:r>
              <a:rPr lang="zh-CN" altLang="en-US" sz="2400" dirty="0">
                <a:solidFill>
                  <a:srgbClr val="000000"/>
                </a:solidFill>
                <a:latin typeface="微软雅黑" panose="020B0503020204020204" pitchFamily="34" charset="-122"/>
                <a:ea typeface="微软雅黑" panose="020B0503020204020204" pitchFamily="34" charset="-122"/>
              </a:rPr>
              <a:t>形式化阶段：通过知识表示方法对本体模型进行编码</a:t>
            </a:r>
          </a:p>
          <a:p>
            <a:pPr lvl="1" eaLnBrk="1" hangingPunct="1">
              <a:lnSpc>
                <a:spcPct val="130000"/>
              </a:lnSpc>
            </a:pPr>
            <a:r>
              <a:rPr lang="zh-CN" altLang="en-US" dirty="0">
                <a:solidFill>
                  <a:srgbClr val="000000"/>
                </a:solidFill>
                <a:latin typeface="微软雅黑" panose="020B0503020204020204" pitchFamily="34" charset="-122"/>
                <a:ea typeface="微软雅黑" panose="020B0503020204020204" pitchFamily="34" charset="-122"/>
              </a:rPr>
              <a:t>本体建模方法</a:t>
            </a:r>
          </a:p>
          <a:p>
            <a:pPr lvl="2" eaLnBrk="1" hangingPunct="1">
              <a:lnSpc>
                <a:spcPct val="130000"/>
              </a:lnSpc>
            </a:pPr>
            <a:r>
              <a:rPr lang="zh-CN" altLang="en-US" sz="2400" dirty="0">
                <a:solidFill>
                  <a:srgbClr val="000000"/>
                </a:solidFill>
                <a:latin typeface="微软雅黑" panose="020B0503020204020204" pitchFamily="34" charset="-122"/>
                <a:ea typeface="微软雅黑" panose="020B0503020204020204" pitchFamily="34" charset="-122"/>
              </a:rPr>
              <a:t>“骨架”法、“评价法”（</a:t>
            </a:r>
            <a:r>
              <a:rPr lang="en-US" altLang="zh-CN" sz="2400" dirty="0">
                <a:solidFill>
                  <a:srgbClr val="000000"/>
                </a:solidFill>
                <a:latin typeface="微软雅黑" panose="020B0503020204020204" pitchFamily="34" charset="-122"/>
                <a:ea typeface="微软雅黑" panose="020B0503020204020204" pitchFamily="34" charset="-122"/>
              </a:rPr>
              <a:t>TOVE</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KACTUS</a:t>
            </a:r>
            <a:r>
              <a:rPr lang="zh-CN" altLang="en-US" sz="2400" dirty="0">
                <a:solidFill>
                  <a:srgbClr val="000000"/>
                </a:solidFill>
                <a:latin typeface="微软雅黑" panose="020B0503020204020204" pitchFamily="34" charset="-122"/>
                <a:ea typeface="微软雅黑" panose="020B0503020204020204" pitchFamily="34" charset="-122"/>
              </a:rPr>
              <a:t>工程法、</a:t>
            </a:r>
            <a:r>
              <a:rPr lang="en-US" altLang="zh-CN" sz="2400" dirty="0" err="1">
                <a:solidFill>
                  <a:srgbClr val="000000"/>
                </a:solidFill>
                <a:latin typeface="微软雅黑" panose="020B0503020204020204" pitchFamily="34" charset="-122"/>
                <a:ea typeface="微软雅黑" panose="020B0503020204020204" pitchFamily="34" charset="-122"/>
              </a:rPr>
              <a:t>Methontology</a:t>
            </a:r>
            <a:r>
              <a:rPr lang="zh-CN" altLang="en-US" sz="2400" dirty="0">
                <a:solidFill>
                  <a:srgbClr val="000000"/>
                </a:solidFill>
                <a:latin typeface="微软雅黑" panose="020B0503020204020204" pitchFamily="34" charset="-122"/>
                <a:ea typeface="微软雅黑" panose="020B0503020204020204" pitchFamily="34" charset="-122"/>
              </a:rPr>
              <a:t>法、</a:t>
            </a:r>
            <a:r>
              <a:rPr lang="en-US" altLang="zh-CN" sz="2400" dirty="0">
                <a:solidFill>
                  <a:srgbClr val="000000"/>
                </a:solidFill>
                <a:latin typeface="微软雅黑" panose="020B0503020204020204" pitchFamily="34" charset="-122"/>
                <a:ea typeface="微软雅黑" panose="020B0503020204020204" pitchFamily="34" charset="-122"/>
              </a:rPr>
              <a:t>SENSUS</a:t>
            </a:r>
            <a:r>
              <a:rPr lang="zh-CN" altLang="en-US" sz="2400" dirty="0">
                <a:solidFill>
                  <a:srgbClr val="000000"/>
                </a:solidFill>
                <a:latin typeface="微软雅黑" panose="020B0503020204020204" pitchFamily="34" charset="-122"/>
                <a:ea typeface="微软雅黑" panose="020B0503020204020204" pitchFamily="34" charset="-122"/>
              </a:rPr>
              <a:t>法、五阶段法</a:t>
            </a:r>
          </a:p>
          <a:p>
            <a:pPr lvl="1" eaLnBrk="1" hangingPunct="1">
              <a:lnSpc>
                <a:spcPct val="130000"/>
              </a:lnSpc>
            </a:pPr>
            <a:r>
              <a:rPr lang="zh-CN" altLang="en-US" dirty="0">
                <a:solidFill>
                  <a:srgbClr val="000000"/>
                </a:solidFill>
                <a:latin typeface="微软雅黑" panose="020B0503020204020204" pitchFamily="34" charset="-122"/>
                <a:ea typeface="微软雅黑" panose="020B0503020204020204" pitchFamily="34" charset="-122"/>
              </a:rPr>
              <a:t>五阶段</a:t>
            </a:r>
            <a:r>
              <a:rPr lang="zh-CN" altLang="en-US" dirty="0" smtClean="0">
                <a:solidFill>
                  <a:srgbClr val="000000"/>
                </a:solidFill>
                <a:latin typeface="微软雅黑" panose="020B0503020204020204" pitchFamily="34" charset="-122"/>
                <a:ea typeface="微软雅黑" panose="020B0503020204020204" pitchFamily="34" charset="-122"/>
              </a:rPr>
              <a:t>法、语言学本体、任务</a:t>
            </a:r>
            <a:r>
              <a:rPr lang="zh-CN" altLang="en-US" dirty="0">
                <a:solidFill>
                  <a:srgbClr val="000000"/>
                </a:solidFill>
                <a:latin typeface="微软雅黑" panose="020B0503020204020204" pitchFamily="34" charset="-122"/>
                <a:ea typeface="微软雅黑" panose="020B0503020204020204" pitchFamily="34" charset="-122"/>
              </a:rPr>
              <a:t>本体</a:t>
            </a:r>
          </a:p>
        </p:txBody>
      </p:sp>
    </p:spTree>
    <p:extLst>
      <p:ext uri="{BB962C8B-B14F-4D97-AF65-F5344CB8AC3E}">
        <p14:creationId xmlns:p14="http://schemas.microsoft.com/office/powerpoint/2010/main" val="3485701446"/>
      </p:ext>
    </p:extLst>
  </p:cSld>
  <p:clrMapOvr>
    <a:masterClrMapping/>
  </p:clrMapOvr>
  <p:transition spd="med">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91</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2.6.3 </a:t>
            </a:r>
            <a:r>
              <a:rPr lang="zh-CN" altLang="en-US" sz="2600" b="1" dirty="0" smtClean="0">
                <a:solidFill>
                  <a:srgbClr val="0000FF"/>
                </a:solidFill>
              </a:rPr>
              <a:t>本体的建模</a:t>
            </a:r>
            <a:endParaRPr lang="en-US" altLang="zh-CN" sz="2600" dirty="0" smtClean="0">
              <a:solidFill>
                <a:srgbClr val="000000"/>
              </a:solidFill>
              <a:latin typeface="Berlin Sans FB"/>
            </a:endParaRPr>
          </a:p>
        </p:txBody>
      </p:sp>
      <p:sp>
        <p:nvSpPr>
          <p:cNvPr id="9" name="文本占位符 647169"/>
          <p:cNvSpPr txBox="1">
            <a:spLocks noChangeArrowheads="1"/>
          </p:cNvSpPr>
          <p:nvPr/>
        </p:nvSpPr>
        <p:spPr bwMode="auto">
          <a:xfrm>
            <a:off x="1104900" y="2118632"/>
            <a:ext cx="9980682" cy="473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lnSpc>
                <a:spcPct val="150000"/>
              </a:lnSpc>
              <a:spcBef>
                <a:spcPts val="0"/>
              </a:spcBef>
            </a:pPr>
            <a:r>
              <a:rPr lang="en-US" altLang="zh-CN" dirty="0" smtClean="0">
                <a:latin typeface="Times New Roman" panose="02020603050405020304" pitchFamily="18" charset="0"/>
              </a:rPr>
              <a:t>NUDT5</a:t>
            </a:r>
            <a:r>
              <a:rPr lang="zh-CN" altLang="en-US" dirty="0" smtClean="0">
                <a:latin typeface="Times New Roman" panose="02020603050405020304" pitchFamily="18" charset="0"/>
              </a:rPr>
              <a:t>本体：用于信息系统与管理各实验室的知识管理</a:t>
            </a:r>
          </a:p>
          <a:p>
            <a:pPr eaLnBrk="1" hangingPunct="1">
              <a:lnSpc>
                <a:spcPct val="150000"/>
              </a:lnSpc>
              <a:spcBef>
                <a:spcPts val="0"/>
              </a:spcBef>
            </a:pPr>
            <a:r>
              <a:rPr lang="zh-CN" altLang="en-US" dirty="0" smtClean="0">
                <a:latin typeface="Times New Roman" panose="02020603050405020304" pitchFamily="18" charset="0"/>
              </a:rPr>
              <a:t>阶段</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：数据收集与分析</a:t>
            </a:r>
          </a:p>
          <a:p>
            <a:pPr lvl="1" eaLnBrk="1" hangingPunct="1">
              <a:lnSpc>
                <a:spcPct val="150000"/>
              </a:lnSpc>
              <a:spcBef>
                <a:spcPts val="0"/>
              </a:spcBef>
            </a:pPr>
            <a:r>
              <a:rPr lang="zh-CN" altLang="en-US" sz="2000" dirty="0" smtClean="0">
                <a:latin typeface="Times New Roman" panose="02020603050405020304" pitchFamily="18" charset="0"/>
              </a:rPr>
              <a:t>从组织的文档、报告中抽取出有关的概念：“</a:t>
            </a:r>
            <a:r>
              <a:rPr lang="en-US" altLang="zh-CN" sz="2000" dirty="0" smtClean="0">
                <a:latin typeface="Times New Roman" panose="02020603050405020304" pitchFamily="18" charset="0"/>
              </a:rPr>
              <a:t>Something</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Entity</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Document </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Person</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rPr>
              <a:t>OrganizationGroup</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rPr>
              <a:t>SomeRelation</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Author</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rPr>
              <a:t>FamilyName</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Title”</a:t>
            </a:r>
            <a:r>
              <a:rPr lang="zh-CN" altLang="en-US" sz="2000" dirty="0" smtClean="0">
                <a:latin typeface="Times New Roman" panose="02020603050405020304" pitchFamily="18" charset="0"/>
              </a:rPr>
              <a:t>等 </a:t>
            </a:r>
          </a:p>
          <a:p>
            <a:pPr eaLnBrk="1" hangingPunct="1">
              <a:lnSpc>
                <a:spcPct val="150000"/>
              </a:lnSpc>
              <a:spcBef>
                <a:spcPts val="0"/>
              </a:spcBef>
            </a:pPr>
            <a:r>
              <a:rPr lang="zh-CN" altLang="en-US" dirty="0" smtClean="0">
                <a:latin typeface="Times New Roman" panose="02020603050405020304" pitchFamily="18" charset="0"/>
              </a:rPr>
              <a:t>阶段</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a:t>
            </a:r>
            <a:r>
              <a:rPr lang="zh-CN" altLang="en-US" sz="2400" b="1" dirty="0" smtClean="0">
                <a:latin typeface="Times New Roman" panose="02020603050405020304" pitchFamily="18" charset="0"/>
              </a:rPr>
              <a:t>建立一个字典</a:t>
            </a:r>
            <a:endParaRPr lang="zh-CN" altLang="en-US" sz="2400" dirty="0" smtClean="0">
              <a:latin typeface="Times New Roman" panose="02020603050405020304" pitchFamily="18" charset="0"/>
            </a:endParaRPr>
          </a:p>
          <a:p>
            <a:pPr lvl="1" eaLnBrk="1" hangingPunct="1">
              <a:lnSpc>
                <a:spcPct val="150000"/>
              </a:lnSpc>
              <a:spcBef>
                <a:spcPts val="0"/>
              </a:spcBef>
            </a:pPr>
            <a:r>
              <a:rPr lang="en-US" altLang="zh-CN" sz="2000" dirty="0" smtClean="0">
                <a:latin typeface="Times New Roman" panose="02020603050405020304" pitchFamily="18" charset="0"/>
              </a:rPr>
              <a:t>Entity</a:t>
            </a:r>
            <a:r>
              <a:rPr lang="zh-CN" altLang="en-US" sz="2000" dirty="0" smtClean="0">
                <a:latin typeface="Times New Roman" panose="02020603050405020304" pitchFamily="18" charset="0"/>
              </a:rPr>
              <a:t>：独立存在的能区别于其它东西的东西；</a:t>
            </a:r>
            <a:endParaRPr lang="en-US" altLang="zh-CN" sz="2000" dirty="0" smtClean="0">
              <a:latin typeface="Times New Roman" panose="02020603050405020304" pitchFamily="18" charset="0"/>
            </a:endParaRPr>
          </a:p>
          <a:p>
            <a:pPr lvl="1" eaLnBrk="1" hangingPunct="1">
              <a:lnSpc>
                <a:spcPct val="150000"/>
              </a:lnSpc>
              <a:spcBef>
                <a:spcPts val="0"/>
              </a:spcBef>
            </a:pPr>
            <a:r>
              <a:rPr lang="en-US" altLang="zh-CN" sz="2000" dirty="0" smtClean="0">
                <a:latin typeface="Times New Roman" panose="02020603050405020304" pitchFamily="18" charset="0"/>
              </a:rPr>
              <a:t>Document</a:t>
            </a:r>
            <a:r>
              <a:rPr lang="zh-CN" altLang="en-US" sz="2000" dirty="0" smtClean="0">
                <a:latin typeface="Times New Roman" panose="02020603050405020304" pitchFamily="18" charset="0"/>
              </a:rPr>
              <a:t>：包含可以表示思想的元素的实体；</a:t>
            </a:r>
            <a:endParaRPr lang="en-US" altLang="zh-CN" sz="2000" dirty="0" smtClean="0">
              <a:latin typeface="Times New Roman" panose="02020603050405020304" pitchFamily="18" charset="0"/>
            </a:endParaRPr>
          </a:p>
          <a:p>
            <a:pPr lvl="1" eaLnBrk="1" hangingPunct="1">
              <a:lnSpc>
                <a:spcPct val="150000"/>
              </a:lnSpc>
              <a:spcBef>
                <a:spcPts val="0"/>
              </a:spcBef>
            </a:pPr>
            <a:r>
              <a:rPr lang="en-US" altLang="zh-CN" sz="2000" dirty="0" smtClean="0">
                <a:latin typeface="Times New Roman" panose="02020603050405020304" pitchFamily="18" charset="0"/>
              </a:rPr>
              <a:t>Author</a:t>
            </a:r>
            <a:r>
              <a:rPr lang="zh-CN" altLang="en-US" sz="2000" dirty="0" smtClean="0">
                <a:latin typeface="Times New Roman" panose="02020603050405020304" pitchFamily="18" charset="0"/>
              </a:rPr>
              <a:t>：表示一个文档被一个人创造的关系；</a:t>
            </a:r>
            <a:endParaRPr lang="en-US" altLang="zh-CN" sz="2000" dirty="0" smtClean="0">
              <a:latin typeface="Times New Roman" panose="02020603050405020304" pitchFamily="18" charset="0"/>
            </a:endParaRPr>
          </a:p>
          <a:p>
            <a:pPr lvl="1" eaLnBrk="1" hangingPunct="1">
              <a:lnSpc>
                <a:spcPct val="150000"/>
              </a:lnSpc>
              <a:spcBef>
                <a:spcPts val="0"/>
              </a:spcBef>
            </a:pPr>
            <a:r>
              <a:rPr lang="en-US" altLang="zh-CN" sz="2000" dirty="0" smtClean="0">
                <a:latin typeface="Times New Roman" panose="02020603050405020304" pitchFamily="18" charset="0"/>
              </a:rPr>
              <a:t>Title</a:t>
            </a:r>
            <a:r>
              <a:rPr lang="zh-CN" altLang="en-US" sz="2000" dirty="0" smtClean="0">
                <a:latin typeface="Times New Roman" panose="02020603050405020304" pitchFamily="18" charset="0"/>
              </a:rPr>
              <a:t>：指定一个文档的文字。</a:t>
            </a:r>
            <a:endParaRPr lang="zh-CN" altLang="en-US" sz="2000" dirty="0" smtClean="0">
              <a:latin typeface="Times New Roman" panose="02020603050405020304" pitchFamily="18" charset="0"/>
            </a:endParaRPr>
          </a:p>
        </p:txBody>
      </p:sp>
    </p:spTree>
    <p:extLst>
      <p:ext uri="{BB962C8B-B14F-4D97-AF65-F5344CB8AC3E}">
        <p14:creationId xmlns:p14="http://schemas.microsoft.com/office/powerpoint/2010/main" val="4242813809"/>
      </p:ext>
    </p:extLst>
  </p:cSld>
  <p:clrMapOvr>
    <a:masterClrMapping/>
  </p:clrMapOvr>
  <p:transition spd="med">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92</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64551"/>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2.6.3 </a:t>
            </a:r>
            <a:r>
              <a:rPr lang="zh-CN" altLang="en-US" sz="2600" b="1" dirty="0" smtClean="0">
                <a:solidFill>
                  <a:srgbClr val="0000FF"/>
                </a:solidFill>
              </a:rPr>
              <a:t>本体的建模</a:t>
            </a:r>
            <a:endParaRPr lang="en-US" altLang="zh-CN" sz="2600" dirty="0" smtClean="0">
              <a:solidFill>
                <a:srgbClr val="000000"/>
              </a:solidFill>
              <a:latin typeface="Berlin Sans FB"/>
            </a:endParaRPr>
          </a:p>
        </p:txBody>
      </p:sp>
      <p:sp>
        <p:nvSpPr>
          <p:cNvPr id="13" name="文本占位符 648193"/>
          <p:cNvSpPr txBox="1">
            <a:spLocks noChangeArrowheads="1"/>
          </p:cNvSpPr>
          <p:nvPr/>
        </p:nvSpPr>
        <p:spPr bwMode="auto">
          <a:xfrm>
            <a:off x="1104900" y="1889286"/>
            <a:ext cx="7632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800" b="0" i="0" u="none" strike="noStrike" kern="1200" cap="none" spc="0" normalizeH="0" baseline="0" noProof="0" dirty="0" smtClean="0">
                <a:ln>
                  <a:noFill/>
                </a:ln>
                <a:solidFill>
                  <a:srgbClr val="000000"/>
                </a:solidFill>
                <a:effectLst/>
                <a:uLnTx/>
                <a:uFillTx/>
                <a:latin typeface="华文新魏" panose="02010800040101010101" pitchFamily="2" charset="-122"/>
                <a:ea typeface="楷体_GB2312"/>
                <a:cs typeface="+mn-cs"/>
              </a:rPr>
              <a:t>阶段</a:t>
            </a:r>
            <a:r>
              <a:rPr lang="en-US" altLang="zh-CN" dirty="0">
                <a:solidFill>
                  <a:srgbClr val="000000"/>
                </a:solidFill>
                <a:latin typeface="华文新魏" panose="02010800040101010101" pitchFamily="2" charset="-122"/>
                <a:ea typeface="楷体_GB2312"/>
              </a:rPr>
              <a:t>2</a:t>
            </a:r>
            <a:r>
              <a:rPr kumimoji="0" lang="zh-CN" altLang="en-US" sz="2800" b="0" i="0" u="none" strike="noStrike" kern="1200" cap="none" spc="0" normalizeH="0" baseline="0" noProof="0" dirty="0" smtClean="0">
                <a:ln>
                  <a:noFill/>
                </a:ln>
                <a:solidFill>
                  <a:srgbClr val="000000"/>
                </a:solidFill>
                <a:effectLst/>
                <a:uLnTx/>
                <a:uFillTx/>
                <a:latin typeface="华文新魏" panose="02010800040101010101" pitchFamily="2" charset="-122"/>
                <a:ea typeface="楷体_GB2312"/>
                <a:cs typeface="+mn-cs"/>
              </a:rPr>
              <a:t>：</a:t>
            </a:r>
            <a:r>
              <a:rPr kumimoji="0" lang="zh-CN" altLang="en-US" sz="2400" b="1" i="0" u="none" strike="noStrike" kern="1200" cap="none" spc="0" normalizeH="0" baseline="0" noProof="0" dirty="0" smtClean="0">
                <a:ln>
                  <a:noFill/>
                </a:ln>
                <a:solidFill>
                  <a:srgbClr val="000000"/>
                </a:solidFill>
                <a:effectLst/>
                <a:uLnTx/>
                <a:uFillTx/>
                <a:latin typeface="Berlin Sans FB"/>
                <a:ea typeface="楷体_GB2312"/>
                <a:cs typeface="+mn-cs"/>
              </a:rPr>
              <a:t>对字典进行求精，建立内容更丰富的表</a:t>
            </a:r>
            <a:r>
              <a:rPr kumimoji="0" lang="zh-CN" altLang="en-US" sz="2400" b="0" i="0" u="none" strike="noStrike" kern="1200" cap="none" spc="0" normalizeH="0" baseline="0" noProof="0" dirty="0" smtClean="0">
                <a:ln>
                  <a:noFill/>
                </a:ln>
                <a:solidFill>
                  <a:srgbClr val="000000"/>
                </a:solidFill>
                <a:effectLst/>
                <a:uLnTx/>
                <a:uFillTx/>
                <a:latin typeface="Berlin Sans FB"/>
                <a:ea typeface="楷体_GB2312"/>
                <a:cs typeface="+mn-cs"/>
              </a:rPr>
              <a:t> </a:t>
            </a:r>
            <a:endParaRPr kumimoji="0" lang="zh-CN" altLang="en-US" sz="2800" b="0" i="0" u="none" strike="noStrike" kern="1200" cap="none" spc="0" normalizeH="0" baseline="0" noProof="0" dirty="0" smtClean="0">
              <a:ln>
                <a:noFill/>
              </a:ln>
              <a:solidFill>
                <a:srgbClr val="000000"/>
              </a:solidFill>
              <a:effectLst/>
              <a:uLnTx/>
              <a:uFillTx/>
              <a:latin typeface="华文新魏" panose="02010800040101010101" pitchFamily="2" charset="-122"/>
              <a:ea typeface="楷体_GB2312"/>
              <a:cs typeface="+mn-cs"/>
            </a:endParaRPr>
          </a:p>
        </p:txBody>
      </p:sp>
      <p:sp>
        <p:nvSpPr>
          <p:cNvPr id="14" name="矩形 648195"/>
          <p:cNvSpPr>
            <a:spLocks noChangeArrowheads="1"/>
          </p:cNvSpPr>
          <p:nvPr/>
        </p:nvSpPr>
        <p:spPr bwMode="auto">
          <a:xfrm>
            <a:off x="4967288" y="2240794"/>
            <a:ext cx="1766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smtClean="0">
                <a:solidFill>
                  <a:srgbClr val="000000"/>
                </a:solidFill>
                <a:latin typeface="Times New Roman" panose="02020603050405020304" pitchFamily="18" charset="0"/>
              </a:rPr>
              <a:t>顶层概念表</a:t>
            </a:r>
          </a:p>
        </p:txBody>
      </p:sp>
      <p:graphicFrame>
        <p:nvGraphicFramePr>
          <p:cNvPr id="15" name="表格 14"/>
          <p:cNvGraphicFramePr>
            <a:graphicFrameLocks noGrp="1"/>
          </p:cNvGraphicFramePr>
          <p:nvPr>
            <p:extLst>
              <p:ext uri="{D42A27DB-BD31-4B8C-83A1-F6EECF244321}">
                <p14:modId xmlns:p14="http://schemas.microsoft.com/office/powerpoint/2010/main" val="1541359266"/>
              </p:ext>
            </p:extLst>
          </p:nvPr>
        </p:nvGraphicFramePr>
        <p:xfrm>
          <a:off x="2357438" y="2672594"/>
          <a:ext cx="8135937" cy="1746496"/>
        </p:xfrm>
        <a:graphic>
          <a:graphicData uri="http://schemas.openxmlformats.org/drawingml/2006/table">
            <a:tbl>
              <a:tblPr/>
              <a:tblGrid>
                <a:gridCol w="1422400"/>
                <a:gridCol w="1768475"/>
                <a:gridCol w="4945062"/>
              </a:tblGrid>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父类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自然语言定义</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Something</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一种有形的、无形的或者抽象的存在的东西</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Entity</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Something</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独立存在的、能区别于其它东西的东西</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 name="矩形 648273"/>
          <p:cNvSpPr>
            <a:spLocks noChangeArrowheads="1"/>
          </p:cNvSpPr>
          <p:nvPr/>
        </p:nvSpPr>
        <p:spPr bwMode="auto">
          <a:xfrm>
            <a:off x="5081588" y="4544256"/>
            <a:ext cx="1984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algn="ctr" eaLnBrk="1" hangingPunct="1">
              <a:spcBef>
                <a:spcPct val="0"/>
              </a:spcBef>
              <a:buFontTx/>
              <a:buNone/>
            </a:pPr>
            <a:r>
              <a:rPr lang="zh-CN" altLang="en-US" sz="2000" b="1" smtClean="0">
                <a:solidFill>
                  <a:srgbClr val="000000"/>
                </a:solidFill>
                <a:latin typeface="Times New Roman" panose="02020603050405020304" pitchFamily="18" charset="0"/>
              </a:rPr>
              <a:t>中间层概念表</a:t>
            </a:r>
          </a:p>
        </p:txBody>
      </p:sp>
      <p:graphicFrame>
        <p:nvGraphicFramePr>
          <p:cNvPr id="17" name="表格 16"/>
          <p:cNvGraphicFramePr>
            <a:graphicFrameLocks noGrp="1"/>
          </p:cNvGraphicFramePr>
          <p:nvPr>
            <p:extLst>
              <p:ext uri="{D42A27DB-BD31-4B8C-83A1-F6EECF244321}">
                <p14:modId xmlns:p14="http://schemas.microsoft.com/office/powerpoint/2010/main" val="2643714748"/>
              </p:ext>
            </p:extLst>
          </p:nvPr>
        </p:nvGraphicFramePr>
        <p:xfrm>
          <a:off x="2355850" y="4976056"/>
          <a:ext cx="8137525" cy="1584704"/>
        </p:xfrm>
        <a:graphic>
          <a:graphicData uri="http://schemas.openxmlformats.org/drawingml/2006/table">
            <a:tbl>
              <a:tblPr/>
              <a:tblGrid>
                <a:gridCol w="1362075"/>
                <a:gridCol w="1793875"/>
                <a:gridCol w="4981575"/>
              </a:tblGrid>
              <a:tr h="395288">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类</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父类</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自然语言定义</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Document</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Entity</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包含可以表示思想的元素的实体</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Person</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Entity</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人类的一个单独的个体</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11620129"/>
      </p:ext>
    </p:extLst>
  </p:cSld>
  <p:clrMapOvr>
    <a:masterClrMapping/>
  </p:clrMapOvr>
  <p:transition spd="med">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93</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64551"/>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2.6.3 </a:t>
            </a:r>
            <a:r>
              <a:rPr lang="zh-CN" altLang="en-US" sz="2600" b="1" dirty="0" smtClean="0">
                <a:solidFill>
                  <a:srgbClr val="0000FF"/>
                </a:solidFill>
              </a:rPr>
              <a:t>本体的建模</a:t>
            </a:r>
            <a:endParaRPr lang="en-US" altLang="zh-CN" sz="2600" dirty="0" smtClean="0">
              <a:solidFill>
                <a:srgbClr val="000000"/>
              </a:solidFill>
              <a:latin typeface="Berlin Sans FB"/>
            </a:endParaRPr>
          </a:p>
        </p:txBody>
      </p:sp>
      <p:sp>
        <p:nvSpPr>
          <p:cNvPr id="19" name="矩形 649219"/>
          <p:cNvSpPr>
            <a:spLocks noChangeArrowheads="1"/>
          </p:cNvSpPr>
          <p:nvPr/>
        </p:nvSpPr>
        <p:spPr bwMode="auto">
          <a:xfrm>
            <a:off x="5149174" y="1746028"/>
            <a:ext cx="1766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000" b="1" dirty="0" smtClean="0">
                <a:solidFill>
                  <a:srgbClr val="000000"/>
                </a:solidFill>
                <a:latin typeface="Times New Roman" panose="02020603050405020304" pitchFamily="18" charset="0"/>
              </a:rPr>
              <a:t>顶层关系表</a:t>
            </a:r>
            <a:endParaRPr lang="zh-CN" altLang="en-US" sz="2000" dirty="0" smtClean="0">
              <a:solidFill>
                <a:srgbClr val="000000"/>
              </a:solidFill>
              <a:latin typeface="Times New Roman" panose="02020603050405020304" pitchFamily="18"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371510065"/>
              </p:ext>
            </p:extLst>
          </p:nvPr>
        </p:nvGraphicFramePr>
        <p:xfrm>
          <a:off x="2130878" y="2320703"/>
          <a:ext cx="7848600" cy="1371600"/>
        </p:xfrm>
        <a:graphic>
          <a:graphicData uri="http://schemas.openxmlformats.org/drawingml/2006/table">
            <a:tbl>
              <a:tblPr/>
              <a:tblGrid>
                <a:gridCol w="1714500"/>
                <a:gridCol w="1368425"/>
                <a:gridCol w="763588"/>
                <a:gridCol w="1238250"/>
                <a:gridCol w="2763837"/>
              </a:tblGrid>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关系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领域</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范围</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父辈关系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自然语言定义</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SomeRelation</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Something</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两个事物之间属于、连接、刻画等抽象</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 name="矩形 649317"/>
          <p:cNvSpPr>
            <a:spLocks noChangeArrowheads="1"/>
          </p:cNvSpPr>
          <p:nvPr/>
        </p:nvSpPr>
        <p:spPr bwMode="auto">
          <a:xfrm>
            <a:off x="5222199" y="4130453"/>
            <a:ext cx="2022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2"/>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000" b="1" smtClean="0">
                <a:solidFill>
                  <a:srgbClr val="000000"/>
                </a:solidFill>
                <a:latin typeface="Times New Roman" panose="02020603050405020304" pitchFamily="18" charset="0"/>
              </a:rPr>
              <a:t>中间层关系表</a:t>
            </a:r>
            <a:endParaRPr lang="zh-CN" altLang="en-US" sz="2000" smtClean="0">
              <a:solidFill>
                <a:srgbClr val="000000"/>
              </a:solidFill>
              <a:latin typeface="Times New Roman" panose="02020603050405020304" pitchFamily="18" charset="0"/>
            </a:endParaRPr>
          </a:p>
        </p:txBody>
      </p:sp>
      <p:graphicFrame>
        <p:nvGraphicFramePr>
          <p:cNvPr id="22" name="表格 21"/>
          <p:cNvGraphicFramePr>
            <a:graphicFrameLocks noGrp="1"/>
          </p:cNvGraphicFramePr>
          <p:nvPr>
            <p:extLst>
              <p:ext uri="{D42A27DB-BD31-4B8C-83A1-F6EECF244321}">
                <p14:modId xmlns:p14="http://schemas.microsoft.com/office/powerpoint/2010/main" val="2384790671"/>
              </p:ext>
            </p:extLst>
          </p:nvPr>
        </p:nvGraphicFramePr>
        <p:xfrm>
          <a:off x="2202316" y="4705128"/>
          <a:ext cx="7777162" cy="2011576"/>
        </p:xfrm>
        <a:graphic>
          <a:graphicData uri="http://schemas.openxmlformats.org/drawingml/2006/table">
            <a:tbl>
              <a:tblPr/>
              <a:tblGrid>
                <a:gridCol w="1274762"/>
                <a:gridCol w="1316038"/>
                <a:gridCol w="1255712"/>
                <a:gridCol w="1701800"/>
                <a:gridCol w="2228850"/>
              </a:tblGrid>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关系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领域</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范围</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父辈关系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自然语言定义</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Author</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Document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Person</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SomeRelation</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表示一个文档被一个人创造的关系</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Title</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Document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Literal</a:t>
                      </a: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RDF</a:t>
                      </a: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SomeRelation</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指定一个文档的文字</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400" kern="1200">
                          <a:solidFill>
                            <a:schemeClr val="tx1"/>
                          </a:solidFill>
                          <a:latin typeface="Berlin Sans FB" panose="020E0602020502020306" pitchFamily="34" charset="0"/>
                          <a:ea typeface="楷体_GB2312" pitchFamily="49" charset="-122"/>
                        </a:defRPr>
                      </a:lvl1pPr>
                      <a:lvl2pPr marL="742950" indent="-285750" algn="l" defTabSz="914400" rtl="0" eaLnBrk="1" latinLnBrk="0" hangingPunct="1">
                        <a:spcBef>
                          <a:spcPct val="20000"/>
                        </a:spcBef>
                        <a:buSzPct val="75000"/>
                        <a:defRPr sz="2000" kern="1200">
                          <a:solidFill>
                            <a:schemeClr val="tx1"/>
                          </a:solidFill>
                          <a:latin typeface="Berlin Sans FB" panose="020E0602020502020306" pitchFamily="34" charset="0"/>
                          <a:ea typeface="楷体_GB2312" pitchFamily="49" charset="-122"/>
                        </a:defRPr>
                      </a:lvl2pPr>
                      <a:lvl3pPr marL="1143000" indent="-228600" algn="l" defTabSz="914400" rtl="0" eaLnBrk="1" latinLnBrk="0" hangingPunct="1">
                        <a:spcBef>
                          <a:spcPct val="20000"/>
                        </a:spcBef>
                        <a:defRPr sz="1800" kern="1200">
                          <a:solidFill>
                            <a:schemeClr val="tx1"/>
                          </a:solidFill>
                          <a:latin typeface="Berlin Sans FB" panose="020E0602020502020306" pitchFamily="34" charset="0"/>
                          <a:ea typeface="楷体_GB2312" pitchFamily="49" charset="-122"/>
                        </a:defRPr>
                      </a:lvl3pPr>
                      <a:lvl4pPr marL="1600200" indent="-228600" algn="l" defTabSz="914400" rtl="0" eaLnBrk="1" latinLnBrk="0" hangingPunct="1">
                        <a:spcBef>
                          <a:spcPct val="20000"/>
                        </a:spcBef>
                        <a:defRPr sz="1600" kern="1200">
                          <a:solidFill>
                            <a:schemeClr val="tx1"/>
                          </a:solidFill>
                          <a:latin typeface="Berlin Sans FB" panose="020E0602020502020306" pitchFamily="34" charset="0"/>
                          <a:ea typeface="楷体_GB2312" pitchFamily="49" charset="-122"/>
                        </a:defRPr>
                      </a:lvl4pPr>
                      <a:lvl5pPr marL="2057400" indent="-228600" algn="l" defTabSz="914400" rtl="0" eaLnBrk="1" latinLnBrk="0" hangingPunct="1">
                        <a:spcBef>
                          <a:spcPct val="20000"/>
                        </a:spcBef>
                        <a:buClr>
                          <a:schemeClr val="tx2"/>
                        </a:buClr>
                        <a:defRPr sz="1400" kern="1200">
                          <a:solidFill>
                            <a:schemeClr val="tx1"/>
                          </a:solidFill>
                          <a:latin typeface="Berlin Sans FB" panose="020E0602020502020306" pitchFamily="34" charset="0"/>
                          <a:ea typeface="楷体_GB2312" pitchFamily="49" charset="-122"/>
                        </a:defRPr>
                      </a:lvl5pPr>
                      <a:lvl6pPr marL="25146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6pPr>
                      <a:lvl7pPr marL="29718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7pPr>
                      <a:lvl8pPr marL="34290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8pPr>
                      <a:lvl9pPr marL="3886200" indent="-228600" algn="l" defTabSz="914400" rtl="0" eaLnBrk="0" fontAlgn="base" latinLnBrk="0" hangingPunct="0">
                        <a:spcBef>
                          <a:spcPct val="20000"/>
                        </a:spcBef>
                        <a:spcAft>
                          <a:spcPct val="0"/>
                        </a:spcAft>
                        <a:buClr>
                          <a:schemeClr val="tx2"/>
                        </a:buClr>
                        <a:defRPr sz="1400" kern="1200">
                          <a:solidFill>
                            <a:schemeClr val="tx1"/>
                          </a:solidFill>
                          <a:latin typeface="Berlin Sans FB" panose="020E0602020502020306"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72159504"/>
      </p:ext>
    </p:extLst>
  </p:cSld>
  <p:clrMapOvr>
    <a:masterClrMapping/>
  </p:clrMapOvr>
  <p:transition spd="med">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94</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64551"/>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2.6.3 </a:t>
            </a:r>
            <a:r>
              <a:rPr lang="zh-CN" altLang="en-US" sz="2600" b="1" dirty="0" smtClean="0">
                <a:solidFill>
                  <a:srgbClr val="0000FF"/>
                </a:solidFill>
              </a:rPr>
              <a:t>本体的建模</a:t>
            </a:r>
            <a:endParaRPr lang="en-US" altLang="zh-CN" sz="2600" dirty="0" smtClean="0">
              <a:solidFill>
                <a:srgbClr val="000000"/>
              </a:solidFill>
              <a:latin typeface="Berlin Sans FB"/>
            </a:endParaRPr>
          </a:p>
        </p:txBody>
      </p:sp>
      <p:graphicFrame>
        <p:nvGraphicFramePr>
          <p:cNvPr id="11" name="对象 650243"/>
          <p:cNvGraphicFramePr>
            <a:graphicFrameLocks/>
          </p:cNvGraphicFramePr>
          <p:nvPr>
            <p:extLst>
              <p:ext uri="{D42A27DB-BD31-4B8C-83A1-F6EECF244321}">
                <p14:modId xmlns:p14="http://schemas.microsoft.com/office/powerpoint/2010/main" val="4163106006"/>
              </p:ext>
            </p:extLst>
          </p:nvPr>
        </p:nvGraphicFramePr>
        <p:xfrm>
          <a:off x="1400402" y="2197770"/>
          <a:ext cx="8964613" cy="3136900"/>
        </p:xfrm>
        <a:graphic>
          <a:graphicData uri="http://schemas.openxmlformats.org/presentationml/2006/ole">
            <mc:AlternateContent xmlns:mc="http://schemas.openxmlformats.org/markup-compatibility/2006">
              <mc:Choice xmlns:v="urn:schemas-microsoft-com:vml" Requires="v">
                <p:oleObj spid="_x0000_s1028" r:id="rId3" imgW="6515100" imgH="2276475" progId="Word.Picture.8">
                  <p:embed/>
                </p:oleObj>
              </mc:Choice>
              <mc:Fallback>
                <p:oleObj r:id="rId3" imgW="6515100" imgH="2276475"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402" y="2197770"/>
                        <a:ext cx="896461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矩形 650245"/>
          <p:cNvSpPr>
            <a:spLocks noChangeArrowheads="1"/>
          </p:cNvSpPr>
          <p:nvPr/>
        </p:nvSpPr>
        <p:spPr bwMode="auto">
          <a:xfrm>
            <a:off x="4661128" y="5653757"/>
            <a:ext cx="278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5"/>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6"/>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7"/>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8"/>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000" smtClean="0">
                <a:solidFill>
                  <a:srgbClr val="000000"/>
                </a:solidFill>
                <a:latin typeface="Times New Roman" panose="02020603050405020304" pitchFamily="18" charset="0"/>
              </a:rPr>
              <a:t>本体概念的层次结构图 </a:t>
            </a:r>
          </a:p>
        </p:txBody>
      </p:sp>
    </p:spTree>
    <p:extLst>
      <p:ext uri="{BB962C8B-B14F-4D97-AF65-F5344CB8AC3E}">
        <p14:creationId xmlns:p14="http://schemas.microsoft.com/office/powerpoint/2010/main" val="2435824283"/>
      </p:ext>
    </p:extLst>
  </p:cSld>
  <p:clrMapOvr>
    <a:masterClrMapping/>
  </p:clrMapOvr>
  <p:transition spd="med">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95</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graphicFrame>
        <p:nvGraphicFramePr>
          <p:cNvPr id="8" name="对象 651267"/>
          <p:cNvGraphicFramePr>
            <a:graphicFrameLocks/>
          </p:cNvGraphicFramePr>
          <p:nvPr>
            <p:extLst>
              <p:ext uri="{D42A27DB-BD31-4B8C-83A1-F6EECF244321}">
                <p14:modId xmlns:p14="http://schemas.microsoft.com/office/powerpoint/2010/main" val="293756270"/>
              </p:ext>
            </p:extLst>
          </p:nvPr>
        </p:nvGraphicFramePr>
        <p:xfrm>
          <a:off x="1974998" y="385762"/>
          <a:ext cx="7921625" cy="5970588"/>
        </p:xfrm>
        <a:graphic>
          <a:graphicData uri="http://schemas.openxmlformats.org/presentationml/2006/ole">
            <mc:AlternateContent xmlns:mc="http://schemas.openxmlformats.org/markup-compatibility/2006">
              <mc:Choice xmlns:v="urn:schemas-microsoft-com:vml" Requires="v">
                <p:oleObj spid="_x0000_s2052" r:id="rId3" imgW="6172200" imgH="4657725" progId="Word.Picture.8">
                  <p:embed/>
                </p:oleObj>
              </mc:Choice>
              <mc:Fallback>
                <p:oleObj r:id="rId3" imgW="6172200" imgH="4657725"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998" y="385762"/>
                        <a:ext cx="792162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矩形 651269"/>
          <p:cNvSpPr>
            <a:spLocks noChangeArrowheads="1"/>
          </p:cNvSpPr>
          <p:nvPr/>
        </p:nvSpPr>
        <p:spPr bwMode="auto">
          <a:xfrm>
            <a:off x="5312456" y="6415088"/>
            <a:ext cx="278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5"/>
              </a:buBlip>
              <a:defRPr sz="2800">
                <a:solidFill>
                  <a:schemeClr val="tx1"/>
                </a:solidFill>
                <a:latin typeface="Berlin Sans FB" panose="020E0602020502020306" pitchFamily="34" charset="0"/>
                <a:ea typeface="楷体_GB2312" pitchFamily="49" charset="-122"/>
              </a:defRPr>
            </a:lvl1pPr>
            <a:lvl2pPr marL="742950" indent="-285750">
              <a:spcBef>
                <a:spcPct val="20000"/>
              </a:spcBef>
              <a:buSzPct val="75000"/>
              <a:buBlip>
                <a:blip r:embed="rId6"/>
              </a:buBlip>
              <a:defRPr sz="2400">
                <a:solidFill>
                  <a:schemeClr val="tx1"/>
                </a:solidFill>
                <a:latin typeface="Berlin Sans FB" panose="020E0602020502020306" pitchFamily="34" charset="0"/>
                <a:ea typeface="楷体_GB2312" pitchFamily="49" charset="-122"/>
              </a:defRPr>
            </a:lvl2pPr>
            <a:lvl3pPr marL="1143000" indent="-228600">
              <a:spcBef>
                <a:spcPct val="20000"/>
              </a:spcBef>
              <a:buBlip>
                <a:blip r:embed="rId7"/>
              </a:buBlip>
              <a:defRPr sz="2000">
                <a:solidFill>
                  <a:schemeClr val="tx1"/>
                </a:solidFill>
                <a:latin typeface="Berlin Sans FB" panose="020E0602020502020306" pitchFamily="34" charset="0"/>
                <a:ea typeface="楷体_GB2312" pitchFamily="49" charset="-122"/>
              </a:defRPr>
            </a:lvl3pPr>
            <a:lvl4pPr marL="1600200" indent="-228600">
              <a:spcBef>
                <a:spcPct val="20000"/>
              </a:spcBef>
              <a:buBlip>
                <a:blip r:embed="rId8"/>
              </a:buBlip>
              <a:defRPr>
                <a:solidFill>
                  <a:schemeClr val="tx1"/>
                </a:solidFill>
                <a:latin typeface="Berlin Sans FB" panose="020E0602020502020306" pitchFamily="34" charset="0"/>
                <a:ea typeface="楷体_GB2312"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楷体_GB2312" pitchFamily="49" charset="-122"/>
              </a:defRPr>
            </a:lvl9pPr>
          </a:lstStyle>
          <a:p>
            <a:pPr eaLnBrk="1" hangingPunct="1">
              <a:spcBef>
                <a:spcPct val="0"/>
              </a:spcBef>
              <a:buFontTx/>
              <a:buNone/>
            </a:pPr>
            <a:r>
              <a:rPr lang="zh-CN" altLang="en-US" sz="2000" dirty="0">
                <a:latin typeface="Times New Roman" panose="02020603050405020304" pitchFamily="18" charset="0"/>
              </a:rPr>
              <a:t>本体关系的层次结构图 </a:t>
            </a:r>
          </a:p>
        </p:txBody>
      </p:sp>
    </p:spTree>
    <p:extLst>
      <p:ext uri="{BB962C8B-B14F-4D97-AF65-F5344CB8AC3E}">
        <p14:creationId xmlns:p14="http://schemas.microsoft.com/office/powerpoint/2010/main" val="2185084645"/>
      </p:ext>
    </p:extLst>
  </p:cSld>
  <p:clrMapOvr>
    <a:masterClrMapping/>
  </p:clrMapOvr>
  <p:transition spd="med">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96</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264551"/>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2.6.3 </a:t>
            </a:r>
            <a:r>
              <a:rPr lang="zh-CN" altLang="en-US" sz="2600" b="1" dirty="0" smtClean="0">
                <a:solidFill>
                  <a:srgbClr val="0000FF"/>
                </a:solidFill>
              </a:rPr>
              <a:t>本体的建模</a:t>
            </a:r>
            <a:endParaRPr lang="en-US" altLang="zh-CN" sz="2600" dirty="0" smtClean="0">
              <a:solidFill>
                <a:srgbClr val="000000"/>
              </a:solidFill>
              <a:latin typeface="Berlin Sans FB"/>
            </a:endParaRPr>
          </a:p>
        </p:txBody>
      </p:sp>
      <p:sp>
        <p:nvSpPr>
          <p:cNvPr id="8" name="文本占位符 652289"/>
          <p:cNvSpPr txBox="1">
            <a:spLocks noChangeArrowheads="1"/>
          </p:cNvSpPr>
          <p:nvPr/>
        </p:nvSpPr>
        <p:spPr>
          <a:xfrm>
            <a:off x="2278891" y="1897063"/>
            <a:ext cx="7632700" cy="4824412"/>
          </a:xfrm>
          <a:prstGeom prst="rect">
            <a:avLst/>
          </a:prstGeom>
        </p:spPr>
        <p:txBody>
          <a:bodyPr vert="horz" lIns="0" tIns="45720" rIns="0" bIns="45720" rtlCol="0">
            <a:norm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dirty="0" smtClean="0">
                <a:latin typeface="Times New Roman" panose="02020603050405020304" pitchFamily="18" charset="0"/>
              </a:rPr>
              <a:t>阶段</a:t>
            </a:r>
            <a:r>
              <a:rPr lang="en-US" altLang="zh-CN" dirty="0">
                <a:latin typeface="Times New Roman" panose="02020603050405020304" pitchFamily="18" charset="0"/>
              </a:rPr>
              <a:t>3</a:t>
            </a:r>
            <a:r>
              <a:rPr lang="zh-CN" altLang="en-US" dirty="0" smtClean="0">
                <a:latin typeface="Times New Roman" panose="02020603050405020304" pitchFamily="18" charset="0"/>
              </a:rPr>
              <a:t>：</a:t>
            </a:r>
            <a:r>
              <a:rPr lang="zh-CN" altLang="en-US" sz="2400" b="1" dirty="0" smtClean="0">
                <a:latin typeface="Times New Roman" panose="02020603050405020304" pitchFamily="18" charset="0"/>
              </a:rPr>
              <a:t>用</a:t>
            </a:r>
            <a:r>
              <a:rPr lang="en-US" altLang="zh-CN" sz="2400" b="1" dirty="0" smtClean="0">
                <a:latin typeface="Times New Roman" panose="02020603050405020304" pitchFamily="18" charset="0"/>
              </a:rPr>
              <a:t>RDFS</a:t>
            </a:r>
            <a:r>
              <a:rPr lang="zh-CN" altLang="en-US" sz="2400" b="1" dirty="0" smtClean="0">
                <a:latin typeface="Times New Roman" panose="02020603050405020304" pitchFamily="18" charset="0"/>
              </a:rPr>
              <a:t>语言描述上述各表</a:t>
            </a:r>
          </a:p>
          <a:p>
            <a:pPr lvl="1"/>
            <a:r>
              <a:rPr lang="en-US" altLang="zh-CN" dirty="0" err="1" smtClean="0">
                <a:latin typeface="Times New Roman" panose="02020603050405020304" pitchFamily="18" charset="0"/>
              </a:rPr>
              <a:t>rdfs</a:t>
            </a:r>
            <a:r>
              <a:rPr lang="zh-CN" altLang="en-US" dirty="0" smtClean="0">
                <a:latin typeface="Times New Roman" panose="02020603050405020304" pitchFamily="18" charset="0"/>
              </a:rPr>
              <a:t>和</a:t>
            </a:r>
            <a:r>
              <a:rPr lang="en-US" altLang="zh-CN" dirty="0" err="1" smtClean="0">
                <a:latin typeface="Times New Roman" panose="02020603050405020304" pitchFamily="18" charset="0"/>
              </a:rPr>
              <a:t>rdf</a:t>
            </a:r>
            <a:r>
              <a:rPr lang="zh-CN" altLang="en-US" dirty="0" smtClean="0">
                <a:latin typeface="Times New Roman" panose="02020603050405020304" pitchFamily="18" charset="0"/>
              </a:rPr>
              <a:t>是</a:t>
            </a:r>
            <a:r>
              <a:rPr lang="en-US" altLang="zh-CN" dirty="0" smtClean="0">
                <a:latin typeface="Times New Roman" panose="02020603050405020304" pitchFamily="18" charset="0"/>
              </a:rPr>
              <a:t>W3C</a:t>
            </a:r>
            <a:r>
              <a:rPr lang="zh-CN" altLang="en-US" dirty="0" smtClean="0">
                <a:latin typeface="Times New Roman" panose="02020603050405020304" pitchFamily="18" charset="0"/>
              </a:rPr>
              <a:t>定义的两个</a:t>
            </a:r>
            <a:r>
              <a:rPr lang="en-US" altLang="zh-CN" dirty="0" smtClean="0">
                <a:latin typeface="Times New Roman" panose="02020603050405020304" pitchFamily="18" charset="0"/>
              </a:rPr>
              <a:t>RDFS</a:t>
            </a:r>
            <a:r>
              <a:rPr lang="zh-CN" altLang="en-US" dirty="0" smtClean="0">
                <a:latin typeface="Times New Roman" panose="02020603050405020304" pitchFamily="18" charset="0"/>
              </a:rPr>
              <a:t>。</a:t>
            </a:r>
          </a:p>
          <a:p>
            <a:pPr lvl="1"/>
            <a:r>
              <a:rPr lang="en-US" altLang="zh-CN" dirty="0" smtClean="0">
                <a:latin typeface="Times New Roman" panose="02020603050405020304" pitchFamily="18" charset="0"/>
              </a:rPr>
              <a:t>&lt;?xml version="1.0" encoding="ISO-9999-9" ?&gt; </a:t>
            </a:r>
          </a:p>
          <a:p>
            <a:pPr lvl="1"/>
            <a:r>
              <a:rPr lang="en-US" altLang="zh-CN" dirty="0" smtClean="0">
                <a:latin typeface="Times New Roman" panose="02020603050405020304" pitchFamily="18" charset="0"/>
              </a:rPr>
              <a:t>&lt;</a:t>
            </a:r>
            <a:r>
              <a:rPr lang="en-US" altLang="zh-CN" dirty="0" err="1" smtClean="0">
                <a:latin typeface="Times New Roman" panose="02020603050405020304" pitchFamily="18" charset="0"/>
              </a:rPr>
              <a:t>rdf:RDF</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xmlns:rdfs</a:t>
            </a:r>
            <a:r>
              <a:rPr lang="en-US" altLang="zh-CN" dirty="0" smtClean="0">
                <a:latin typeface="Times New Roman" panose="02020603050405020304" pitchFamily="18" charset="0"/>
              </a:rPr>
              <a:t>=http://www.w3.org/2000/01/rdf-schema# </a:t>
            </a:r>
            <a:r>
              <a:rPr lang="en-US" altLang="zh-CN" dirty="0" err="1" smtClean="0">
                <a:latin typeface="Times New Roman" panose="02020603050405020304" pitchFamily="18" charset="0"/>
              </a:rPr>
              <a:t>xmlns:rdf</a:t>
            </a:r>
            <a:r>
              <a:rPr lang="en-US" altLang="zh-CN" dirty="0" smtClean="0">
                <a:latin typeface="Times New Roman" panose="02020603050405020304" pitchFamily="18" charset="0"/>
              </a:rPr>
              <a:t>="http://www.w3.org/1999/02/22-rdf-syntax-ns#" &gt; </a:t>
            </a:r>
          </a:p>
          <a:p>
            <a:r>
              <a:rPr lang="zh-CN" altLang="en-US" dirty="0" smtClean="0">
                <a:latin typeface="Times New Roman" panose="02020603050405020304" pitchFamily="18" charset="0"/>
              </a:rPr>
              <a:t>阶段</a:t>
            </a:r>
            <a:r>
              <a:rPr lang="en-US" altLang="zh-CN" dirty="0">
                <a:latin typeface="Times New Roman" panose="02020603050405020304" pitchFamily="18" charset="0"/>
              </a:rPr>
              <a:t>4</a:t>
            </a:r>
            <a:r>
              <a:rPr lang="zh-CN" altLang="en-US" dirty="0" smtClean="0">
                <a:latin typeface="Times New Roman" panose="02020603050405020304" pitchFamily="18" charset="0"/>
              </a:rPr>
              <a:t>：</a:t>
            </a:r>
            <a:r>
              <a:rPr lang="zh-CN" altLang="en-US" sz="2400" b="1" dirty="0" smtClean="0">
                <a:latin typeface="Times New Roman" panose="02020603050405020304" pitchFamily="18" charset="0"/>
              </a:rPr>
              <a:t>定义关系的代数属性，定义知识的推理规则</a:t>
            </a:r>
            <a:endParaRPr lang="zh-CN" altLang="en-US" sz="2400" dirty="0" smtClean="0">
              <a:latin typeface="Times New Roman" panose="02020603050405020304" pitchFamily="18" charset="0"/>
            </a:endParaRPr>
          </a:p>
          <a:p>
            <a:pPr lvl="1"/>
            <a:r>
              <a:rPr lang="en-US" altLang="zh-CN" dirty="0" smtClean="0">
                <a:latin typeface="Times New Roman" panose="02020603050405020304" pitchFamily="18" charset="0"/>
              </a:rPr>
              <a:t>&lt;</a:t>
            </a:r>
            <a:r>
              <a:rPr lang="en-US" altLang="zh-CN" dirty="0" err="1" smtClean="0">
                <a:latin typeface="Times New Roman" panose="02020603050405020304" pitchFamily="18" charset="0"/>
              </a:rPr>
              <a:t>rdf:Property</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rdf:ID</a:t>
            </a:r>
            <a:r>
              <a:rPr lang="en-US" altLang="zh-CN" dirty="0" smtClean="0">
                <a:latin typeface="Times New Roman" panose="02020603050405020304" pitchFamily="18" charset="0"/>
              </a:rPr>
              <a:t>="Author"&gt;</a:t>
            </a:r>
          </a:p>
          <a:p>
            <a:pPr lvl="1"/>
            <a:r>
              <a:rPr lang="en-US" altLang="zh-CN" dirty="0" smtClean="0">
                <a:latin typeface="Times New Roman" panose="02020603050405020304" pitchFamily="18" charset="0"/>
              </a:rPr>
              <a:t>&lt; </a:t>
            </a:r>
            <a:r>
              <a:rPr lang="en-US" altLang="zh-CN" dirty="0" err="1" smtClean="0">
                <a:latin typeface="Times New Roman" panose="02020603050405020304" pitchFamily="18" charset="0"/>
              </a:rPr>
              <a:t>rdfs:inverse</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rdf:resource</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hasWrited</a:t>
            </a:r>
            <a:r>
              <a:rPr lang="en-US" altLang="zh-CN" dirty="0" smtClean="0">
                <a:latin typeface="Times New Roman" panose="02020603050405020304" pitchFamily="18" charset="0"/>
              </a:rPr>
              <a:t>" /&gt; </a:t>
            </a:r>
          </a:p>
          <a:p>
            <a:pPr lvl="1"/>
            <a:r>
              <a:rPr lang="en-US" altLang="zh-CN" dirty="0" smtClean="0">
                <a:latin typeface="Times New Roman" panose="02020603050405020304" pitchFamily="18" charset="0"/>
              </a:rPr>
              <a:t>&lt;/</a:t>
            </a:r>
            <a:r>
              <a:rPr lang="en-US" altLang="zh-CN" dirty="0" err="1" smtClean="0">
                <a:latin typeface="Times New Roman" panose="02020603050405020304" pitchFamily="18" charset="0"/>
              </a:rPr>
              <a:t>rdf:Property</a:t>
            </a:r>
            <a:r>
              <a:rPr lang="en-US" altLang="zh-CN" dirty="0" smtClean="0">
                <a:latin typeface="Times New Roman" panose="02020603050405020304" pitchFamily="18" charset="0"/>
              </a:rPr>
              <a:t>&gt;</a:t>
            </a:r>
          </a:p>
          <a:p>
            <a:pPr lvl="1"/>
            <a:r>
              <a:rPr lang="en-US" altLang="zh-CN" dirty="0" smtClean="0">
                <a:latin typeface="Times New Roman" panose="02020603050405020304" pitchFamily="18" charset="0"/>
              </a:rPr>
              <a:t>&lt;</a:t>
            </a:r>
            <a:r>
              <a:rPr lang="en-US" altLang="zh-CN" dirty="0" err="1" smtClean="0">
                <a:latin typeface="Times New Roman" panose="02020603050405020304" pitchFamily="18" charset="0"/>
              </a:rPr>
              <a:t>rdf:Property</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rdf:ID</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hasWrited</a:t>
            </a:r>
            <a:r>
              <a:rPr lang="en-US" altLang="zh-CN" dirty="0" smtClean="0">
                <a:latin typeface="Times New Roman" panose="02020603050405020304" pitchFamily="18" charset="0"/>
              </a:rPr>
              <a:t>"&gt;</a:t>
            </a:r>
          </a:p>
          <a:p>
            <a:pPr lvl="1"/>
            <a:r>
              <a:rPr lang="en-US" altLang="zh-CN" dirty="0" smtClean="0">
                <a:latin typeface="Times New Roman" panose="02020603050405020304" pitchFamily="18" charset="0"/>
              </a:rPr>
              <a:t>&lt;</a:t>
            </a:r>
            <a:r>
              <a:rPr lang="en-US" altLang="zh-CN" dirty="0" err="1" smtClean="0">
                <a:latin typeface="Times New Roman" panose="02020603050405020304" pitchFamily="18" charset="0"/>
              </a:rPr>
              <a:t>rdfs:inverse</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rdf:resource</a:t>
            </a:r>
            <a:r>
              <a:rPr lang="en-US" altLang="zh-CN" dirty="0" smtClean="0">
                <a:latin typeface="Times New Roman" panose="02020603050405020304" pitchFamily="18" charset="0"/>
              </a:rPr>
              <a:t>="#Author" /&gt; </a:t>
            </a:r>
          </a:p>
          <a:p>
            <a:pPr lvl="1"/>
            <a:r>
              <a:rPr lang="en-US" altLang="zh-CN" dirty="0" smtClean="0">
                <a:latin typeface="Times New Roman" panose="02020603050405020304" pitchFamily="18" charset="0"/>
              </a:rPr>
              <a:t>&lt;/</a:t>
            </a:r>
            <a:r>
              <a:rPr lang="en-US" altLang="zh-CN" dirty="0" err="1" smtClean="0">
                <a:latin typeface="Times New Roman" panose="02020603050405020304" pitchFamily="18" charset="0"/>
              </a:rPr>
              <a:t>rdf:Property</a:t>
            </a:r>
            <a:r>
              <a:rPr lang="en-US" altLang="zh-CN" dirty="0" smtClean="0">
                <a:latin typeface="Times New Roman" panose="02020603050405020304" pitchFamily="18" charset="0"/>
              </a:rPr>
              <a:t>&gt; </a:t>
            </a:r>
            <a:endParaRPr lang="en-US" altLang="zh-CN" dirty="0" smtClean="0">
              <a:latin typeface="Times New Roman" panose="02020603050405020304" pitchFamily="18" charset="0"/>
            </a:endParaRPr>
          </a:p>
        </p:txBody>
      </p:sp>
    </p:spTree>
    <p:extLst>
      <p:ext uri="{BB962C8B-B14F-4D97-AF65-F5344CB8AC3E}">
        <p14:creationId xmlns:p14="http://schemas.microsoft.com/office/powerpoint/2010/main" val="1874198042"/>
      </p:ext>
    </p:extLst>
  </p:cSld>
  <p:clrMapOvr>
    <a:masterClrMapping/>
  </p:clrMapOvr>
  <p:transition spd="med">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97</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en-US" altLang="zh-CN" b="1" dirty="0" smtClean="0">
                <a:solidFill>
                  <a:srgbClr val="0000FF"/>
                </a:solidFill>
                <a:cs typeface="+mn-cs"/>
              </a:rPr>
              <a:t>2.6    </a:t>
            </a:r>
            <a:r>
              <a:rPr lang="zh-CN" altLang="en-US" b="1" dirty="0">
                <a:solidFill>
                  <a:srgbClr val="0000FF"/>
                </a:solidFill>
                <a:cs typeface="+mn-cs"/>
              </a:rPr>
              <a:t>本体技术</a:t>
            </a:r>
            <a:endParaRPr lang="zh-CN" altLang="zh-CN" b="1" dirty="0">
              <a:solidFill>
                <a:srgbClr val="0000FF"/>
              </a:solidFill>
              <a:cs typeface="+mn-cs"/>
            </a:endParaRPr>
          </a:p>
        </p:txBody>
      </p:sp>
      <p:sp>
        <p:nvSpPr>
          <p:cNvPr id="7"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900" y="1460499"/>
            <a:ext cx="9980682" cy="841830"/>
          </a:xfrm>
        </p:spPr>
        <p:txBody>
          <a:bodyPr>
            <a:normAutofit/>
          </a:bodyPr>
          <a:lstStyle/>
          <a:p>
            <a:pPr marL="0" indent="0" eaLnBrk="0" hangingPunct="0">
              <a:lnSpc>
                <a:spcPct val="150000"/>
              </a:lnSpc>
              <a:spcBef>
                <a:spcPts val="0"/>
              </a:spcBef>
              <a:buClr>
                <a:srgbClr val="FFFF66"/>
              </a:buClr>
              <a:buNone/>
            </a:pPr>
            <a:r>
              <a:rPr lang="en-US" altLang="zh-CN" sz="2600" b="1" dirty="0" smtClean="0">
                <a:solidFill>
                  <a:srgbClr val="0000FF"/>
                </a:solidFill>
              </a:rPr>
              <a:t>2.6.2 </a:t>
            </a:r>
            <a:r>
              <a:rPr lang="zh-CN" altLang="en-US" sz="2600" b="1" dirty="0" smtClean="0">
                <a:solidFill>
                  <a:srgbClr val="0000FF"/>
                </a:solidFill>
              </a:rPr>
              <a:t>本体的组成与分类</a:t>
            </a:r>
            <a:endParaRPr lang="en-US" altLang="zh-CN" sz="2600" dirty="0" smtClean="0">
              <a:solidFill>
                <a:srgbClr val="000000"/>
              </a:solidFill>
              <a:latin typeface="Berlin Sans FB"/>
            </a:endParaRPr>
          </a:p>
        </p:txBody>
      </p:sp>
      <p:sp>
        <p:nvSpPr>
          <p:cNvPr id="8" name="文本占位符 637965"/>
          <p:cNvSpPr txBox="1">
            <a:spLocks noChangeArrowheads="1"/>
          </p:cNvSpPr>
          <p:nvPr/>
        </p:nvSpPr>
        <p:spPr bwMode="auto">
          <a:xfrm>
            <a:off x="1104899" y="1951265"/>
            <a:ext cx="9980683" cy="4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lnSpc>
                <a:spcPct val="150000"/>
              </a:lnSpc>
              <a:spcBef>
                <a:spcPts val="0"/>
              </a:spcBef>
            </a:pPr>
            <a:r>
              <a:rPr lang="zh-CN" altLang="en-US" sz="2600" b="1" dirty="0" smtClean="0">
                <a:solidFill>
                  <a:srgbClr val="FF0000"/>
                </a:solidFill>
                <a:latin typeface="微软雅黑" panose="020B0503020204020204" pitchFamily="34" charset="-122"/>
                <a:ea typeface="微软雅黑" panose="020B0503020204020204" pitchFamily="34" charset="-122"/>
              </a:rPr>
              <a:t>本体建模语言</a:t>
            </a:r>
            <a:endParaRPr lang="zh-CN" altLang="en-US" sz="2600" b="1"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dirty="0">
                <a:solidFill>
                  <a:srgbClr val="000000"/>
                </a:solidFill>
                <a:latin typeface="微软雅黑" panose="020B0503020204020204" pitchFamily="34" charset="-122"/>
                <a:ea typeface="微软雅黑" panose="020B0503020204020204" pitchFamily="34" charset="-122"/>
              </a:rPr>
              <a:t>语义网的核心概念之一就是本体，本体定义了组成主题领域词汇的基本术语和关系，以及用于组合术语和关系以定义词汇外延的规则。</a:t>
            </a:r>
          </a:p>
          <a:p>
            <a:pPr lvl="1" eaLnBrk="1" hangingPunct="1"/>
            <a:r>
              <a:rPr lang="zh-CN" altLang="en-US" dirty="0">
                <a:solidFill>
                  <a:srgbClr val="000000"/>
                </a:solidFill>
                <a:latin typeface="微软雅黑" panose="020B0503020204020204" pitchFamily="34" charset="-122"/>
                <a:ea typeface="微软雅黑" panose="020B0503020204020204" pitchFamily="34" charset="-122"/>
              </a:rPr>
              <a:t>用来描述本体的语言称为本体描述语言 ，它应该满足以下要求：</a:t>
            </a:r>
          </a:p>
          <a:p>
            <a:pPr lvl="2" eaLnBrk="1" hangingPunct="1"/>
            <a:r>
              <a:rPr lang="zh-CN" altLang="en-US" dirty="0">
                <a:solidFill>
                  <a:srgbClr val="000000"/>
                </a:solidFill>
                <a:latin typeface="微软雅黑" panose="020B0503020204020204" pitchFamily="34" charset="-122"/>
                <a:ea typeface="微软雅黑" panose="020B0503020204020204" pitchFamily="34" charset="-122"/>
              </a:rPr>
              <a:t>良好定义的语法；</a:t>
            </a:r>
          </a:p>
          <a:p>
            <a:pPr lvl="2" eaLnBrk="1" hangingPunct="1"/>
            <a:r>
              <a:rPr lang="zh-CN" altLang="en-US" dirty="0">
                <a:solidFill>
                  <a:srgbClr val="000000"/>
                </a:solidFill>
                <a:latin typeface="微软雅黑" panose="020B0503020204020204" pitchFamily="34" charset="-122"/>
                <a:ea typeface="微软雅黑" panose="020B0503020204020204" pitchFamily="34" charset="-122"/>
              </a:rPr>
              <a:t>良好定义的语义；</a:t>
            </a:r>
          </a:p>
          <a:p>
            <a:pPr lvl="2" eaLnBrk="1" hangingPunct="1"/>
            <a:r>
              <a:rPr lang="zh-CN" altLang="en-US" dirty="0">
                <a:solidFill>
                  <a:srgbClr val="000000"/>
                </a:solidFill>
                <a:latin typeface="微软雅黑" panose="020B0503020204020204" pitchFamily="34" charset="-122"/>
                <a:ea typeface="微软雅黑" panose="020B0503020204020204" pitchFamily="34" charset="-122"/>
              </a:rPr>
              <a:t>有效的推理支持；</a:t>
            </a:r>
          </a:p>
          <a:p>
            <a:pPr lvl="2" eaLnBrk="1" hangingPunct="1"/>
            <a:r>
              <a:rPr lang="zh-CN" altLang="en-US" dirty="0">
                <a:solidFill>
                  <a:srgbClr val="000000"/>
                </a:solidFill>
                <a:latin typeface="微软雅黑" panose="020B0503020204020204" pitchFamily="34" charset="-122"/>
                <a:ea typeface="微软雅黑" panose="020B0503020204020204" pitchFamily="34" charset="-122"/>
              </a:rPr>
              <a:t>充分的表达能力；</a:t>
            </a:r>
          </a:p>
          <a:p>
            <a:pPr lvl="2" eaLnBrk="1" hangingPunct="1"/>
            <a:r>
              <a:rPr lang="zh-CN" altLang="en-US" dirty="0">
                <a:solidFill>
                  <a:srgbClr val="000000"/>
                </a:solidFill>
                <a:latin typeface="微软雅黑" panose="020B0503020204020204" pitchFamily="34" charset="-122"/>
                <a:ea typeface="微软雅黑" panose="020B0503020204020204" pitchFamily="34" charset="-122"/>
              </a:rPr>
              <a:t>便于表达。  </a:t>
            </a:r>
          </a:p>
          <a:p>
            <a:pPr lvl="1" eaLnBrk="1" hangingPunct="1"/>
            <a:r>
              <a:rPr lang="zh-CN" altLang="en-US" dirty="0">
                <a:solidFill>
                  <a:srgbClr val="000000"/>
                </a:solidFill>
                <a:latin typeface="微软雅黑" panose="020B0503020204020204" pitchFamily="34" charset="-122"/>
                <a:ea typeface="微软雅黑" panose="020B0503020204020204" pitchFamily="34" charset="-122"/>
              </a:rPr>
              <a:t>本体描述语言 </a:t>
            </a:r>
          </a:p>
          <a:p>
            <a:pPr lvl="2" eaLnBrk="1" hangingPunct="1"/>
            <a:r>
              <a:rPr lang="en-US" altLang="zh-CN" dirty="0">
                <a:solidFill>
                  <a:srgbClr val="000000"/>
                </a:solidFill>
                <a:latin typeface="微软雅黑" panose="020B0503020204020204" pitchFamily="34" charset="-122"/>
                <a:ea typeface="微软雅黑" panose="020B0503020204020204" pitchFamily="34" charset="-122"/>
              </a:rPr>
              <a:t>RDF</a:t>
            </a:r>
            <a:r>
              <a:rPr lang="zh-CN" altLang="en-US" dirty="0">
                <a:solidFill>
                  <a:srgbClr val="000000"/>
                </a:solidFill>
                <a:latin typeface="微软雅黑" panose="020B0503020204020204" pitchFamily="34" charset="-122"/>
                <a:ea typeface="微软雅黑" panose="020B0503020204020204" pitchFamily="34" charset="-122"/>
              </a:rPr>
              <a:t>和</a:t>
            </a:r>
            <a:r>
              <a:rPr lang="en-US" altLang="zh-CN" dirty="0">
                <a:solidFill>
                  <a:srgbClr val="000000"/>
                </a:solidFill>
                <a:latin typeface="微软雅黑" panose="020B0503020204020204" pitchFamily="34" charset="-122"/>
                <a:ea typeface="微软雅黑" panose="020B0503020204020204" pitchFamily="34" charset="-122"/>
              </a:rPr>
              <a:t>RDF-S</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OIL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DAML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DAML+OIL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OWL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XML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KIF</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SHOE</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XOL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OCML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Ontolingua</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CycL</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Loom</a:t>
            </a:r>
            <a:r>
              <a:rPr lang="zh-CN" altLang="en-US" dirty="0">
                <a:solidFill>
                  <a:srgbClr val="000000"/>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397005282"/>
      </p:ext>
    </p:extLst>
  </p:cSld>
  <p:clrMapOvr>
    <a:masterClrMapping/>
  </p:clrMapOvr>
  <p:transition spd="med">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xmlns="" id="{1D578415-6DB2-4315-A990-CCF4C08A8C5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990099"/>
                </a:solidFill>
                <a:latin typeface="Arial" panose="020B0604020202020204" pitchFamily="34" charset="0"/>
                <a:ea typeface="楷体_GB2312" pitchFamily="49" charset="-122"/>
              </a:defRPr>
            </a:lvl1pPr>
            <a:lvl2pPr marL="742950" indent="-285750">
              <a:defRPr sz="2800" b="1">
                <a:solidFill>
                  <a:srgbClr val="990099"/>
                </a:solidFill>
                <a:latin typeface="Arial" panose="020B0604020202020204" pitchFamily="34" charset="0"/>
                <a:ea typeface="楷体_GB2312" pitchFamily="49" charset="-122"/>
              </a:defRPr>
            </a:lvl2pPr>
            <a:lvl3pPr marL="1143000" indent="-228600">
              <a:defRPr sz="2800" b="1">
                <a:solidFill>
                  <a:srgbClr val="990099"/>
                </a:solidFill>
                <a:latin typeface="Arial" panose="020B0604020202020204" pitchFamily="34" charset="0"/>
                <a:ea typeface="楷体_GB2312" pitchFamily="49" charset="-122"/>
              </a:defRPr>
            </a:lvl3pPr>
            <a:lvl4pPr marL="1600200" indent="-228600">
              <a:defRPr sz="2800" b="1">
                <a:solidFill>
                  <a:srgbClr val="990099"/>
                </a:solidFill>
                <a:latin typeface="Arial" panose="020B0604020202020204" pitchFamily="34" charset="0"/>
                <a:ea typeface="楷体_GB2312" pitchFamily="49" charset="-122"/>
              </a:defRPr>
            </a:lvl4pPr>
            <a:lvl5pPr marL="2057400" indent="-228600">
              <a:defRPr sz="2800" b="1">
                <a:solidFill>
                  <a:srgbClr val="990099"/>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fld id="{2B07AAD0-0130-491B-9633-6650B5D22A92}" type="slidenum">
              <a:rPr lang="zh-TW" altLang="en-US" sz="1400" b="0">
                <a:solidFill>
                  <a:schemeClr val="tx1"/>
                </a:solidFill>
                <a:ea typeface="PMingLiU" panose="020B0604030504040204" pitchFamily="18" charset="-120"/>
              </a:rPr>
              <a:pPr/>
              <a:t>98</a:t>
            </a:fld>
            <a:endParaRPr lang="zh-TW" altLang="en-US" sz="1400" b="0">
              <a:solidFill>
                <a:schemeClr val="tx1"/>
              </a:solidFill>
              <a:ea typeface="PMingLiU" panose="020B0604030504040204" pitchFamily="18" charset="-120"/>
            </a:endParaRPr>
          </a:p>
        </p:txBody>
      </p:sp>
      <p:sp>
        <p:nvSpPr>
          <p:cNvPr id="249858" name="Rectangle 2">
            <a:extLst>
              <a:ext uri="{FF2B5EF4-FFF2-40B4-BE49-F238E27FC236}">
                <a16:creationId xmlns:a16="http://schemas.microsoft.com/office/drawing/2014/main" xmlns="" id="{A878AB23-96AF-4985-BB0B-E4B45EF703E8}"/>
              </a:ext>
            </a:extLst>
          </p:cNvPr>
          <p:cNvSpPr>
            <a:spLocks noGrp="1" noChangeArrowheads="1"/>
          </p:cNvSpPr>
          <p:nvPr>
            <p:ph type="title"/>
          </p:nvPr>
        </p:nvSpPr>
        <p:spPr/>
        <p:txBody>
          <a:bodyPr/>
          <a:lstStyle/>
          <a:p>
            <a:pPr>
              <a:defRPr/>
            </a:pPr>
            <a:r>
              <a:rPr lang="zh-CN" altLang="en-US" b="1" dirty="0" smtClean="0">
                <a:solidFill>
                  <a:srgbClr val="0000FF"/>
                </a:solidFill>
                <a:cs typeface="+mn-cs"/>
              </a:rPr>
              <a:t>本章小结</a:t>
            </a:r>
            <a:endParaRPr lang="zh-CN" altLang="zh-CN" b="1" dirty="0">
              <a:solidFill>
                <a:srgbClr val="0000FF"/>
              </a:solidFill>
              <a:cs typeface="+mn-cs"/>
            </a:endParaRPr>
          </a:p>
        </p:txBody>
      </p:sp>
      <p:sp>
        <p:nvSpPr>
          <p:cNvPr id="8" name="Rectangle 3">
            <a:extLst>
              <a:ext uri="{FF2B5EF4-FFF2-40B4-BE49-F238E27FC236}">
                <a16:creationId xmlns:a16="http://schemas.microsoft.com/office/drawing/2014/main" xmlns="" id="{12A03419-E6FF-4114-9DA5-2A1993EECD9D}"/>
              </a:ext>
            </a:extLst>
          </p:cNvPr>
          <p:cNvSpPr>
            <a:spLocks noGrp="1" noChangeArrowheads="1"/>
          </p:cNvSpPr>
          <p:nvPr>
            <p:ph idx="1"/>
          </p:nvPr>
        </p:nvSpPr>
        <p:spPr>
          <a:xfrm>
            <a:off x="1104898" y="1460493"/>
            <a:ext cx="9980684" cy="4405469"/>
          </a:xfrm>
        </p:spPr>
        <p:txBody>
          <a:bodyPr>
            <a:normAutofit/>
          </a:bodyPr>
          <a:lstStyle/>
          <a:p>
            <a:pPr algn="just">
              <a:lnSpc>
                <a:spcPct val="120000"/>
              </a:lnSpc>
              <a:buClr>
                <a:srgbClr val="00FFFF"/>
              </a:buClr>
              <a:buSzPct val="90000"/>
              <a:buFont typeface="Wingdings" panose="05000000000000000000" pitchFamily="2" charset="2"/>
              <a:buChar char="v"/>
            </a:pPr>
            <a:r>
              <a:rPr lang="zh-CN" altLang="en-US" sz="2600" dirty="0">
                <a:solidFill>
                  <a:srgbClr val="000000"/>
                </a:solidFill>
              </a:rPr>
              <a:t>本章所讨论的</a:t>
            </a:r>
            <a:r>
              <a:rPr lang="zh-CN" altLang="en-US" sz="2600" dirty="0">
                <a:solidFill>
                  <a:srgbClr val="FF0000"/>
                </a:solidFill>
              </a:rPr>
              <a:t>知识表示问题</a:t>
            </a:r>
            <a:r>
              <a:rPr lang="zh-CN" altLang="en-US" sz="2600" dirty="0">
                <a:solidFill>
                  <a:srgbClr val="000000"/>
                </a:solidFill>
              </a:rPr>
              <a:t>是人工智能研究的核心问题之一。</a:t>
            </a:r>
          </a:p>
          <a:p>
            <a:pPr algn="just">
              <a:lnSpc>
                <a:spcPct val="120000"/>
              </a:lnSpc>
              <a:buClr>
                <a:srgbClr val="00FFFF"/>
              </a:buClr>
              <a:buSzPct val="90000"/>
              <a:buFont typeface="Wingdings" panose="05000000000000000000" pitchFamily="2" charset="2"/>
              <a:buChar char="v"/>
            </a:pPr>
            <a:r>
              <a:rPr lang="zh-CN" altLang="en-US" sz="2600" dirty="0">
                <a:solidFill>
                  <a:srgbClr val="000000"/>
                </a:solidFill>
              </a:rPr>
              <a:t>对于同一问题可以有许多不同的表示方法。不过对于特定问题有的表示方法比较有效，其它表示方法可能不大适用，或者不是好的表示方法。</a:t>
            </a:r>
          </a:p>
          <a:p>
            <a:pPr algn="just">
              <a:lnSpc>
                <a:spcPct val="120000"/>
              </a:lnSpc>
              <a:buClr>
                <a:srgbClr val="00FFFF"/>
              </a:buClr>
              <a:buSzPct val="90000"/>
              <a:buFont typeface="Wingdings" panose="05000000000000000000" pitchFamily="2" charset="2"/>
              <a:buChar char="v"/>
            </a:pPr>
            <a:r>
              <a:rPr lang="zh-CN" altLang="en-US" sz="2600" dirty="0">
                <a:solidFill>
                  <a:srgbClr val="000000"/>
                </a:solidFill>
              </a:rPr>
              <a:t>在表示和求解比较复杂的问题时，采用单一的知识表示方法是远远不够的。往往必须采用多种方法混合表示</a:t>
            </a:r>
            <a:r>
              <a:rPr lang="zh-CN" altLang="en-US" sz="2600" dirty="0" smtClean="0">
                <a:solidFill>
                  <a:srgbClr val="000000"/>
                </a:solidFill>
              </a:rPr>
              <a:t>。</a:t>
            </a:r>
            <a:endParaRPr lang="zh-CN" altLang="en-US" sz="2600" dirty="0">
              <a:solidFill>
                <a:srgbClr val="000000"/>
              </a:solidFill>
            </a:endParaRPr>
          </a:p>
        </p:txBody>
      </p:sp>
    </p:spTree>
    <p:extLst>
      <p:ext uri="{BB962C8B-B14F-4D97-AF65-F5344CB8AC3E}">
        <p14:creationId xmlns:p14="http://schemas.microsoft.com/office/powerpoint/2010/main" val="3978974054"/>
      </p:ext>
    </p:extLst>
  </p:cSld>
  <p:clrMapOvr>
    <a:masterClrMapping/>
  </p:clrMapOvr>
  <p:transition spd="med">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23FDFE-25F8-4795-B860-F3376D717071}"/>
              </a:ext>
            </a:extLst>
          </p:cNvPr>
          <p:cNvSpPr>
            <a:spLocks noGrp="1"/>
          </p:cNvSpPr>
          <p:nvPr>
            <p:ph type="ctrTitle"/>
          </p:nvPr>
        </p:nvSpPr>
        <p:spPr>
          <a:xfrm>
            <a:off x="635000" y="2058988"/>
            <a:ext cx="10923588" cy="1981200"/>
          </a:xfrm>
        </p:spPr>
        <p:txBody>
          <a:bodyPr>
            <a:normAutofit/>
          </a:bodyPr>
          <a:lstStyle/>
          <a:p>
            <a:pPr fontAlgn="auto">
              <a:lnSpc>
                <a:spcPct val="150000"/>
              </a:lnSpc>
              <a:spcAft>
                <a:spcPts val="0"/>
              </a:spcAft>
              <a:defRPr/>
            </a:pPr>
            <a:r>
              <a:rPr lang="zh-CN" altLang="en-US" sz="4800" dirty="0">
                <a:solidFill>
                  <a:schemeClr val="tx2"/>
                </a:solidFill>
              </a:rPr>
              <a:t>欢迎交流讨论！</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学术文献 16x9">
  <a:themeElements>
    <a:clrScheme name="网安学院">
      <a:dk1>
        <a:srgbClr val="514843"/>
      </a:dk1>
      <a:lt1>
        <a:srgbClr val="FFFFFF"/>
      </a:lt1>
      <a:dk2>
        <a:srgbClr val="000000"/>
      </a:dk2>
      <a:lt2>
        <a:srgbClr val="FFFFF3"/>
      </a:lt2>
      <a:accent1>
        <a:srgbClr val="5173B1"/>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2-网安-陈泽茂-软件安全概述.pptx" id="{C05B929D-5ED8-4299-A61E-EAAD489820E1}" vid="{A2DC7834-EFA2-4D1F-B1F8-265963163C72}"/>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elements/1.1/"/>
    <ds:schemaRef ds:uri="4873beb7-5857-4685-be1f-d57550cc96c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网安-AI</Template>
  <TotalTime>0</TotalTime>
  <Words>6980</Words>
  <Application>Microsoft Office PowerPoint</Application>
  <PresentationFormat>宽屏</PresentationFormat>
  <Paragraphs>1238</Paragraphs>
  <Slides>99</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20" baseType="lpstr">
      <vt:lpstr>Arial Unicode MS</vt:lpstr>
      <vt:lpstr>Batang</vt:lpstr>
      <vt:lpstr>Euphemia</vt:lpstr>
      <vt:lpstr>Microsoft YaHei Light</vt:lpstr>
      <vt:lpstr>PMingLiU</vt:lpstr>
      <vt:lpstr>华文新魏</vt:lpstr>
      <vt:lpstr>楷体_GB2312</vt:lpstr>
      <vt:lpstr>隶书</vt:lpstr>
      <vt:lpstr>宋体</vt:lpstr>
      <vt:lpstr>微软雅黑</vt:lpstr>
      <vt:lpstr>Arial</vt:lpstr>
      <vt:lpstr>Berlin Sans FB</vt:lpstr>
      <vt:lpstr>Calibri Light</vt:lpstr>
      <vt:lpstr>Comic Sans MS</vt:lpstr>
      <vt:lpstr>Georgia</vt:lpstr>
      <vt:lpstr>Symbol</vt:lpstr>
      <vt:lpstr>Times New Roman</vt:lpstr>
      <vt:lpstr>Verdana</vt:lpstr>
      <vt:lpstr>Wingdings</vt:lpstr>
      <vt:lpstr>学术文献 16x9</vt:lpstr>
      <vt:lpstr>Microsoft Word Picture</vt:lpstr>
      <vt:lpstr>人工智能  Artificial Intelligence</vt:lpstr>
      <vt:lpstr>本课程主要内容 </vt:lpstr>
      <vt:lpstr>    第2章  知识表示方法 Ch.2  Methodologies of Knowledge Representation Methods </vt:lpstr>
      <vt:lpstr>本章主要内容 </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2.1    状态空间表示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2.2    问题归约表示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2.3    谓词逻辑表示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2.4    语义网络表示</vt:lpstr>
      <vt:lpstr>2.5    框架表示</vt:lpstr>
      <vt:lpstr>2.5    框架表示</vt:lpstr>
      <vt:lpstr>2.5    框架表示</vt:lpstr>
      <vt:lpstr>2.5    框架表示</vt:lpstr>
      <vt:lpstr>2.5    框架表示</vt:lpstr>
      <vt:lpstr>2.6    本体技术</vt:lpstr>
      <vt:lpstr>2.6    本体技术</vt:lpstr>
      <vt:lpstr>2.6    本体技术</vt:lpstr>
      <vt:lpstr>2.6    本体技术</vt:lpstr>
      <vt:lpstr>2.6    本体技术</vt:lpstr>
      <vt:lpstr>2.6    本体技术</vt:lpstr>
      <vt:lpstr>2.6    本体技术</vt:lpstr>
      <vt:lpstr>2.6    本体技术</vt:lpstr>
      <vt:lpstr>2.6    本体技术</vt:lpstr>
      <vt:lpstr>2.6    本体技术</vt:lpstr>
      <vt:lpstr>本章小结</vt:lpstr>
      <vt:lpstr>欢迎交流讨论！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2022-07-21T04:45:46Z</dcterms:created>
  <dcterms:modified xsi:type="dcterms:W3CDTF">2022-09-11T08:04:43Z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PDescription">
    <vt:lpwstr/>
  </property>
  <property fmtid="{D5CDD505-2E9C-101B-9397-08002B2CF9AE}" pid="9" name="CampaignTagsTaxHTField0">
    <vt:lpwstr/>
  </property>
  <property fmtid="{D5CDD505-2E9C-101B-9397-08002B2CF9AE}" pid="10" name="IntlLangReviewDate">
    <vt:lpwstr/>
  </property>
  <property fmtid="{D5CDD505-2E9C-101B-9397-08002B2CF9AE}" pid="11" name="TPFriendlyName">
    <vt:lpwstr/>
  </property>
  <property fmtid="{D5CDD505-2E9C-101B-9397-08002B2CF9AE}" pid="12" name="IntlLangReview">
    <vt:lpwstr>0</vt:lpwstr>
  </property>
  <property fmtid="{D5CDD505-2E9C-101B-9397-08002B2CF9AE}" pid="13" name="LocLastLocAttemptVersionLookup">
    <vt:lpwstr>855024</vt:lpwstr>
  </property>
  <property fmtid="{D5CDD505-2E9C-101B-9397-08002B2CF9AE}" pid="14" name="PolicheckWords">
    <vt:lpwstr/>
  </property>
  <property fmtid="{D5CDD505-2E9C-101B-9397-08002B2CF9AE}" pid="15" name="SubmitterId">
    <vt:lpwstr/>
  </property>
  <property fmtid="{D5CDD505-2E9C-101B-9397-08002B2CF9AE}" pid="16" name="AcquiredFrom">
    <vt:lpwstr>Internal MS</vt:lpwstr>
  </property>
  <property fmtid="{D5CDD505-2E9C-101B-9397-08002B2CF9AE}" pid="17" name="EditorialStatus">
    <vt:lpwstr>Complete</vt:lpwstr>
  </property>
  <property fmtid="{D5CDD505-2E9C-101B-9397-08002B2CF9AE}" pid="18" name="Markets">
    <vt:lpwstr/>
  </property>
  <property fmtid="{D5CDD505-2E9C-101B-9397-08002B2CF9AE}" pid="19" name="OriginAsset">
    <vt:lpwstr/>
  </property>
  <property fmtid="{D5CDD505-2E9C-101B-9397-08002B2CF9AE}" pid="20" name="FriendlyTitle">
    <vt:lpwstr/>
  </property>
  <property fmtid="{D5CDD505-2E9C-101B-9397-08002B2CF9AE}" pid="21" name="MarketSpecific">
    <vt:lpwstr>0</vt:lpwstr>
  </property>
  <property fmtid="{D5CDD505-2E9C-101B-9397-08002B2CF9AE}" pid="22" name="TPNamespace">
    <vt:lpwstr/>
  </property>
  <property fmtid="{D5CDD505-2E9C-101B-9397-08002B2CF9AE}" pid="23" name="PublishStatusLookup">
    <vt:lpwstr>1616423;#</vt:lpwstr>
  </property>
  <property fmtid="{D5CDD505-2E9C-101B-9397-08002B2CF9AE}" pid="24" name="APAuthor">
    <vt:lpwstr>136;#REDMOND\kristaa</vt:lpwstr>
  </property>
  <property fmtid="{D5CDD505-2E9C-101B-9397-08002B2CF9AE}" pid="25" name="TPCommandLine">
    <vt:lpwstr/>
  </property>
  <property fmtid="{D5CDD505-2E9C-101B-9397-08002B2CF9AE}" pid="26" name="IntlLangReviewer">
    <vt:lpwstr/>
  </property>
  <property fmtid="{D5CDD505-2E9C-101B-9397-08002B2CF9AE}" pid="27" name="OpenTemplate">
    <vt:lpwstr>1</vt:lpwstr>
  </property>
  <property fmtid="{D5CDD505-2E9C-101B-9397-08002B2CF9AE}" pid="28" name="CSXSubmissionDate">
    <vt:lpwstr/>
  </property>
  <property fmtid="{D5CDD505-2E9C-101B-9397-08002B2CF9AE}" pid="29" name="TaxCatchAll">
    <vt:lpwstr/>
  </property>
  <property fmtid="{D5CDD505-2E9C-101B-9397-08002B2CF9AE}" pid="30" name="Manager">
    <vt:lpwstr/>
  </property>
  <property fmtid="{D5CDD505-2E9C-101B-9397-08002B2CF9AE}" pid="31" name="NumericId">
    <vt:lpwstr/>
  </property>
  <property fmtid="{D5CDD505-2E9C-101B-9397-08002B2CF9AE}" pid="32" name="ParentAssetId">
    <vt:lpwstr/>
  </property>
  <property fmtid="{D5CDD505-2E9C-101B-9397-08002B2CF9AE}" pid="33" name="OriginalSourceMarket">
    <vt:lpwstr/>
  </property>
  <property fmtid="{D5CDD505-2E9C-101B-9397-08002B2CF9AE}" pid="34" name="ApprovalStatus">
    <vt:lpwstr>InProgress</vt:lpwstr>
  </property>
  <property fmtid="{D5CDD505-2E9C-101B-9397-08002B2CF9AE}" pid="35" name="TPComponent">
    <vt:lpwstr/>
  </property>
  <property fmtid="{D5CDD505-2E9C-101B-9397-08002B2CF9AE}" pid="36" name="EditorialTags">
    <vt:lpwstr/>
  </property>
  <property fmtid="{D5CDD505-2E9C-101B-9397-08002B2CF9AE}" pid="37" name="TPExecutable">
    <vt:lpwstr/>
  </property>
  <property fmtid="{D5CDD505-2E9C-101B-9397-08002B2CF9AE}" pid="38" name="TPLaunchHelpLink">
    <vt:lpwstr/>
  </property>
  <property fmtid="{D5CDD505-2E9C-101B-9397-08002B2CF9AE}" pid="39" name="LocComments">
    <vt:lpwstr/>
  </property>
  <property fmtid="{D5CDD505-2E9C-101B-9397-08002B2CF9AE}" pid="40" name="LocRecommendedHandoff">
    <vt:lpwstr/>
  </property>
  <property fmtid="{D5CDD505-2E9C-101B-9397-08002B2CF9AE}" pid="41" name="SourceTitle">
    <vt:lpwstr/>
  </property>
  <property fmtid="{D5CDD505-2E9C-101B-9397-08002B2CF9AE}" pid="42" name="CSXUpdate">
    <vt:lpwstr>0</vt:lpwstr>
  </property>
  <property fmtid="{D5CDD505-2E9C-101B-9397-08002B2CF9AE}" pid="43" name="IntlLocPriority">
    <vt:lpwstr/>
  </property>
  <property fmtid="{D5CDD505-2E9C-101B-9397-08002B2CF9AE}" pid="44" name="UAProjectedTotalWords">
    <vt:lpwstr/>
  </property>
  <property fmtid="{D5CDD505-2E9C-101B-9397-08002B2CF9AE}" pid="45" name="AssetType">
    <vt:lpwstr>TP</vt:lpwstr>
  </property>
  <property fmtid="{D5CDD505-2E9C-101B-9397-08002B2CF9AE}" pid="46" name="MachineTranslated">
    <vt:lpwstr>0</vt:lpwstr>
  </property>
  <property fmtid="{D5CDD505-2E9C-101B-9397-08002B2CF9AE}" pid="47" name="OutputCachingOn">
    <vt:lpwstr>0</vt:lpwstr>
  </property>
  <property fmtid="{D5CDD505-2E9C-101B-9397-08002B2CF9AE}" pid="48" name="TemplateStatus">
    <vt:lpwstr>Complete</vt:lpwstr>
  </property>
  <property fmtid="{D5CDD505-2E9C-101B-9397-08002B2CF9AE}" pid="49" name="IsSearchable">
    <vt:lpwstr>1</vt:lpwstr>
  </property>
  <property fmtid="{D5CDD505-2E9C-101B-9397-08002B2CF9AE}" pid="50" name="ContentItem">
    <vt:lpwstr/>
  </property>
  <property fmtid="{D5CDD505-2E9C-101B-9397-08002B2CF9AE}" pid="51" name="HandoffToMSDN">
    <vt:lpwstr/>
  </property>
  <property fmtid="{D5CDD505-2E9C-101B-9397-08002B2CF9AE}" pid="52" name="ShowIn">
    <vt:lpwstr>Show everywhere</vt:lpwstr>
  </property>
  <property fmtid="{D5CDD505-2E9C-101B-9397-08002B2CF9AE}" pid="53" name="ThumbnailAssetId">
    <vt:lpwstr/>
  </property>
  <property fmtid="{D5CDD505-2E9C-101B-9397-08002B2CF9AE}" pid="54" name="UALocComments">
    <vt:lpwstr/>
  </property>
  <property fmtid="{D5CDD505-2E9C-101B-9397-08002B2CF9AE}" pid="55" name="UALocRecommendation">
    <vt:lpwstr>Localize</vt:lpwstr>
  </property>
  <property fmtid="{D5CDD505-2E9C-101B-9397-08002B2CF9AE}" pid="56" name="LastModifiedDateTime">
    <vt:lpwstr/>
  </property>
  <property fmtid="{D5CDD505-2E9C-101B-9397-08002B2CF9AE}" pid="57" name="LegacyData">
    <vt:lpwstr/>
  </property>
  <property fmtid="{D5CDD505-2E9C-101B-9397-08002B2CF9AE}" pid="58" name="LocManualTestRequired">
    <vt:lpwstr>0</vt:lpwstr>
  </property>
  <property fmtid="{D5CDD505-2E9C-101B-9397-08002B2CF9AE}" pid="59" name="LocMarketGroupTiers2">
    <vt:lpwstr/>
  </property>
  <property fmtid="{D5CDD505-2E9C-101B-9397-08002B2CF9AE}" pid="60" name="ClipArtFilename">
    <vt:lpwstr/>
  </property>
  <property fmtid="{D5CDD505-2E9C-101B-9397-08002B2CF9AE}" pid="61" name="TPApplication">
    <vt:lpwstr/>
  </property>
  <property fmtid="{D5CDD505-2E9C-101B-9397-08002B2CF9AE}" pid="62" name="CSXHash">
    <vt:lpwstr/>
  </property>
  <property fmtid="{D5CDD505-2E9C-101B-9397-08002B2CF9AE}" pid="63" name="DirectSourceMarket">
    <vt:lpwstr/>
  </property>
  <property fmtid="{D5CDD505-2E9C-101B-9397-08002B2CF9AE}" pid="64" name="PrimaryImageGen">
    <vt:lpwstr>1</vt:lpwstr>
  </property>
  <property fmtid="{D5CDD505-2E9C-101B-9397-08002B2CF9AE}" pid="65" name="PlannedPubDate">
    <vt:lpwstr/>
  </property>
  <property fmtid="{D5CDD505-2E9C-101B-9397-08002B2CF9AE}" pid="66" name="CSXSubmissionMarket">
    <vt:lpwstr/>
  </property>
  <property fmtid="{D5CDD505-2E9C-101B-9397-08002B2CF9AE}" pid="67" name="Downloads">
    <vt:lpwstr>0</vt:lpwstr>
  </property>
  <property fmtid="{D5CDD505-2E9C-101B-9397-08002B2CF9AE}" pid="68" name="ArtSampleDocs">
    <vt:lpwstr/>
  </property>
  <property fmtid="{D5CDD505-2E9C-101B-9397-08002B2CF9AE}" pid="69" name="TrustLevel">
    <vt:lpwstr>1 Microsoft Managed Content</vt:lpwstr>
  </property>
  <property fmtid="{D5CDD505-2E9C-101B-9397-08002B2CF9AE}" pid="70" name="BlockPublish">
    <vt:lpwstr>0</vt:lpwstr>
  </property>
  <property fmtid="{D5CDD505-2E9C-101B-9397-08002B2CF9AE}" pid="71" name="TPLaunchHelpLinkType">
    <vt:lpwstr>Template</vt:lpwstr>
  </property>
  <property fmtid="{D5CDD505-2E9C-101B-9397-08002B2CF9AE}" pid="72" name="LocalizationTagsTaxHTField0">
    <vt:lpwstr/>
  </property>
  <property fmtid="{D5CDD505-2E9C-101B-9397-08002B2CF9AE}" pid="73" name="BusinessGroup">
    <vt:lpwstr/>
  </property>
  <property fmtid="{D5CDD505-2E9C-101B-9397-08002B2CF9AE}" pid="74" name="Providers">
    <vt:lpwstr/>
  </property>
  <property fmtid="{D5CDD505-2E9C-101B-9397-08002B2CF9AE}" pid="75" name="TemplateTemplateType">
    <vt:lpwstr>PowerPoint Presentation Template</vt:lpwstr>
  </property>
  <property fmtid="{D5CDD505-2E9C-101B-9397-08002B2CF9AE}" pid="76" name="TimesCloned">
    <vt:lpwstr/>
  </property>
  <property fmtid="{D5CDD505-2E9C-101B-9397-08002B2CF9AE}" pid="77" name="TPAppVersion">
    <vt:lpwstr/>
  </property>
  <property fmtid="{D5CDD505-2E9C-101B-9397-08002B2CF9AE}" pid="78" name="VoteCount">
    <vt:lpwstr/>
  </property>
  <property fmtid="{D5CDD505-2E9C-101B-9397-08002B2CF9AE}" pid="79" name="AverageRating">
    <vt:lpwstr/>
  </property>
  <property fmtid="{D5CDD505-2E9C-101B-9397-08002B2CF9AE}" pid="80" name="FeatureTagsTaxHTField0">
    <vt:lpwstr/>
  </property>
  <property fmtid="{D5CDD505-2E9C-101B-9397-08002B2CF9AE}" pid="81" name="Provider">
    <vt:lpwstr/>
  </property>
  <property fmtid="{D5CDD505-2E9C-101B-9397-08002B2CF9AE}" pid="82" name="UACurrentWords">
    <vt:lpwstr/>
  </property>
  <property fmtid="{D5CDD505-2E9C-101B-9397-08002B2CF9AE}" pid="83" name="AssetId">
    <vt:lpwstr>TP103431361</vt:lpwstr>
  </property>
  <property fmtid="{D5CDD505-2E9C-101B-9397-08002B2CF9AE}" pid="84" name="TPClientViewer">
    <vt:lpwstr/>
  </property>
  <property fmtid="{D5CDD505-2E9C-101B-9397-08002B2CF9AE}" pid="85" name="DSATActionTaken">
    <vt:lpwstr/>
  </property>
  <property fmtid="{D5CDD505-2E9C-101B-9397-08002B2CF9AE}" pid="86" name="APEditor">
    <vt:lpwstr/>
  </property>
  <property fmtid="{D5CDD505-2E9C-101B-9397-08002B2CF9AE}" pid="87" name="TPInstallLocation">
    <vt:lpwstr/>
  </property>
  <property fmtid="{D5CDD505-2E9C-101B-9397-08002B2CF9AE}" pid="88" name="OOCacheId">
    <vt:lpwstr/>
  </property>
  <property fmtid="{D5CDD505-2E9C-101B-9397-08002B2CF9AE}" pid="89" name="IsDeleted">
    <vt:lpwstr>0</vt:lpwstr>
  </property>
  <property fmtid="{D5CDD505-2E9C-101B-9397-08002B2CF9AE}" pid="90" name="PublishTargets">
    <vt:lpwstr>OfficeOnlineVNext</vt:lpwstr>
  </property>
  <property fmtid="{D5CDD505-2E9C-101B-9397-08002B2CF9AE}" pid="91" name="ApprovalLog">
    <vt:lpwstr/>
  </property>
  <property fmtid="{D5CDD505-2E9C-101B-9397-08002B2CF9AE}" pid="92" name="BugNumber">
    <vt:lpwstr/>
  </property>
  <property fmtid="{D5CDD505-2E9C-101B-9397-08002B2CF9AE}" pid="93" name="CrawlForDependencies">
    <vt:lpwstr>0</vt:lpwstr>
  </property>
  <property fmtid="{D5CDD505-2E9C-101B-9397-08002B2CF9AE}" pid="94" name="InternalTagsTaxHTField0">
    <vt:lpwstr/>
  </property>
  <property fmtid="{D5CDD505-2E9C-101B-9397-08002B2CF9AE}" pid="95" name="LastHandOff">
    <vt:lpwstr/>
  </property>
  <property fmtid="{D5CDD505-2E9C-101B-9397-08002B2CF9AE}" pid="96" name="Milestone">
    <vt:lpwstr/>
  </property>
  <property fmtid="{D5CDD505-2E9C-101B-9397-08002B2CF9AE}" pid="97" name="OriginalRelease">
    <vt:lpwstr>15</vt:lpwstr>
  </property>
  <property fmtid="{D5CDD505-2E9C-101B-9397-08002B2CF9AE}" pid="98" name="RecommendationsModifier">
    <vt:lpwstr/>
  </property>
  <property fmtid="{D5CDD505-2E9C-101B-9397-08002B2CF9AE}" pid="99" name="ScenarioTagsTaxHTField0">
    <vt:lpwstr/>
  </property>
  <property fmtid="{D5CDD505-2E9C-101B-9397-08002B2CF9AE}" pid="100" name="UANotes">
    <vt:lpwstr/>
  </property>
</Properties>
</file>