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8"/>
  </p:notesMasterIdLst>
  <p:handoutMasterIdLst>
    <p:handoutMasterId r:id="rId49"/>
  </p:handoutMasterIdLst>
  <p:sldIdLst>
    <p:sldId id="375" r:id="rId2"/>
    <p:sldId id="256" r:id="rId3"/>
    <p:sldId id="298" r:id="rId4"/>
    <p:sldId id="440" r:id="rId5"/>
    <p:sldId id="517" r:id="rId6"/>
    <p:sldId id="518" r:id="rId7"/>
    <p:sldId id="257" r:id="rId8"/>
    <p:sldId id="331" r:id="rId9"/>
    <p:sldId id="326" r:id="rId10"/>
    <p:sldId id="258" r:id="rId11"/>
    <p:sldId id="324" r:id="rId12"/>
    <p:sldId id="547" r:id="rId13"/>
    <p:sldId id="1273" r:id="rId14"/>
    <p:sldId id="531" r:id="rId15"/>
    <p:sldId id="1274" r:id="rId16"/>
    <p:sldId id="1275" r:id="rId17"/>
    <p:sldId id="533" r:id="rId18"/>
    <p:sldId id="534" r:id="rId19"/>
    <p:sldId id="535" r:id="rId20"/>
    <p:sldId id="536" r:id="rId21"/>
    <p:sldId id="537" r:id="rId22"/>
    <p:sldId id="538" r:id="rId23"/>
    <p:sldId id="539" r:id="rId24"/>
    <p:sldId id="329" r:id="rId25"/>
    <p:sldId id="280" r:id="rId26"/>
    <p:sldId id="281" r:id="rId27"/>
    <p:sldId id="282" r:id="rId28"/>
    <p:sldId id="284" r:id="rId29"/>
    <p:sldId id="553" r:id="rId30"/>
    <p:sldId id="1271" r:id="rId31"/>
    <p:sldId id="283" r:id="rId32"/>
    <p:sldId id="285" r:id="rId33"/>
    <p:sldId id="555" r:id="rId34"/>
    <p:sldId id="556" r:id="rId35"/>
    <p:sldId id="558" r:id="rId36"/>
    <p:sldId id="559" r:id="rId37"/>
    <p:sldId id="1210" r:id="rId38"/>
    <p:sldId id="288" r:id="rId39"/>
    <p:sldId id="356" r:id="rId40"/>
    <p:sldId id="408" r:id="rId41"/>
    <p:sldId id="409" r:id="rId42"/>
    <p:sldId id="410" r:id="rId43"/>
    <p:sldId id="411" r:id="rId44"/>
    <p:sldId id="337" r:id="rId45"/>
    <p:sldId id="552" r:id="rId46"/>
    <p:sldId id="1132" r:id="rId47"/>
  </p:sldIdLst>
  <p:sldSz cx="12192000" cy="6858000"/>
  <p:notesSz cx="6858000" cy="9144000"/>
  <p:custDataLst>
    <p:tags r:id="rId50"/>
  </p:custDataLst>
  <p:defaultTextStyle>
    <a:defPPr>
      <a:defRPr lang="zh-CN"/>
    </a:defPPr>
    <a:lvl1pPr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1pPr>
    <a:lvl2pPr marL="4572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2pPr>
    <a:lvl3pPr marL="9144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3pPr>
    <a:lvl4pPr marL="13716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4pPr>
    <a:lvl5pPr marL="18288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5pPr>
    <a:lvl6pPr marL="2286000" algn="l" defTabSz="914400" rtl="0" eaLnBrk="1" latinLnBrk="0" hangingPunct="1">
      <a:defRPr kern="1200">
        <a:solidFill>
          <a:schemeClr val="tx1"/>
        </a:solidFill>
        <a:latin typeface="Euphemia" panose="020B0503040102020104" pitchFamily="34" charset="0"/>
        <a:ea typeface="+mn-ea"/>
        <a:cs typeface="+mn-cs"/>
      </a:defRPr>
    </a:lvl6pPr>
    <a:lvl7pPr marL="2743200" algn="l" defTabSz="914400" rtl="0" eaLnBrk="1" latinLnBrk="0" hangingPunct="1">
      <a:defRPr kern="1200">
        <a:solidFill>
          <a:schemeClr val="tx1"/>
        </a:solidFill>
        <a:latin typeface="Euphemia" panose="020B0503040102020104" pitchFamily="34" charset="0"/>
        <a:ea typeface="+mn-ea"/>
        <a:cs typeface="+mn-cs"/>
      </a:defRPr>
    </a:lvl7pPr>
    <a:lvl8pPr marL="3200400" algn="l" defTabSz="914400" rtl="0" eaLnBrk="1" latinLnBrk="0" hangingPunct="1">
      <a:defRPr kern="1200">
        <a:solidFill>
          <a:schemeClr val="tx1"/>
        </a:solidFill>
        <a:latin typeface="Euphemia" panose="020B0503040102020104" pitchFamily="34" charset="0"/>
        <a:ea typeface="+mn-ea"/>
        <a:cs typeface="+mn-cs"/>
      </a:defRPr>
    </a:lvl8pPr>
    <a:lvl9pPr marL="3657600" algn="l" defTabSz="914400" rtl="0" eaLnBrk="1" latinLnBrk="0" hangingPunct="1">
      <a:defRPr kern="1200">
        <a:solidFill>
          <a:schemeClr val="tx1"/>
        </a:solidFill>
        <a:latin typeface="Euphemia" panose="020B05030401020201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606FA"/>
    <a:srgbClr val="270193"/>
    <a:srgbClr val="5073B1"/>
    <a:srgbClr val="5469FD"/>
    <a:srgbClr val="B3B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3775" autoAdjust="0"/>
  </p:normalViewPr>
  <p:slideViewPr>
    <p:cSldViewPr snapToGrid="0">
      <p:cViewPr varScale="1">
        <p:scale>
          <a:sx n="80" d="100"/>
          <a:sy n="80" d="100"/>
        </p:scale>
        <p:origin x="72" y="44"/>
      </p:cViewPr>
      <p:guideLst/>
    </p:cSldViewPr>
  </p:slideViewPr>
  <p:notesTextViewPr>
    <p:cViewPr>
      <p:scale>
        <a:sx n="1" d="1"/>
        <a:sy n="1" d="1"/>
      </p:scale>
      <p:origin x="0" y="0"/>
    </p:cViewPr>
  </p:notesTextViewPr>
  <p:sorterViewPr>
    <p:cViewPr>
      <p:scale>
        <a:sx n="90" d="100"/>
        <a:sy n="90" d="100"/>
      </p:scale>
      <p:origin x="0" y="-17044"/>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10" Type="http://schemas.openxmlformats.org/officeDocument/2006/relationships/image" Target="../media/image69.wmf"/><Relationship Id="rId4" Type="http://schemas.openxmlformats.org/officeDocument/2006/relationships/image" Target="../media/image63.wmf"/><Relationship Id="rId9"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51.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5CF2791F-7A52-4CFC-8EA2-D4898E59D88A}" type="datetime1">
              <a:rPr lang="zh-CN" altLang="en-US"/>
              <a:t>2022/10/9</a:t>
            </a:fld>
            <a:endParaRPr lang="zh-CN" altLang="en-US" dirty="0"/>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4D8926F9-56FF-475F-8480-EC96F5A1CA63}" type="slidenum">
              <a:rPr lang="en-US" altLang="zh-CN"/>
              <a:t>‹#›</a:t>
            </a:fld>
            <a:endParaRPr lang="en-US" altLang="zh-C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C290B10C-9A94-485C-BDBE-DF65F425D135}" type="datetime1">
              <a:rPr lang="zh-CN" altLang="en-US"/>
              <a:t>2022/10/9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835054A7-CE83-49E7-9637-172ABE74BC31}" type="slidenum">
              <a:rPr lang="en-US" altLang="zh-CN"/>
              <a:t>‹#›</a:t>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MOOC 3.3</a:t>
            </a:r>
            <a:r>
              <a:rPr lang="zh-CN" altLang="en-US"/>
              <a:t>节   </a:t>
            </a:r>
            <a:r>
              <a:rPr lang="en-US" altLang="zh-CN"/>
              <a:t>1:30/18:43</a:t>
            </a:r>
            <a:endParaRPr lang="zh-CN" altLang="en-US"/>
          </a:p>
        </p:txBody>
      </p:sp>
    </p:spTree>
    <p:extLst>
      <p:ext uri="{BB962C8B-B14F-4D97-AF65-F5344CB8AC3E}">
        <p14:creationId xmlns:p14="http://schemas.microsoft.com/office/powerpoint/2010/main" val="366721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1104900" y="1446196"/>
            <a:ext cx="9982200" cy="4572000"/>
          </a:xfrm>
        </p:spPr>
        <p:txBody>
          <a:bodyPr/>
          <a:lstStyle>
            <a:lvl1pPr marL="355600" indent="-355600">
              <a:buFont typeface="Wingdings" panose="05000000000000000000" pitchFamily="2" charset="2"/>
              <a:buChar char="n"/>
              <a:defRPr>
                <a:latin typeface="微软雅黑" panose="020B0503020204020204" pitchFamily="34" charset="-122"/>
                <a:ea typeface="微软雅黑" panose="020B0503020204020204" pitchFamily="34" charset="-122"/>
              </a:defRPr>
            </a:lvl1pPr>
            <a:lvl2pPr>
              <a:buClr>
                <a:srgbClr val="C00000"/>
              </a:buClr>
              <a:defRPr sz="2000">
                <a:latin typeface="微软雅黑" panose="020B0503020204020204" pitchFamily="34" charset="-122"/>
                <a:ea typeface="微软雅黑" panose="020B0503020204020204" pitchFamily="34" charset="-122"/>
              </a:defRPr>
            </a:lvl2pPr>
            <a:lvl3pPr>
              <a:buClr>
                <a:srgbClr val="C00000"/>
              </a:buClr>
              <a:defRPr sz="2000">
                <a:latin typeface="微软雅黑" panose="020B0503020204020204" pitchFamily="34" charset="-122"/>
                <a:ea typeface="微软雅黑" panose="020B0503020204020204" pitchFamily="34" charset="-122"/>
              </a:defRPr>
            </a:lvl3pPr>
            <a:lvl4pPr>
              <a:buClr>
                <a:srgbClr val="C00000"/>
              </a:buClr>
              <a:defRPr sz="2000">
                <a:latin typeface="微软雅黑" panose="020B0503020204020204" pitchFamily="34" charset="-122"/>
                <a:ea typeface="微软雅黑" panose="020B0503020204020204" pitchFamily="34" charset="-122"/>
              </a:defRPr>
            </a:lvl4pPr>
            <a:lvl5pPr>
              <a:buClr>
                <a:srgbClr val="C00000"/>
              </a:buClr>
              <a:defRPr sz="2000">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日期占位符 3"/>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BB6A7490-1A56-461D-9329-0E078CD1417A}" type="datetime1">
              <a:rPr lang="en-US" altLang="zh-CN"/>
              <a:t>10/9/2022</a:t>
            </a:fld>
            <a:endParaRPr lang="zh-CN" altLang="en-US" dirty="0"/>
          </a:p>
        </p:txBody>
      </p:sp>
      <p:sp>
        <p:nvSpPr>
          <p:cNvPr id="5" name="页脚占位符 4"/>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a:xfrm>
            <a:off x="1104583" y="6356350"/>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EECEB855-5168-4E94-817A-57D2439D0FBC}" type="slidenum">
              <a:rPr lang="en-US" altLang="zh-CN"/>
              <a:t>‹#›</a:t>
            </a:fld>
            <a:endParaRPr lang="zh-CN" altLang="en-US" dirty="0"/>
          </a:p>
        </p:txBody>
      </p:sp>
    </p:spTree>
  </p:cSld>
  <p:clrMapOvr>
    <a:masterClrMapping/>
  </p:clrMapOvr>
  <p:transition spd="med">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hidden">
          <a:xfrm>
            <a:off x="1727200" y="1336675"/>
            <a:ext cx="9855200" cy="5257800"/>
          </a:xfrm>
          <a:prstGeom prst="rect">
            <a:avLst/>
          </a:prstGeom>
          <a:gradFill rotWithShape="0">
            <a:gsLst>
              <a:gs pos="0">
                <a:schemeClr val="bg2"/>
              </a:gs>
              <a:gs pos="50000">
                <a:schemeClr val="bg1"/>
              </a:gs>
              <a:gs pos="100000">
                <a:schemeClr val="bg2"/>
              </a:gs>
            </a:gsLst>
            <a:lin ang="2700000" scaled="1"/>
          </a:gradFill>
          <a:ln>
            <a:noFill/>
          </a:ln>
          <a:effectLst/>
        </p:spPr>
        <p:txBody>
          <a:bodyPr wrap="none" anchor="ctr"/>
          <a:lstStyle/>
          <a:p>
            <a:pPr algn="ctr" eaLnBrk="1" hangingPunct="1">
              <a:defRPr/>
            </a:pPr>
            <a:endParaRPr lang="zh-CN" altLang="en-US"/>
          </a:p>
        </p:txBody>
      </p:sp>
      <p:sp>
        <p:nvSpPr>
          <p:cNvPr id="3" name="Rectangle 3"/>
          <p:cNvSpPr>
            <a:spLocks noChangeArrowheads="1"/>
          </p:cNvSpPr>
          <p:nvPr/>
        </p:nvSpPr>
        <p:spPr bwMode="auto">
          <a:xfrm>
            <a:off x="9144000" y="931863"/>
            <a:ext cx="2438400" cy="182562"/>
          </a:xfrm>
          <a:prstGeom prst="rect">
            <a:avLst/>
          </a:prstGeom>
          <a:solidFill>
            <a:schemeClr val="folHlink"/>
          </a:solidFill>
          <a:ln>
            <a:noFill/>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TW" altLang="en-US" sz="2400" b="0">
              <a:solidFill>
                <a:schemeClr val="tx1"/>
              </a:solidFill>
              <a:latin typeface="Times New Roman" panose="02020603050405020304" pitchFamily="18" charset="0"/>
              <a:ea typeface="PMingLiU" pitchFamily="18" charset="-120"/>
            </a:endParaRPr>
          </a:p>
        </p:txBody>
      </p:sp>
      <p:sp>
        <p:nvSpPr>
          <p:cNvPr id="4" name="Line 4"/>
          <p:cNvSpPr>
            <a:spLocks noChangeShapeType="1"/>
          </p:cNvSpPr>
          <p:nvPr/>
        </p:nvSpPr>
        <p:spPr bwMode="auto">
          <a:xfrm>
            <a:off x="508000" y="1008063"/>
            <a:ext cx="11074400" cy="0"/>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5"/>
          <p:cNvGrpSpPr/>
          <p:nvPr/>
        </p:nvGrpSpPr>
        <p:grpSpPr bwMode="auto">
          <a:xfrm>
            <a:off x="23285" y="-58738"/>
            <a:ext cx="12168716" cy="1658938"/>
            <a:chOff x="0" y="-9"/>
            <a:chExt cx="5760" cy="1045"/>
          </a:xfrm>
        </p:grpSpPr>
        <p:sp>
          <p:nvSpPr>
            <p:cNvPr id="6" name="Freeform 6"/>
            <p:cNvSpPr>
              <a:spLocks noChangeArrowheads="1"/>
            </p:cNvSpPr>
            <p:nvPr userDrawn="1"/>
          </p:nvSpPr>
          <p:spPr bwMode="auto">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 name="Group 7"/>
            <p:cNvGrpSpPr/>
            <p:nvPr userDrawn="1"/>
          </p:nvGrpSpPr>
          <p:grpSpPr bwMode="auto">
            <a:xfrm>
              <a:off x="333" y="-9"/>
              <a:ext cx="5176" cy="1044"/>
              <a:chOff x="333" y="-9"/>
              <a:chExt cx="5176" cy="1044"/>
            </a:xfrm>
          </p:grpSpPr>
          <p:sp>
            <p:nvSpPr>
              <p:cNvPr id="36" name="Freeform 8"/>
              <p:cNvSpPr>
                <a:spLocks noChangeArrowheads="1"/>
              </p:cNvSpPr>
              <p:nvPr userDrawn="1"/>
            </p:nvSpPr>
            <p:spPr bwMode="auto">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Freeform 9"/>
              <p:cNvSpPr>
                <a:spLocks noChangeArrowheads="1"/>
              </p:cNvSpPr>
              <p:nvPr userDrawn="1"/>
            </p:nvSpPr>
            <p:spPr bwMode="auto">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Freeform 10"/>
              <p:cNvSpPr>
                <a:spLocks noChangeArrowheads="1"/>
              </p:cNvSpPr>
              <p:nvPr userDrawn="1"/>
            </p:nvSpPr>
            <p:spPr bwMode="auto">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 name="Freeform 11"/>
              <p:cNvSpPr>
                <a:spLocks noChangeArrowheads="1"/>
              </p:cNvSpPr>
              <p:nvPr userDrawn="1"/>
            </p:nvSpPr>
            <p:spPr bwMode="auto">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Freeform 12"/>
              <p:cNvSpPr>
                <a:spLocks noChangeArrowheads="1"/>
              </p:cNvSpPr>
              <p:nvPr userDrawn="1"/>
            </p:nvSpPr>
            <p:spPr bwMode="auto">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Freeform 13"/>
              <p:cNvSpPr>
                <a:spLocks noChangeArrowheads="1"/>
              </p:cNvSpPr>
              <p:nvPr userDrawn="1"/>
            </p:nvSpPr>
            <p:spPr bwMode="auto">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Freeform 14"/>
              <p:cNvSpPr>
                <a:spLocks noChangeArrowheads="1"/>
              </p:cNvSpPr>
              <p:nvPr userDrawn="1"/>
            </p:nvSpPr>
            <p:spPr bwMode="auto">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Freeform 15"/>
              <p:cNvSpPr>
                <a:spLocks noChangeArrowheads="1"/>
              </p:cNvSpPr>
              <p:nvPr userDrawn="1"/>
            </p:nvSpPr>
            <p:spPr bwMode="auto">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 name="Freeform 16"/>
              <p:cNvSpPr>
                <a:spLocks noChangeArrowheads="1"/>
              </p:cNvSpPr>
              <p:nvPr userDrawn="1"/>
            </p:nvSpPr>
            <p:spPr bwMode="auto">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Freeform 17"/>
              <p:cNvSpPr>
                <a:spLocks noChangeArrowheads="1"/>
              </p:cNvSpPr>
              <p:nvPr userDrawn="1"/>
            </p:nvSpPr>
            <p:spPr bwMode="auto">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Freeform 18"/>
              <p:cNvSpPr>
                <a:spLocks noChangeArrowheads="1"/>
              </p:cNvSpPr>
              <p:nvPr userDrawn="1"/>
            </p:nvSpPr>
            <p:spPr bwMode="auto">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19"/>
              <p:cNvSpPr>
                <a:spLocks noChangeArrowheads="1"/>
              </p:cNvSpPr>
              <p:nvPr userDrawn="1"/>
            </p:nvSpPr>
            <p:spPr bwMode="auto">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Freeform 20"/>
              <p:cNvSpPr>
                <a:spLocks noChangeArrowheads="1"/>
              </p:cNvSpPr>
              <p:nvPr userDrawn="1"/>
            </p:nvSpPr>
            <p:spPr bwMode="auto">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Freeform 21"/>
              <p:cNvSpPr>
                <a:spLocks noChangeArrowheads="1"/>
              </p:cNvSpPr>
              <p:nvPr userDrawn="1"/>
            </p:nvSpPr>
            <p:spPr bwMode="auto">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Freeform 22"/>
              <p:cNvSpPr>
                <a:spLocks noChangeArrowheads="1"/>
              </p:cNvSpPr>
              <p:nvPr userDrawn="1"/>
            </p:nvSpPr>
            <p:spPr bwMode="auto">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Freeform 23"/>
              <p:cNvSpPr>
                <a:spLocks noChangeArrowheads="1"/>
              </p:cNvSpPr>
              <p:nvPr userDrawn="1"/>
            </p:nvSpPr>
            <p:spPr bwMode="auto">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Freeform 24"/>
              <p:cNvSpPr>
                <a:spLocks noChangeArrowheads="1"/>
              </p:cNvSpPr>
              <p:nvPr userDrawn="1"/>
            </p:nvSpPr>
            <p:spPr bwMode="auto">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Freeform 25"/>
              <p:cNvSpPr>
                <a:spLocks noChangeArrowheads="1"/>
              </p:cNvSpPr>
              <p:nvPr userDrawn="1"/>
            </p:nvSpPr>
            <p:spPr bwMode="auto">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Freeform 26"/>
              <p:cNvSpPr>
                <a:spLocks noChangeArrowheads="1"/>
              </p:cNvSpPr>
              <p:nvPr userDrawn="1"/>
            </p:nvSpPr>
            <p:spPr bwMode="auto">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Freeform 27"/>
              <p:cNvSpPr>
                <a:spLocks noChangeArrowheads="1"/>
              </p:cNvSpPr>
              <p:nvPr userDrawn="1"/>
            </p:nvSpPr>
            <p:spPr bwMode="auto">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 name="Freeform 28"/>
              <p:cNvSpPr>
                <a:spLocks noChangeArrowheads="1"/>
              </p:cNvSpPr>
              <p:nvPr userDrawn="1"/>
            </p:nvSpPr>
            <p:spPr bwMode="auto">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Freeform 29"/>
              <p:cNvSpPr>
                <a:spLocks noChangeArrowheads="1"/>
              </p:cNvSpPr>
              <p:nvPr userDrawn="1"/>
            </p:nvSpPr>
            <p:spPr bwMode="auto">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Freeform 30"/>
              <p:cNvSpPr>
                <a:spLocks noChangeArrowheads="1"/>
              </p:cNvSpPr>
              <p:nvPr userDrawn="1"/>
            </p:nvSpPr>
            <p:spPr bwMode="auto">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Freeform 31"/>
              <p:cNvSpPr>
                <a:spLocks noChangeArrowheads="1"/>
              </p:cNvSpPr>
              <p:nvPr userDrawn="1"/>
            </p:nvSpPr>
            <p:spPr bwMode="auto">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Freeform 32"/>
              <p:cNvSpPr>
                <a:spLocks noChangeArrowheads="1"/>
              </p:cNvSpPr>
              <p:nvPr userDrawn="1"/>
            </p:nvSpPr>
            <p:spPr bwMode="auto">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Freeform 33"/>
              <p:cNvSpPr>
                <a:spLocks noChangeArrowheads="1"/>
              </p:cNvSpPr>
              <p:nvPr userDrawn="1"/>
            </p:nvSpPr>
            <p:spPr bwMode="auto">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Freeform 34"/>
              <p:cNvSpPr>
                <a:spLocks noChangeArrowheads="1"/>
              </p:cNvSpPr>
              <p:nvPr userDrawn="1"/>
            </p:nvSpPr>
            <p:spPr bwMode="auto">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Freeform 35"/>
              <p:cNvSpPr>
                <a:spLocks noChangeArrowheads="1"/>
              </p:cNvSpPr>
              <p:nvPr userDrawn="1"/>
            </p:nvSpPr>
            <p:spPr bwMode="auto">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36"/>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37"/>
              <p:cNvSpPr>
                <a:spLocks noChangeArrowheads="1"/>
              </p:cNvSpPr>
              <p:nvPr userDrawn="1"/>
            </p:nvSpPr>
            <p:spPr bwMode="auto">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38"/>
              <p:cNvSpPr>
                <a:spLocks noChangeArrowheads="1"/>
              </p:cNvSpPr>
              <p:nvPr userDrawn="1"/>
            </p:nvSpPr>
            <p:spPr bwMode="auto">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Freeform 39"/>
              <p:cNvSpPr>
                <a:spLocks noChangeArrowheads="1"/>
              </p:cNvSpPr>
              <p:nvPr userDrawn="1"/>
            </p:nvSpPr>
            <p:spPr bwMode="auto">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Freeform 40"/>
              <p:cNvSpPr>
                <a:spLocks noChangeArrowheads="1"/>
              </p:cNvSpPr>
              <p:nvPr userDrawn="1"/>
            </p:nvSpPr>
            <p:spPr bwMode="auto">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Freeform 41"/>
              <p:cNvSpPr>
                <a:spLocks noChangeArrowheads="1"/>
              </p:cNvSpPr>
              <p:nvPr userDrawn="1"/>
            </p:nvSpPr>
            <p:spPr bwMode="auto">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Freeform 42"/>
              <p:cNvSpPr>
                <a:spLocks noChangeArrowheads="1"/>
              </p:cNvSpPr>
              <p:nvPr userDrawn="1"/>
            </p:nvSpPr>
            <p:spPr bwMode="auto">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Freeform 43"/>
              <p:cNvSpPr>
                <a:spLocks noChangeArrowheads="1"/>
              </p:cNvSpPr>
              <p:nvPr userDrawn="1"/>
            </p:nvSpPr>
            <p:spPr bwMode="auto">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 name="Freeform 44"/>
              <p:cNvSpPr>
                <a:spLocks noChangeArrowheads="1"/>
              </p:cNvSpPr>
              <p:nvPr userDrawn="1"/>
            </p:nvSpPr>
            <p:spPr bwMode="auto">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Freeform 45"/>
              <p:cNvSpPr>
                <a:spLocks noChangeArrowheads="1"/>
              </p:cNvSpPr>
              <p:nvPr userDrawn="1"/>
            </p:nvSpPr>
            <p:spPr bwMode="auto">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 name="Freeform 46"/>
              <p:cNvSpPr>
                <a:spLocks noChangeArrowheads="1"/>
              </p:cNvSpPr>
              <p:nvPr userDrawn="1"/>
            </p:nvSpPr>
            <p:spPr bwMode="auto">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 name="Freeform 47"/>
              <p:cNvSpPr>
                <a:spLocks noChangeArrowheads="1"/>
              </p:cNvSpPr>
              <p:nvPr userDrawn="1"/>
            </p:nvSpPr>
            <p:spPr bwMode="auto">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 name="Freeform 48"/>
              <p:cNvSpPr>
                <a:spLocks noChangeArrowheads="1"/>
              </p:cNvSpPr>
              <p:nvPr userDrawn="1"/>
            </p:nvSpPr>
            <p:spPr bwMode="auto">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 name="Freeform 49"/>
              <p:cNvSpPr>
                <a:spLocks noChangeArrowheads="1"/>
              </p:cNvSpPr>
              <p:nvPr userDrawn="1"/>
            </p:nvSpPr>
            <p:spPr bwMode="auto">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 name="Freeform 50"/>
              <p:cNvSpPr>
                <a:spLocks noChangeArrowheads="1"/>
              </p:cNvSpPr>
              <p:nvPr userDrawn="1"/>
            </p:nvSpPr>
            <p:spPr bwMode="auto">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9" name="Freeform 51"/>
              <p:cNvSpPr>
                <a:spLocks noChangeArrowheads="1"/>
              </p:cNvSpPr>
              <p:nvPr userDrawn="1"/>
            </p:nvSpPr>
            <p:spPr bwMode="auto">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0" name="Freeform 52"/>
              <p:cNvSpPr>
                <a:spLocks noChangeArrowheads="1"/>
              </p:cNvSpPr>
              <p:nvPr userDrawn="1"/>
            </p:nvSpPr>
            <p:spPr bwMode="auto">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1" name="Freeform 53"/>
              <p:cNvSpPr>
                <a:spLocks noChangeArrowheads="1"/>
              </p:cNvSpPr>
              <p:nvPr userDrawn="1"/>
            </p:nvSpPr>
            <p:spPr bwMode="auto">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 name="Freeform 54"/>
              <p:cNvSpPr>
                <a:spLocks noChangeArrowheads="1"/>
              </p:cNvSpPr>
              <p:nvPr userDrawn="1"/>
            </p:nvSpPr>
            <p:spPr bwMode="auto">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 name="Freeform 55"/>
              <p:cNvSpPr>
                <a:spLocks noChangeArrowheads="1"/>
              </p:cNvSpPr>
              <p:nvPr userDrawn="1"/>
            </p:nvSpPr>
            <p:spPr bwMode="auto">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4" name="Freeform 56"/>
              <p:cNvSpPr>
                <a:spLocks noChangeArrowheads="1"/>
              </p:cNvSpPr>
              <p:nvPr userDrawn="1"/>
            </p:nvSpPr>
            <p:spPr bwMode="auto">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5" name="Freeform 57"/>
              <p:cNvSpPr>
                <a:spLocks noChangeArrowheads="1"/>
              </p:cNvSpPr>
              <p:nvPr userDrawn="1"/>
            </p:nvSpPr>
            <p:spPr bwMode="auto">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6" name="Freeform 58"/>
              <p:cNvSpPr>
                <a:spLocks noChangeArrowheads="1"/>
              </p:cNvSpPr>
              <p:nvPr userDrawn="1"/>
            </p:nvSpPr>
            <p:spPr bwMode="auto">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7" name="Freeform 59"/>
              <p:cNvSpPr>
                <a:spLocks noChangeArrowheads="1"/>
              </p:cNvSpPr>
              <p:nvPr userDrawn="1"/>
            </p:nvSpPr>
            <p:spPr bwMode="auto">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 name="Freeform 60"/>
              <p:cNvSpPr>
                <a:spLocks noChangeArrowheads="1"/>
              </p:cNvSpPr>
              <p:nvPr userDrawn="1"/>
            </p:nvSpPr>
            <p:spPr bwMode="auto">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 name="Freeform 61"/>
              <p:cNvSpPr>
                <a:spLocks noChangeArrowheads="1"/>
              </p:cNvSpPr>
              <p:nvPr userDrawn="1"/>
            </p:nvSpPr>
            <p:spPr bwMode="auto">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 name="Freeform 62"/>
              <p:cNvSpPr>
                <a:spLocks noChangeArrowheads="1"/>
              </p:cNvSpPr>
              <p:nvPr userDrawn="1"/>
            </p:nvSpPr>
            <p:spPr bwMode="auto">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1" name="Freeform 63"/>
              <p:cNvSpPr>
                <a:spLocks noChangeArrowheads="1"/>
              </p:cNvSpPr>
              <p:nvPr userDrawn="1"/>
            </p:nvSpPr>
            <p:spPr bwMode="auto">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 name="Group 64"/>
            <p:cNvGrpSpPr/>
            <p:nvPr userDrawn="1"/>
          </p:nvGrpSpPr>
          <p:grpSpPr bwMode="auto">
            <a:xfrm>
              <a:off x="7" y="6"/>
              <a:ext cx="5739" cy="1022"/>
              <a:chOff x="1056" y="111"/>
              <a:chExt cx="2448" cy="418"/>
            </a:xfrm>
          </p:grpSpPr>
          <p:sp>
            <p:nvSpPr>
              <p:cNvPr id="25" name="Line 65"/>
              <p:cNvSpPr>
                <a:spLocks noChangeShapeType="1"/>
              </p:cNvSpPr>
              <p:nvPr/>
            </p:nvSpPr>
            <p:spPr bwMode="auto">
              <a:xfrm>
                <a:off x="1056" y="332"/>
                <a:ext cx="2448"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66"/>
              <p:cNvSpPr>
                <a:spLocks noChangeShapeType="1"/>
              </p:cNvSpPr>
              <p:nvPr/>
            </p:nvSpPr>
            <p:spPr bwMode="auto">
              <a:xfrm>
                <a:off x="1254"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67"/>
              <p:cNvSpPr>
                <a:spLocks noChangeShapeType="1"/>
              </p:cNvSpPr>
              <p:nvPr/>
            </p:nvSpPr>
            <p:spPr bwMode="auto">
              <a:xfrm>
                <a:off x="1482"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68"/>
              <p:cNvSpPr>
                <a:spLocks noChangeShapeType="1"/>
              </p:cNvSpPr>
              <p:nvPr/>
            </p:nvSpPr>
            <p:spPr bwMode="auto">
              <a:xfrm>
                <a:off x="1710"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69"/>
              <p:cNvSpPr>
                <a:spLocks noChangeShapeType="1"/>
              </p:cNvSpPr>
              <p:nvPr/>
            </p:nvSpPr>
            <p:spPr bwMode="auto">
              <a:xfrm>
                <a:off x="1938"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70"/>
              <p:cNvSpPr>
                <a:spLocks noChangeShapeType="1"/>
              </p:cNvSpPr>
              <p:nvPr/>
            </p:nvSpPr>
            <p:spPr bwMode="auto">
              <a:xfrm>
                <a:off x="2166"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71"/>
              <p:cNvSpPr>
                <a:spLocks noChangeShapeType="1"/>
              </p:cNvSpPr>
              <p:nvPr/>
            </p:nvSpPr>
            <p:spPr bwMode="auto">
              <a:xfrm>
                <a:off x="2394"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72"/>
              <p:cNvSpPr>
                <a:spLocks noChangeShapeType="1"/>
              </p:cNvSpPr>
              <p:nvPr/>
            </p:nvSpPr>
            <p:spPr bwMode="auto">
              <a:xfrm>
                <a:off x="2622"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73"/>
              <p:cNvSpPr>
                <a:spLocks noChangeShapeType="1"/>
              </p:cNvSpPr>
              <p:nvPr/>
            </p:nvSpPr>
            <p:spPr bwMode="auto">
              <a:xfrm>
                <a:off x="2850"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74"/>
              <p:cNvSpPr>
                <a:spLocks noChangeShapeType="1"/>
              </p:cNvSpPr>
              <p:nvPr/>
            </p:nvSpPr>
            <p:spPr bwMode="auto">
              <a:xfrm>
                <a:off x="3078"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75"/>
              <p:cNvSpPr>
                <a:spLocks noChangeShapeType="1"/>
              </p:cNvSpPr>
              <p:nvPr/>
            </p:nvSpPr>
            <p:spPr bwMode="auto">
              <a:xfrm>
                <a:off x="3306" y="111"/>
                <a:ext cx="0" cy="41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76"/>
            <p:cNvGrpSpPr/>
            <p:nvPr userDrawn="1"/>
          </p:nvGrpSpPr>
          <p:grpSpPr bwMode="auto">
            <a:xfrm>
              <a:off x="363" y="1"/>
              <a:ext cx="4919" cy="1034"/>
              <a:chOff x="1208" y="109"/>
              <a:chExt cx="2098" cy="423"/>
            </a:xfrm>
          </p:grpSpPr>
          <p:sp>
            <p:nvSpPr>
              <p:cNvPr id="10" name="Line 77"/>
              <p:cNvSpPr>
                <a:spLocks noChangeShapeType="1"/>
              </p:cNvSpPr>
              <p:nvPr/>
            </p:nvSpPr>
            <p:spPr bwMode="auto">
              <a:xfrm>
                <a:off x="2850" y="110"/>
                <a:ext cx="0" cy="142"/>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78"/>
              <p:cNvSpPr>
                <a:spLocks noChangeShapeType="1"/>
              </p:cNvSpPr>
              <p:nvPr/>
            </p:nvSpPr>
            <p:spPr bwMode="auto">
              <a:xfrm>
                <a:off x="2972" y="332"/>
                <a:ext cx="70" cy="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79"/>
              <p:cNvSpPr>
                <a:spLocks noChangeShapeType="1"/>
              </p:cNvSpPr>
              <p:nvPr/>
            </p:nvSpPr>
            <p:spPr bwMode="auto">
              <a:xfrm>
                <a:off x="3078" y="350"/>
                <a:ext cx="0" cy="28"/>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80"/>
              <p:cNvSpPr>
                <a:spLocks noChangeShapeType="1"/>
              </p:cNvSpPr>
              <p:nvPr/>
            </p:nvSpPr>
            <p:spPr bwMode="auto">
              <a:xfrm>
                <a:off x="3306" y="450"/>
                <a:ext cx="0" cy="79"/>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81"/>
              <p:cNvSpPr>
                <a:spLocks noChangeShapeType="1"/>
              </p:cNvSpPr>
              <p:nvPr/>
            </p:nvSpPr>
            <p:spPr bwMode="auto">
              <a:xfrm>
                <a:off x="2166" y="114"/>
                <a:ext cx="0" cy="62"/>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82"/>
              <p:cNvSpPr>
                <a:spLocks noChangeShapeType="1"/>
              </p:cNvSpPr>
              <p:nvPr/>
            </p:nvSpPr>
            <p:spPr bwMode="auto">
              <a:xfrm>
                <a:off x="1938" y="111"/>
                <a:ext cx="0" cy="337"/>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83"/>
              <p:cNvSpPr>
                <a:spLocks noChangeShapeType="1"/>
              </p:cNvSpPr>
              <p:nvPr/>
            </p:nvSpPr>
            <p:spPr bwMode="auto">
              <a:xfrm flipH="1">
                <a:off x="1912" y="332"/>
                <a:ext cx="68" cy="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84"/>
              <p:cNvSpPr>
                <a:spLocks noChangeShapeType="1"/>
              </p:cNvSpPr>
              <p:nvPr/>
            </p:nvSpPr>
            <p:spPr bwMode="auto">
              <a:xfrm>
                <a:off x="1778" y="332"/>
                <a:ext cx="60" cy="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85"/>
              <p:cNvSpPr>
                <a:spLocks noChangeShapeType="1"/>
              </p:cNvSpPr>
              <p:nvPr/>
            </p:nvSpPr>
            <p:spPr bwMode="auto">
              <a:xfrm flipH="1">
                <a:off x="1578" y="332"/>
                <a:ext cx="82" cy="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86"/>
              <p:cNvSpPr>
                <a:spLocks noChangeShapeType="1"/>
              </p:cNvSpPr>
              <p:nvPr/>
            </p:nvSpPr>
            <p:spPr bwMode="auto">
              <a:xfrm>
                <a:off x="1208" y="332"/>
                <a:ext cx="348" cy="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87"/>
              <p:cNvSpPr>
                <a:spLocks noChangeShapeType="1"/>
              </p:cNvSpPr>
              <p:nvPr/>
            </p:nvSpPr>
            <p:spPr bwMode="auto">
              <a:xfrm>
                <a:off x="1480" y="234"/>
                <a:ext cx="0" cy="298"/>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88"/>
              <p:cNvSpPr>
                <a:spLocks noChangeShapeType="1"/>
              </p:cNvSpPr>
              <p:nvPr/>
            </p:nvSpPr>
            <p:spPr bwMode="auto">
              <a:xfrm>
                <a:off x="1254" y="252"/>
                <a:ext cx="0" cy="156"/>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89"/>
              <p:cNvSpPr>
                <a:spLocks noChangeShapeType="1"/>
              </p:cNvSpPr>
              <p:nvPr/>
            </p:nvSpPr>
            <p:spPr bwMode="auto">
              <a:xfrm flipH="1" flipV="1">
                <a:off x="1482" y="109"/>
                <a:ext cx="0" cy="27"/>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90"/>
              <p:cNvSpPr>
                <a:spLocks noChangeShapeType="1"/>
              </p:cNvSpPr>
              <p:nvPr/>
            </p:nvSpPr>
            <p:spPr bwMode="auto">
              <a:xfrm>
                <a:off x="1710" y="180"/>
                <a:ext cx="0" cy="96"/>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91"/>
              <p:cNvSpPr>
                <a:spLocks noChangeShapeType="1"/>
              </p:cNvSpPr>
              <p:nvPr/>
            </p:nvSpPr>
            <p:spPr bwMode="auto">
              <a:xfrm flipV="1">
                <a:off x="1710" y="111"/>
                <a:ext cx="0" cy="22"/>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92" name="Rectangle 92"/>
          <p:cNvSpPr>
            <a:spLocks noChangeArrowheads="1"/>
          </p:cNvSpPr>
          <p:nvPr/>
        </p:nvSpPr>
        <p:spPr bwMode="auto">
          <a:xfrm>
            <a:off x="1" y="0"/>
            <a:ext cx="810684" cy="4876800"/>
          </a:xfrm>
          <a:prstGeom prst="rect">
            <a:avLst/>
          </a:prstGeom>
          <a:solidFill>
            <a:schemeClr val="accent1"/>
          </a:solidFill>
          <a:ln>
            <a:noFill/>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TW" altLang="en-US" sz="2400" b="0">
              <a:solidFill>
                <a:schemeClr val="tx1"/>
              </a:solidFill>
              <a:latin typeface="Times New Roman" panose="02020603050405020304" pitchFamily="18" charset="0"/>
              <a:ea typeface="PMingLiU" pitchFamily="18" charset="-120"/>
            </a:endParaRPr>
          </a:p>
        </p:txBody>
      </p:sp>
      <p:pic>
        <p:nvPicPr>
          <p:cNvPr id="93" name="Picture 93" descr="a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3505201"/>
            <a:ext cx="50800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4"/>
          <p:cNvSpPr>
            <a:spLocks noChangeArrowheads="1"/>
          </p:cNvSpPr>
          <p:nvPr/>
        </p:nvSpPr>
        <p:spPr bwMode="auto">
          <a:xfrm>
            <a:off x="101600" y="762000"/>
            <a:ext cx="11988800" cy="838200"/>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grpSp>
        <p:nvGrpSpPr>
          <p:cNvPr id="95" name="Group 95"/>
          <p:cNvGrpSpPr/>
          <p:nvPr/>
        </p:nvGrpSpPr>
        <p:grpSpPr bwMode="auto">
          <a:xfrm>
            <a:off x="406400" y="0"/>
            <a:ext cx="4368800" cy="2133600"/>
            <a:chOff x="336" y="0"/>
            <a:chExt cx="2064" cy="1344"/>
          </a:xfrm>
        </p:grpSpPr>
        <p:sp>
          <p:nvSpPr>
            <p:cNvPr id="96" name="Rectangle 96"/>
            <p:cNvSpPr>
              <a:spLocks noChangeArrowheads="1"/>
            </p:cNvSpPr>
            <p:nvPr/>
          </p:nvSpPr>
          <p:spPr bwMode="auto">
            <a:xfrm>
              <a:off x="1008" y="672"/>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7" name="Rectangle 97"/>
            <p:cNvSpPr>
              <a:spLocks noChangeArrowheads="1"/>
            </p:cNvSpPr>
            <p:nvPr/>
          </p:nvSpPr>
          <p:spPr bwMode="auto">
            <a:xfrm>
              <a:off x="1344" y="1008"/>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8" name="Rectangle 98"/>
            <p:cNvSpPr>
              <a:spLocks noChangeArrowheads="1"/>
            </p:cNvSpPr>
            <p:nvPr/>
          </p:nvSpPr>
          <p:spPr bwMode="auto">
            <a:xfrm>
              <a:off x="1728" y="336"/>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9" name="Rectangle 99"/>
            <p:cNvSpPr>
              <a:spLocks noChangeArrowheads="1"/>
            </p:cNvSpPr>
            <p:nvPr/>
          </p:nvSpPr>
          <p:spPr bwMode="auto">
            <a:xfrm>
              <a:off x="2064" y="672"/>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0" name="Rectangle 100"/>
            <p:cNvSpPr>
              <a:spLocks noChangeArrowheads="1"/>
            </p:cNvSpPr>
            <p:nvPr/>
          </p:nvSpPr>
          <p:spPr bwMode="auto">
            <a:xfrm>
              <a:off x="672" y="336"/>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1" name="Rectangle 101"/>
            <p:cNvSpPr>
              <a:spLocks noChangeArrowheads="1"/>
            </p:cNvSpPr>
            <p:nvPr/>
          </p:nvSpPr>
          <p:spPr bwMode="auto">
            <a:xfrm>
              <a:off x="336" y="0"/>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grpSp>
      <p:sp>
        <p:nvSpPr>
          <p:cNvPr id="102" name="Rectangle 102"/>
          <p:cNvSpPr>
            <a:spLocks noChangeArrowheads="1"/>
          </p:cNvSpPr>
          <p:nvPr/>
        </p:nvSpPr>
        <p:spPr bwMode="auto">
          <a:xfrm>
            <a:off x="1828800" y="1066800"/>
            <a:ext cx="711200" cy="533400"/>
          </a:xfrm>
          <a:prstGeom prst="rect">
            <a:avLst/>
          </a:prstGeom>
          <a:solidFill>
            <a:schemeClr val="accent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3" name="Rectangle 103"/>
          <p:cNvSpPr>
            <a:spLocks noChangeArrowheads="1"/>
          </p:cNvSpPr>
          <p:nvPr/>
        </p:nvSpPr>
        <p:spPr bwMode="auto">
          <a:xfrm>
            <a:off x="2540000" y="1600200"/>
            <a:ext cx="711200" cy="533400"/>
          </a:xfrm>
          <a:prstGeom prst="rect">
            <a:avLst/>
          </a:prstGeom>
          <a:solidFill>
            <a:schemeClr val="accent1"/>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4" name="Rectangle 104"/>
          <p:cNvSpPr>
            <a:spLocks noChangeArrowheads="1"/>
          </p:cNvSpPr>
          <p:nvPr/>
        </p:nvSpPr>
        <p:spPr bwMode="auto">
          <a:xfrm>
            <a:off x="3352800" y="533400"/>
            <a:ext cx="711200" cy="533400"/>
          </a:xfrm>
          <a:prstGeom prst="rect">
            <a:avLst/>
          </a:prstGeom>
          <a:solidFill>
            <a:schemeClr val="accent1"/>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5" name="Rectangle 105"/>
          <p:cNvSpPr>
            <a:spLocks noChangeArrowheads="1"/>
          </p:cNvSpPr>
          <p:nvPr/>
        </p:nvSpPr>
        <p:spPr bwMode="auto">
          <a:xfrm>
            <a:off x="4091517" y="1066800"/>
            <a:ext cx="785283" cy="609600"/>
          </a:xfrm>
          <a:prstGeom prst="rect">
            <a:avLst/>
          </a:prstGeom>
          <a:solidFill>
            <a:schemeClr val="bg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6" name="Rectangle 106"/>
          <p:cNvSpPr>
            <a:spLocks noChangeArrowheads="1"/>
          </p:cNvSpPr>
          <p:nvPr/>
        </p:nvSpPr>
        <p:spPr bwMode="auto">
          <a:xfrm>
            <a:off x="1117600" y="533400"/>
            <a:ext cx="711200" cy="533400"/>
          </a:xfrm>
          <a:prstGeom prst="rect">
            <a:avLst/>
          </a:prstGeom>
          <a:solidFill>
            <a:schemeClr val="tx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7" name="Rectangle 107"/>
          <p:cNvSpPr>
            <a:spLocks noChangeArrowheads="1"/>
          </p:cNvSpPr>
          <p:nvPr/>
        </p:nvSpPr>
        <p:spPr bwMode="auto">
          <a:xfrm>
            <a:off x="406400" y="0"/>
            <a:ext cx="711200" cy="533400"/>
          </a:xfrm>
          <a:prstGeom prst="rect">
            <a:avLst/>
          </a:prstGeom>
          <a:solidFill>
            <a:schemeClr val="bg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grpSp>
        <p:nvGrpSpPr>
          <p:cNvPr id="108" name="Group 108"/>
          <p:cNvGrpSpPr/>
          <p:nvPr/>
        </p:nvGrpSpPr>
        <p:grpSpPr bwMode="auto">
          <a:xfrm>
            <a:off x="4064000" y="3352800"/>
            <a:ext cx="4368800" cy="211138"/>
            <a:chOff x="1824" y="2640"/>
            <a:chExt cx="2064" cy="133"/>
          </a:xfrm>
        </p:grpSpPr>
        <p:sp>
          <p:nvSpPr>
            <p:cNvPr id="109" name="Line 109"/>
            <p:cNvSpPr>
              <a:spLocks noChangeShapeType="1"/>
            </p:cNvSpPr>
            <p:nvPr/>
          </p:nvSpPr>
          <p:spPr bwMode="auto">
            <a:xfrm>
              <a:off x="1824" y="2711"/>
              <a:ext cx="2064" cy="0"/>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 name="Rectangle 110"/>
            <p:cNvSpPr>
              <a:spLocks noChangeArrowheads="1"/>
            </p:cNvSpPr>
            <p:nvPr/>
          </p:nvSpPr>
          <p:spPr bwMode="auto">
            <a:xfrm>
              <a:off x="2592" y="2640"/>
              <a:ext cx="133" cy="133"/>
            </a:xfrm>
            <a:prstGeom prst="rect">
              <a:avLst/>
            </a:prstGeom>
            <a:solidFill>
              <a:schemeClr val="accent2"/>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sp>
          <p:nvSpPr>
            <p:cNvPr id="111" name="Rectangle 111"/>
            <p:cNvSpPr>
              <a:spLocks noChangeArrowheads="1"/>
            </p:cNvSpPr>
            <p:nvPr/>
          </p:nvSpPr>
          <p:spPr bwMode="auto">
            <a:xfrm>
              <a:off x="2784" y="2640"/>
              <a:ext cx="133" cy="133"/>
            </a:xfrm>
            <a:prstGeom prst="rect">
              <a:avLst/>
            </a:prstGeom>
            <a:solidFill>
              <a:schemeClr val="bg2"/>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sp>
          <p:nvSpPr>
            <p:cNvPr id="112" name="Rectangle 112"/>
            <p:cNvSpPr>
              <a:spLocks noChangeArrowheads="1"/>
            </p:cNvSpPr>
            <p:nvPr/>
          </p:nvSpPr>
          <p:spPr bwMode="auto">
            <a:xfrm>
              <a:off x="2976" y="2640"/>
              <a:ext cx="133" cy="133"/>
            </a:xfrm>
            <a:prstGeom prst="rect">
              <a:avLst/>
            </a:prstGeom>
            <a:solidFill>
              <a:schemeClr val="accent1"/>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grpSp>
      <p:pic>
        <p:nvPicPr>
          <p:cNvPr id="113" name="Picture 113" descr="earth"/>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363200" y="609601"/>
            <a:ext cx="121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1104900" y="6356350"/>
            <a:ext cx="1828800" cy="365125"/>
          </a:xfrm>
          <a:prstGeom prst="rect">
            <a:avLst/>
          </a:prstGeom>
        </p:spPr>
        <p:txBody>
          <a:bodyPr vert="horz" wrap="square" lIns="91440" tIns="45720" rIns="91440" bIns="45720" numCol="1" anchor="t" anchorCtr="0" compatLnSpc="1"/>
          <a:lstStyle>
            <a:lvl1pPr eaLnBrk="1" hangingPunct="1">
              <a:defRPr>
                <a:ea typeface="宋体" panose="02010600030101010101" pitchFamily="2" charset="-122"/>
              </a:defRPr>
            </a:lvl1pPr>
          </a:lstStyle>
          <a:p>
            <a:fld id="{19D8F60F-EC80-4AEE-90BD-525E918B6399}" type="datetime1">
              <a:rPr lang="en-US" altLang="zh-CN"/>
              <a:t>10/9/2022</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a:xfrm>
            <a:off x="1104583" y="6356350"/>
            <a:ext cx="1828800" cy="365125"/>
          </a:xfrm>
        </p:spPr>
        <p:txBody>
          <a:bodyPr/>
          <a:lstStyle>
            <a:lvl1pPr algn="l">
              <a:defRPr smtClean="0"/>
            </a:lvl1pPr>
          </a:lstStyle>
          <a:p>
            <a:pPr>
              <a:defRPr/>
            </a:pPr>
            <a:fld id="{6F19C638-8330-43CF-A786-978F036C2220}" type="slidenum">
              <a:rPr lang="en-US" altLang="zh-CN"/>
              <a:t>‹#›</a:t>
            </a:fld>
            <a:endParaRPr lang="en-US" altLang="zh-CN" dirty="0"/>
          </a:p>
        </p:txBody>
      </p:sp>
    </p:spTree>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noProof="1"/>
              <a:t>单击此处编辑母版标题样式</a:t>
            </a:r>
          </a:p>
        </p:txBody>
      </p:sp>
      <p:sp>
        <p:nvSpPr>
          <p:cNvPr id="3" name="内容占位符 2"/>
          <p:cNvSpPr>
            <a:spLocks noGrp="1"/>
          </p:cNvSpPr>
          <p:nvPr>
            <p:ph sz="quarter" idx="1"/>
          </p:nvPr>
        </p:nvSpPr>
        <p:spPr>
          <a:xfrm>
            <a:off x="838200" y="1825626"/>
            <a:ext cx="51816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172200" y="1825626"/>
            <a:ext cx="51816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838200" y="4076701"/>
            <a:ext cx="51816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6172200" y="4076701"/>
            <a:ext cx="51816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日期占位符 7"/>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a:latin typeface="微软雅黑" panose="020B0503020204020204" pitchFamily="34" charset="-122"/>
                <a:ea typeface="微软雅黑" panose="020B0503020204020204" pitchFamily="34" charset="-122"/>
              </a:defRPr>
            </a:lvl1pPr>
          </a:lstStyle>
          <a:p>
            <a:pPr>
              <a:defRPr/>
            </a:pPr>
            <a:r>
              <a:rPr lang="zh-CN" altLang="en-US"/>
              <a:t>​</a:t>
            </a:r>
            <a:fld id="{0EEB5E32-1EAD-45F3-8241-5D396ACC37A7}" type="datetime1">
              <a:rPr lang="en-US" altLang="zh-CN" smtClean="0"/>
              <a:t>10/9/2022</a:t>
            </a:fld>
            <a:r>
              <a:rPr lang="zh-CN" altLang="en-US" dirty="0"/>
              <a:t>​</a:t>
            </a:r>
          </a:p>
        </p:txBody>
      </p:sp>
      <p:sp>
        <p:nvSpPr>
          <p:cNvPr id="9" name="页脚占位符 8"/>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10" name="灯片编号占位符 9"/>
          <p:cNvSpPr>
            <a:spLocks noGrp="1"/>
          </p:cNvSpPr>
          <p:nvPr>
            <p:ph type="sldNum" sz="quarter" idx="12"/>
          </p:nvPr>
        </p:nvSpPr>
        <p:spPr>
          <a:xfrm>
            <a:off x="1104583" y="6377940"/>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56BB1540-D2E2-4D9C-88AE-1CC29FF01B9B}" type="slidenum">
              <a:rPr lang="en-US" altLang="zh-CN"/>
              <a:t>‹#›</a:t>
            </a:fld>
            <a:endParaRPr lang="zh-CN" altLang="en-US" dirty="0"/>
          </a:p>
        </p:txBody>
      </p:sp>
    </p:spTree>
  </p:cSld>
  <p:clrMapOvr>
    <a:masterClrMapping/>
  </p:clrMapOvr>
  <p:transition>
    <p:rand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334434" y="908051"/>
            <a:ext cx="565996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908051"/>
            <a:ext cx="565996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065553A0-293F-44C8-9DD6-980C0FE4F296}" type="datetime1">
              <a:rPr lang="en-US" altLang="zh-CN"/>
              <a:t>10/9/2022</a:t>
            </a:fld>
            <a:r>
              <a:rPr lang="zh-CN" altLang="en-US" dirty="0"/>
              <a:t>​</a:t>
            </a:r>
          </a:p>
        </p:txBody>
      </p:sp>
      <p:sp>
        <p:nvSpPr>
          <p:cNvPr id="7" name="页脚占位符 6"/>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8" name="灯片编号占位符 7"/>
          <p:cNvSpPr>
            <a:spLocks noGrp="1"/>
          </p:cNvSpPr>
          <p:nvPr>
            <p:ph type="sldNum" sz="quarter" idx="12"/>
          </p:nvPr>
        </p:nvSpPr>
        <p:spPr>
          <a:xfrm>
            <a:off x="1104583" y="6356350"/>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B7686533-5085-49CD-84C5-02730EC0AE39}" type="slidenum">
              <a:rPr lang="en-US" altLang="zh-CN"/>
              <a:t>‹#›</a:t>
            </a:fld>
            <a:endParaRPr lang="zh-CN" altLang="en-US" dirty="0"/>
          </a:p>
        </p:txBody>
      </p:sp>
    </p:spTree>
  </p:cSld>
  <p:clrMapOvr>
    <a:masterClrMapping/>
  </p:clrMapOvr>
  <p:transition>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包含图片的标题幻灯片">
    <p:spTree>
      <p:nvGrpSpPr>
        <p:cNvPr id="1" name=""/>
        <p:cNvGrpSpPr/>
        <p:nvPr/>
      </p:nvGrpSpPr>
      <p:grpSpPr>
        <a:xfrm>
          <a:off x="0" y="0"/>
          <a:ext cx="0" cy="0"/>
          <a:chOff x="0" y="0"/>
          <a:chExt cx="0" cy="0"/>
        </a:xfrm>
      </p:grpSpPr>
      <p:grpSp>
        <p:nvGrpSpPr>
          <p:cNvPr id="5" name="组 12"/>
          <p:cNvGrpSpPr/>
          <p:nvPr/>
        </p:nvGrpSpPr>
        <p:grpSpPr bwMode="auto">
          <a:xfrm rot="10800000">
            <a:off x="0" y="5673725"/>
            <a:ext cx="12192000" cy="63500"/>
            <a:chOff x="507492" y="1501519"/>
            <a:chExt cx="8129016" cy="63125"/>
          </a:xfrm>
        </p:grpSpPr>
        <p:cxnSp>
          <p:nvCxnSpPr>
            <p:cNvPr id="6" name="直接连接符 5"/>
            <p:cNvCxnSpPr/>
            <p:nvPr/>
          </p:nvCxnSpPr>
          <p:spPr>
            <a:xfrm>
              <a:off x="508550" y="1564644"/>
              <a:ext cx="8129017"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8550" y="1501519"/>
              <a:ext cx="8129017"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9" name="组 13"/>
          <p:cNvGrpSpPr/>
          <p:nvPr/>
        </p:nvGrpSpPr>
        <p:grpSpPr bwMode="auto">
          <a:xfrm>
            <a:off x="0" y="1114425"/>
            <a:ext cx="12192000" cy="63500"/>
            <a:chOff x="507492" y="1501519"/>
            <a:chExt cx="8129016" cy="63125"/>
          </a:xfrm>
        </p:grpSpPr>
        <p:cxnSp>
          <p:nvCxnSpPr>
            <p:cNvPr id="10"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pic>
        <p:nvPicPr>
          <p:cNvPr id="14" name="图片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138" y="114300"/>
            <a:ext cx="524986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33847" y="1876461"/>
            <a:ext cx="5734050" cy="2219691"/>
          </a:xfrm>
          <a:prstGeom prst="rect">
            <a:avLst/>
          </a:prstGeom>
        </p:spPr>
        <p:txBody>
          <a:bodyPr rtlCol="0" anchor="ctr">
            <a:normAutofit/>
          </a:bodyPr>
          <a:lstStyle>
            <a:lvl1pPr algn="ctr" rtl="0">
              <a:defRPr sz="4400" cap="all" baseline="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633847" y="4096151"/>
            <a:ext cx="5734050" cy="955565"/>
          </a:xfrm>
        </p:spPr>
        <p:txBody>
          <a:bodyPr/>
          <a:lstStyle>
            <a:lvl1pPr marL="0" indent="0" algn="ctr"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r>
              <a:rPr lang="zh-CN" altLang="en-US" noProof="0"/>
              <a:t>单击此处编辑母版副标题样式</a:t>
            </a:r>
            <a:endParaRPr lang="zh-CN" altLang="en-US" noProof="0" dirty="0"/>
          </a:p>
        </p:txBody>
      </p:sp>
      <p:sp>
        <p:nvSpPr>
          <p:cNvPr id="8" name="图片占位符 7"/>
          <p:cNvSpPr>
            <a:spLocks noGrp="1"/>
          </p:cNvSpPr>
          <p:nvPr>
            <p:ph type="pic" sz="quarter" idx="10"/>
          </p:nvPr>
        </p:nvSpPr>
        <p:spPr>
          <a:xfrm>
            <a:off x="7019925" y="1203036"/>
            <a:ext cx="5172075" cy="4420321"/>
          </a:xfrm>
        </p:spPr>
        <p:txBody>
          <a:bodyPr/>
          <a:lstStyle/>
          <a:p>
            <a:pPr lvl="0"/>
            <a:r>
              <a:rPr lang="zh-CN" altLang="en-US" noProof="0"/>
              <a:t>单击图标添加图片</a:t>
            </a:r>
          </a:p>
        </p:txBody>
      </p:sp>
    </p:spTree>
  </p:cSld>
  <p:clrMapOvr>
    <a:masterClrMapping/>
  </p:clrMapOvr>
  <p:transition spd="med">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包含图片的标题幻灯片">
    <p:spTree>
      <p:nvGrpSpPr>
        <p:cNvPr id="1" name=""/>
        <p:cNvGrpSpPr/>
        <p:nvPr/>
      </p:nvGrpSpPr>
      <p:grpSpPr>
        <a:xfrm>
          <a:off x="0" y="0"/>
          <a:ext cx="0" cy="0"/>
          <a:chOff x="0" y="0"/>
          <a:chExt cx="0" cy="0"/>
        </a:xfrm>
      </p:grpSpPr>
      <p:grpSp>
        <p:nvGrpSpPr>
          <p:cNvPr id="3" name="组 12"/>
          <p:cNvGrpSpPr/>
          <p:nvPr/>
        </p:nvGrpSpPr>
        <p:grpSpPr bwMode="auto">
          <a:xfrm rot="10800000">
            <a:off x="0" y="5673725"/>
            <a:ext cx="12192000" cy="63500"/>
            <a:chOff x="507492" y="1501519"/>
            <a:chExt cx="8129016" cy="63125"/>
          </a:xfrm>
        </p:grpSpPr>
        <p:cxnSp>
          <p:nvCxnSpPr>
            <p:cNvPr id="4" name="直接连接符 3"/>
            <p:cNvCxnSpPr/>
            <p:nvPr/>
          </p:nvCxnSpPr>
          <p:spPr>
            <a:xfrm>
              <a:off x="508550" y="1564644"/>
              <a:ext cx="8129017"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8550" y="1501519"/>
              <a:ext cx="8129017"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 name="组 13"/>
          <p:cNvGrpSpPr/>
          <p:nvPr/>
        </p:nvGrpSpPr>
        <p:grpSpPr bwMode="auto">
          <a:xfrm>
            <a:off x="0" y="1114425"/>
            <a:ext cx="12192000" cy="63500"/>
            <a:chOff x="507492" y="1501519"/>
            <a:chExt cx="8129016" cy="63125"/>
          </a:xfrm>
        </p:grpSpPr>
        <p:cxnSp>
          <p:nvCxnSpPr>
            <p:cNvPr id="7"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704994" y="2319155"/>
            <a:ext cx="10782013" cy="2219691"/>
          </a:xfrm>
          <a:prstGeom prst="rect">
            <a:avLst/>
          </a:prstGeom>
        </p:spPr>
        <p:txBody>
          <a:bodyPr rtlCol="0" anchor="ctr">
            <a:normAutofit/>
          </a:bodyPr>
          <a:lstStyle>
            <a:lvl1pPr algn="ctr" rtl="0">
              <a:defRPr sz="4400" cap="all" baseline="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Tree>
  </p:cSld>
  <p:clrMapOvr>
    <a:masterClrMapping/>
  </p:clrMapOvr>
  <p:transition spd="med">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0" y="1600200"/>
            <a:ext cx="4914900" cy="457199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内容占位符 3"/>
          <p:cNvSpPr>
            <a:spLocks noGrp="1"/>
          </p:cNvSpPr>
          <p:nvPr>
            <p:ph sz="half" idx="2" hasCustomPrompt="1"/>
          </p:nvPr>
        </p:nvSpPr>
        <p:spPr>
          <a:xfrm>
            <a:off x="6172200" y="1600200"/>
            <a:ext cx="4914900" cy="457199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5" name="日期占位符 4"/>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a:latin typeface="微软雅黑" panose="020B0503020204020204" pitchFamily="34" charset="-122"/>
                <a:ea typeface="微软雅黑" panose="020B0503020204020204" pitchFamily="34" charset="-122"/>
              </a:defRPr>
            </a:lvl1pPr>
          </a:lstStyle>
          <a:p>
            <a:pPr>
              <a:defRPr/>
            </a:pPr>
            <a:r>
              <a:rPr lang="zh-CN" altLang="en-US"/>
              <a:t>​</a:t>
            </a:r>
            <a:fld id="{0EEB5E32-1EAD-45F3-8241-5D396ACC37A7}" type="datetime1">
              <a:rPr lang="en-US" altLang="zh-CN" smtClean="0"/>
              <a:t>10/9/2022</a:t>
            </a:fld>
            <a:r>
              <a:rPr lang="zh-CN" altLang="en-US" dirty="0"/>
              <a:t>​</a:t>
            </a:r>
          </a:p>
        </p:txBody>
      </p:sp>
      <p:sp>
        <p:nvSpPr>
          <p:cNvPr id="6" name="页脚占位符 5"/>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12"/>
          </p:nvPr>
        </p:nvSpPr>
        <p:spPr>
          <a:xfrm>
            <a:off x="1104583" y="6356350"/>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56BB1540-D2E2-4D9C-88AE-1CC29FF01B9B}" type="slidenum">
              <a:rPr lang="en-US" altLang="zh-CN"/>
              <a:t>‹#›</a:t>
            </a:fld>
            <a:endParaRPr lang="zh-CN" altLang="en-US" dirty="0"/>
          </a:p>
        </p:txBody>
      </p:sp>
    </p:spTree>
  </p:cSld>
  <p:clrMapOvr>
    <a:masterClrMapping/>
  </p:clrMapOvr>
  <p:transition spd="med">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04900" y="1600200"/>
            <a:ext cx="4919472" cy="823911"/>
          </a:xfrm>
        </p:spPr>
        <p:txBody>
          <a:bodyPr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zh-CN" altLang="en-US" noProof="0"/>
              <a:t>编辑母版文本样式</a:t>
            </a:r>
          </a:p>
        </p:txBody>
      </p:sp>
      <p:sp>
        <p:nvSpPr>
          <p:cNvPr id="4" name="内容占位符 3"/>
          <p:cNvSpPr>
            <a:spLocks noGrp="1"/>
          </p:cNvSpPr>
          <p:nvPr>
            <p:ph sz="half" idx="2" hasCustomPrompt="1"/>
          </p:nvPr>
        </p:nvSpPr>
        <p:spPr>
          <a:xfrm>
            <a:off x="1104900" y="2424112"/>
            <a:ext cx="4919472" cy="37480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166110" y="1600200"/>
            <a:ext cx="4919472" cy="823911"/>
          </a:xfrm>
        </p:spPr>
        <p:txBody>
          <a:bodyPr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zh-CN" altLang="en-US" noProof="0"/>
              <a:t>编辑母版文本样式</a:t>
            </a:r>
          </a:p>
        </p:txBody>
      </p:sp>
      <p:sp>
        <p:nvSpPr>
          <p:cNvPr id="6" name="内容占位符 5"/>
          <p:cNvSpPr>
            <a:spLocks noGrp="1"/>
          </p:cNvSpPr>
          <p:nvPr>
            <p:ph sz="quarter" idx="4" hasCustomPrompt="1"/>
          </p:nvPr>
        </p:nvSpPr>
        <p:spPr>
          <a:xfrm>
            <a:off x="6166110" y="2424112"/>
            <a:ext cx="4919472" cy="37480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10" name="日期占位符 9"/>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a:latin typeface="微软雅黑" panose="020B0503020204020204" pitchFamily="34" charset="-122"/>
                <a:ea typeface="微软雅黑" panose="020B0503020204020204" pitchFamily="34" charset="-122"/>
              </a:defRPr>
            </a:lvl1pPr>
          </a:lstStyle>
          <a:p>
            <a:pPr>
              <a:defRPr/>
            </a:pPr>
            <a:r>
              <a:rPr lang="zh-CN" altLang="en-US"/>
              <a:t>​</a:t>
            </a:r>
            <a:fld id="{0EEB5E32-1EAD-45F3-8241-5D396ACC37A7}" type="datetime1">
              <a:rPr lang="en-US" altLang="zh-CN" smtClean="0"/>
              <a:t>10/9/2022</a:t>
            </a:fld>
            <a:r>
              <a:rPr lang="zh-CN" altLang="en-US" dirty="0"/>
              <a:t>​</a:t>
            </a:r>
          </a:p>
        </p:txBody>
      </p:sp>
      <p:sp>
        <p:nvSpPr>
          <p:cNvPr id="11" name="页脚占位符 10"/>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12" name="灯片编号占位符 11"/>
          <p:cNvSpPr>
            <a:spLocks noGrp="1"/>
          </p:cNvSpPr>
          <p:nvPr>
            <p:ph type="sldNum" sz="quarter" idx="12"/>
          </p:nvPr>
        </p:nvSpPr>
        <p:spPr>
          <a:xfrm>
            <a:off x="1104583" y="6356350"/>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56BB1540-D2E2-4D9C-88AE-1CC29FF01B9B}" type="slidenum">
              <a:rPr lang="en-US" altLang="zh-CN"/>
              <a:t>‹#›</a:t>
            </a:fld>
            <a:endParaRPr lang="zh-CN" altLang="en-US" dirty="0"/>
          </a:p>
        </p:txBody>
      </p:sp>
    </p:spTree>
  </p:cSld>
  <p:clrMapOvr>
    <a:masterClrMapping/>
  </p:clrMapOvr>
  <p:transition spd="med">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p>
            <a:r>
              <a:rPr lang="zh-CN" altLang="en-US" noProof="0"/>
              <a:t>单击此处编辑母版标题样式</a:t>
            </a:r>
            <a:endParaRPr lang="zh-CN" altLang="en-US" noProof="0" dirty="0"/>
          </a:p>
        </p:txBody>
      </p:sp>
      <p:sp>
        <p:nvSpPr>
          <p:cNvPr id="5" name="日期占位符 4"/>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a:latin typeface="微软雅黑" panose="020B0503020204020204" pitchFamily="34" charset="-122"/>
                <a:ea typeface="微软雅黑" panose="020B0503020204020204" pitchFamily="34" charset="-122"/>
              </a:defRPr>
            </a:lvl1pPr>
          </a:lstStyle>
          <a:p>
            <a:pPr>
              <a:defRPr/>
            </a:pPr>
            <a:r>
              <a:rPr lang="zh-CN" altLang="en-US"/>
              <a:t>​</a:t>
            </a:r>
            <a:fld id="{0EEB5E32-1EAD-45F3-8241-5D396ACC37A7}" type="datetime1">
              <a:rPr lang="en-US" altLang="zh-CN" smtClean="0"/>
              <a:t>10/9/2022</a:t>
            </a:fld>
            <a:r>
              <a:rPr lang="zh-CN" altLang="en-US" dirty="0"/>
              <a:t>​</a:t>
            </a:r>
          </a:p>
        </p:txBody>
      </p:sp>
      <p:sp>
        <p:nvSpPr>
          <p:cNvPr id="6" name="页脚占位符 5"/>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12"/>
          </p:nvPr>
        </p:nvSpPr>
        <p:spPr>
          <a:xfrm>
            <a:off x="1104583" y="6356350"/>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56BB1540-D2E2-4D9C-88AE-1CC29FF01B9B}" type="slidenum">
              <a:rPr lang="en-US" altLang="zh-CN"/>
              <a:t>‹#›</a:t>
            </a:fld>
            <a:endParaRPr lang="zh-CN" altLang="en-US" dirty="0"/>
          </a:p>
        </p:txBody>
      </p:sp>
    </p:spTree>
  </p:cSld>
  <p:clrMapOvr>
    <a:masterClrMapping/>
  </p:clrMapOvr>
  <p:transition spd="med">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lgn="l" rtl="0">
              <a:defRPr sz="3200"/>
            </a:lvl1pPr>
          </a:lstStyle>
          <a:p>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641848" y="1600199"/>
            <a:ext cx="5445252" cy="4572001"/>
          </a:xfrm>
        </p:spPr>
        <p:txBody>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文本占位符 3"/>
          <p:cNvSpPr>
            <a:spLocks noGrp="1"/>
          </p:cNvSpPr>
          <p:nvPr>
            <p:ph type="body" sz="half" idx="2" hasCustomPrompt="1"/>
          </p:nvPr>
        </p:nvSpPr>
        <p:spPr>
          <a:xfrm>
            <a:off x="1104900" y="1600200"/>
            <a:ext cx="4384548" cy="4572000"/>
          </a:xfrm>
        </p:spPr>
        <p:txBody>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zh-CN" altLang="en-US" noProof="0"/>
              <a:t>编辑母版文本样式</a:t>
            </a:r>
          </a:p>
        </p:txBody>
      </p:sp>
      <p:sp>
        <p:nvSpPr>
          <p:cNvPr id="8" name="日期占位符 7"/>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a:latin typeface="微软雅黑" panose="020B0503020204020204" pitchFamily="34" charset="-122"/>
                <a:ea typeface="微软雅黑" panose="020B0503020204020204" pitchFamily="34" charset="-122"/>
              </a:defRPr>
            </a:lvl1pPr>
          </a:lstStyle>
          <a:p>
            <a:pPr>
              <a:defRPr/>
            </a:pPr>
            <a:r>
              <a:rPr lang="zh-CN" altLang="en-US"/>
              <a:t>​</a:t>
            </a:r>
            <a:fld id="{0EEB5E32-1EAD-45F3-8241-5D396ACC37A7}" type="datetime1">
              <a:rPr lang="en-US" altLang="zh-CN" smtClean="0"/>
              <a:t>10/9/2022</a:t>
            </a:fld>
            <a:r>
              <a:rPr lang="zh-CN" altLang="en-US" dirty="0"/>
              <a:t>​</a:t>
            </a:r>
          </a:p>
        </p:txBody>
      </p:sp>
      <p:sp>
        <p:nvSpPr>
          <p:cNvPr id="9" name="页脚占位符 8"/>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10" name="灯片编号占位符 9"/>
          <p:cNvSpPr>
            <a:spLocks noGrp="1"/>
          </p:cNvSpPr>
          <p:nvPr>
            <p:ph type="sldNum" sz="quarter" idx="12"/>
          </p:nvPr>
        </p:nvSpPr>
        <p:spPr>
          <a:xfrm>
            <a:off x="1104583" y="6356350"/>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56BB1540-D2E2-4D9C-88AE-1CC29FF01B9B}" type="slidenum">
              <a:rPr lang="en-US" altLang="zh-CN"/>
              <a:t>‹#›</a:t>
            </a:fld>
            <a:endParaRPr lang="zh-CN" altLang="en-US" dirty="0"/>
          </a:p>
        </p:txBody>
      </p:sp>
    </p:spTree>
  </p:cSld>
  <p:clrMapOvr>
    <a:masterClrMapping/>
  </p:clrMapOvr>
  <p:transition spd="med">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lgn="l" rtl="0">
              <a:defRPr sz="320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0" y="1600200"/>
            <a:ext cx="3396996" cy="4572000"/>
          </a:xfrm>
        </p:spPr>
        <p:txBody>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zh-CN" altLang="en-US" noProof="0"/>
              <a:t>编辑母版文本样式</a:t>
            </a:r>
          </a:p>
        </p:txBody>
      </p:sp>
      <p:sp>
        <p:nvSpPr>
          <p:cNvPr id="8" name="日期占位符 7"/>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a:latin typeface="微软雅黑" panose="020B0503020204020204" pitchFamily="34" charset="-122"/>
                <a:ea typeface="微软雅黑" panose="020B0503020204020204" pitchFamily="34" charset="-122"/>
              </a:defRPr>
            </a:lvl1pPr>
          </a:lstStyle>
          <a:p>
            <a:pPr>
              <a:defRPr/>
            </a:pPr>
            <a:r>
              <a:rPr lang="zh-CN" altLang="en-US"/>
              <a:t>​</a:t>
            </a:r>
            <a:fld id="{0EEB5E32-1EAD-45F3-8241-5D396ACC37A7}" type="datetime1">
              <a:rPr lang="en-US" altLang="zh-CN" smtClean="0"/>
              <a:t>10/9/2022</a:t>
            </a:fld>
            <a:r>
              <a:rPr lang="zh-CN" altLang="en-US" dirty="0"/>
              <a:t>​</a:t>
            </a:r>
          </a:p>
        </p:txBody>
      </p:sp>
      <p:sp>
        <p:nvSpPr>
          <p:cNvPr id="9" name="页脚占位符 8"/>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10" name="灯片编号占位符 9"/>
          <p:cNvSpPr>
            <a:spLocks noGrp="1"/>
          </p:cNvSpPr>
          <p:nvPr>
            <p:ph type="sldNum" sz="quarter" idx="12"/>
          </p:nvPr>
        </p:nvSpPr>
        <p:spPr>
          <a:xfrm>
            <a:off x="1104583" y="6356350"/>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56BB1540-D2E2-4D9C-88AE-1CC29FF01B9B}" type="slidenum">
              <a:rPr lang="en-US" altLang="zh-CN"/>
              <a:t>‹#›</a:t>
            </a:fld>
            <a:endParaRPr lang="zh-CN" altLang="en-US" dirty="0"/>
          </a:p>
        </p:txBody>
      </p:sp>
    </p:spTree>
  </p:cSld>
  <p:clrMapOvr>
    <a:masterClrMapping/>
  </p:clrMapOvr>
  <p:transition spd="med">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垂直排列标题与文本">
    <p:spTree>
      <p:nvGrpSpPr>
        <p:cNvPr id="1" name=""/>
        <p:cNvGrpSpPr/>
        <p:nvPr/>
      </p:nvGrpSpPr>
      <p:grpSpPr>
        <a:xfrm>
          <a:off x="0" y="0"/>
          <a:ext cx="0" cy="0"/>
          <a:chOff x="0" y="0"/>
          <a:chExt cx="0" cy="0"/>
        </a:xfrm>
      </p:grpSpPr>
      <p:sp>
        <p:nvSpPr>
          <p:cNvPr id="9" name="日期占位符 8"/>
          <p:cNvSpPr>
            <a:spLocks noGrp="1"/>
          </p:cNvSpPr>
          <p:nvPr>
            <p:ph type="dt" sz="half" idx="10"/>
          </p:nvPr>
        </p:nvSpPr>
        <p:spPr>
          <a:xfrm>
            <a:off x="1105535" y="6364605"/>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065553A0-293F-44C8-9DD6-980C0FE4F296}" type="datetime1">
              <a:rPr lang="en-US" altLang="zh-CN"/>
              <a:t>10/9/2022</a:t>
            </a:fld>
            <a:r>
              <a:rPr lang="zh-CN" altLang="en-US" dirty="0"/>
              <a:t>​</a:t>
            </a:r>
          </a:p>
        </p:txBody>
      </p:sp>
      <p:sp>
        <p:nvSpPr>
          <p:cNvPr id="10" name="页脚占位符 9"/>
          <p:cNvSpPr>
            <a:spLocks noGrp="1"/>
          </p:cNvSpPr>
          <p:nvPr>
            <p:ph type="ftr" sz="quarter" idx="11"/>
          </p:nvPr>
        </p:nvSpPr>
        <p:spPr>
          <a:xfrm>
            <a:off x="2934335" y="6364605"/>
            <a:ext cx="6324600" cy="365125"/>
          </a:xfrm>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11" name="灯片编号占位符 10"/>
          <p:cNvSpPr>
            <a:spLocks noGrp="1"/>
          </p:cNvSpPr>
          <p:nvPr>
            <p:ph type="sldNum" sz="quarter" idx="12"/>
          </p:nvPr>
        </p:nvSpPr>
        <p:spPr>
          <a:xfrm>
            <a:off x="1105218" y="6364605"/>
            <a:ext cx="1828800" cy="365125"/>
          </a:xfrm>
        </p:spPr>
        <p:txBody>
          <a:bodyPr/>
          <a:lstStyle>
            <a:lvl1pPr algn="l">
              <a:defRPr smtClean="0">
                <a:latin typeface="微软雅黑" panose="020B0503020204020204" pitchFamily="34" charset="-122"/>
                <a:ea typeface="微软雅黑" panose="020B0503020204020204" pitchFamily="34" charset="-122"/>
              </a:defRPr>
            </a:lvl1pPr>
          </a:lstStyle>
          <a:p>
            <a:pPr>
              <a:defRPr/>
            </a:pPr>
            <a:fld id="{B7686533-5085-49CD-84C5-02730EC0AE39}" type="slidenum">
              <a:rPr lang="en-US" altLang="zh-CN"/>
              <a:t>‹#›</a:t>
            </a:fld>
            <a:endParaRPr lang="zh-CN" altLang="en-US" dirty="0"/>
          </a:p>
        </p:txBody>
      </p:sp>
    </p:spTree>
  </p:cSld>
  <p:clrMapOvr>
    <a:masterClrMapping/>
  </p:clrMapOvr>
  <p:transition spd="med">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1104900" y="76200"/>
            <a:ext cx="998061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b" anchorCtr="0" compatLnSpc="1"/>
          <a:lstStyle/>
          <a:p>
            <a:pPr lvl="0"/>
            <a:r>
              <a:rPr lang="zh-CN" altLang="en-US"/>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a:p>
            <a:pPr lvl="5"/>
            <a:r>
              <a:rPr lang="zh-CN" altLang="en-US" noProof="0" dirty="0"/>
              <a:t>第六级</a:t>
            </a:r>
          </a:p>
          <a:p>
            <a:pPr lvl="6"/>
            <a:r>
              <a:rPr lang="zh-CN" altLang="en-US" noProof="0" dirty="0"/>
              <a:t>第七级</a:t>
            </a:r>
          </a:p>
          <a:p>
            <a:pPr lvl="7"/>
            <a:r>
              <a:rPr lang="zh-CN" altLang="en-US" noProof="0" dirty="0"/>
              <a:t>第八级</a:t>
            </a:r>
          </a:p>
          <a:p>
            <a:pPr lvl="8"/>
            <a:r>
              <a:rPr lang="zh-CN" altLang="en-US" noProof="0" dirty="0"/>
              <a:t>第九级</a:t>
            </a:r>
          </a:p>
        </p:txBody>
      </p:sp>
      <p:sp>
        <p:nvSpPr>
          <p:cNvPr id="5" name="页脚占位符 4"/>
          <p:cNvSpPr>
            <a:spLocks noGrp="1"/>
          </p:cNvSpPr>
          <p:nvPr>
            <p:ph type="ftr" sz="quarter" idx="3"/>
          </p:nvPr>
        </p:nvSpPr>
        <p:spPr>
          <a:xfrm>
            <a:off x="2933700" y="6356350"/>
            <a:ext cx="6324600" cy="365125"/>
          </a:xfrm>
          <a:prstGeom prst="rect">
            <a:avLst/>
          </a:prstGeom>
        </p:spPr>
        <p:txBody>
          <a:bodyPr vert="horz" lIns="0" tIns="45720" rIns="0" bIns="45720" rtlCol="0" anchor="ctr"/>
          <a:lstStyle>
            <a:lvl1pPr algn="ctr" rtl="0" eaLnBrk="1" fontAlgn="auto" hangingPunct="1">
              <a:spcBef>
                <a:spcPts val="0"/>
              </a:spcBef>
              <a:spcAft>
                <a:spcPts val="0"/>
              </a:spcAft>
              <a:defRPr sz="1200" dirty="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幻灯片编号占位符 5"/>
          <p:cNvSpPr>
            <a:spLocks noGrp="1"/>
          </p:cNvSpPr>
          <p:nvPr>
            <p:ph type="sldNum" sz="quarter" idx="4"/>
          </p:nvPr>
        </p:nvSpPr>
        <p:spPr>
          <a:xfrm>
            <a:off x="9256713" y="6356350"/>
            <a:ext cx="1828800" cy="365125"/>
          </a:xfrm>
          <a:prstGeom prst="rect">
            <a:avLst/>
          </a:prstGeom>
        </p:spPr>
        <p:txBody>
          <a:bodyPr vert="horz" lIns="0" tIns="45720" rIns="0" bIns="45720" rtlCol="0" anchor="ctr"/>
          <a:lstStyle>
            <a:lvl1pPr algn="r" rtl="0" eaLnBrk="1" fontAlgn="auto" hangingPunct="1">
              <a:spcBef>
                <a:spcPts val="0"/>
              </a:spcBef>
              <a:spcAft>
                <a:spcPts val="0"/>
              </a:spcAft>
              <a:defRPr sz="1200" smtClean="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defRPr/>
            </a:pPr>
            <a:fld id="{8787794A-9009-4F16-8179-38AC3A9315E1}" type="slidenum">
              <a:rPr lang="en-US" altLang="zh-CN"/>
              <a:t>‹#›</a:t>
            </a:fld>
            <a:endParaRPr lang="zh-CN" altLang="en-US" dirty="0"/>
          </a:p>
        </p:txBody>
      </p:sp>
      <p:grpSp>
        <p:nvGrpSpPr>
          <p:cNvPr id="1030" name="组 14"/>
          <p:cNvGrpSpPr/>
          <p:nvPr/>
        </p:nvGrpSpPr>
        <p:grpSpPr bwMode="auto">
          <a:xfrm>
            <a:off x="1103313" y="1219200"/>
            <a:ext cx="9985375" cy="84138"/>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p:transition>
  <p:hf hdr="0" ftr="0" dt="0"/>
  <p:txStyles>
    <p:title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p:titleStyle>
    <p:bodyStyle>
      <a:lvl1pPr marL="269875" indent="-269875"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xml"/><Relationship Id="rId7" Type="http://schemas.openxmlformats.org/officeDocument/2006/relationships/image" Target="../media/image20.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9.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9.bin"/><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9.png"/><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31.png"/><Relationship Id="rId4" Type="http://schemas.openxmlformats.org/officeDocument/2006/relationships/image" Target="../media/image30.wmf"/></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14.bin"/><Relationship Id="rId4" Type="http://schemas.openxmlformats.org/officeDocument/2006/relationships/image" Target="../media/image38.wmf"/></Relationships>
</file>

<file path=ppt/slides/_rels/slide39.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0.bin"/><Relationship Id="rId18" Type="http://schemas.openxmlformats.org/officeDocument/2006/relationships/image" Target="../media/image47.wmf"/><Relationship Id="rId26" Type="http://schemas.openxmlformats.org/officeDocument/2006/relationships/image" Target="../media/image51.w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44.wmf"/><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slideLayout" Target="../slideLayouts/slideLayout1.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19.bin"/><Relationship Id="rId24" Type="http://schemas.openxmlformats.org/officeDocument/2006/relationships/image" Target="../media/image50.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10" Type="http://schemas.openxmlformats.org/officeDocument/2006/relationships/image" Target="../media/image43.wmf"/><Relationship Id="rId19" Type="http://schemas.openxmlformats.org/officeDocument/2006/relationships/oleObject" Target="../embeddings/oleObject23.bin"/><Relationship Id="rId4" Type="http://schemas.openxmlformats.org/officeDocument/2006/relationships/image" Target="../media/image40.wmf"/><Relationship Id="rId9" Type="http://schemas.openxmlformats.org/officeDocument/2006/relationships/oleObject" Target="../embeddings/oleObject18.bin"/><Relationship Id="rId14" Type="http://schemas.openxmlformats.org/officeDocument/2006/relationships/image" Target="../media/image45.wmf"/><Relationship Id="rId22" Type="http://schemas.openxmlformats.org/officeDocument/2006/relationships/image" Target="../media/image4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32.bin"/><Relationship Id="rId18" Type="http://schemas.openxmlformats.org/officeDocument/2006/relationships/image" Target="../media/image59.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56.wmf"/><Relationship Id="rId17" Type="http://schemas.openxmlformats.org/officeDocument/2006/relationships/oleObject" Target="../embeddings/oleObject34.bin"/><Relationship Id="rId2" Type="http://schemas.openxmlformats.org/officeDocument/2006/relationships/slideLayout" Target="../slideLayouts/slideLayout1.xml"/><Relationship Id="rId16" Type="http://schemas.openxmlformats.org/officeDocument/2006/relationships/image" Target="../media/image58.wmf"/><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30.bin"/><Relationship Id="rId14" Type="http://schemas.openxmlformats.org/officeDocument/2006/relationships/image" Target="../media/image57.wmf"/></Relationships>
</file>

<file path=ppt/slides/_rels/slide41.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40.bin"/><Relationship Id="rId18" Type="http://schemas.openxmlformats.org/officeDocument/2006/relationships/image" Target="../media/image67.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64.wmf"/><Relationship Id="rId17" Type="http://schemas.openxmlformats.org/officeDocument/2006/relationships/oleObject" Target="../embeddings/oleObject42.bin"/><Relationship Id="rId2" Type="http://schemas.openxmlformats.org/officeDocument/2006/relationships/slideLayout" Target="../slideLayouts/slideLayout1.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11.vml"/><Relationship Id="rId6" Type="http://schemas.openxmlformats.org/officeDocument/2006/relationships/image" Target="../media/image61.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63.wmf"/><Relationship Id="rId19" Type="http://schemas.openxmlformats.org/officeDocument/2006/relationships/oleObject" Target="../embeddings/oleObject43.bin"/><Relationship Id="rId4" Type="http://schemas.openxmlformats.org/officeDocument/2006/relationships/image" Target="../media/image60.wmf"/><Relationship Id="rId9" Type="http://schemas.openxmlformats.org/officeDocument/2006/relationships/oleObject" Target="../embeddings/oleObject38.bin"/><Relationship Id="rId14" Type="http://schemas.openxmlformats.org/officeDocument/2006/relationships/image" Target="../media/image65.wmf"/><Relationship Id="rId22" Type="http://schemas.openxmlformats.org/officeDocument/2006/relationships/image" Target="../media/image69.wmf"/></Relationships>
</file>

<file path=ppt/slides/_rels/slide4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50.bin"/><Relationship Id="rId18" Type="http://schemas.openxmlformats.org/officeDocument/2006/relationships/image" Target="../media/image77.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74.wmf"/><Relationship Id="rId17" Type="http://schemas.openxmlformats.org/officeDocument/2006/relationships/oleObject" Target="../embeddings/oleObject52.bin"/><Relationship Id="rId2" Type="http://schemas.openxmlformats.org/officeDocument/2006/relationships/slideLayout" Target="../slideLayouts/slideLayout1.xml"/><Relationship Id="rId16" Type="http://schemas.openxmlformats.org/officeDocument/2006/relationships/image" Target="../media/image76.wmf"/><Relationship Id="rId1" Type="http://schemas.openxmlformats.org/officeDocument/2006/relationships/vmlDrawing" Target="../drawings/vmlDrawing12.vml"/><Relationship Id="rId6" Type="http://schemas.openxmlformats.org/officeDocument/2006/relationships/image" Target="../media/image71.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48.bin"/><Relationship Id="rId14" Type="http://schemas.openxmlformats.org/officeDocument/2006/relationships/image" Target="../media/image75.wmf"/></Relationships>
</file>

<file path=ppt/slides/_rels/slide43.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58.bin"/><Relationship Id="rId18" Type="http://schemas.openxmlformats.org/officeDocument/2006/relationships/image" Target="../media/image85.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82.wmf"/><Relationship Id="rId17" Type="http://schemas.openxmlformats.org/officeDocument/2006/relationships/oleObject" Target="../embeddings/oleObject60.bin"/><Relationship Id="rId2" Type="http://schemas.openxmlformats.org/officeDocument/2006/relationships/slideLayout" Target="../slideLayouts/slideLayout1.xml"/><Relationship Id="rId16" Type="http://schemas.openxmlformats.org/officeDocument/2006/relationships/image" Target="../media/image84.wmf"/><Relationship Id="rId1" Type="http://schemas.openxmlformats.org/officeDocument/2006/relationships/vmlDrawing" Target="../drawings/vmlDrawing13.vml"/><Relationship Id="rId6" Type="http://schemas.openxmlformats.org/officeDocument/2006/relationships/image" Target="../media/image79.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56.bin"/><Relationship Id="rId14" Type="http://schemas.openxmlformats.org/officeDocument/2006/relationships/image" Target="../media/image8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1.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8568" y="1449859"/>
            <a:ext cx="8937367" cy="3797644"/>
          </a:xfrm>
        </p:spPr>
        <p:txBody>
          <a:bodyPr>
            <a:normAutofit/>
          </a:bodyPr>
          <a:lstStyle/>
          <a:p>
            <a:r>
              <a:rPr lang="zh-CN" altLang="en-US" sz="6000" b="1" dirty="0">
                <a:solidFill>
                  <a:srgbClr val="5073B1"/>
                </a:solidFill>
              </a:rPr>
              <a:t>人工智能</a:t>
            </a:r>
            <a:br>
              <a:rPr lang="en-US" altLang="zh-CN" sz="6000" b="1" dirty="0">
                <a:solidFill>
                  <a:srgbClr val="5073B1"/>
                </a:solidFill>
              </a:rPr>
            </a:br>
            <a:br>
              <a:rPr lang="zh-CN" altLang="en-US" sz="6000" b="1" dirty="0">
                <a:solidFill>
                  <a:srgbClr val="5073B1"/>
                </a:solidFill>
              </a:rPr>
            </a:br>
            <a:r>
              <a:rPr lang="en-US" altLang="zh-CN" sz="4000" b="1" dirty="0">
                <a:solidFill>
                  <a:srgbClr val="5073B1"/>
                </a:solidFill>
              </a:rPr>
              <a:t>Artificial Intelligence</a:t>
            </a:r>
          </a:p>
        </p:txBody>
      </p:sp>
      <p:pic>
        <p:nvPicPr>
          <p:cNvPr id="6" name="Picture 6" descr="d:\桌面文件\桌面\捕获.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022" y="1449859"/>
            <a:ext cx="2670221" cy="358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p:cNvSpPr>
          <p:nvPr>
            <p:ph idx="1"/>
          </p:nvPr>
        </p:nvSpPr>
        <p:spPr>
          <a:xfrm>
            <a:off x="1542415" y="1552575"/>
            <a:ext cx="9237345" cy="4607560"/>
          </a:xfrm>
        </p:spPr>
        <p:txBody>
          <a:bodyPr vert="horz" wrap="square" lIns="91440" tIns="45720" rIns="91440" bIns="45720" rtlCol="0" anchor="t">
            <a:noAutofit/>
          </a:bodyPr>
          <a:lstStyle/>
          <a:p>
            <a:pPr eaLnBrk="1" hangingPunct="1">
              <a:lnSpc>
                <a:spcPct val="150000"/>
              </a:lnSpc>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不确定性匹配算法及阈值的选择</a:t>
            </a:r>
          </a:p>
          <a:p>
            <a:pPr eaLnBrk="1" hangingPunct="1">
              <a:lnSpc>
                <a:spcPct val="150000"/>
              </a:lnSpc>
              <a:buFont typeface="Wingdings" panose="05000000000000000000" pitchFamily="2" charset="2"/>
              <a:buChar char="§"/>
            </a:pPr>
            <a:r>
              <a:rPr lang="zh-CN" altLang="en-US" sz="2800" dirty="0">
                <a:solidFill>
                  <a:schemeClr val="accent2"/>
                </a:solidFill>
                <a:latin typeface="Times New Roman" panose="02020603050405020304" pitchFamily="18" charset="0"/>
              </a:rPr>
              <a:t>不确定性匹配算法</a:t>
            </a:r>
            <a:r>
              <a:rPr lang="zh-CN" altLang="en-US" sz="2800" dirty="0">
                <a:latin typeface="Times New Roman" panose="02020603050405020304" pitchFamily="18" charset="0"/>
              </a:rPr>
              <a:t>：用来计算匹配双方相似程度的算法。</a:t>
            </a:r>
          </a:p>
          <a:p>
            <a:pPr eaLnBrk="1" hangingPunct="1">
              <a:lnSpc>
                <a:spcPct val="150000"/>
              </a:lnSpc>
              <a:buFont typeface="Wingdings" panose="05000000000000000000" pitchFamily="2" charset="2"/>
              <a:buChar char="§"/>
            </a:pPr>
            <a:r>
              <a:rPr lang="zh-CN" altLang="en-US" sz="2800" dirty="0">
                <a:solidFill>
                  <a:schemeClr val="accent2"/>
                </a:solidFill>
                <a:latin typeface="Times New Roman" panose="02020603050405020304" pitchFamily="18" charset="0"/>
              </a:rPr>
              <a:t>阈值</a:t>
            </a:r>
            <a:r>
              <a:rPr lang="zh-CN" altLang="en-US" sz="2800" dirty="0">
                <a:latin typeface="Times New Roman" panose="02020603050405020304" pitchFamily="18" charset="0"/>
              </a:rPr>
              <a:t>：用来指出相似的“限度”。</a:t>
            </a:r>
          </a:p>
          <a:p>
            <a:pPr eaLnBrk="1" hangingPunct="1">
              <a:lnSpc>
                <a:spcPct val="150000"/>
              </a:lnSpc>
              <a:spcBef>
                <a:spcPct val="80000"/>
              </a:spcBef>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组合证据不确定性的算法</a:t>
            </a:r>
          </a:p>
          <a:p>
            <a:pPr eaLnBrk="1" hangingPunct="1">
              <a:lnSpc>
                <a:spcPct val="150000"/>
              </a:lnSpc>
              <a:buFont typeface="Wingdings" panose="05000000000000000000" pitchFamily="2" charset="2"/>
              <a:buChar char="§"/>
            </a:pPr>
            <a:r>
              <a:rPr lang="zh-CN" altLang="en-US" sz="2800" dirty="0">
                <a:latin typeface="Times New Roman" panose="02020603050405020304" pitchFamily="18" charset="0"/>
              </a:rPr>
              <a:t>最大最小方法、</a:t>
            </a:r>
            <a:r>
              <a:rPr lang="en-US" altLang="zh-CN" sz="2800" dirty="0">
                <a:latin typeface="Times New Roman" panose="02020603050405020304" pitchFamily="18" charset="0"/>
              </a:rPr>
              <a:t>Hamacher</a:t>
            </a:r>
            <a:r>
              <a:rPr lang="zh-CN" altLang="en-US" sz="2800" dirty="0">
                <a:latin typeface="Times New Roman" panose="02020603050405020304" pitchFamily="18" charset="0"/>
              </a:rPr>
              <a:t>方法、概率方法、有界方法、</a:t>
            </a:r>
            <a:r>
              <a:rPr lang="en-US" altLang="zh-CN" sz="2800" dirty="0">
                <a:latin typeface="Times New Roman" panose="02020603050405020304" pitchFamily="18" charset="0"/>
              </a:rPr>
              <a:t>Einstein</a:t>
            </a:r>
            <a:r>
              <a:rPr lang="zh-CN" altLang="en-US" sz="2800" dirty="0">
                <a:latin typeface="Times New Roman" panose="02020603050405020304" pitchFamily="18" charset="0"/>
              </a:rPr>
              <a:t>方法等。</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10</a:t>
            </a:fld>
            <a:endParaRPr lang="zh-CN" altLang="en-US" dirty="0"/>
          </a:p>
        </p:txBody>
      </p:sp>
      <p:sp>
        <p:nvSpPr>
          <p:cNvPr id="5"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4.2  不确定性推理中的基本问题</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dissolve">
                                      <p:cBhvr>
                                        <p:cTn id="7" dur="500"/>
                                        <p:tgtEl>
                                          <p:spTgt spid="7680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animEffect transition="in" filter="dissolve">
                                      <p:cBhvr>
                                        <p:cTn id="11" dur="500"/>
                                        <p:tgtEl>
                                          <p:spTgt spid="76803">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Effect transition="in" filter="dissolve">
                                      <p:cBhvr>
                                        <p:cTn id="15" dur="500"/>
                                        <p:tgtEl>
                                          <p:spTgt spid="76803">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Effect transition="in" filter="dissolve">
                                      <p:cBhvr>
                                        <p:cTn id="19" dur="500"/>
                                        <p:tgtEl>
                                          <p:spTgt spid="76803">
                                            <p:txEl>
                                              <p:pRg st="3" end="3"/>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6803">
                                            <p:txEl>
                                              <p:pRg st="4" end="4"/>
                                            </p:txEl>
                                          </p:spTgt>
                                        </p:tgtEl>
                                        <p:attrNameLst>
                                          <p:attrName>style.visibility</p:attrName>
                                        </p:attrNameLst>
                                      </p:cBhvr>
                                      <p:to>
                                        <p:strVal val="visible"/>
                                      </p:to>
                                    </p:set>
                                    <p:animEffect transition="in" filter="dissolve">
                                      <p:cBhvr>
                                        <p:cTn id="23" dur="500"/>
                                        <p:tgtEl>
                                          <p:spTgt spid="76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p:cNvSpPr>
          <p:nvPr>
            <p:ph idx="1"/>
          </p:nvPr>
        </p:nvSpPr>
        <p:spPr>
          <a:xfrm>
            <a:off x="1104583" y="1790382"/>
            <a:ext cx="10368731" cy="4748530"/>
          </a:xfrm>
        </p:spPr>
        <p:txBody>
          <a:bodyPr vert="horz" wrap="square" lIns="91440" tIns="45720" rIns="91440" bIns="45720" rtlCol="0" anchor="t">
            <a:noAutofit/>
          </a:bodyPr>
          <a:lstStyle/>
          <a:p>
            <a:pPr eaLnBrk="1" hangingPunct="1">
              <a:lnSpc>
                <a:spcPct val="110000"/>
              </a:lnSpc>
              <a:buNone/>
            </a:pPr>
            <a:r>
              <a:rPr lang="en-US" altLang="zh-CN" sz="2800" b="1" dirty="0">
                <a:latin typeface="Times New Roman" panose="02020603050405020304" pitchFamily="18" charset="0"/>
              </a:rPr>
              <a:t>4. </a:t>
            </a:r>
            <a:r>
              <a:rPr lang="zh-CN" altLang="en-US" sz="2800" b="1" dirty="0">
                <a:latin typeface="Times New Roman" panose="02020603050405020304" pitchFamily="18" charset="0"/>
              </a:rPr>
              <a:t>不确定性的传递算法</a:t>
            </a:r>
          </a:p>
          <a:p>
            <a:pPr>
              <a:lnSpc>
                <a:spcPct val="150000"/>
              </a:lnSpc>
              <a:buFont typeface="Wingdings" panose="05000000000000000000" pitchFamily="2" charset="2"/>
              <a:buChar char="§"/>
            </a:pPr>
            <a:r>
              <a:rPr lang="zh-CN" altLang="en-US" sz="2800" dirty="0">
                <a:solidFill>
                  <a:schemeClr val="accent2"/>
                </a:solidFill>
                <a:latin typeface="Times New Roman" panose="02020603050405020304" pitchFamily="18" charset="0"/>
              </a:rPr>
              <a:t>在每一步推理中，如何把证据及知识的不确定性传递给结论。</a:t>
            </a:r>
          </a:p>
          <a:p>
            <a:pPr>
              <a:lnSpc>
                <a:spcPct val="150000"/>
              </a:lnSpc>
              <a:buFont typeface="Wingdings" panose="05000000000000000000" pitchFamily="2" charset="2"/>
              <a:buChar char="§"/>
            </a:pPr>
            <a:r>
              <a:rPr lang="zh-CN" altLang="en-US" sz="2800" dirty="0">
                <a:solidFill>
                  <a:schemeClr val="accent2"/>
                </a:solidFill>
                <a:latin typeface="Times New Roman" panose="02020603050405020304" pitchFamily="18" charset="0"/>
              </a:rPr>
              <a:t>在多步推理中，如何把初始证据的不确定性传递给最终结论。</a:t>
            </a:r>
          </a:p>
          <a:p>
            <a:pPr>
              <a:lnSpc>
                <a:spcPct val="110000"/>
              </a:lnSpc>
              <a:buNone/>
            </a:pPr>
            <a:endParaRPr lang="en-US" altLang="zh-CN" sz="2800" b="1" dirty="0">
              <a:latin typeface="Times New Roman" panose="02020603050405020304" pitchFamily="18" charset="0"/>
            </a:endParaRPr>
          </a:p>
          <a:p>
            <a:pPr>
              <a:lnSpc>
                <a:spcPct val="110000"/>
              </a:lnSpc>
              <a:buNone/>
            </a:pPr>
            <a:r>
              <a:rPr lang="en-US" altLang="zh-CN" sz="2800" b="1" dirty="0">
                <a:latin typeface="Times New Roman" panose="02020603050405020304" pitchFamily="18" charset="0"/>
              </a:rPr>
              <a:t>5.  </a:t>
            </a:r>
            <a:r>
              <a:rPr lang="zh-CN" altLang="en-US" sz="2800" b="1" dirty="0">
                <a:latin typeface="Times New Roman" panose="02020603050405020304" pitchFamily="18" charset="0"/>
              </a:rPr>
              <a:t>结论不确定性的合成</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11</a:t>
            </a:fld>
            <a:endParaRPr lang="zh-CN" altLang="en-US" dirty="0"/>
          </a:p>
        </p:txBody>
      </p:sp>
      <p:sp>
        <p:nvSpPr>
          <p:cNvPr id="4"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4.2  不确定性推理中的基本问题</a:t>
            </a:r>
            <a:endParaRPr lang="zh-CN" alt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383" y="1875355"/>
            <a:ext cx="8639175" cy="486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EECEB855-5168-4E94-817A-57D2439D0FBC}" type="slidenum">
              <a:rPr lang="en-US" altLang="zh-CN"/>
              <a:t>12</a:t>
            </a:fld>
            <a:endParaRPr lang="zh-CN" altLang="en-US" dirty="0"/>
          </a:p>
        </p:txBody>
      </p:sp>
      <p:sp>
        <p:nvSpPr>
          <p:cNvPr id="249858" name="Rectangle 2"/>
          <p:cNvSpPr>
            <a:spLocks noGrp="1" noChangeArrowheads="1"/>
          </p:cNvSpPr>
          <p:nvPr/>
        </p:nvSpPr>
        <p:spPr>
          <a:xfrm>
            <a:off x="1318260" y="136525"/>
            <a:ext cx="9980682" cy="1674336"/>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defRPr/>
            </a:pPr>
            <a:r>
              <a:rPr lang="en-US" altLang="zh-CN" dirty="0">
                <a:sym typeface="+mn-ea"/>
              </a:rPr>
              <a:t>4.3  </a:t>
            </a:r>
            <a:r>
              <a:rPr lang="zh-CN" altLang="en-US" dirty="0">
                <a:sym typeface="+mn-ea"/>
              </a:rPr>
              <a:t>概率推理</a:t>
            </a:r>
            <a:r>
              <a:rPr lang="en-US" altLang="zh-CN" dirty="0">
                <a:sym typeface="+mn-ea"/>
              </a:rPr>
              <a:t>-</a:t>
            </a:r>
            <a:r>
              <a:rPr lang="en-US" altLang="zh-CN" noProof="1"/>
              <a:t> Probabilistic Reasoning</a:t>
            </a:r>
            <a:endParaRPr lang="en-US" altLang="zh-CN" dirty="0">
              <a:sym typeface="+mn-ea"/>
            </a:endParaRPr>
          </a:p>
          <a:p>
            <a:pPr>
              <a:defRPr/>
            </a:pPr>
            <a:endParaRPr lang="en-US" altLang="zh-CN" sz="2400" dirty="0">
              <a:solidFill>
                <a:srgbClr val="0606FA"/>
              </a:solidFill>
              <a:sym typeface="+mn-ea"/>
            </a:endParaRPr>
          </a:p>
          <a:p>
            <a:pPr>
              <a:defRPr/>
            </a:pPr>
            <a:r>
              <a:rPr lang="zh-CN" altLang="en-US" dirty="0">
                <a:solidFill>
                  <a:srgbClr val="0606FA"/>
                </a:solidFill>
                <a:sym typeface="+mn-ea"/>
              </a:rPr>
              <a:t>概率的基本性质和计算公式</a:t>
            </a:r>
            <a:endParaRPr lang="en-US" altLang="zh-CN" dirty="0">
              <a:cs typeface="微软雅黑" panose="020B0503020204020204" pitchFamily="34" charset="-122"/>
              <a:sym typeface="+mn-ea"/>
            </a:endParaRPr>
          </a:p>
        </p:txBody>
      </p:sp>
    </p:spTree>
    <p:extLst>
      <p:ext uri="{BB962C8B-B14F-4D97-AF65-F5344CB8AC3E}">
        <p14:creationId xmlns:p14="http://schemas.microsoft.com/office/powerpoint/2010/main" val="247992537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68D3455-8A23-43E1-A708-358AD15F3AE2}"/>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F1F155FB-5A85-4C83-8CD4-B53F17286BD9}"/>
              </a:ext>
            </a:extLst>
          </p:cNvPr>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CD3C1529-2120-4941-8831-E6C00E95722B}"/>
              </a:ext>
            </a:extLst>
          </p:cNvPr>
          <p:cNvPicPr>
            <a:picLocks noChangeAspect="1"/>
          </p:cNvPicPr>
          <p:nvPr/>
        </p:nvPicPr>
        <p:blipFill>
          <a:blip r:embed="rId2"/>
          <a:stretch>
            <a:fillRect/>
          </a:stretch>
        </p:blipFill>
        <p:spPr>
          <a:xfrm>
            <a:off x="990600" y="266700"/>
            <a:ext cx="10210800" cy="6324600"/>
          </a:xfrm>
          <a:prstGeom prst="rect">
            <a:avLst/>
          </a:prstGeom>
        </p:spPr>
      </p:pic>
    </p:spTree>
    <p:extLst>
      <p:ext uri="{BB962C8B-B14F-4D97-AF65-F5344CB8AC3E}">
        <p14:creationId xmlns:p14="http://schemas.microsoft.com/office/powerpoint/2010/main" val="416967130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文本占位符 150530"/>
          <p:cNvSpPr>
            <a:spLocks noGrp="1" noChangeArrowheads="1"/>
          </p:cNvSpPr>
          <p:nvPr>
            <p:ph idx="1"/>
          </p:nvPr>
        </p:nvSpPr>
        <p:spPr>
          <a:xfrm>
            <a:off x="1260986" y="1630362"/>
            <a:ext cx="9668510" cy="2267867"/>
          </a:xfrm>
        </p:spPr>
        <p:txBody>
          <a:bodyPr/>
          <a:lstStyle/>
          <a:p>
            <a:pPr eaLnBrk="1" hangingPunct="1">
              <a:lnSpc>
                <a:spcPct val="90000"/>
              </a:lnSpc>
            </a:pPr>
            <a:r>
              <a:rPr lang="zh-CN" altLang="en-US" sz="2800" dirty="0">
                <a:latin typeface="Times New Roman" panose="02020603050405020304" pitchFamily="18" charset="0"/>
                <a:ea typeface="楷体_GB2312" pitchFamily="49" charset="-122"/>
              </a:rPr>
              <a:t>目前用得较多的不精确推理模型有：概率推理、贝叶斯推理、可信度方法、证据理论以及模糊推理等。</a:t>
            </a:r>
          </a:p>
          <a:p>
            <a:pPr eaLnBrk="1" hangingPunct="1">
              <a:lnSpc>
                <a:spcPct val="90000"/>
              </a:lnSpc>
            </a:pPr>
            <a:r>
              <a:rPr lang="zh-CN" altLang="en-US" sz="2800" dirty="0">
                <a:latin typeface="Times New Roman" panose="02020603050405020304" pitchFamily="18" charset="0"/>
                <a:ea typeface="楷体_GB2312" pitchFamily="49" charset="-122"/>
              </a:rPr>
              <a:t>假设有产生式规则</a:t>
            </a:r>
            <a:r>
              <a:rPr lang="zh-CN" altLang="en-US" sz="2800" dirty="0">
                <a:latin typeface="Times New Roman" panose="02020603050405020304" pitchFamily="18" charset="0"/>
              </a:rPr>
              <a:t>：</a:t>
            </a:r>
            <a:r>
              <a:rPr lang="en-US" altLang="zh-CN" sz="2800" dirty="0">
                <a:latin typeface="Times New Roman" panose="02020603050405020304" pitchFamily="18" charset="0"/>
              </a:rPr>
              <a:t>if   </a:t>
            </a:r>
            <a:r>
              <a:rPr lang="en-US" altLang="zh-CN" sz="2800" i="1" dirty="0">
                <a:latin typeface="Times New Roman" panose="02020603050405020304" pitchFamily="18" charset="0"/>
              </a:rPr>
              <a:t>E</a:t>
            </a:r>
            <a:r>
              <a:rPr lang="en-US" altLang="zh-CN" sz="2800" dirty="0">
                <a:latin typeface="Times New Roman" panose="02020603050405020304" pitchFamily="18" charset="0"/>
              </a:rPr>
              <a:t>  then  </a:t>
            </a:r>
            <a:r>
              <a:rPr lang="en-US" altLang="zh-CN" sz="2800" i="1" dirty="0">
                <a:latin typeface="Times New Roman" panose="02020603050405020304" pitchFamily="18" charset="0"/>
              </a:rPr>
              <a:t>H</a:t>
            </a:r>
            <a:r>
              <a:rPr lang="zh-CN" altLang="en-US" sz="2800" dirty="0">
                <a:latin typeface="Times New Roman" panose="02020603050405020304" pitchFamily="18" charset="0"/>
              </a:rPr>
              <a:t>，</a:t>
            </a:r>
            <a:r>
              <a:rPr lang="zh-CN" altLang="en-US" sz="2800" dirty="0">
                <a:latin typeface="Times New Roman" panose="02020603050405020304" pitchFamily="18" charset="0"/>
                <a:ea typeface="楷体_GB2312" pitchFamily="49" charset="-122"/>
              </a:rPr>
              <a:t>证据</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或前提条件</a:t>
            </a:r>
            <a:r>
              <a:rPr lang="en-US" altLang="zh-CN" sz="2800" dirty="0">
                <a:latin typeface="Times New Roman" panose="02020603050405020304" pitchFamily="18" charset="0"/>
                <a:ea typeface="楷体_GB2312" pitchFamily="49" charset="-122"/>
              </a:rPr>
              <a:t>) </a:t>
            </a:r>
            <a:r>
              <a:rPr lang="en-US" altLang="zh-CN" sz="2800" i="1" dirty="0">
                <a:latin typeface="Times New Roman" panose="02020603050405020304" pitchFamily="18" charset="0"/>
                <a:ea typeface="楷体_GB2312" pitchFamily="49" charset="-122"/>
              </a:rPr>
              <a:t>E</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不确定性的概率为</a:t>
            </a:r>
            <a:r>
              <a:rPr lang="en-US" altLang="zh-CN" sz="2800" i="1" dirty="0">
                <a:latin typeface="Times New Roman" panose="02020603050405020304" pitchFamily="18" charset="0"/>
              </a:rPr>
              <a:t>P</a:t>
            </a:r>
            <a:r>
              <a:rPr lang="en-US" altLang="zh-CN" sz="2800" dirty="0">
                <a:latin typeface="Times New Roman" panose="02020603050405020304" pitchFamily="18" charset="0"/>
              </a:rPr>
              <a:t>(</a:t>
            </a:r>
            <a:r>
              <a:rPr lang="en-US" altLang="zh-CN" sz="2800" i="1" dirty="0">
                <a:latin typeface="Times New Roman" panose="02020603050405020304" pitchFamily="18" charset="0"/>
              </a:rPr>
              <a:t>E</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zh-CN" altLang="en-US" sz="2800" dirty="0">
                <a:latin typeface="Times New Roman" panose="02020603050405020304" pitchFamily="18" charset="0"/>
                <a:ea typeface="楷体_GB2312" pitchFamily="49" charset="-122"/>
              </a:rPr>
              <a:t>概率方法不精确推理的目的就是求出在证据</a:t>
            </a:r>
            <a:r>
              <a:rPr lang="zh-CN" altLang="en-US" sz="2800" dirty="0">
                <a:latin typeface="Times New Roman" panose="02020603050405020304" pitchFamily="18" charset="0"/>
              </a:rPr>
              <a:t> </a:t>
            </a:r>
            <a:r>
              <a:rPr lang="en-US" altLang="zh-CN" sz="2800" i="1" dirty="0">
                <a:latin typeface="Times New Roman" panose="02020603050405020304" pitchFamily="18" charset="0"/>
              </a:rPr>
              <a:t>E</a:t>
            </a:r>
            <a:r>
              <a:rPr lang="en-US" altLang="zh-CN" sz="2800" dirty="0">
                <a:latin typeface="Times New Roman" panose="02020603050405020304" pitchFamily="18" charset="0"/>
              </a:rPr>
              <a:t> </a:t>
            </a:r>
            <a:r>
              <a:rPr lang="zh-CN" altLang="en-US" sz="2800" dirty="0">
                <a:latin typeface="Times New Roman" panose="02020603050405020304" pitchFamily="18" charset="0"/>
                <a:ea typeface="楷体_GB2312" pitchFamily="49" charset="-122"/>
              </a:rPr>
              <a:t>下结论</a:t>
            </a:r>
            <a:r>
              <a:rPr lang="zh-CN" altLang="en-US" sz="2800" dirty="0">
                <a:latin typeface="Times New Roman" panose="02020603050405020304" pitchFamily="18" charset="0"/>
              </a:rPr>
              <a:t> </a:t>
            </a:r>
            <a:r>
              <a:rPr lang="en-US" altLang="zh-CN" sz="2800" i="1" dirty="0">
                <a:latin typeface="Times New Roman" panose="02020603050405020304" pitchFamily="18" charset="0"/>
              </a:rPr>
              <a:t>H</a:t>
            </a:r>
            <a:r>
              <a:rPr lang="en-US" altLang="zh-CN" sz="2800" dirty="0">
                <a:latin typeface="Times New Roman" panose="02020603050405020304" pitchFamily="18" charset="0"/>
              </a:rPr>
              <a:t> </a:t>
            </a:r>
            <a:r>
              <a:rPr lang="zh-CN" altLang="en-US" sz="2800" dirty="0">
                <a:latin typeface="Times New Roman" panose="02020603050405020304" pitchFamily="18" charset="0"/>
                <a:ea typeface="楷体_GB2312" pitchFamily="49" charset="-122"/>
              </a:rPr>
              <a:t>发生的概率</a:t>
            </a:r>
            <a:r>
              <a:rPr lang="en-US" altLang="zh-CN" sz="2800" i="1" dirty="0">
                <a:latin typeface="Times New Roman" panose="02020603050405020304" pitchFamily="18" charset="0"/>
              </a:rPr>
              <a:t>P</a:t>
            </a:r>
            <a:r>
              <a:rPr lang="en-US" altLang="zh-CN" sz="2800" dirty="0">
                <a:latin typeface="Times New Roman" panose="02020603050405020304" pitchFamily="18" charset="0"/>
              </a:rPr>
              <a:t>(</a:t>
            </a:r>
            <a:r>
              <a:rPr lang="en-US" altLang="zh-CN" sz="2800" i="1" dirty="0">
                <a:latin typeface="Times New Roman" panose="02020603050405020304" pitchFamily="18" charset="0"/>
              </a:rPr>
              <a:t>H</a:t>
            </a:r>
            <a:r>
              <a:rPr lang="en-US" altLang="zh-CN" sz="2800" dirty="0">
                <a:latin typeface="Times New Roman" panose="02020603050405020304" pitchFamily="18" charset="0"/>
              </a:rPr>
              <a:t>|</a:t>
            </a:r>
            <a:r>
              <a:rPr lang="en-US" altLang="zh-CN" sz="2800" i="1" dirty="0">
                <a:latin typeface="Times New Roman" panose="02020603050405020304" pitchFamily="18" charset="0"/>
              </a:rPr>
              <a:t>E</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p:txBody>
      </p:sp>
      <p:grpSp>
        <p:nvGrpSpPr>
          <p:cNvPr id="159748" name="组合 150531"/>
          <p:cNvGrpSpPr/>
          <p:nvPr/>
        </p:nvGrpSpPr>
        <p:grpSpPr bwMode="auto">
          <a:xfrm>
            <a:off x="4756827" y="5441950"/>
            <a:ext cx="3124200" cy="914400"/>
            <a:chOff x="1488" y="3504"/>
            <a:chExt cx="1968" cy="576"/>
          </a:xfrm>
        </p:grpSpPr>
        <p:sp>
          <p:nvSpPr>
            <p:cNvPr id="159750" name="文本框 150532"/>
            <p:cNvSpPr txBox="1">
              <a:spLocks noChangeArrowheads="1"/>
            </p:cNvSpPr>
            <p:nvPr/>
          </p:nvSpPr>
          <p:spPr bwMode="auto">
            <a:xfrm>
              <a:off x="1488" y="3648"/>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i="1">
                  <a:latin typeface="Times New Roman" panose="02020603050405020304" pitchFamily="18" charset="0"/>
                  <a:ea typeface="楷体_GB2312" pitchFamily="49" charset="-122"/>
                </a:rPr>
                <a:t>P</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H</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E</a:t>
              </a:r>
              <a:r>
                <a:rPr lang="en-US" altLang="zh-CN" sz="2400">
                  <a:latin typeface="Times New Roman" panose="02020603050405020304" pitchFamily="18" charset="0"/>
                  <a:ea typeface="楷体_GB2312" pitchFamily="49" charset="-122"/>
                </a:rPr>
                <a:t>)=</a:t>
              </a:r>
            </a:p>
          </p:txBody>
        </p:sp>
        <p:sp>
          <p:nvSpPr>
            <p:cNvPr id="159751" name="文本框 150533"/>
            <p:cNvSpPr txBox="1">
              <a:spLocks noChangeArrowheads="1"/>
            </p:cNvSpPr>
            <p:nvPr/>
          </p:nvSpPr>
          <p:spPr bwMode="auto">
            <a:xfrm>
              <a:off x="2304" y="350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i="1">
                  <a:latin typeface="Times New Roman" panose="02020603050405020304" pitchFamily="18" charset="0"/>
                  <a:ea typeface="楷体_GB2312" pitchFamily="49" charset="-122"/>
                </a:rPr>
                <a:t>P</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H</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P</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E</a:t>
              </a:r>
              <a:r>
                <a:rPr lang="en-US" altLang="zh-CN" sz="2400">
                  <a:latin typeface="Times New Roman" panose="02020603050405020304" pitchFamily="18" charset="0"/>
                  <a:ea typeface="楷体_GB2312" pitchFamily="49" charset="-122"/>
                </a:rPr>
                <a:t>|</a:t>
              </a:r>
              <a:r>
                <a:rPr lang="en-US" altLang="zh-CN" sz="2400" i="1">
                  <a:latin typeface="Times New Roman" panose="02020603050405020304" pitchFamily="18" charset="0"/>
                  <a:ea typeface="楷体_GB2312" pitchFamily="49" charset="-122"/>
                </a:rPr>
                <a:t>H</a:t>
              </a:r>
              <a:r>
                <a:rPr lang="en-US" altLang="zh-CN" sz="2400">
                  <a:latin typeface="Times New Roman" panose="02020603050405020304" pitchFamily="18" charset="0"/>
                  <a:ea typeface="楷体_GB2312" pitchFamily="49" charset="-122"/>
                </a:rPr>
                <a:t>)</a:t>
              </a:r>
            </a:p>
          </p:txBody>
        </p:sp>
        <p:sp>
          <p:nvSpPr>
            <p:cNvPr id="159752" name="文本框 150534"/>
            <p:cNvSpPr txBox="1">
              <a:spLocks noChangeArrowheads="1"/>
            </p:cNvSpPr>
            <p:nvPr/>
          </p:nvSpPr>
          <p:spPr bwMode="auto">
            <a:xfrm>
              <a:off x="2544" y="379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i="1" dirty="0">
                  <a:latin typeface="Times New Roman" panose="02020603050405020304" pitchFamily="18" charset="0"/>
                  <a:ea typeface="楷体_GB2312" pitchFamily="49" charset="-122"/>
                </a:rPr>
                <a:t>P</a:t>
              </a:r>
              <a:r>
                <a:rPr lang="en-US" altLang="zh-CN" sz="2400" dirty="0">
                  <a:latin typeface="Times New Roman" panose="02020603050405020304" pitchFamily="18" charset="0"/>
                  <a:ea typeface="楷体_GB2312" pitchFamily="49" charset="-122"/>
                </a:rPr>
                <a:t>(</a:t>
              </a:r>
              <a:r>
                <a:rPr lang="en-US" altLang="zh-CN" sz="2400" i="1" dirty="0">
                  <a:latin typeface="Times New Roman" panose="02020603050405020304" pitchFamily="18" charset="0"/>
                  <a:ea typeface="楷体_GB2312" pitchFamily="49" charset="-122"/>
                </a:rPr>
                <a:t>E</a:t>
              </a:r>
              <a:r>
                <a:rPr lang="en-US" altLang="zh-CN" sz="2400" dirty="0">
                  <a:latin typeface="Times New Roman" panose="02020603050405020304" pitchFamily="18" charset="0"/>
                  <a:ea typeface="楷体_GB2312" pitchFamily="49" charset="-122"/>
                </a:rPr>
                <a:t>)</a:t>
              </a:r>
            </a:p>
          </p:txBody>
        </p:sp>
        <p:sp>
          <p:nvSpPr>
            <p:cNvPr id="159753" name="直接连接符 150535"/>
            <p:cNvSpPr>
              <a:spLocks noChangeShapeType="1"/>
            </p:cNvSpPr>
            <p:nvPr/>
          </p:nvSpPr>
          <p:spPr bwMode="auto">
            <a:xfrm>
              <a:off x="2304" y="3792"/>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EECEB855-5168-4E94-817A-57D2439D0FBC}" type="slidenum">
              <a:rPr lang="en-US" altLang="zh-CN"/>
              <a:t>14</a:t>
            </a:fld>
            <a:endParaRPr lang="zh-CN" altLang="en-US" dirty="0"/>
          </a:p>
        </p:txBody>
      </p:sp>
      <p:sp>
        <p:nvSpPr>
          <p:cNvPr id="249858"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a:buClrTx/>
              <a:buSzTx/>
              <a:buFontTx/>
              <a:defRPr/>
            </a:pPr>
            <a:r>
              <a:rPr lang="en-US" altLang="zh-CN" dirty="0">
                <a:cs typeface="微软雅黑" panose="020B0503020204020204" pitchFamily="34" charset="-122"/>
                <a:sym typeface="+mn-ea"/>
              </a:rPr>
              <a:t>4.3  </a:t>
            </a:r>
            <a:r>
              <a:rPr lang="zh-CN" altLang="en-US" dirty="0">
                <a:cs typeface="微软雅黑" panose="020B0503020204020204" pitchFamily="34" charset="-122"/>
                <a:sym typeface="+mn-ea"/>
              </a:rPr>
              <a:t>概率推理</a:t>
            </a:r>
            <a:r>
              <a:rPr lang="en-US" altLang="zh-CN" dirty="0">
                <a:cs typeface="微软雅黑" panose="020B0503020204020204" pitchFamily="34" charset="-122"/>
                <a:sym typeface="+mn-ea"/>
              </a:rPr>
              <a:t>-</a:t>
            </a:r>
            <a:r>
              <a:rPr lang="zh-CN" altLang="en-US" sz="2400" dirty="0">
                <a:solidFill>
                  <a:srgbClr val="0606FA"/>
                </a:solidFill>
                <a:sym typeface="+mn-ea"/>
              </a:rPr>
              <a:t>概率的推理方法</a:t>
            </a:r>
          </a:p>
        </p:txBody>
      </p:sp>
      <p:pic>
        <p:nvPicPr>
          <p:cNvPr id="4" name="图片 3">
            <a:extLst>
              <a:ext uri="{FF2B5EF4-FFF2-40B4-BE49-F238E27FC236}">
                <a16:creationId xmlns:a16="http://schemas.microsoft.com/office/drawing/2014/main" id="{62373C8B-AD21-4062-935C-1556C1247B0D}"/>
              </a:ext>
            </a:extLst>
          </p:cNvPr>
          <p:cNvPicPr>
            <a:picLocks noChangeAspect="1"/>
          </p:cNvPicPr>
          <p:nvPr/>
        </p:nvPicPr>
        <p:blipFill>
          <a:blip r:embed="rId2"/>
          <a:stretch>
            <a:fillRect/>
          </a:stretch>
        </p:blipFill>
        <p:spPr>
          <a:xfrm>
            <a:off x="1423587" y="3907741"/>
            <a:ext cx="9462109" cy="1488172"/>
          </a:xfrm>
          <a:prstGeom prst="rect">
            <a:avLst/>
          </a:prstGeom>
        </p:spPr>
      </p:pic>
    </p:spTree>
    <p:extLst>
      <p:ext uri="{BB962C8B-B14F-4D97-AF65-F5344CB8AC3E}">
        <p14:creationId xmlns:p14="http://schemas.microsoft.com/office/powerpoint/2010/main" val="292397396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B60173-9FE4-47F1-B42B-5B1E5739DF08}"/>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F3C31CFE-802F-4076-B119-050AD3D41797}"/>
              </a:ext>
            </a:extLst>
          </p:cNvPr>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E6F43053-5632-4D4F-A599-1D32A3223F43}"/>
              </a:ext>
            </a:extLst>
          </p:cNvPr>
          <p:cNvPicPr>
            <a:picLocks noChangeAspect="1"/>
          </p:cNvPicPr>
          <p:nvPr/>
        </p:nvPicPr>
        <p:blipFill>
          <a:blip r:embed="rId2"/>
          <a:stretch>
            <a:fillRect/>
          </a:stretch>
        </p:blipFill>
        <p:spPr>
          <a:xfrm>
            <a:off x="451071" y="392016"/>
            <a:ext cx="11544300" cy="5962650"/>
          </a:xfrm>
          <a:prstGeom prst="rect">
            <a:avLst/>
          </a:prstGeom>
        </p:spPr>
      </p:pic>
    </p:spTree>
    <p:extLst>
      <p:ext uri="{BB962C8B-B14F-4D97-AF65-F5344CB8AC3E}">
        <p14:creationId xmlns:p14="http://schemas.microsoft.com/office/powerpoint/2010/main" val="381047837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8FA5A16-ECBB-4848-AFBA-0AAC20DE1889}"/>
              </a:ext>
            </a:extLst>
          </p:cNvPr>
          <p:cNvSpPr>
            <a:spLocks noGrp="1"/>
          </p:cNvSpPr>
          <p:nvPr>
            <p:ph type="sldNum" sz="quarter" idx="12"/>
          </p:nvPr>
        </p:nvSpPr>
        <p:spPr/>
        <p:txBody>
          <a:bodyPr/>
          <a:lstStyle/>
          <a:p>
            <a:pPr>
              <a:defRPr/>
            </a:pPr>
            <a:fld id="{B7686533-5085-49CD-84C5-02730EC0AE39}" type="slidenum">
              <a:rPr lang="en-US" altLang="zh-CN" smtClean="0"/>
              <a:t>16</a:t>
            </a:fld>
            <a:endParaRPr lang="zh-CN" altLang="en-US" dirty="0"/>
          </a:p>
        </p:txBody>
      </p:sp>
      <p:pic>
        <p:nvPicPr>
          <p:cNvPr id="4" name="图片 3">
            <a:extLst>
              <a:ext uri="{FF2B5EF4-FFF2-40B4-BE49-F238E27FC236}">
                <a16:creationId xmlns:a16="http://schemas.microsoft.com/office/drawing/2014/main" id="{130C91EC-1D06-42FC-B531-FC9BD80A056F}"/>
              </a:ext>
            </a:extLst>
          </p:cNvPr>
          <p:cNvPicPr>
            <a:picLocks noChangeAspect="1"/>
          </p:cNvPicPr>
          <p:nvPr/>
        </p:nvPicPr>
        <p:blipFill>
          <a:blip r:embed="rId2"/>
          <a:stretch>
            <a:fillRect/>
          </a:stretch>
        </p:blipFill>
        <p:spPr>
          <a:xfrm>
            <a:off x="573240" y="862330"/>
            <a:ext cx="11220450" cy="5867400"/>
          </a:xfrm>
          <a:prstGeom prst="rect">
            <a:avLst/>
          </a:prstGeom>
        </p:spPr>
      </p:pic>
      <p:sp>
        <p:nvSpPr>
          <p:cNvPr id="5" name="文本框 151553">
            <a:extLst>
              <a:ext uri="{FF2B5EF4-FFF2-40B4-BE49-F238E27FC236}">
                <a16:creationId xmlns:a16="http://schemas.microsoft.com/office/drawing/2014/main" id="{02AD7B73-5C32-4CEB-A900-0668446507DA}"/>
              </a:ext>
            </a:extLst>
          </p:cNvPr>
          <p:cNvSpPr txBox="1">
            <a:spLocks noChangeArrowheads="1"/>
          </p:cNvSpPr>
          <p:nvPr/>
        </p:nvSpPr>
        <p:spPr bwMode="auto">
          <a:xfrm>
            <a:off x="723099" y="295247"/>
            <a:ext cx="107458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Times New Roman" panose="02020603050405020304" pitchFamily="18" charset="0"/>
                <a:ea typeface="华文中宋" panose="02010600040101010101" pitchFamily="2" charset="-122"/>
              </a:rPr>
              <a:t>书例（</a:t>
            </a:r>
            <a:r>
              <a:rPr lang="en-US" altLang="zh-CN" sz="2400" dirty="0">
                <a:latin typeface="Times New Roman" panose="02020603050405020304" pitchFamily="18" charset="0"/>
                <a:ea typeface="华文中宋" panose="02010600040101010101" pitchFamily="2" charset="-122"/>
              </a:rPr>
              <a:t>P121</a:t>
            </a:r>
            <a:r>
              <a:rPr lang="zh-CN" altLang="en-US" sz="2400" dirty="0">
                <a:latin typeface="Times New Roman" panose="02020603050405020304" pitchFamily="18" charset="0"/>
                <a:ea typeface="华文中宋" panose="02010600040101010101" pitchFamily="2" charset="-122"/>
              </a:rPr>
              <a:t>）：设</a:t>
            </a:r>
            <a:r>
              <a:rPr lang="en-US" altLang="zh-CN" sz="2000" i="1" dirty="0">
                <a:latin typeface="Times New Roman" panose="02020603050405020304" pitchFamily="18" charset="0"/>
                <a:ea typeface="华文中宋" panose="02010600040101010101" pitchFamily="2" charset="-122"/>
              </a:rPr>
              <a:t>H</a:t>
            </a:r>
            <a:r>
              <a:rPr lang="en-US" altLang="zh-CN" sz="2000" baseline="-25000" dirty="0">
                <a:latin typeface="Times New Roman" panose="02020603050405020304" pitchFamily="18" charset="0"/>
                <a:ea typeface="华文中宋" panose="02010600040101010101" pitchFamily="2" charset="-122"/>
              </a:rPr>
              <a:t>1</a:t>
            </a:r>
            <a:r>
              <a:rPr lang="zh-CN" altLang="en-US" sz="2000" dirty="0">
                <a:latin typeface="Times New Roman" panose="02020603050405020304" pitchFamily="18" charset="0"/>
                <a:ea typeface="华文中宋" panose="02010600040101010101" pitchFamily="2" charset="-122"/>
              </a:rPr>
              <a:t>，</a:t>
            </a:r>
            <a:r>
              <a:rPr lang="en-US" altLang="zh-CN" sz="2000" i="1" dirty="0">
                <a:latin typeface="Times New Roman" panose="02020603050405020304" pitchFamily="18" charset="0"/>
                <a:ea typeface="华文中宋" panose="02010600040101010101" pitchFamily="2" charset="-122"/>
              </a:rPr>
              <a:t>H</a:t>
            </a:r>
            <a:r>
              <a:rPr lang="en-US" altLang="zh-CN" sz="2000" baseline="-25000" dirty="0">
                <a:latin typeface="Times New Roman" panose="02020603050405020304" pitchFamily="18" charset="0"/>
                <a:ea typeface="华文中宋" panose="02010600040101010101" pitchFamily="2" charset="-122"/>
              </a:rPr>
              <a:t>2</a:t>
            </a:r>
            <a:r>
              <a:rPr lang="zh-CN" altLang="en-US" sz="2400" dirty="0">
                <a:latin typeface="Times New Roman" panose="02020603050405020304" pitchFamily="18" charset="0"/>
                <a:ea typeface="华文中宋" panose="02010600040101010101" pitchFamily="2" charset="-122"/>
              </a:rPr>
              <a:t>，</a:t>
            </a:r>
            <a:r>
              <a:rPr lang="en-US" altLang="zh-CN" sz="2000" i="1" dirty="0">
                <a:latin typeface="Times New Roman" panose="02020603050405020304" pitchFamily="18" charset="0"/>
                <a:ea typeface="华文中宋" panose="02010600040101010101" pitchFamily="2" charset="-122"/>
              </a:rPr>
              <a:t>H</a:t>
            </a:r>
            <a:r>
              <a:rPr lang="en-US" altLang="zh-CN" sz="2000" i="1" baseline="-25000" dirty="0">
                <a:latin typeface="Times New Roman" panose="02020603050405020304" pitchFamily="18" charset="0"/>
                <a:ea typeface="华文中宋" panose="02010600040101010101" pitchFamily="2" charset="-122"/>
              </a:rPr>
              <a:t>3</a:t>
            </a:r>
            <a:r>
              <a:rPr lang="zh-CN" altLang="en-US" sz="2400" dirty="0">
                <a:latin typeface="Times New Roman" panose="02020603050405020304" pitchFamily="18" charset="0"/>
                <a:ea typeface="华文中宋" panose="02010600040101010101" pitchFamily="2" charset="-122"/>
              </a:rPr>
              <a:t>是三个结论，</a:t>
            </a:r>
            <a:r>
              <a:rPr lang="en-US" altLang="zh-CN" sz="2400" i="1" dirty="0">
                <a:latin typeface="Times New Roman" panose="02020603050405020304" pitchFamily="18" charset="0"/>
                <a:ea typeface="华文中宋" panose="02010600040101010101" pitchFamily="2" charset="-122"/>
              </a:rPr>
              <a:t>E</a:t>
            </a:r>
            <a:r>
              <a:rPr lang="zh-CN" altLang="en-US" sz="2400" dirty="0">
                <a:latin typeface="Times New Roman" panose="02020603050405020304" pitchFamily="18" charset="0"/>
                <a:ea typeface="华文中宋" panose="02010600040101010101" pitchFamily="2" charset="-122"/>
              </a:rPr>
              <a:t>是支持这些结论的证据，且已知：</a:t>
            </a:r>
          </a:p>
        </p:txBody>
      </p:sp>
    </p:spTree>
    <p:extLst>
      <p:ext uri="{BB962C8B-B14F-4D97-AF65-F5344CB8AC3E}">
        <p14:creationId xmlns:p14="http://schemas.microsoft.com/office/powerpoint/2010/main" val="195448325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52577"/>
          <p:cNvSpPr>
            <a:spLocks noGrp="1"/>
          </p:cNvSpPr>
          <p:nvPr>
            <p:ph type="title"/>
          </p:nvPr>
        </p:nvSpPr>
        <p:spPr>
          <a:xfrm>
            <a:off x="1126490" y="593725"/>
            <a:ext cx="8884920" cy="675005"/>
          </a:xfrm>
        </p:spPr>
        <p:txBody>
          <a:bodyPr/>
          <a:lstStyle/>
          <a:p>
            <a:pPr eaLnBrk="1" hangingPunct="1">
              <a:defRPr/>
            </a:pPr>
            <a:r>
              <a:rPr lang="en-US" altLang="zh-CN" noProof="1">
                <a:latin typeface="微软雅黑" panose="020B0503020204020204" pitchFamily="34" charset="-122"/>
                <a:ea typeface="微软雅黑" panose="020B0503020204020204" pitchFamily="34" charset="-122"/>
                <a:cs typeface="微软雅黑" panose="020B0503020204020204" pitchFamily="34" charset="-122"/>
              </a:rPr>
              <a:t>4.4  </a:t>
            </a:r>
            <a:r>
              <a:rPr lang="zh-CN" altLang="en-US" noProof="1">
                <a:latin typeface="微软雅黑" panose="020B0503020204020204" pitchFamily="34" charset="-122"/>
                <a:ea typeface="微软雅黑" panose="020B0503020204020204" pitchFamily="34" charset="-122"/>
                <a:cs typeface="微软雅黑" panose="020B0503020204020204" pitchFamily="34" charset="-122"/>
              </a:rPr>
              <a:t>主观贝叶斯方法（Subjective Bayes Method）</a:t>
            </a:r>
          </a:p>
        </p:txBody>
      </p:sp>
      <p:sp>
        <p:nvSpPr>
          <p:cNvPr id="152579" name="文本占位符 152578"/>
          <p:cNvSpPr>
            <a:spLocks noGrp="1"/>
          </p:cNvSpPr>
          <p:nvPr>
            <p:ph idx="1"/>
          </p:nvPr>
        </p:nvSpPr>
        <p:spPr>
          <a:xfrm>
            <a:off x="1126490" y="1557020"/>
            <a:ext cx="9754870" cy="3065780"/>
          </a:xfrm>
          <a:ln>
            <a:solidFill>
              <a:schemeClr val="bg1"/>
            </a:solidFill>
            <a:miter/>
          </a:ln>
        </p:spPr>
        <p:txBody>
          <a:bodyPr>
            <a:normAutofit fontScale="85000" lnSpcReduction="20000"/>
          </a:bodyPr>
          <a:lstStyle/>
          <a:p>
            <a:pPr>
              <a:lnSpc>
                <a:spcPct val="120000"/>
              </a:lnSpc>
              <a:buNone/>
              <a:defRPr/>
            </a:pPr>
            <a:r>
              <a:rPr lang="en-US" altLang="zh-CN" sz="2400" noProof="1">
                <a:latin typeface="楷体_GB2312" pitchFamily="49" charset="-122"/>
                <a:ea typeface="楷体_GB2312" pitchFamily="49" charset="-122"/>
              </a:rPr>
              <a:t>          </a:t>
            </a:r>
            <a:r>
              <a:rPr lang="zh-CN" altLang="en-US" sz="2400" noProof="1">
                <a:latin typeface="Times New Roman" panose="02020603050405020304" pitchFamily="18" charset="0"/>
                <a:ea typeface="楷体_GB2312" pitchFamily="49" charset="-122"/>
                <a:cs typeface="Times New Roman" panose="02020603050405020304" pitchFamily="18" charset="0"/>
              </a:rPr>
              <a:t>直接用贝叶斯公式求结论</a:t>
            </a:r>
            <a:r>
              <a:rPr lang="en-US" altLang="zh-CN" sz="2400" i="1" noProof="1">
                <a:latin typeface="Times New Roman" panose="02020603050405020304" pitchFamily="18" charset="0"/>
                <a:ea typeface="楷体_GB2312" pitchFamily="49" charset="-122"/>
                <a:cs typeface="Times New Roman" panose="02020603050405020304" pitchFamily="18" charset="0"/>
              </a:rPr>
              <a:t>H</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 </a:t>
            </a:r>
            <a:r>
              <a:rPr lang="zh-CN" altLang="en-US" sz="2400" noProof="1">
                <a:latin typeface="Times New Roman" panose="02020603050405020304" pitchFamily="18" charset="0"/>
                <a:ea typeface="楷体_GB2312" pitchFamily="49" charset="-122"/>
                <a:cs typeface="Times New Roman" panose="02020603050405020304" pitchFamily="18" charset="0"/>
              </a:rPr>
              <a:t>在存在证据</a:t>
            </a:r>
            <a:r>
              <a:rPr lang="en-US" altLang="zh-CN" sz="2400" i="1" noProof="1">
                <a:latin typeface="Times New Roman" panose="02020603050405020304" pitchFamily="18" charset="0"/>
                <a:ea typeface="楷体_GB2312" pitchFamily="49" charset="-122"/>
                <a:cs typeface="Times New Roman" panose="02020603050405020304" pitchFamily="18" charset="0"/>
              </a:rPr>
              <a:t>E </a:t>
            </a:r>
            <a:r>
              <a:rPr lang="zh-CN" altLang="en-US" sz="2400" noProof="1">
                <a:latin typeface="Times New Roman" panose="02020603050405020304" pitchFamily="18" charset="0"/>
                <a:ea typeface="楷体_GB2312" pitchFamily="49" charset="-122"/>
                <a:cs typeface="Times New Roman" panose="02020603050405020304" pitchFamily="18" charset="0"/>
              </a:rPr>
              <a:t>时的概率</a:t>
            </a:r>
            <a:r>
              <a:rPr lang="en-US" altLang="zh-CN" sz="2400" i="1" noProof="1">
                <a:latin typeface="Times New Roman" panose="02020603050405020304" pitchFamily="18" charset="0"/>
                <a:ea typeface="楷体_GB2312" pitchFamily="49" charset="-122"/>
                <a:cs typeface="Times New Roman" panose="02020603050405020304" pitchFamily="18" charset="0"/>
              </a:rPr>
              <a:t>P</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H</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E</a:t>
            </a:r>
            <a:r>
              <a:rPr lang="en-US" altLang="zh-CN" sz="2400" noProof="1">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Times New Roman" panose="02020603050405020304" pitchFamily="18" charset="0"/>
                <a:ea typeface="楷体_GB2312" pitchFamily="49" charset="-122"/>
                <a:cs typeface="Times New Roman" panose="02020603050405020304" pitchFamily="18" charset="0"/>
              </a:rPr>
              <a:t>，需要给出结论</a:t>
            </a:r>
            <a:r>
              <a:rPr lang="en-US" altLang="zh-CN" sz="2400" i="1" noProof="1">
                <a:latin typeface="Times New Roman" panose="02020603050405020304" pitchFamily="18" charset="0"/>
                <a:ea typeface="楷体_GB2312" pitchFamily="49" charset="-122"/>
                <a:cs typeface="Times New Roman" panose="02020603050405020304" pitchFamily="18" charset="0"/>
              </a:rPr>
              <a:t>H</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 </a:t>
            </a:r>
            <a:r>
              <a:rPr lang="zh-CN" altLang="en-US" sz="2400" noProof="1">
                <a:latin typeface="Times New Roman" panose="02020603050405020304" pitchFamily="18" charset="0"/>
                <a:ea typeface="楷体_GB2312" pitchFamily="49" charset="-122"/>
                <a:cs typeface="Times New Roman" panose="02020603050405020304" pitchFamily="18" charset="0"/>
              </a:rPr>
              <a:t>的先验概率 </a:t>
            </a:r>
            <a:r>
              <a:rPr lang="en-US" altLang="zh-CN" sz="2400" i="1" noProof="1">
                <a:latin typeface="Times New Roman" panose="02020603050405020304" pitchFamily="18" charset="0"/>
                <a:ea typeface="楷体_GB2312" pitchFamily="49" charset="-122"/>
                <a:cs typeface="Times New Roman" panose="02020603050405020304" pitchFamily="18" charset="0"/>
              </a:rPr>
              <a:t>P</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H</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zh-CN" altLang="en-US" sz="2400" noProof="1">
                <a:latin typeface="Times New Roman" panose="02020603050405020304" pitchFamily="18" charset="0"/>
                <a:ea typeface="楷体_GB2312" pitchFamily="49" charset="-122"/>
                <a:cs typeface="Times New Roman" panose="02020603050405020304" pitchFamily="18" charset="0"/>
              </a:rPr>
              <a:t>及证据 </a:t>
            </a:r>
            <a:r>
              <a:rPr lang="en-US" altLang="zh-CN" sz="2400" i="1" noProof="1">
                <a:latin typeface="Times New Roman" panose="02020603050405020304" pitchFamily="18" charset="0"/>
                <a:ea typeface="楷体_GB2312" pitchFamily="49" charset="-122"/>
                <a:cs typeface="Times New Roman" panose="02020603050405020304" pitchFamily="18" charset="0"/>
              </a:rPr>
              <a:t>E</a:t>
            </a:r>
            <a:r>
              <a:rPr lang="en-US" altLang="zh-CN" sz="2400" noProof="1">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Times New Roman" panose="02020603050405020304" pitchFamily="18" charset="0"/>
                <a:ea typeface="楷体_GB2312" pitchFamily="49" charset="-122"/>
                <a:cs typeface="Times New Roman" panose="02020603050405020304" pitchFamily="18" charset="0"/>
              </a:rPr>
              <a:t>的条件概率</a:t>
            </a:r>
            <a:r>
              <a:rPr lang="zh-CN" altLang="en-US" sz="2800" noProof="1">
                <a:latin typeface="Times New Roman" panose="02020603050405020304" pitchFamily="18" charset="0"/>
                <a:ea typeface="楷体_GB2312" pitchFamily="49" charset="-122"/>
                <a:cs typeface="Times New Roman" panose="02020603050405020304" pitchFamily="18" charset="0"/>
              </a:rPr>
              <a:t> </a:t>
            </a:r>
            <a:r>
              <a:rPr lang="en-US" altLang="zh-CN" sz="2400" i="1" noProof="1">
                <a:latin typeface="Times New Roman" panose="02020603050405020304" pitchFamily="18" charset="0"/>
                <a:ea typeface="楷体_GB2312" pitchFamily="49" charset="-122"/>
                <a:cs typeface="Times New Roman" panose="02020603050405020304" pitchFamily="18" charset="0"/>
              </a:rPr>
              <a:t>P</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E</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H</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sz="2400" noProof="1">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Times New Roman" panose="02020603050405020304" pitchFamily="18" charset="0"/>
                <a:ea typeface="楷体_GB2312" pitchFamily="49" charset="-122"/>
                <a:cs typeface="Times New Roman" panose="02020603050405020304" pitchFamily="18" charset="0"/>
              </a:rPr>
              <a:t>。实际上，先验概率 </a:t>
            </a:r>
            <a:r>
              <a:rPr lang="en-US" altLang="zh-CN" i="1" noProof="1">
                <a:latin typeface="Times New Roman" panose="02020603050405020304" pitchFamily="18" charset="0"/>
                <a:ea typeface="楷体_GB2312" pitchFamily="49" charset="-122"/>
                <a:cs typeface="Times New Roman" panose="02020603050405020304" pitchFamily="18" charset="0"/>
              </a:rPr>
              <a:t>P</a:t>
            </a:r>
            <a:r>
              <a:rPr lang="en-US" altLang="zh-CN" noProof="1">
                <a:latin typeface="Times New Roman" panose="02020603050405020304" pitchFamily="18" charset="0"/>
                <a:ea typeface="楷体_GB2312" pitchFamily="49" charset="-122"/>
                <a:cs typeface="Times New Roman" panose="02020603050405020304" pitchFamily="18" charset="0"/>
              </a:rPr>
              <a:t>(</a:t>
            </a:r>
            <a:r>
              <a:rPr lang="en-US" altLang="zh-CN" i="1" noProof="1">
                <a:latin typeface="Times New Roman" panose="02020603050405020304" pitchFamily="18" charset="0"/>
                <a:ea typeface="楷体_GB2312" pitchFamily="49" charset="-122"/>
                <a:cs typeface="Times New Roman" panose="02020603050405020304" pitchFamily="18" charset="0"/>
              </a:rPr>
              <a:t>H</a:t>
            </a:r>
            <a:r>
              <a:rPr lang="en-US" altLang="zh-CN"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noProof="1">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Times New Roman" panose="02020603050405020304" pitchFamily="18" charset="0"/>
                <a:ea typeface="楷体_GB2312" pitchFamily="49" charset="-122"/>
                <a:cs typeface="Times New Roman" panose="02020603050405020304" pitchFamily="18" charset="0"/>
              </a:rPr>
              <a:t>及证据 </a:t>
            </a:r>
            <a:r>
              <a:rPr lang="en-US" altLang="zh-CN" i="1" noProof="1">
                <a:latin typeface="Times New Roman" panose="02020603050405020304" pitchFamily="18" charset="0"/>
                <a:ea typeface="楷体_GB2312" pitchFamily="49" charset="-122"/>
                <a:cs typeface="Times New Roman" panose="02020603050405020304" pitchFamily="18" charset="0"/>
              </a:rPr>
              <a:t>E</a:t>
            </a:r>
            <a:r>
              <a:rPr lang="en-US" altLang="zh-CN" noProof="1">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Times New Roman" panose="02020603050405020304" pitchFamily="18" charset="0"/>
                <a:ea typeface="楷体_GB2312" pitchFamily="49" charset="-122"/>
                <a:cs typeface="Times New Roman" panose="02020603050405020304" pitchFamily="18" charset="0"/>
              </a:rPr>
              <a:t>的条件概率 </a:t>
            </a:r>
            <a:r>
              <a:rPr lang="en-US" altLang="zh-CN" i="1" noProof="1">
                <a:latin typeface="Times New Roman" panose="02020603050405020304" pitchFamily="18" charset="0"/>
                <a:ea typeface="楷体_GB2312" pitchFamily="49" charset="-122"/>
                <a:cs typeface="Times New Roman" panose="02020603050405020304" pitchFamily="18" charset="0"/>
              </a:rPr>
              <a:t>P</a:t>
            </a:r>
            <a:r>
              <a:rPr lang="en-US" altLang="zh-CN" noProof="1">
                <a:latin typeface="Times New Roman" panose="02020603050405020304" pitchFamily="18" charset="0"/>
                <a:ea typeface="楷体_GB2312" pitchFamily="49" charset="-122"/>
                <a:cs typeface="Times New Roman" panose="02020603050405020304" pitchFamily="18" charset="0"/>
              </a:rPr>
              <a:t>(</a:t>
            </a:r>
            <a:r>
              <a:rPr lang="en-US" altLang="zh-CN" i="1" noProof="1">
                <a:latin typeface="Times New Roman" panose="02020603050405020304" pitchFamily="18" charset="0"/>
                <a:ea typeface="楷体_GB2312" pitchFamily="49" charset="-122"/>
                <a:cs typeface="Times New Roman" panose="02020603050405020304" pitchFamily="18" charset="0"/>
              </a:rPr>
              <a:t>E</a:t>
            </a:r>
            <a:r>
              <a:rPr lang="en-US" altLang="zh-CN" noProof="1">
                <a:latin typeface="Times New Roman" panose="02020603050405020304" pitchFamily="18" charset="0"/>
                <a:ea typeface="楷体_GB2312" pitchFamily="49" charset="-122"/>
                <a:cs typeface="Times New Roman" panose="02020603050405020304" pitchFamily="18" charset="0"/>
              </a:rPr>
              <a:t>|</a:t>
            </a:r>
            <a:r>
              <a:rPr lang="en-US" altLang="zh-CN" i="1" noProof="1">
                <a:latin typeface="Times New Roman" panose="02020603050405020304" pitchFamily="18" charset="0"/>
                <a:ea typeface="楷体_GB2312" pitchFamily="49" charset="-122"/>
                <a:cs typeface="Times New Roman" panose="02020603050405020304" pitchFamily="18" charset="0"/>
              </a:rPr>
              <a:t>H</a:t>
            </a:r>
            <a:r>
              <a:rPr lang="en-US" altLang="zh-CN"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noProof="1">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Times New Roman" panose="02020603050405020304" pitchFamily="18" charset="0"/>
                <a:ea typeface="楷体_GB2312" pitchFamily="49" charset="-122"/>
                <a:cs typeface="Times New Roman" panose="02020603050405020304" pitchFamily="18" charset="0"/>
              </a:rPr>
              <a:t>是很难给出的。</a:t>
            </a:r>
            <a:endParaRPr lang="en-US" altLang="zh-CN" sz="2400" noProof="1">
              <a:latin typeface="Times New Roman" panose="02020603050405020304" pitchFamily="18" charset="0"/>
              <a:ea typeface="楷体_GB2312" pitchFamily="49" charset="-122"/>
              <a:cs typeface="Times New Roman" panose="02020603050405020304" pitchFamily="18" charset="0"/>
            </a:endParaRPr>
          </a:p>
          <a:p>
            <a:pPr eaLnBrk="1" hangingPunct="1">
              <a:lnSpc>
                <a:spcPct val="120000"/>
              </a:lnSpc>
              <a:buFontTx/>
              <a:buNone/>
              <a:defRPr/>
            </a:pPr>
            <a:r>
              <a:rPr lang="zh-CN" altLang="en-US" sz="2400" noProof="1">
                <a:latin typeface="Times New Roman" panose="02020603050405020304" pitchFamily="18" charset="0"/>
                <a:ea typeface="楷体_GB2312" pitchFamily="49" charset="-122"/>
                <a:cs typeface="Times New Roman" panose="02020603050405020304" pitchFamily="18" charset="0"/>
              </a:rPr>
              <a:t>          杜达和哈特等在贝叶斯公式的基础上，于</a:t>
            </a:r>
            <a:r>
              <a:rPr lang="en-US" altLang="zh-CN" sz="2400" noProof="1">
                <a:latin typeface="Times New Roman" panose="02020603050405020304" pitchFamily="18" charset="0"/>
                <a:ea typeface="楷体_GB2312" pitchFamily="49" charset="-122"/>
                <a:cs typeface="Times New Roman" panose="02020603050405020304" pitchFamily="18" charset="0"/>
              </a:rPr>
              <a:t>1976</a:t>
            </a:r>
            <a:r>
              <a:rPr lang="zh-CN" altLang="en-US" sz="2400" noProof="1">
                <a:latin typeface="Times New Roman" panose="02020603050405020304" pitchFamily="18" charset="0"/>
                <a:ea typeface="楷体_GB2312" pitchFamily="49" charset="-122"/>
                <a:cs typeface="Times New Roman" panose="02020603050405020304" pitchFamily="18" charset="0"/>
              </a:rPr>
              <a:t>年提出主观贝叶斯方法，建立了不精确推理模型，并成功应用于</a:t>
            </a:r>
            <a:r>
              <a:rPr lang="en-US" altLang="zh-CN" sz="2400" noProof="1">
                <a:latin typeface="Times New Roman" panose="02020603050405020304" pitchFamily="18" charset="0"/>
                <a:ea typeface="楷体_GB2312" pitchFamily="49" charset="-122"/>
                <a:cs typeface="Times New Roman" panose="02020603050405020304" pitchFamily="18" charset="0"/>
              </a:rPr>
              <a:t>PROSPECTOR</a:t>
            </a:r>
            <a:r>
              <a:rPr lang="zh-CN" altLang="en-US" sz="2400" noProof="1">
                <a:latin typeface="Times New Roman" panose="02020603050405020304" pitchFamily="18" charset="0"/>
                <a:ea typeface="楷体_GB2312" pitchFamily="49" charset="-122"/>
                <a:cs typeface="Times New Roman" panose="02020603050405020304" pitchFamily="18" charset="0"/>
              </a:rPr>
              <a:t>专家系统。</a:t>
            </a:r>
          </a:p>
          <a:p>
            <a:pPr eaLnBrk="1" hangingPunct="1">
              <a:lnSpc>
                <a:spcPct val="90000"/>
              </a:lnSpc>
              <a:buFontTx/>
              <a:buNone/>
              <a:defRPr/>
            </a:pPr>
            <a:r>
              <a:rPr lang="zh-CN" altLang="en-US" sz="2800" b="1" noProof="1">
                <a:cs typeface="微软雅黑" panose="020B0503020204020204" pitchFamily="34" charset="-122"/>
              </a:rPr>
              <a:t>1 知识不确定性的表示  </a:t>
            </a:r>
            <a:r>
              <a:rPr lang="zh-CN" altLang="en-US" sz="2400" b="1" noProof="1">
                <a:latin typeface="Times New Roman" panose="02020603050405020304" pitchFamily="18" charset="0"/>
                <a:cs typeface="Times New Roman" panose="02020603050405020304" pitchFamily="18" charset="0"/>
              </a:rPr>
              <a:t>         </a:t>
            </a:r>
          </a:p>
          <a:p>
            <a:pPr eaLnBrk="1" hangingPunct="1">
              <a:lnSpc>
                <a:spcPct val="130000"/>
              </a:lnSpc>
              <a:defRPr/>
            </a:pPr>
            <a:r>
              <a:rPr lang="zh-CN" altLang="en-US" sz="2400" noProof="1">
                <a:latin typeface="Times New Roman" panose="02020603050405020304" pitchFamily="18" charset="0"/>
                <a:ea typeface="楷体_GB2312" pitchFamily="49" charset="-122"/>
                <a:cs typeface="Times New Roman" panose="02020603050405020304" pitchFamily="18" charset="0"/>
              </a:rPr>
              <a:t>主观贝叶斯方法采用产生式规则</a:t>
            </a:r>
            <a:r>
              <a:rPr lang="zh-CN" altLang="en-US" sz="2400" noProof="1">
                <a:latin typeface="Times New Roman" panose="02020603050405020304" pitchFamily="18" charset="0"/>
                <a:cs typeface="Times New Roman" panose="02020603050405020304" pitchFamily="18" charset="0"/>
              </a:rPr>
              <a:t>：</a:t>
            </a:r>
          </a:p>
        </p:txBody>
      </p:sp>
      <p:sp>
        <p:nvSpPr>
          <p:cNvPr id="161797" name="文本框 152579"/>
          <p:cNvSpPr txBox="1">
            <a:spLocks noChangeArrowheads="1"/>
          </p:cNvSpPr>
          <p:nvPr/>
        </p:nvSpPr>
        <p:spPr bwMode="auto">
          <a:xfrm>
            <a:off x="1066165" y="4622800"/>
            <a:ext cx="987552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pPr>
            <a:r>
              <a:rPr lang="zh-CN" altLang="en-US" sz="2400" dirty="0">
                <a:latin typeface="Times New Roman" panose="02020603050405020304" pitchFamily="18" charset="0"/>
                <a:ea typeface="华文新魏" pitchFamily="2" charset="-122"/>
              </a:rPr>
              <a:t>表示知识。其中 </a:t>
            </a:r>
            <a:r>
              <a:rPr lang="en-US" altLang="zh-CN" sz="2400" dirty="0">
                <a:latin typeface="Times New Roman" panose="02020603050405020304" pitchFamily="18" charset="0"/>
                <a:ea typeface="华文新魏" pitchFamily="2" charset="-122"/>
              </a:rPr>
              <a:t>(LS,LN) </a:t>
            </a:r>
            <a:r>
              <a:rPr lang="zh-CN" altLang="en-US" sz="2400" dirty="0">
                <a:latin typeface="Times New Roman" panose="02020603050405020304" pitchFamily="18" charset="0"/>
                <a:ea typeface="华文新魏" pitchFamily="2" charset="-122"/>
              </a:rPr>
              <a:t>表示该知识的静态强度，称</a:t>
            </a:r>
            <a:r>
              <a:rPr lang="en-US" altLang="zh-CN" sz="2400" dirty="0">
                <a:latin typeface="Times New Roman" panose="02020603050405020304" pitchFamily="18" charset="0"/>
                <a:ea typeface="华文新魏" pitchFamily="2" charset="-122"/>
              </a:rPr>
              <a:t>LS</a:t>
            </a:r>
            <a:r>
              <a:rPr lang="zh-CN" altLang="en-US" sz="2400" dirty="0">
                <a:latin typeface="Times New Roman" panose="02020603050405020304" pitchFamily="18" charset="0"/>
                <a:ea typeface="华文新魏" pitchFamily="2" charset="-122"/>
              </a:rPr>
              <a:t>为 </a:t>
            </a:r>
            <a:r>
              <a:rPr lang="en-US" altLang="zh-CN" sz="2400" dirty="0">
                <a:latin typeface="Times New Roman" panose="02020603050405020304" pitchFamily="18" charset="0"/>
                <a:ea typeface="华文新魏" pitchFamily="2" charset="-122"/>
              </a:rPr>
              <a:t>(3.19) </a:t>
            </a:r>
            <a:r>
              <a:rPr lang="zh-CN" altLang="en-US" sz="2400" dirty="0">
                <a:latin typeface="Times New Roman" panose="02020603050405020304" pitchFamily="18" charset="0"/>
                <a:ea typeface="华文新魏" pitchFamily="2" charset="-122"/>
              </a:rPr>
              <a:t>式成立的充分性因子，</a:t>
            </a:r>
            <a:r>
              <a:rPr lang="en-US" altLang="zh-CN" sz="2400" dirty="0">
                <a:latin typeface="Times New Roman" panose="02020603050405020304" pitchFamily="18" charset="0"/>
                <a:ea typeface="华文新魏" pitchFamily="2" charset="-122"/>
              </a:rPr>
              <a:t>LN</a:t>
            </a:r>
            <a:r>
              <a:rPr lang="zh-CN" altLang="en-US" sz="2400" dirty="0">
                <a:latin typeface="Times New Roman" panose="02020603050405020304" pitchFamily="18" charset="0"/>
                <a:ea typeface="华文新魏" pitchFamily="2" charset="-122"/>
              </a:rPr>
              <a:t>为 </a:t>
            </a:r>
            <a:r>
              <a:rPr lang="en-US" altLang="zh-CN" sz="2400" dirty="0">
                <a:latin typeface="Times New Roman" panose="02020603050405020304" pitchFamily="18" charset="0"/>
                <a:ea typeface="华文新魏" pitchFamily="2" charset="-122"/>
              </a:rPr>
              <a:t>(3.19) </a:t>
            </a:r>
            <a:r>
              <a:rPr lang="zh-CN" altLang="en-US" sz="2400" dirty="0">
                <a:latin typeface="Times New Roman" panose="02020603050405020304" pitchFamily="18" charset="0"/>
                <a:ea typeface="华文新魏" pitchFamily="2" charset="-122"/>
              </a:rPr>
              <a:t>式成立的必要性因子，分别衡量证据 </a:t>
            </a:r>
            <a:r>
              <a:rPr lang="en-US" altLang="zh-CN" sz="2400" i="1" dirty="0">
                <a:latin typeface="Times New Roman" panose="02020603050405020304" pitchFamily="18" charset="0"/>
                <a:ea typeface="华文新魏" pitchFamily="2" charset="-122"/>
              </a:rPr>
              <a:t>E </a:t>
            </a:r>
            <a:r>
              <a:rPr lang="zh-CN" altLang="en-US" sz="2400" dirty="0">
                <a:latin typeface="Times New Roman" panose="02020603050405020304" pitchFamily="18" charset="0"/>
                <a:ea typeface="华文新魏" pitchFamily="2" charset="-122"/>
              </a:rPr>
              <a:t>对结论 </a:t>
            </a:r>
            <a:r>
              <a:rPr lang="en-US" altLang="zh-CN" sz="2400" i="1" dirty="0">
                <a:latin typeface="Times New Roman" panose="02020603050405020304" pitchFamily="18" charset="0"/>
                <a:ea typeface="华文新魏" pitchFamily="2" charset="-122"/>
              </a:rPr>
              <a:t>H</a:t>
            </a:r>
            <a:r>
              <a:rPr lang="en-US" altLang="zh-CN" sz="2400" dirty="0">
                <a:latin typeface="Times New Roman" panose="02020603050405020304" pitchFamily="18" charset="0"/>
                <a:ea typeface="华文新魏" pitchFamily="2" charset="-122"/>
              </a:rPr>
              <a:t> </a:t>
            </a:r>
            <a:r>
              <a:rPr lang="zh-CN" altLang="en-US" sz="2400" dirty="0">
                <a:latin typeface="Times New Roman" panose="02020603050405020304" pitchFamily="18" charset="0"/>
                <a:ea typeface="华文新魏" pitchFamily="2" charset="-122"/>
              </a:rPr>
              <a:t>的支持程度和 </a:t>
            </a:r>
            <a:r>
              <a:rPr lang="en-US" altLang="zh-CN" sz="2400" i="1" dirty="0">
                <a:latin typeface="Times New Roman" panose="02020603050405020304" pitchFamily="18" charset="0"/>
                <a:ea typeface="华文新魏" pitchFamily="2" charset="-122"/>
              </a:rPr>
              <a:t>~E</a:t>
            </a:r>
            <a:r>
              <a:rPr lang="en-US" altLang="zh-CN" sz="2400" dirty="0">
                <a:latin typeface="Times New Roman" panose="02020603050405020304" pitchFamily="18" charset="0"/>
                <a:ea typeface="华文新魏" pitchFamily="2" charset="-122"/>
              </a:rPr>
              <a:t> </a:t>
            </a:r>
            <a:r>
              <a:rPr lang="zh-CN" altLang="en-US" sz="2400" dirty="0">
                <a:latin typeface="Times New Roman" panose="02020603050405020304" pitchFamily="18" charset="0"/>
                <a:ea typeface="华文新魏" pitchFamily="2" charset="-122"/>
              </a:rPr>
              <a:t>对 </a:t>
            </a:r>
            <a:r>
              <a:rPr lang="en-US" altLang="zh-CN" sz="2400" i="1" dirty="0">
                <a:latin typeface="Times New Roman" panose="02020603050405020304" pitchFamily="18" charset="0"/>
                <a:ea typeface="华文新魏" pitchFamily="2" charset="-122"/>
              </a:rPr>
              <a:t>H</a:t>
            </a:r>
            <a:r>
              <a:rPr lang="en-US" altLang="zh-CN" sz="2400" dirty="0">
                <a:latin typeface="Times New Roman" panose="02020603050405020304" pitchFamily="18" charset="0"/>
                <a:ea typeface="华文新魏" pitchFamily="2" charset="-122"/>
              </a:rPr>
              <a:t> </a:t>
            </a:r>
            <a:r>
              <a:rPr lang="zh-CN" altLang="en-US" sz="2400" dirty="0">
                <a:latin typeface="Times New Roman" panose="02020603050405020304" pitchFamily="18" charset="0"/>
                <a:ea typeface="华文新魏" pitchFamily="2" charset="-122"/>
              </a:rPr>
              <a:t>的支持程度。</a:t>
            </a:r>
            <a:r>
              <a:rPr lang="en-US" altLang="zh-CN" sz="2400" dirty="0">
                <a:latin typeface="Times New Roman" panose="02020603050405020304" pitchFamily="18" charset="0"/>
                <a:ea typeface="华文新魏" pitchFamily="2" charset="-122"/>
              </a:rPr>
              <a:t>LS </a:t>
            </a:r>
            <a:r>
              <a:rPr lang="zh-CN" altLang="en-US" sz="2400" dirty="0">
                <a:latin typeface="Times New Roman" panose="02020603050405020304" pitchFamily="18" charset="0"/>
                <a:ea typeface="华文新魏" pitchFamily="2" charset="-122"/>
              </a:rPr>
              <a:t>和 </a:t>
            </a:r>
            <a:r>
              <a:rPr lang="en-US" altLang="zh-CN" sz="2400" dirty="0">
                <a:latin typeface="Times New Roman" panose="02020603050405020304" pitchFamily="18" charset="0"/>
                <a:ea typeface="华文新魏" pitchFamily="2" charset="-122"/>
              </a:rPr>
              <a:t>LN </a:t>
            </a:r>
            <a:r>
              <a:rPr lang="zh-CN" altLang="en-US" sz="2400" dirty="0">
                <a:latin typeface="Times New Roman" panose="02020603050405020304" pitchFamily="18" charset="0"/>
                <a:ea typeface="华文新魏" pitchFamily="2" charset="-122"/>
              </a:rPr>
              <a:t>的取值范围是 </a:t>
            </a:r>
            <a:r>
              <a:rPr lang="en-US" altLang="zh-CN" sz="2400" dirty="0">
                <a:latin typeface="Times New Roman" panose="02020603050405020304" pitchFamily="18" charset="0"/>
                <a:ea typeface="华文新魏" pitchFamily="2" charset="-122"/>
              </a:rPr>
              <a:t>[0,+</a:t>
            </a:r>
            <a:r>
              <a:rPr lang="en-US"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华文新魏" pitchFamily="2" charset="-122"/>
              </a:rPr>
              <a:t>)</a:t>
            </a:r>
            <a:r>
              <a:rPr lang="zh-CN" altLang="en-US" sz="2400" dirty="0">
                <a:latin typeface="Times New Roman" panose="02020603050405020304" pitchFamily="18" charset="0"/>
                <a:ea typeface="华文新魏" pitchFamily="2" charset="-122"/>
              </a:rPr>
              <a:t>。</a:t>
            </a:r>
          </a:p>
        </p:txBody>
      </p:sp>
      <p:sp>
        <p:nvSpPr>
          <p:cNvPr id="161798" name="文本框 152580"/>
          <p:cNvSpPr txBox="1">
            <a:spLocks noChangeArrowheads="1"/>
          </p:cNvSpPr>
          <p:nvPr/>
        </p:nvSpPr>
        <p:spPr bwMode="auto">
          <a:xfrm>
            <a:off x="4955982" y="4008437"/>
            <a:ext cx="6668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华文新魏" pitchFamily="2" charset="-122"/>
              </a:rPr>
              <a:t>if   </a:t>
            </a:r>
            <a:r>
              <a:rPr lang="en-US" altLang="zh-CN" sz="2800" i="1" dirty="0">
                <a:latin typeface="Times New Roman" panose="02020603050405020304" pitchFamily="18" charset="0"/>
                <a:ea typeface="华文新魏" pitchFamily="2" charset="-122"/>
              </a:rPr>
              <a:t>E</a:t>
            </a:r>
            <a:r>
              <a:rPr lang="en-US" altLang="zh-CN" sz="2800" dirty="0">
                <a:latin typeface="Times New Roman" panose="02020603050405020304" pitchFamily="18" charset="0"/>
                <a:ea typeface="华文新魏" pitchFamily="2" charset="-122"/>
              </a:rPr>
              <a:t>  then   (LS , LN)  </a:t>
            </a:r>
            <a:r>
              <a:rPr lang="en-US" altLang="zh-CN" sz="2800" i="1" dirty="0">
                <a:latin typeface="Times New Roman" panose="02020603050405020304" pitchFamily="18" charset="0"/>
                <a:ea typeface="华文新魏" pitchFamily="2" charset="-122"/>
              </a:rPr>
              <a:t>H</a:t>
            </a:r>
            <a:r>
              <a:rPr lang="en-US" altLang="zh-CN" sz="2800" dirty="0">
                <a:latin typeface="Times New Roman" panose="02020603050405020304" pitchFamily="18" charset="0"/>
                <a:ea typeface="华文新魏" pitchFamily="2" charset="-122"/>
              </a:rPr>
              <a:t>      (3.19)</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17</a:t>
            </a:fld>
            <a:endParaRPr lang="zh-CN" altLang="en-US" dirty="0"/>
          </a:p>
        </p:txBody>
      </p:sp>
    </p:spTree>
    <p:extLst>
      <p:ext uri="{BB962C8B-B14F-4D97-AF65-F5344CB8AC3E}">
        <p14:creationId xmlns:p14="http://schemas.microsoft.com/office/powerpoint/2010/main" val="158617129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文本框 153601"/>
          <p:cNvSpPr txBox="1">
            <a:spLocks noChangeArrowheads="1"/>
          </p:cNvSpPr>
          <p:nvPr/>
        </p:nvSpPr>
        <p:spPr bwMode="auto">
          <a:xfrm>
            <a:off x="1233805" y="1550670"/>
            <a:ext cx="920051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FFFF"/>
              </a:buClr>
              <a:buSzPct val="90000"/>
              <a:buFont typeface="Wingdings" panose="05000000000000000000" pitchFamily="2" charset="2"/>
              <a:buChar char="v"/>
            </a:pPr>
            <a:r>
              <a:rPr lang="zh-CN" altLang="en-US" sz="2800">
                <a:latin typeface="Times New Roman" panose="02020603050405020304" pitchFamily="18" charset="0"/>
                <a:ea typeface="华文新魏" pitchFamily="2" charset="-122"/>
              </a:rPr>
              <a:t>推理过程即为根据前提 </a:t>
            </a:r>
            <a:r>
              <a:rPr lang="en-US" altLang="zh-CN" sz="2800" i="1">
                <a:latin typeface="Times New Roman" panose="02020603050405020304" pitchFamily="18" charset="0"/>
                <a:ea typeface="华文新魏" pitchFamily="2" charset="-122"/>
              </a:rPr>
              <a:t>E</a:t>
            </a:r>
            <a:r>
              <a:rPr lang="en-US" altLang="zh-CN" sz="2800">
                <a:latin typeface="Times New Roman" panose="02020603050405020304" pitchFamily="18" charset="0"/>
                <a:ea typeface="华文新魏" pitchFamily="2" charset="-122"/>
              </a:rPr>
              <a:t> </a:t>
            </a:r>
            <a:r>
              <a:rPr lang="zh-CN" altLang="en-US" sz="2800">
                <a:latin typeface="Times New Roman" panose="02020603050405020304" pitchFamily="18" charset="0"/>
                <a:ea typeface="华文新魏" pitchFamily="2" charset="-122"/>
              </a:rPr>
              <a:t>的概率 </a:t>
            </a:r>
            <a:r>
              <a:rPr lang="en-US" altLang="zh-CN" sz="2800" i="1">
                <a:latin typeface="Times New Roman" panose="02020603050405020304" pitchFamily="18" charset="0"/>
                <a:ea typeface="华文新魏" pitchFamily="2" charset="-122"/>
              </a:rPr>
              <a:t>P</a:t>
            </a:r>
            <a:r>
              <a:rPr lang="en-US" altLang="zh-CN" sz="2800">
                <a:latin typeface="Times New Roman" panose="02020603050405020304" pitchFamily="18" charset="0"/>
                <a:ea typeface="华文新魏" pitchFamily="2" charset="-122"/>
              </a:rPr>
              <a:t>(</a:t>
            </a:r>
            <a:r>
              <a:rPr lang="en-US" altLang="zh-CN" sz="2800" i="1">
                <a:latin typeface="Times New Roman" panose="02020603050405020304" pitchFamily="18" charset="0"/>
                <a:ea typeface="华文新魏" pitchFamily="2" charset="-122"/>
              </a:rPr>
              <a:t>E</a:t>
            </a:r>
            <a:r>
              <a:rPr lang="en-US" altLang="zh-CN" sz="2800">
                <a:latin typeface="Times New Roman" panose="02020603050405020304" pitchFamily="18" charset="0"/>
                <a:ea typeface="华文新魏" pitchFamily="2" charset="-122"/>
              </a:rPr>
              <a:t>)</a:t>
            </a:r>
            <a:r>
              <a:rPr lang="zh-CN" altLang="en-US" sz="2800">
                <a:latin typeface="Times New Roman" panose="02020603050405020304" pitchFamily="18" charset="0"/>
                <a:ea typeface="华文新魏" pitchFamily="2" charset="-122"/>
              </a:rPr>
              <a:t>，利用规则的 </a:t>
            </a:r>
            <a:r>
              <a:rPr lang="en-US" altLang="zh-CN" sz="2800">
                <a:latin typeface="Times New Roman" panose="02020603050405020304" pitchFamily="18" charset="0"/>
                <a:ea typeface="华文新魏" pitchFamily="2" charset="-122"/>
              </a:rPr>
              <a:t>LS </a:t>
            </a:r>
            <a:r>
              <a:rPr lang="zh-CN" altLang="en-US" sz="2800">
                <a:latin typeface="Times New Roman" panose="02020603050405020304" pitchFamily="18" charset="0"/>
                <a:ea typeface="华文新魏" pitchFamily="2" charset="-122"/>
              </a:rPr>
              <a:t>和 </a:t>
            </a:r>
            <a:r>
              <a:rPr lang="en-US" altLang="zh-CN" sz="2800">
                <a:latin typeface="Times New Roman" panose="02020603050405020304" pitchFamily="18" charset="0"/>
                <a:ea typeface="华文新魏" pitchFamily="2" charset="-122"/>
              </a:rPr>
              <a:t>LN</a:t>
            </a:r>
            <a:r>
              <a:rPr lang="zh-CN" altLang="en-US" sz="2800">
                <a:latin typeface="Times New Roman" panose="02020603050405020304" pitchFamily="18" charset="0"/>
                <a:ea typeface="华文新魏" pitchFamily="2" charset="-122"/>
              </a:rPr>
              <a:t>，把结论</a:t>
            </a:r>
            <a:r>
              <a:rPr lang="zh-CN" altLang="en-US" sz="2800" i="1">
                <a:latin typeface="Times New Roman" panose="02020603050405020304" pitchFamily="18" charset="0"/>
                <a:ea typeface="华文新魏" pitchFamily="2" charset="-122"/>
              </a:rPr>
              <a:t> </a:t>
            </a:r>
            <a:r>
              <a:rPr lang="en-US" altLang="zh-CN" sz="2800" i="1">
                <a:latin typeface="Times New Roman" panose="02020603050405020304" pitchFamily="18" charset="0"/>
                <a:ea typeface="华文新魏" pitchFamily="2" charset="-122"/>
              </a:rPr>
              <a:t>H</a:t>
            </a:r>
            <a:r>
              <a:rPr lang="en-US" altLang="zh-CN" sz="2800">
                <a:latin typeface="Times New Roman" panose="02020603050405020304" pitchFamily="18" charset="0"/>
                <a:ea typeface="华文新魏" pitchFamily="2" charset="-122"/>
              </a:rPr>
              <a:t> </a:t>
            </a:r>
            <a:r>
              <a:rPr lang="zh-CN" altLang="en-US" sz="2800">
                <a:latin typeface="Times New Roman" panose="02020603050405020304" pitchFamily="18" charset="0"/>
                <a:ea typeface="华文新魏" pitchFamily="2" charset="-122"/>
              </a:rPr>
              <a:t>的先验概率 </a:t>
            </a:r>
            <a:r>
              <a:rPr lang="en-US" altLang="zh-CN" sz="2800" i="1">
                <a:latin typeface="Times New Roman" panose="02020603050405020304" pitchFamily="18" charset="0"/>
                <a:ea typeface="华文新魏" pitchFamily="2" charset="-122"/>
              </a:rPr>
              <a:t>P</a:t>
            </a:r>
            <a:r>
              <a:rPr lang="en-US" altLang="zh-CN" sz="2800">
                <a:latin typeface="Times New Roman" panose="02020603050405020304" pitchFamily="18" charset="0"/>
                <a:ea typeface="华文新魏" pitchFamily="2" charset="-122"/>
              </a:rPr>
              <a:t>(</a:t>
            </a:r>
            <a:r>
              <a:rPr lang="en-US" altLang="zh-CN" sz="2800" i="1">
                <a:latin typeface="Times New Roman" panose="02020603050405020304" pitchFamily="18" charset="0"/>
                <a:ea typeface="华文新魏" pitchFamily="2" charset="-122"/>
              </a:rPr>
              <a:t>H</a:t>
            </a:r>
            <a:r>
              <a:rPr lang="en-US" altLang="zh-CN" sz="2800">
                <a:latin typeface="Times New Roman" panose="02020603050405020304" pitchFamily="18" charset="0"/>
                <a:ea typeface="华文新魏" pitchFamily="2" charset="-122"/>
              </a:rPr>
              <a:t>) </a:t>
            </a:r>
            <a:r>
              <a:rPr lang="zh-CN" altLang="en-US" sz="2800">
                <a:latin typeface="Times New Roman" panose="02020603050405020304" pitchFamily="18" charset="0"/>
                <a:ea typeface="华文新魏" pitchFamily="2" charset="-122"/>
              </a:rPr>
              <a:t>更新为后验概率 </a:t>
            </a:r>
            <a:r>
              <a:rPr lang="en-US" altLang="zh-CN" sz="2800" i="1">
                <a:latin typeface="Times New Roman" panose="02020603050405020304" pitchFamily="18" charset="0"/>
                <a:ea typeface="华文新魏" pitchFamily="2" charset="-122"/>
              </a:rPr>
              <a:t>P</a:t>
            </a:r>
            <a:r>
              <a:rPr lang="en-US" altLang="zh-CN" sz="2800">
                <a:latin typeface="Times New Roman" panose="02020603050405020304" pitchFamily="18" charset="0"/>
                <a:ea typeface="华文新魏" pitchFamily="2" charset="-122"/>
              </a:rPr>
              <a:t>(</a:t>
            </a:r>
            <a:r>
              <a:rPr lang="en-US" altLang="zh-CN" sz="2800" i="1">
                <a:latin typeface="Times New Roman" panose="02020603050405020304" pitchFamily="18" charset="0"/>
                <a:ea typeface="华文新魏" pitchFamily="2" charset="-122"/>
              </a:rPr>
              <a:t>H</a:t>
            </a:r>
            <a:r>
              <a:rPr lang="en-US" altLang="zh-CN" sz="2800">
                <a:latin typeface="Times New Roman" panose="02020603050405020304" pitchFamily="18" charset="0"/>
                <a:ea typeface="华文新魏" pitchFamily="2" charset="-122"/>
              </a:rPr>
              <a:t>|</a:t>
            </a:r>
            <a:r>
              <a:rPr lang="en-US" altLang="zh-CN" sz="2800" i="1">
                <a:latin typeface="Times New Roman" panose="02020603050405020304" pitchFamily="18" charset="0"/>
                <a:ea typeface="华文新魏" pitchFamily="2" charset="-122"/>
              </a:rPr>
              <a:t>E</a:t>
            </a:r>
            <a:r>
              <a:rPr lang="en-US" altLang="zh-CN" sz="2800">
                <a:latin typeface="Times New Roman" panose="02020603050405020304" pitchFamily="18" charset="0"/>
                <a:ea typeface="华文新魏" pitchFamily="2" charset="-122"/>
              </a:rPr>
              <a:t>) </a:t>
            </a:r>
            <a:r>
              <a:rPr lang="zh-CN" altLang="en-US" sz="2800">
                <a:latin typeface="Times New Roman" panose="02020603050405020304" pitchFamily="18" charset="0"/>
                <a:ea typeface="华文新魏" pitchFamily="2" charset="-122"/>
              </a:rPr>
              <a:t>的过程。</a:t>
            </a:r>
            <a:endParaRPr lang="zh-CN" altLang="en-US" sz="2800">
              <a:solidFill>
                <a:srgbClr val="FFCC00"/>
              </a:solidFill>
              <a:latin typeface="Times New Roman" panose="02020603050405020304" pitchFamily="18" charset="0"/>
              <a:ea typeface="楷体_GB2312" pitchFamily="49" charset="-122"/>
            </a:endParaRPr>
          </a:p>
        </p:txBody>
      </p:sp>
      <p:sp>
        <p:nvSpPr>
          <p:cNvPr id="162820" name="文本框 153602"/>
          <p:cNvSpPr txBox="1">
            <a:spLocks noChangeArrowheads="1"/>
          </p:cNvSpPr>
          <p:nvPr/>
        </p:nvSpPr>
        <p:spPr bwMode="auto">
          <a:xfrm>
            <a:off x="2438400" y="3037205"/>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华文新魏" pitchFamily="2" charset="-122"/>
                <a:ea typeface="华文新魏" pitchFamily="2" charset="-122"/>
              </a:rPr>
              <a:t>定义几率函数</a:t>
            </a:r>
            <a:r>
              <a:rPr lang="en-US" altLang="zh-CN" sz="2400" i="1">
                <a:latin typeface="Times New Roman" panose="02020603050405020304" pitchFamily="18" charset="0"/>
                <a:ea typeface="华文新魏" pitchFamily="2" charset="-122"/>
              </a:rPr>
              <a:t>O</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X</a:t>
            </a:r>
            <a:r>
              <a:rPr lang="en-US" altLang="zh-CN" sz="2400">
                <a:latin typeface="Times New Roman" panose="02020603050405020304" pitchFamily="18" charset="0"/>
                <a:ea typeface="华文新魏" pitchFamily="2" charset="-122"/>
              </a:rPr>
              <a:t>)</a:t>
            </a:r>
            <a:r>
              <a:rPr lang="en-US" altLang="zh-CN" sz="2400">
                <a:latin typeface="华文新魏" pitchFamily="2" charset="-122"/>
                <a:ea typeface="华文新魏" pitchFamily="2" charset="-122"/>
              </a:rPr>
              <a:t>:</a:t>
            </a:r>
          </a:p>
        </p:txBody>
      </p:sp>
      <p:sp>
        <p:nvSpPr>
          <p:cNvPr id="162821" name="文本框 153603"/>
          <p:cNvSpPr txBox="1">
            <a:spLocks noChangeArrowheads="1"/>
          </p:cNvSpPr>
          <p:nvPr/>
        </p:nvSpPr>
        <p:spPr bwMode="auto">
          <a:xfrm>
            <a:off x="2525395" y="529717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华文新魏" pitchFamily="2" charset="-122"/>
                <a:ea typeface="华文新魏" pitchFamily="2" charset="-122"/>
              </a:rPr>
              <a:t>即事件</a:t>
            </a:r>
            <a:r>
              <a:rPr lang="en-US" altLang="zh-CN" sz="2400" i="1">
                <a:latin typeface="Times New Roman" panose="02020603050405020304" pitchFamily="18" charset="0"/>
                <a:ea typeface="华文新魏" pitchFamily="2" charset="-122"/>
              </a:rPr>
              <a:t>X</a:t>
            </a:r>
            <a:r>
              <a:rPr lang="zh-CN" altLang="en-US" sz="2400">
                <a:latin typeface="华文新魏" pitchFamily="2" charset="-122"/>
                <a:ea typeface="华文新魏" pitchFamily="2" charset="-122"/>
              </a:rPr>
              <a:t>发生的几率等于</a:t>
            </a:r>
            <a:r>
              <a:rPr lang="en-US" altLang="zh-CN" sz="2400" i="1">
                <a:latin typeface="Times New Roman" panose="02020603050405020304" pitchFamily="18" charset="0"/>
                <a:ea typeface="华文新魏" pitchFamily="2" charset="-122"/>
              </a:rPr>
              <a:t>X</a:t>
            </a:r>
            <a:r>
              <a:rPr lang="zh-CN" altLang="en-US" sz="2400">
                <a:latin typeface="华文新魏" pitchFamily="2" charset="-122"/>
                <a:ea typeface="华文新魏" pitchFamily="2" charset="-122"/>
              </a:rPr>
              <a:t>的概率与</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X</a:t>
            </a:r>
            <a:r>
              <a:rPr lang="zh-CN" altLang="en-US" sz="2400">
                <a:latin typeface="华文新魏" pitchFamily="2" charset="-122"/>
                <a:ea typeface="华文新魏" pitchFamily="2" charset="-122"/>
              </a:rPr>
              <a:t>的概率之比。</a:t>
            </a:r>
          </a:p>
        </p:txBody>
      </p:sp>
      <p:grpSp>
        <p:nvGrpSpPr>
          <p:cNvPr id="162822" name="组合 153604"/>
          <p:cNvGrpSpPr/>
          <p:nvPr/>
        </p:nvGrpSpPr>
        <p:grpSpPr bwMode="auto">
          <a:xfrm>
            <a:off x="3733800" y="3729991"/>
            <a:ext cx="4724400" cy="1052513"/>
            <a:chOff x="1728" y="2256"/>
            <a:chExt cx="2976" cy="663"/>
          </a:xfrm>
        </p:grpSpPr>
        <p:grpSp>
          <p:nvGrpSpPr>
            <p:cNvPr id="162823" name="组合 153605"/>
            <p:cNvGrpSpPr/>
            <p:nvPr/>
          </p:nvGrpSpPr>
          <p:grpSpPr bwMode="auto">
            <a:xfrm>
              <a:off x="1728" y="2256"/>
              <a:ext cx="1536" cy="663"/>
              <a:chOff x="960" y="2160"/>
              <a:chExt cx="1536" cy="663"/>
            </a:xfrm>
          </p:grpSpPr>
          <p:sp>
            <p:nvSpPr>
              <p:cNvPr id="162825" name="文本框 153606"/>
              <p:cNvSpPr txBox="1">
                <a:spLocks noChangeArrowheads="1"/>
              </p:cNvSpPr>
              <p:nvPr/>
            </p:nvSpPr>
            <p:spPr bwMode="auto">
              <a:xfrm>
                <a:off x="960" y="2352"/>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ea typeface="楷体_GB2312" pitchFamily="49" charset="-122"/>
                  </a:rPr>
                  <a:t>O</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X</a:t>
                </a:r>
                <a:r>
                  <a:rPr lang="en-US" altLang="zh-CN" sz="2800">
                    <a:latin typeface="Times New Roman" panose="02020603050405020304" pitchFamily="18" charset="0"/>
                    <a:ea typeface="楷体_GB2312" pitchFamily="49" charset="-122"/>
                  </a:rPr>
                  <a:t>) =</a:t>
                </a:r>
              </a:p>
            </p:txBody>
          </p:sp>
          <p:sp>
            <p:nvSpPr>
              <p:cNvPr id="162826" name="文本框 153607"/>
              <p:cNvSpPr txBox="1">
                <a:spLocks noChangeArrowheads="1"/>
              </p:cNvSpPr>
              <p:nvPr/>
            </p:nvSpPr>
            <p:spPr bwMode="auto">
              <a:xfrm>
                <a:off x="1824" y="216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ea typeface="楷体_GB2312" pitchFamily="49" charset="-122"/>
                  </a:rPr>
                  <a:t>P</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X</a:t>
                </a:r>
                <a:r>
                  <a:rPr lang="en-US" altLang="zh-CN" sz="2800">
                    <a:latin typeface="Times New Roman" panose="02020603050405020304" pitchFamily="18" charset="0"/>
                    <a:ea typeface="楷体_GB2312" pitchFamily="49" charset="-122"/>
                  </a:rPr>
                  <a:t>)</a:t>
                </a:r>
              </a:p>
            </p:txBody>
          </p:sp>
          <p:sp>
            <p:nvSpPr>
              <p:cNvPr id="162827" name="文本框 153608"/>
              <p:cNvSpPr txBox="1">
                <a:spLocks noChangeArrowheads="1"/>
              </p:cNvSpPr>
              <p:nvPr/>
            </p:nvSpPr>
            <p:spPr bwMode="auto">
              <a:xfrm>
                <a:off x="1776" y="2496"/>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ea typeface="楷体_GB2312" pitchFamily="49" charset="-122"/>
                  </a:rPr>
                  <a:t>P</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X</a:t>
                </a:r>
                <a:r>
                  <a:rPr lang="en-US" altLang="zh-CN" sz="2800">
                    <a:latin typeface="Times New Roman" panose="02020603050405020304" pitchFamily="18" charset="0"/>
                    <a:ea typeface="楷体_GB2312" pitchFamily="49" charset="-122"/>
                  </a:rPr>
                  <a:t>)</a:t>
                </a:r>
              </a:p>
            </p:txBody>
          </p:sp>
          <p:sp>
            <p:nvSpPr>
              <p:cNvPr id="162828" name="直接连接符 153609"/>
              <p:cNvSpPr>
                <a:spLocks noChangeShapeType="1"/>
              </p:cNvSpPr>
              <p:nvPr/>
            </p:nvSpPr>
            <p:spPr bwMode="auto">
              <a:xfrm>
                <a:off x="1728" y="2496"/>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2824" name="文本框 153610"/>
            <p:cNvSpPr txBox="1">
              <a:spLocks noChangeArrowheads="1"/>
            </p:cNvSpPr>
            <p:nvPr/>
          </p:nvSpPr>
          <p:spPr bwMode="auto">
            <a:xfrm>
              <a:off x="4032" y="2448"/>
              <a:ext cx="67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Times New Roman" panose="02020603050405020304" pitchFamily="18" charset="0"/>
                  <a:ea typeface="楷体_GB2312" pitchFamily="49" charset="-122"/>
                </a:rPr>
                <a:t>(3.23)</a:t>
              </a:r>
            </a:p>
          </p:txBody>
        </p:sp>
      </p:grpSp>
      <p:sp>
        <p:nvSpPr>
          <p:cNvPr id="2" name="灯片编号占位符 1"/>
          <p:cNvSpPr>
            <a:spLocks noGrp="1"/>
          </p:cNvSpPr>
          <p:nvPr>
            <p:ph type="sldNum" sz="quarter" idx="12"/>
          </p:nvPr>
        </p:nvSpPr>
        <p:spPr/>
        <p:txBody>
          <a:bodyPr/>
          <a:lstStyle/>
          <a:p>
            <a:pPr>
              <a:defRPr/>
            </a:pPr>
            <a:fld id="{EECEB855-5168-4E94-817A-57D2439D0FBC}" type="slidenum">
              <a:rPr lang="en-US" altLang="zh-CN"/>
              <a:t>18</a:t>
            </a:fld>
            <a:endParaRPr lang="zh-CN" altLang="en-US" dirty="0"/>
          </a:p>
        </p:txBody>
      </p:sp>
      <p:sp>
        <p:nvSpPr>
          <p:cNvPr id="152578" name="标题 152577"/>
          <p:cNvSpPr>
            <a:spLocks noGrp="1"/>
          </p:cNvSpPr>
          <p:nvPr>
            <p:ph type="title"/>
          </p:nvPr>
        </p:nvSpPr>
        <p:spPr>
          <a:xfrm>
            <a:off x="1126490" y="593725"/>
            <a:ext cx="8884920" cy="675005"/>
          </a:xfrm>
        </p:spPr>
        <p:txBody>
          <a:bodyPr/>
          <a:lstStyle/>
          <a:p>
            <a:pPr eaLnBrk="1" hangingPunct="1">
              <a:defRPr/>
            </a:pPr>
            <a:r>
              <a:rPr lang="zh-CN" altLang="en-US" dirty="0">
                <a:cs typeface="微软雅黑" panose="020B0503020204020204" pitchFamily="34" charset="-122"/>
                <a:sym typeface="+mn-ea"/>
              </a:rPr>
              <a:t>1 知识不确定性的表示</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91170618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文本框 154625"/>
          <p:cNvSpPr txBox="1">
            <a:spLocks noChangeArrowheads="1"/>
          </p:cNvSpPr>
          <p:nvPr/>
        </p:nvSpPr>
        <p:spPr bwMode="auto">
          <a:xfrm>
            <a:off x="3086100" y="2180273"/>
            <a:ext cx="60198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ea typeface="楷体_GB2312" pitchFamily="49" charset="-122"/>
              </a:rPr>
              <a:t>O</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H</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E</a:t>
            </a:r>
            <a:r>
              <a:rPr lang="en-US" altLang="zh-CN" sz="2800">
                <a:latin typeface="Times New Roman" panose="02020603050405020304" pitchFamily="18" charset="0"/>
                <a:ea typeface="楷体_GB2312" pitchFamily="49" charset="-122"/>
              </a:rPr>
              <a:t>) = LS </a:t>
            </a:r>
            <a:r>
              <a:rPr lang="en-US" altLang="zh-CN" sz="2800">
                <a:latin typeface="宋体" panose="02010600030101010101" pitchFamily="2" charset="-122"/>
              </a:rPr>
              <a:t>·</a:t>
            </a:r>
            <a:r>
              <a:rPr lang="en-US" altLang="zh-CN" sz="2800">
                <a:latin typeface="Times New Roman" panose="02020603050405020304" pitchFamily="18" charset="0"/>
                <a:ea typeface="楷体_GB2312" pitchFamily="49" charset="-122"/>
              </a:rPr>
              <a:t> </a:t>
            </a:r>
            <a:r>
              <a:rPr lang="en-US" altLang="zh-CN" sz="2800" i="1">
                <a:latin typeface="Times New Roman" panose="02020603050405020304" pitchFamily="18" charset="0"/>
                <a:ea typeface="楷体_GB2312" pitchFamily="49" charset="-122"/>
              </a:rPr>
              <a:t>O</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H</a:t>
            </a:r>
            <a:r>
              <a:rPr lang="en-US" altLang="zh-CN" sz="28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(3.25)</a:t>
            </a:r>
          </a:p>
          <a:p>
            <a:pPr eaLnBrk="1" hangingPunct="1">
              <a:spcBef>
                <a:spcPct val="50000"/>
              </a:spcBef>
            </a:pPr>
            <a:r>
              <a:rPr lang="en-US" altLang="zh-CN" sz="2800" i="1">
                <a:latin typeface="Times New Roman" panose="02020603050405020304" pitchFamily="18" charset="0"/>
                <a:ea typeface="楷体_GB2312" pitchFamily="49" charset="-122"/>
              </a:rPr>
              <a:t>O</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H</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E</a:t>
            </a:r>
            <a:r>
              <a:rPr lang="en-US" altLang="zh-CN" sz="2800">
                <a:latin typeface="Times New Roman" panose="02020603050405020304" pitchFamily="18" charset="0"/>
                <a:ea typeface="楷体_GB2312" pitchFamily="49" charset="-122"/>
              </a:rPr>
              <a:t>) = LN </a:t>
            </a:r>
            <a:r>
              <a:rPr lang="en-US" altLang="zh-CN" sz="2800">
                <a:latin typeface="宋体" panose="02010600030101010101" pitchFamily="2" charset="-122"/>
              </a:rPr>
              <a:t>·</a:t>
            </a:r>
            <a:r>
              <a:rPr lang="en-US" altLang="zh-CN" sz="2800">
                <a:latin typeface="Times New Roman" panose="02020603050405020304" pitchFamily="18" charset="0"/>
                <a:ea typeface="楷体_GB2312" pitchFamily="49" charset="-122"/>
              </a:rPr>
              <a:t> </a:t>
            </a:r>
            <a:r>
              <a:rPr lang="en-US" altLang="zh-CN" sz="2800" i="1">
                <a:latin typeface="Times New Roman" panose="02020603050405020304" pitchFamily="18" charset="0"/>
                <a:ea typeface="楷体_GB2312" pitchFamily="49" charset="-122"/>
              </a:rPr>
              <a:t>O</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H</a:t>
            </a:r>
            <a:r>
              <a:rPr lang="en-US" altLang="zh-CN" sz="28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(3.26)</a:t>
            </a:r>
          </a:p>
        </p:txBody>
      </p:sp>
      <p:sp>
        <p:nvSpPr>
          <p:cNvPr id="163844" name="文本框 154626"/>
          <p:cNvSpPr txBox="1">
            <a:spLocks noChangeArrowheads="1"/>
          </p:cNvSpPr>
          <p:nvPr/>
        </p:nvSpPr>
        <p:spPr bwMode="auto">
          <a:xfrm>
            <a:off x="1169988" y="1477963"/>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华文新魏" pitchFamily="2" charset="-122"/>
                <a:ea typeface="华文新魏" pitchFamily="2" charset="-122"/>
              </a:rPr>
              <a:t>根据概率函数公式可得</a:t>
            </a:r>
            <a:r>
              <a:rPr lang="en-US" altLang="zh-CN" sz="2400">
                <a:latin typeface="华文新魏" pitchFamily="2" charset="-122"/>
                <a:ea typeface="华文新魏" pitchFamily="2" charset="-122"/>
              </a:rPr>
              <a:t>:</a:t>
            </a:r>
          </a:p>
        </p:txBody>
      </p:sp>
      <p:sp>
        <p:nvSpPr>
          <p:cNvPr id="163845" name="文本框 154627"/>
          <p:cNvSpPr txBox="1">
            <a:spLocks noChangeArrowheads="1"/>
          </p:cNvSpPr>
          <p:nvPr/>
        </p:nvSpPr>
        <p:spPr bwMode="auto">
          <a:xfrm>
            <a:off x="1170305" y="3957955"/>
            <a:ext cx="10169525" cy="17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2400">
                <a:latin typeface="华文新魏" pitchFamily="2" charset="-122"/>
                <a:ea typeface="华文新魏" pitchFamily="2" charset="-122"/>
              </a:rPr>
              <a:t>以上两式表明</a:t>
            </a:r>
            <a:r>
              <a:rPr lang="en-US" altLang="zh-CN" sz="2400">
                <a:latin typeface="华文新魏" pitchFamily="2" charset="-122"/>
                <a:ea typeface="华文新魏" pitchFamily="2" charset="-122"/>
              </a:rPr>
              <a:t>:</a:t>
            </a:r>
          </a:p>
          <a:p>
            <a:pPr eaLnBrk="1" hangingPunct="1">
              <a:lnSpc>
                <a:spcPct val="120000"/>
              </a:lnSpc>
              <a:spcBef>
                <a:spcPct val="50000"/>
              </a:spcBef>
            </a:pPr>
            <a:r>
              <a:rPr lang="zh-CN" altLang="en-US" sz="2400">
                <a:latin typeface="华文新魏" pitchFamily="2" charset="-122"/>
                <a:ea typeface="华文新魏" pitchFamily="2" charset="-122"/>
              </a:rPr>
              <a:t>当 </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 </a:t>
            </a:r>
            <a:r>
              <a:rPr lang="zh-CN" altLang="en-US" sz="2400">
                <a:latin typeface="华文新魏" pitchFamily="2" charset="-122"/>
                <a:ea typeface="华文新魏" pitchFamily="2" charset="-122"/>
              </a:rPr>
              <a:t>为真时，可利用</a:t>
            </a:r>
            <a:r>
              <a:rPr lang="en-US" altLang="zh-CN" sz="2400">
                <a:latin typeface="Times New Roman" panose="02020603050405020304" pitchFamily="18" charset="0"/>
                <a:ea typeface="华文新魏" pitchFamily="2" charset="-122"/>
              </a:rPr>
              <a:t>LS </a:t>
            </a:r>
            <a:r>
              <a:rPr lang="zh-CN" altLang="en-US" sz="2400">
                <a:latin typeface="华文新魏" pitchFamily="2" charset="-122"/>
                <a:ea typeface="华文新魏" pitchFamily="2" charset="-122"/>
              </a:rPr>
              <a:t>将</a:t>
            </a:r>
            <a:r>
              <a:rPr lang="zh-CN" altLang="en-US" sz="2400" i="1">
                <a:latin typeface="华文新魏" pitchFamily="2" charset="-122"/>
                <a:ea typeface="华文新魏" pitchFamily="2" charset="-122"/>
              </a:rPr>
              <a:t> </a:t>
            </a:r>
            <a:r>
              <a:rPr lang="en-US" altLang="zh-CN" sz="2400" i="1">
                <a:latin typeface="Times New Roman" panose="02020603050405020304" pitchFamily="18" charset="0"/>
                <a:ea typeface="华文新魏" pitchFamily="2" charset="-122"/>
              </a:rPr>
              <a:t>H</a:t>
            </a:r>
            <a:r>
              <a:rPr lang="zh-CN" altLang="en-US" sz="2400">
                <a:latin typeface="华文新魏" pitchFamily="2" charset="-122"/>
                <a:ea typeface="华文新魏" pitchFamily="2" charset="-122"/>
              </a:rPr>
              <a:t>的先验几率 </a:t>
            </a:r>
            <a:r>
              <a:rPr lang="en-US" altLang="zh-CN" sz="2400" i="1">
                <a:latin typeface="Times New Roman" panose="02020603050405020304" pitchFamily="18" charset="0"/>
                <a:ea typeface="华文新魏" pitchFamily="2" charset="-122"/>
              </a:rPr>
              <a:t>O</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H</a:t>
            </a:r>
            <a:r>
              <a:rPr lang="en-US" altLang="zh-CN" sz="2400">
                <a:latin typeface="Times New Roman" panose="02020603050405020304" pitchFamily="18" charset="0"/>
                <a:ea typeface="华文新魏" pitchFamily="2" charset="-122"/>
              </a:rPr>
              <a:t>) </a:t>
            </a:r>
            <a:r>
              <a:rPr lang="zh-CN" altLang="en-US" sz="2400">
                <a:latin typeface="华文新魏" pitchFamily="2" charset="-122"/>
                <a:ea typeface="华文新魏" pitchFamily="2" charset="-122"/>
              </a:rPr>
              <a:t>更新为其后验几率 </a:t>
            </a:r>
            <a:r>
              <a:rPr lang="en-US" altLang="zh-CN" sz="2400" i="1">
                <a:latin typeface="Times New Roman" panose="02020603050405020304" pitchFamily="18" charset="0"/>
                <a:ea typeface="华文新魏" pitchFamily="2" charset="-122"/>
              </a:rPr>
              <a:t>O</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H</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a:t>
            </a:r>
            <a:r>
              <a:rPr lang="en-US" altLang="zh-CN" sz="2400">
                <a:latin typeface="华文新魏" pitchFamily="2" charset="-122"/>
                <a:ea typeface="华文新魏" pitchFamily="2" charset="-122"/>
              </a:rPr>
              <a:t>;</a:t>
            </a:r>
          </a:p>
          <a:p>
            <a:pPr eaLnBrk="1" hangingPunct="1">
              <a:lnSpc>
                <a:spcPct val="120000"/>
              </a:lnSpc>
              <a:spcBef>
                <a:spcPct val="50000"/>
              </a:spcBef>
            </a:pPr>
            <a:r>
              <a:rPr lang="zh-CN" altLang="en-US" sz="2400">
                <a:latin typeface="华文新魏" pitchFamily="2" charset="-122"/>
                <a:ea typeface="华文新魏" pitchFamily="2" charset="-122"/>
              </a:rPr>
              <a:t>当 </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 </a:t>
            </a:r>
            <a:r>
              <a:rPr lang="zh-CN" altLang="en-US" sz="2400">
                <a:latin typeface="华文新魏" pitchFamily="2" charset="-122"/>
                <a:ea typeface="华文新魏" pitchFamily="2" charset="-122"/>
              </a:rPr>
              <a:t>为假时，可利用 </a:t>
            </a:r>
            <a:r>
              <a:rPr lang="en-US" altLang="zh-CN" sz="2400">
                <a:latin typeface="Times New Roman" panose="02020603050405020304" pitchFamily="18" charset="0"/>
                <a:ea typeface="华文新魏" pitchFamily="2" charset="-122"/>
              </a:rPr>
              <a:t>LN</a:t>
            </a: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将</a:t>
            </a:r>
            <a:r>
              <a:rPr lang="zh-CN" altLang="en-US" sz="2400">
                <a:latin typeface="Times New Roman" panose="02020603050405020304" pitchFamily="18" charset="0"/>
                <a:ea typeface="华文新魏" pitchFamily="2" charset="-122"/>
              </a:rPr>
              <a:t> </a:t>
            </a:r>
            <a:r>
              <a:rPr lang="en-US" altLang="zh-CN" sz="2400" i="1">
                <a:latin typeface="Times New Roman" panose="02020603050405020304" pitchFamily="18" charset="0"/>
                <a:ea typeface="华文新魏" pitchFamily="2" charset="-122"/>
              </a:rPr>
              <a:t>H</a:t>
            </a:r>
            <a:r>
              <a:rPr lang="zh-CN" altLang="en-US" sz="2400">
                <a:latin typeface="华文新魏" pitchFamily="2" charset="-122"/>
                <a:ea typeface="华文新魏" pitchFamily="2" charset="-122"/>
              </a:rPr>
              <a:t>的先验几率</a:t>
            </a:r>
            <a:r>
              <a:rPr lang="zh-CN" altLang="en-US" sz="2400" i="1">
                <a:latin typeface="华文新魏" pitchFamily="2" charset="-122"/>
                <a:ea typeface="华文新魏" pitchFamily="2" charset="-122"/>
              </a:rPr>
              <a:t> </a:t>
            </a:r>
            <a:r>
              <a:rPr lang="en-US" altLang="zh-CN" sz="2400" i="1">
                <a:latin typeface="Times New Roman" panose="02020603050405020304" pitchFamily="18" charset="0"/>
                <a:ea typeface="华文新魏" pitchFamily="2" charset="-122"/>
              </a:rPr>
              <a:t>O</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H</a:t>
            </a:r>
            <a:r>
              <a:rPr lang="en-US" altLang="zh-CN" sz="2400">
                <a:latin typeface="Times New Roman" panose="02020603050405020304" pitchFamily="18" charset="0"/>
                <a:ea typeface="华文新魏" pitchFamily="2" charset="-122"/>
              </a:rPr>
              <a:t>)</a:t>
            </a:r>
            <a:r>
              <a:rPr lang="zh-CN" altLang="en-US" sz="2400">
                <a:latin typeface="华文新魏" pitchFamily="2" charset="-122"/>
                <a:ea typeface="华文新魏" pitchFamily="2" charset="-122"/>
              </a:rPr>
              <a:t>更新为其后验几率 </a:t>
            </a:r>
            <a:r>
              <a:rPr lang="en-US" altLang="zh-CN" sz="2400" i="1">
                <a:latin typeface="Times New Roman" panose="02020603050405020304" pitchFamily="18" charset="0"/>
                <a:ea typeface="华文新魏" pitchFamily="2" charset="-122"/>
              </a:rPr>
              <a:t>O</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H</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a:t>
            </a:r>
            <a:r>
              <a:rPr lang="zh-CN" altLang="en-US" sz="2400">
                <a:latin typeface="华文新魏" pitchFamily="2" charset="-122"/>
                <a:ea typeface="华文新魏" pitchFamily="2" charset="-122"/>
              </a:rPr>
              <a:t>。</a:t>
            </a:r>
          </a:p>
        </p:txBody>
      </p:sp>
      <p:sp>
        <p:nvSpPr>
          <p:cNvPr id="4" name="灯片编号占位符 3"/>
          <p:cNvSpPr>
            <a:spLocks noGrp="1"/>
          </p:cNvSpPr>
          <p:nvPr>
            <p:ph type="sldNum" sz="quarter" idx="12"/>
          </p:nvPr>
        </p:nvSpPr>
        <p:spPr/>
        <p:txBody>
          <a:bodyPr/>
          <a:lstStyle/>
          <a:p>
            <a:pPr>
              <a:defRPr/>
            </a:pPr>
            <a:fld id="{6F19C638-8330-43CF-A786-978F036C2220}" type="slidenum">
              <a:rPr lang="en-US" altLang="zh-CN"/>
              <a:t>19</a:t>
            </a:fld>
            <a:endParaRPr lang="en-US" altLang="zh-CN" dirty="0"/>
          </a:p>
        </p:txBody>
      </p:sp>
      <p:sp>
        <p:nvSpPr>
          <p:cNvPr id="152578" name="标题 152577"/>
          <p:cNvSpPr>
            <a:spLocks noGrp="1"/>
          </p:cNvSpPr>
          <p:nvPr/>
        </p:nvSpPr>
        <p:spPr>
          <a:xfrm>
            <a:off x="1126490" y="593725"/>
            <a:ext cx="8884920" cy="675005"/>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eaLnBrk="1" hangingPunct="1">
              <a:defRPr/>
            </a:pPr>
            <a:r>
              <a:rPr lang="zh-CN" altLang="en-US" dirty="0">
                <a:cs typeface="微软雅黑" panose="020B0503020204020204" pitchFamily="34" charset="-122"/>
                <a:sym typeface="+mn-ea"/>
              </a:rPr>
              <a:t>知识不确定性的表示</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6683282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1191236" y="668646"/>
            <a:ext cx="10184235" cy="2592388"/>
          </a:xfrm>
        </p:spPr>
        <p:txBody>
          <a:bodyPr/>
          <a:lstStyle/>
          <a:p>
            <a:pPr algn="ctr">
              <a:defRPr/>
            </a:pPr>
            <a:r>
              <a:rPr kumimoji="1" lang="zh-CN" altLang="en-US" sz="6000" dirty="0">
                <a:solidFill>
                  <a:srgbClr val="FF0000"/>
                </a:solidFill>
                <a:latin typeface="华文新魏" pitchFamily="2" charset="-122"/>
                <a:ea typeface="华文新魏" pitchFamily="2" charset="-122"/>
              </a:rPr>
              <a:t> </a:t>
            </a:r>
            <a:br>
              <a:rPr kumimoji="1" lang="zh-CN" altLang="en-US" sz="4400" dirty="0">
                <a:solidFill>
                  <a:srgbClr val="FF0000"/>
                </a:solidFill>
                <a:latin typeface="Verdana" panose="020B0604030504040204" pitchFamily="34" charset="0"/>
                <a:ea typeface="隶书" pitchFamily="49" charset="-122"/>
              </a:rPr>
            </a:br>
            <a:br>
              <a:rPr kumimoji="1" lang="zh-CN" altLang="en-US" dirty="0">
                <a:latin typeface="Verdana" panose="020B0604030504040204" pitchFamily="34" charset="0"/>
                <a:ea typeface="隶书" pitchFamily="49" charset="-122"/>
              </a:rPr>
            </a:br>
            <a:r>
              <a:rPr kumimoji="1" lang="zh-CN" altLang="en-US" dirty="0">
                <a:latin typeface="Verdana" panose="020B0604030504040204" pitchFamily="34" charset="0"/>
                <a:ea typeface="隶书" pitchFamily="49" charset="-122"/>
              </a:rPr>
              <a:t> </a:t>
            </a:r>
            <a:r>
              <a:rPr kumimoji="1" lang="zh-CN" altLang="en-US" sz="4400" dirty="0">
                <a:solidFill>
                  <a:srgbClr val="0000FF"/>
                </a:solidFill>
                <a:latin typeface="Verdana" panose="020B0604030504040204" pitchFamily="34" charset="0"/>
                <a:ea typeface="隶书" pitchFamily="49" charset="-122"/>
              </a:rPr>
              <a:t>第</a:t>
            </a:r>
            <a:r>
              <a:rPr kumimoji="1" lang="en-US" altLang="zh-CN" sz="4400" dirty="0">
                <a:solidFill>
                  <a:srgbClr val="0000FF"/>
                </a:solidFill>
                <a:latin typeface="Verdana" panose="020B0604030504040204" pitchFamily="34" charset="0"/>
                <a:ea typeface="隶书" pitchFamily="49" charset="-122"/>
              </a:rPr>
              <a:t>4</a:t>
            </a:r>
            <a:r>
              <a:rPr kumimoji="1" lang="zh-CN" altLang="en-US" sz="4400" dirty="0">
                <a:solidFill>
                  <a:srgbClr val="0000FF"/>
                </a:solidFill>
                <a:latin typeface="Verdana" panose="020B0604030504040204" pitchFamily="34" charset="0"/>
                <a:ea typeface="隶书" pitchFamily="49" charset="-122"/>
              </a:rPr>
              <a:t>章  不确定性推理</a:t>
            </a:r>
            <a:br>
              <a:rPr kumimoji="1" lang="zh-CN" altLang="en-US" sz="4400" dirty="0">
                <a:latin typeface="Verdana" panose="020B0604030504040204" pitchFamily="34" charset="0"/>
                <a:ea typeface="隶书" pitchFamily="49" charset="-122"/>
              </a:rPr>
            </a:br>
            <a:endParaRPr lang="en-US" altLang="zh-CN" i="1"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文本框 155649"/>
          <p:cNvSpPr txBox="1">
            <a:spLocks noChangeArrowheads="1"/>
          </p:cNvSpPr>
          <p:nvPr/>
        </p:nvSpPr>
        <p:spPr bwMode="auto">
          <a:xfrm>
            <a:off x="1163320" y="1567815"/>
            <a:ext cx="962533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lang="zh-CN" altLang="en-US" sz="2400">
                <a:latin typeface="华文新魏" pitchFamily="2" charset="-122"/>
                <a:ea typeface="华文新魏" pitchFamily="2" charset="-122"/>
              </a:rPr>
              <a:t>由式</a:t>
            </a:r>
            <a:r>
              <a:rPr lang="en-US" altLang="zh-CN" sz="2400">
                <a:latin typeface="Times New Roman" panose="02020603050405020304" pitchFamily="18" charset="0"/>
                <a:ea typeface="华文新魏" pitchFamily="2" charset="-122"/>
              </a:rPr>
              <a:t>(3.25)~(3.26)</a:t>
            </a:r>
            <a:r>
              <a:rPr lang="zh-CN" altLang="en-US" sz="2400">
                <a:latin typeface="华文新魏" pitchFamily="2" charset="-122"/>
                <a:ea typeface="华文新魏" pitchFamily="2" charset="-122"/>
              </a:rPr>
              <a:t>可知：</a:t>
            </a:r>
            <a:r>
              <a:rPr lang="en-US" altLang="zh-CN" sz="2400">
                <a:latin typeface="Times New Roman" panose="02020603050405020304" pitchFamily="18" charset="0"/>
                <a:ea typeface="华文新魏" pitchFamily="2" charset="-122"/>
              </a:rPr>
              <a:t>LS</a:t>
            </a:r>
            <a:r>
              <a:rPr lang="zh-CN" altLang="en-US" sz="2400">
                <a:latin typeface="华文新魏" pitchFamily="2" charset="-122"/>
                <a:ea typeface="华文新魏" pitchFamily="2" charset="-122"/>
              </a:rPr>
              <a:t>越大，则</a:t>
            </a:r>
            <a:r>
              <a:rPr lang="en-US" altLang="zh-CN" sz="2400" i="1">
                <a:latin typeface="Times New Roman" panose="02020603050405020304" pitchFamily="18" charset="0"/>
                <a:ea typeface="华文新魏" pitchFamily="2" charset="-122"/>
              </a:rPr>
              <a:t>O</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H</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a:t>
            </a:r>
            <a:r>
              <a:rPr lang="zh-CN" altLang="en-US" sz="2400">
                <a:latin typeface="华文新魏" pitchFamily="2" charset="-122"/>
                <a:ea typeface="华文新魏" pitchFamily="2" charset="-122"/>
              </a:rPr>
              <a:t>越大，且</a:t>
            </a:r>
            <a:r>
              <a:rPr lang="en-US" altLang="zh-CN" sz="2400" i="1">
                <a:latin typeface="Times New Roman" panose="02020603050405020304" pitchFamily="18" charset="0"/>
                <a:ea typeface="华文新魏" pitchFamily="2" charset="-122"/>
              </a:rPr>
              <a:t>P</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H</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a:t>
            </a:r>
            <a:r>
              <a:rPr lang="zh-CN" altLang="en-US" sz="2400">
                <a:latin typeface="华文新魏" pitchFamily="2" charset="-122"/>
                <a:ea typeface="华文新魏" pitchFamily="2" charset="-122"/>
              </a:rPr>
              <a:t>也越大，说明</a:t>
            </a:r>
            <a:r>
              <a:rPr lang="en-US" altLang="zh-CN" sz="2400" i="1">
                <a:latin typeface="Times New Roman" panose="02020603050405020304" pitchFamily="18" charset="0"/>
                <a:ea typeface="华文新魏" pitchFamily="2" charset="-122"/>
              </a:rPr>
              <a:t>E</a:t>
            </a:r>
            <a:r>
              <a:rPr lang="zh-CN" altLang="en-US" sz="2400">
                <a:latin typeface="华文新魏" pitchFamily="2" charset="-122"/>
                <a:ea typeface="华文新魏" pitchFamily="2" charset="-122"/>
              </a:rPr>
              <a:t>对</a:t>
            </a:r>
            <a:r>
              <a:rPr lang="en-US" altLang="zh-CN" sz="2400" i="1">
                <a:latin typeface="Times New Roman" panose="02020603050405020304" pitchFamily="18" charset="0"/>
                <a:ea typeface="华文新魏" pitchFamily="2" charset="-122"/>
              </a:rPr>
              <a:t>H</a:t>
            </a:r>
            <a:r>
              <a:rPr lang="zh-CN" altLang="en-US" sz="2400">
                <a:latin typeface="华文新魏" pitchFamily="2" charset="-122"/>
                <a:ea typeface="华文新魏" pitchFamily="2" charset="-122"/>
              </a:rPr>
              <a:t>的支持越强。当</a:t>
            </a:r>
            <a:r>
              <a:rPr lang="en-US" altLang="zh-CN" sz="2400">
                <a:latin typeface="Times New Roman" panose="02020603050405020304" pitchFamily="18" charset="0"/>
                <a:ea typeface="华文新魏" pitchFamily="2" charset="-122"/>
              </a:rPr>
              <a:t>LS </a:t>
            </a:r>
            <a:r>
              <a:rPr lang="en-US" altLang="en-US" sz="2400">
                <a:latin typeface="Times New Roman" panose="02020603050405020304" pitchFamily="18" charset="0"/>
                <a:ea typeface="楷体_GB2312" pitchFamily="49" charset="-122"/>
              </a:rPr>
              <a:t>→∞</a:t>
            </a:r>
            <a:r>
              <a:rPr lang="zh-CN" altLang="en-US" sz="2400">
                <a:latin typeface="华文新魏" pitchFamily="2" charset="-122"/>
                <a:ea typeface="华文新魏" pitchFamily="2" charset="-122"/>
              </a:rPr>
              <a:t>时</a:t>
            </a:r>
            <a:r>
              <a:rPr lang="en-US" altLang="zh-CN" sz="2400">
                <a:latin typeface="华文新魏" pitchFamily="2" charset="-122"/>
                <a:ea typeface="华文新魏" pitchFamily="2" charset="-122"/>
              </a:rPr>
              <a:t>, </a:t>
            </a:r>
            <a:r>
              <a:rPr lang="en-US" altLang="zh-CN" sz="2400" i="1">
                <a:latin typeface="Times New Roman" panose="02020603050405020304" pitchFamily="18" charset="0"/>
                <a:ea typeface="华文新魏" pitchFamily="2" charset="-122"/>
              </a:rPr>
              <a:t>O</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H</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 </a:t>
            </a:r>
            <a:r>
              <a:rPr lang="en-US" altLang="en-US" sz="2400">
                <a:latin typeface="Times New Roman" panose="02020603050405020304" pitchFamily="18" charset="0"/>
                <a:ea typeface="楷体_GB2312" pitchFamily="49" charset="-122"/>
              </a:rPr>
              <a:t>→∞</a:t>
            </a:r>
            <a:r>
              <a:rPr lang="en-US" altLang="zh-CN" sz="2400">
                <a:latin typeface="Times New Roman" panose="02020603050405020304" pitchFamily="18" charset="0"/>
                <a:ea typeface="华文新魏" pitchFamily="2" charset="-122"/>
              </a:rPr>
              <a:t> , </a:t>
            </a:r>
            <a:r>
              <a:rPr lang="en-US" altLang="zh-CN" sz="2400" i="1">
                <a:latin typeface="Times New Roman" panose="02020603050405020304" pitchFamily="18" charset="0"/>
                <a:ea typeface="华文新魏" pitchFamily="2" charset="-122"/>
              </a:rPr>
              <a:t>P</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H</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 </a:t>
            </a:r>
            <a:r>
              <a:rPr lang="en-US" altLang="en-US" sz="2400">
                <a:latin typeface="Times New Roman" panose="02020603050405020304" pitchFamily="18" charset="0"/>
                <a:ea typeface="楷体_GB2312" pitchFamily="49" charset="-122"/>
              </a:rPr>
              <a:t>→</a:t>
            </a:r>
            <a:r>
              <a:rPr lang="en-US" altLang="zh-CN" sz="2400">
                <a:latin typeface="Times New Roman" panose="02020603050405020304" pitchFamily="18" charset="0"/>
                <a:ea typeface="华文新魏" pitchFamily="2" charset="-122"/>
              </a:rPr>
              <a:t>1</a:t>
            </a:r>
            <a:r>
              <a:rPr lang="zh-CN" altLang="en-US" sz="2400">
                <a:latin typeface="华文新魏" pitchFamily="2" charset="-122"/>
                <a:ea typeface="华文新魏" pitchFamily="2" charset="-122"/>
              </a:rPr>
              <a:t>，这说明 </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 </a:t>
            </a:r>
            <a:r>
              <a:rPr lang="zh-CN" altLang="en-US" sz="2400">
                <a:latin typeface="华文新魏" pitchFamily="2" charset="-122"/>
                <a:ea typeface="华文新魏" pitchFamily="2" charset="-122"/>
              </a:rPr>
              <a:t>的存在导致 </a:t>
            </a:r>
            <a:r>
              <a:rPr lang="en-US" altLang="zh-CN" sz="2400" i="1">
                <a:latin typeface="Times New Roman" panose="02020603050405020304" pitchFamily="18" charset="0"/>
                <a:ea typeface="华文新魏" pitchFamily="2" charset="-122"/>
              </a:rPr>
              <a:t>H</a:t>
            </a: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为真。</a:t>
            </a:r>
          </a:p>
          <a:p>
            <a:pPr eaLnBrk="1" hangingPunct="1">
              <a:lnSpc>
                <a:spcPct val="150000"/>
              </a:lnSpc>
              <a:spcBef>
                <a:spcPct val="50000"/>
              </a:spcBef>
            </a:pPr>
            <a:endParaRPr lang="zh-CN" altLang="en-US" sz="1400">
              <a:latin typeface="华文新魏" pitchFamily="2" charset="-122"/>
              <a:ea typeface="华文新魏" pitchFamily="2" charset="-122"/>
            </a:endParaRPr>
          </a:p>
          <a:p>
            <a:pPr eaLnBrk="1" hangingPunct="1">
              <a:lnSpc>
                <a:spcPct val="150000"/>
              </a:lnSpc>
              <a:spcBef>
                <a:spcPct val="50000"/>
              </a:spcBef>
            </a:pPr>
            <a:r>
              <a:rPr lang="zh-CN" altLang="en-US" sz="2400">
                <a:latin typeface="华文新魏" pitchFamily="2" charset="-122"/>
                <a:ea typeface="华文新魏" pitchFamily="2" charset="-122"/>
                <a:sym typeface="+mn-ea"/>
              </a:rPr>
              <a:t>同时也可看出：</a:t>
            </a:r>
            <a:r>
              <a:rPr lang="en-US" altLang="zh-CN" sz="2400">
                <a:latin typeface="Times New Roman" panose="02020603050405020304" pitchFamily="18" charset="0"/>
                <a:ea typeface="华文新魏" pitchFamily="2" charset="-122"/>
                <a:sym typeface="+mn-ea"/>
              </a:rPr>
              <a:t>LN </a:t>
            </a:r>
            <a:r>
              <a:rPr lang="zh-CN" altLang="en-US" sz="2400">
                <a:latin typeface="华文新魏" pitchFamily="2" charset="-122"/>
                <a:ea typeface="华文新魏" pitchFamily="2" charset="-122"/>
                <a:sym typeface="+mn-ea"/>
              </a:rPr>
              <a:t>反映了</a:t>
            </a:r>
            <a:r>
              <a:rPr lang="en-US" altLang="zh-CN" sz="2400">
                <a:latin typeface="Times New Roman" panose="02020603050405020304" pitchFamily="18" charset="0"/>
                <a:ea typeface="华文新魏" pitchFamily="2" charset="-122"/>
                <a:sym typeface="+mn-ea"/>
              </a:rPr>
              <a:t>~</a:t>
            </a:r>
            <a:r>
              <a:rPr lang="en-US" altLang="zh-CN" sz="2400" i="1">
                <a:latin typeface="Times New Roman" panose="02020603050405020304" pitchFamily="18" charset="0"/>
                <a:ea typeface="华文新魏" pitchFamily="2" charset="-122"/>
                <a:sym typeface="+mn-ea"/>
              </a:rPr>
              <a:t>E</a:t>
            </a:r>
            <a:r>
              <a:rPr lang="zh-CN" altLang="en-US" sz="2400">
                <a:latin typeface="华文新魏" pitchFamily="2" charset="-122"/>
                <a:ea typeface="华文新魏" pitchFamily="2" charset="-122"/>
                <a:sym typeface="+mn-ea"/>
              </a:rPr>
              <a:t>的出现对 </a:t>
            </a:r>
            <a:r>
              <a:rPr lang="en-US" altLang="zh-CN" sz="2400" i="1">
                <a:latin typeface="Times New Roman" panose="02020603050405020304" pitchFamily="18" charset="0"/>
                <a:ea typeface="华文新魏" pitchFamily="2" charset="-122"/>
                <a:sym typeface="+mn-ea"/>
              </a:rPr>
              <a:t>H </a:t>
            </a:r>
            <a:r>
              <a:rPr lang="zh-CN" altLang="en-US" sz="2400">
                <a:latin typeface="华文新魏" pitchFamily="2" charset="-122"/>
                <a:ea typeface="华文新魏" pitchFamily="2" charset="-122"/>
                <a:sym typeface="+mn-ea"/>
              </a:rPr>
              <a:t>的支持程度。当</a:t>
            </a:r>
            <a:r>
              <a:rPr lang="en-US" altLang="zh-CN" sz="2400">
                <a:latin typeface="Times New Roman" panose="02020603050405020304" pitchFamily="18" charset="0"/>
                <a:ea typeface="华文新魏" pitchFamily="2" charset="-122"/>
                <a:sym typeface="+mn-ea"/>
              </a:rPr>
              <a:t>LN=0 </a:t>
            </a:r>
            <a:r>
              <a:rPr lang="zh-CN" altLang="en-US" sz="2400">
                <a:latin typeface="华文新魏" pitchFamily="2" charset="-122"/>
                <a:ea typeface="华文新魏" pitchFamily="2" charset="-122"/>
                <a:sym typeface="+mn-ea"/>
              </a:rPr>
              <a:t>时，将使</a:t>
            </a:r>
            <a:r>
              <a:rPr lang="en-US" altLang="zh-CN" sz="2400" i="1">
                <a:latin typeface="Times New Roman" panose="02020603050405020304" pitchFamily="18" charset="0"/>
                <a:ea typeface="华文新魏" pitchFamily="2" charset="-122"/>
                <a:sym typeface="+mn-ea"/>
              </a:rPr>
              <a:t>O</a:t>
            </a:r>
            <a:r>
              <a:rPr lang="en-US" altLang="zh-CN" sz="2400">
                <a:latin typeface="Times New Roman" panose="02020603050405020304" pitchFamily="18" charset="0"/>
                <a:ea typeface="华文新魏" pitchFamily="2" charset="-122"/>
                <a:sym typeface="+mn-ea"/>
              </a:rPr>
              <a:t>(</a:t>
            </a:r>
            <a:r>
              <a:rPr lang="en-US" altLang="zh-CN" sz="2400" i="1">
                <a:latin typeface="Times New Roman" panose="02020603050405020304" pitchFamily="18" charset="0"/>
                <a:ea typeface="华文新魏" pitchFamily="2" charset="-122"/>
                <a:sym typeface="+mn-ea"/>
              </a:rPr>
              <a:t>H</a:t>
            </a:r>
            <a:r>
              <a:rPr lang="en-US" altLang="zh-CN" sz="2400">
                <a:latin typeface="Times New Roman" panose="02020603050405020304" pitchFamily="18" charset="0"/>
                <a:ea typeface="华文新魏" pitchFamily="2" charset="-122"/>
                <a:sym typeface="+mn-ea"/>
              </a:rPr>
              <a:t>|~</a:t>
            </a:r>
            <a:r>
              <a:rPr lang="en-US" altLang="zh-CN" sz="2400" i="1">
                <a:latin typeface="Times New Roman" panose="02020603050405020304" pitchFamily="18" charset="0"/>
                <a:ea typeface="华文新魏" pitchFamily="2" charset="-122"/>
                <a:sym typeface="+mn-ea"/>
              </a:rPr>
              <a:t>E</a:t>
            </a:r>
            <a:r>
              <a:rPr lang="en-US" altLang="zh-CN" sz="2400">
                <a:latin typeface="Times New Roman" panose="02020603050405020304" pitchFamily="18" charset="0"/>
                <a:ea typeface="华文新魏" pitchFamily="2" charset="-122"/>
                <a:sym typeface="+mn-ea"/>
              </a:rPr>
              <a:t>)=0</a:t>
            </a:r>
            <a:r>
              <a:rPr lang="en-US" altLang="zh-CN" sz="2400">
                <a:latin typeface="华文新魏" pitchFamily="2" charset="-122"/>
                <a:ea typeface="华文新魏" pitchFamily="2" charset="-122"/>
                <a:sym typeface="+mn-ea"/>
              </a:rPr>
              <a:t>,</a:t>
            </a:r>
            <a:r>
              <a:rPr lang="zh-CN" altLang="en-US" sz="2400">
                <a:latin typeface="华文新魏" pitchFamily="2" charset="-122"/>
                <a:ea typeface="华文新魏" pitchFamily="2" charset="-122"/>
                <a:sym typeface="+mn-ea"/>
              </a:rPr>
              <a:t>这说明 </a:t>
            </a:r>
            <a:r>
              <a:rPr lang="en-US" altLang="zh-CN" sz="2400" i="1">
                <a:latin typeface="Times New Roman" panose="02020603050405020304" pitchFamily="18" charset="0"/>
                <a:ea typeface="华文新魏" pitchFamily="2" charset="-122"/>
                <a:sym typeface="+mn-ea"/>
              </a:rPr>
              <a:t>E</a:t>
            </a:r>
            <a:r>
              <a:rPr lang="en-US" altLang="zh-CN" sz="2400">
                <a:latin typeface="Times New Roman" panose="02020603050405020304" pitchFamily="18" charset="0"/>
                <a:ea typeface="华文新魏" pitchFamily="2" charset="-122"/>
                <a:sym typeface="+mn-ea"/>
              </a:rPr>
              <a:t> </a:t>
            </a:r>
            <a:r>
              <a:rPr lang="zh-CN" altLang="en-US" sz="2400">
                <a:latin typeface="华文新魏" pitchFamily="2" charset="-122"/>
                <a:ea typeface="华文新魏" pitchFamily="2" charset="-122"/>
                <a:sym typeface="+mn-ea"/>
              </a:rPr>
              <a:t>的不存在导致 </a:t>
            </a:r>
            <a:r>
              <a:rPr lang="en-US" altLang="zh-CN" sz="2400" i="1">
                <a:latin typeface="Times New Roman" panose="02020603050405020304" pitchFamily="18" charset="0"/>
                <a:ea typeface="华文新魏" pitchFamily="2" charset="-122"/>
                <a:sym typeface="+mn-ea"/>
              </a:rPr>
              <a:t>H</a:t>
            </a:r>
            <a:r>
              <a:rPr lang="en-US" altLang="zh-CN" sz="2400">
                <a:latin typeface="Times New Roman" panose="02020603050405020304" pitchFamily="18" charset="0"/>
                <a:ea typeface="华文新魏" pitchFamily="2" charset="-122"/>
                <a:sym typeface="+mn-ea"/>
              </a:rPr>
              <a:t> </a:t>
            </a:r>
            <a:r>
              <a:rPr lang="zh-CN" altLang="en-US" sz="2400">
                <a:latin typeface="华文新魏" pitchFamily="2" charset="-122"/>
                <a:ea typeface="华文新魏" pitchFamily="2" charset="-122"/>
                <a:sym typeface="+mn-ea"/>
              </a:rPr>
              <a:t>为假。因此说 </a:t>
            </a:r>
            <a:r>
              <a:rPr lang="en-US" altLang="zh-CN" sz="2400" i="1">
                <a:latin typeface="Times New Roman" panose="02020603050405020304" pitchFamily="18" charset="0"/>
                <a:ea typeface="华文新魏" pitchFamily="2" charset="-122"/>
                <a:sym typeface="+mn-ea"/>
              </a:rPr>
              <a:t>E</a:t>
            </a:r>
            <a:r>
              <a:rPr lang="en-US" altLang="zh-CN" sz="2400">
                <a:latin typeface="Times New Roman" panose="02020603050405020304" pitchFamily="18" charset="0"/>
                <a:ea typeface="华文新魏" pitchFamily="2" charset="-122"/>
                <a:sym typeface="+mn-ea"/>
              </a:rPr>
              <a:t> </a:t>
            </a:r>
            <a:r>
              <a:rPr lang="zh-CN" altLang="en-US" sz="2400">
                <a:latin typeface="华文新魏" pitchFamily="2" charset="-122"/>
                <a:ea typeface="华文新魏" pitchFamily="2" charset="-122"/>
                <a:sym typeface="+mn-ea"/>
              </a:rPr>
              <a:t>对 </a:t>
            </a:r>
            <a:r>
              <a:rPr lang="en-US" altLang="zh-CN" sz="2400" i="1">
                <a:latin typeface="Times New Roman" panose="02020603050405020304" pitchFamily="18" charset="0"/>
                <a:ea typeface="华文新魏" pitchFamily="2" charset="-122"/>
                <a:sym typeface="+mn-ea"/>
              </a:rPr>
              <a:t>H</a:t>
            </a:r>
            <a:r>
              <a:rPr lang="zh-CN" altLang="en-US" sz="2400">
                <a:latin typeface="华文新魏" pitchFamily="2" charset="-122"/>
                <a:ea typeface="华文新魏" pitchFamily="2" charset="-122"/>
                <a:sym typeface="+mn-ea"/>
              </a:rPr>
              <a:t>是必要的。</a:t>
            </a:r>
            <a:endParaRPr lang="zh-CN" altLang="en-US" sz="2400">
              <a:latin typeface="华文新魏" pitchFamily="2" charset="-122"/>
              <a:ea typeface="华文新魏" pitchFamily="2" charset="-122"/>
            </a:endParaRPr>
          </a:p>
        </p:txBody>
      </p:sp>
      <p:sp>
        <p:nvSpPr>
          <p:cNvPr id="4" name="灯片编号占位符 3"/>
          <p:cNvSpPr>
            <a:spLocks noGrp="1"/>
          </p:cNvSpPr>
          <p:nvPr>
            <p:ph type="sldNum" sz="quarter" idx="12"/>
          </p:nvPr>
        </p:nvSpPr>
        <p:spPr/>
        <p:txBody>
          <a:bodyPr/>
          <a:lstStyle/>
          <a:p>
            <a:pPr>
              <a:defRPr/>
            </a:pPr>
            <a:fld id="{6F19C638-8330-43CF-A786-978F036C2220}" type="slidenum">
              <a:rPr lang="en-US" altLang="zh-CN"/>
              <a:t>20</a:t>
            </a:fld>
            <a:endParaRPr lang="en-US" altLang="zh-CN" dirty="0"/>
          </a:p>
        </p:txBody>
      </p:sp>
      <p:sp>
        <p:nvSpPr>
          <p:cNvPr id="152578" name="标题 152577"/>
          <p:cNvSpPr>
            <a:spLocks noGrp="1"/>
          </p:cNvSpPr>
          <p:nvPr/>
        </p:nvSpPr>
        <p:spPr>
          <a:xfrm>
            <a:off x="1126490" y="593725"/>
            <a:ext cx="8884920" cy="675005"/>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eaLnBrk="1" hangingPunct="1">
              <a:defRPr/>
            </a:pPr>
            <a:r>
              <a:rPr lang="zh-CN" altLang="en-US" dirty="0">
                <a:cs typeface="微软雅黑" panose="020B0503020204020204" pitchFamily="34" charset="-122"/>
                <a:sym typeface="+mn-ea"/>
              </a:rPr>
              <a:t>知识不确定性的表示</a:t>
            </a:r>
            <a:endParaRPr lang="zh-CN" altLang="en-US"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3927652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91" name="组合 156673"/>
          <p:cNvGrpSpPr/>
          <p:nvPr/>
        </p:nvGrpSpPr>
        <p:grpSpPr bwMode="auto">
          <a:xfrm>
            <a:off x="2952750" y="2014220"/>
            <a:ext cx="6527800" cy="3009404"/>
            <a:chOff x="912" y="1248"/>
            <a:chExt cx="4224" cy="1984"/>
          </a:xfrm>
        </p:grpSpPr>
        <p:grpSp>
          <p:nvGrpSpPr>
            <p:cNvPr id="165895" name="组合 156674"/>
            <p:cNvGrpSpPr/>
            <p:nvPr/>
          </p:nvGrpSpPr>
          <p:grpSpPr bwMode="auto">
            <a:xfrm>
              <a:off x="1056" y="1296"/>
              <a:ext cx="3600" cy="1584"/>
              <a:chOff x="1056" y="1296"/>
              <a:chExt cx="3600" cy="1584"/>
            </a:xfrm>
          </p:grpSpPr>
          <p:grpSp>
            <p:nvGrpSpPr>
              <p:cNvPr id="165901" name="组合 156675"/>
              <p:cNvGrpSpPr/>
              <p:nvPr/>
            </p:nvGrpSpPr>
            <p:grpSpPr bwMode="auto">
              <a:xfrm>
                <a:off x="1056" y="1296"/>
                <a:ext cx="3600" cy="1584"/>
                <a:chOff x="1056" y="1296"/>
                <a:chExt cx="3600" cy="1584"/>
              </a:xfrm>
            </p:grpSpPr>
            <p:sp>
              <p:nvSpPr>
                <p:cNvPr id="165906" name="直接连接符 156676"/>
                <p:cNvSpPr>
                  <a:spLocks noChangeShapeType="1"/>
                </p:cNvSpPr>
                <p:nvPr/>
              </p:nvSpPr>
              <p:spPr bwMode="auto">
                <a:xfrm>
                  <a:off x="1056" y="2880"/>
                  <a:ext cx="3600" cy="0"/>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07" name="直接连接符 156677"/>
                <p:cNvSpPr>
                  <a:spLocks noChangeShapeType="1"/>
                </p:cNvSpPr>
                <p:nvPr/>
              </p:nvSpPr>
              <p:spPr bwMode="auto">
                <a:xfrm flipV="1">
                  <a:off x="2784" y="1296"/>
                  <a:ext cx="0" cy="1584"/>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08" name="直接连接符 156678"/>
                <p:cNvSpPr>
                  <a:spLocks noChangeShapeType="1"/>
                </p:cNvSpPr>
                <p:nvPr/>
              </p:nvSpPr>
              <p:spPr bwMode="auto">
                <a:xfrm flipV="1">
                  <a:off x="1440"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09" name="直接连接符 156679"/>
                <p:cNvSpPr>
                  <a:spLocks noChangeShapeType="1"/>
                </p:cNvSpPr>
                <p:nvPr/>
              </p:nvSpPr>
              <p:spPr bwMode="auto">
                <a:xfrm flipV="1">
                  <a:off x="1776"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10" name="直接连接符 156680"/>
                <p:cNvSpPr>
                  <a:spLocks noChangeShapeType="1"/>
                </p:cNvSpPr>
                <p:nvPr/>
              </p:nvSpPr>
              <p:spPr bwMode="auto">
                <a:xfrm flipV="1">
                  <a:off x="2448"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11" name="直接连接符 156681"/>
                <p:cNvSpPr>
                  <a:spLocks noChangeShapeType="1"/>
                </p:cNvSpPr>
                <p:nvPr/>
              </p:nvSpPr>
              <p:spPr bwMode="auto">
                <a:xfrm flipV="1">
                  <a:off x="2112"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12" name="直接连接符 156682"/>
                <p:cNvSpPr>
                  <a:spLocks noChangeShapeType="1"/>
                </p:cNvSpPr>
                <p:nvPr/>
              </p:nvSpPr>
              <p:spPr bwMode="auto">
                <a:xfrm flipV="1">
                  <a:off x="1104"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13" name="直接连接符 156683"/>
                <p:cNvSpPr>
                  <a:spLocks noChangeShapeType="1"/>
                </p:cNvSpPr>
                <p:nvPr/>
              </p:nvSpPr>
              <p:spPr bwMode="auto">
                <a:xfrm flipV="1">
                  <a:off x="3120"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14" name="直接连接符 156684"/>
                <p:cNvSpPr>
                  <a:spLocks noChangeShapeType="1"/>
                </p:cNvSpPr>
                <p:nvPr/>
              </p:nvSpPr>
              <p:spPr bwMode="auto">
                <a:xfrm flipV="1">
                  <a:off x="3456"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15" name="直接连接符 156685"/>
                <p:cNvSpPr>
                  <a:spLocks noChangeShapeType="1"/>
                </p:cNvSpPr>
                <p:nvPr/>
              </p:nvSpPr>
              <p:spPr bwMode="auto">
                <a:xfrm flipV="1">
                  <a:off x="3792"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16" name="直接连接符 156686"/>
                <p:cNvSpPr>
                  <a:spLocks noChangeShapeType="1"/>
                </p:cNvSpPr>
                <p:nvPr/>
              </p:nvSpPr>
              <p:spPr bwMode="auto">
                <a:xfrm flipV="1">
                  <a:off x="4080"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5917" name="直接连接符 156687"/>
                <p:cNvSpPr>
                  <a:spLocks noChangeShapeType="1"/>
                </p:cNvSpPr>
                <p:nvPr/>
              </p:nvSpPr>
              <p:spPr bwMode="auto">
                <a:xfrm flipV="1">
                  <a:off x="4416" y="2784"/>
                  <a:ext cx="0" cy="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5902" name="任意多边形 156688"/>
              <p:cNvSpPr>
                <a:spLocks noChangeArrowheads="1"/>
              </p:cNvSpPr>
              <p:nvPr/>
            </p:nvSpPr>
            <p:spPr bwMode="auto">
              <a:xfrm>
                <a:off x="1104" y="2401"/>
                <a:ext cx="1687" cy="455"/>
              </a:xfrm>
              <a:custGeom>
                <a:avLst/>
                <a:gdLst>
                  <a:gd name="T0" fmla="*/ 0 w 1687"/>
                  <a:gd name="T1" fmla="*/ 455 h 455"/>
                  <a:gd name="T2" fmla="*/ 1687 w 1687"/>
                  <a:gd name="T3" fmla="*/ 0 h 455"/>
                  <a:gd name="T4" fmla="*/ 0 60000 65536"/>
                  <a:gd name="T5" fmla="*/ 0 60000 65536"/>
                </a:gdLst>
                <a:ahLst/>
                <a:cxnLst>
                  <a:cxn ang="T4">
                    <a:pos x="T0" y="T1"/>
                  </a:cxn>
                  <a:cxn ang="T5">
                    <a:pos x="T2" y="T3"/>
                  </a:cxn>
                </a:cxnLst>
                <a:rect l="0" t="0" r="r" b="b"/>
                <a:pathLst>
                  <a:path w="1687" h="455">
                    <a:moveTo>
                      <a:pt x="0" y="455"/>
                    </a:moveTo>
                    <a:lnTo>
                      <a:pt x="1687"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5903" name="直接连接符 156689"/>
              <p:cNvSpPr>
                <a:spLocks noChangeShapeType="1"/>
              </p:cNvSpPr>
              <p:nvPr/>
            </p:nvSpPr>
            <p:spPr bwMode="auto">
              <a:xfrm flipV="1">
                <a:off x="4416" y="1680"/>
                <a:ext cx="0" cy="1056"/>
              </a:xfrm>
              <a:prstGeom prst="line">
                <a:avLst/>
              </a:prstGeom>
              <a:noFill/>
              <a:ln w="9525">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165904" name="直接连接符 156690"/>
              <p:cNvSpPr>
                <a:spLocks noChangeShapeType="1"/>
              </p:cNvSpPr>
              <p:nvPr/>
            </p:nvSpPr>
            <p:spPr bwMode="auto">
              <a:xfrm flipH="1">
                <a:off x="2784" y="1680"/>
                <a:ext cx="1632" cy="0"/>
              </a:xfrm>
              <a:prstGeom prst="line">
                <a:avLst/>
              </a:prstGeom>
              <a:noFill/>
              <a:ln w="9525">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165905" name="直接连接符 156691"/>
              <p:cNvSpPr>
                <a:spLocks noChangeShapeType="1"/>
              </p:cNvSpPr>
              <p:nvPr/>
            </p:nvSpPr>
            <p:spPr bwMode="auto">
              <a:xfrm flipV="1">
                <a:off x="2784" y="1680"/>
                <a:ext cx="1632" cy="72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5896" name="文本框 156692"/>
            <p:cNvSpPr txBox="1">
              <a:spLocks noChangeArrowheads="1"/>
            </p:cNvSpPr>
            <p:nvPr/>
          </p:nvSpPr>
          <p:spPr bwMode="auto">
            <a:xfrm>
              <a:off x="2592" y="1536"/>
              <a:ext cx="24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Times New Roman" panose="02020603050405020304" pitchFamily="18" charset="0"/>
                  <a:ea typeface="楷体_GB2312" pitchFamily="49" charset="-122"/>
                </a:rPr>
                <a:t>1</a:t>
              </a:r>
            </a:p>
          </p:txBody>
        </p:sp>
        <p:sp>
          <p:nvSpPr>
            <p:cNvPr id="165897" name="文本框 156693"/>
            <p:cNvSpPr txBox="1">
              <a:spLocks noChangeArrowheads="1"/>
            </p:cNvSpPr>
            <p:nvPr/>
          </p:nvSpPr>
          <p:spPr bwMode="auto">
            <a:xfrm>
              <a:off x="2352" y="2160"/>
              <a:ext cx="52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i="1">
                  <a:latin typeface="Times New Roman" panose="02020603050405020304" pitchFamily="18" charset="0"/>
                  <a:ea typeface="楷体_GB2312" pitchFamily="49" charset="-122"/>
                </a:rPr>
                <a:t>P</a:t>
              </a:r>
              <a:r>
                <a:rPr lang="en-US" altLang="zh-CN" sz="2000">
                  <a:latin typeface="Times New Roman" panose="02020603050405020304" pitchFamily="18" charset="0"/>
                  <a:ea typeface="楷体_GB2312" pitchFamily="49" charset="-122"/>
                </a:rPr>
                <a:t>(</a:t>
              </a:r>
              <a:r>
                <a:rPr lang="en-US" altLang="zh-CN" sz="2000" i="1">
                  <a:latin typeface="Times New Roman" panose="02020603050405020304" pitchFamily="18" charset="0"/>
                  <a:ea typeface="楷体_GB2312" pitchFamily="49" charset="-122"/>
                </a:rPr>
                <a:t>E</a:t>
              </a:r>
              <a:r>
                <a:rPr lang="en-US" altLang="zh-CN" sz="2000">
                  <a:latin typeface="Times New Roman" panose="02020603050405020304" pitchFamily="18" charset="0"/>
                  <a:ea typeface="楷体_GB2312" pitchFamily="49" charset="-122"/>
                </a:rPr>
                <a:t>)</a:t>
              </a:r>
            </a:p>
          </p:txBody>
        </p:sp>
        <p:sp>
          <p:nvSpPr>
            <p:cNvPr id="165898" name="文本框 156694"/>
            <p:cNvSpPr txBox="1">
              <a:spLocks noChangeArrowheads="1"/>
            </p:cNvSpPr>
            <p:nvPr/>
          </p:nvSpPr>
          <p:spPr bwMode="auto">
            <a:xfrm>
              <a:off x="912" y="2928"/>
              <a:ext cx="379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Times New Roman" panose="02020603050405020304" pitchFamily="18" charset="0"/>
                  <a:ea typeface="楷体_GB2312" pitchFamily="49" charset="-122"/>
                </a:rPr>
                <a:t>-5     -4   -3    -2    -1    0      1    2     3    4     5</a:t>
              </a:r>
            </a:p>
          </p:txBody>
        </p:sp>
        <p:sp>
          <p:nvSpPr>
            <p:cNvPr id="165899" name="文本框 156695"/>
            <p:cNvSpPr txBox="1">
              <a:spLocks noChangeArrowheads="1"/>
            </p:cNvSpPr>
            <p:nvPr/>
          </p:nvSpPr>
          <p:spPr bwMode="auto">
            <a:xfrm>
              <a:off x="2256" y="1248"/>
              <a:ext cx="67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i="1">
                  <a:latin typeface="Times New Roman" panose="02020603050405020304" pitchFamily="18" charset="0"/>
                  <a:ea typeface="楷体_GB2312" pitchFamily="49" charset="-122"/>
                </a:rPr>
                <a:t>P</a:t>
              </a:r>
              <a:r>
                <a:rPr lang="en-US" altLang="zh-CN" sz="2000">
                  <a:latin typeface="Times New Roman" panose="02020603050405020304" pitchFamily="18" charset="0"/>
                  <a:ea typeface="楷体_GB2312" pitchFamily="49" charset="-122"/>
                </a:rPr>
                <a:t>(</a:t>
              </a:r>
              <a:r>
                <a:rPr lang="en-US" altLang="zh-CN" sz="2000" i="1">
                  <a:latin typeface="Times New Roman" panose="02020603050405020304" pitchFamily="18" charset="0"/>
                  <a:ea typeface="楷体_GB2312" pitchFamily="49" charset="-122"/>
                </a:rPr>
                <a:t>E</a:t>
              </a:r>
              <a:r>
                <a:rPr lang="en-US" altLang="zh-CN" sz="2000">
                  <a:latin typeface="Times New Roman" panose="02020603050405020304" pitchFamily="18" charset="0"/>
                  <a:ea typeface="楷体_GB2312" pitchFamily="49" charset="-122"/>
                </a:rPr>
                <a:t>|</a:t>
              </a:r>
              <a:r>
                <a:rPr lang="en-US" altLang="zh-CN" sz="2000" i="1">
                  <a:latin typeface="Times New Roman" panose="02020603050405020304" pitchFamily="18" charset="0"/>
                  <a:ea typeface="楷体_GB2312" pitchFamily="49" charset="-122"/>
                </a:rPr>
                <a:t>S</a:t>
              </a:r>
              <a:r>
                <a:rPr lang="en-US" altLang="zh-CN" sz="2000">
                  <a:latin typeface="Times New Roman" panose="02020603050405020304" pitchFamily="18" charset="0"/>
                  <a:ea typeface="楷体_GB2312" pitchFamily="49" charset="-122"/>
                </a:rPr>
                <a:t>)</a:t>
              </a:r>
            </a:p>
          </p:txBody>
        </p:sp>
        <p:sp>
          <p:nvSpPr>
            <p:cNvPr id="165900" name="文本框 156696"/>
            <p:cNvSpPr txBox="1">
              <a:spLocks noChangeArrowheads="1"/>
            </p:cNvSpPr>
            <p:nvPr/>
          </p:nvSpPr>
          <p:spPr bwMode="auto">
            <a:xfrm>
              <a:off x="4608" y="2640"/>
              <a:ext cx="52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i="1">
                  <a:latin typeface="Times New Roman" panose="02020603050405020304" pitchFamily="18" charset="0"/>
                  <a:ea typeface="楷体_GB2312" pitchFamily="49" charset="-122"/>
                </a:rPr>
                <a:t>C</a:t>
              </a:r>
              <a:r>
                <a:rPr lang="en-US" altLang="zh-CN" sz="2000">
                  <a:latin typeface="Times New Roman" panose="02020603050405020304" pitchFamily="18" charset="0"/>
                  <a:ea typeface="楷体_GB2312" pitchFamily="49" charset="-122"/>
                </a:rPr>
                <a:t>(</a:t>
              </a:r>
              <a:r>
                <a:rPr lang="en-US" altLang="zh-CN" sz="2000" i="1">
                  <a:latin typeface="Times New Roman" panose="02020603050405020304" pitchFamily="18" charset="0"/>
                  <a:ea typeface="楷体_GB2312" pitchFamily="49" charset="-122"/>
                </a:rPr>
                <a:t>E</a:t>
              </a:r>
              <a:r>
                <a:rPr lang="en-US" altLang="zh-CN" sz="2000">
                  <a:latin typeface="Times New Roman" panose="02020603050405020304" pitchFamily="18" charset="0"/>
                  <a:ea typeface="楷体_GB2312" pitchFamily="49" charset="-122"/>
                </a:rPr>
                <a:t>|</a:t>
              </a:r>
              <a:r>
                <a:rPr lang="en-US" altLang="zh-CN" sz="2000" i="1">
                  <a:latin typeface="Times New Roman" panose="02020603050405020304" pitchFamily="18" charset="0"/>
                  <a:ea typeface="楷体_GB2312" pitchFamily="49" charset="-122"/>
                </a:rPr>
                <a:t>S</a:t>
              </a:r>
              <a:r>
                <a:rPr lang="en-US" altLang="zh-CN" sz="2000">
                  <a:latin typeface="Times New Roman" panose="02020603050405020304" pitchFamily="18" charset="0"/>
                  <a:ea typeface="楷体_GB2312" pitchFamily="49" charset="-122"/>
                </a:rPr>
                <a:t>)</a:t>
              </a:r>
            </a:p>
          </p:txBody>
        </p:sp>
      </p:grpSp>
      <p:sp>
        <p:nvSpPr>
          <p:cNvPr id="165892" name="文本框 156697"/>
          <p:cNvSpPr txBox="1">
            <a:spLocks noChangeArrowheads="1"/>
          </p:cNvSpPr>
          <p:nvPr/>
        </p:nvSpPr>
        <p:spPr bwMode="auto">
          <a:xfrm>
            <a:off x="1157605" y="5687695"/>
            <a:ext cx="101180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华文新魏" pitchFamily="2" charset="-122"/>
                <a:ea typeface="华文新魏" pitchFamily="2" charset="-122"/>
              </a:rPr>
              <a:t>根据观察 </a:t>
            </a:r>
            <a:r>
              <a:rPr lang="en-US" altLang="zh-CN" sz="2400" i="1">
                <a:latin typeface="Times New Roman" panose="02020603050405020304" pitchFamily="18" charset="0"/>
                <a:ea typeface="华文新魏" pitchFamily="2" charset="-122"/>
              </a:rPr>
              <a:t>S</a:t>
            </a:r>
            <a:r>
              <a:rPr lang="en-US" altLang="zh-CN" sz="2400">
                <a:latin typeface="Times New Roman" panose="02020603050405020304" pitchFamily="18" charset="0"/>
                <a:ea typeface="华文新魏" pitchFamily="2" charset="-122"/>
              </a:rPr>
              <a:t> </a:t>
            </a:r>
            <a:r>
              <a:rPr lang="zh-CN" altLang="en-US" sz="2400">
                <a:latin typeface="华文新魏" pitchFamily="2" charset="-122"/>
                <a:ea typeface="华文新魏" pitchFamily="2" charset="-122"/>
              </a:rPr>
              <a:t>给出可信度 </a:t>
            </a:r>
            <a:r>
              <a:rPr lang="en-US" altLang="zh-CN" sz="2400" i="1">
                <a:latin typeface="Times New Roman" panose="02020603050405020304" pitchFamily="18" charset="0"/>
                <a:ea typeface="华文新魏" pitchFamily="2" charset="-122"/>
              </a:rPr>
              <a:t>C</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S</a:t>
            </a:r>
            <a:r>
              <a:rPr lang="en-US" altLang="zh-CN" sz="2400">
                <a:latin typeface="Times New Roman" panose="02020603050405020304" pitchFamily="18" charset="0"/>
                <a:ea typeface="华文新魏" pitchFamily="2" charset="-122"/>
              </a:rPr>
              <a:t>) </a:t>
            </a:r>
            <a:r>
              <a:rPr lang="zh-CN" altLang="en-US" sz="2400">
                <a:latin typeface="华文新魏" pitchFamily="2" charset="-122"/>
                <a:ea typeface="华文新魏" pitchFamily="2" charset="-122"/>
              </a:rPr>
              <a:t>来估计初始证据 </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 </a:t>
            </a:r>
            <a:r>
              <a:rPr lang="zh-CN" altLang="en-US" sz="2400">
                <a:latin typeface="华文新魏" pitchFamily="2" charset="-122"/>
                <a:ea typeface="华文新魏" pitchFamily="2" charset="-122"/>
              </a:rPr>
              <a:t>的条件概率 </a:t>
            </a:r>
            <a:r>
              <a:rPr lang="en-US" altLang="zh-CN" sz="2400" i="1">
                <a:latin typeface="Times New Roman" panose="02020603050405020304" pitchFamily="18" charset="0"/>
                <a:ea typeface="华文新魏" pitchFamily="2" charset="-122"/>
              </a:rPr>
              <a:t>P</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E</a:t>
            </a:r>
            <a:r>
              <a:rPr lang="en-US" altLang="zh-CN" sz="2400">
                <a:latin typeface="Times New Roman" panose="02020603050405020304" pitchFamily="18" charset="0"/>
                <a:ea typeface="华文新魏" pitchFamily="2" charset="-122"/>
              </a:rPr>
              <a:t>|</a:t>
            </a:r>
            <a:r>
              <a:rPr lang="en-US" altLang="zh-CN" sz="2400" i="1">
                <a:latin typeface="Times New Roman" panose="02020603050405020304" pitchFamily="18" charset="0"/>
                <a:ea typeface="华文新魏" pitchFamily="2" charset="-122"/>
              </a:rPr>
              <a:t>S</a:t>
            </a:r>
            <a:r>
              <a:rPr lang="en-US" altLang="zh-CN" sz="2400">
                <a:latin typeface="Times New Roman" panose="02020603050405020304" pitchFamily="18" charset="0"/>
                <a:ea typeface="华文新魏" pitchFamily="2" charset="-122"/>
              </a:rPr>
              <a:t>)</a:t>
            </a:r>
            <a:r>
              <a:rPr lang="zh-CN" altLang="en-US" sz="2400">
                <a:latin typeface="Times New Roman" panose="02020603050405020304" pitchFamily="18" charset="0"/>
                <a:ea typeface="华文新魏" pitchFamily="2" charset="-122"/>
              </a:rPr>
              <a:t>。</a:t>
            </a:r>
            <a:endParaRPr lang="zh-CN" altLang="en-US" sz="2400">
              <a:latin typeface="华文新魏" pitchFamily="2" charset="-122"/>
              <a:ea typeface="华文新魏" pitchFamily="2" charset="-122"/>
            </a:endParaRPr>
          </a:p>
        </p:txBody>
      </p:sp>
      <p:sp>
        <p:nvSpPr>
          <p:cNvPr id="165893" name="文本框 156698"/>
          <p:cNvSpPr txBox="1">
            <a:spLocks noChangeArrowheads="1"/>
          </p:cNvSpPr>
          <p:nvPr/>
        </p:nvSpPr>
        <p:spPr bwMode="auto">
          <a:xfrm>
            <a:off x="4572000" y="5171123"/>
            <a:ext cx="381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ea typeface="楷体_GB2312" pitchFamily="49" charset="-122"/>
              </a:rPr>
              <a:t>图</a:t>
            </a:r>
            <a:r>
              <a:rPr lang="en-US" altLang="zh-CN" b="1">
                <a:latin typeface="Times New Roman" panose="02020603050405020304" pitchFamily="18" charset="0"/>
                <a:ea typeface="楷体_GB2312" pitchFamily="49" charset="-122"/>
              </a:rPr>
              <a:t>3.26   </a:t>
            </a:r>
            <a:r>
              <a:rPr lang="en-US" altLang="zh-CN" b="1" i="1">
                <a:latin typeface="Times New Roman" panose="02020603050405020304" pitchFamily="18" charset="0"/>
                <a:ea typeface="楷体_GB2312" pitchFamily="49" charset="-122"/>
              </a:rPr>
              <a:t>C</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和</a:t>
            </a:r>
            <a:r>
              <a:rPr lang="en-US" altLang="zh-CN" b="1" i="1">
                <a:latin typeface="Times New Roman" panose="02020603050405020304" pitchFamily="18" charset="0"/>
                <a:ea typeface="楷体_GB2312" pitchFamily="49" charset="-122"/>
              </a:rPr>
              <a:t>P</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S</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的对应关系</a:t>
            </a:r>
          </a:p>
        </p:txBody>
      </p:sp>
      <p:sp>
        <p:nvSpPr>
          <p:cNvPr id="156700" name="文本框 156699"/>
          <p:cNvSpPr txBox="1"/>
          <p:nvPr/>
        </p:nvSpPr>
        <p:spPr>
          <a:xfrm>
            <a:off x="1035050" y="300990"/>
            <a:ext cx="10890885" cy="951865"/>
          </a:xfrm>
          <a:prstGeom prst="rect">
            <a:avLst/>
          </a:prstGeom>
          <a:noFill/>
          <a:ln w="9525">
            <a:noFill/>
          </a:ln>
        </p:spPr>
        <p:txBody>
          <a:bodyPr wrap="square">
            <a:spAutoFit/>
          </a:bodyPr>
          <a:lstStyle/>
          <a:p>
            <a:pPr algn="l" eaLnBrk="1" hangingPunct="1">
              <a:lnSpc>
                <a:spcPct val="90000"/>
              </a:lnSpc>
              <a:spcBef>
                <a:spcPct val="20000"/>
              </a:spcBef>
              <a:buClrTx/>
              <a:buSzTx/>
              <a:buFontTx/>
              <a:defRPr/>
            </a:pPr>
            <a:r>
              <a:rPr lang="zh-CN" altLang="en-US" sz="2800" noProof="1">
                <a:latin typeface="微软雅黑" panose="020B0503020204020204" pitchFamily="34" charset="-122"/>
                <a:ea typeface="微软雅黑" panose="020B0503020204020204" pitchFamily="34" charset="-122"/>
                <a:cs typeface="+mj-cs"/>
              </a:rPr>
              <a:t>2  证据不确定性的表示 </a:t>
            </a:r>
          </a:p>
          <a:p>
            <a:pPr algn="l" eaLnBrk="1" hangingPunct="1">
              <a:lnSpc>
                <a:spcPct val="90000"/>
              </a:lnSpc>
              <a:spcBef>
                <a:spcPct val="20000"/>
              </a:spcBef>
              <a:buClrTx/>
              <a:buSzTx/>
              <a:buFontTx/>
              <a:defRPr/>
            </a:pPr>
            <a:r>
              <a:rPr lang="zh-CN" altLang="en-US" sz="2800" noProof="1">
                <a:latin typeface="微软雅黑" panose="020B0503020204020204" pitchFamily="34" charset="-122"/>
                <a:ea typeface="微软雅黑" panose="020B0503020204020204" pitchFamily="34" charset="-122"/>
                <a:cs typeface="+mj-cs"/>
              </a:rPr>
              <a:t>Representation about  Evidence Uncertainty</a:t>
            </a:r>
          </a:p>
        </p:txBody>
      </p:sp>
      <p:sp>
        <p:nvSpPr>
          <p:cNvPr id="3" name="文本框 2"/>
          <p:cNvSpPr txBox="1"/>
          <p:nvPr/>
        </p:nvSpPr>
        <p:spPr>
          <a:xfrm>
            <a:off x="1036320" y="1555750"/>
            <a:ext cx="5059680" cy="460375"/>
          </a:xfrm>
          <a:prstGeom prst="rect">
            <a:avLst/>
          </a:prstGeom>
          <a:noFill/>
        </p:spPr>
        <p:txBody>
          <a:bodyPr wrap="none" rtlCol="0" anchor="t">
            <a:spAutoFit/>
          </a:bodyPr>
          <a:lstStyle/>
          <a:p>
            <a:r>
              <a:rPr lang="zh-CN" altLang="en-US" sz="2400">
                <a:latin typeface="华文新魏" pitchFamily="2" charset="-122"/>
                <a:ea typeface="华文新魏" pitchFamily="2" charset="-122"/>
              </a:rPr>
              <a:t>采用概率形式表示证</a:t>
            </a:r>
            <a:r>
              <a:rPr lang="zh-CN" altLang="en-US" sz="2400">
                <a:latin typeface="华文新魏" pitchFamily="2" charset="-122"/>
                <a:ea typeface="华文新魏" pitchFamily="2" charset="-122"/>
                <a:sym typeface="+mn-ea"/>
              </a:rPr>
              <a:t>据的不确定性。</a:t>
            </a:r>
            <a:endParaRPr lang="zh-CN" altLang="en-US" sz="280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56BB1540-D2E2-4D9C-88AE-1CC29FF01B9B}" type="slidenum">
              <a:rPr lang="en-US" altLang="zh-CN"/>
              <a:t>21</a:t>
            </a:fld>
            <a:endParaRPr lang="zh-CN" altLang="en-US" dirty="0"/>
          </a:p>
        </p:txBody>
      </p:sp>
    </p:spTree>
    <p:extLst>
      <p:ext uri="{BB962C8B-B14F-4D97-AF65-F5344CB8AC3E}">
        <p14:creationId xmlns:p14="http://schemas.microsoft.com/office/powerpoint/2010/main" val="178913711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57697"/>
          <p:cNvSpPr>
            <a:spLocks noGrp="1"/>
          </p:cNvSpPr>
          <p:nvPr>
            <p:ph type="title"/>
          </p:nvPr>
        </p:nvSpPr>
        <p:spPr>
          <a:xfrm>
            <a:off x="1136650" y="200660"/>
            <a:ext cx="9333865" cy="1033145"/>
          </a:xfrm>
        </p:spPr>
        <p:txBody>
          <a:bodyPr/>
          <a:lstStyle/>
          <a:p>
            <a:pPr algn="l" eaLnBrk="1" hangingPunct="1">
              <a:spcBef>
                <a:spcPct val="20000"/>
              </a:spcBef>
              <a:buClrTx/>
              <a:buSzTx/>
              <a:buFontTx/>
              <a:defRPr/>
            </a:pPr>
            <a:r>
              <a:rPr lang="zh-CN" altLang="en-US" noProof="1"/>
              <a:t>3  主观贝叶斯方法的推理过程 </a:t>
            </a:r>
            <a:br>
              <a:rPr lang="zh-CN" altLang="en-US" noProof="1"/>
            </a:br>
            <a:r>
              <a:rPr lang="zh-CN" altLang="en-US" noProof="1"/>
              <a:t>Reasoning Procedure of Subjective Bayes Method</a:t>
            </a:r>
          </a:p>
        </p:txBody>
      </p:sp>
      <p:sp>
        <p:nvSpPr>
          <p:cNvPr id="166916" name="文本占位符 157698"/>
          <p:cNvSpPr>
            <a:spLocks noGrp="1" noChangeArrowheads="1"/>
          </p:cNvSpPr>
          <p:nvPr>
            <p:ph idx="1"/>
          </p:nvPr>
        </p:nvSpPr>
        <p:spPr>
          <a:xfrm>
            <a:off x="1136650" y="1544955"/>
            <a:ext cx="9582150" cy="3768725"/>
          </a:xfrm>
        </p:spPr>
        <p:txBody>
          <a:bodyPr>
            <a:normAutofit lnSpcReduction="10000"/>
          </a:bodyPr>
          <a:lstStyle/>
          <a:p>
            <a:pPr eaLnBrk="1" hangingPunct="1">
              <a:lnSpc>
                <a:spcPct val="110000"/>
              </a:lnSpc>
            </a:pPr>
            <a:r>
              <a:rPr lang="zh-CN" altLang="en-US" sz="2600">
                <a:latin typeface="Times New Roman" panose="02020603050405020304" pitchFamily="18" charset="0"/>
                <a:ea typeface="楷体_GB2312" pitchFamily="49" charset="-122"/>
              </a:rPr>
              <a:t>若采用初始证据进行推理，则通过用户得到</a:t>
            </a:r>
            <a:r>
              <a:rPr lang="en-US" altLang="zh-CN" sz="2600" i="1">
                <a:latin typeface="Times New Roman" panose="02020603050405020304" pitchFamily="18" charset="0"/>
              </a:rPr>
              <a:t>C</a:t>
            </a:r>
            <a:r>
              <a:rPr lang="en-US" altLang="zh-CN" sz="2600">
                <a:latin typeface="Times New Roman" panose="02020603050405020304" pitchFamily="18" charset="0"/>
              </a:rPr>
              <a:t>(</a:t>
            </a:r>
            <a:r>
              <a:rPr lang="en-US" altLang="zh-CN" sz="2600" i="1">
                <a:latin typeface="Times New Roman" panose="02020603050405020304" pitchFamily="18" charset="0"/>
              </a:rPr>
              <a:t>E</a:t>
            </a:r>
            <a:r>
              <a:rPr lang="en-US" altLang="zh-CN"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a:t>
            </a:r>
            <a:r>
              <a:rPr lang="zh-CN" altLang="en-US" sz="2600">
                <a:latin typeface="Times New Roman" panose="02020603050405020304" pitchFamily="18" charset="0"/>
                <a:ea typeface="楷体_GB2312" pitchFamily="49" charset="-122"/>
              </a:rPr>
              <a:t>从而根据</a:t>
            </a:r>
            <a:r>
              <a:rPr lang="en-US" altLang="zh-CN" sz="2600">
                <a:latin typeface="Times New Roman" panose="02020603050405020304" pitchFamily="18" charset="0"/>
              </a:rPr>
              <a:t>CP</a:t>
            </a:r>
            <a:r>
              <a:rPr lang="zh-CN" altLang="en-US" sz="2600">
                <a:latin typeface="Times New Roman" panose="02020603050405020304" pitchFamily="18" charset="0"/>
                <a:ea typeface="楷体_GB2312" pitchFamily="49" charset="-122"/>
              </a:rPr>
              <a:t>公式可求得</a:t>
            </a:r>
            <a:r>
              <a:rPr lang="zh-CN" altLang="en-US" sz="2600">
                <a:latin typeface="Times New Roman" panose="02020603050405020304" pitchFamily="18" charset="0"/>
              </a:rPr>
              <a:t> </a:t>
            </a:r>
            <a:r>
              <a:rPr lang="en-US" altLang="zh-CN" sz="2600" i="1">
                <a:latin typeface="Times New Roman" panose="02020603050405020304" pitchFamily="18" charset="0"/>
              </a:rPr>
              <a:t>P</a:t>
            </a:r>
            <a:r>
              <a:rPr lang="en-US" altLang="zh-CN" sz="2600">
                <a:latin typeface="Times New Roman" panose="02020603050405020304" pitchFamily="18" charset="0"/>
              </a:rPr>
              <a:t>(</a:t>
            </a:r>
            <a:r>
              <a:rPr lang="en-US" altLang="zh-CN" sz="2600" i="1">
                <a:latin typeface="Times New Roman" panose="02020603050405020304" pitchFamily="18" charset="0"/>
              </a:rPr>
              <a:t>H</a:t>
            </a:r>
            <a:r>
              <a:rPr lang="en-US" altLang="zh-CN"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a:t>
            </a:r>
          </a:p>
          <a:p>
            <a:pPr eaLnBrk="1" hangingPunct="1">
              <a:lnSpc>
                <a:spcPct val="110000"/>
              </a:lnSpc>
            </a:pPr>
            <a:r>
              <a:rPr lang="zh-CN" altLang="en-US" sz="2600">
                <a:latin typeface="Times New Roman" panose="02020603050405020304" pitchFamily="18" charset="0"/>
                <a:ea typeface="楷体_GB2312" pitchFamily="49" charset="-122"/>
              </a:rPr>
              <a:t>若采用推理过程中得到的中间结论作为证据进行推理，则通过</a:t>
            </a:r>
            <a:r>
              <a:rPr lang="zh-CN" altLang="en-US" sz="2600">
                <a:latin typeface="Times New Roman" panose="02020603050405020304" pitchFamily="18" charset="0"/>
              </a:rPr>
              <a:t> </a:t>
            </a:r>
            <a:r>
              <a:rPr lang="en-US" altLang="zh-CN" sz="2600">
                <a:latin typeface="Times New Roman" panose="02020603050405020304" pitchFamily="18" charset="0"/>
              </a:rPr>
              <a:t>EH </a:t>
            </a:r>
            <a:r>
              <a:rPr lang="zh-CN" altLang="en-US" sz="2600">
                <a:latin typeface="Times New Roman" panose="02020603050405020304" pitchFamily="18" charset="0"/>
                <a:ea typeface="楷体_GB2312" pitchFamily="49" charset="-122"/>
              </a:rPr>
              <a:t>公式可求得</a:t>
            </a:r>
            <a:r>
              <a:rPr lang="zh-CN" altLang="en-US" sz="2600">
                <a:latin typeface="Times New Roman" panose="02020603050405020304" pitchFamily="18" charset="0"/>
              </a:rPr>
              <a:t> </a:t>
            </a:r>
            <a:r>
              <a:rPr lang="en-US" altLang="zh-CN" sz="2600" i="1">
                <a:latin typeface="Times New Roman" panose="02020603050405020304" pitchFamily="18" charset="0"/>
              </a:rPr>
              <a:t>P</a:t>
            </a:r>
            <a:r>
              <a:rPr lang="en-US" altLang="zh-CN" sz="2600">
                <a:latin typeface="Times New Roman" panose="02020603050405020304" pitchFamily="18" charset="0"/>
              </a:rPr>
              <a:t>(</a:t>
            </a:r>
            <a:r>
              <a:rPr lang="en-US" altLang="zh-CN" sz="2600" i="1">
                <a:latin typeface="Times New Roman" panose="02020603050405020304" pitchFamily="18" charset="0"/>
              </a:rPr>
              <a:t>H</a:t>
            </a:r>
            <a:r>
              <a:rPr lang="en-US" altLang="zh-CN"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a:t>
            </a:r>
          </a:p>
          <a:p>
            <a:pPr eaLnBrk="1" hangingPunct="1">
              <a:lnSpc>
                <a:spcPct val="110000"/>
              </a:lnSpc>
            </a:pPr>
            <a:r>
              <a:rPr lang="zh-CN" altLang="en-US" sz="2600">
                <a:latin typeface="Times New Roman" panose="02020603050405020304" pitchFamily="18" charset="0"/>
                <a:ea typeface="楷体_GB2312" pitchFamily="49" charset="-122"/>
              </a:rPr>
              <a:t>如果有</a:t>
            </a:r>
            <a:r>
              <a:rPr lang="en-US" altLang="zh-CN" sz="2600" i="1">
                <a:latin typeface="Times New Roman" panose="02020603050405020304" pitchFamily="18" charset="0"/>
                <a:ea typeface="楷体_GB2312" pitchFamily="49" charset="-122"/>
              </a:rPr>
              <a:t>n</a:t>
            </a:r>
            <a:r>
              <a:rPr lang="zh-CN" altLang="en-US" sz="2600">
                <a:latin typeface="Times New Roman" panose="02020603050405020304" pitchFamily="18" charset="0"/>
                <a:ea typeface="楷体_GB2312" pitchFamily="49" charset="-122"/>
              </a:rPr>
              <a:t>条知识支持同一结论</a:t>
            </a:r>
            <a:r>
              <a:rPr lang="en-US" altLang="zh-CN" sz="2600" i="1">
                <a:latin typeface="Times New Roman" panose="02020603050405020304" pitchFamily="18" charset="0"/>
                <a:ea typeface="楷体_GB2312" pitchFamily="49" charset="-122"/>
              </a:rPr>
              <a:t>H</a:t>
            </a:r>
            <a:r>
              <a:rPr lang="en-US" altLang="zh-CN" sz="2600">
                <a:latin typeface="Times New Roman" panose="02020603050405020304" pitchFamily="18" charset="0"/>
                <a:ea typeface="楷体_GB2312" pitchFamily="49" charset="-122"/>
              </a:rPr>
              <a:t>,</a:t>
            </a:r>
            <a:r>
              <a:rPr lang="zh-CN" altLang="en-US" sz="2600">
                <a:latin typeface="Times New Roman" panose="02020603050405020304" pitchFamily="18" charset="0"/>
                <a:ea typeface="楷体_GB2312" pitchFamily="49" charset="-122"/>
              </a:rPr>
              <a:t>而且每一条知识的前提分别是</a:t>
            </a:r>
            <a:r>
              <a:rPr lang="en-US" altLang="zh-CN" sz="2600" i="1">
                <a:latin typeface="Times New Roman" panose="02020603050405020304" pitchFamily="18" charset="0"/>
                <a:ea typeface="楷体_GB2312" pitchFamily="49" charset="-122"/>
              </a:rPr>
              <a:t>n</a:t>
            </a:r>
            <a:r>
              <a:rPr lang="zh-CN" altLang="en-US" sz="2600">
                <a:latin typeface="Times New Roman" panose="02020603050405020304" pitchFamily="18" charset="0"/>
                <a:ea typeface="楷体_GB2312" pitchFamily="49" charset="-122"/>
              </a:rPr>
              <a:t>个相互独立的证据</a:t>
            </a:r>
            <a:r>
              <a:rPr lang="en-US" altLang="zh-CN" sz="2600" i="1">
                <a:latin typeface="Times New Roman" panose="02020603050405020304" pitchFamily="18" charset="0"/>
                <a:ea typeface="楷体_GB2312" pitchFamily="49" charset="-122"/>
              </a:rPr>
              <a:t>E</a:t>
            </a:r>
            <a:r>
              <a:rPr lang="en-US" altLang="zh-CN" sz="2600" baseline="-25000">
                <a:latin typeface="Times New Roman" panose="02020603050405020304" pitchFamily="18" charset="0"/>
                <a:ea typeface="楷体_GB2312" pitchFamily="49" charset="-122"/>
              </a:rPr>
              <a:t>1</a:t>
            </a:r>
            <a:r>
              <a:rPr lang="en-US" altLang="zh-CN" sz="2600">
                <a:latin typeface="Times New Roman" panose="02020603050405020304" pitchFamily="18" charset="0"/>
                <a:ea typeface="楷体_GB2312" pitchFamily="49" charset="-122"/>
              </a:rPr>
              <a:t>, </a:t>
            </a:r>
            <a:r>
              <a:rPr lang="en-US" altLang="zh-CN" sz="2600" i="1">
                <a:latin typeface="Times New Roman" panose="02020603050405020304" pitchFamily="18" charset="0"/>
                <a:ea typeface="楷体_GB2312" pitchFamily="49" charset="-122"/>
              </a:rPr>
              <a:t>E</a:t>
            </a:r>
            <a:r>
              <a:rPr lang="en-US" altLang="zh-CN" sz="2600" baseline="-25000">
                <a:latin typeface="Times New Roman" panose="02020603050405020304" pitchFamily="18" charset="0"/>
                <a:ea typeface="楷体_GB2312" pitchFamily="49" charset="-122"/>
              </a:rPr>
              <a:t>2</a:t>
            </a:r>
            <a:r>
              <a:rPr lang="en-US" altLang="zh-CN" sz="2600">
                <a:latin typeface="Times New Roman" panose="02020603050405020304" pitchFamily="18" charset="0"/>
                <a:ea typeface="楷体_GB2312" pitchFamily="49" charset="-122"/>
              </a:rPr>
              <a:t>, …, </a:t>
            </a:r>
            <a:r>
              <a:rPr lang="en-US" altLang="zh-CN" sz="2600" i="1">
                <a:latin typeface="Times New Roman" panose="02020603050405020304" pitchFamily="18" charset="0"/>
                <a:ea typeface="楷体_GB2312" pitchFamily="49" charset="-122"/>
              </a:rPr>
              <a:t>E</a:t>
            </a:r>
            <a:r>
              <a:rPr lang="en-US" altLang="zh-CN" sz="2600" i="1" baseline="-25000">
                <a:latin typeface="Times New Roman" panose="02020603050405020304" pitchFamily="18" charset="0"/>
                <a:ea typeface="楷体_GB2312" pitchFamily="49" charset="-122"/>
              </a:rPr>
              <a:t>n</a:t>
            </a:r>
            <a:r>
              <a:rPr lang="zh-CN" altLang="en-US" sz="2600">
                <a:latin typeface="Times New Roman" panose="02020603050405020304" pitchFamily="18" charset="0"/>
                <a:ea typeface="楷体_GB2312" pitchFamily="49" charset="-122"/>
              </a:rPr>
              <a:t>，而这些证据又分别与观察 </a:t>
            </a:r>
            <a:r>
              <a:rPr lang="en-US" altLang="zh-CN" sz="2600" i="1">
                <a:latin typeface="Times New Roman" panose="02020603050405020304" pitchFamily="18" charset="0"/>
                <a:ea typeface="楷体_GB2312" pitchFamily="49" charset="-122"/>
              </a:rPr>
              <a:t>S</a:t>
            </a:r>
            <a:r>
              <a:rPr lang="en-US" altLang="zh-CN" sz="2600" baseline="-25000">
                <a:latin typeface="Times New Roman" panose="02020603050405020304" pitchFamily="18" charset="0"/>
                <a:ea typeface="楷体_GB2312" pitchFamily="49" charset="-122"/>
              </a:rPr>
              <a:t>1</a:t>
            </a:r>
            <a:r>
              <a:rPr lang="en-US" altLang="zh-CN" sz="2600">
                <a:latin typeface="Times New Roman" panose="02020603050405020304" pitchFamily="18" charset="0"/>
                <a:ea typeface="楷体_GB2312" pitchFamily="49" charset="-122"/>
              </a:rPr>
              <a:t>, </a:t>
            </a:r>
            <a:r>
              <a:rPr lang="en-US" altLang="zh-CN" sz="2600" i="1">
                <a:latin typeface="Times New Roman" panose="02020603050405020304" pitchFamily="18" charset="0"/>
                <a:ea typeface="楷体_GB2312" pitchFamily="49" charset="-122"/>
              </a:rPr>
              <a:t>S</a:t>
            </a:r>
            <a:r>
              <a:rPr lang="en-US" altLang="zh-CN" sz="2600" baseline="-25000">
                <a:latin typeface="Times New Roman" panose="02020603050405020304" pitchFamily="18" charset="0"/>
                <a:ea typeface="楷体_GB2312" pitchFamily="49" charset="-122"/>
              </a:rPr>
              <a:t>2</a:t>
            </a:r>
            <a:r>
              <a:rPr lang="en-US" altLang="zh-CN" sz="2600">
                <a:latin typeface="Times New Roman" panose="02020603050405020304" pitchFamily="18" charset="0"/>
                <a:ea typeface="楷体_GB2312" pitchFamily="49" charset="-122"/>
              </a:rPr>
              <a:t>, …,</a:t>
            </a:r>
            <a:r>
              <a:rPr lang="en-US" altLang="zh-CN" sz="2600" i="1">
                <a:latin typeface="Times New Roman" panose="02020603050405020304" pitchFamily="18" charset="0"/>
                <a:ea typeface="楷体_GB2312" pitchFamily="49" charset="-122"/>
              </a:rPr>
              <a:t>S</a:t>
            </a:r>
            <a:r>
              <a:rPr lang="en-US" altLang="zh-CN" sz="2600" i="1" baseline="-25000">
                <a:latin typeface="Times New Roman" panose="02020603050405020304" pitchFamily="18" charset="0"/>
                <a:ea typeface="楷体_GB2312" pitchFamily="49" charset="-122"/>
              </a:rPr>
              <a:t>n</a:t>
            </a:r>
            <a:r>
              <a:rPr lang="en-US" altLang="zh-CN" sz="2600">
                <a:latin typeface="Times New Roman" panose="02020603050405020304" pitchFamily="18" charset="0"/>
                <a:ea typeface="楷体_GB2312" pitchFamily="49" charset="-122"/>
              </a:rPr>
              <a:t> </a:t>
            </a:r>
            <a:r>
              <a:rPr lang="zh-CN" altLang="en-US" sz="2600">
                <a:latin typeface="Times New Roman" panose="02020603050405020304" pitchFamily="18" charset="0"/>
                <a:ea typeface="楷体_GB2312" pitchFamily="49" charset="-122"/>
              </a:rPr>
              <a:t>对应，</a:t>
            </a:r>
            <a:r>
              <a:rPr lang="zh-CN" altLang="zh-CN" sz="2600">
                <a:latin typeface="Times New Roman" panose="02020603050405020304" pitchFamily="18" charset="0"/>
                <a:ea typeface="楷体_GB2312" pitchFamily="49" charset="-122"/>
              </a:rPr>
              <a:t>这时，首先对每条知识分别求出的后验概率几率            ，然后按下述公式求出所有观察下的后验概率几率：</a:t>
            </a:r>
          </a:p>
        </p:txBody>
      </p:sp>
      <p:graphicFrame>
        <p:nvGraphicFramePr>
          <p:cNvPr id="166917" name="对象 296"/>
          <p:cNvGraphicFramePr>
            <a:graphicFrameLocks noChangeAspect="1"/>
          </p:cNvGraphicFramePr>
          <p:nvPr/>
        </p:nvGraphicFramePr>
        <p:xfrm>
          <a:off x="6500814" y="4822825"/>
          <a:ext cx="1095375" cy="395288"/>
        </p:xfrm>
        <a:graphic>
          <a:graphicData uri="http://schemas.openxmlformats.org/presentationml/2006/ole">
            <mc:AlternateContent xmlns:mc="http://schemas.openxmlformats.org/markup-compatibility/2006">
              <mc:Choice xmlns:v="urn:schemas-microsoft-com:vml" Requires="v">
                <p:oleObj spid="_x0000_s15368" r:id="rId3" imgW="635000" imgH="228600" progId="Equation.3">
                  <p:embed/>
                </p:oleObj>
              </mc:Choice>
              <mc:Fallback>
                <p:oleObj r:id="rId3" imgW="635000" imgH="228600" progId="Equation.3">
                  <p:embed/>
                  <p:pic>
                    <p:nvPicPr>
                      <p:cNvPr id="166917" name="对象 2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14" y="4822825"/>
                        <a:ext cx="1095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6918" name="对象 298"/>
          <p:cNvGraphicFramePr>
            <a:graphicFrameLocks noChangeAspect="1"/>
          </p:cNvGraphicFramePr>
          <p:nvPr/>
        </p:nvGraphicFramePr>
        <p:xfrm>
          <a:off x="2907031" y="5624514"/>
          <a:ext cx="6969125" cy="731837"/>
        </p:xfrm>
        <a:graphic>
          <a:graphicData uri="http://schemas.openxmlformats.org/presentationml/2006/ole">
            <mc:AlternateContent xmlns:mc="http://schemas.openxmlformats.org/markup-compatibility/2006">
              <mc:Choice xmlns:v="urn:schemas-microsoft-com:vml" Requires="v">
                <p:oleObj spid="_x0000_s15369" r:id="rId5" imgW="4114800" imgH="431800" progId="Equation.3">
                  <p:embed/>
                </p:oleObj>
              </mc:Choice>
              <mc:Fallback>
                <p:oleObj r:id="rId5" imgW="4114800" imgH="431800" progId="Equation.3">
                  <p:embed/>
                  <p:pic>
                    <p:nvPicPr>
                      <p:cNvPr id="166918" name="对象 2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7031" y="5624514"/>
                        <a:ext cx="6969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EECEB855-5168-4E94-817A-57D2439D0FBC}" type="slidenum">
              <a:rPr lang="en-US" altLang="zh-CN"/>
              <a:t>22</a:t>
            </a:fld>
            <a:endParaRPr lang="zh-CN" altLang="en-US" dirty="0"/>
          </a:p>
        </p:txBody>
      </p:sp>
    </p:spTree>
    <p:extLst>
      <p:ext uri="{BB962C8B-B14F-4D97-AF65-F5344CB8AC3E}">
        <p14:creationId xmlns:p14="http://schemas.microsoft.com/office/powerpoint/2010/main" val="151440739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58721"/>
          <p:cNvSpPr>
            <a:spLocks noGrp="1"/>
          </p:cNvSpPr>
          <p:nvPr>
            <p:ph type="title"/>
          </p:nvPr>
        </p:nvSpPr>
        <p:spPr>
          <a:xfrm>
            <a:off x="1218248" y="1296035"/>
            <a:ext cx="8839200" cy="762000"/>
          </a:xfrm>
        </p:spPr>
        <p:txBody>
          <a:bodyPr/>
          <a:lstStyle/>
          <a:p>
            <a:pPr eaLnBrk="1" hangingPunct="1">
              <a:defRPr/>
            </a:pPr>
            <a:r>
              <a:rPr lang="zh-CN" altLang="en-US" noProof="1">
                <a:latin typeface="Times New Roman" panose="02020603050405020304" pitchFamily="18" charset="0"/>
                <a:ea typeface="宋体" panose="02010600030101010101" pitchFamily="2" charset="-122"/>
              </a:rPr>
              <a:t>主观贝叶斯方法的优点</a:t>
            </a:r>
            <a:r>
              <a:rPr lang="zh-CN" altLang="en-US" noProof="1">
                <a:solidFill>
                  <a:schemeClr val="tx1"/>
                </a:solidFill>
                <a:latin typeface="Times New Roman" panose="02020603050405020304" pitchFamily="18" charset="0"/>
                <a:ea typeface="宋体" panose="02010600030101010101" pitchFamily="2" charset="-122"/>
              </a:rPr>
              <a:t>：</a:t>
            </a:r>
          </a:p>
        </p:txBody>
      </p:sp>
      <p:sp>
        <p:nvSpPr>
          <p:cNvPr id="167940" name="文本占位符 158722"/>
          <p:cNvSpPr>
            <a:spLocks noGrp="1" noChangeArrowheads="1"/>
          </p:cNvSpPr>
          <p:nvPr>
            <p:ph idx="1"/>
          </p:nvPr>
        </p:nvSpPr>
        <p:spPr>
          <a:xfrm>
            <a:off x="1218565" y="2388870"/>
            <a:ext cx="9471025" cy="3861435"/>
          </a:xfrm>
        </p:spPr>
        <p:txBody>
          <a:bodyPr>
            <a:normAutofit/>
          </a:bodyPr>
          <a:lstStyle/>
          <a:p>
            <a:pPr marL="0" indent="0" eaLnBrk="1" hangingPunct="1">
              <a:lnSpc>
                <a:spcPct val="130000"/>
              </a:lnSpc>
              <a:buNone/>
            </a:pPr>
            <a:r>
              <a:rPr lang="en-US" altLang="zh-CN" sz="2800" dirty="0">
                <a:latin typeface="楷体_GB2312" pitchFamily="49" charset="-122"/>
                <a:ea typeface="楷体_GB2312" pitchFamily="49" charset="-122"/>
              </a:rPr>
              <a:t>(1) </a:t>
            </a:r>
            <a:r>
              <a:rPr lang="zh-CN" altLang="en-US" sz="2800" dirty="0">
                <a:latin typeface="楷体_GB2312" pitchFamily="49" charset="-122"/>
                <a:ea typeface="楷体_GB2312" pitchFamily="49" charset="-122"/>
              </a:rPr>
              <a:t>计算公式具有比较坚实的理论基础；</a:t>
            </a:r>
          </a:p>
          <a:p>
            <a:pPr marL="0" indent="0" eaLnBrk="1" hangingPunct="1">
              <a:lnSpc>
                <a:spcPct val="130000"/>
              </a:lnSpc>
              <a:buNone/>
            </a:pPr>
            <a:r>
              <a:rPr lang="en-US" altLang="zh-CN" sz="2800" dirty="0">
                <a:latin typeface="楷体_GB2312" pitchFamily="49" charset="-122"/>
                <a:ea typeface="楷体_GB2312" pitchFamily="49" charset="-122"/>
              </a:rPr>
              <a:t>(2) </a:t>
            </a:r>
            <a:r>
              <a:rPr lang="zh-CN" altLang="en-US" sz="2800" dirty="0">
                <a:latin typeface="楷体_GB2312" pitchFamily="49" charset="-122"/>
                <a:ea typeface="楷体_GB2312" pitchFamily="49" charset="-122"/>
              </a:rPr>
              <a:t>规则中的</a:t>
            </a:r>
            <a:r>
              <a:rPr lang="en-US" altLang="zh-CN" sz="2800" dirty="0">
                <a:latin typeface="Times New Roman" panose="02020603050405020304" pitchFamily="18" charset="0"/>
                <a:ea typeface="楷体_GB2312" pitchFamily="49" charset="-122"/>
              </a:rPr>
              <a:t>LS, LN</a:t>
            </a:r>
            <a:r>
              <a:rPr lang="zh-CN" altLang="en-US" sz="2800" dirty="0">
                <a:latin typeface="楷体_GB2312" pitchFamily="49" charset="-122"/>
                <a:ea typeface="楷体_GB2312" pitchFamily="49" charset="-122"/>
              </a:rPr>
              <a:t>来自领域专家的实践经验，且较全面地反映了证据与结论间的因果关系。</a:t>
            </a:r>
          </a:p>
          <a:p>
            <a:pPr marL="0" indent="0" eaLnBrk="1" hangingPunct="1">
              <a:lnSpc>
                <a:spcPct val="130000"/>
              </a:lnSpc>
              <a:buNone/>
            </a:pPr>
            <a:r>
              <a:rPr lang="en-US" altLang="zh-CN" sz="2800" dirty="0">
                <a:latin typeface="楷体_GB2312" pitchFamily="49" charset="-122"/>
                <a:ea typeface="楷体_GB2312" pitchFamily="49" charset="-122"/>
              </a:rPr>
              <a:t>(3) </a:t>
            </a:r>
            <a:r>
              <a:rPr lang="zh-CN" altLang="en-US" sz="2800" dirty="0">
                <a:latin typeface="楷体_GB2312" pitchFamily="49" charset="-122"/>
                <a:ea typeface="楷体_GB2312" pitchFamily="49" charset="-122"/>
              </a:rPr>
              <a:t>同时给出了证据确定与证据不确定情况下推理方法。</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23</a:t>
            </a:fld>
            <a:endParaRPr lang="zh-CN" altLang="en-US" dirty="0"/>
          </a:p>
        </p:txBody>
      </p:sp>
    </p:spTree>
    <p:extLst>
      <p:ext uri="{BB962C8B-B14F-4D97-AF65-F5344CB8AC3E}">
        <p14:creationId xmlns:p14="http://schemas.microsoft.com/office/powerpoint/2010/main" val="20325488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8" name="Rectangle 6"/>
          <p:cNvSpPr>
            <a:spLocks noGrp="1"/>
          </p:cNvSpPr>
          <p:nvPr>
            <p:ph idx="1"/>
          </p:nvPr>
        </p:nvSpPr>
        <p:spPr>
          <a:xfrm>
            <a:off x="1991360" y="1792605"/>
            <a:ext cx="8209280" cy="3829685"/>
          </a:xfrm>
        </p:spPr>
        <p:txBody>
          <a:bodyPr vert="horz" wrap="square" lIns="91440" tIns="45720" rIns="91440" bIns="45720" rtlCol="0" anchor="t">
            <a:normAutofit/>
          </a:bodyPr>
          <a:lstStyle/>
          <a:p>
            <a:pPr eaLnBrk="1" hangingPunct="1">
              <a:lnSpc>
                <a:spcPct val="160000"/>
              </a:lnSpc>
            </a:pPr>
            <a:r>
              <a:rPr lang="en-US" altLang="zh-CN" sz="2800" dirty="0">
                <a:latin typeface="Times New Roman" panose="02020603050405020304" pitchFamily="18" charset="0"/>
              </a:rPr>
              <a:t>1975</a:t>
            </a:r>
            <a:r>
              <a:rPr lang="zh-CN" altLang="en-US" sz="2800" dirty="0">
                <a:latin typeface="Times New Roman" panose="02020603050405020304" pitchFamily="18" charset="0"/>
              </a:rPr>
              <a:t>年肖特里菲（</a:t>
            </a:r>
            <a:r>
              <a:rPr lang="en-US" altLang="zh-CN" sz="2800" dirty="0">
                <a:latin typeface="Times New Roman" panose="02020603050405020304" pitchFamily="18" charset="0"/>
              </a:rPr>
              <a:t>E. H. Shortliffe</a:t>
            </a:r>
            <a:r>
              <a:rPr lang="zh-CN" altLang="en-US" sz="2800" dirty="0">
                <a:latin typeface="Times New Roman" panose="02020603050405020304" pitchFamily="18" charset="0"/>
              </a:rPr>
              <a:t>）等人在确定性理论（</a:t>
            </a:r>
            <a:r>
              <a:rPr lang="en-US" altLang="zh-CN" sz="2800" dirty="0">
                <a:latin typeface="Times New Roman" panose="02020603050405020304" pitchFamily="18" charset="0"/>
              </a:rPr>
              <a:t>theory of confirmation</a:t>
            </a:r>
            <a:r>
              <a:rPr lang="zh-CN" altLang="en-US" sz="2800" dirty="0">
                <a:latin typeface="Times New Roman" panose="02020603050405020304" pitchFamily="18" charset="0"/>
              </a:rPr>
              <a:t>）的基础上，结合概率论等提出的一种不确定性推理方法。</a:t>
            </a:r>
          </a:p>
          <a:p>
            <a:pPr eaLnBrk="1" hangingPunct="1">
              <a:lnSpc>
                <a:spcPct val="160000"/>
              </a:lnSpc>
            </a:pPr>
            <a:r>
              <a:rPr lang="zh-CN" altLang="en-US" sz="2800" dirty="0">
                <a:latin typeface="Times New Roman" panose="02020603050405020304" pitchFamily="18" charset="0"/>
              </a:rPr>
              <a:t>优点：直观、简单，且效果好。</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24</a:t>
            </a:fld>
            <a:endParaRPr lang="zh-CN" altLang="en-US" dirty="0"/>
          </a:p>
        </p:txBody>
      </p:sp>
      <p:sp>
        <p:nvSpPr>
          <p:cNvPr id="4"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可信度方法的不</a:t>
            </a:r>
            <a:r>
              <a:rPr lang="zh-CN" altLang="en-US" sz="2800" dirty="0">
                <a:latin typeface="Times New Roman" panose="02020603050405020304" pitchFamily="18" charset="0"/>
              </a:rPr>
              <a:t>确定性推理</a:t>
            </a:r>
            <a:endParaRPr lang="zh-CN" altLang="en-US" dirty="0"/>
          </a:p>
        </p:txBody>
      </p:sp>
    </p:spTree>
    <p:extLst>
      <p:ext uri="{BB962C8B-B14F-4D97-AF65-F5344CB8AC3E}">
        <p14:creationId xmlns:p14="http://schemas.microsoft.com/office/powerpoint/2010/main" val="25601840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8">
                                            <p:txEl>
                                              <p:pRg st="0" end="0"/>
                                            </p:txEl>
                                          </p:spTgt>
                                        </p:tgtEl>
                                        <p:attrNameLst>
                                          <p:attrName>style.visibility</p:attrName>
                                        </p:attrNameLst>
                                      </p:cBhvr>
                                      <p:to>
                                        <p:strVal val="visible"/>
                                      </p:to>
                                    </p:set>
                                    <p:anim calcmode="lin" valueType="num">
                                      <p:cBhvr additive="base">
                                        <p:cTn id="7" dur="500" fill="hold"/>
                                        <p:tgtEl>
                                          <p:spTgt spid="3051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58">
                                            <p:txEl>
                                              <p:pRg st="1" end="1"/>
                                            </p:txEl>
                                          </p:spTgt>
                                        </p:tgtEl>
                                        <p:attrNameLst>
                                          <p:attrName>style.visibility</p:attrName>
                                        </p:attrNameLst>
                                      </p:cBhvr>
                                      <p:to>
                                        <p:strVal val="visible"/>
                                      </p:to>
                                    </p:set>
                                    <p:anim calcmode="lin" valueType="num">
                                      <p:cBhvr additive="base">
                                        <p:cTn id="13" dur="500" fill="hold"/>
                                        <p:tgtEl>
                                          <p:spTgt spid="3051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515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7" name="Rectangle 5"/>
          <p:cNvSpPr>
            <a:spLocks noGrp="1"/>
          </p:cNvSpPr>
          <p:nvPr>
            <p:ph idx="1"/>
          </p:nvPr>
        </p:nvSpPr>
        <p:spPr>
          <a:xfrm>
            <a:off x="1774825" y="1553210"/>
            <a:ext cx="9547832" cy="4803140"/>
          </a:xfrm>
        </p:spPr>
        <p:txBody>
          <a:bodyPr vert="horz" wrap="square" lIns="91440" tIns="45720" rIns="91440" bIns="45720" rtlCol="0" anchor="t">
            <a:normAutofit/>
          </a:bodyPr>
          <a:lstStyle/>
          <a:p>
            <a:pPr eaLnBrk="1" hangingPunct="1">
              <a:lnSpc>
                <a:spcPct val="150000"/>
              </a:lnSpc>
            </a:pPr>
            <a:r>
              <a:rPr lang="zh-CN" altLang="en-US" sz="2800" dirty="0">
                <a:solidFill>
                  <a:schemeClr val="accent2"/>
                </a:solidFill>
                <a:latin typeface="Times New Roman" panose="02020603050405020304" pitchFamily="18" charset="0"/>
              </a:rPr>
              <a:t>可信度</a:t>
            </a:r>
            <a:r>
              <a:rPr lang="zh-CN" altLang="en-US" sz="2800" dirty="0">
                <a:latin typeface="Times New Roman" panose="02020603050405020304" pitchFamily="18" charset="0"/>
              </a:rPr>
              <a:t>：根据经验对一个事物或现象为真的相信程度。</a:t>
            </a:r>
          </a:p>
          <a:p>
            <a:pPr eaLnBrk="1" hangingPunct="1">
              <a:lnSpc>
                <a:spcPct val="150000"/>
              </a:lnSpc>
            </a:pPr>
            <a:r>
              <a:rPr lang="zh-CN" altLang="en-US" sz="2800" dirty="0">
                <a:latin typeface="Times New Roman" panose="02020603050405020304" pitchFamily="18" charset="0"/>
              </a:rPr>
              <a:t>可信度带有较大的主观性和经验性，其准确性难以把握。</a:t>
            </a:r>
          </a:p>
          <a:p>
            <a:pPr eaLnBrk="1" hangingPunct="1">
              <a:lnSpc>
                <a:spcPct val="150000"/>
              </a:lnSpc>
            </a:pPr>
            <a:r>
              <a:rPr lang="en-US" altLang="zh-CN" sz="2800" dirty="0">
                <a:solidFill>
                  <a:schemeClr val="accent2"/>
                </a:solidFill>
                <a:latin typeface="Times New Roman" panose="02020603050405020304" pitchFamily="18" charset="0"/>
              </a:rPr>
              <a:t>C</a:t>
            </a:r>
            <a:r>
              <a:rPr lang="zh-CN" altLang="en-US" sz="2800" dirty="0">
                <a:solidFill>
                  <a:schemeClr val="accent2"/>
                </a:solidFill>
                <a:latin typeface="Times New Roman" panose="02020603050405020304" pitchFamily="18" charset="0"/>
              </a:rPr>
              <a:t>－</a:t>
            </a:r>
            <a:r>
              <a:rPr lang="en-US" altLang="zh-CN" sz="2800" dirty="0">
                <a:solidFill>
                  <a:schemeClr val="accent2"/>
                </a:solidFill>
                <a:latin typeface="Times New Roman" panose="02020603050405020304" pitchFamily="18" charset="0"/>
              </a:rPr>
              <a:t>F</a:t>
            </a:r>
            <a:r>
              <a:rPr lang="zh-CN" altLang="en-US" sz="2800" dirty="0">
                <a:solidFill>
                  <a:schemeClr val="accent2"/>
                </a:solidFill>
                <a:latin typeface="Times New Roman" panose="02020603050405020304" pitchFamily="18" charset="0"/>
              </a:rPr>
              <a:t>模型</a:t>
            </a:r>
            <a:r>
              <a:rPr lang="zh-CN" altLang="en-US" sz="2800" dirty="0">
                <a:latin typeface="Times New Roman" panose="02020603050405020304" pitchFamily="18" charset="0"/>
              </a:rPr>
              <a:t>：基于可信度表示的不确定性推理的基本方法。   </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25</a:t>
            </a:fld>
            <a:endParaRPr lang="zh-CN" altLang="en-US" dirty="0"/>
          </a:p>
        </p:txBody>
      </p:sp>
      <p:sp>
        <p:nvSpPr>
          <p:cNvPr id="4"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17246874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7">
                                            <p:txEl>
                                              <p:pRg st="0" end="0"/>
                                            </p:txEl>
                                          </p:spTgt>
                                        </p:tgtEl>
                                        <p:attrNameLst>
                                          <p:attrName>style.visibility</p:attrName>
                                        </p:attrNameLst>
                                      </p:cBhvr>
                                      <p:to>
                                        <p:strVal val="visible"/>
                                      </p:to>
                                    </p:set>
                                    <p:anim calcmode="lin" valueType="num">
                                      <p:cBhvr additive="base">
                                        <p:cTn id="7" dur="500" fill="hold"/>
                                        <p:tgtEl>
                                          <p:spTgt spid="1617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7">
                                            <p:txEl>
                                              <p:pRg st="1" end="1"/>
                                            </p:txEl>
                                          </p:spTgt>
                                        </p:tgtEl>
                                        <p:attrNameLst>
                                          <p:attrName>style.visibility</p:attrName>
                                        </p:attrNameLst>
                                      </p:cBhvr>
                                      <p:to>
                                        <p:strVal val="visible"/>
                                      </p:to>
                                    </p:set>
                                    <p:anim calcmode="lin" valueType="num">
                                      <p:cBhvr additive="base">
                                        <p:cTn id="13" dur="500" fill="hold"/>
                                        <p:tgtEl>
                                          <p:spTgt spid="16179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7">
                                            <p:txEl>
                                              <p:pRg st="2" end="2"/>
                                            </p:txEl>
                                          </p:spTgt>
                                        </p:tgtEl>
                                        <p:attrNameLst>
                                          <p:attrName>style.visibility</p:attrName>
                                        </p:attrNameLst>
                                      </p:cBhvr>
                                      <p:to>
                                        <p:strVal val="visible"/>
                                      </p:to>
                                    </p:set>
                                    <p:anim calcmode="lin" valueType="num">
                                      <p:cBhvr additive="base">
                                        <p:cTn id="19" dur="500" fill="hold"/>
                                        <p:tgtEl>
                                          <p:spTgt spid="16179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79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a:xfrm>
            <a:off x="1898650" y="1814195"/>
            <a:ext cx="8540750" cy="2407285"/>
          </a:xfrm>
          <a:gradFill rotWithShape="0">
            <a:gsLst>
              <a:gs pos="0">
                <a:srgbClr val="CCFFFF"/>
              </a:gs>
              <a:gs pos="50000">
                <a:schemeClr val="bg1"/>
              </a:gs>
              <a:gs pos="100000">
                <a:srgbClr val="CCFFFF"/>
              </a:gs>
            </a:gsLst>
            <a:lin ang="5400000" scaled="1"/>
          </a:gradFill>
          <a:ln>
            <a:solidFill>
              <a:srgbClr val="808080"/>
            </a:solidFill>
          </a:ln>
        </p:spPr>
        <p:txBody>
          <a:bodyPr vert="horz" wrap="square" lIns="91440" tIns="45720" rIns="91440" bIns="45720" numCol="1" rtlCol="0" anchor="t" anchorCtr="0" compatLnSpc="1">
            <a:normAutofit/>
          </a:bodyPr>
          <a:lstStyle/>
          <a:p>
            <a:pPr marL="0" indent="0" algn="just">
              <a:lnSpc>
                <a:spcPct val="120000"/>
              </a:lnSpc>
              <a:spcBef>
                <a:spcPct val="30000"/>
              </a:spcBef>
              <a:buClr>
                <a:schemeClr val="accent2"/>
              </a:buClr>
              <a:buFont typeface="Wingdings" panose="05000000000000000000" pitchFamily="2" charset="2"/>
              <a:buChar char="§"/>
              <a:defRPr/>
            </a:pPr>
            <a:r>
              <a:rPr lang="en-US" altLang="zh-CN" sz="2600" kern="0">
                <a:latin typeface="Times New Roman" panose="02020603050405020304" pitchFamily="18" charset="0"/>
                <a:ea typeface="+mn-ea"/>
              </a:rPr>
              <a:t> </a:t>
            </a:r>
            <a:r>
              <a:rPr lang="zh-CN" altLang="en-US" sz="2600" b="1" kern="0">
                <a:latin typeface="Times New Roman" panose="02020603050405020304" pitchFamily="18" charset="0"/>
                <a:ea typeface="+mn-ea"/>
              </a:rPr>
              <a:t>产生式规则表示</a:t>
            </a:r>
            <a:r>
              <a:rPr lang="en-US" altLang="zh-CN" sz="2600" b="1" kern="0">
                <a:latin typeface="Times New Roman" panose="02020603050405020304" pitchFamily="18" charset="0"/>
                <a:ea typeface="+mn-ea"/>
              </a:rPr>
              <a:t>:</a:t>
            </a:r>
          </a:p>
          <a:p>
            <a:pPr marL="0" indent="0" algn="just">
              <a:lnSpc>
                <a:spcPct val="120000"/>
              </a:lnSpc>
              <a:spcBef>
                <a:spcPct val="30000"/>
              </a:spcBef>
              <a:spcAft>
                <a:spcPct val="30000"/>
              </a:spcAft>
              <a:buClr>
                <a:schemeClr val="accent2"/>
              </a:buClr>
              <a:buNone/>
              <a:defRPr/>
            </a:pPr>
            <a:endParaRPr lang="en-US" altLang="zh-CN" sz="2600" kern="0">
              <a:latin typeface="Times New Roman" panose="02020603050405020304" pitchFamily="18" charset="0"/>
              <a:ea typeface="+mn-ea"/>
            </a:endParaRPr>
          </a:p>
          <a:p>
            <a:pPr marL="0" indent="0" algn="just">
              <a:lnSpc>
                <a:spcPct val="120000"/>
              </a:lnSpc>
              <a:spcBef>
                <a:spcPct val="30000"/>
              </a:spcBef>
              <a:buClr>
                <a:schemeClr val="accent2"/>
              </a:buClr>
              <a:buNone/>
              <a:defRPr/>
            </a:pPr>
            <a:r>
              <a:rPr lang="en-US" altLang="zh-CN" sz="2600" kern="0">
                <a:latin typeface="Times New Roman" panose="02020603050405020304" pitchFamily="18" charset="0"/>
                <a:ea typeface="+mn-ea"/>
              </a:rPr>
              <a:t>                     </a:t>
            </a:r>
            <a:r>
              <a:rPr lang="zh-CN" altLang="en-US" sz="2600" kern="0">
                <a:latin typeface="Times New Roman" panose="02020603050405020304" pitchFamily="18" charset="0"/>
                <a:ea typeface="+mn-ea"/>
              </a:rPr>
              <a:t>：可信度因子（</a:t>
            </a:r>
            <a:r>
              <a:rPr lang="en-US" altLang="zh-CN" sz="2600" kern="0">
                <a:latin typeface="Times New Roman" panose="02020603050405020304" pitchFamily="18" charset="0"/>
                <a:ea typeface="+mn-ea"/>
              </a:rPr>
              <a:t>certainty factor</a:t>
            </a:r>
            <a:r>
              <a:rPr lang="zh-CN" altLang="en-US" sz="2600" kern="0">
                <a:latin typeface="Times New Roman" panose="02020603050405020304" pitchFamily="18" charset="0"/>
                <a:ea typeface="+mn-ea"/>
              </a:rPr>
              <a:t>），反映前提条件与结论的联系强度 。</a:t>
            </a:r>
            <a:r>
              <a:rPr lang="zh-CN" altLang="en-US" sz="3000" kern="0">
                <a:latin typeface="Times New Roman" panose="02020603050405020304" pitchFamily="18" charset="0"/>
                <a:ea typeface="+mn-ea"/>
              </a:rPr>
              <a:t>  </a:t>
            </a:r>
          </a:p>
        </p:txBody>
      </p:sp>
      <p:sp>
        <p:nvSpPr>
          <p:cNvPr id="1030" name="Rectangle 5"/>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026" name="Object 4"/>
          <p:cNvGraphicFramePr/>
          <p:nvPr/>
        </p:nvGraphicFramePr>
        <p:xfrm>
          <a:off x="2906395" y="2411096"/>
          <a:ext cx="6954520" cy="531495"/>
        </p:xfrm>
        <a:graphic>
          <a:graphicData uri="http://schemas.openxmlformats.org/presentationml/2006/ole">
            <mc:AlternateContent xmlns:mc="http://schemas.openxmlformats.org/markup-compatibility/2006">
              <mc:Choice xmlns:v="urn:schemas-microsoft-com:vml" Requires="v">
                <p:oleObj spid="_x0000_s16390" r:id="rId4" imgW="2599055" imgH="177800" progId="Equation.DSMT4">
                  <p:embed/>
                </p:oleObj>
              </mc:Choice>
              <mc:Fallback>
                <p:oleObj r:id="rId4" imgW="2599055" imgH="177800" progId="Equation.DSMT4">
                  <p:embed/>
                  <p:pic>
                    <p:nvPicPr>
                      <p:cNvPr id="1026" name="Object 4"/>
                      <p:cNvPicPr/>
                      <p:nvPr/>
                    </p:nvPicPr>
                    <p:blipFill>
                      <a:blip r:embed="rId5"/>
                      <a:stretch>
                        <a:fillRect/>
                      </a:stretch>
                    </p:blipFill>
                    <p:spPr>
                      <a:xfrm>
                        <a:off x="2906395" y="2411096"/>
                        <a:ext cx="6954520" cy="531495"/>
                      </a:xfrm>
                      <a:prstGeom prst="rect">
                        <a:avLst/>
                      </a:prstGeom>
                      <a:noFill/>
                      <a:ln w="38100">
                        <a:noFill/>
                        <a:miter/>
                      </a:ln>
                    </p:spPr>
                  </p:pic>
                </p:oleObj>
              </mc:Fallback>
            </mc:AlternateContent>
          </a:graphicData>
        </a:graphic>
      </p:graphicFrame>
      <p:graphicFrame>
        <p:nvGraphicFramePr>
          <p:cNvPr id="1027" name="Object 6"/>
          <p:cNvGraphicFramePr/>
          <p:nvPr/>
        </p:nvGraphicFramePr>
        <p:xfrm>
          <a:off x="1955801" y="3197226"/>
          <a:ext cx="1800225" cy="460375"/>
        </p:xfrm>
        <a:graphic>
          <a:graphicData uri="http://schemas.openxmlformats.org/presentationml/2006/ole">
            <mc:AlternateContent xmlns:mc="http://schemas.openxmlformats.org/markup-compatibility/2006">
              <mc:Choice xmlns:v="urn:schemas-microsoft-com:vml" Requires="v">
                <p:oleObj spid="_x0000_s16391" r:id="rId6" imgW="660400" imgH="203200" progId="Equation.3">
                  <p:embed/>
                </p:oleObj>
              </mc:Choice>
              <mc:Fallback>
                <p:oleObj r:id="rId6" imgW="660400" imgH="203200" progId="Equation.3">
                  <p:embed/>
                  <p:pic>
                    <p:nvPicPr>
                      <p:cNvPr id="1027" name="Object 6"/>
                      <p:cNvPicPr/>
                      <p:nvPr/>
                    </p:nvPicPr>
                    <p:blipFill>
                      <a:blip r:embed="rId7"/>
                      <a:stretch>
                        <a:fillRect/>
                      </a:stretch>
                    </p:blipFill>
                    <p:spPr>
                      <a:xfrm>
                        <a:off x="1955801" y="3197226"/>
                        <a:ext cx="1800225" cy="460375"/>
                      </a:xfrm>
                      <a:prstGeom prst="rect">
                        <a:avLst/>
                      </a:prstGeom>
                      <a:noFill/>
                      <a:ln w="38100">
                        <a:noFill/>
                        <a:miter/>
                      </a:ln>
                    </p:spPr>
                  </p:pic>
                </p:oleObj>
              </mc:Fallback>
            </mc:AlternateContent>
          </a:graphicData>
        </a:graphic>
      </p:graphicFrame>
      <p:sp>
        <p:nvSpPr>
          <p:cNvPr id="1031" name="Rectangle 9"/>
          <p:cNvSpPr/>
          <p:nvPr/>
        </p:nvSpPr>
        <p:spPr>
          <a:xfrm>
            <a:off x="1524000" y="33157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32" name="Rectangle 19"/>
          <p:cNvSpPr/>
          <p:nvPr/>
        </p:nvSpPr>
        <p:spPr>
          <a:xfrm>
            <a:off x="1524000" y="1270001"/>
            <a:ext cx="3789820" cy="559897"/>
          </a:xfrm>
          <a:prstGeom prst="rect">
            <a:avLst/>
          </a:prstGeom>
          <a:noFill/>
          <a:ln w="9525">
            <a:noFill/>
          </a:ln>
        </p:spPr>
        <p:txBody>
          <a:bodyPr wrap="none">
            <a:spAutoFit/>
          </a:bodyPr>
          <a:lstStyle/>
          <a:p>
            <a:pPr>
              <a:lnSpc>
                <a:spcPct val="12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知识不确定性的表示</a:t>
            </a:r>
          </a:p>
        </p:txBody>
      </p:sp>
      <p:sp>
        <p:nvSpPr>
          <p:cNvPr id="162836" name="Text Box 20"/>
          <p:cNvSpPr txBox="1"/>
          <p:nvPr/>
        </p:nvSpPr>
        <p:spPr>
          <a:xfrm>
            <a:off x="1904683" y="4295141"/>
            <a:ext cx="8443912" cy="46672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ctr">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rPr>
              <a:t>IF   </a:t>
            </a:r>
            <a:r>
              <a:rPr lang="zh-CN" altLang="en-US" sz="2400" dirty="0">
                <a:latin typeface="Times New Roman" panose="02020603050405020304" pitchFamily="18" charset="0"/>
              </a:rPr>
              <a:t>头痛</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zh-CN" altLang="en-US" sz="2400" dirty="0">
                <a:latin typeface="Times New Roman" panose="02020603050405020304" pitchFamily="18" charset="0"/>
              </a:rPr>
              <a:t>流涕</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THEN     </a:t>
            </a:r>
            <a:r>
              <a:rPr lang="zh-CN" altLang="en-US" sz="2400" dirty="0">
                <a:latin typeface="Times New Roman" panose="02020603050405020304" pitchFamily="18" charset="0"/>
              </a:rPr>
              <a:t>感冒</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0.7</a:t>
            </a:r>
            <a:r>
              <a:rPr lang="zh-CN" altLang="en-US" sz="2400" dirty="0">
                <a:latin typeface="Times New Roman" panose="02020603050405020304" pitchFamily="18" charset="0"/>
              </a:rPr>
              <a:t>）</a:t>
            </a:r>
            <a:r>
              <a:rPr lang="zh-CN" altLang="en-US" dirty="0">
                <a:latin typeface="Arial" panose="020B0604020202020204" pitchFamily="34" charset="0"/>
              </a:rPr>
              <a:t> </a:t>
            </a:r>
          </a:p>
        </p:txBody>
      </p:sp>
      <p:pic>
        <p:nvPicPr>
          <p:cNvPr id="4" name="内容占位符 3"/>
          <p:cNvPicPr>
            <a:picLocks noChangeAspect="1"/>
          </p:cNvPicPr>
          <p:nvPr/>
        </p:nvPicPr>
        <p:blipFill>
          <a:blip r:embed="rId8"/>
          <a:srcRect t="64691" r="11922"/>
          <a:stretch>
            <a:fillRect/>
          </a:stretch>
        </p:blipFill>
        <p:spPr>
          <a:xfrm>
            <a:off x="1708785" y="4893945"/>
            <a:ext cx="8271510" cy="1451610"/>
          </a:xfrm>
          <a:prstGeom prst="rect">
            <a:avLst/>
          </a:prstGeom>
          <a:noFill/>
          <a:ln w="9525">
            <a:noFill/>
          </a:ln>
        </p:spPr>
      </p:pic>
      <p:sp>
        <p:nvSpPr>
          <p:cNvPr id="5" name="灯片编号占位符 4"/>
          <p:cNvSpPr>
            <a:spLocks noGrp="1"/>
          </p:cNvSpPr>
          <p:nvPr>
            <p:ph type="sldNum" sz="quarter" idx="12"/>
          </p:nvPr>
        </p:nvSpPr>
        <p:spPr/>
        <p:txBody>
          <a:bodyPr/>
          <a:lstStyle/>
          <a:p>
            <a:pPr>
              <a:defRPr/>
            </a:pPr>
            <a:fld id="{EECEB855-5168-4E94-817A-57D2439D0FBC}" type="slidenum">
              <a:rPr lang="en-US" altLang="zh-CN"/>
              <a:t>26</a:t>
            </a:fld>
            <a:endParaRPr lang="zh-CN" altLang="en-US" dirty="0"/>
          </a:p>
        </p:txBody>
      </p:sp>
      <p:sp>
        <p:nvSpPr>
          <p:cNvPr id="7"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134998615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p:cNvSpPr>
          <p:nvPr>
            <p:ph idx="1"/>
          </p:nvPr>
        </p:nvSpPr>
        <p:spPr>
          <a:xfrm>
            <a:off x="1985328" y="2747645"/>
            <a:ext cx="8221662" cy="3352800"/>
          </a:xfrm>
          <a:gradFill rotWithShape="0">
            <a:gsLst>
              <a:gs pos="0">
                <a:srgbClr val="99CCFF">
                  <a:alpha val="100000"/>
                </a:srgbClr>
              </a:gs>
              <a:gs pos="100000">
                <a:schemeClr val="bg1">
                  <a:alpha val="100000"/>
                </a:schemeClr>
              </a:gs>
            </a:gsLst>
            <a:path path="rect">
              <a:fillToRect l="100000" t="100000"/>
            </a:path>
            <a:tileRect/>
          </a:gradFill>
          <a:ln>
            <a:solidFill>
              <a:srgbClr val="808080">
                <a:alpha val="100000"/>
              </a:srgbClr>
            </a:solidFill>
            <a:miter/>
          </a:ln>
        </p:spPr>
        <p:txBody>
          <a:bodyPr vert="horz" wrap="square" lIns="91440" tIns="45720" rIns="91440" bIns="45720" rtlCol="0" anchor="t">
            <a:normAutofit/>
          </a:bodyPr>
          <a:lstStyle/>
          <a:p>
            <a:pPr marL="196850" indent="-196850">
              <a:buFont typeface="Wingdings" panose="05000000000000000000" pitchFamily="2" charset="2"/>
              <a:buChar char="§"/>
            </a:pPr>
            <a:r>
              <a:rPr lang="zh-CN" altLang="en-US" sz="2400" b="1" dirty="0">
                <a:latin typeface="Times New Roman" panose="02020603050405020304" pitchFamily="18" charset="0"/>
              </a:rPr>
              <a:t>证据</a:t>
            </a:r>
            <a:r>
              <a:rPr lang="en-US" altLang="zh-CN" sz="2400" b="1" i="1" dirty="0">
                <a:latin typeface="Times New Roman" panose="02020603050405020304" pitchFamily="18" charset="0"/>
              </a:rPr>
              <a:t>E</a:t>
            </a:r>
            <a:r>
              <a:rPr lang="zh-CN" altLang="en-US" sz="2400" b="1" dirty="0">
                <a:latin typeface="Times New Roman" panose="02020603050405020304" pitchFamily="18" charset="0"/>
              </a:rPr>
              <a:t>的可信度取值范围：</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对于初始证据，若所有观察</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能肯定它为真，则</a:t>
            </a:r>
            <a:r>
              <a:rPr lang="en-US" altLang="zh-CN" sz="2400" b="1" i="1" dirty="0">
                <a:latin typeface="Times New Roman" panose="02020603050405020304" pitchFamily="18" charset="0"/>
              </a:rPr>
              <a:t>CF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1</a:t>
            </a:r>
            <a:r>
              <a:rPr lang="zh-CN" altLang="en-US" sz="2400" b="1" dirty="0">
                <a:latin typeface="Times New Roman" panose="02020603050405020304" pitchFamily="18" charset="0"/>
              </a:rPr>
              <a:t>。</a:t>
            </a:r>
          </a:p>
          <a:p>
            <a:pPr marL="0" indent="0">
              <a:buNone/>
            </a:pPr>
            <a:r>
              <a:rPr lang="zh-CN" altLang="en-US" sz="2400" b="1" dirty="0">
                <a:latin typeface="Times New Roman" panose="02020603050405020304" pitchFamily="18" charset="0"/>
              </a:rPr>
              <a:t>                                                若肯定它为假，则 </a:t>
            </a:r>
            <a:r>
              <a:rPr lang="zh-CN" altLang="en-US" sz="2400" b="1" i="1" dirty="0">
                <a:latin typeface="Times New Roman" panose="02020603050405020304" pitchFamily="18" charset="0"/>
              </a:rPr>
              <a:t> </a:t>
            </a:r>
            <a:r>
              <a:rPr lang="en-US" altLang="zh-CN" sz="2400" b="1" i="1" dirty="0">
                <a:latin typeface="Times New Roman" panose="02020603050405020304" pitchFamily="18" charset="0"/>
              </a:rPr>
              <a:t>CF(E)</a:t>
            </a:r>
            <a:r>
              <a:rPr lang="en-US" altLang="zh-CN" sz="2400" b="1" dirty="0">
                <a:latin typeface="Times New Roman" panose="02020603050405020304" pitchFamily="18" charset="0"/>
              </a:rPr>
              <a:t> = –1</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若以某种程度为真，则   </a:t>
            </a:r>
            <a:r>
              <a:rPr lang="en-US" altLang="zh-CN" sz="2400" b="1" dirty="0">
                <a:latin typeface="Times New Roman" panose="02020603050405020304" pitchFamily="18" charset="0"/>
              </a:rPr>
              <a:t>0 &lt; </a:t>
            </a:r>
            <a:r>
              <a:rPr lang="en-US" altLang="zh-CN" sz="2400" b="1" i="1" dirty="0">
                <a:latin typeface="Times New Roman" panose="02020603050405020304" pitchFamily="18" charset="0"/>
              </a:rPr>
              <a:t>CF(E)</a:t>
            </a:r>
            <a:r>
              <a:rPr lang="en-US" altLang="zh-CN" sz="2400" b="1" dirty="0">
                <a:latin typeface="Times New Roman" panose="02020603050405020304" pitchFamily="18" charset="0"/>
              </a:rPr>
              <a:t> &lt; 1</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若以某种程度为假，则 －</a:t>
            </a:r>
            <a:r>
              <a:rPr lang="en-US" altLang="zh-CN" sz="2400" b="1" dirty="0">
                <a:latin typeface="Times New Roman" panose="02020603050405020304" pitchFamily="18" charset="0"/>
              </a:rPr>
              <a:t>1 &lt; </a:t>
            </a:r>
            <a:r>
              <a:rPr lang="en-US" altLang="zh-CN" sz="2400" b="1" i="1" dirty="0">
                <a:latin typeface="Times New Roman" panose="02020603050405020304" pitchFamily="18" charset="0"/>
              </a:rPr>
              <a:t>CF(E)</a:t>
            </a:r>
            <a:r>
              <a:rPr lang="en-US" altLang="zh-CN" sz="2400" b="1" dirty="0">
                <a:latin typeface="Times New Roman" panose="02020603050405020304" pitchFamily="18" charset="0"/>
              </a:rPr>
              <a:t> &lt; 0 </a:t>
            </a:r>
            <a:r>
              <a:rPr lang="zh-CN" altLang="en-US" sz="2400" b="1" dirty="0">
                <a:latin typeface="Times New Roman" panose="02020603050405020304" pitchFamily="18" charset="0"/>
              </a:rPr>
              <a:t>。</a:t>
            </a:r>
          </a:p>
          <a:p>
            <a:pPr marL="196850" indent="-196850">
              <a:buFont typeface="Wingdings" panose="05000000000000000000" pitchFamily="2" charset="2"/>
              <a:buChar char="§"/>
            </a:pPr>
            <a:r>
              <a:rPr lang="zh-CN" altLang="en-US" sz="2400" b="1" dirty="0">
                <a:latin typeface="Times New Roman" panose="02020603050405020304" pitchFamily="18" charset="0"/>
              </a:rPr>
              <a:t>若未获得任何相关的观察，则 </a:t>
            </a:r>
            <a:r>
              <a:rPr lang="en-US" altLang="zh-CN" sz="2400" b="1" i="1" dirty="0">
                <a:latin typeface="Times New Roman" panose="02020603050405020304" pitchFamily="18" charset="0"/>
              </a:rPr>
              <a:t>CF(E)</a:t>
            </a:r>
            <a:r>
              <a:rPr lang="en-US" altLang="zh-CN" sz="2400" b="1" dirty="0">
                <a:latin typeface="Times New Roman" panose="02020603050405020304" pitchFamily="18" charset="0"/>
              </a:rPr>
              <a:t> = 0</a:t>
            </a:r>
            <a:r>
              <a:rPr lang="zh-CN" altLang="en-US" sz="2400" b="1" dirty="0">
                <a:latin typeface="Times New Roman" panose="02020603050405020304" pitchFamily="18" charset="0"/>
              </a:rPr>
              <a:t>。</a:t>
            </a:r>
          </a:p>
        </p:txBody>
      </p:sp>
      <p:sp>
        <p:nvSpPr>
          <p:cNvPr id="61444" name="Text Box 5"/>
          <p:cNvSpPr txBox="1"/>
          <p:nvPr/>
        </p:nvSpPr>
        <p:spPr>
          <a:xfrm>
            <a:off x="4800600" y="1484313"/>
            <a:ext cx="2071688" cy="366712"/>
          </a:xfrm>
          <a:prstGeom prst="rect">
            <a:avLst/>
          </a:prstGeom>
          <a:noFill/>
          <a:ln w="9525">
            <a:noFill/>
          </a:ln>
        </p:spPr>
        <p:txBody>
          <a:bodyPr>
            <a:spAutoFit/>
          </a:bodyPr>
          <a:lstStyle/>
          <a:p>
            <a:endParaRPr lang="zh-CN" altLang="zh-CN" dirty="0">
              <a:latin typeface="Arial" panose="020B0604020202020204" pitchFamily="34" charset="0"/>
            </a:endParaRPr>
          </a:p>
        </p:txBody>
      </p:sp>
      <p:sp>
        <p:nvSpPr>
          <p:cNvPr id="168966" name="Text Box 6"/>
          <p:cNvSpPr txBox="1"/>
          <p:nvPr/>
        </p:nvSpPr>
        <p:spPr>
          <a:xfrm>
            <a:off x="2667001" y="2025651"/>
            <a:ext cx="5876925" cy="466725"/>
          </a:xfrm>
          <a:prstGeom prst="rect">
            <a:avLst/>
          </a:prstGeom>
          <a:gradFill rotWithShape="0">
            <a:gsLst>
              <a:gs pos="0">
                <a:srgbClr val="99CCFF"/>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ctr"/>
            <a:r>
              <a:rPr lang="en-US" altLang="zh-CN" sz="2400" i="1" dirty="0">
                <a:latin typeface="Times New Roman" panose="02020603050405020304" pitchFamily="18" charset="0"/>
              </a:rPr>
              <a:t>CF(E)</a:t>
            </a:r>
            <a:r>
              <a:rPr lang="zh-CN" altLang="en-US" sz="2400" dirty="0">
                <a:latin typeface="Times New Roman" panose="02020603050405020304" pitchFamily="18" charset="0"/>
              </a:rPr>
              <a:t>＝</a:t>
            </a:r>
            <a:r>
              <a:rPr lang="en-US" altLang="zh-CN" sz="2400" dirty="0">
                <a:latin typeface="Times New Roman" panose="02020603050405020304" pitchFamily="18" charset="0"/>
              </a:rPr>
              <a:t>0.6</a:t>
            </a:r>
            <a:r>
              <a:rPr lang="zh-CN" altLang="en-US" sz="2400" dirty="0">
                <a:latin typeface="Times New Roman" panose="02020603050405020304" pitchFamily="18" charset="0"/>
              </a:rPr>
              <a:t>： </a:t>
            </a:r>
            <a:r>
              <a:rPr lang="en-US" altLang="zh-CN" sz="2400" i="1" dirty="0">
                <a:latin typeface="Times New Roman" panose="02020603050405020304" pitchFamily="18" charset="0"/>
              </a:rPr>
              <a:t>E</a:t>
            </a:r>
            <a:r>
              <a:rPr lang="zh-CN" altLang="en-US" sz="2400" dirty="0">
                <a:latin typeface="Times New Roman" panose="02020603050405020304" pitchFamily="18" charset="0"/>
              </a:rPr>
              <a:t>的可信度为</a:t>
            </a:r>
            <a:r>
              <a:rPr lang="en-US" altLang="zh-CN" sz="2400" dirty="0">
                <a:latin typeface="Times New Roman" panose="02020603050405020304" pitchFamily="18" charset="0"/>
              </a:rPr>
              <a:t>0.6</a:t>
            </a:r>
            <a:endParaRPr lang="en-US" altLang="zh-CN" sz="3000" dirty="0">
              <a:latin typeface="Times New Roman" panose="02020603050405020304" pitchFamily="18" charset="0"/>
            </a:endParaRPr>
          </a:p>
        </p:txBody>
      </p:sp>
      <p:sp>
        <p:nvSpPr>
          <p:cNvPr id="61446" name="Rectangle 7"/>
          <p:cNvSpPr/>
          <p:nvPr/>
        </p:nvSpPr>
        <p:spPr>
          <a:xfrm>
            <a:off x="1524000" y="1336993"/>
            <a:ext cx="3789820" cy="527580"/>
          </a:xfrm>
          <a:prstGeom prst="rect">
            <a:avLst/>
          </a:prstGeom>
          <a:noFill/>
          <a:ln w="9525">
            <a:noFill/>
          </a:ln>
        </p:spPr>
        <p:txBody>
          <a:bodyPr wrap="none">
            <a:spAutoFit/>
          </a:bodyPr>
          <a:lstStyle/>
          <a:p>
            <a:pPr>
              <a:lnSpc>
                <a:spcPct val="11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证据不确定性的表示</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27</a:t>
            </a:fld>
            <a:endParaRPr lang="zh-CN" altLang="en-US" dirty="0"/>
          </a:p>
        </p:txBody>
      </p:sp>
      <p:sp>
        <p:nvSpPr>
          <p:cNvPr id="4"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221165786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6"/>
          <p:cNvSpPr/>
          <p:nvPr/>
        </p:nvSpPr>
        <p:spPr>
          <a:xfrm>
            <a:off x="1736725" y="1420178"/>
            <a:ext cx="3789820" cy="527580"/>
          </a:xfrm>
          <a:prstGeom prst="rect">
            <a:avLst/>
          </a:prstGeom>
          <a:noFill/>
          <a:ln w="9525">
            <a:noFill/>
          </a:ln>
        </p:spPr>
        <p:txBody>
          <a:bodyPr wrap="none">
            <a:spAutoFit/>
          </a:bodyPr>
          <a:lstStyle/>
          <a:p>
            <a:pPr>
              <a:lnSpc>
                <a:spcPct val="11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证据不确定性的表示</a:t>
            </a:r>
          </a:p>
        </p:txBody>
      </p:sp>
      <p:sp>
        <p:nvSpPr>
          <p:cNvPr id="171035" name="Text Box 27"/>
          <p:cNvSpPr txBox="1"/>
          <p:nvPr/>
        </p:nvSpPr>
        <p:spPr>
          <a:xfrm>
            <a:off x="1752600" y="2310765"/>
            <a:ext cx="8686800" cy="2330450"/>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40000"/>
              </a:lnSpc>
              <a:spcBef>
                <a:spcPct val="5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静态强度</a:t>
            </a:r>
            <a:r>
              <a:rPr lang="en-US" altLang="zh-CN" sz="2800" i="1" dirty="0">
                <a:latin typeface="Times New Roman" panose="02020603050405020304" pitchFamily="18" charset="0"/>
              </a:rPr>
              <a:t>CF</a:t>
            </a:r>
            <a:r>
              <a:rPr lang="zh-CN" altLang="en-US" sz="2800" dirty="0">
                <a:latin typeface="Times New Roman" panose="02020603050405020304" pitchFamily="18" charset="0"/>
              </a:rPr>
              <a:t>（</a:t>
            </a:r>
            <a:r>
              <a:rPr lang="en-US" altLang="zh-CN" sz="2800" i="1" dirty="0">
                <a:latin typeface="Times New Roman" panose="02020603050405020304" pitchFamily="18" charset="0"/>
              </a:rPr>
              <a:t>H</a:t>
            </a:r>
            <a:r>
              <a:rPr lang="zh-CN" altLang="en-US" sz="2800" i="1" dirty="0">
                <a:latin typeface="Times New Roman" panose="02020603050405020304" pitchFamily="18" charset="0"/>
              </a:rPr>
              <a:t>，</a:t>
            </a:r>
            <a:r>
              <a:rPr lang="en-US" altLang="zh-CN" sz="2800" i="1" dirty="0">
                <a:latin typeface="Times New Roman" panose="02020603050405020304" pitchFamily="18" charset="0"/>
              </a:rPr>
              <a:t>E</a:t>
            </a:r>
            <a:r>
              <a:rPr lang="zh-CN" altLang="en-US" sz="2800" dirty="0">
                <a:latin typeface="Times New Roman" panose="02020603050405020304" pitchFamily="18" charset="0"/>
              </a:rPr>
              <a:t>）：知识的强度，即当 </a:t>
            </a:r>
            <a:r>
              <a:rPr lang="en-US" altLang="zh-CN" sz="2800" i="1" dirty="0">
                <a:latin typeface="Times New Roman" panose="02020603050405020304" pitchFamily="18" charset="0"/>
                <a:cs typeface="Times New Roman" panose="02020603050405020304" pitchFamily="18" charset="0"/>
              </a:rPr>
              <a:t>E </a:t>
            </a:r>
            <a:r>
              <a:rPr lang="zh-CN" altLang="en-US" sz="2800" dirty="0">
                <a:latin typeface="Times New Roman" panose="02020603050405020304" pitchFamily="18" charset="0"/>
              </a:rPr>
              <a:t>所对应</a:t>
            </a:r>
          </a:p>
          <a:p>
            <a:pPr algn="just">
              <a:lnSpc>
                <a:spcPct val="140000"/>
              </a:lnSpc>
              <a:spcBef>
                <a:spcPct val="50000"/>
              </a:spcBef>
              <a:buClr>
                <a:schemeClr val="accent2"/>
              </a:buClr>
              <a:buFont typeface="Wingdings" panose="05000000000000000000" pitchFamily="2" charset="2"/>
            </a:pPr>
            <a:r>
              <a:rPr lang="zh-CN" altLang="en-US" sz="2800" dirty="0">
                <a:latin typeface="Times New Roman" panose="02020603050405020304" pitchFamily="18" charset="0"/>
              </a:rPr>
              <a:t>   的证据为真时对 </a:t>
            </a:r>
            <a:r>
              <a:rPr lang="en-US" altLang="zh-CN" sz="2800" i="1" dirty="0">
                <a:latin typeface="Times New Roman" panose="02020603050405020304" pitchFamily="18" charset="0"/>
                <a:cs typeface="Times New Roman" panose="02020603050405020304" pitchFamily="18" charset="0"/>
              </a:rPr>
              <a:t>H </a:t>
            </a:r>
            <a:r>
              <a:rPr lang="zh-CN" altLang="en-US" sz="2800" dirty="0">
                <a:latin typeface="Times New Roman" panose="02020603050405020304" pitchFamily="18" charset="0"/>
              </a:rPr>
              <a:t>的影响程度。</a:t>
            </a:r>
          </a:p>
          <a:p>
            <a:pPr algn="just">
              <a:lnSpc>
                <a:spcPct val="140000"/>
              </a:lnSpc>
              <a:spcBef>
                <a:spcPct val="50000"/>
              </a:spcBef>
              <a:buClr>
                <a:schemeClr val="accent2"/>
              </a:buClr>
              <a:buFont typeface="Wingdings" panose="05000000000000000000" pitchFamily="2" charset="2"/>
              <a:buChar char="§"/>
            </a:pPr>
            <a:r>
              <a:rPr lang="zh-CN" altLang="en-US" sz="2800" b="1" dirty="0">
                <a:latin typeface="Times New Roman" panose="02020603050405020304" pitchFamily="18" charset="0"/>
              </a:rPr>
              <a:t> 动态强度</a:t>
            </a:r>
            <a:r>
              <a:rPr lang="zh-CN" altLang="en-US" sz="2800" dirty="0">
                <a:latin typeface="Times New Roman" panose="02020603050405020304" pitchFamily="18" charset="0"/>
              </a:rPr>
              <a:t> </a:t>
            </a:r>
            <a:r>
              <a:rPr lang="en-US" altLang="zh-CN" sz="2800" i="1" dirty="0">
                <a:latin typeface="Times New Roman" panose="02020603050405020304" pitchFamily="18" charset="0"/>
              </a:rPr>
              <a:t>CF</a:t>
            </a:r>
            <a:r>
              <a:rPr lang="zh-CN" altLang="en-US" sz="2800" dirty="0">
                <a:latin typeface="Times New Roman" panose="02020603050405020304" pitchFamily="18" charset="0"/>
              </a:rPr>
              <a:t>（</a:t>
            </a:r>
            <a:r>
              <a:rPr lang="en-US" altLang="zh-CN" sz="2800" i="1" dirty="0">
                <a:latin typeface="Times New Roman" panose="02020603050405020304" pitchFamily="18" charset="0"/>
              </a:rPr>
              <a:t>E</a:t>
            </a:r>
            <a:r>
              <a:rPr lang="zh-CN" altLang="en-US" sz="2800" dirty="0">
                <a:latin typeface="Times New Roman" panose="02020603050405020304" pitchFamily="18" charset="0"/>
              </a:rPr>
              <a:t>）：证据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rPr>
              <a:t>当前的不确定性程度。</a:t>
            </a:r>
          </a:p>
        </p:txBody>
      </p:sp>
      <p:pic>
        <p:nvPicPr>
          <p:cNvPr id="2" name="图片 1"/>
          <p:cNvPicPr>
            <a:picLocks noChangeAspect="1"/>
          </p:cNvPicPr>
          <p:nvPr/>
        </p:nvPicPr>
        <p:blipFill>
          <a:blip r:embed="rId2"/>
          <a:stretch>
            <a:fillRect/>
          </a:stretch>
        </p:blipFill>
        <p:spPr>
          <a:xfrm>
            <a:off x="2667636" y="5252721"/>
            <a:ext cx="6857365" cy="492125"/>
          </a:xfrm>
          <a:prstGeom prst="rect">
            <a:avLst/>
          </a:prstGeom>
        </p:spPr>
      </p:pic>
      <p:sp>
        <p:nvSpPr>
          <p:cNvPr id="3" name="灯片编号占位符 2"/>
          <p:cNvSpPr>
            <a:spLocks noGrp="1"/>
          </p:cNvSpPr>
          <p:nvPr>
            <p:ph type="sldNum" sz="quarter" idx="12"/>
          </p:nvPr>
        </p:nvSpPr>
        <p:spPr/>
        <p:txBody>
          <a:bodyPr/>
          <a:lstStyle/>
          <a:p>
            <a:pPr>
              <a:defRPr/>
            </a:pPr>
            <a:fld id="{EECEB855-5168-4E94-817A-57D2439D0FBC}" type="slidenum">
              <a:rPr lang="en-US" altLang="zh-CN"/>
              <a:t>28</a:t>
            </a:fld>
            <a:endParaRPr lang="zh-CN" altLang="en-US" dirty="0"/>
          </a:p>
        </p:txBody>
      </p:sp>
      <p:sp>
        <p:nvSpPr>
          <p:cNvPr id="5"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254825696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rcRect l="2118" t="22888"/>
          <a:stretch>
            <a:fillRect/>
          </a:stretch>
        </p:blipFill>
        <p:spPr>
          <a:xfrm>
            <a:off x="869950" y="1803400"/>
            <a:ext cx="10683240" cy="3651885"/>
          </a:xfrm>
          <a:prstGeom prst="rect">
            <a:avLst/>
          </a:prstGeom>
        </p:spPr>
      </p:pic>
      <p:sp>
        <p:nvSpPr>
          <p:cNvPr id="3" name="灯片编号占位符 2"/>
          <p:cNvSpPr>
            <a:spLocks noGrp="1"/>
          </p:cNvSpPr>
          <p:nvPr>
            <p:ph type="sldNum" sz="quarter" idx="12"/>
          </p:nvPr>
        </p:nvSpPr>
        <p:spPr/>
        <p:txBody>
          <a:bodyPr/>
          <a:lstStyle/>
          <a:p>
            <a:pPr>
              <a:defRPr/>
            </a:pPr>
            <a:fld id="{EECEB855-5168-4E94-817A-57D2439D0FBC}" type="slidenum">
              <a:rPr lang="en-US" altLang="zh-CN"/>
              <a:t>29</a:t>
            </a:fld>
            <a:endParaRPr lang="zh-CN" altLang="en-US" dirty="0"/>
          </a:p>
        </p:txBody>
      </p:sp>
      <p:sp>
        <p:nvSpPr>
          <p:cNvPr id="5"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r>
              <a:rPr lang="en-US" altLang="zh-CN" dirty="0">
                <a:sym typeface="+mn-ea"/>
              </a:rPr>
              <a:t>-</a:t>
            </a:r>
            <a:r>
              <a:rPr lang="zh-CN" altLang="en-US" sz="2400" dirty="0">
                <a:solidFill>
                  <a:srgbClr val="0606FA"/>
                </a:solidFill>
                <a:sym typeface="+mn-ea"/>
              </a:rPr>
              <a:t>回顾确定性推理</a:t>
            </a:r>
          </a:p>
        </p:txBody>
      </p:sp>
    </p:spTree>
    <p:extLst>
      <p:ext uri="{BB962C8B-B14F-4D97-AF65-F5344CB8AC3E}">
        <p14:creationId xmlns:p14="http://schemas.microsoft.com/office/powerpoint/2010/main" val="257932773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167380" y="2057400"/>
            <a:ext cx="585787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a:spcBef>
                <a:spcPct val="20000"/>
              </a:spcBef>
              <a:buBlip>
                <a:blip r:embed="rId2"/>
              </a:buBlip>
              <a:defRPr sz="2800">
                <a:solidFill>
                  <a:schemeClr val="tx1"/>
                </a:solidFill>
                <a:latin typeface="Times New Roman" panose="02020603050405020304" pitchFamily="18" charset="0"/>
                <a:ea typeface="楷体_GB2312" pitchFamily="49" charset="-122"/>
              </a:defRPr>
            </a:lvl1pPr>
            <a:lvl2pPr marL="742950" indent="-285750">
              <a:spcBef>
                <a:spcPct val="20000"/>
              </a:spcBef>
              <a:buSzPct val="75000"/>
              <a:buBlip>
                <a:blip r:embed="rId3"/>
              </a:buBlip>
              <a:defRPr sz="2400">
                <a:solidFill>
                  <a:schemeClr val="tx1"/>
                </a:solidFill>
                <a:latin typeface="Times New Roman" panose="02020603050405020304" pitchFamily="18" charset="0"/>
                <a:ea typeface="楷体_GB2312" pitchFamily="49" charset="-122"/>
              </a:defRPr>
            </a:lvl2pPr>
            <a:lvl3pPr marL="1143000" indent="-228600">
              <a:spcBef>
                <a:spcPct val="20000"/>
              </a:spcBef>
              <a:buBlip>
                <a:blip r:embed="rId4"/>
              </a:buBlip>
              <a:defRPr sz="2000">
                <a:solidFill>
                  <a:schemeClr val="tx1"/>
                </a:solidFill>
                <a:latin typeface="Times New Roman" panose="02020603050405020304" pitchFamily="18" charset="0"/>
                <a:ea typeface="楷体_GB2312" pitchFamily="49" charset="-122"/>
              </a:defRPr>
            </a:lvl3pPr>
            <a:lvl4pPr marL="1600200" indent="-228600">
              <a:spcBef>
                <a:spcPct val="20000"/>
              </a:spcBef>
              <a:buBlip>
                <a:blip r:embed="rId5"/>
              </a:buBlip>
              <a:defRPr>
                <a:solidFill>
                  <a:schemeClr val="tx1"/>
                </a:solidFill>
                <a:latin typeface="Times New Roman" panose="02020603050405020304" pitchFamily="18" charset="0"/>
                <a:ea typeface="楷体_GB2312" pitchFamily="49" charset="-122"/>
              </a:defRPr>
            </a:lvl4pPr>
            <a:lvl5pPr marL="2057400" indent="-228600">
              <a:spcBef>
                <a:spcPct val="20000"/>
              </a:spcBef>
              <a:buClr>
                <a:schemeClr val="tx2"/>
              </a:buClr>
              <a:buChar char="–"/>
              <a:defRPr sz="16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Times New Roman" panose="02020603050405020304" pitchFamily="18" charset="0"/>
                <a:ea typeface="楷体_GB2312" pitchFamily="49" charset="-122"/>
              </a:defRPr>
            </a:lvl9pPr>
          </a:lstStyle>
          <a:p>
            <a:pPr algn="l" eaLnBrk="1" hangingPunct="1">
              <a:lnSpc>
                <a:spcPct val="120000"/>
              </a:lnSpc>
              <a:spcBef>
                <a:spcPts val="1000"/>
              </a:spcBef>
              <a:buClrTx/>
              <a:buSzTx/>
              <a:buFontTx/>
              <a:buNone/>
            </a:pPr>
            <a:r>
              <a:rPr lang="zh-CN" altLang="en-US" sz="2800" dirty="0">
                <a:solidFill>
                  <a:srgbClr val="000000"/>
                </a:solidFill>
                <a:latin typeface="微软雅黑" panose="020B0503020204020204" pitchFamily="34" charset="-122"/>
                <a:ea typeface="微软雅黑" panose="020B0503020204020204" pitchFamily="34" charset="-122"/>
              </a:rPr>
              <a:t>4.1 什么是不确定性推理</a:t>
            </a:r>
          </a:p>
          <a:p>
            <a:pPr algn="l" eaLnBrk="1" hangingPunct="1">
              <a:lnSpc>
                <a:spcPct val="120000"/>
              </a:lnSpc>
              <a:spcBef>
                <a:spcPts val="1000"/>
              </a:spcBef>
              <a:buClrTx/>
              <a:buSzTx/>
              <a:buFontTx/>
              <a:buNone/>
            </a:pPr>
            <a:r>
              <a:rPr lang="zh-CN" altLang="en-US" dirty="0">
                <a:solidFill>
                  <a:srgbClr val="000000"/>
                </a:solidFill>
                <a:latin typeface="微软雅黑" panose="020B0503020204020204" pitchFamily="34" charset="-122"/>
                <a:ea typeface="微软雅黑" panose="020B0503020204020204" pitchFamily="34" charset="-122"/>
                <a:sym typeface="+mn-ea"/>
              </a:rPr>
              <a:t>4.</a:t>
            </a:r>
            <a:r>
              <a:rPr lang="en-US" altLang="zh-CN" dirty="0">
                <a:solidFill>
                  <a:srgbClr val="000000"/>
                </a:solidFill>
                <a:latin typeface="微软雅黑" panose="020B0503020204020204" pitchFamily="34" charset="-122"/>
                <a:ea typeface="微软雅黑" panose="020B0503020204020204" pitchFamily="34" charset="-122"/>
                <a:sym typeface="+mn-ea"/>
              </a:rPr>
              <a:t>2</a:t>
            </a:r>
            <a:r>
              <a:rPr lang="zh-CN" altLang="en-US" dirty="0">
                <a:solidFill>
                  <a:srgbClr val="000000"/>
                </a:solidFill>
                <a:latin typeface="微软雅黑" panose="020B0503020204020204" pitchFamily="34" charset="-122"/>
                <a:ea typeface="微软雅黑" panose="020B0503020204020204" pitchFamily="34" charset="-122"/>
                <a:sym typeface="+mn-ea"/>
              </a:rPr>
              <a:t> 不确定性推理中的基本问题</a:t>
            </a:r>
            <a:endParaRPr lang="zh-CN" altLang="en-US" sz="2800" dirty="0">
              <a:solidFill>
                <a:srgbClr val="000000"/>
              </a:solidFill>
              <a:latin typeface="微软雅黑" panose="020B0503020204020204" pitchFamily="34" charset="-122"/>
              <a:ea typeface="微软雅黑" panose="020B0503020204020204" pitchFamily="34" charset="-122"/>
            </a:endParaRPr>
          </a:p>
          <a:p>
            <a:pPr algn="l" eaLnBrk="1" hangingPunct="1">
              <a:lnSpc>
                <a:spcPct val="120000"/>
              </a:lnSpc>
              <a:spcBef>
                <a:spcPts val="1000"/>
              </a:spcBef>
              <a:buClrTx/>
              <a:buSzTx/>
              <a:buFontTx/>
              <a:buNone/>
            </a:pPr>
            <a:r>
              <a:rPr lang="zh-CN" altLang="en-US" sz="2800" dirty="0">
                <a:solidFill>
                  <a:srgbClr val="000000"/>
                </a:solidFill>
                <a:latin typeface="微软雅黑" panose="020B0503020204020204" pitchFamily="34" charset="-122"/>
                <a:ea typeface="微软雅黑" panose="020B0503020204020204" pitchFamily="34" charset="-122"/>
              </a:rPr>
              <a:t>4.</a:t>
            </a:r>
            <a:r>
              <a:rPr lang="en-US" altLang="zh-CN" sz="2800" dirty="0">
                <a:solidFill>
                  <a:srgbClr val="000000"/>
                </a:solidFill>
                <a:latin typeface="微软雅黑" panose="020B0503020204020204" pitchFamily="34" charset="-122"/>
                <a:ea typeface="微软雅黑" panose="020B0503020204020204" pitchFamily="34" charset="-122"/>
              </a:rPr>
              <a:t>3</a:t>
            </a:r>
            <a:r>
              <a:rPr lang="zh-CN" altLang="en-US" sz="2800" dirty="0">
                <a:solidFill>
                  <a:srgbClr val="000000"/>
                </a:solidFill>
                <a:latin typeface="微软雅黑" panose="020B0503020204020204" pitchFamily="34" charset="-122"/>
                <a:ea typeface="微软雅黑" panose="020B0503020204020204" pitchFamily="34" charset="-122"/>
              </a:rPr>
              <a:t> 主观贝叶斯方法的推理</a:t>
            </a:r>
          </a:p>
          <a:p>
            <a:pPr algn="l" eaLnBrk="1" hangingPunct="1">
              <a:lnSpc>
                <a:spcPct val="120000"/>
              </a:lnSpc>
              <a:spcBef>
                <a:spcPts val="1000"/>
              </a:spcBef>
              <a:buClrTx/>
              <a:buSzTx/>
              <a:buFontTx/>
              <a:buNone/>
            </a:pPr>
            <a:r>
              <a:rPr lang="zh-CN" altLang="en-US" sz="2800" dirty="0">
                <a:solidFill>
                  <a:srgbClr val="000000"/>
                </a:solidFill>
                <a:latin typeface="微软雅黑" panose="020B0503020204020204" pitchFamily="34" charset="-122"/>
                <a:ea typeface="微软雅黑" panose="020B0503020204020204" pitchFamily="34" charset="-122"/>
              </a:rPr>
              <a:t>4.</a:t>
            </a:r>
            <a:r>
              <a:rPr lang="en-US" altLang="zh-CN" sz="2800" dirty="0">
                <a:solidFill>
                  <a:srgbClr val="000000"/>
                </a:solidFill>
                <a:latin typeface="微软雅黑" panose="020B0503020204020204" pitchFamily="34" charset="-122"/>
                <a:ea typeface="微软雅黑" panose="020B0503020204020204" pitchFamily="34" charset="-122"/>
              </a:rPr>
              <a:t>4</a:t>
            </a:r>
            <a:r>
              <a:rPr lang="zh-CN" altLang="en-US" sz="2800" dirty="0">
                <a:solidFill>
                  <a:srgbClr val="000000"/>
                </a:solidFill>
                <a:latin typeface="微软雅黑" panose="020B0503020204020204" pitchFamily="34" charset="-122"/>
                <a:ea typeface="微软雅黑" panose="020B0503020204020204" pitchFamily="34" charset="-122"/>
              </a:rPr>
              <a:t> 可信度方法的推理</a:t>
            </a:r>
          </a:p>
        </p:txBody>
      </p:sp>
      <p:sp>
        <p:nvSpPr>
          <p:cNvPr id="3" name="标题 2"/>
          <p:cNvSpPr>
            <a:spLocks noGrp="1"/>
          </p:cNvSpPr>
          <p:nvPr>
            <p:ph type="title"/>
          </p:nvPr>
        </p:nvSpPr>
        <p:spPr>
          <a:xfrm>
            <a:off x="1105659" y="285837"/>
            <a:ext cx="9980682" cy="1096962"/>
          </a:xfrm>
        </p:spPr>
        <p:txBody>
          <a:bodyPr/>
          <a:lstStyle/>
          <a:p>
            <a:pPr algn="ctr"/>
            <a:r>
              <a:rPr lang="zh-CN" altLang="en-US" sz="4000" dirty="0">
                <a:solidFill>
                  <a:srgbClr val="000000"/>
                </a:solidFill>
                <a:latin typeface="微软雅黑 Light" panose="020B0502040204020203" pitchFamily="34" charset="-122"/>
                <a:ea typeface="微软雅黑 Light" panose="020B0502040204020203" pitchFamily="34" charset="-122"/>
              </a:rPr>
              <a:t>主要内容</a:t>
            </a:r>
            <a:br>
              <a:rPr lang="zh-CN" altLang="en-US" dirty="0">
                <a:solidFill>
                  <a:srgbClr val="000000"/>
                </a:solidFill>
                <a:latin typeface="Calibri Light" panose="020F0302020204030204" pitchFamily="34" charset="0"/>
                <a:ea typeface="宋体" panose="02010600030101010101" pitchFamily="2" charset="-122"/>
              </a:rPr>
            </a:br>
            <a:endParaRPr lang="zh-CN" altLang="en-US" dirty="0"/>
          </a:p>
        </p:txBody>
      </p:sp>
      <p:sp>
        <p:nvSpPr>
          <p:cNvPr id="4" name="灯片编号占位符 3"/>
          <p:cNvSpPr>
            <a:spLocks noGrp="1"/>
          </p:cNvSpPr>
          <p:nvPr>
            <p:ph type="sldNum" sz="quarter" idx="12"/>
          </p:nvPr>
        </p:nvSpPr>
        <p:spPr/>
        <p:txBody>
          <a:bodyPr/>
          <a:lstStyle/>
          <a:p>
            <a:pPr>
              <a:defRPr/>
            </a:pPr>
            <a:fld id="{EECEB855-5168-4E94-817A-57D2439D0FBC}" type="slidenum">
              <a:rPr lang="en-US" altLang="zh-CN"/>
              <a:t>3</a:t>
            </a:fld>
            <a:endParaRPr lang="zh-CN" alt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EECEB855-5168-4E94-817A-57D2439D0FBC}" type="slidenum">
              <a:rPr lang="en-US" altLang="zh-CN"/>
              <a:t>30</a:t>
            </a:fld>
            <a:endParaRPr lang="zh-CN" altLang="en-US" dirty="0"/>
          </a:p>
        </p:txBody>
      </p:sp>
      <p:sp>
        <p:nvSpPr>
          <p:cNvPr id="6"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r>
              <a:rPr lang="en-US" altLang="zh-CN" dirty="0">
                <a:sym typeface="+mn-ea"/>
              </a:rPr>
              <a:t>-</a:t>
            </a:r>
            <a:r>
              <a:rPr lang="zh-CN" altLang="en-US" sz="2400" dirty="0">
                <a:solidFill>
                  <a:srgbClr val="0606FA"/>
                </a:solidFill>
                <a:sym typeface="+mn-ea"/>
              </a:rPr>
              <a:t>规则可信度计算</a:t>
            </a:r>
          </a:p>
        </p:txBody>
      </p:sp>
      <p:pic>
        <p:nvPicPr>
          <p:cNvPr id="7" name="内容占位符 6"/>
          <p:cNvPicPr>
            <a:picLocks noGrp="1" noChangeAspect="1"/>
          </p:cNvPicPr>
          <p:nvPr>
            <p:ph idx="1"/>
            <p:custDataLst>
              <p:tags r:id="rId1"/>
            </p:custDataLst>
          </p:nvPr>
        </p:nvPicPr>
        <p:blipFill>
          <a:blip r:embed="rId3"/>
          <a:srcRect t="22440"/>
          <a:stretch>
            <a:fillRect/>
          </a:stretch>
        </p:blipFill>
        <p:spPr>
          <a:xfrm>
            <a:off x="971550" y="1575435"/>
            <a:ext cx="10246995" cy="4117340"/>
          </a:xfrm>
          <a:prstGeom prst="rect">
            <a:avLst/>
          </a:prstGeom>
        </p:spPr>
      </p:pic>
    </p:spTree>
    <p:extLst>
      <p:ext uri="{BB962C8B-B14F-4D97-AF65-F5344CB8AC3E}">
        <p14:creationId xmlns:p14="http://schemas.microsoft.com/office/powerpoint/2010/main" val="116848959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idx="1"/>
          </p:nvPr>
        </p:nvSpPr>
        <p:spPr>
          <a:xfrm>
            <a:off x="1524000" y="2004060"/>
            <a:ext cx="9144635" cy="4352290"/>
          </a:xfrm>
          <a:solidFill>
            <a:srgbClr val="FFFFFF">
              <a:alpha val="100000"/>
            </a:srgbClr>
          </a:solidFill>
          <a:ln>
            <a:solidFill>
              <a:srgbClr val="808080">
                <a:alpha val="100000"/>
              </a:srgbClr>
            </a:solidFill>
            <a:miter/>
          </a:ln>
        </p:spPr>
        <p:txBody>
          <a:bodyPr vert="horz" wrap="square" lIns="91440" tIns="45720" rIns="91440" bIns="45720" rtlCol="0" anchor="t">
            <a:normAutofit/>
          </a:bodyPr>
          <a:lstStyle/>
          <a:p>
            <a:pPr marL="196850" indent="-196850">
              <a:lnSpc>
                <a:spcPct val="100000"/>
              </a:lnSpc>
              <a:buFont typeface="Wingdings" panose="05000000000000000000" pitchFamily="2" charset="2"/>
              <a:buChar char="§"/>
            </a:pPr>
            <a:r>
              <a:rPr lang="en-US" altLang="zh-CN" sz="2800" dirty="0">
                <a:latin typeface="Times New Roman" panose="02020603050405020304" pitchFamily="18" charset="0"/>
              </a:rPr>
              <a:t>C</a:t>
            </a:r>
            <a:r>
              <a:rPr lang="zh-CN" altLang="en-US" sz="2800" dirty="0">
                <a:latin typeface="Times New Roman" panose="02020603050405020304" pitchFamily="18" charset="0"/>
              </a:rPr>
              <a:t>－</a:t>
            </a:r>
            <a:r>
              <a:rPr lang="en-US" altLang="zh-CN" sz="2800" dirty="0">
                <a:latin typeface="Times New Roman" panose="02020603050405020304" pitchFamily="18" charset="0"/>
              </a:rPr>
              <a:t>F</a:t>
            </a:r>
            <a:r>
              <a:rPr lang="zh-CN" altLang="en-US" sz="2800" dirty="0">
                <a:latin typeface="Times New Roman" panose="02020603050405020304" pitchFamily="18" charset="0"/>
              </a:rPr>
              <a:t>模型中的不确定性推理：从不确定的初始证据出发，通过运用相关的不确定性知识，最终推出结论并求出结论的可信度值。结论 </a:t>
            </a:r>
            <a:r>
              <a:rPr lang="en-US" altLang="zh-CN" sz="2800" i="1" dirty="0">
                <a:latin typeface="Times New Roman" panose="02020603050405020304" pitchFamily="18" charset="0"/>
              </a:rPr>
              <a:t>H</a:t>
            </a:r>
            <a:r>
              <a:rPr lang="en-US" altLang="zh-CN" sz="2800" dirty="0">
                <a:latin typeface="Times New Roman" panose="02020603050405020304" pitchFamily="18" charset="0"/>
              </a:rPr>
              <a:t> </a:t>
            </a:r>
            <a:r>
              <a:rPr lang="zh-CN" altLang="en-US" sz="2800" dirty="0">
                <a:latin typeface="Times New Roman" panose="02020603050405020304" pitchFamily="18" charset="0"/>
              </a:rPr>
              <a:t>的可信度由下式计算：</a:t>
            </a:r>
          </a:p>
          <a:p>
            <a:pPr marL="196850" indent="-196850">
              <a:buNone/>
            </a:pPr>
            <a:r>
              <a:rPr lang="zh-CN" altLang="en-US" dirty="0">
                <a:latin typeface="Times New Roman" panose="02020603050405020304" pitchFamily="18" charset="0"/>
              </a:rPr>
              <a:t>                               </a:t>
            </a:r>
          </a:p>
        </p:txBody>
      </p:sp>
      <p:sp>
        <p:nvSpPr>
          <p:cNvPr id="3079" name="Rectangle 12"/>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69995" name="Object 11"/>
          <p:cNvGraphicFramePr/>
          <p:nvPr/>
        </p:nvGraphicFramePr>
        <p:xfrm>
          <a:off x="3051810" y="3698240"/>
          <a:ext cx="6089015" cy="521970"/>
        </p:xfrm>
        <a:graphic>
          <a:graphicData uri="http://schemas.openxmlformats.org/presentationml/2006/ole">
            <mc:AlternateContent xmlns:mc="http://schemas.openxmlformats.org/markup-compatibility/2006">
              <mc:Choice xmlns:v="urn:schemas-microsoft-com:vml" Requires="v">
                <p:oleObj spid="_x0000_s17416" r:id="rId3" imgW="2296795" imgH="203200" progId="Equation.3">
                  <p:embed/>
                </p:oleObj>
              </mc:Choice>
              <mc:Fallback>
                <p:oleObj r:id="rId3" imgW="2296795" imgH="203200" progId="Equation.3">
                  <p:embed/>
                  <p:pic>
                    <p:nvPicPr>
                      <p:cNvPr id="169995" name="Object 11"/>
                      <p:cNvPicPr/>
                      <p:nvPr/>
                    </p:nvPicPr>
                    <p:blipFill>
                      <a:blip r:embed="rId4"/>
                      <a:stretch>
                        <a:fillRect/>
                      </a:stretch>
                    </p:blipFill>
                    <p:spPr>
                      <a:xfrm>
                        <a:off x="3051810" y="3698240"/>
                        <a:ext cx="6089015" cy="521970"/>
                      </a:xfrm>
                      <a:prstGeom prst="rect">
                        <a:avLst/>
                      </a:prstGeom>
                      <a:noFill/>
                      <a:ln w="38100">
                        <a:noFill/>
                        <a:miter/>
                      </a:ln>
                    </p:spPr>
                  </p:pic>
                </p:oleObj>
              </mc:Fallback>
            </mc:AlternateContent>
          </a:graphicData>
        </a:graphic>
      </p:graphicFrame>
      <p:sp>
        <p:nvSpPr>
          <p:cNvPr id="3080" name="Rectangle 14"/>
          <p:cNvSpPr/>
          <p:nvPr/>
        </p:nvSpPr>
        <p:spPr>
          <a:xfrm>
            <a:off x="1708786" y="1270635"/>
            <a:ext cx="3756025" cy="521970"/>
          </a:xfrm>
          <a:prstGeom prst="rect">
            <a:avLst/>
          </a:prstGeom>
          <a:noFill/>
          <a:ln w="9525">
            <a:noFill/>
          </a:ln>
        </p:spPr>
        <p:txBody>
          <a:bodyPr wrap="none">
            <a:spAutoFit/>
          </a:bodyPr>
          <a:lstStyle/>
          <a:p>
            <a:r>
              <a:rPr lang="en-US" altLang="zh-CN" sz="2800" b="1" dirty="0">
                <a:latin typeface="Times New Roman" panose="02020603050405020304" pitchFamily="18" charset="0"/>
              </a:rPr>
              <a:t>3. </a:t>
            </a:r>
            <a:r>
              <a:rPr lang="zh-CN" altLang="en-US" sz="2800" b="1" dirty="0">
                <a:latin typeface="Times New Roman" panose="02020603050405020304" pitchFamily="18" charset="0"/>
              </a:rPr>
              <a:t>不确定性的传递算法</a:t>
            </a:r>
          </a:p>
        </p:txBody>
      </p:sp>
      <p:sp>
        <p:nvSpPr>
          <p:cNvPr id="3081" name="Rectangle 16"/>
          <p:cNvSpPr/>
          <p:nvPr/>
        </p:nvSpPr>
        <p:spPr>
          <a:xfrm>
            <a:off x="5729288"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69999" name="Object 15"/>
          <p:cNvGraphicFramePr/>
          <p:nvPr/>
        </p:nvGraphicFramePr>
        <p:xfrm>
          <a:off x="1855470" y="5401310"/>
          <a:ext cx="4566285" cy="521335"/>
        </p:xfrm>
        <a:graphic>
          <a:graphicData uri="http://schemas.openxmlformats.org/presentationml/2006/ole">
            <mc:AlternateContent xmlns:mc="http://schemas.openxmlformats.org/markup-compatibility/2006">
              <mc:Choice xmlns:v="urn:schemas-microsoft-com:vml" Requires="v">
                <p:oleObj spid="_x0000_s17417" r:id="rId5" imgW="2271395" imgH="254000" progId="Equation.DSMT4">
                  <p:embed/>
                </p:oleObj>
              </mc:Choice>
              <mc:Fallback>
                <p:oleObj r:id="rId5" imgW="2271395" imgH="254000" progId="Equation.DSMT4">
                  <p:embed/>
                  <p:pic>
                    <p:nvPicPr>
                      <p:cNvPr id="169999" name="Object 15"/>
                      <p:cNvPicPr/>
                      <p:nvPr/>
                    </p:nvPicPr>
                    <p:blipFill>
                      <a:blip r:embed="rId6"/>
                      <a:stretch>
                        <a:fillRect/>
                      </a:stretch>
                    </p:blipFill>
                    <p:spPr>
                      <a:xfrm>
                        <a:off x="1855470" y="5401310"/>
                        <a:ext cx="4566285" cy="521335"/>
                      </a:xfrm>
                      <a:prstGeom prst="rect">
                        <a:avLst/>
                      </a:prstGeom>
                      <a:noFill/>
                      <a:ln w="38100">
                        <a:noFill/>
                        <a:miter/>
                      </a:ln>
                    </p:spPr>
                  </p:pic>
                </p:oleObj>
              </mc:Fallback>
            </mc:AlternateContent>
          </a:graphicData>
        </a:graphic>
      </p:graphicFrame>
      <p:graphicFrame>
        <p:nvGraphicFramePr>
          <p:cNvPr id="170001" name="Object 17"/>
          <p:cNvGraphicFramePr/>
          <p:nvPr/>
        </p:nvGraphicFramePr>
        <p:xfrm>
          <a:off x="1855470" y="4549775"/>
          <a:ext cx="5688965" cy="521970"/>
        </p:xfrm>
        <a:graphic>
          <a:graphicData uri="http://schemas.openxmlformats.org/presentationml/2006/ole">
            <mc:AlternateContent xmlns:mc="http://schemas.openxmlformats.org/markup-compatibility/2006">
              <mc:Choice xmlns:v="urn:schemas-microsoft-com:vml" Requires="v">
                <p:oleObj spid="_x0000_s17418" r:id="rId7" imgW="2829560" imgH="254000" progId="Equation.DSMT4">
                  <p:embed/>
                </p:oleObj>
              </mc:Choice>
              <mc:Fallback>
                <p:oleObj r:id="rId7" imgW="2829560" imgH="254000" progId="Equation.DSMT4">
                  <p:embed/>
                  <p:pic>
                    <p:nvPicPr>
                      <p:cNvPr id="170001" name="Object 17"/>
                      <p:cNvPicPr/>
                      <p:nvPr/>
                    </p:nvPicPr>
                    <p:blipFill>
                      <a:blip r:embed="rId8"/>
                      <a:stretch>
                        <a:fillRect/>
                      </a:stretch>
                    </p:blipFill>
                    <p:spPr>
                      <a:xfrm>
                        <a:off x="1855470" y="4549775"/>
                        <a:ext cx="5688965" cy="521970"/>
                      </a:xfrm>
                      <a:prstGeom prst="rect">
                        <a:avLst/>
                      </a:prstGeom>
                      <a:noFill/>
                      <a:ln w="38100">
                        <a:noFill/>
                        <a:miter/>
                      </a:ln>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EECEB855-5168-4E94-817A-57D2439D0FBC}" type="slidenum">
              <a:rPr lang="en-US" altLang="zh-CN"/>
              <a:t>31</a:t>
            </a:fld>
            <a:endParaRPr lang="zh-CN" altLang="en-US" dirty="0"/>
          </a:p>
        </p:txBody>
      </p:sp>
      <p:sp>
        <p:nvSpPr>
          <p:cNvPr id="8"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sz="2400" dirty="0">
              <a:solidFill>
                <a:srgbClr val="0606FA"/>
              </a:solidFill>
              <a:sym typeface="+mn-ea"/>
            </a:endParaRPr>
          </a:p>
        </p:txBody>
      </p:sp>
    </p:spTree>
    <p:extLst>
      <p:ext uri="{BB962C8B-B14F-4D97-AF65-F5344CB8AC3E}">
        <p14:creationId xmlns:p14="http://schemas.microsoft.com/office/powerpoint/2010/main" val="11915162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9999"/>
                                        </p:tgtEl>
                                        <p:attrNameLst>
                                          <p:attrName>style.visibility</p:attrName>
                                        </p:attrNameLst>
                                      </p:cBhvr>
                                      <p:to>
                                        <p:strVal val="visible"/>
                                      </p:to>
                                    </p:set>
                                    <p:anim calcmode="lin" valueType="num">
                                      <p:cBhvr additive="base">
                                        <p:cTn id="7" dur="500" fill="hold"/>
                                        <p:tgtEl>
                                          <p:spTgt spid="169999"/>
                                        </p:tgtEl>
                                        <p:attrNameLst>
                                          <p:attrName>ppt_x</p:attrName>
                                        </p:attrNameLst>
                                      </p:cBhvr>
                                      <p:tavLst>
                                        <p:tav tm="0">
                                          <p:val>
                                            <p:strVal val="0-#ppt_w/2"/>
                                          </p:val>
                                        </p:tav>
                                        <p:tav tm="100000">
                                          <p:val>
                                            <p:strVal val="#ppt_x"/>
                                          </p:val>
                                        </p:tav>
                                      </p:tavLst>
                                    </p:anim>
                                    <p:anim calcmode="lin" valueType="num">
                                      <p:cBhvr additive="base">
                                        <p:cTn id="8" dur="500" fill="hold"/>
                                        <p:tgtEl>
                                          <p:spTgt spid="16999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0001"/>
                                        </p:tgtEl>
                                        <p:attrNameLst>
                                          <p:attrName>style.visibility</p:attrName>
                                        </p:attrNameLst>
                                      </p:cBhvr>
                                      <p:to>
                                        <p:strVal val="visible"/>
                                      </p:to>
                                    </p:set>
                                    <p:anim calcmode="lin" valueType="num">
                                      <p:cBhvr additive="base">
                                        <p:cTn id="11" dur="500" fill="hold"/>
                                        <p:tgtEl>
                                          <p:spTgt spid="170001"/>
                                        </p:tgtEl>
                                        <p:attrNameLst>
                                          <p:attrName>ppt_x</p:attrName>
                                        </p:attrNameLst>
                                      </p:cBhvr>
                                      <p:tavLst>
                                        <p:tav tm="0">
                                          <p:val>
                                            <p:strVal val="0-#ppt_w/2"/>
                                          </p:val>
                                        </p:tav>
                                        <p:tav tm="100000">
                                          <p:val>
                                            <p:strVal val="#ppt_x"/>
                                          </p:val>
                                        </p:tav>
                                      </p:tavLst>
                                    </p:anim>
                                    <p:anim calcmode="lin" valueType="num">
                                      <p:cBhvr additive="base">
                                        <p:cTn id="12" dur="500" fill="hold"/>
                                        <p:tgtEl>
                                          <p:spTgt spid="1700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idx="1"/>
          </p:nvPr>
        </p:nvSpPr>
        <p:spPr>
          <a:xfrm>
            <a:off x="1524000" y="1889760"/>
            <a:ext cx="9302750" cy="2151380"/>
          </a:xfrm>
          <a:solidFill>
            <a:srgbClr val="FFFFFF">
              <a:alpha val="100000"/>
            </a:srgbClr>
          </a:solidFill>
          <a:ln>
            <a:solidFill>
              <a:srgbClr val="808080">
                <a:alpha val="100000"/>
              </a:srgbClr>
            </a:solidFill>
            <a:miter/>
          </a:ln>
        </p:spPr>
        <p:txBody>
          <a:bodyPr vert="horz" wrap="square" lIns="91440" tIns="45720" rIns="91440" bIns="45720" rtlCol="0" anchor="t">
            <a:normAutofit/>
          </a:bodyPr>
          <a:lstStyle/>
          <a:p>
            <a:pPr marL="0" indent="0">
              <a:lnSpc>
                <a:spcPct val="80000"/>
              </a:lnSpc>
              <a:buFont typeface="Wingdings" panose="05000000000000000000" pitchFamily="2" charset="2"/>
              <a:buNone/>
            </a:pPr>
            <a:r>
              <a:rPr lang="en-US" altLang="zh-CN" sz="100" dirty="0">
                <a:latin typeface="Times New Roman" panose="02020603050405020304" pitchFamily="18" charset="0"/>
              </a:rPr>
              <a:t> </a:t>
            </a:r>
          </a:p>
          <a:p>
            <a:pPr marL="196850" indent="-196850">
              <a:lnSpc>
                <a:spcPct val="80000"/>
              </a:lnSpc>
              <a:buFont typeface="Wingdings" panose="05000000000000000000" pitchFamily="2" charset="2"/>
              <a:buChar char="§"/>
            </a:pPr>
            <a:r>
              <a:rPr lang="zh-CN" altLang="en-US" sz="2800" dirty="0">
                <a:latin typeface="Times New Roman" panose="02020603050405020304" pitchFamily="18" charset="0"/>
              </a:rPr>
              <a:t>组合证据：</a:t>
            </a:r>
            <a:r>
              <a:rPr lang="zh-CN" altLang="en-US" sz="2800" b="1" dirty="0">
                <a:solidFill>
                  <a:schemeClr val="accent2"/>
                </a:solidFill>
                <a:latin typeface="Times New Roman" panose="02020603050405020304" pitchFamily="18" charset="0"/>
              </a:rPr>
              <a:t>多个单一证据的合取</a:t>
            </a:r>
            <a:endParaRPr lang="zh-CN" altLang="en-US" sz="2800" dirty="0">
              <a:latin typeface="Times New Roman" panose="02020603050405020304" pitchFamily="18" charset="0"/>
            </a:endParaRPr>
          </a:p>
        </p:txBody>
      </p:sp>
      <p:graphicFrame>
        <p:nvGraphicFramePr>
          <p:cNvPr id="2050" name="Object 8"/>
          <p:cNvGraphicFramePr/>
          <p:nvPr/>
        </p:nvGraphicFramePr>
        <p:xfrm>
          <a:off x="2287905" y="3470275"/>
          <a:ext cx="6110605" cy="491490"/>
        </p:xfrm>
        <a:graphic>
          <a:graphicData uri="http://schemas.openxmlformats.org/presentationml/2006/ole">
            <mc:AlternateContent xmlns:mc="http://schemas.openxmlformats.org/markup-compatibility/2006">
              <mc:Choice xmlns:v="urn:schemas-microsoft-com:vml" Requires="v">
                <p:oleObj spid="_x0000_s18436" r:id="rId3" imgW="2651125" imgH="215900" progId="Equation.3">
                  <p:embed/>
                </p:oleObj>
              </mc:Choice>
              <mc:Fallback>
                <p:oleObj r:id="rId3" imgW="2651125" imgH="215900" progId="Equation.3">
                  <p:embed/>
                  <p:pic>
                    <p:nvPicPr>
                      <p:cNvPr id="2050" name="Object 8"/>
                      <p:cNvPicPr/>
                      <p:nvPr/>
                    </p:nvPicPr>
                    <p:blipFill>
                      <a:blip r:embed="rId4"/>
                      <a:stretch>
                        <a:fillRect/>
                      </a:stretch>
                    </p:blipFill>
                    <p:spPr>
                      <a:xfrm>
                        <a:off x="2287905" y="3470275"/>
                        <a:ext cx="6110605" cy="491490"/>
                      </a:xfrm>
                      <a:prstGeom prst="rect">
                        <a:avLst/>
                      </a:prstGeom>
                      <a:noFill/>
                      <a:ln w="38100">
                        <a:noFill/>
                        <a:miter/>
                      </a:ln>
                    </p:spPr>
                  </p:pic>
                </p:oleObj>
              </mc:Fallback>
            </mc:AlternateContent>
          </a:graphicData>
        </a:graphic>
      </p:graphicFrame>
      <p:sp>
        <p:nvSpPr>
          <p:cNvPr id="2054" name="Rectangle 18"/>
          <p:cNvSpPr/>
          <p:nvPr/>
        </p:nvSpPr>
        <p:spPr>
          <a:xfrm>
            <a:off x="1750061" y="1390015"/>
            <a:ext cx="4471035" cy="435610"/>
          </a:xfrm>
          <a:prstGeom prst="rect">
            <a:avLst/>
          </a:prstGeom>
          <a:noFill/>
          <a:ln w="9525">
            <a:noFill/>
          </a:ln>
        </p:spPr>
        <p:txBody>
          <a:bodyPr wrap="none">
            <a:spAutoFit/>
          </a:bodyPr>
          <a:lstStyle/>
          <a:p>
            <a:pPr algn="l">
              <a:lnSpc>
                <a:spcPct val="8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4. </a:t>
            </a:r>
            <a:r>
              <a:rPr lang="zh-CN" altLang="en-US" sz="2800" b="1" dirty="0">
                <a:latin typeface="Times New Roman" panose="02020603050405020304" pitchFamily="18" charset="0"/>
              </a:rPr>
              <a:t>证据</a:t>
            </a:r>
            <a:r>
              <a:rPr lang="zh-CN" altLang="en-US" sz="2800" b="1" dirty="0">
                <a:latin typeface="Times New Roman" panose="02020603050405020304" pitchFamily="18" charset="0"/>
                <a:sym typeface="+mn-ea"/>
              </a:rPr>
              <a:t>组合</a:t>
            </a:r>
            <a:r>
              <a:rPr lang="zh-CN" altLang="en-US" sz="2800" b="1" dirty="0">
                <a:latin typeface="Times New Roman" panose="02020603050405020304" pitchFamily="18" charset="0"/>
              </a:rPr>
              <a:t>不确定性的算法</a:t>
            </a:r>
          </a:p>
        </p:txBody>
      </p:sp>
      <p:sp>
        <p:nvSpPr>
          <p:cNvPr id="2055" name="Text Box 19"/>
          <p:cNvSpPr txBox="1"/>
          <p:nvPr/>
        </p:nvSpPr>
        <p:spPr>
          <a:xfrm>
            <a:off x="2933700" y="2844483"/>
            <a:ext cx="6624638" cy="491490"/>
          </a:xfrm>
          <a:prstGeom prst="rect">
            <a:avLst/>
          </a:prstGeom>
          <a:noFill/>
          <a:ln w="9525">
            <a:noFill/>
          </a:ln>
        </p:spPr>
        <p:txBody>
          <a:bodyPr>
            <a:spAutoFit/>
          </a:bodyPr>
          <a:lstStyle/>
          <a:p>
            <a:pPr>
              <a:spcBef>
                <a:spcPct val="50000"/>
              </a:spcBef>
            </a:pPr>
            <a:r>
              <a:rPr lang="en-US" altLang="zh-CN" sz="2600" i="1" dirty="0">
                <a:latin typeface="Times New Roman" panose="02020603050405020304" pitchFamily="18" charset="0"/>
              </a:rPr>
              <a:t>E</a:t>
            </a:r>
            <a:r>
              <a:rPr lang="en-US" altLang="zh-CN" sz="2600" dirty="0">
                <a:latin typeface="Times New Roman" panose="02020603050405020304" pitchFamily="18" charset="0"/>
              </a:rPr>
              <a:t>=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    AND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     AND     </a:t>
            </a:r>
            <a:r>
              <a:rPr lang="en-US" altLang="zh-CN" sz="3600" b="1" baseline="25000" dirty="0">
                <a:latin typeface="Times New Roman" panose="02020603050405020304" pitchFamily="18" charset="0"/>
              </a:rPr>
              <a:t>…</a:t>
            </a:r>
            <a:r>
              <a:rPr lang="en-US" altLang="zh-CN" sz="2600" dirty="0">
                <a:latin typeface="Times New Roman" panose="02020603050405020304" pitchFamily="18" charset="0"/>
              </a:rPr>
              <a:t>    AND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n</a:t>
            </a:r>
          </a:p>
        </p:txBody>
      </p:sp>
      <p:pic>
        <p:nvPicPr>
          <p:cNvPr id="3" name="图片 2"/>
          <p:cNvPicPr>
            <a:picLocks noChangeAspect="1"/>
          </p:cNvPicPr>
          <p:nvPr/>
        </p:nvPicPr>
        <p:blipFill>
          <a:blip r:embed="rId5"/>
          <a:srcRect t="3311"/>
          <a:stretch>
            <a:fillRect/>
          </a:stretch>
        </p:blipFill>
        <p:spPr>
          <a:xfrm>
            <a:off x="1444625" y="4203065"/>
            <a:ext cx="9302750" cy="2150745"/>
          </a:xfrm>
          <a:prstGeom prst="rect">
            <a:avLst/>
          </a:prstGeom>
        </p:spPr>
      </p:pic>
      <p:sp>
        <p:nvSpPr>
          <p:cNvPr id="4" name="文本框 3"/>
          <p:cNvSpPr txBox="1"/>
          <p:nvPr/>
        </p:nvSpPr>
        <p:spPr>
          <a:xfrm>
            <a:off x="1750060" y="3439795"/>
            <a:ext cx="538480" cy="521970"/>
          </a:xfrm>
          <a:prstGeom prst="rect">
            <a:avLst/>
          </a:prstGeom>
          <a:noFill/>
        </p:spPr>
        <p:txBody>
          <a:bodyPr wrap="none" rtlCol="0">
            <a:spAutoFit/>
          </a:bodyPr>
          <a:lstStyle/>
          <a:p>
            <a:pPr algn="l"/>
            <a:r>
              <a:rPr lang="zh-CN" altLang="en-US" sz="2800" dirty="0">
                <a:latin typeface="Times New Roman" panose="02020603050405020304" pitchFamily="18" charset="0"/>
                <a:sym typeface="+mn-ea"/>
              </a:rPr>
              <a:t>则</a:t>
            </a:r>
          </a:p>
        </p:txBody>
      </p:sp>
      <p:sp>
        <p:nvSpPr>
          <p:cNvPr id="5" name="灯片编号占位符 4"/>
          <p:cNvSpPr>
            <a:spLocks noGrp="1"/>
          </p:cNvSpPr>
          <p:nvPr>
            <p:ph type="sldNum" sz="quarter" idx="12"/>
          </p:nvPr>
        </p:nvSpPr>
        <p:spPr/>
        <p:txBody>
          <a:bodyPr/>
          <a:lstStyle/>
          <a:p>
            <a:pPr>
              <a:defRPr/>
            </a:pPr>
            <a:fld id="{EECEB855-5168-4E94-817A-57D2439D0FBC}" type="slidenum">
              <a:rPr lang="en-US" altLang="zh-CN"/>
              <a:t>32</a:t>
            </a:fld>
            <a:endParaRPr lang="zh-CN" altLang="en-US" dirty="0"/>
          </a:p>
        </p:txBody>
      </p:sp>
      <p:sp>
        <p:nvSpPr>
          <p:cNvPr id="7"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sz="2400" dirty="0">
              <a:solidFill>
                <a:srgbClr val="0606FA"/>
              </a:solidFill>
              <a:sym typeface="+mn-ea"/>
            </a:endParaRPr>
          </a:p>
        </p:txBody>
      </p:sp>
    </p:spTree>
    <p:extLst>
      <p:ext uri="{BB962C8B-B14F-4D97-AF65-F5344CB8AC3E}">
        <p14:creationId xmlns:p14="http://schemas.microsoft.com/office/powerpoint/2010/main" val="3543020225"/>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idx="1"/>
          </p:nvPr>
        </p:nvSpPr>
        <p:spPr>
          <a:xfrm>
            <a:off x="1357630" y="2204085"/>
            <a:ext cx="9511030" cy="2701290"/>
          </a:xfrm>
          <a:solidFill>
            <a:srgbClr val="FFFFFF">
              <a:alpha val="100000"/>
            </a:srgbClr>
          </a:solidFill>
          <a:ln>
            <a:solidFill>
              <a:srgbClr val="808080">
                <a:alpha val="100000"/>
              </a:srgbClr>
            </a:solidFill>
            <a:miter/>
          </a:ln>
        </p:spPr>
        <p:txBody>
          <a:bodyPr vert="horz" wrap="square" lIns="91440" tIns="45720" rIns="91440" bIns="45720" rtlCol="0" anchor="t">
            <a:normAutofit/>
          </a:bodyPr>
          <a:lstStyle/>
          <a:p>
            <a:pPr marL="196850" indent="-196850">
              <a:lnSpc>
                <a:spcPct val="80000"/>
              </a:lnSpc>
              <a:buNone/>
            </a:pPr>
            <a:r>
              <a:rPr lang="zh-CN" altLang="en-US" sz="100" dirty="0">
                <a:latin typeface="Times New Roman" panose="02020603050405020304" pitchFamily="18" charset="0"/>
              </a:rPr>
              <a:t> </a:t>
            </a:r>
            <a:endParaRPr lang="zh-CN" altLang="en-US" sz="2600" dirty="0">
              <a:latin typeface="Times New Roman" panose="02020603050405020304" pitchFamily="18" charset="0"/>
            </a:endParaRPr>
          </a:p>
          <a:p>
            <a:pPr marL="196850" indent="-196850">
              <a:lnSpc>
                <a:spcPct val="80000"/>
              </a:lnSpc>
              <a:buNone/>
            </a:pPr>
            <a:r>
              <a:rPr lang="zh-CN" altLang="en-US" sz="2800" dirty="0">
                <a:latin typeface="Times New Roman" panose="02020603050405020304" pitchFamily="18" charset="0"/>
              </a:rPr>
              <a:t>组合证据：</a:t>
            </a:r>
            <a:r>
              <a:rPr lang="zh-CN" altLang="en-US" sz="2800" b="1" dirty="0">
                <a:solidFill>
                  <a:schemeClr val="accent2"/>
                </a:solidFill>
                <a:latin typeface="Times New Roman" panose="02020603050405020304" pitchFamily="18" charset="0"/>
              </a:rPr>
              <a:t>多个单一证据的析取</a:t>
            </a:r>
            <a:endParaRPr lang="zh-CN" altLang="en-US" sz="2800" dirty="0">
              <a:latin typeface="Times New Roman" panose="02020603050405020304" pitchFamily="18" charset="0"/>
            </a:endParaRPr>
          </a:p>
          <a:p>
            <a:pPr marL="196850" indent="-196850">
              <a:lnSpc>
                <a:spcPct val="80000"/>
              </a:lnSpc>
              <a:buNone/>
            </a:pPr>
            <a:r>
              <a:rPr lang="zh-CN" altLang="en-US" sz="2200" dirty="0">
                <a:latin typeface="Times New Roman" panose="02020603050405020304" pitchFamily="18" charset="0"/>
              </a:rPr>
              <a:t> </a:t>
            </a:r>
          </a:p>
        </p:txBody>
      </p:sp>
      <p:graphicFrame>
        <p:nvGraphicFramePr>
          <p:cNvPr id="2051" name="Object 15"/>
          <p:cNvGraphicFramePr/>
          <p:nvPr/>
        </p:nvGraphicFramePr>
        <p:xfrm>
          <a:off x="2588895" y="4236720"/>
          <a:ext cx="7014845" cy="521970"/>
        </p:xfrm>
        <a:graphic>
          <a:graphicData uri="http://schemas.openxmlformats.org/presentationml/2006/ole">
            <mc:AlternateContent xmlns:mc="http://schemas.openxmlformats.org/markup-compatibility/2006">
              <mc:Choice xmlns:v="urn:schemas-microsoft-com:vml" Requires="v">
                <p:oleObj spid="_x0000_s19460" r:id="rId3" imgW="2726690" imgH="215900" progId="Equation.3">
                  <p:embed/>
                </p:oleObj>
              </mc:Choice>
              <mc:Fallback>
                <p:oleObj r:id="rId3" imgW="2726690" imgH="215900" progId="Equation.3">
                  <p:embed/>
                  <p:pic>
                    <p:nvPicPr>
                      <p:cNvPr id="2051" name="Object 15"/>
                      <p:cNvPicPr/>
                      <p:nvPr/>
                    </p:nvPicPr>
                    <p:blipFill>
                      <a:blip r:embed="rId4"/>
                      <a:stretch>
                        <a:fillRect/>
                      </a:stretch>
                    </p:blipFill>
                    <p:spPr>
                      <a:xfrm>
                        <a:off x="2588895" y="4236720"/>
                        <a:ext cx="7014845" cy="521970"/>
                      </a:xfrm>
                      <a:prstGeom prst="rect">
                        <a:avLst/>
                      </a:prstGeom>
                      <a:noFill/>
                      <a:ln w="38100">
                        <a:noFill/>
                        <a:miter/>
                      </a:ln>
                    </p:spPr>
                  </p:pic>
                </p:oleObj>
              </mc:Fallback>
            </mc:AlternateContent>
          </a:graphicData>
        </a:graphic>
      </p:graphicFrame>
      <p:sp>
        <p:nvSpPr>
          <p:cNvPr id="2054" name="Rectangle 18"/>
          <p:cNvSpPr/>
          <p:nvPr/>
        </p:nvSpPr>
        <p:spPr>
          <a:xfrm>
            <a:off x="1724026" y="1524635"/>
            <a:ext cx="4471035" cy="435610"/>
          </a:xfrm>
          <a:prstGeom prst="rect">
            <a:avLst/>
          </a:prstGeom>
          <a:noFill/>
          <a:ln w="9525">
            <a:noFill/>
          </a:ln>
        </p:spPr>
        <p:txBody>
          <a:bodyPr wrap="none">
            <a:spAutoFit/>
          </a:bodyPr>
          <a:lstStyle/>
          <a:p>
            <a:pPr algn="l">
              <a:lnSpc>
                <a:spcPct val="8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4. </a:t>
            </a:r>
            <a:r>
              <a:rPr lang="zh-CN" altLang="en-US" sz="2800" b="1" dirty="0">
                <a:latin typeface="Times New Roman" panose="02020603050405020304" pitchFamily="18" charset="0"/>
              </a:rPr>
              <a:t>证据</a:t>
            </a:r>
            <a:r>
              <a:rPr lang="zh-CN" altLang="en-US" sz="2800" b="1" dirty="0">
                <a:latin typeface="Times New Roman" panose="02020603050405020304" pitchFamily="18" charset="0"/>
                <a:sym typeface="+mn-ea"/>
              </a:rPr>
              <a:t>组合</a:t>
            </a:r>
            <a:r>
              <a:rPr lang="zh-CN" altLang="en-US" sz="2800" b="1" dirty="0">
                <a:latin typeface="Times New Roman" panose="02020603050405020304" pitchFamily="18" charset="0"/>
              </a:rPr>
              <a:t>不确定性的算法</a:t>
            </a:r>
          </a:p>
        </p:txBody>
      </p:sp>
      <p:sp>
        <p:nvSpPr>
          <p:cNvPr id="2056" name="Text Box 20"/>
          <p:cNvSpPr txBox="1"/>
          <p:nvPr/>
        </p:nvSpPr>
        <p:spPr>
          <a:xfrm>
            <a:off x="2933700" y="3183255"/>
            <a:ext cx="7015480" cy="491490"/>
          </a:xfrm>
          <a:prstGeom prst="rect">
            <a:avLst/>
          </a:prstGeom>
          <a:noFill/>
          <a:ln w="9525">
            <a:noFill/>
          </a:ln>
        </p:spPr>
        <p:txBody>
          <a:bodyPr wrap="square">
            <a:spAutoFit/>
          </a:bodyPr>
          <a:lstStyle/>
          <a:p>
            <a:pPr>
              <a:spcBef>
                <a:spcPct val="50000"/>
              </a:spcBef>
            </a:pPr>
            <a:r>
              <a:rPr lang="en-US" altLang="zh-CN" sz="2600" i="1" dirty="0">
                <a:latin typeface="Times New Roman" panose="02020603050405020304" pitchFamily="18" charset="0"/>
              </a:rPr>
              <a:t>E</a:t>
            </a:r>
            <a:r>
              <a:rPr lang="en-US" altLang="zh-CN" sz="2600" dirty="0">
                <a:latin typeface="Times New Roman" panose="02020603050405020304" pitchFamily="18" charset="0"/>
              </a:rPr>
              <a:t>=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    OR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2</a:t>
            </a:r>
            <a:r>
              <a:rPr lang="en-US" altLang="zh-CN" sz="2600" dirty="0">
                <a:latin typeface="Times New Roman" panose="02020603050405020304" pitchFamily="18" charset="0"/>
              </a:rPr>
              <a:t>      OR     </a:t>
            </a:r>
            <a:r>
              <a:rPr lang="en-US" altLang="zh-CN" sz="3600" b="1" baseline="25000" dirty="0">
                <a:latin typeface="Times New Roman" panose="02020603050405020304" pitchFamily="18" charset="0"/>
              </a:rPr>
              <a:t>…</a:t>
            </a:r>
            <a:r>
              <a:rPr lang="en-US" altLang="zh-CN" sz="2600" dirty="0">
                <a:latin typeface="Times New Roman" panose="02020603050405020304" pitchFamily="18" charset="0"/>
              </a:rPr>
              <a:t>     OR        </a:t>
            </a:r>
            <a:r>
              <a:rPr lang="en-US" altLang="zh-CN" sz="2600" i="1" dirty="0">
                <a:latin typeface="Times New Roman" panose="02020603050405020304" pitchFamily="18" charset="0"/>
              </a:rPr>
              <a:t>E</a:t>
            </a:r>
            <a:r>
              <a:rPr lang="en-US" altLang="zh-CN" sz="2600" baseline="-25000" dirty="0">
                <a:latin typeface="Times New Roman" panose="02020603050405020304" pitchFamily="18" charset="0"/>
              </a:rPr>
              <a:t>n</a:t>
            </a:r>
          </a:p>
        </p:txBody>
      </p:sp>
      <p:pic>
        <p:nvPicPr>
          <p:cNvPr id="3" name="图片 2"/>
          <p:cNvPicPr>
            <a:picLocks noChangeAspect="1"/>
          </p:cNvPicPr>
          <p:nvPr/>
        </p:nvPicPr>
        <p:blipFill>
          <a:blip r:embed="rId5"/>
          <a:srcRect t="53458" r="35255"/>
          <a:stretch>
            <a:fillRect/>
          </a:stretch>
        </p:blipFill>
        <p:spPr>
          <a:xfrm>
            <a:off x="1889760" y="5256530"/>
            <a:ext cx="8447405" cy="601345"/>
          </a:xfrm>
          <a:prstGeom prst="rect">
            <a:avLst/>
          </a:prstGeom>
        </p:spPr>
      </p:pic>
      <p:sp>
        <p:nvSpPr>
          <p:cNvPr id="4" name="文本框 3"/>
          <p:cNvSpPr txBox="1"/>
          <p:nvPr/>
        </p:nvSpPr>
        <p:spPr>
          <a:xfrm>
            <a:off x="1524000" y="3714750"/>
            <a:ext cx="538480" cy="521970"/>
          </a:xfrm>
          <a:prstGeom prst="rect">
            <a:avLst/>
          </a:prstGeom>
          <a:noFill/>
        </p:spPr>
        <p:txBody>
          <a:bodyPr wrap="none" rtlCol="0">
            <a:spAutoFit/>
          </a:bodyPr>
          <a:lstStyle/>
          <a:p>
            <a:pPr algn="l"/>
            <a:r>
              <a:rPr lang="zh-CN" altLang="en-US" sz="2800" dirty="0">
                <a:latin typeface="Times New Roman" panose="02020603050405020304" pitchFamily="18" charset="0"/>
                <a:sym typeface="+mn-ea"/>
              </a:rPr>
              <a:t>则</a:t>
            </a:r>
          </a:p>
        </p:txBody>
      </p:sp>
      <p:sp>
        <p:nvSpPr>
          <p:cNvPr id="5" name="灯片编号占位符 4"/>
          <p:cNvSpPr>
            <a:spLocks noGrp="1"/>
          </p:cNvSpPr>
          <p:nvPr>
            <p:ph type="sldNum" sz="quarter" idx="12"/>
          </p:nvPr>
        </p:nvSpPr>
        <p:spPr/>
        <p:txBody>
          <a:bodyPr/>
          <a:lstStyle/>
          <a:p>
            <a:pPr>
              <a:defRPr/>
            </a:pPr>
            <a:fld id="{EECEB855-5168-4E94-817A-57D2439D0FBC}" type="slidenum">
              <a:rPr lang="en-US" altLang="zh-CN"/>
              <a:t>33</a:t>
            </a:fld>
            <a:endParaRPr lang="zh-CN" altLang="en-US" dirty="0"/>
          </a:p>
        </p:txBody>
      </p:sp>
      <p:sp>
        <p:nvSpPr>
          <p:cNvPr id="7"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sz="2400" dirty="0">
              <a:solidFill>
                <a:srgbClr val="0606FA"/>
              </a:solidFill>
              <a:sym typeface="+mn-ea"/>
            </a:endParaRPr>
          </a:p>
        </p:txBody>
      </p:sp>
    </p:spTree>
    <p:extLst>
      <p:ext uri="{BB962C8B-B14F-4D97-AF65-F5344CB8AC3E}">
        <p14:creationId xmlns:p14="http://schemas.microsoft.com/office/powerpoint/2010/main" val="225337405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p:cNvPicPr>
            <a:picLocks noGrp="1" noChangeAspect="1"/>
          </p:cNvPicPr>
          <p:nvPr>
            <p:ph idx="1"/>
          </p:nvPr>
        </p:nvPicPr>
        <p:blipFill>
          <a:blip r:embed="rId2"/>
          <a:srcRect t="15595"/>
          <a:stretch>
            <a:fillRect/>
          </a:stretch>
        </p:blipFill>
        <p:spPr>
          <a:xfrm>
            <a:off x="1120775" y="1989455"/>
            <a:ext cx="9965055" cy="3749675"/>
          </a:xfrm>
          <a:prstGeom prst="rect">
            <a:avLst/>
          </a:prstGeom>
          <a:noFill/>
          <a:ln w="9525">
            <a:noFill/>
          </a:ln>
        </p:spPr>
      </p:pic>
      <p:sp>
        <p:nvSpPr>
          <p:cNvPr id="3" name="灯片编号占位符 2"/>
          <p:cNvSpPr>
            <a:spLocks noGrp="1"/>
          </p:cNvSpPr>
          <p:nvPr>
            <p:ph type="sldNum" sz="quarter" idx="12"/>
          </p:nvPr>
        </p:nvSpPr>
        <p:spPr/>
        <p:txBody>
          <a:bodyPr/>
          <a:lstStyle/>
          <a:p>
            <a:pPr>
              <a:defRPr/>
            </a:pPr>
            <a:fld id="{EECEB855-5168-4E94-817A-57D2439D0FBC}" type="slidenum">
              <a:rPr lang="en-US" altLang="zh-CN"/>
              <a:t>34</a:t>
            </a:fld>
            <a:endParaRPr lang="zh-CN" altLang="en-US" dirty="0"/>
          </a:p>
        </p:txBody>
      </p:sp>
      <p:sp>
        <p:nvSpPr>
          <p:cNvPr id="7"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r>
              <a:rPr lang="en-US" altLang="zh-CN" dirty="0">
                <a:sym typeface="+mn-ea"/>
              </a:rPr>
              <a:t>-</a:t>
            </a:r>
            <a:r>
              <a:rPr lang="zh-CN" altLang="en-US" sz="2400" dirty="0">
                <a:solidFill>
                  <a:srgbClr val="0606FA"/>
                </a:solidFill>
                <a:sym typeface="+mn-ea"/>
              </a:rPr>
              <a:t>回顾多规则确定性推理</a:t>
            </a:r>
            <a:endParaRPr lang="zh-CN" altLang="en-US" dirty="0">
              <a:sym typeface="+mn-ea"/>
            </a:endParaRPr>
          </a:p>
        </p:txBody>
      </p:sp>
    </p:spTree>
    <p:extLst>
      <p:ext uri="{BB962C8B-B14F-4D97-AF65-F5344CB8AC3E}">
        <p14:creationId xmlns:p14="http://schemas.microsoft.com/office/powerpoint/2010/main" val="364204380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2"/>
          <p:cNvPicPr>
            <a:picLocks noGrp="1" noChangeAspect="1"/>
          </p:cNvPicPr>
          <p:nvPr>
            <p:ph idx="1"/>
          </p:nvPr>
        </p:nvPicPr>
        <p:blipFill>
          <a:blip r:embed="rId2"/>
          <a:srcRect t="16847" b="4813"/>
          <a:stretch>
            <a:fillRect/>
          </a:stretch>
        </p:blipFill>
        <p:spPr>
          <a:xfrm>
            <a:off x="1270000" y="1510030"/>
            <a:ext cx="9651365" cy="4051300"/>
          </a:xfrm>
          <a:prstGeom prst="rect">
            <a:avLst/>
          </a:prstGeom>
        </p:spPr>
      </p:pic>
      <p:pic>
        <p:nvPicPr>
          <p:cNvPr id="3" name="图片 2"/>
          <p:cNvPicPr>
            <a:picLocks noChangeAspect="1"/>
          </p:cNvPicPr>
          <p:nvPr/>
        </p:nvPicPr>
        <p:blipFill>
          <a:blip r:embed="rId3"/>
          <a:stretch>
            <a:fillRect/>
          </a:stretch>
        </p:blipFill>
        <p:spPr>
          <a:xfrm>
            <a:off x="1104900" y="5733415"/>
            <a:ext cx="9317355" cy="450850"/>
          </a:xfrm>
          <a:prstGeom prst="rect">
            <a:avLst/>
          </a:prstGeom>
        </p:spPr>
      </p:pic>
      <p:sp>
        <p:nvSpPr>
          <p:cNvPr id="4" name="灯片编号占位符 3"/>
          <p:cNvSpPr>
            <a:spLocks noGrp="1"/>
          </p:cNvSpPr>
          <p:nvPr>
            <p:ph type="sldNum" sz="quarter" idx="12"/>
          </p:nvPr>
        </p:nvSpPr>
        <p:spPr/>
        <p:txBody>
          <a:bodyPr/>
          <a:lstStyle/>
          <a:p>
            <a:pPr>
              <a:defRPr/>
            </a:pPr>
            <a:fld id="{EECEB855-5168-4E94-817A-57D2439D0FBC}" type="slidenum">
              <a:rPr lang="en-US" altLang="zh-CN"/>
              <a:t>35</a:t>
            </a:fld>
            <a:endParaRPr lang="zh-CN" altLang="en-US" dirty="0"/>
          </a:p>
        </p:txBody>
      </p:sp>
      <p:sp>
        <p:nvSpPr>
          <p:cNvPr id="7"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r>
              <a:rPr lang="en-US" altLang="zh-CN" dirty="0">
                <a:sym typeface="+mn-ea"/>
              </a:rPr>
              <a:t>-</a:t>
            </a:r>
            <a:r>
              <a:rPr lang="zh-CN" altLang="en-US" sz="2400" dirty="0">
                <a:solidFill>
                  <a:srgbClr val="0606FA"/>
                </a:solidFill>
                <a:sym typeface="+mn-ea"/>
              </a:rPr>
              <a:t>多规则不确定性推理</a:t>
            </a:r>
            <a:endParaRPr lang="zh-CN" altLang="en-US" dirty="0">
              <a:sym typeface="+mn-ea"/>
            </a:endParaRPr>
          </a:p>
        </p:txBody>
      </p:sp>
    </p:spTree>
    <p:extLst>
      <p:ext uri="{BB962C8B-B14F-4D97-AF65-F5344CB8AC3E}">
        <p14:creationId xmlns:p14="http://schemas.microsoft.com/office/powerpoint/2010/main" val="291694505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433195" y="1962150"/>
            <a:ext cx="8962390" cy="4586605"/>
          </a:xfrm>
          <a:prstGeom prst="rect">
            <a:avLst/>
          </a:prstGeom>
        </p:spPr>
      </p:pic>
      <p:sp>
        <p:nvSpPr>
          <p:cNvPr id="4105" name="Rectangle 9"/>
          <p:cNvSpPr/>
          <p:nvPr/>
        </p:nvSpPr>
        <p:spPr>
          <a:xfrm>
            <a:off x="1874521" y="1223646"/>
            <a:ext cx="4511171" cy="559897"/>
          </a:xfrm>
          <a:prstGeom prst="rect">
            <a:avLst/>
          </a:prstGeom>
          <a:noFill/>
          <a:ln w="9525">
            <a:noFill/>
          </a:ln>
        </p:spPr>
        <p:txBody>
          <a:bodyPr wrap="none">
            <a:spAutoFit/>
          </a:bodyPr>
          <a:lstStyle/>
          <a:p>
            <a:pPr>
              <a:lnSpc>
                <a:spcPct val="12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5. </a:t>
            </a:r>
            <a:r>
              <a:rPr lang="zh-CN" altLang="en-US" sz="2800" b="1" dirty="0">
                <a:latin typeface="Times New Roman" panose="02020603050405020304" pitchFamily="18" charset="0"/>
              </a:rPr>
              <a:t>结论不确定性的</a:t>
            </a:r>
            <a:r>
              <a:rPr lang="zh-CN" altLang="en-US" sz="2800" b="1" dirty="0">
                <a:solidFill>
                  <a:srgbClr val="FF0000"/>
                </a:solidFill>
                <a:latin typeface="Times New Roman" panose="02020603050405020304" pitchFamily="18" charset="0"/>
              </a:rPr>
              <a:t>合成</a:t>
            </a:r>
            <a:r>
              <a:rPr lang="zh-CN" altLang="en-US" sz="2800" b="1" dirty="0">
                <a:latin typeface="Times New Roman" panose="02020603050405020304" pitchFamily="18" charset="0"/>
              </a:rPr>
              <a:t>算法</a:t>
            </a:r>
          </a:p>
        </p:txBody>
      </p:sp>
      <p:sp>
        <p:nvSpPr>
          <p:cNvPr id="6" name="灯片编号占位符 5"/>
          <p:cNvSpPr>
            <a:spLocks noGrp="1"/>
          </p:cNvSpPr>
          <p:nvPr>
            <p:ph type="sldNum" sz="quarter" idx="12"/>
          </p:nvPr>
        </p:nvSpPr>
        <p:spPr/>
        <p:txBody>
          <a:bodyPr/>
          <a:lstStyle/>
          <a:p>
            <a:pPr>
              <a:defRPr/>
            </a:pPr>
            <a:fld id="{EECEB855-5168-4E94-817A-57D2439D0FBC}" type="slidenum">
              <a:rPr lang="en-US" altLang="zh-CN"/>
              <a:t>36</a:t>
            </a:fld>
            <a:endParaRPr lang="zh-CN" altLang="en-US" dirty="0"/>
          </a:p>
        </p:txBody>
      </p:sp>
      <p:sp>
        <p:nvSpPr>
          <p:cNvPr id="7"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sz="2400" dirty="0">
              <a:solidFill>
                <a:srgbClr val="0606FA"/>
              </a:solidFill>
              <a:sym typeface="+mn-ea"/>
            </a:endParaRPr>
          </a:p>
        </p:txBody>
      </p:sp>
    </p:spTree>
    <p:extLst>
      <p:ext uri="{BB962C8B-B14F-4D97-AF65-F5344CB8AC3E}">
        <p14:creationId xmlns:p14="http://schemas.microsoft.com/office/powerpoint/2010/main" val="283999157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123950" y="560705"/>
            <a:ext cx="6814185" cy="2639060"/>
          </a:xfrm>
          <a:prstGeom prst="rect">
            <a:avLst/>
          </a:prstGeom>
        </p:spPr>
      </p:pic>
      <p:pic>
        <p:nvPicPr>
          <p:cNvPr id="6" name="图片 5"/>
          <p:cNvPicPr>
            <a:picLocks noChangeAspect="1"/>
          </p:cNvPicPr>
          <p:nvPr/>
        </p:nvPicPr>
        <p:blipFill>
          <a:blip r:embed="rId3"/>
          <a:stretch>
            <a:fillRect/>
          </a:stretch>
        </p:blipFill>
        <p:spPr>
          <a:xfrm>
            <a:off x="1123950" y="3281045"/>
            <a:ext cx="9813925" cy="3116580"/>
          </a:xfrm>
          <a:prstGeom prst="rect">
            <a:avLst/>
          </a:prstGeom>
        </p:spPr>
      </p:pic>
      <p:sp>
        <p:nvSpPr>
          <p:cNvPr id="3" name="灯片编号占位符 2"/>
          <p:cNvSpPr>
            <a:spLocks noGrp="1"/>
          </p:cNvSpPr>
          <p:nvPr>
            <p:ph type="sldNum" sz="quarter" idx="12"/>
          </p:nvPr>
        </p:nvSpPr>
        <p:spPr/>
        <p:txBody>
          <a:bodyPr/>
          <a:lstStyle/>
          <a:p>
            <a:pPr>
              <a:defRPr/>
            </a:pPr>
            <a:fld id="{B7686533-5085-49CD-84C5-02730EC0AE39}" type="slidenum">
              <a:rPr lang="en-US" altLang="zh-CN"/>
              <a:t>37</a:t>
            </a:fld>
            <a:endParaRPr lang="zh-CN" altLang="en-US" dirty="0"/>
          </a:p>
        </p:txBody>
      </p:sp>
    </p:spTree>
    <p:extLst>
      <p:ext uri="{BB962C8B-B14F-4D97-AF65-F5344CB8AC3E}">
        <p14:creationId xmlns:p14="http://schemas.microsoft.com/office/powerpoint/2010/main" val="10012474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p:cNvSpPr>
          <p:nvPr>
            <p:ph type="body" sz="half" idx="1"/>
          </p:nvPr>
        </p:nvSpPr>
        <p:spPr>
          <a:xfrm>
            <a:off x="1539240" y="2795905"/>
            <a:ext cx="9546590" cy="765810"/>
          </a:xfrm>
        </p:spPr>
        <p:txBody>
          <a:bodyPr vert="horz" wrap="square" lIns="91440" tIns="45720" rIns="91440" bIns="45720" rtlCol="0" anchor="t">
            <a:noAutofit/>
          </a:bodyPr>
          <a:lstStyle/>
          <a:p>
            <a:pPr marL="377825" indent="-377825">
              <a:buClr>
                <a:schemeClr val="accent2"/>
              </a:buClr>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求出</a:t>
            </a:r>
            <a:r>
              <a:rPr lang="en-US" altLang="zh-CN" sz="2800" dirty="0">
                <a:latin typeface="Times New Roman" panose="02020603050405020304" pitchFamily="18" charset="0"/>
              </a:rPr>
              <a:t>E</a:t>
            </a:r>
            <a:r>
              <a:rPr lang="en-US" altLang="zh-CN" sz="2800" baseline="-25000" dirty="0">
                <a:latin typeface="Times New Roman" panose="02020603050405020304" pitchFamily="18" charset="0"/>
              </a:rPr>
              <a:t>1</a:t>
            </a:r>
            <a:r>
              <a:rPr lang="zh-CN" altLang="en-US" sz="2800" dirty="0">
                <a:latin typeface="Times New Roman" panose="02020603050405020304" pitchFamily="18" charset="0"/>
              </a:rPr>
              <a:t>与</a:t>
            </a:r>
            <a:r>
              <a:rPr lang="en-US" altLang="zh-CN" sz="2800" dirty="0">
                <a:latin typeface="Times New Roman" panose="02020603050405020304" pitchFamily="18" charset="0"/>
              </a:rPr>
              <a:t>E</a:t>
            </a:r>
            <a:r>
              <a:rPr lang="en-US" altLang="zh-CN" sz="2800" baseline="-25000" dirty="0">
                <a:latin typeface="Times New Roman" panose="02020603050405020304" pitchFamily="18" charset="0"/>
              </a:rPr>
              <a:t>2</a:t>
            </a:r>
            <a:r>
              <a:rPr lang="zh-CN" altLang="en-US" sz="2800" dirty="0">
                <a:latin typeface="Times New Roman" panose="02020603050405020304" pitchFamily="18" charset="0"/>
              </a:rPr>
              <a:t>  对</a:t>
            </a:r>
            <a:r>
              <a:rPr lang="en-US" altLang="zh-CN" sz="2800" i="1" dirty="0">
                <a:latin typeface="Times New Roman" panose="02020603050405020304" pitchFamily="18" charset="0"/>
              </a:rPr>
              <a:t>H</a:t>
            </a:r>
            <a:r>
              <a:rPr lang="zh-CN" altLang="en-US" sz="2800" dirty="0">
                <a:latin typeface="Times New Roman" panose="02020603050405020304" pitchFamily="18" charset="0"/>
              </a:rPr>
              <a:t>的综合影响所形成的可信度                ：</a:t>
            </a:r>
          </a:p>
        </p:txBody>
      </p:sp>
      <p:graphicFrame>
        <p:nvGraphicFramePr>
          <p:cNvPr id="178209" name="Object 33"/>
          <p:cNvGraphicFramePr/>
          <p:nvPr/>
        </p:nvGraphicFramePr>
        <p:xfrm>
          <a:off x="1017270" y="3749040"/>
          <a:ext cx="9824720" cy="1973580"/>
        </p:xfrm>
        <a:graphic>
          <a:graphicData uri="http://schemas.openxmlformats.org/presentationml/2006/ole">
            <mc:AlternateContent xmlns:mc="http://schemas.openxmlformats.org/markup-compatibility/2006">
              <mc:Choice xmlns:v="urn:schemas-microsoft-com:vml" Requires="v">
                <p:oleObj spid="_x0000_s20486" r:id="rId3" imgW="4965700" imgH="1016000" progId="Equation.3">
                  <p:embed/>
                </p:oleObj>
              </mc:Choice>
              <mc:Fallback>
                <p:oleObj r:id="rId3" imgW="4965700" imgH="1016000" progId="Equation.3">
                  <p:embed/>
                  <p:pic>
                    <p:nvPicPr>
                      <p:cNvPr id="178209" name="Object 33"/>
                      <p:cNvPicPr/>
                      <p:nvPr/>
                    </p:nvPicPr>
                    <p:blipFill>
                      <a:blip r:embed="rId4"/>
                      <a:stretch>
                        <a:fillRect/>
                      </a:stretch>
                    </p:blipFill>
                    <p:spPr>
                      <a:xfrm>
                        <a:off x="1017270" y="3749040"/>
                        <a:ext cx="9824720" cy="1973580"/>
                      </a:xfrm>
                      <a:prstGeom prst="rect">
                        <a:avLst/>
                      </a:prstGeom>
                      <a:noFill/>
                      <a:ln w="38100">
                        <a:noFill/>
                        <a:miter/>
                      </a:ln>
                    </p:spPr>
                  </p:pic>
                </p:oleObj>
              </mc:Fallback>
            </mc:AlternateContent>
          </a:graphicData>
        </a:graphic>
      </p:graphicFrame>
      <p:graphicFrame>
        <p:nvGraphicFramePr>
          <p:cNvPr id="5125" name="Object 36"/>
          <p:cNvGraphicFramePr/>
          <p:nvPr/>
        </p:nvGraphicFramePr>
        <p:xfrm>
          <a:off x="8942070" y="2744470"/>
          <a:ext cx="1224280" cy="495300"/>
        </p:xfrm>
        <a:graphic>
          <a:graphicData uri="http://schemas.openxmlformats.org/presentationml/2006/ole">
            <mc:AlternateContent xmlns:mc="http://schemas.openxmlformats.org/markup-compatibility/2006">
              <mc:Choice xmlns:v="urn:schemas-microsoft-com:vml" Requires="v">
                <p:oleObj spid="_x0000_s20487" r:id="rId5" imgW="596900" imgH="241300" progId="Equation.3">
                  <p:embed/>
                </p:oleObj>
              </mc:Choice>
              <mc:Fallback>
                <p:oleObj r:id="rId5" imgW="596900" imgH="241300" progId="Equation.3">
                  <p:embed/>
                  <p:pic>
                    <p:nvPicPr>
                      <p:cNvPr id="5125" name="Object 36"/>
                      <p:cNvPicPr/>
                      <p:nvPr/>
                    </p:nvPicPr>
                    <p:blipFill>
                      <a:blip r:embed="rId6"/>
                      <a:stretch>
                        <a:fillRect/>
                      </a:stretch>
                    </p:blipFill>
                    <p:spPr>
                      <a:xfrm>
                        <a:off x="8942070" y="2744470"/>
                        <a:ext cx="1224280" cy="495300"/>
                      </a:xfrm>
                      <a:prstGeom prst="rect">
                        <a:avLst/>
                      </a:prstGeom>
                      <a:noFill/>
                      <a:ln w="38100">
                        <a:noFill/>
                        <a:miter/>
                      </a:ln>
                    </p:spPr>
                  </p:pic>
                </p:oleObj>
              </mc:Fallback>
            </mc:AlternateContent>
          </a:graphicData>
        </a:graphic>
      </p:graphicFrame>
      <p:cxnSp>
        <p:nvCxnSpPr>
          <p:cNvPr id="5" name="直接连接符 4"/>
          <p:cNvCxnSpPr/>
          <p:nvPr/>
        </p:nvCxnSpPr>
        <p:spPr>
          <a:xfrm flipV="1">
            <a:off x="4805681" y="4260215"/>
            <a:ext cx="229235" cy="20320"/>
          </a:xfrm>
          <a:prstGeom prst="line">
            <a:avLst/>
          </a:prstGeom>
          <a:noFill/>
          <a:ln w="9525" cap="flat" cmpd="sng" algn="ctr">
            <a:solidFill>
              <a:schemeClr val="tx1"/>
            </a:solidFill>
            <a:prstDash val="solid"/>
            <a:round/>
            <a:headEnd type="none" w="med" len="med"/>
            <a:tailEnd type="none" w="med" len="med"/>
          </a:ln>
        </p:spPr>
      </p:cxnSp>
      <p:sp>
        <p:nvSpPr>
          <p:cNvPr id="6" name="文本框 5"/>
          <p:cNvSpPr txBox="1"/>
          <p:nvPr/>
        </p:nvSpPr>
        <p:spPr>
          <a:xfrm>
            <a:off x="1539240" y="1481455"/>
            <a:ext cx="9825355" cy="1038860"/>
          </a:xfrm>
          <a:prstGeom prst="rect">
            <a:avLst/>
          </a:prstGeom>
          <a:noFill/>
        </p:spPr>
        <p:txBody>
          <a:bodyPr wrap="square" rtlCol="0">
            <a:spAutoFit/>
          </a:bodyPr>
          <a:lstStyle/>
          <a:p>
            <a:pPr>
              <a:lnSpc>
                <a:spcPct val="110000"/>
              </a:lnSpc>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MYCIN</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系统的基础上形成的专家系统工具</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EMYCIN</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中，对多规则的合成可信度</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CF</a:t>
            </a:r>
            <a:r>
              <a:rPr lang="en-US" altLang="zh-CN" sz="2800" baseline="-25000">
                <a:latin typeface="微软雅黑" panose="020B0503020204020204" pitchFamily="34" charset="-122"/>
                <a:ea typeface="微软雅黑" panose="020B0503020204020204" pitchFamily="34" charset="-122"/>
                <a:cs typeface="微软雅黑" panose="020B0503020204020204" pitchFamily="34" charset="-122"/>
              </a:rPr>
              <a:t>1,2</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作了修改</a:t>
            </a:r>
          </a:p>
        </p:txBody>
      </p:sp>
      <p:sp>
        <p:nvSpPr>
          <p:cNvPr id="8" name="灯片编号占位符 7"/>
          <p:cNvSpPr>
            <a:spLocks noGrp="1"/>
          </p:cNvSpPr>
          <p:nvPr>
            <p:ph type="sldNum" sz="quarter" idx="12"/>
          </p:nvPr>
        </p:nvSpPr>
        <p:spPr/>
        <p:txBody>
          <a:bodyPr/>
          <a:lstStyle/>
          <a:p>
            <a:pPr>
              <a:defRPr/>
            </a:pPr>
            <a:fld id="{B7686533-5085-49CD-84C5-02730EC0AE39}" type="slidenum">
              <a:rPr lang="en-US" altLang="zh-CN"/>
              <a:t>38</a:t>
            </a:fld>
            <a:endParaRPr lang="zh-CN" altLang="en-US" dirty="0"/>
          </a:p>
        </p:txBody>
      </p:sp>
      <p:sp>
        <p:nvSpPr>
          <p:cNvPr id="9"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271385664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209"/>
                                        </p:tgtEl>
                                        <p:attrNameLst>
                                          <p:attrName>style.visibility</p:attrName>
                                        </p:attrNameLst>
                                      </p:cBhvr>
                                      <p:to>
                                        <p:strVal val="visible"/>
                                      </p:to>
                                    </p:set>
                                    <p:animEffect transition="in" filter="blinds(horizontal)">
                                      <p:cBhvr>
                                        <p:cTn id="7" dur="500"/>
                                        <p:tgtEl>
                                          <p:spTgt spid="17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p:cNvSpPr>
          <p:nvPr>
            <p:ph idx="1"/>
          </p:nvPr>
        </p:nvSpPr>
        <p:spPr>
          <a:xfrm>
            <a:off x="1774825" y="1437005"/>
            <a:ext cx="8715375" cy="4919345"/>
          </a:xfrm>
          <a:gradFill rotWithShape="0">
            <a:gsLst>
              <a:gs pos="0">
                <a:srgbClr val="CCFFFF">
                  <a:alpha val="100000"/>
                </a:srgbClr>
              </a:gs>
              <a:gs pos="100000">
                <a:schemeClr val="bg1">
                  <a:alpha val="100000"/>
                </a:schemeClr>
              </a:gs>
            </a:gsLst>
            <a:path path="rect">
              <a:fillToRect l="100000" b="100000"/>
            </a:path>
            <a:tileRect/>
          </a:gradFill>
          <a:ln>
            <a:solidFill>
              <a:srgbClr val="808080">
                <a:alpha val="100000"/>
              </a:srgbClr>
            </a:solidFill>
            <a:miter/>
          </a:ln>
        </p:spPr>
        <p:txBody>
          <a:bodyPr vert="horz" wrap="square" lIns="91440" tIns="45720" rIns="91440" bIns="45720" rtlCol="0" anchor="t">
            <a:normAutofit/>
          </a:bodyPr>
          <a:lstStyle/>
          <a:p>
            <a:pPr eaLnBrk="1" hangingPunct="1"/>
            <a:r>
              <a:rPr lang="zh-CN" altLang="en-US" sz="2800" b="1" dirty="0">
                <a:latin typeface="Times New Roman" panose="02020603050405020304" pitchFamily="18" charset="0"/>
              </a:rPr>
              <a:t>例</a:t>
            </a:r>
            <a:r>
              <a:rPr lang="en-US" altLang="zh-CN" sz="2800" b="1" dirty="0">
                <a:latin typeface="Times New Roman" panose="02020603050405020304" pitchFamily="18" charset="0"/>
              </a:rPr>
              <a:t>4.1</a:t>
            </a:r>
            <a:r>
              <a:rPr lang="en-US" altLang="zh-CN" sz="2800" b="1"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rPr>
              <a:t>设有如下一组知识：</a:t>
            </a:r>
            <a:r>
              <a:rPr lang="zh-CN" altLang="en-US" dirty="0"/>
              <a:t> </a:t>
            </a:r>
          </a:p>
        </p:txBody>
      </p:sp>
      <p:sp>
        <p:nvSpPr>
          <p:cNvPr id="6160" name="Rectangle 11"/>
          <p:cNvSpPr/>
          <p:nvPr/>
        </p:nvSpPr>
        <p:spPr>
          <a:xfrm>
            <a:off x="3690938" y="33099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60458" name="Object 10"/>
          <p:cNvGraphicFramePr/>
          <p:nvPr/>
        </p:nvGraphicFramePr>
        <p:xfrm>
          <a:off x="1993900" y="1901825"/>
          <a:ext cx="5111750" cy="381000"/>
        </p:xfrm>
        <a:graphic>
          <a:graphicData uri="http://schemas.openxmlformats.org/presentationml/2006/ole">
            <mc:AlternateContent xmlns:mc="http://schemas.openxmlformats.org/markup-compatibility/2006">
              <mc:Choice xmlns:v="urn:schemas-microsoft-com:vml" Requires="v">
                <p:oleObj spid="_x0000_s21530" r:id="rId3" imgW="2828290" imgH="215900" progId="Equation.3">
                  <p:embed/>
                </p:oleObj>
              </mc:Choice>
              <mc:Fallback>
                <p:oleObj r:id="rId3" imgW="2828290" imgH="215900" progId="Equation.3">
                  <p:embed/>
                  <p:pic>
                    <p:nvPicPr>
                      <p:cNvPr id="360458" name="Object 10"/>
                      <p:cNvPicPr/>
                      <p:nvPr/>
                    </p:nvPicPr>
                    <p:blipFill>
                      <a:blip r:embed="rId4"/>
                      <a:stretch>
                        <a:fillRect/>
                      </a:stretch>
                    </p:blipFill>
                    <p:spPr>
                      <a:xfrm>
                        <a:off x="1993900" y="1901825"/>
                        <a:ext cx="5111750" cy="381000"/>
                      </a:xfrm>
                      <a:prstGeom prst="rect">
                        <a:avLst/>
                      </a:prstGeom>
                      <a:noFill/>
                      <a:ln w="38100">
                        <a:noFill/>
                        <a:miter/>
                      </a:ln>
                    </p:spPr>
                  </p:pic>
                </p:oleObj>
              </mc:Fallback>
            </mc:AlternateContent>
          </a:graphicData>
        </a:graphic>
      </p:graphicFrame>
      <p:graphicFrame>
        <p:nvGraphicFramePr>
          <p:cNvPr id="360457" name="Object 9"/>
          <p:cNvGraphicFramePr/>
          <p:nvPr/>
        </p:nvGraphicFramePr>
        <p:xfrm>
          <a:off x="1958975" y="2511425"/>
          <a:ext cx="5105400" cy="381000"/>
        </p:xfrm>
        <a:graphic>
          <a:graphicData uri="http://schemas.openxmlformats.org/presentationml/2006/ole">
            <mc:AlternateContent xmlns:mc="http://schemas.openxmlformats.org/markup-compatibility/2006">
              <mc:Choice xmlns:v="urn:schemas-microsoft-com:vml" Requires="v">
                <p:oleObj spid="_x0000_s21531" r:id="rId5" imgW="2908300" imgH="215900" progId="Equation.3">
                  <p:embed/>
                </p:oleObj>
              </mc:Choice>
              <mc:Fallback>
                <p:oleObj r:id="rId5" imgW="2908300" imgH="215900" progId="Equation.3">
                  <p:embed/>
                  <p:pic>
                    <p:nvPicPr>
                      <p:cNvPr id="360457" name="Object 9"/>
                      <p:cNvPicPr/>
                      <p:nvPr/>
                    </p:nvPicPr>
                    <p:blipFill>
                      <a:blip r:embed="rId6"/>
                      <a:stretch>
                        <a:fillRect/>
                      </a:stretch>
                    </p:blipFill>
                    <p:spPr>
                      <a:xfrm>
                        <a:off x="1958975" y="2511425"/>
                        <a:ext cx="5105400" cy="381000"/>
                      </a:xfrm>
                      <a:prstGeom prst="rect">
                        <a:avLst/>
                      </a:prstGeom>
                      <a:noFill/>
                      <a:ln w="38100">
                        <a:noFill/>
                        <a:miter/>
                      </a:ln>
                    </p:spPr>
                  </p:pic>
                </p:oleObj>
              </mc:Fallback>
            </mc:AlternateContent>
          </a:graphicData>
        </a:graphic>
      </p:graphicFrame>
      <p:graphicFrame>
        <p:nvGraphicFramePr>
          <p:cNvPr id="360456" name="Object 8"/>
          <p:cNvGraphicFramePr/>
          <p:nvPr/>
        </p:nvGraphicFramePr>
        <p:xfrm>
          <a:off x="1958975" y="3044825"/>
          <a:ext cx="5181600" cy="381000"/>
        </p:xfrm>
        <a:graphic>
          <a:graphicData uri="http://schemas.openxmlformats.org/presentationml/2006/ole">
            <mc:AlternateContent xmlns:mc="http://schemas.openxmlformats.org/markup-compatibility/2006">
              <mc:Choice xmlns:v="urn:schemas-microsoft-com:vml" Requires="v">
                <p:oleObj spid="_x0000_s21532" r:id="rId7" imgW="2971800" imgH="228600" progId="Equation.3">
                  <p:embed/>
                </p:oleObj>
              </mc:Choice>
              <mc:Fallback>
                <p:oleObj r:id="rId7" imgW="2971800" imgH="228600" progId="Equation.3">
                  <p:embed/>
                  <p:pic>
                    <p:nvPicPr>
                      <p:cNvPr id="360456" name="Object 8"/>
                      <p:cNvPicPr/>
                      <p:nvPr/>
                    </p:nvPicPr>
                    <p:blipFill>
                      <a:blip r:embed="rId8"/>
                      <a:stretch>
                        <a:fillRect/>
                      </a:stretch>
                    </p:blipFill>
                    <p:spPr>
                      <a:xfrm>
                        <a:off x="1958975" y="3044825"/>
                        <a:ext cx="5181600" cy="381000"/>
                      </a:xfrm>
                      <a:prstGeom prst="rect">
                        <a:avLst/>
                      </a:prstGeom>
                      <a:noFill/>
                      <a:ln w="38100">
                        <a:noFill/>
                        <a:miter/>
                      </a:ln>
                    </p:spPr>
                  </p:pic>
                </p:oleObj>
              </mc:Fallback>
            </mc:AlternateContent>
          </a:graphicData>
        </a:graphic>
      </p:graphicFrame>
      <p:graphicFrame>
        <p:nvGraphicFramePr>
          <p:cNvPr id="360455" name="Object 7"/>
          <p:cNvGraphicFramePr/>
          <p:nvPr/>
        </p:nvGraphicFramePr>
        <p:xfrm>
          <a:off x="1968500" y="3578225"/>
          <a:ext cx="7219950" cy="381000"/>
        </p:xfrm>
        <a:graphic>
          <a:graphicData uri="http://schemas.openxmlformats.org/presentationml/2006/ole">
            <mc:AlternateContent xmlns:mc="http://schemas.openxmlformats.org/markup-compatibility/2006">
              <mc:Choice xmlns:v="urn:schemas-microsoft-com:vml" Requires="v">
                <p:oleObj spid="_x0000_s21533" r:id="rId9" imgW="4800600" imgH="228600" progId="Equation.3">
                  <p:embed/>
                </p:oleObj>
              </mc:Choice>
              <mc:Fallback>
                <p:oleObj r:id="rId9" imgW="4800600" imgH="228600" progId="Equation.3">
                  <p:embed/>
                  <p:pic>
                    <p:nvPicPr>
                      <p:cNvPr id="360455" name="Object 7"/>
                      <p:cNvPicPr/>
                      <p:nvPr/>
                    </p:nvPicPr>
                    <p:blipFill>
                      <a:blip r:embed="rId10"/>
                      <a:stretch>
                        <a:fillRect/>
                      </a:stretch>
                    </p:blipFill>
                    <p:spPr>
                      <a:xfrm>
                        <a:off x="1968500" y="3578225"/>
                        <a:ext cx="7219950" cy="381000"/>
                      </a:xfrm>
                      <a:prstGeom prst="rect">
                        <a:avLst/>
                      </a:prstGeom>
                      <a:noFill/>
                      <a:ln w="38100">
                        <a:noFill/>
                        <a:miter/>
                      </a:ln>
                    </p:spPr>
                  </p:pic>
                </p:oleObj>
              </mc:Fallback>
            </mc:AlternateContent>
          </a:graphicData>
        </a:graphic>
      </p:graphicFrame>
      <p:graphicFrame>
        <p:nvGraphicFramePr>
          <p:cNvPr id="360454" name="Object 6"/>
          <p:cNvGraphicFramePr/>
          <p:nvPr/>
        </p:nvGraphicFramePr>
        <p:xfrm>
          <a:off x="2001839" y="4187825"/>
          <a:ext cx="6315075" cy="381000"/>
        </p:xfrm>
        <a:graphic>
          <a:graphicData uri="http://schemas.openxmlformats.org/presentationml/2006/ole">
            <mc:AlternateContent xmlns:mc="http://schemas.openxmlformats.org/markup-compatibility/2006">
              <mc:Choice xmlns:v="urn:schemas-microsoft-com:vml" Requires="v">
                <p:oleObj spid="_x0000_s21534" r:id="rId11" imgW="3782695" imgH="241300" progId="Equation.3">
                  <p:embed/>
                </p:oleObj>
              </mc:Choice>
              <mc:Fallback>
                <p:oleObj r:id="rId11" imgW="3782695" imgH="241300" progId="Equation.3">
                  <p:embed/>
                  <p:pic>
                    <p:nvPicPr>
                      <p:cNvPr id="360454" name="Object 6"/>
                      <p:cNvPicPr/>
                      <p:nvPr/>
                    </p:nvPicPr>
                    <p:blipFill>
                      <a:blip r:embed="rId12"/>
                      <a:stretch>
                        <a:fillRect/>
                      </a:stretch>
                    </p:blipFill>
                    <p:spPr>
                      <a:xfrm>
                        <a:off x="2001839" y="4187825"/>
                        <a:ext cx="6315075" cy="381000"/>
                      </a:xfrm>
                      <a:prstGeom prst="rect">
                        <a:avLst/>
                      </a:prstGeom>
                      <a:noFill/>
                      <a:ln w="38100">
                        <a:noFill/>
                        <a:miter/>
                      </a:ln>
                    </p:spPr>
                  </p:pic>
                </p:oleObj>
              </mc:Fallback>
            </mc:AlternateContent>
          </a:graphicData>
        </a:graphic>
      </p:graphicFrame>
      <p:graphicFrame>
        <p:nvGraphicFramePr>
          <p:cNvPr id="360465" name="Object 17"/>
          <p:cNvGraphicFramePr/>
          <p:nvPr/>
        </p:nvGraphicFramePr>
        <p:xfrm>
          <a:off x="2768600" y="4760913"/>
          <a:ext cx="1430338" cy="341312"/>
        </p:xfrm>
        <a:graphic>
          <a:graphicData uri="http://schemas.openxmlformats.org/presentationml/2006/ole">
            <mc:AlternateContent xmlns:mc="http://schemas.openxmlformats.org/markup-compatibility/2006">
              <mc:Choice xmlns:v="urn:schemas-microsoft-com:vml" Requires="v">
                <p:oleObj spid="_x0000_s21535" r:id="rId13" imgW="1028065" imgH="241300" progId="Equation.DSMT4">
                  <p:embed/>
                </p:oleObj>
              </mc:Choice>
              <mc:Fallback>
                <p:oleObj r:id="rId13" imgW="1028065" imgH="241300" progId="Equation.DSMT4">
                  <p:embed/>
                  <p:pic>
                    <p:nvPicPr>
                      <p:cNvPr id="360465" name="Object 17"/>
                      <p:cNvPicPr/>
                      <p:nvPr/>
                    </p:nvPicPr>
                    <p:blipFill>
                      <a:blip r:embed="rId14"/>
                      <a:stretch>
                        <a:fillRect/>
                      </a:stretch>
                    </p:blipFill>
                    <p:spPr>
                      <a:xfrm>
                        <a:off x="2768600" y="4760913"/>
                        <a:ext cx="1430338" cy="341312"/>
                      </a:xfrm>
                      <a:prstGeom prst="rect">
                        <a:avLst/>
                      </a:prstGeom>
                      <a:noFill/>
                      <a:ln w="38100">
                        <a:noFill/>
                        <a:miter/>
                      </a:ln>
                    </p:spPr>
                  </p:pic>
                </p:oleObj>
              </mc:Fallback>
            </mc:AlternateContent>
          </a:graphicData>
        </a:graphic>
      </p:graphicFrame>
      <p:graphicFrame>
        <p:nvGraphicFramePr>
          <p:cNvPr id="360464" name="Object 16"/>
          <p:cNvGraphicFramePr/>
          <p:nvPr/>
        </p:nvGraphicFramePr>
        <p:xfrm>
          <a:off x="4208464" y="4740275"/>
          <a:ext cx="1520825" cy="361950"/>
        </p:xfrm>
        <a:graphic>
          <a:graphicData uri="http://schemas.openxmlformats.org/presentationml/2006/ole">
            <mc:AlternateContent xmlns:mc="http://schemas.openxmlformats.org/markup-compatibility/2006">
              <mc:Choice xmlns:v="urn:schemas-microsoft-com:vml" Requires="v">
                <p:oleObj spid="_x0000_s21536" r:id="rId15" imgW="1028065" imgH="241300" progId="Equation.DSMT4">
                  <p:embed/>
                </p:oleObj>
              </mc:Choice>
              <mc:Fallback>
                <p:oleObj r:id="rId15" imgW="1028065" imgH="241300" progId="Equation.DSMT4">
                  <p:embed/>
                  <p:pic>
                    <p:nvPicPr>
                      <p:cNvPr id="360464" name="Object 16"/>
                      <p:cNvPicPr/>
                      <p:nvPr/>
                    </p:nvPicPr>
                    <p:blipFill>
                      <a:blip r:embed="rId16"/>
                      <a:stretch>
                        <a:fillRect/>
                      </a:stretch>
                    </p:blipFill>
                    <p:spPr>
                      <a:xfrm>
                        <a:off x="4208464" y="4740275"/>
                        <a:ext cx="1520825" cy="361950"/>
                      </a:xfrm>
                      <a:prstGeom prst="rect">
                        <a:avLst/>
                      </a:prstGeom>
                      <a:noFill/>
                      <a:ln w="38100">
                        <a:noFill/>
                        <a:miter/>
                      </a:ln>
                    </p:spPr>
                  </p:pic>
                </p:oleObj>
              </mc:Fallback>
            </mc:AlternateContent>
          </a:graphicData>
        </a:graphic>
      </p:graphicFrame>
      <p:graphicFrame>
        <p:nvGraphicFramePr>
          <p:cNvPr id="360463" name="Object 15"/>
          <p:cNvGraphicFramePr/>
          <p:nvPr/>
        </p:nvGraphicFramePr>
        <p:xfrm>
          <a:off x="5664200" y="4767263"/>
          <a:ext cx="1430338" cy="334962"/>
        </p:xfrm>
        <a:graphic>
          <a:graphicData uri="http://schemas.openxmlformats.org/presentationml/2006/ole">
            <mc:AlternateContent xmlns:mc="http://schemas.openxmlformats.org/markup-compatibility/2006">
              <mc:Choice xmlns:v="urn:schemas-microsoft-com:vml" Requires="v">
                <p:oleObj spid="_x0000_s21537" r:id="rId17" imgW="1028065" imgH="241300" progId="Equation.DSMT4">
                  <p:embed/>
                </p:oleObj>
              </mc:Choice>
              <mc:Fallback>
                <p:oleObj r:id="rId17" imgW="1028065" imgH="241300" progId="Equation.DSMT4">
                  <p:embed/>
                  <p:pic>
                    <p:nvPicPr>
                      <p:cNvPr id="360463" name="Object 15"/>
                      <p:cNvPicPr/>
                      <p:nvPr/>
                    </p:nvPicPr>
                    <p:blipFill>
                      <a:blip r:embed="rId18"/>
                      <a:stretch>
                        <a:fillRect/>
                      </a:stretch>
                    </p:blipFill>
                    <p:spPr>
                      <a:xfrm>
                        <a:off x="5664200" y="4767263"/>
                        <a:ext cx="1430338" cy="334962"/>
                      </a:xfrm>
                      <a:prstGeom prst="rect">
                        <a:avLst/>
                      </a:prstGeom>
                      <a:noFill/>
                      <a:ln w="38100">
                        <a:noFill/>
                        <a:miter/>
                      </a:ln>
                    </p:spPr>
                  </p:pic>
                </p:oleObj>
              </mc:Fallback>
            </mc:AlternateContent>
          </a:graphicData>
        </a:graphic>
      </p:graphicFrame>
      <p:graphicFrame>
        <p:nvGraphicFramePr>
          <p:cNvPr id="360462" name="Object 14"/>
          <p:cNvGraphicFramePr/>
          <p:nvPr/>
        </p:nvGraphicFramePr>
        <p:xfrm>
          <a:off x="7186613" y="4738689"/>
          <a:ext cx="1587500" cy="363537"/>
        </p:xfrm>
        <a:graphic>
          <a:graphicData uri="http://schemas.openxmlformats.org/presentationml/2006/ole">
            <mc:AlternateContent xmlns:mc="http://schemas.openxmlformats.org/markup-compatibility/2006">
              <mc:Choice xmlns:v="urn:schemas-microsoft-com:vml" Requires="v">
                <p:oleObj spid="_x0000_s21538" r:id="rId19" imgW="1028065" imgH="241300" progId="Equation.DSMT4">
                  <p:embed/>
                </p:oleObj>
              </mc:Choice>
              <mc:Fallback>
                <p:oleObj r:id="rId19" imgW="1028065" imgH="241300" progId="Equation.DSMT4">
                  <p:embed/>
                  <p:pic>
                    <p:nvPicPr>
                      <p:cNvPr id="360462" name="Object 14"/>
                      <p:cNvPicPr/>
                      <p:nvPr/>
                    </p:nvPicPr>
                    <p:blipFill>
                      <a:blip r:embed="rId20"/>
                      <a:stretch>
                        <a:fillRect/>
                      </a:stretch>
                    </p:blipFill>
                    <p:spPr>
                      <a:xfrm>
                        <a:off x="7186613" y="4738689"/>
                        <a:ext cx="1587500" cy="363537"/>
                      </a:xfrm>
                      <a:prstGeom prst="rect">
                        <a:avLst/>
                      </a:prstGeom>
                      <a:noFill/>
                      <a:ln w="38100">
                        <a:noFill/>
                        <a:miter/>
                      </a:ln>
                    </p:spPr>
                  </p:pic>
                </p:oleObj>
              </mc:Fallback>
            </mc:AlternateContent>
          </a:graphicData>
        </a:graphic>
      </p:graphicFrame>
      <p:graphicFrame>
        <p:nvGraphicFramePr>
          <p:cNvPr id="360461" name="Object 13"/>
          <p:cNvGraphicFramePr/>
          <p:nvPr/>
        </p:nvGraphicFramePr>
        <p:xfrm>
          <a:off x="2720975" y="5291139"/>
          <a:ext cx="1460500" cy="344487"/>
        </p:xfrm>
        <a:graphic>
          <a:graphicData uri="http://schemas.openxmlformats.org/presentationml/2006/ole">
            <mc:AlternateContent xmlns:mc="http://schemas.openxmlformats.org/markup-compatibility/2006">
              <mc:Choice xmlns:v="urn:schemas-microsoft-com:vml" Requires="v">
                <p:oleObj spid="_x0000_s21539" r:id="rId21" imgW="1028065" imgH="241300" progId="Equation.DSMT4">
                  <p:embed/>
                </p:oleObj>
              </mc:Choice>
              <mc:Fallback>
                <p:oleObj r:id="rId21" imgW="1028065" imgH="241300" progId="Equation.DSMT4">
                  <p:embed/>
                  <p:pic>
                    <p:nvPicPr>
                      <p:cNvPr id="360461" name="Object 13"/>
                      <p:cNvPicPr/>
                      <p:nvPr/>
                    </p:nvPicPr>
                    <p:blipFill>
                      <a:blip r:embed="rId22"/>
                      <a:stretch>
                        <a:fillRect/>
                      </a:stretch>
                    </p:blipFill>
                    <p:spPr>
                      <a:xfrm>
                        <a:off x="2720975" y="5291139"/>
                        <a:ext cx="1460500" cy="344487"/>
                      </a:xfrm>
                      <a:prstGeom prst="rect">
                        <a:avLst/>
                      </a:prstGeom>
                      <a:noFill/>
                      <a:ln w="38100">
                        <a:noFill/>
                        <a:miter/>
                      </a:ln>
                    </p:spPr>
                  </p:pic>
                </p:oleObj>
              </mc:Fallback>
            </mc:AlternateContent>
          </a:graphicData>
        </a:graphic>
      </p:graphicFrame>
      <p:graphicFrame>
        <p:nvGraphicFramePr>
          <p:cNvPr id="360460" name="Object 12"/>
          <p:cNvGraphicFramePr/>
          <p:nvPr/>
        </p:nvGraphicFramePr>
        <p:xfrm>
          <a:off x="4248150" y="5300663"/>
          <a:ext cx="1416050" cy="334962"/>
        </p:xfrm>
        <a:graphic>
          <a:graphicData uri="http://schemas.openxmlformats.org/presentationml/2006/ole">
            <mc:AlternateContent xmlns:mc="http://schemas.openxmlformats.org/markup-compatibility/2006">
              <mc:Choice xmlns:v="urn:schemas-microsoft-com:vml" Requires="v">
                <p:oleObj spid="_x0000_s21540" r:id="rId23" imgW="1015365" imgH="241300" progId="Equation.DSMT4">
                  <p:embed/>
                </p:oleObj>
              </mc:Choice>
              <mc:Fallback>
                <p:oleObj r:id="rId23" imgW="1015365" imgH="241300" progId="Equation.DSMT4">
                  <p:embed/>
                  <p:pic>
                    <p:nvPicPr>
                      <p:cNvPr id="360460" name="Object 12"/>
                      <p:cNvPicPr/>
                      <p:nvPr/>
                    </p:nvPicPr>
                    <p:blipFill>
                      <a:blip r:embed="rId24"/>
                      <a:stretch>
                        <a:fillRect/>
                      </a:stretch>
                    </p:blipFill>
                    <p:spPr>
                      <a:xfrm>
                        <a:off x="4248150" y="5300663"/>
                        <a:ext cx="1416050" cy="334962"/>
                      </a:xfrm>
                      <a:prstGeom prst="rect">
                        <a:avLst/>
                      </a:prstGeom>
                      <a:noFill/>
                      <a:ln w="38100">
                        <a:noFill/>
                        <a:miter/>
                      </a:ln>
                    </p:spPr>
                  </p:pic>
                </p:oleObj>
              </mc:Fallback>
            </mc:AlternateContent>
          </a:graphicData>
        </a:graphic>
      </p:graphicFrame>
      <p:sp>
        <p:nvSpPr>
          <p:cNvPr id="360467" name="Rectangle 19"/>
          <p:cNvSpPr/>
          <p:nvPr/>
        </p:nvSpPr>
        <p:spPr>
          <a:xfrm>
            <a:off x="1774825" y="4645025"/>
            <a:ext cx="1098550" cy="457200"/>
          </a:xfrm>
          <a:prstGeom prst="rect">
            <a:avLst/>
          </a:prstGeom>
          <a:noFill/>
          <a:ln w="9525">
            <a:noFill/>
          </a:ln>
        </p:spPr>
        <p:txBody>
          <a:bodyPr wrap="none">
            <a:spAutoFit/>
          </a:bodyPr>
          <a:lstStyle/>
          <a:p>
            <a:r>
              <a:rPr lang="zh-CN" altLang="en-US" sz="2400" dirty="0">
                <a:latin typeface="宋体" panose="02010600030101010101" pitchFamily="2" charset="-122"/>
              </a:rPr>
              <a:t>已知：</a:t>
            </a:r>
          </a:p>
        </p:txBody>
      </p:sp>
      <p:sp>
        <p:nvSpPr>
          <p:cNvPr id="360468" name="Text Box 20"/>
          <p:cNvSpPr txBox="1"/>
          <p:nvPr/>
        </p:nvSpPr>
        <p:spPr>
          <a:xfrm>
            <a:off x="1882775" y="5711825"/>
            <a:ext cx="946150" cy="457200"/>
          </a:xfrm>
          <a:prstGeom prst="rect">
            <a:avLst/>
          </a:prstGeom>
          <a:noFill/>
          <a:ln w="9525">
            <a:noFill/>
          </a:ln>
        </p:spPr>
        <p:txBody>
          <a:bodyPr>
            <a:spAutoFit/>
          </a:bodyPr>
          <a:lstStyle/>
          <a:p>
            <a:pPr>
              <a:spcBef>
                <a:spcPct val="50000"/>
              </a:spcBef>
            </a:pPr>
            <a:r>
              <a:rPr lang="zh-CN" altLang="en-US" sz="2400" dirty="0">
                <a:latin typeface="宋体" panose="02010600030101010101" pitchFamily="2" charset="-122"/>
              </a:rPr>
              <a:t>求：</a:t>
            </a:r>
            <a:r>
              <a:rPr lang="zh-CN" altLang="en-US" dirty="0">
                <a:latin typeface="Arial" panose="020B0604020202020204" pitchFamily="34" charset="0"/>
              </a:rPr>
              <a:t> </a:t>
            </a:r>
          </a:p>
        </p:txBody>
      </p:sp>
      <p:sp>
        <p:nvSpPr>
          <p:cNvPr id="6163" name="Rectangle 22"/>
          <p:cNvSpPr/>
          <p:nvPr/>
        </p:nvSpPr>
        <p:spPr>
          <a:xfrm>
            <a:off x="5848350"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360469" name="Object 21"/>
          <p:cNvGraphicFramePr/>
          <p:nvPr/>
        </p:nvGraphicFramePr>
        <p:xfrm>
          <a:off x="2492375" y="5799139"/>
          <a:ext cx="914400" cy="369887"/>
        </p:xfrm>
        <a:graphic>
          <a:graphicData uri="http://schemas.openxmlformats.org/presentationml/2006/ole">
            <mc:AlternateContent xmlns:mc="http://schemas.openxmlformats.org/markup-compatibility/2006">
              <mc:Choice xmlns:v="urn:schemas-microsoft-com:vml" Requires="v">
                <p:oleObj spid="_x0000_s21541" r:id="rId25" imgW="494665" imgH="203200" progId="Equation.DSMT4">
                  <p:embed/>
                </p:oleObj>
              </mc:Choice>
              <mc:Fallback>
                <p:oleObj r:id="rId25" imgW="494665" imgH="203200" progId="Equation.DSMT4">
                  <p:embed/>
                  <p:pic>
                    <p:nvPicPr>
                      <p:cNvPr id="360469" name="Object 21"/>
                      <p:cNvPicPr/>
                      <p:nvPr/>
                    </p:nvPicPr>
                    <p:blipFill>
                      <a:blip r:embed="rId26"/>
                      <a:stretch>
                        <a:fillRect/>
                      </a:stretch>
                    </p:blipFill>
                    <p:spPr>
                      <a:xfrm>
                        <a:off x="2492375" y="5799139"/>
                        <a:ext cx="914400" cy="369887"/>
                      </a:xfrm>
                      <a:prstGeom prst="rect">
                        <a:avLst/>
                      </a:prstGeom>
                      <a:noFill/>
                      <a:ln w="38100">
                        <a:noFill/>
                        <a:miter/>
                      </a:ln>
                    </p:spPr>
                  </p:pic>
                </p:oleObj>
              </mc:Fallback>
            </mc:AlternateContent>
          </a:graphicData>
        </a:graphic>
      </p:graphicFrame>
      <p:sp>
        <p:nvSpPr>
          <p:cNvPr id="14" name="灯片编号占位符 13"/>
          <p:cNvSpPr>
            <a:spLocks noGrp="1"/>
          </p:cNvSpPr>
          <p:nvPr>
            <p:ph type="sldNum" sz="quarter" idx="12"/>
          </p:nvPr>
        </p:nvSpPr>
        <p:spPr/>
        <p:txBody>
          <a:bodyPr/>
          <a:lstStyle/>
          <a:p>
            <a:pPr>
              <a:defRPr/>
            </a:pPr>
            <a:fld id="{EECEB855-5168-4E94-817A-57D2439D0FBC}" type="slidenum">
              <a:rPr lang="en-US" altLang="zh-CN"/>
              <a:t>39</a:t>
            </a:fld>
            <a:endParaRPr lang="zh-CN" altLang="en-US" dirty="0"/>
          </a:p>
        </p:txBody>
      </p:sp>
      <p:sp>
        <p:nvSpPr>
          <p:cNvPr id="16"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322746581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5" name="Rectangle 5"/>
          <p:cNvSpPr/>
          <p:nvPr/>
        </p:nvSpPr>
        <p:spPr>
          <a:xfrm>
            <a:off x="1120140" y="1748790"/>
            <a:ext cx="8786495" cy="3750310"/>
          </a:xfrm>
          <a:prstGeom prst="rect">
            <a:avLst/>
          </a:prstGeom>
          <a:noFill/>
          <a:ln w="9525">
            <a:noFill/>
          </a:ln>
        </p:spPr>
        <p:txBody>
          <a:bodyPr/>
          <a:lstStyle/>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latin typeface="Times New Roman" panose="02020603050405020304" pitchFamily="18" charset="0"/>
              </a:rPr>
              <a:t>现实世界中由于客观上存在的随机性、模糊性，反映到知识以及由观察所得到的证据上来，就分别形成了不确定性的知识及不确定性的证据。因而还必须对不确定性知识的表示及推理进行研究。这就是本章将要讨论的不确定性推理。</a:t>
            </a:r>
          </a:p>
          <a:p>
            <a:pPr marL="469900" indent="-469900" algn="just">
              <a:lnSpc>
                <a:spcPct val="120000"/>
              </a:lnSpc>
              <a:spcBef>
                <a:spcPct val="30000"/>
              </a:spcBef>
              <a:buClr>
                <a:schemeClr val="accent2"/>
              </a:buClr>
              <a:buFont typeface="Wingdings" panose="05000000000000000000" pitchFamily="2" charset="2"/>
              <a:buChar char="o"/>
            </a:pPr>
            <a:endParaRPr lang="zh-CN" altLang="en-US" sz="2800" b="1" dirty="0">
              <a:latin typeface="Arial" panose="020B0604020202020204" pitchFamily="34" charset="0"/>
            </a:endParaRPr>
          </a:p>
        </p:txBody>
      </p:sp>
      <p:sp>
        <p:nvSpPr>
          <p:cNvPr id="4"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4.1 什么是不确定性推理</a:t>
            </a:r>
            <a:endParaRPr lang="zh-CN" altLang="en-US" dirty="0"/>
          </a:p>
        </p:txBody>
      </p:sp>
      <p:sp>
        <p:nvSpPr>
          <p:cNvPr id="6" name="灯片编号占位符 5"/>
          <p:cNvSpPr>
            <a:spLocks noGrp="1"/>
          </p:cNvSpPr>
          <p:nvPr>
            <p:ph type="sldNum" sz="quarter" idx="12"/>
          </p:nvPr>
        </p:nvSpPr>
        <p:spPr/>
        <p:txBody>
          <a:bodyPr/>
          <a:lstStyle/>
          <a:p>
            <a:pPr>
              <a:defRPr/>
            </a:pPr>
            <a:fld id="{6F19C638-8330-43CF-A786-978F036C2220}" type="slidenum">
              <a:rPr lang="en-US" altLang="zh-CN"/>
              <a:t>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6405">
                                            <p:txEl>
                                              <p:pRg st="0" end="0"/>
                                            </p:txEl>
                                          </p:spTgt>
                                        </p:tgtEl>
                                        <p:attrNameLst>
                                          <p:attrName>style.visibility</p:attrName>
                                        </p:attrNameLst>
                                      </p:cBhvr>
                                      <p:to>
                                        <p:strVal val="visible"/>
                                      </p:to>
                                    </p:set>
                                    <p:anim calcmode="lin" valueType="num">
                                      <p:cBhvr additive="base">
                                        <p:cTn id="7" dur="500" fill="hold"/>
                                        <p:tgtEl>
                                          <p:spTgt spid="48640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64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5" grpId="0" build="p" advAuto="100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3"/>
          <p:cNvSpPr>
            <a:spLocks noGrp="1"/>
          </p:cNvSpPr>
          <p:nvPr>
            <p:ph idx="1"/>
          </p:nvPr>
        </p:nvSpPr>
        <p:spPr/>
        <p:txBody>
          <a:bodyPr vert="horz" wrap="square" lIns="91440" tIns="45720" rIns="91440" bIns="45720" rtlCol="0" anchor="t">
            <a:normAutofit/>
          </a:bodyPr>
          <a:lstStyle/>
          <a:p>
            <a:pPr eaLnBrk="1" hangingPunct="1">
              <a:buNone/>
            </a:pPr>
            <a:r>
              <a:rPr lang="zh-CN" altLang="en-US" sz="2800" b="1" dirty="0"/>
              <a:t>解：</a:t>
            </a:r>
          </a:p>
          <a:p>
            <a:pPr eaLnBrk="1" hangingPunct="1">
              <a:buNone/>
            </a:pPr>
            <a:r>
              <a:rPr lang="zh-CN" altLang="en-US" sz="2800" b="1" dirty="0"/>
              <a:t>     </a:t>
            </a:r>
            <a:r>
              <a:rPr lang="zh-CN" altLang="en-US" sz="2800" b="1" dirty="0">
                <a:solidFill>
                  <a:srgbClr val="000000"/>
                </a:solidFill>
                <a:latin typeface="宋体" panose="02010600030101010101" pitchFamily="2" charset="-122"/>
              </a:rPr>
              <a:t>第一步：对每一条规则求出</a:t>
            </a:r>
            <a:r>
              <a:rPr lang="en-US" altLang="zh-CN" sz="2800" b="1" i="1" dirty="0">
                <a:solidFill>
                  <a:srgbClr val="000000"/>
                </a:solidFill>
                <a:latin typeface="Times New Roman" panose="02020603050405020304" pitchFamily="18" charset="0"/>
                <a:cs typeface="Times New Roman" panose="02020603050405020304" pitchFamily="18" charset="0"/>
              </a:rPr>
              <a:t>CF</a:t>
            </a:r>
            <a:r>
              <a:rPr lang="zh-CN" altLang="en-US" sz="2800" b="1" dirty="0">
                <a:solidFill>
                  <a:srgbClr val="000000"/>
                </a:solidFill>
                <a:latin typeface="宋体" panose="02010600030101010101" pitchFamily="2" charset="-122"/>
              </a:rPr>
              <a:t>（</a:t>
            </a:r>
            <a:r>
              <a:rPr lang="en-US" altLang="zh-CN" sz="2800" b="1" i="1" dirty="0">
                <a:solidFill>
                  <a:srgbClr val="000000"/>
                </a:solidFill>
                <a:latin typeface="Times New Roman" panose="02020603050405020304" pitchFamily="18" charset="0"/>
                <a:cs typeface="Times New Roman" panose="02020603050405020304" pitchFamily="18" charset="0"/>
              </a:rPr>
              <a:t>H</a:t>
            </a:r>
            <a:r>
              <a:rPr lang="zh-CN" altLang="en-US" sz="2800" b="1" dirty="0">
                <a:solidFill>
                  <a:srgbClr val="000000"/>
                </a:solidFill>
                <a:latin typeface="宋体" panose="02010600030101010101" pitchFamily="2" charset="-122"/>
              </a:rPr>
              <a:t>）。</a:t>
            </a:r>
            <a:r>
              <a:rPr lang="zh-CN" altLang="en-US" sz="2800" b="1" dirty="0"/>
              <a:t> </a:t>
            </a:r>
          </a:p>
        </p:txBody>
      </p:sp>
      <p:sp>
        <p:nvSpPr>
          <p:cNvPr id="7180" name="Rectangle 11"/>
          <p:cNvSpPr/>
          <p:nvPr/>
        </p:nvSpPr>
        <p:spPr>
          <a:xfrm>
            <a:off x="1524000" y="2774951"/>
            <a:ext cx="9144000" cy="1128713"/>
          </a:xfrm>
          <a:prstGeom prst="rect">
            <a:avLst/>
          </a:prstGeom>
          <a:noFill/>
          <a:ln w="9525">
            <a:noFill/>
          </a:ln>
        </p:spPr>
        <p:txBody>
          <a:bodyPr>
            <a:spAutoFit/>
          </a:bodyPr>
          <a:lstStyle/>
          <a:p>
            <a:pPr indent="1066800"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066800">
              <a:tabLst>
                <a:tab pos="457200" algn="l"/>
              </a:tabLst>
            </a:pPr>
            <a:endParaRPr lang="en-US" altLang="zh-CN" dirty="0">
              <a:latin typeface="Arial" panose="020B0604020202020204" pitchFamily="34" charset="0"/>
            </a:endParaRPr>
          </a:p>
        </p:txBody>
      </p:sp>
      <p:grpSp>
        <p:nvGrpSpPr>
          <p:cNvPr id="7181" name="Group 14"/>
          <p:cNvGrpSpPr/>
          <p:nvPr/>
        </p:nvGrpSpPr>
        <p:grpSpPr>
          <a:xfrm>
            <a:off x="1524000" y="2929255"/>
            <a:ext cx="9144000" cy="3390900"/>
            <a:chOff x="195" y="1392"/>
            <a:chExt cx="5517" cy="1968"/>
          </a:xfrm>
        </p:grpSpPr>
        <p:graphicFrame>
          <p:nvGraphicFramePr>
            <p:cNvPr id="7171" name="Object 10"/>
            <p:cNvGraphicFramePr/>
            <p:nvPr/>
          </p:nvGraphicFramePr>
          <p:xfrm>
            <a:off x="195" y="1392"/>
            <a:ext cx="765" cy="283"/>
          </p:xfrm>
          <a:graphic>
            <a:graphicData uri="http://schemas.openxmlformats.org/presentationml/2006/ole">
              <mc:AlternateContent xmlns:mc="http://schemas.openxmlformats.org/markup-compatibility/2006">
                <mc:Choice xmlns:v="urn:schemas-microsoft-com:vml" Requires="v">
                  <p:oleObj spid="_x0000_s22546" r:id="rId3" imgW="520700" imgH="215900" progId="Equation.3">
                    <p:embed/>
                  </p:oleObj>
                </mc:Choice>
                <mc:Fallback>
                  <p:oleObj r:id="rId3" imgW="520700" imgH="215900" progId="Equation.3">
                    <p:embed/>
                    <p:pic>
                      <p:nvPicPr>
                        <p:cNvPr id="7171" name="Object 10"/>
                        <p:cNvPicPr/>
                        <p:nvPr/>
                      </p:nvPicPr>
                      <p:blipFill>
                        <a:blip r:embed="rId4"/>
                        <a:stretch>
                          <a:fillRect/>
                        </a:stretch>
                      </p:blipFill>
                      <p:spPr>
                        <a:xfrm>
                          <a:off x="195" y="1392"/>
                          <a:ext cx="765" cy="283"/>
                        </a:xfrm>
                        <a:prstGeom prst="rect">
                          <a:avLst/>
                        </a:prstGeom>
                        <a:noFill/>
                        <a:ln w="38100">
                          <a:noFill/>
                          <a:miter/>
                        </a:ln>
                      </p:spPr>
                    </p:pic>
                  </p:oleObj>
                </mc:Fallback>
              </mc:AlternateContent>
            </a:graphicData>
          </a:graphic>
        </p:graphicFrame>
        <p:graphicFrame>
          <p:nvGraphicFramePr>
            <p:cNvPr id="7172" name="Object 9"/>
            <p:cNvGraphicFramePr/>
            <p:nvPr/>
          </p:nvGraphicFramePr>
          <p:xfrm>
            <a:off x="960" y="1392"/>
            <a:ext cx="4752" cy="300"/>
          </p:xfrm>
          <a:graphic>
            <a:graphicData uri="http://schemas.openxmlformats.org/presentationml/2006/ole">
              <mc:AlternateContent xmlns:mc="http://schemas.openxmlformats.org/markup-compatibility/2006">
                <mc:Choice xmlns:v="urn:schemas-microsoft-com:vml" Requires="v">
                  <p:oleObj spid="_x0000_s22547" r:id="rId5" imgW="3365500" imgH="228600" progId="Equation.3">
                    <p:embed/>
                  </p:oleObj>
                </mc:Choice>
                <mc:Fallback>
                  <p:oleObj r:id="rId5" imgW="3365500" imgH="228600" progId="Equation.3">
                    <p:embed/>
                    <p:pic>
                      <p:nvPicPr>
                        <p:cNvPr id="7172" name="Object 9"/>
                        <p:cNvPicPr/>
                        <p:nvPr/>
                      </p:nvPicPr>
                      <p:blipFill>
                        <a:blip r:embed="rId6"/>
                        <a:stretch>
                          <a:fillRect/>
                        </a:stretch>
                      </p:blipFill>
                      <p:spPr>
                        <a:xfrm>
                          <a:off x="960" y="1392"/>
                          <a:ext cx="4752" cy="300"/>
                        </a:xfrm>
                        <a:prstGeom prst="rect">
                          <a:avLst/>
                        </a:prstGeom>
                        <a:noFill/>
                        <a:ln w="38100">
                          <a:noFill/>
                          <a:miter/>
                        </a:ln>
                      </p:spPr>
                    </p:pic>
                  </p:oleObj>
                </mc:Fallback>
              </mc:AlternateContent>
            </a:graphicData>
          </a:graphic>
        </p:graphicFrame>
        <p:graphicFrame>
          <p:nvGraphicFramePr>
            <p:cNvPr id="7173" name="Object 8"/>
            <p:cNvGraphicFramePr/>
            <p:nvPr/>
          </p:nvGraphicFramePr>
          <p:xfrm>
            <a:off x="932" y="1776"/>
            <a:ext cx="4588" cy="288"/>
          </p:xfrm>
          <a:graphic>
            <a:graphicData uri="http://schemas.openxmlformats.org/presentationml/2006/ole">
              <mc:AlternateContent xmlns:mc="http://schemas.openxmlformats.org/markup-compatibility/2006">
                <mc:Choice xmlns:v="urn:schemas-microsoft-com:vml" Requires="v">
                  <p:oleObj spid="_x0000_s22548" r:id="rId7" imgW="3238500" imgH="228600" progId="Equation.3">
                    <p:embed/>
                  </p:oleObj>
                </mc:Choice>
                <mc:Fallback>
                  <p:oleObj r:id="rId7" imgW="3238500" imgH="228600" progId="Equation.3">
                    <p:embed/>
                    <p:pic>
                      <p:nvPicPr>
                        <p:cNvPr id="7173" name="Object 8"/>
                        <p:cNvPicPr/>
                        <p:nvPr/>
                      </p:nvPicPr>
                      <p:blipFill>
                        <a:blip r:embed="rId8"/>
                        <a:stretch>
                          <a:fillRect/>
                        </a:stretch>
                      </p:blipFill>
                      <p:spPr>
                        <a:xfrm>
                          <a:off x="932" y="1776"/>
                          <a:ext cx="4588" cy="288"/>
                        </a:xfrm>
                        <a:prstGeom prst="rect">
                          <a:avLst/>
                        </a:prstGeom>
                        <a:noFill/>
                        <a:ln w="38100">
                          <a:noFill/>
                          <a:miter/>
                        </a:ln>
                      </p:spPr>
                    </p:pic>
                  </p:oleObj>
                </mc:Fallback>
              </mc:AlternateContent>
            </a:graphicData>
          </a:graphic>
        </p:graphicFrame>
        <p:graphicFrame>
          <p:nvGraphicFramePr>
            <p:cNvPr id="7174" name="Object 7"/>
            <p:cNvGraphicFramePr/>
            <p:nvPr/>
          </p:nvGraphicFramePr>
          <p:xfrm>
            <a:off x="912" y="2112"/>
            <a:ext cx="4752" cy="288"/>
          </p:xfrm>
          <a:graphic>
            <a:graphicData uri="http://schemas.openxmlformats.org/presentationml/2006/ole">
              <mc:AlternateContent xmlns:mc="http://schemas.openxmlformats.org/markup-compatibility/2006">
                <mc:Choice xmlns:v="urn:schemas-microsoft-com:vml" Requires="v">
                  <p:oleObj spid="_x0000_s22549" r:id="rId9" imgW="3352800" imgH="228600" progId="Equation.3">
                    <p:embed/>
                  </p:oleObj>
                </mc:Choice>
                <mc:Fallback>
                  <p:oleObj r:id="rId9" imgW="3352800" imgH="228600" progId="Equation.3">
                    <p:embed/>
                    <p:pic>
                      <p:nvPicPr>
                        <p:cNvPr id="7174" name="Object 7"/>
                        <p:cNvPicPr/>
                        <p:nvPr/>
                      </p:nvPicPr>
                      <p:blipFill>
                        <a:blip r:embed="rId10"/>
                        <a:stretch>
                          <a:fillRect/>
                        </a:stretch>
                      </p:blipFill>
                      <p:spPr>
                        <a:xfrm>
                          <a:off x="912" y="2112"/>
                          <a:ext cx="4752" cy="288"/>
                        </a:xfrm>
                        <a:prstGeom prst="rect">
                          <a:avLst/>
                        </a:prstGeom>
                        <a:noFill/>
                        <a:ln w="38100">
                          <a:noFill/>
                          <a:miter/>
                        </a:ln>
                      </p:spPr>
                    </p:pic>
                  </p:oleObj>
                </mc:Fallback>
              </mc:AlternateContent>
            </a:graphicData>
          </a:graphic>
        </p:graphicFrame>
        <p:graphicFrame>
          <p:nvGraphicFramePr>
            <p:cNvPr id="7175" name="Object 6"/>
            <p:cNvGraphicFramePr/>
            <p:nvPr/>
          </p:nvGraphicFramePr>
          <p:xfrm>
            <a:off x="912" y="2462"/>
            <a:ext cx="3564" cy="288"/>
          </p:xfrm>
          <a:graphic>
            <a:graphicData uri="http://schemas.openxmlformats.org/presentationml/2006/ole">
              <mc:AlternateContent xmlns:mc="http://schemas.openxmlformats.org/markup-compatibility/2006">
                <mc:Choice xmlns:v="urn:schemas-microsoft-com:vml" Requires="v">
                  <p:oleObj spid="_x0000_s22550" r:id="rId11" imgW="2438400" imgH="203200" progId="Equation.3">
                    <p:embed/>
                  </p:oleObj>
                </mc:Choice>
                <mc:Fallback>
                  <p:oleObj r:id="rId11" imgW="2438400" imgH="203200" progId="Equation.3">
                    <p:embed/>
                    <p:pic>
                      <p:nvPicPr>
                        <p:cNvPr id="7175" name="Object 6"/>
                        <p:cNvPicPr/>
                        <p:nvPr/>
                      </p:nvPicPr>
                      <p:blipFill>
                        <a:blip r:embed="rId12"/>
                        <a:stretch>
                          <a:fillRect/>
                        </a:stretch>
                      </p:blipFill>
                      <p:spPr>
                        <a:xfrm>
                          <a:off x="912" y="2462"/>
                          <a:ext cx="3564" cy="288"/>
                        </a:xfrm>
                        <a:prstGeom prst="rect">
                          <a:avLst/>
                        </a:prstGeom>
                        <a:noFill/>
                        <a:ln w="38100">
                          <a:noFill/>
                          <a:miter/>
                        </a:ln>
                      </p:spPr>
                    </p:pic>
                  </p:oleObj>
                </mc:Fallback>
              </mc:AlternateContent>
            </a:graphicData>
          </a:graphic>
        </p:graphicFrame>
        <p:graphicFrame>
          <p:nvGraphicFramePr>
            <p:cNvPr id="7176" name="Object 5"/>
            <p:cNvGraphicFramePr/>
            <p:nvPr/>
          </p:nvGraphicFramePr>
          <p:xfrm>
            <a:off x="912" y="2832"/>
            <a:ext cx="1713" cy="288"/>
          </p:xfrm>
          <a:graphic>
            <a:graphicData uri="http://schemas.openxmlformats.org/presentationml/2006/ole">
              <mc:AlternateContent xmlns:mc="http://schemas.openxmlformats.org/markup-compatibility/2006">
                <mc:Choice xmlns:v="urn:schemas-microsoft-com:vml" Requires="v">
                  <p:oleObj spid="_x0000_s22551" r:id="rId13" imgW="1167765" imgH="203200" progId="Equation.3">
                    <p:embed/>
                  </p:oleObj>
                </mc:Choice>
                <mc:Fallback>
                  <p:oleObj r:id="rId13" imgW="1167765" imgH="203200" progId="Equation.3">
                    <p:embed/>
                    <p:pic>
                      <p:nvPicPr>
                        <p:cNvPr id="7176" name="Object 5"/>
                        <p:cNvPicPr/>
                        <p:nvPr/>
                      </p:nvPicPr>
                      <p:blipFill>
                        <a:blip r:embed="rId14"/>
                        <a:stretch>
                          <a:fillRect/>
                        </a:stretch>
                      </p:blipFill>
                      <p:spPr>
                        <a:xfrm>
                          <a:off x="912" y="2832"/>
                          <a:ext cx="1713" cy="288"/>
                        </a:xfrm>
                        <a:prstGeom prst="rect">
                          <a:avLst/>
                        </a:prstGeom>
                        <a:noFill/>
                        <a:ln w="38100">
                          <a:noFill/>
                          <a:miter/>
                        </a:ln>
                      </p:spPr>
                    </p:pic>
                  </p:oleObj>
                </mc:Fallback>
              </mc:AlternateContent>
            </a:graphicData>
          </a:graphic>
        </p:graphicFrame>
        <p:graphicFrame>
          <p:nvGraphicFramePr>
            <p:cNvPr id="7177" name="Object 4"/>
            <p:cNvGraphicFramePr/>
            <p:nvPr/>
          </p:nvGraphicFramePr>
          <p:xfrm>
            <a:off x="912" y="3120"/>
            <a:ext cx="624" cy="240"/>
          </p:xfrm>
          <a:graphic>
            <a:graphicData uri="http://schemas.openxmlformats.org/presentationml/2006/ole">
              <mc:AlternateContent xmlns:mc="http://schemas.openxmlformats.org/markup-compatibility/2006">
                <mc:Choice xmlns:v="urn:schemas-microsoft-com:vml" Requires="v">
                  <p:oleObj spid="_x0000_s22552" r:id="rId15" imgW="431165" imgH="177800" progId="Equation.3">
                    <p:embed/>
                  </p:oleObj>
                </mc:Choice>
                <mc:Fallback>
                  <p:oleObj r:id="rId15" imgW="431165" imgH="177800" progId="Equation.3">
                    <p:embed/>
                    <p:pic>
                      <p:nvPicPr>
                        <p:cNvPr id="7177" name="Object 4"/>
                        <p:cNvPicPr/>
                        <p:nvPr/>
                      </p:nvPicPr>
                      <p:blipFill>
                        <a:blip r:embed="rId16"/>
                        <a:stretch>
                          <a:fillRect/>
                        </a:stretch>
                      </p:blipFill>
                      <p:spPr>
                        <a:xfrm>
                          <a:off x="912" y="3120"/>
                          <a:ext cx="624" cy="240"/>
                        </a:xfrm>
                        <a:prstGeom prst="rect">
                          <a:avLst/>
                        </a:prstGeom>
                        <a:noFill/>
                        <a:ln w="38100">
                          <a:noFill/>
                          <a:miter/>
                        </a:ln>
                      </p:spPr>
                    </p:pic>
                  </p:oleObj>
                </mc:Fallback>
              </mc:AlternateContent>
            </a:graphicData>
          </a:graphic>
        </p:graphicFrame>
      </p:grpSp>
      <p:graphicFrame>
        <p:nvGraphicFramePr>
          <p:cNvPr id="7170" name="Object 13"/>
          <p:cNvGraphicFramePr/>
          <p:nvPr/>
        </p:nvGraphicFramePr>
        <p:xfrm>
          <a:off x="1290320" y="2284095"/>
          <a:ext cx="566738" cy="609600"/>
        </p:xfrm>
        <a:graphic>
          <a:graphicData uri="http://schemas.openxmlformats.org/presentationml/2006/ole">
            <mc:AlternateContent xmlns:mc="http://schemas.openxmlformats.org/markup-compatibility/2006">
              <mc:Choice xmlns:v="urn:schemas-microsoft-com:vml" Requires="v">
                <p:oleObj spid="_x0000_s22553" r:id="rId17" imgW="165100" imgH="177800" progId="Equation.DSMT4">
                  <p:embed/>
                </p:oleObj>
              </mc:Choice>
              <mc:Fallback>
                <p:oleObj r:id="rId17" imgW="165100" imgH="177800" progId="Equation.DSMT4">
                  <p:embed/>
                  <p:pic>
                    <p:nvPicPr>
                      <p:cNvPr id="7170" name="Object 13"/>
                      <p:cNvPicPr/>
                      <p:nvPr/>
                    </p:nvPicPr>
                    <p:blipFill>
                      <a:blip r:embed="rId18"/>
                      <a:stretch>
                        <a:fillRect/>
                      </a:stretch>
                    </p:blipFill>
                    <p:spPr>
                      <a:xfrm>
                        <a:off x="1290320" y="2284095"/>
                        <a:ext cx="566738" cy="609600"/>
                      </a:xfrm>
                      <a:prstGeom prst="rect">
                        <a:avLst/>
                      </a:prstGeom>
                      <a:noFill/>
                      <a:ln w="38100">
                        <a:noFill/>
                        <a:miter/>
                      </a:ln>
                    </p:spPr>
                  </p:pic>
                </p:oleObj>
              </mc:Fallback>
            </mc:AlternateContent>
          </a:graphicData>
        </a:graphic>
      </p:graphicFrame>
      <p:sp>
        <p:nvSpPr>
          <p:cNvPr id="11" name="灯片编号占位符 10"/>
          <p:cNvSpPr>
            <a:spLocks noGrp="1"/>
          </p:cNvSpPr>
          <p:nvPr>
            <p:ph type="sldNum" sz="quarter" idx="12"/>
          </p:nvPr>
        </p:nvSpPr>
        <p:spPr/>
        <p:txBody>
          <a:bodyPr/>
          <a:lstStyle/>
          <a:p>
            <a:pPr>
              <a:defRPr/>
            </a:pPr>
            <a:fld id="{EECEB855-5168-4E94-817A-57D2439D0FBC}" type="slidenum">
              <a:rPr lang="en-US" altLang="zh-CN"/>
              <a:t>40</a:t>
            </a:fld>
            <a:endParaRPr lang="zh-CN" altLang="en-US" dirty="0"/>
          </a:p>
        </p:txBody>
      </p:sp>
      <p:sp>
        <p:nvSpPr>
          <p:cNvPr id="13"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2801585900"/>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Rectangle 3"/>
          <p:cNvSpPr>
            <a:spLocks noGrp="1"/>
          </p:cNvSpPr>
          <p:nvPr>
            <p:ph idx="1"/>
          </p:nvPr>
        </p:nvSpPr>
        <p:spPr>
          <a:xfrm>
            <a:off x="1271905" y="1390650"/>
            <a:ext cx="8642350" cy="1441450"/>
          </a:xfrm>
        </p:spPr>
        <p:txBody>
          <a:bodyPr vert="horz" wrap="square" lIns="91440" tIns="45720" rIns="91440" bIns="45720" rtlCol="0" anchor="t">
            <a:normAutofit/>
          </a:bodyPr>
          <a:lstStyle/>
          <a:p>
            <a:pPr eaLnBrk="1" hangingPunct="1">
              <a:buNone/>
            </a:pPr>
            <a:r>
              <a:rPr lang="zh-CN" altLang="en-US" sz="2800" b="1" dirty="0"/>
              <a:t>解：</a:t>
            </a:r>
          </a:p>
          <a:p>
            <a:pPr eaLnBrk="1" hangingPunct="1">
              <a:buNone/>
            </a:pPr>
            <a:r>
              <a:rPr lang="zh-CN" altLang="en-US" sz="2800" b="1" dirty="0"/>
              <a:t>   </a:t>
            </a:r>
            <a:r>
              <a:rPr lang="zh-CN" altLang="en-US" sz="2800" b="1" dirty="0">
                <a:solidFill>
                  <a:srgbClr val="000000"/>
                </a:solidFill>
                <a:latin typeface="宋体" panose="02010600030101010101" pitchFamily="2" charset="-122"/>
              </a:rPr>
              <a:t>第一步：对每一条规则求出</a:t>
            </a:r>
            <a:r>
              <a:rPr lang="en-US" altLang="zh-CN" sz="2800" b="1" i="1" dirty="0">
                <a:solidFill>
                  <a:srgbClr val="000000"/>
                </a:solidFill>
                <a:latin typeface="Times New Roman" panose="02020603050405020304" pitchFamily="18" charset="0"/>
                <a:cs typeface="Times New Roman" panose="02020603050405020304" pitchFamily="18" charset="0"/>
              </a:rPr>
              <a:t>CF</a:t>
            </a:r>
            <a:r>
              <a:rPr lang="zh-CN" altLang="en-US" sz="2800" b="1" dirty="0">
                <a:solidFill>
                  <a:srgbClr val="000000"/>
                </a:solidFill>
                <a:latin typeface="宋体" panose="02010600030101010101" pitchFamily="2" charset="-122"/>
              </a:rPr>
              <a:t>（</a:t>
            </a:r>
            <a:r>
              <a:rPr lang="en-US" altLang="zh-CN" sz="2800" b="1" i="1" dirty="0">
                <a:solidFill>
                  <a:srgbClr val="000000"/>
                </a:solidFill>
                <a:latin typeface="Times New Roman" panose="02020603050405020304" pitchFamily="18" charset="0"/>
                <a:cs typeface="Times New Roman" panose="02020603050405020304" pitchFamily="18" charset="0"/>
              </a:rPr>
              <a:t>H</a:t>
            </a:r>
            <a:r>
              <a:rPr lang="zh-CN" altLang="en-US" sz="2800" b="1" dirty="0">
                <a:solidFill>
                  <a:srgbClr val="000000"/>
                </a:solidFill>
                <a:latin typeface="宋体" panose="02010600030101010101" pitchFamily="2" charset="-122"/>
              </a:rPr>
              <a:t>）。</a:t>
            </a:r>
            <a:endParaRPr lang="zh-CN" altLang="en-US" sz="2800" b="1" dirty="0"/>
          </a:p>
        </p:txBody>
      </p:sp>
      <p:grpSp>
        <p:nvGrpSpPr>
          <p:cNvPr id="8206" name="Group 25"/>
          <p:cNvGrpSpPr/>
          <p:nvPr/>
        </p:nvGrpSpPr>
        <p:grpSpPr>
          <a:xfrm>
            <a:off x="2306955" y="2595563"/>
            <a:ext cx="7696200" cy="2209800"/>
            <a:chOff x="480" y="1078"/>
            <a:chExt cx="4848" cy="1392"/>
          </a:xfrm>
        </p:grpSpPr>
        <p:graphicFrame>
          <p:nvGraphicFramePr>
            <p:cNvPr id="8198" name="Object 12"/>
            <p:cNvGraphicFramePr/>
            <p:nvPr/>
          </p:nvGraphicFramePr>
          <p:xfrm>
            <a:off x="480" y="1078"/>
            <a:ext cx="357" cy="384"/>
          </p:xfrm>
          <a:graphic>
            <a:graphicData uri="http://schemas.openxmlformats.org/presentationml/2006/ole">
              <mc:AlternateContent xmlns:mc="http://schemas.openxmlformats.org/markup-compatibility/2006">
                <mc:Choice xmlns:v="urn:schemas-microsoft-com:vml" Requires="v">
                  <p:oleObj spid="_x0000_s23574" r:id="rId3" imgW="165100" imgH="177800" progId="Equation.DSMT4">
                    <p:embed/>
                  </p:oleObj>
                </mc:Choice>
                <mc:Fallback>
                  <p:oleObj r:id="rId3" imgW="165100" imgH="177800" progId="Equation.DSMT4">
                    <p:embed/>
                    <p:pic>
                      <p:nvPicPr>
                        <p:cNvPr id="8198" name="Object 12"/>
                        <p:cNvPicPr/>
                        <p:nvPr/>
                      </p:nvPicPr>
                      <p:blipFill>
                        <a:blip r:embed="rId4"/>
                        <a:stretch>
                          <a:fillRect/>
                        </a:stretch>
                      </p:blipFill>
                      <p:spPr>
                        <a:xfrm>
                          <a:off x="480" y="1078"/>
                          <a:ext cx="357" cy="384"/>
                        </a:xfrm>
                        <a:prstGeom prst="rect">
                          <a:avLst/>
                        </a:prstGeom>
                        <a:noFill/>
                        <a:ln w="38100">
                          <a:noFill/>
                          <a:miter/>
                        </a:ln>
                      </p:spPr>
                    </p:pic>
                  </p:oleObj>
                </mc:Fallback>
              </mc:AlternateContent>
            </a:graphicData>
          </a:graphic>
        </p:graphicFrame>
        <p:graphicFrame>
          <p:nvGraphicFramePr>
            <p:cNvPr id="8199" name="Object 17"/>
            <p:cNvGraphicFramePr/>
            <p:nvPr/>
          </p:nvGraphicFramePr>
          <p:xfrm>
            <a:off x="967" y="1126"/>
            <a:ext cx="4361" cy="337"/>
          </p:xfrm>
          <a:graphic>
            <a:graphicData uri="http://schemas.openxmlformats.org/presentationml/2006/ole">
              <mc:AlternateContent xmlns:mc="http://schemas.openxmlformats.org/markup-compatibility/2006">
                <mc:Choice xmlns:v="urn:schemas-microsoft-com:vml" Requires="v">
                  <p:oleObj spid="_x0000_s23575" r:id="rId5" imgW="2959100" imgH="228600" progId="Equation.3">
                    <p:embed/>
                  </p:oleObj>
                </mc:Choice>
                <mc:Fallback>
                  <p:oleObj r:id="rId5" imgW="2959100" imgH="228600" progId="Equation.3">
                    <p:embed/>
                    <p:pic>
                      <p:nvPicPr>
                        <p:cNvPr id="8199" name="Object 17"/>
                        <p:cNvPicPr/>
                        <p:nvPr/>
                      </p:nvPicPr>
                      <p:blipFill>
                        <a:blip r:embed="rId6"/>
                        <a:stretch>
                          <a:fillRect/>
                        </a:stretch>
                      </p:blipFill>
                      <p:spPr>
                        <a:xfrm>
                          <a:off x="967" y="1126"/>
                          <a:ext cx="4361" cy="337"/>
                        </a:xfrm>
                        <a:prstGeom prst="rect">
                          <a:avLst/>
                        </a:prstGeom>
                        <a:noFill/>
                        <a:ln w="38100">
                          <a:noFill/>
                          <a:miter/>
                        </a:ln>
                      </p:spPr>
                    </p:pic>
                  </p:oleObj>
                </mc:Fallback>
              </mc:AlternateContent>
            </a:graphicData>
          </a:graphic>
        </p:graphicFrame>
        <p:graphicFrame>
          <p:nvGraphicFramePr>
            <p:cNvPr id="8200" name="Object 16"/>
            <p:cNvGraphicFramePr/>
            <p:nvPr/>
          </p:nvGraphicFramePr>
          <p:xfrm>
            <a:off x="1735" y="1413"/>
            <a:ext cx="3537" cy="337"/>
          </p:xfrm>
          <a:graphic>
            <a:graphicData uri="http://schemas.openxmlformats.org/presentationml/2006/ole">
              <mc:AlternateContent xmlns:mc="http://schemas.openxmlformats.org/markup-compatibility/2006">
                <mc:Choice xmlns:v="urn:schemas-microsoft-com:vml" Requires="v">
                  <p:oleObj spid="_x0000_s23576" r:id="rId7" imgW="2400300" imgH="228600" progId="Equation.3">
                    <p:embed/>
                  </p:oleObj>
                </mc:Choice>
                <mc:Fallback>
                  <p:oleObj r:id="rId7" imgW="2400300" imgH="228600" progId="Equation.3">
                    <p:embed/>
                    <p:pic>
                      <p:nvPicPr>
                        <p:cNvPr id="8200" name="Object 16"/>
                        <p:cNvPicPr/>
                        <p:nvPr/>
                      </p:nvPicPr>
                      <p:blipFill>
                        <a:blip r:embed="rId8"/>
                        <a:stretch>
                          <a:fillRect/>
                        </a:stretch>
                      </p:blipFill>
                      <p:spPr>
                        <a:xfrm>
                          <a:off x="1735" y="1413"/>
                          <a:ext cx="3537" cy="337"/>
                        </a:xfrm>
                        <a:prstGeom prst="rect">
                          <a:avLst/>
                        </a:prstGeom>
                        <a:noFill/>
                        <a:ln w="38100">
                          <a:noFill/>
                          <a:miter/>
                        </a:ln>
                      </p:spPr>
                    </p:pic>
                  </p:oleObj>
                </mc:Fallback>
              </mc:AlternateContent>
            </a:graphicData>
          </a:graphic>
        </p:graphicFrame>
        <p:graphicFrame>
          <p:nvGraphicFramePr>
            <p:cNvPr id="8201" name="Object 15"/>
            <p:cNvGraphicFramePr/>
            <p:nvPr/>
          </p:nvGraphicFramePr>
          <p:xfrm>
            <a:off x="1735" y="1696"/>
            <a:ext cx="2637" cy="294"/>
          </p:xfrm>
          <a:graphic>
            <a:graphicData uri="http://schemas.openxmlformats.org/presentationml/2006/ole">
              <mc:AlternateContent xmlns:mc="http://schemas.openxmlformats.org/markup-compatibility/2006">
                <mc:Choice xmlns:v="urn:schemas-microsoft-com:vml" Requires="v">
                  <p:oleObj spid="_x0000_s23577" r:id="rId9" imgW="1790700" imgH="203200" progId="Equation.3">
                    <p:embed/>
                  </p:oleObj>
                </mc:Choice>
                <mc:Fallback>
                  <p:oleObj r:id="rId9" imgW="1790700" imgH="203200" progId="Equation.3">
                    <p:embed/>
                    <p:pic>
                      <p:nvPicPr>
                        <p:cNvPr id="8201" name="Object 15"/>
                        <p:cNvPicPr/>
                        <p:nvPr/>
                      </p:nvPicPr>
                      <p:blipFill>
                        <a:blip r:embed="rId10"/>
                        <a:stretch>
                          <a:fillRect/>
                        </a:stretch>
                      </p:blipFill>
                      <p:spPr>
                        <a:xfrm>
                          <a:off x="1735" y="1696"/>
                          <a:ext cx="2637" cy="294"/>
                        </a:xfrm>
                        <a:prstGeom prst="rect">
                          <a:avLst/>
                        </a:prstGeom>
                        <a:noFill/>
                        <a:ln w="38100">
                          <a:noFill/>
                          <a:miter/>
                        </a:ln>
                      </p:spPr>
                    </p:pic>
                  </p:oleObj>
                </mc:Fallback>
              </mc:AlternateContent>
            </a:graphicData>
          </a:graphic>
        </p:graphicFrame>
        <p:graphicFrame>
          <p:nvGraphicFramePr>
            <p:cNvPr id="8202" name="Object 14"/>
            <p:cNvGraphicFramePr/>
            <p:nvPr/>
          </p:nvGraphicFramePr>
          <p:xfrm>
            <a:off x="1735" y="1936"/>
            <a:ext cx="1728" cy="294"/>
          </p:xfrm>
          <a:graphic>
            <a:graphicData uri="http://schemas.openxmlformats.org/presentationml/2006/ole">
              <mc:AlternateContent xmlns:mc="http://schemas.openxmlformats.org/markup-compatibility/2006">
                <mc:Choice xmlns:v="urn:schemas-microsoft-com:vml" Requires="v">
                  <p:oleObj spid="_x0000_s23578" r:id="rId11" imgW="1167765" imgH="203200" progId="Equation.3">
                    <p:embed/>
                  </p:oleObj>
                </mc:Choice>
                <mc:Fallback>
                  <p:oleObj r:id="rId11" imgW="1167765" imgH="203200" progId="Equation.3">
                    <p:embed/>
                    <p:pic>
                      <p:nvPicPr>
                        <p:cNvPr id="8202" name="Object 14"/>
                        <p:cNvPicPr/>
                        <p:nvPr/>
                      </p:nvPicPr>
                      <p:blipFill>
                        <a:blip r:embed="rId12"/>
                        <a:stretch>
                          <a:fillRect/>
                        </a:stretch>
                      </p:blipFill>
                      <p:spPr>
                        <a:xfrm>
                          <a:off x="1735" y="1936"/>
                          <a:ext cx="1728" cy="294"/>
                        </a:xfrm>
                        <a:prstGeom prst="rect">
                          <a:avLst/>
                        </a:prstGeom>
                        <a:noFill/>
                        <a:ln w="38100">
                          <a:noFill/>
                          <a:miter/>
                        </a:ln>
                      </p:spPr>
                    </p:pic>
                  </p:oleObj>
                </mc:Fallback>
              </mc:AlternateContent>
            </a:graphicData>
          </a:graphic>
        </p:graphicFrame>
        <p:graphicFrame>
          <p:nvGraphicFramePr>
            <p:cNvPr id="8203" name="Object 13"/>
            <p:cNvGraphicFramePr/>
            <p:nvPr/>
          </p:nvGraphicFramePr>
          <p:xfrm>
            <a:off x="1735" y="2203"/>
            <a:ext cx="632" cy="267"/>
          </p:xfrm>
          <a:graphic>
            <a:graphicData uri="http://schemas.openxmlformats.org/presentationml/2006/ole">
              <mc:AlternateContent xmlns:mc="http://schemas.openxmlformats.org/markup-compatibility/2006">
                <mc:Choice xmlns:v="urn:schemas-microsoft-com:vml" Requires="v">
                  <p:oleObj spid="_x0000_s23579" r:id="rId13" imgW="431165" imgH="177800" progId="Equation.3">
                    <p:embed/>
                  </p:oleObj>
                </mc:Choice>
                <mc:Fallback>
                  <p:oleObj r:id="rId13" imgW="431165" imgH="177800" progId="Equation.3">
                    <p:embed/>
                    <p:pic>
                      <p:nvPicPr>
                        <p:cNvPr id="8203" name="Object 13"/>
                        <p:cNvPicPr/>
                        <p:nvPr/>
                      </p:nvPicPr>
                      <p:blipFill>
                        <a:blip r:embed="rId14"/>
                        <a:stretch>
                          <a:fillRect/>
                        </a:stretch>
                      </p:blipFill>
                      <p:spPr>
                        <a:xfrm>
                          <a:off x="1735" y="2203"/>
                          <a:ext cx="632" cy="267"/>
                        </a:xfrm>
                        <a:prstGeom prst="rect">
                          <a:avLst/>
                        </a:prstGeom>
                        <a:noFill/>
                        <a:ln w="38100">
                          <a:noFill/>
                          <a:miter/>
                        </a:ln>
                      </p:spPr>
                    </p:pic>
                  </p:oleObj>
                </mc:Fallback>
              </mc:AlternateContent>
            </a:graphicData>
          </a:graphic>
        </p:graphicFrame>
      </p:grpSp>
      <p:grpSp>
        <p:nvGrpSpPr>
          <p:cNvPr id="8207" name="Group 24"/>
          <p:cNvGrpSpPr/>
          <p:nvPr/>
        </p:nvGrpSpPr>
        <p:grpSpPr>
          <a:xfrm>
            <a:off x="2306638" y="4933950"/>
            <a:ext cx="5275262" cy="1447800"/>
            <a:chOff x="493" y="2651"/>
            <a:chExt cx="3323" cy="912"/>
          </a:xfrm>
        </p:grpSpPr>
        <p:graphicFrame>
          <p:nvGraphicFramePr>
            <p:cNvPr id="8194" name="Object 21"/>
            <p:cNvGraphicFramePr/>
            <p:nvPr/>
          </p:nvGraphicFramePr>
          <p:xfrm>
            <a:off x="1063" y="2689"/>
            <a:ext cx="2753" cy="303"/>
          </p:xfrm>
          <a:graphic>
            <a:graphicData uri="http://schemas.openxmlformats.org/presentationml/2006/ole">
              <mc:AlternateContent xmlns:mc="http://schemas.openxmlformats.org/markup-compatibility/2006">
                <mc:Choice xmlns:v="urn:schemas-microsoft-com:vml" Requires="v">
                  <p:oleObj spid="_x0000_s23580" r:id="rId15" imgW="1993265" imgH="215900" progId="Equation.3">
                    <p:embed/>
                  </p:oleObj>
                </mc:Choice>
                <mc:Fallback>
                  <p:oleObj r:id="rId15" imgW="1993265" imgH="215900" progId="Equation.3">
                    <p:embed/>
                    <p:pic>
                      <p:nvPicPr>
                        <p:cNvPr id="8194" name="Object 21"/>
                        <p:cNvPicPr/>
                        <p:nvPr/>
                      </p:nvPicPr>
                      <p:blipFill>
                        <a:blip r:embed="rId16"/>
                        <a:stretch>
                          <a:fillRect/>
                        </a:stretch>
                      </p:blipFill>
                      <p:spPr>
                        <a:xfrm>
                          <a:off x="1063" y="2689"/>
                          <a:ext cx="2753" cy="303"/>
                        </a:xfrm>
                        <a:prstGeom prst="rect">
                          <a:avLst/>
                        </a:prstGeom>
                        <a:noFill/>
                        <a:ln w="38100">
                          <a:noFill/>
                          <a:miter/>
                        </a:ln>
                      </p:spPr>
                    </p:pic>
                  </p:oleObj>
                </mc:Fallback>
              </mc:AlternateContent>
            </a:graphicData>
          </a:graphic>
        </p:graphicFrame>
        <p:graphicFrame>
          <p:nvGraphicFramePr>
            <p:cNvPr id="8195" name="Object 20"/>
            <p:cNvGraphicFramePr/>
            <p:nvPr/>
          </p:nvGraphicFramePr>
          <p:xfrm>
            <a:off x="1783" y="2987"/>
            <a:ext cx="1728" cy="277"/>
          </p:xfrm>
          <a:graphic>
            <a:graphicData uri="http://schemas.openxmlformats.org/presentationml/2006/ole">
              <mc:AlternateContent xmlns:mc="http://schemas.openxmlformats.org/markup-compatibility/2006">
                <mc:Choice xmlns:v="urn:schemas-microsoft-com:vml" Requires="v">
                  <p:oleObj spid="_x0000_s23581" r:id="rId17" imgW="1244600" imgH="203200" progId="Equation.3">
                    <p:embed/>
                  </p:oleObj>
                </mc:Choice>
                <mc:Fallback>
                  <p:oleObj r:id="rId17" imgW="1244600" imgH="203200" progId="Equation.3">
                    <p:embed/>
                    <p:pic>
                      <p:nvPicPr>
                        <p:cNvPr id="8195" name="Object 20"/>
                        <p:cNvPicPr/>
                        <p:nvPr/>
                      </p:nvPicPr>
                      <p:blipFill>
                        <a:blip r:embed="rId18"/>
                        <a:stretch>
                          <a:fillRect/>
                        </a:stretch>
                      </p:blipFill>
                      <p:spPr>
                        <a:xfrm>
                          <a:off x="1783" y="2987"/>
                          <a:ext cx="1728" cy="277"/>
                        </a:xfrm>
                        <a:prstGeom prst="rect">
                          <a:avLst/>
                        </a:prstGeom>
                        <a:noFill/>
                        <a:ln w="38100">
                          <a:noFill/>
                          <a:miter/>
                        </a:ln>
                      </p:spPr>
                    </p:pic>
                  </p:oleObj>
                </mc:Fallback>
              </mc:AlternateContent>
            </a:graphicData>
          </a:graphic>
        </p:graphicFrame>
        <p:graphicFrame>
          <p:nvGraphicFramePr>
            <p:cNvPr id="8196" name="Object 19"/>
            <p:cNvGraphicFramePr/>
            <p:nvPr/>
          </p:nvGraphicFramePr>
          <p:xfrm>
            <a:off x="1806" y="3312"/>
            <a:ext cx="594" cy="251"/>
          </p:xfrm>
          <a:graphic>
            <a:graphicData uri="http://schemas.openxmlformats.org/presentationml/2006/ole">
              <mc:AlternateContent xmlns:mc="http://schemas.openxmlformats.org/markup-compatibility/2006">
                <mc:Choice xmlns:v="urn:schemas-microsoft-com:vml" Requires="v">
                  <p:oleObj spid="_x0000_s23582" r:id="rId19" imgW="431165" imgH="177800" progId="Equation.3">
                    <p:embed/>
                  </p:oleObj>
                </mc:Choice>
                <mc:Fallback>
                  <p:oleObj r:id="rId19" imgW="431165" imgH="177800" progId="Equation.3">
                    <p:embed/>
                    <p:pic>
                      <p:nvPicPr>
                        <p:cNvPr id="8196" name="Object 19"/>
                        <p:cNvPicPr/>
                        <p:nvPr/>
                      </p:nvPicPr>
                      <p:blipFill>
                        <a:blip r:embed="rId20"/>
                        <a:stretch>
                          <a:fillRect/>
                        </a:stretch>
                      </p:blipFill>
                      <p:spPr>
                        <a:xfrm>
                          <a:off x="1806" y="3312"/>
                          <a:ext cx="594" cy="251"/>
                        </a:xfrm>
                        <a:prstGeom prst="rect">
                          <a:avLst/>
                        </a:prstGeom>
                        <a:noFill/>
                        <a:ln w="38100">
                          <a:noFill/>
                          <a:miter/>
                        </a:ln>
                      </p:spPr>
                    </p:pic>
                  </p:oleObj>
                </mc:Fallback>
              </mc:AlternateContent>
            </a:graphicData>
          </a:graphic>
        </p:graphicFrame>
        <p:graphicFrame>
          <p:nvGraphicFramePr>
            <p:cNvPr id="8197" name="Object 23"/>
            <p:cNvGraphicFramePr/>
            <p:nvPr/>
          </p:nvGraphicFramePr>
          <p:xfrm>
            <a:off x="493" y="2651"/>
            <a:ext cx="330" cy="384"/>
          </p:xfrm>
          <a:graphic>
            <a:graphicData uri="http://schemas.openxmlformats.org/presentationml/2006/ole">
              <mc:AlternateContent xmlns:mc="http://schemas.openxmlformats.org/markup-compatibility/2006">
                <mc:Choice xmlns:v="urn:schemas-microsoft-com:vml" Requires="v">
                  <p:oleObj spid="_x0000_s23583" r:id="rId21" imgW="152400" imgH="177800" progId="Equation.DSMT4">
                    <p:embed/>
                  </p:oleObj>
                </mc:Choice>
                <mc:Fallback>
                  <p:oleObj r:id="rId21" imgW="152400" imgH="177800" progId="Equation.DSMT4">
                    <p:embed/>
                    <p:pic>
                      <p:nvPicPr>
                        <p:cNvPr id="8197" name="Object 23"/>
                        <p:cNvPicPr/>
                        <p:nvPr/>
                      </p:nvPicPr>
                      <p:blipFill>
                        <a:blip r:embed="rId22"/>
                        <a:stretch>
                          <a:fillRect/>
                        </a:stretch>
                      </p:blipFill>
                      <p:spPr>
                        <a:xfrm>
                          <a:off x="493" y="2651"/>
                          <a:ext cx="330" cy="384"/>
                        </a:xfrm>
                        <a:prstGeom prst="rect">
                          <a:avLst/>
                        </a:prstGeom>
                        <a:noFill/>
                        <a:ln w="38100">
                          <a:noFill/>
                          <a:miter/>
                        </a:ln>
                      </p:spPr>
                    </p:pic>
                  </p:oleObj>
                </mc:Fallback>
              </mc:AlternateContent>
            </a:graphicData>
          </a:graphic>
        </p:graphicFrame>
      </p:grpSp>
      <p:sp>
        <p:nvSpPr>
          <p:cNvPr id="12" name="灯片编号占位符 11"/>
          <p:cNvSpPr>
            <a:spLocks noGrp="1"/>
          </p:cNvSpPr>
          <p:nvPr>
            <p:ph type="sldNum" sz="quarter" idx="12"/>
          </p:nvPr>
        </p:nvSpPr>
        <p:spPr/>
        <p:txBody>
          <a:bodyPr/>
          <a:lstStyle/>
          <a:p>
            <a:pPr>
              <a:defRPr/>
            </a:pPr>
            <a:fld id="{EECEB855-5168-4E94-817A-57D2439D0FBC}" type="slidenum">
              <a:rPr lang="en-US" altLang="zh-CN"/>
              <a:t>41</a:t>
            </a:fld>
            <a:endParaRPr lang="zh-CN" altLang="en-US" dirty="0"/>
          </a:p>
        </p:txBody>
      </p:sp>
      <p:sp>
        <p:nvSpPr>
          <p:cNvPr id="15"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622854904"/>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Rectangle 17"/>
          <p:cNvSpPr/>
          <p:nvPr/>
        </p:nvSpPr>
        <p:spPr>
          <a:xfrm>
            <a:off x="1524000" y="3079751"/>
            <a:ext cx="9144000" cy="519113"/>
          </a:xfrm>
          <a:prstGeom prst="rect">
            <a:avLst/>
          </a:prstGeom>
          <a:noFill/>
          <a:ln w="9525">
            <a:noFill/>
          </a:ln>
        </p:spPr>
        <p:txBody>
          <a:bodyPr>
            <a:spAutoFit/>
          </a:bodyPr>
          <a:lstStyle/>
          <a:p>
            <a:pPr indent="1400175"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400175">
              <a:tabLst>
                <a:tab pos="457200" algn="l"/>
              </a:tabLst>
            </a:pPr>
            <a:endParaRPr lang="en-US" altLang="zh-CN" dirty="0">
              <a:latin typeface="Arial" panose="020B0604020202020204" pitchFamily="34" charset="0"/>
            </a:endParaRPr>
          </a:p>
        </p:txBody>
      </p:sp>
      <p:grpSp>
        <p:nvGrpSpPr>
          <p:cNvPr id="9229" name="Group 23"/>
          <p:cNvGrpSpPr/>
          <p:nvPr/>
        </p:nvGrpSpPr>
        <p:grpSpPr>
          <a:xfrm>
            <a:off x="2532380" y="2405380"/>
            <a:ext cx="6724015" cy="1669415"/>
            <a:chOff x="425" y="1143"/>
            <a:chExt cx="2971" cy="864"/>
          </a:xfrm>
        </p:grpSpPr>
        <p:graphicFrame>
          <p:nvGraphicFramePr>
            <p:cNvPr id="9222" name="Object 4"/>
            <p:cNvGraphicFramePr/>
            <p:nvPr/>
          </p:nvGraphicFramePr>
          <p:xfrm>
            <a:off x="425" y="1143"/>
            <a:ext cx="357" cy="384"/>
          </p:xfrm>
          <a:graphic>
            <a:graphicData uri="http://schemas.openxmlformats.org/presentationml/2006/ole">
              <mc:AlternateContent xmlns:mc="http://schemas.openxmlformats.org/markup-compatibility/2006">
                <mc:Choice xmlns:v="urn:schemas-microsoft-com:vml" Requires="v">
                  <p:oleObj spid="_x0000_s24594" r:id="rId3" imgW="165100" imgH="177800" progId="Equation.DSMT4">
                    <p:embed/>
                  </p:oleObj>
                </mc:Choice>
                <mc:Fallback>
                  <p:oleObj r:id="rId3" imgW="165100" imgH="177800" progId="Equation.DSMT4">
                    <p:embed/>
                    <p:pic>
                      <p:nvPicPr>
                        <p:cNvPr id="9222" name="Object 4"/>
                        <p:cNvPicPr/>
                        <p:nvPr/>
                      </p:nvPicPr>
                      <p:blipFill>
                        <a:blip r:embed="rId4"/>
                        <a:stretch>
                          <a:fillRect/>
                        </a:stretch>
                      </p:blipFill>
                      <p:spPr>
                        <a:xfrm>
                          <a:off x="425" y="1143"/>
                          <a:ext cx="357" cy="384"/>
                        </a:xfrm>
                        <a:prstGeom prst="rect">
                          <a:avLst/>
                        </a:prstGeom>
                        <a:noFill/>
                        <a:ln w="38100">
                          <a:noFill/>
                          <a:miter/>
                        </a:ln>
                      </p:spPr>
                    </p:pic>
                  </p:oleObj>
                </mc:Fallback>
              </mc:AlternateContent>
            </a:graphicData>
          </a:graphic>
        </p:graphicFrame>
        <p:graphicFrame>
          <p:nvGraphicFramePr>
            <p:cNvPr id="9223" name="Object 16"/>
            <p:cNvGraphicFramePr/>
            <p:nvPr/>
          </p:nvGraphicFramePr>
          <p:xfrm>
            <a:off x="912" y="1209"/>
            <a:ext cx="2484" cy="270"/>
          </p:xfrm>
          <a:graphic>
            <a:graphicData uri="http://schemas.openxmlformats.org/presentationml/2006/ole">
              <mc:AlternateContent xmlns:mc="http://schemas.openxmlformats.org/markup-compatibility/2006">
                <mc:Choice xmlns:v="urn:schemas-microsoft-com:vml" Requires="v">
                  <p:oleObj spid="_x0000_s24595" r:id="rId5" imgW="2019300" imgH="215900" progId="Equation.3">
                    <p:embed/>
                  </p:oleObj>
                </mc:Choice>
                <mc:Fallback>
                  <p:oleObj r:id="rId5" imgW="2019300" imgH="215900" progId="Equation.3">
                    <p:embed/>
                    <p:pic>
                      <p:nvPicPr>
                        <p:cNvPr id="9223" name="Object 16"/>
                        <p:cNvPicPr/>
                        <p:nvPr/>
                      </p:nvPicPr>
                      <p:blipFill>
                        <a:blip r:embed="rId6"/>
                        <a:stretch>
                          <a:fillRect/>
                        </a:stretch>
                      </p:blipFill>
                      <p:spPr>
                        <a:xfrm>
                          <a:off x="912" y="1209"/>
                          <a:ext cx="2484" cy="270"/>
                        </a:xfrm>
                        <a:prstGeom prst="rect">
                          <a:avLst/>
                        </a:prstGeom>
                        <a:noFill/>
                        <a:ln w="38100">
                          <a:noFill/>
                          <a:miter/>
                        </a:ln>
                      </p:spPr>
                    </p:pic>
                  </p:oleObj>
                </mc:Fallback>
              </mc:AlternateContent>
            </a:graphicData>
          </a:graphic>
        </p:graphicFrame>
        <p:graphicFrame>
          <p:nvGraphicFramePr>
            <p:cNvPr id="9224" name="Object 15"/>
            <p:cNvGraphicFramePr/>
            <p:nvPr/>
          </p:nvGraphicFramePr>
          <p:xfrm>
            <a:off x="1582" y="1521"/>
            <a:ext cx="1442" cy="246"/>
          </p:xfrm>
          <a:graphic>
            <a:graphicData uri="http://schemas.openxmlformats.org/presentationml/2006/ole">
              <mc:AlternateContent xmlns:mc="http://schemas.openxmlformats.org/markup-compatibility/2006">
                <mc:Choice xmlns:v="urn:schemas-microsoft-com:vml" Requires="v">
                  <p:oleObj spid="_x0000_s24596" r:id="rId7" imgW="1167765" imgH="203200" progId="Equation.3">
                    <p:embed/>
                  </p:oleObj>
                </mc:Choice>
                <mc:Fallback>
                  <p:oleObj r:id="rId7" imgW="1167765" imgH="203200" progId="Equation.3">
                    <p:embed/>
                    <p:pic>
                      <p:nvPicPr>
                        <p:cNvPr id="9224" name="Object 15"/>
                        <p:cNvPicPr/>
                        <p:nvPr/>
                      </p:nvPicPr>
                      <p:blipFill>
                        <a:blip r:embed="rId8"/>
                        <a:stretch>
                          <a:fillRect/>
                        </a:stretch>
                      </p:blipFill>
                      <p:spPr>
                        <a:xfrm>
                          <a:off x="1582" y="1521"/>
                          <a:ext cx="1442" cy="246"/>
                        </a:xfrm>
                        <a:prstGeom prst="rect">
                          <a:avLst/>
                        </a:prstGeom>
                        <a:noFill/>
                        <a:ln w="38100">
                          <a:noFill/>
                          <a:miter/>
                        </a:ln>
                      </p:spPr>
                    </p:pic>
                  </p:oleObj>
                </mc:Fallback>
              </mc:AlternateContent>
            </a:graphicData>
          </a:graphic>
        </p:graphicFrame>
        <p:graphicFrame>
          <p:nvGraphicFramePr>
            <p:cNvPr id="9225" name="Object 14"/>
            <p:cNvGraphicFramePr/>
            <p:nvPr/>
          </p:nvGraphicFramePr>
          <p:xfrm>
            <a:off x="1582" y="1784"/>
            <a:ext cx="528" cy="223"/>
          </p:xfrm>
          <a:graphic>
            <a:graphicData uri="http://schemas.openxmlformats.org/presentationml/2006/ole">
              <mc:AlternateContent xmlns:mc="http://schemas.openxmlformats.org/markup-compatibility/2006">
                <mc:Choice xmlns:v="urn:schemas-microsoft-com:vml" Requires="v">
                  <p:oleObj spid="_x0000_s24597" r:id="rId9" imgW="431165" imgH="177800" progId="Equation.3">
                    <p:embed/>
                  </p:oleObj>
                </mc:Choice>
                <mc:Fallback>
                  <p:oleObj r:id="rId9" imgW="431165" imgH="177800" progId="Equation.3">
                    <p:embed/>
                    <p:pic>
                      <p:nvPicPr>
                        <p:cNvPr id="9225" name="Object 14"/>
                        <p:cNvPicPr/>
                        <p:nvPr/>
                      </p:nvPicPr>
                      <p:blipFill>
                        <a:blip r:embed="rId10"/>
                        <a:stretch>
                          <a:fillRect/>
                        </a:stretch>
                      </p:blipFill>
                      <p:spPr>
                        <a:xfrm>
                          <a:off x="1582" y="1784"/>
                          <a:ext cx="528" cy="223"/>
                        </a:xfrm>
                        <a:prstGeom prst="rect">
                          <a:avLst/>
                        </a:prstGeom>
                        <a:noFill/>
                        <a:ln w="38100">
                          <a:noFill/>
                          <a:miter/>
                        </a:ln>
                      </p:spPr>
                    </p:pic>
                  </p:oleObj>
                </mc:Fallback>
              </mc:AlternateContent>
            </a:graphicData>
          </a:graphic>
        </p:graphicFrame>
      </p:grpSp>
      <p:sp>
        <p:nvSpPr>
          <p:cNvPr id="9230" name="Rectangle 21"/>
          <p:cNvSpPr/>
          <p:nvPr/>
        </p:nvSpPr>
        <p:spPr>
          <a:xfrm>
            <a:off x="1524000" y="3054986"/>
            <a:ext cx="9144000" cy="521970"/>
          </a:xfrm>
          <a:prstGeom prst="rect">
            <a:avLst/>
          </a:prstGeom>
          <a:noFill/>
          <a:ln w="9525">
            <a:noFill/>
          </a:ln>
        </p:spPr>
        <p:txBody>
          <a:bodyPr wrap="square">
            <a:spAutoFit/>
          </a:bodyPr>
          <a:lstStyle/>
          <a:p>
            <a:pPr indent="1466850"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466850">
              <a:tabLst>
                <a:tab pos="457200" algn="l"/>
              </a:tabLst>
            </a:pPr>
            <a:endParaRPr lang="en-US" altLang="zh-CN" dirty="0">
              <a:latin typeface="Arial" panose="020B0604020202020204" pitchFamily="34" charset="0"/>
            </a:endParaRPr>
          </a:p>
        </p:txBody>
      </p:sp>
      <p:grpSp>
        <p:nvGrpSpPr>
          <p:cNvPr id="9231" name="Group 22"/>
          <p:cNvGrpSpPr/>
          <p:nvPr/>
        </p:nvGrpSpPr>
        <p:grpSpPr>
          <a:xfrm>
            <a:off x="2498725" y="4348480"/>
            <a:ext cx="6758305" cy="1663700"/>
            <a:chOff x="384" y="2247"/>
            <a:chExt cx="3264" cy="873"/>
          </a:xfrm>
        </p:grpSpPr>
        <p:graphicFrame>
          <p:nvGraphicFramePr>
            <p:cNvPr id="9218" name="Object 13"/>
            <p:cNvGraphicFramePr/>
            <p:nvPr/>
          </p:nvGraphicFramePr>
          <p:xfrm>
            <a:off x="384" y="2247"/>
            <a:ext cx="357" cy="384"/>
          </p:xfrm>
          <a:graphic>
            <a:graphicData uri="http://schemas.openxmlformats.org/presentationml/2006/ole">
              <mc:AlternateContent xmlns:mc="http://schemas.openxmlformats.org/markup-compatibility/2006">
                <mc:Choice xmlns:v="urn:schemas-microsoft-com:vml" Requires="v">
                  <p:oleObj spid="_x0000_s24598" r:id="rId11" imgW="165100" imgH="177800" progId="Equation.DSMT4">
                    <p:embed/>
                  </p:oleObj>
                </mc:Choice>
                <mc:Fallback>
                  <p:oleObj r:id="rId11" imgW="165100" imgH="177800" progId="Equation.DSMT4">
                    <p:embed/>
                    <p:pic>
                      <p:nvPicPr>
                        <p:cNvPr id="9218" name="Object 13"/>
                        <p:cNvPicPr/>
                        <p:nvPr/>
                      </p:nvPicPr>
                      <p:blipFill>
                        <a:blip r:embed="rId12"/>
                        <a:stretch>
                          <a:fillRect/>
                        </a:stretch>
                      </p:blipFill>
                      <p:spPr>
                        <a:xfrm>
                          <a:off x="384" y="2247"/>
                          <a:ext cx="357" cy="384"/>
                        </a:xfrm>
                        <a:prstGeom prst="rect">
                          <a:avLst/>
                        </a:prstGeom>
                        <a:noFill/>
                        <a:ln w="38100">
                          <a:noFill/>
                          <a:miter/>
                        </a:ln>
                      </p:spPr>
                    </p:pic>
                  </p:oleObj>
                </mc:Fallback>
              </mc:AlternateContent>
            </a:graphicData>
          </a:graphic>
        </p:graphicFrame>
        <p:graphicFrame>
          <p:nvGraphicFramePr>
            <p:cNvPr id="9219" name="Object 20"/>
            <p:cNvGraphicFramePr/>
            <p:nvPr/>
          </p:nvGraphicFramePr>
          <p:xfrm>
            <a:off x="912" y="2247"/>
            <a:ext cx="2736" cy="328"/>
          </p:xfrm>
          <a:graphic>
            <a:graphicData uri="http://schemas.openxmlformats.org/presentationml/2006/ole">
              <mc:AlternateContent xmlns:mc="http://schemas.openxmlformats.org/markup-compatibility/2006">
                <mc:Choice xmlns:v="urn:schemas-microsoft-com:vml" Requires="v">
                  <p:oleObj spid="_x0000_s24599" r:id="rId13" imgW="2108200" imgH="241300" progId="Equation.3">
                    <p:embed/>
                  </p:oleObj>
                </mc:Choice>
                <mc:Fallback>
                  <p:oleObj r:id="rId13" imgW="2108200" imgH="241300" progId="Equation.3">
                    <p:embed/>
                    <p:pic>
                      <p:nvPicPr>
                        <p:cNvPr id="9219" name="Object 20"/>
                        <p:cNvPicPr/>
                        <p:nvPr/>
                      </p:nvPicPr>
                      <p:blipFill>
                        <a:blip r:embed="rId14"/>
                        <a:stretch>
                          <a:fillRect/>
                        </a:stretch>
                      </p:blipFill>
                      <p:spPr>
                        <a:xfrm>
                          <a:off x="912" y="2247"/>
                          <a:ext cx="2736" cy="328"/>
                        </a:xfrm>
                        <a:prstGeom prst="rect">
                          <a:avLst/>
                        </a:prstGeom>
                        <a:noFill/>
                        <a:ln w="38100">
                          <a:noFill/>
                          <a:miter/>
                        </a:ln>
                      </p:spPr>
                    </p:pic>
                  </p:oleObj>
                </mc:Fallback>
              </mc:AlternateContent>
            </a:graphicData>
          </a:graphic>
        </p:graphicFrame>
        <p:graphicFrame>
          <p:nvGraphicFramePr>
            <p:cNvPr id="9220" name="Object 19"/>
            <p:cNvGraphicFramePr/>
            <p:nvPr/>
          </p:nvGraphicFramePr>
          <p:xfrm>
            <a:off x="1584" y="2583"/>
            <a:ext cx="1920" cy="276"/>
          </p:xfrm>
          <a:graphic>
            <a:graphicData uri="http://schemas.openxmlformats.org/presentationml/2006/ole">
              <mc:AlternateContent xmlns:mc="http://schemas.openxmlformats.org/markup-compatibility/2006">
                <mc:Choice xmlns:v="urn:schemas-microsoft-com:vml" Requires="v">
                  <p:oleObj spid="_x0000_s24600" r:id="rId15" imgW="1333500" imgH="203200" progId="Equation.3">
                    <p:embed/>
                  </p:oleObj>
                </mc:Choice>
                <mc:Fallback>
                  <p:oleObj r:id="rId15" imgW="1333500" imgH="203200" progId="Equation.3">
                    <p:embed/>
                    <p:pic>
                      <p:nvPicPr>
                        <p:cNvPr id="9220" name="Object 19"/>
                        <p:cNvPicPr/>
                        <p:nvPr/>
                      </p:nvPicPr>
                      <p:blipFill>
                        <a:blip r:embed="rId16"/>
                        <a:stretch>
                          <a:fillRect/>
                        </a:stretch>
                      </p:blipFill>
                      <p:spPr>
                        <a:xfrm>
                          <a:off x="1584" y="2583"/>
                          <a:ext cx="1920" cy="276"/>
                        </a:xfrm>
                        <a:prstGeom prst="rect">
                          <a:avLst/>
                        </a:prstGeom>
                        <a:noFill/>
                        <a:ln w="38100">
                          <a:noFill/>
                          <a:miter/>
                        </a:ln>
                      </p:spPr>
                    </p:pic>
                  </p:oleObj>
                </mc:Fallback>
              </mc:AlternateContent>
            </a:graphicData>
          </a:graphic>
        </p:graphicFrame>
        <p:graphicFrame>
          <p:nvGraphicFramePr>
            <p:cNvPr id="9221" name="Object 18"/>
            <p:cNvGraphicFramePr/>
            <p:nvPr/>
          </p:nvGraphicFramePr>
          <p:xfrm>
            <a:off x="1584" y="2871"/>
            <a:ext cx="576" cy="249"/>
          </p:xfrm>
          <a:graphic>
            <a:graphicData uri="http://schemas.openxmlformats.org/presentationml/2006/ole">
              <mc:AlternateContent xmlns:mc="http://schemas.openxmlformats.org/markup-compatibility/2006">
                <mc:Choice xmlns:v="urn:schemas-microsoft-com:vml" Requires="v">
                  <p:oleObj spid="_x0000_s24601" r:id="rId17" imgW="520065" imgH="177800" progId="Equation.3">
                    <p:embed/>
                  </p:oleObj>
                </mc:Choice>
                <mc:Fallback>
                  <p:oleObj r:id="rId17" imgW="520065" imgH="177800" progId="Equation.3">
                    <p:embed/>
                    <p:pic>
                      <p:nvPicPr>
                        <p:cNvPr id="9221" name="Object 18"/>
                        <p:cNvPicPr/>
                        <p:nvPr/>
                      </p:nvPicPr>
                      <p:blipFill>
                        <a:blip r:embed="rId18"/>
                        <a:stretch>
                          <a:fillRect/>
                        </a:stretch>
                      </p:blipFill>
                      <p:spPr>
                        <a:xfrm>
                          <a:off x="1584" y="2871"/>
                          <a:ext cx="576" cy="249"/>
                        </a:xfrm>
                        <a:prstGeom prst="rect">
                          <a:avLst/>
                        </a:prstGeom>
                        <a:noFill/>
                        <a:ln w="38100">
                          <a:noFill/>
                          <a:miter/>
                        </a:ln>
                      </p:spPr>
                    </p:pic>
                  </p:oleObj>
                </mc:Fallback>
              </mc:AlternateContent>
            </a:graphicData>
          </a:graphic>
        </p:graphicFrame>
      </p:grpSp>
      <p:sp>
        <p:nvSpPr>
          <p:cNvPr id="10" name="灯片编号占位符 9"/>
          <p:cNvSpPr>
            <a:spLocks noGrp="1"/>
          </p:cNvSpPr>
          <p:nvPr>
            <p:ph type="sldNum" sz="quarter" idx="12"/>
          </p:nvPr>
        </p:nvSpPr>
        <p:spPr/>
        <p:txBody>
          <a:bodyPr/>
          <a:lstStyle/>
          <a:p>
            <a:pPr>
              <a:defRPr/>
            </a:pPr>
            <a:fld id="{EECEB855-5168-4E94-817A-57D2439D0FBC}" type="slidenum">
              <a:rPr lang="en-US" altLang="zh-CN"/>
              <a:t>42</a:t>
            </a:fld>
            <a:endParaRPr lang="zh-CN" altLang="en-US" dirty="0"/>
          </a:p>
        </p:txBody>
      </p:sp>
      <p:sp>
        <p:nvSpPr>
          <p:cNvPr id="14" name="Rectangle 3"/>
          <p:cNvSpPr>
            <a:spLocks noGrp="1"/>
          </p:cNvSpPr>
          <p:nvPr>
            <p:ph idx="1"/>
          </p:nvPr>
        </p:nvSpPr>
        <p:spPr>
          <a:xfrm>
            <a:off x="1271905" y="1390650"/>
            <a:ext cx="8642350" cy="1441450"/>
          </a:xfrm>
        </p:spPr>
        <p:txBody>
          <a:bodyPr vert="horz" wrap="square" lIns="91440" tIns="45720" rIns="91440" bIns="45720" rtlCol="0" anchor="t">
            <a:normAutofit/>
          </a:bodyPr>
          <a:lstStyle/>
          <a:p>
            <a:pPr eaLnBrk="1" hangingPunct="1">
              <a:buNone/>
            </a:pPr>
            <a:r>
              <a:rPr lang="zh-CN" altLang="en-US" sz="2800" b="1" dirty="0"/>
              <a:t>解：</a:t>
            </a:r>
          </a:p>
          <a:p>
            <a:pPr eaLnBrk="1" hangingPunct="1">
              <a:buNone/>
            </a:pPr>
            <a:r>
              <a:rPr lang="zh-CN" altLang="en-US" sz="2800" b="1" dirty="0"/>
              <a:t>   </a:t>
            </a:r>
            <a:r>
              <a:rPr lang="zh-CN" altLang="en-US" sz="2800" b="1" dirty="0">
                <a:solidFill>
                  <a:srgbClr val="000000"/>
                </a:solidFill>
                <a:latin typeface="宋体" panose="02010600030101010101" pitchFamily="2" charset="-122"/>
              </a:rPr>
              <a:t>第一步：对每一条规则求出</a:t>
            </a:r>
            <a:r>
              <a:rPr lang="en-US" altLang="zh-CN" sz="2800" b="1" i="1" dirty="0">
                <a:solidFill>
                  <a:srgbClr val="000000"/>
                </a:solidFill>
                <a:latin typeface="Times New Roman" panose="02020603050405020304" pitchFamily="18" charset="0"/>
                <a:cs typeface="Times New Roman" panose="02020603050405020304" pitchFamily="18" charset="0"/>
              </a:rPr>
              <a:t>CF</a:t>
            </a:r>
            <a:r>
              <a:rPr lang="zh-CN" altLang="en-US" sz="2800" b="1" dirty="0">
                <a:solidFill>
                  <a:srgbClr val="000000"/>
                </a:solidFill>
                <a:latin typeface="宋体" panose="02010600030101010101" pitchFamily="2" charset="-122"/>
              </a:rPr>
              <a:t>（</a:t>
            </a:r>
            <a:r>
              <a:rPr lang="en-US" altLang="zh-CN" sz="2800" b="1" i="1" dirty="0">
                <a:solidFill>
                  <a:srgbClr val="000000"/>
                </a:solidFill>
                <a:latin typeface="Times New Roman" panose="02020603050405020304" pitchFamily="18" charset="0"/>
                <a:cs typeface="Times New Roman" panose="02020603050405020304" pitchFamily="18" charset="0"/>
              </a:rPr>
              <a:t>H</a:t>
            </a:r>
            <a:r>
              <a:rPr lang="zh-CN" altLang="en-US" sz="2800" b="1" dirty="0">
                <a:solidFill>
                  <a:srgbClr val="000000"/>
                </a:solidFill>
                <a:latin typeface="宋体" panose="02010600030101010101" pitchFamily="2" charset="-122"/>
              </a:rPr>
              <a:t>）。</a:t>
            </a:r>
            <a:endParaRPr lang="zh-CN" altLang="en-US" sz="2800" b="1" dirty="0"/>
          </a:p>
        </p:txBody>
      </p:sp>
      <p:sp>
        <p:nvSpPr>
          <p:cNvPr id="12"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1665852088"/>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Rectangle 3"/>
          <p:cNvSpPr>
            <a:spLocks noGrp="1"/>
          </p:cNvSpPr>
          <p:nvPr>
            <p:ph idx="1"/>
          </p:nvPr>
        </p:nvSpPr>
        <p:spPr>
          <a:xfrm>
            <a:off x="1774825" y="1508125"/>
            <a:ext cx="8642350" cy="692150"/>
          </a:xfrm>
        </p:spPr>
        <p:txBody>
          <a:bodyPr vert="horz" wrap="square" lIns="91440" tIns="45720" rIns="91440" bIns="45720" rtlCol="0" anchor="t">
            <a:normAutofit/>
          </a:bodyPr>
          <a:lstStyle/>
          <a:p>
            <a:pPr eaLnBrk="1" hangingPunct="1">
              <a:buNone/>
            </a:pPr>
            <a:r>
              <a:rPr lang="zh-CN" altLang="en-US" sz="2800" b="1" dirty="0">
                <a:latin typeface="宋体" panose="02010600030101010101" pitchFamily="2" charset="-122"/>
              </a:rPr>
              <a:t>第二步：根据结论不确定性的合成算法得到：</a:t>
            </a:r>
            <a:r>
              <a:rPr lang="zh-CN" altLang="en-US" sz="2800" b="1" dirty="0"/>
              <a:t>  </a:t>
            </a:r>
          </a:p>
          <a:p>
            <a:pPr eaLnBrk="1" hangingPunct="1"/>
            <a:endParaRPr lang="en-US" altLang="zh-CN" sz="2800" b="1" dirty="0"/>
          </a:p>
        </p:txBody>
      </p:sp>
      <p:sp>
        <p:nvSpPr>
          <p:cNvPr id="10252" name="Rectangle 6"/>
          <p:cNvSpPr/>
          <p:nvPr/>
        </p:nvSpPr>
        <p:spPr>
          <a:xfrm>
            <a:off x="1524000" y="3513455"/>
            <a:ext cx="9738360" cy="521970"/>
          </a:xfrm>
          <a:prstGeom prst="rect">
            <a:avLst/>
          </a:prstGeom>
          <a:noFill/>
          <a:ln w="9525">
            <a:noFill/>
          </a:ln>
        </p:spPr>
        <p:txBody>
          <a:bodyPr wrap="square">
            <a:spAutoFit/>
          </a:bodyPr>
          <a:lstStyle/>
          <a:p>
            <a:pPr indent="1400175"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400175">
              <a:tabLst>
                <a:tab pos="457200" algn="l"/>
              </a:tabLst>
            </a:pPr>
            <a:endParaRPr lang="en-US" altLang="zh-CN" dirty="0">
              <a:latin typeface="Arial" panose="020B0604020202020204" pitchFamily="34" charset="0"/>
            </a:endParaRPr>
          </a:p>
        </p:txBody>
      </p:sp>
      <p:sp>
        <p:nvSpPr>
          <p:cNvPr id="10253" name="Rectangle 10"/>
          <p:cNvSpPr/>
          <p:nvPr/>
        </p:nvSpPr>
        <p:spPr>
          <a:xfrm>
            <a:off x="1524000" y="3513455"/>
            <a:ext cx="9738360" cy="521970"/>
          </a:xfrm>
          <a:prstGeom prst="rect">
            <a:avLst/>
          </a:prstGeom>
          <a:noFill/>
          <a:ln w="9525">
            <a:noFill/>
          </a:ln>
        </p:spPr>
        <p:txBody>
          <a:bodyPr wrap="square">
            <a:spAutoFit/>
          </a:bodyPr>
          <a:lstStyle/>
          <a:p>
            <a:pPr indent="1466850" algn="just">
              <a:tabLst>
                <a:tab pos="457200" algn="l"/>
              </a:tabLst>
            </a:pPr>
            <a:r>
              <a:rPr lang="en-US" altLang="zh-CN" sz="1000" dirty="0">
                <a:latin typeface="Times New Roman" panose="02020603050405020304" pitchFamily="18" charset="0"/>
                <a:cs typeface="Times New Roman" panose="02020603050405020304" pitchFamily="18" charset="0"/>
              </a:rPr>
              <a:t>        </a:t>
            </a:r>
          </a:p>
          <a:p>
            <a:pPr indent="1466850">
              <a:tabLst>
                <a:tab pos="457200" algn="l"/>
              </a:tabLst>
            </a:pPr>
            <a:endParaRPr lang="en-US" altLang="zh-CN" dirty="0">
              <a:latin typeface="Arial" panose="020B0604020202020204" pitchFamily="34" charset="0"/>
            </a:endParaRPr>
          </a:p>
        </p:txBody>
      </p:sp>
      <p:graphicFrame>
        <p:nvGraphicFramePr>
          <p:cNvPr id="420884" name="Object 20"/>
          <p:cNvGraphicFramePr/>
          <p:nvPr/>
        </p:nvGraphicFramePr>
        <p:xfrm>
          <a:off x="2286000" y="2232660"/>
          <a:ext cx="6167755" cy="464185"/>
        </p:xfrm>
        <a:graphic>
          <a:graphicData uri="http://schemas.openxmlformats.org/presentationml/2006/ole">
            <mc:AlternateContent xmlns:mc="http://schemas.openxmlformats.org/markup-compatibility/2006">
              <mc:Choice xmlns:v="urn:schemas-microsoft-com:vml" Requires="v">
                <p:oleObj spid="_x0000_s25618" r:id="rId3" imgW="3124200" imgH="241300" progId="Equation.3">
                  <p:embed/>
                </p:oleObj>
              </mc:Choice>
              <mc:Fallback>
                <p:oleObj r:id="rId3" imgW="3124200" imgH="241300" progId="Equation.3">
                  <p:embed/>
                  <p:pic>
                    <p:nvPicPr>
                      <p:cNvPr id="420884" name="Object 20"/>
                      <p:cNvPicPr/>
                      <p:nvPr/>
                    </p:nvPicPr>
                    <p:blipFill>
                      <a:blip r:embed="rId4"/>
                      <a:stretch>
                        <a:fillRect/>
                      </a:stretch>
                    </p:blipFill>
                    <p:spPr>
                      <a:xfrm>
                        <a:off x="2286000" y="2232660"/>
                        <a:ext cx="6167755" cy="464185"/>
                      </a:xfrm>
                      <a:prstGeom prst="rect">
                        <a:avLst/>
                      </a:prstGeom>
                      <a:noFill/>
                      <a:ln w="38100">
                        <a:noFill/>
                        <a:miter/>
                      </a:ln>
                    </p:spPr>
                  </p:pic>
                </p:oleObj>
              </mc:Fallback>
            </mc:AlternateContent>
          </a:graphicData>
        </a:graphic>
      </p:graphicFrame>
      <p:graphicFrame>
        <p:nvGraphicFramePr>
          <p:cNvPr id="420883" name="Object 19"/>
          <p:cNvGraphicFramePr/>
          <p:nvPr/>
        </p:nvGraphicFramePr>
        <p:xfrm>
          <a:off x="3371850" y="2795905"/>
          <a:ext cx="2900680" cy="354330"/>
        </p:xfrm>
        <a:graphic>
          <a:graphicData uri="http://schemas.openxmlformats.org/presentationml/2006/ole">
            <mc:AlternateContent xmlns:mc="http://schemas.openxmlformats.org/markup-compatibility/2006">
              <mc:Choice xmlns:v="urn:schemas-microsoft-com:vml" Requires="v">
                <p:oleObj spid="_x0000_s25619" r:id="rId5" imgW="1637665" imgH="177800" progId="Equation.3">
                  <p:embed/>
                </p:oleObj>
              </mc:Choice>
              <mc:Fallback>
                <p:oleObj r:id="rId5" imgW="1637665" imgH="177800" progId="Equation.3">
                  <p:embed/>
                  <p:pic>
                    <p:nvPicPr>
                      <p:cNvPr id="420883" name="Object 19"/>
                      <p:cNvPicPr/>
                      <p:nvPr/>
                    </p:nvPicPr>
                    <p:blipFill>
                      <a:blip r:embed="rId6"/>
                      <a:stretch>
                        <a:fillRect/>
                      </a:stretch>
                    </p:blipFill>
                    <p:spPr>
                      <a:xfrm>
                        <a:off x="3371850" y="2795905"/>
                        <a:ext cx="2900680" cy="354330"/>
                      </a:xfrm>
                      <a:prstGeom prst="rect">
                        <a:avLst/>
                      </a:prstGeom>
                      <a:noFill/>
                      <a:ln w="38100">
                        <a:noFill/>
                        <a:miter/>
                      </a:ln>
                    </p:spPr>
                  </p:pic>
                </p:oleObj>
              </mc:Fallback>
            </mc:AlternateContent>
          </a:graphicData>
        </a:graphic>
      </p:graphicFrame>
      <p:graphicFrame>
        <p:nvGraphicFramePr>
          <p:cNvPr id="420882" name="Object 18"/>
          <p:cNvGraphicFramePr/>
          <p:nvPr/>
        </p:nvGraphicFramePr>
        <p:xfrm>
          <a:off x="6221730" y="2795905"/>
          <a:ext cx="758190" cy="354330"/>
        </p:xfrm>
        <a:graphic>
          <a:graphicData uri="http://schemas.openxmlformats.org/presentationml/2006/ole">
            <mc:AlternateContent xmlns:mc="http://schemas.openxmlformats.org/markup-compatibility/2006">
              <mc:Choice xmlns:v="urn:schemas-microsoft-com:vml" Requires="v">
                <p:oleObj spid="_x0000_s25620" r:id="rId7" imgW="431165" imgH="177800" progId="Equation.3">
                  <p:embed/>
                </p:oleObj>
              </mc:Choice>
              <mc:Fallback>
                <p:oleObj r:id="rId7" imgW="431165" imgH="177800" progId="Equation.3">
                  <p:embed/>
                  <p:pic>
                    <p:nvPicPr>
                      <p:cNvPr id="420882" name="Object 18"/>
                      <p:cNvPicPr/>
                      <p:nvPr/>
                    </p:nvPicPr>
                    <p:blipFill>
                      <a:blip r:embed="rId8"/>
                      <a:stretch>
                        <a:fillRect/>
                      </a:stretch>
                    </p:blipFill>
                    <p:spPr>
                      <a:xfrm>
                        <a:off x="6221730" y="2795905"/>
                        <a:ext cx="758190" cy="354330"/>
                      </a:xfrm>
                      <a:prstGeom prst="rect">
                        <a:avLst/>
                      </a:prstGeom>
                      <a:noFill/>
                      <a:ln w="38100">
                        <a:noFill/>
                        <a:miter/>
                      </a:ln>
                    </p:spPr>
                  </p:pic>
                </p:oleObj>
              </mc:Fallback>
            </mc:AlternateContent>
          </a:graphicData>
        </a:graphic>
      </p:graphicFrame>
      <p:graphicFrame>
        <p:nvGraphicFramePr>
          <p:cNvPr id="420881" name="Object 17"/>
          <p:cNvGraphicFramePr/>
          <p:nvPr/>
        </p:nvGraphicFramePr>
        <p:xfrm>
          <a:off x="2209800" y="3329305"/>
          <a:ext cx="5518150" cy="912495"/>
        </p:xfrm>
        <a:graphic>
          <a:graphicData uri="http://schemas.openxmlformats.org/presentationml/2006/ole">
            <mc:AlternateContent xmlns:mc="http://schemas.openxmlformats.org/markup-compatibility/2006">
              <mc:Choice xmlns:v="urn:schemas-microsoft-com:vml" Requires="v">
                <p:oleObj spid="_x0000_s25621" r:id="rId9" imgW="2768600" imgH="469900" progId="Equation.3">
                  <p:embed/>
                </p:oleObj>
              </mc:Choice>
              <mc:Fallback>
                <p:oleObj r:id="rId9" imgW="2768600" imgH="469900" progId="Equation.3">
                  <p:embed/>
                  <p:pic>
                    <p:nvPicPr>
                      <p:cNvPr id="420881" name="Object 17"/>
                      <p:cNvPicPr/>
                      <p:nvPr/>
                    </p:nvPicPr>
                    <p:blipFill>
                      <a:blip r:embed="rId10"/>
                      <a:stretch>
                        <a:fillRect/>
                      </a:stretch>
                    </p:blipFill>
                    <p:spPr>
                      <a:xfrm>
                        <a:off x="2209800" y="3329305"/>
                        <a:ext cx="5518150" cy="912495"/>
                      </a:xfrm>
                      <a:prstGeom prst="rect">
                        <a:avLst/>
                      </a:prstGeom>
                      <a:noFill/>
                      <a:ln w="38100">
                        <a:noFill/>
                        <a:miter/>
                      </a:ln>
                    </p:spPr>
                  </p:pic>
                </p:oleObj>
              </mc:Fallback>
            </mc:AlternateContent>
          </a:graphicData>
        </a:graphic>
      </p:graphicFrame>
      <p:graphicFrame>
        <p:nvGraphicFramePr>
          <p:cNvPr id="420880" name="Object 16"/>
          <p:cNvGraphicFramePr/>
          <p:nvPr/>
        </p:nvGraphicFramePr>
        <p:xfrm>
          <a:off x="3505200" y="4319905"/>
          <a:ext cx="2840355" cy="818515"/>
        </p:xfrm>
        <a:graphic>
          <a:graphicData uri="http://schemas.openxmlformats.org/presentationml/2006/ole">
            <mc:AlternateContent xmlns:mc="http://schemas.openxmlformats.org/markup-compatibility/2006">
              <mc:Choice xmlns:v="urn:schemas-microsoft-com:vml" Requires="v">
                <p:oleObj spid="_x0000_s25622" r:id="rId11" imgW="1308100" imgH="419100" progId="Equation.3">
                  <p:embed/>
                </p:oleObj>
              </mc:Choice>
              <mc:Fallback>
                <p:oleObj r:id="rId11" imgW="1308100" imgH="419100" progId="Equation.3">
                  <p:embed/>
                  <p:pic>
                    <p:nvPicPr>
                      <p:cNvPr id="420880" name="Object 16"/>
                      <p:cNvPicPr/>
                      <p:nvPr/>
                    </p:nvPicPr>
                    <p:blipFill>
                      <a:blip r:embed="rId12"/>
                      <a:stretch>
                        <a:fillRect/>
                      </a:stretch>
                    </p:blipFill>
                    <p:spPr>
                      <a:xfrm>
                        <a:off x="3505200" y="4319905"/>
                        <a:ext cx="2840355" cy="818515"/>
                      </a:xfrm>
                      <a:prstGeom prst="rect">
                        <a:avLst/>
                      </a:prstGeom>
                      <a:noFill/>
                      <a:ln w="38100">
                        <a:noFill/>
                        <a:miter/>
                      </a:ln>
                    </p:spPr>
                  </p:pic>
                </p:oleObj>
              </mc:Fallback>
            </mc:AlternateContent>
          </a:graphicData>
        </a:graphic>
      </p:graphicFrame>
      <p:graphicFrame>
        <p:nvGraphicFramePr>
          <p:cNvPr id="420879" name="Object 15"/>
          <p:cNvGraphicFramePr/>
          <p:nvPr/>
        </p:nvGraphicFramePr>
        <p:xfrm>
          <a:off x="6324600" y="4396105"/>
          <a:ext cx="807720" cy="761365"/>
        </p:xfrm>
        <a:graphic>
          <a:graphicData uri="http://schemas.openxmlformats.org/presentationml/2006/ole">
            <mc:AlternateContent xmlns:mc="http://schemas.openxmlformats.org/markup-compatibility/2006">
              <mc:Choice xmlns:v="urn:schemas-microsoft-com:vml" Requires="v">
                <p:oleObj spid="_x0000_s25623" r:id="rId13" imgW="457200" imgH="393700" progId="Equation.3">
                  <p:embed/>
                </p:oleObj>
              </mc:Choice>
              <mc:Fallback>
                <p:oleObj r:id="rId13" imgW="457200" imgH="393700" progId="Equation.3">
                  <p:embed/>
                  <p:pic>
                    <p:nvPicPr>
                      <p:cNvPr id="420879" name="Object 15"/>
                      <p:cNvPicPr/>
                      <p:nvPr/>
                    </p:nvPicPr>
                    <p:blipFill>
                      <a:blip r:embed="rId14"/>
                      <a:stretch>
                        <a:fillRect/>
                      </a:stretch>
                    </p:blipFill>
                    <p:spPr>
                      <a:xfrm>
                        <a:off x="6324600" y="4396105"/>
                        <a:ext cx="807720" cy="761365"/>
                      </a:xfrm>
                      <a:prstGeom prst="rect">
                        <a:avLst/>
                      </a:prstGeom>
                      <a:noFill/>
                      <a:ln w="38100">
                        <a:noFill/>
                        <a:miter/>
                      </a:ln>
                    </p:spPr>
                  </p:pic>
                </p:oleObj>
              </mc:Fallback>
            </mc:AlternateContent>
          </a:graphicData>
        </a:graphic>
      </p:graphicFrame>
      <p:graphicFrame>
        <p:nvGraphicFramePr>
          <p:cNvPr id="420878" name="Object 14"/>
          <p:cNvGraphicFramePr/>
          <p:nvPr/>
        </p:nvGraphicFramePr>
        <p:xfrm>
          <a:off x="7162800" y="4624705"/>
          <a:ext cx="758825" cy="354330"/>
        </p:xfrm>
        <a:graphic>
          <a:graphicData uri="http://schemas.openxmlformats.org/presentationml/2006/ole">
            <mc:AlternateContent xmlns:mc="http://schemas.openxmlformats.org/markup-compatibility/2006">
              <mc:Choice xmlns:v="urn:schemas-microsoft-com:vml" Requires="v">
                <p:oleObj spid="_x0000_s25624" r:id="rId15" imgW="431165" imgH="177800" progId="Equation.3">
                  <p:embed/>
                </p:oleObj>
              </mc:Choice>
              <mc:Fallback>
                <p:oleObj r:id="rId15" imgW="431165" imgH="177800" progId="Equation.3">
                  <p:embed/>
                  <p:pic>
                    <p:nvPicPr>
                      <p:cNvPr id="420878" name="Object 14"/>
                      <p:cNvPicPr/>
                      <p:nvPr/>
                    </p:nvPicPr>
                    <p:blipFill>
                      <a:blip r:embed="rId16"/>
                      <a:stretch>
                        <a:fillRect/>
                      </a:stretch>
                    </p:blipFill>
                    <p:spPr>
                      <a:xfrm>
                        <a:off x="7162800" y="4624705"/>
                        <a:ext cx="758825" cy="354330"/>
                      </a:xfrm>
                      <a:prstGeom prst="rect">
                        <a:avLst/>
                      </a:prstGeom>
                      <a:noFill/>
                      <a:ln w="38100">
                        <a:noFill/>
                        <a:miter/>
                      </a:ln>
                    </p:spPr>
                  </p:pic>
                </p:oleObj>
              </mc:Fallback>
            </mc:AlternateContent>
          </a:graphicData>
        </a:graphic>
      </p:graphicFrame>
      <p:sp>
        <p:nvSpPr>
          <p:cNvPr id="420886" name="Text Box 22"/>
          <p:cNvSpPr txBox="1"/>
          <p:nvPr/>
        </p:nvSpPr>
        <p:spPr>
          <a:xfrm>
            <a:off x="2133600" y="5462905"/>
            <a:ext cx="2596515" cy="491490"/>
          </a:xfrm>
          <a:prstGeom prst="rect">
            <a:avLst/>
          </a:prstGeom>
          <a:noFill/>
          <a:ln w="9525">
            <a:noFill/>
          </a:ln>
        </p:spPr>
        <p:txBody>
          <a:bodyPr wrap="square">
            <a:spAutoFit/>
          </a:bodyPr>
          <a:lstStyle/>
          <a:p>
            <a:pPr>
              <a:spcBef>
                <a:spcPct val="50000"/>
              </a:spcBef>
            </a:pPr>
            <a:r>
              <a:rPr lang="zh-CN" altLang="en-US" sz="2600" b="1" dirty="0">
                <a:latin typeface="宋体" panose="02010600030101010101" pitchFamily="2" charset="-122"/>
              </a:rPr>
              <a:t>综合可信度：</a:t>
            </a:r>
            <a:r>
              <a:rPr lang="zh-CN" altLang="en-US" sz="2600" b="1" dirty="0">
                <a:latin typeface="Arial" panose="020B0604020202020204" pitchFamily="34" charset="0"/>
              </a:rPr>
              <a:t> </a:t>
            </a:r>
          </a:p>
        </p:txBody>
      </p:sp>
      <p:sp>
        <p:nvSpPr>
          <p:cNvPr id="10255" name="Rectangle 24"/>
          <p:cNvSpPr/>
          <p:nvPr/>
        </p:nvSpPr>
        <p:spPr>
          <a:xfrm>
            <a:off x="5848350"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420887" name="Object 23"/>
          <p:cNvGraphicFramePr/>
          <p:nvPr/>
        </p:nvGraphicFramePr>
        <p:xfrm>
          <a:off x="4114800" y="5506085"/>
          <a:ext cx="1865630" cy="467360"/>
        </p:xfrm>
        <a:graphic>
          <a:graphicData uri="http://schemas.openxmlformats.org/presentationml/2006/ole">
            <mc:AlternateContent xmlns:mc="http://schemas.openxmlformats.org/markup-compatibility/2006">
              <mc:Choice xmlns:v="urn:schemas-microsoft-com:vml" Requires="v">
                <p:oleObj spid="_x0000_s25625" r:id="rId17" imgW="697865" imgH="165100" progId="Equation.DSMT4">
                  <p:embed/>
                </p:oleObj>
              </mc:Choice>
              <mc:Fallback>
                <p:oleObj r:id="rId17" imgW="697865" imgH="165100" progId="Equation.DSMT4">
                  <p:embed/>
                  <p:pic>
                    <p:nvPicPr>
                      <p:cNvPr id="420887" name="Object 23"/>
                      <p:cNvPicPr/>
                      <p:nvPr/>
                    </p:nvPicPr>
                    <p:blipFill>
                      <a:blip r:embed="rId18"/>
                      <a:stretch>
                        <a:fillRect/>
                      </a:stretch>
                    </p:blipFill>
                    <p:spPr>
                      <a:xfrm>
                        <a:off x="4114800" y="5506085"/>
                        <a:ext cx="1865630" cy="467360"/>
                      </a:xfrm>
                      <a:prstGeom prst="rect">
                        <a:avLst/>
                      </a:prstGeom>
                      <a:noFill/>
                      <a:ln w="38100">
                        <a:noFill/>
                        <a:miter/>
                      </a:ln>
                    </p:spPr>
                  </p:pic>
                </p:oleObj>
              </mc:Fallback>
            </mc:AlternateContent>
          </a:graphicData>
        </a:graphic>
      </p:graphicFrame>
      <p:sp>
        <p:nvSpPr>
          <p:cNvPr id="10" name="灯片编号占位符 9"/>
          <p:cNvSpPr>
            <a:spLocks noGrp="1"/>
          </p:cNvSpPr>
          <p:nvPr>
            <p:ph type="sldNum" sz="quarter" idx="12"/>
          </p:nvPr>
        </p:nvSpPr>
        <p:spPr/>
        <p:txBody>
          <a:bodyPr/>
          <a:lstStyle/>
          <a:p>
            <a:pPr>
              <a:defRPr/>
            </a:pPr>
            <a:fld id="{EECEB855-5168-4E94-817A-57D2439D0FBC}" type="slidenum">
              <a:rPr lang="en-US" altLang="zh-CN"/>
              <a:t>43</a:t>
            </a:fld>
            <a:endParaRPr lang="zh-CN" altLang="en-US" dirty="0"/>
          </a:p>
        </p:txBody>
      </p:sp>
      <p:sp>
        <p:nvSpPr>
          <p:cNvPr id="12"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a:t>
            </a:r>
            <a:r>
              <a:rPr lang="en-US" altLang="zh-CN" dirty="0">
                <a:sym typeface="+mn-ea"/>
              </a:rPr>
              <a:t>4</a:t>
            </a:r>
            <a:r>
              <a:rPr lang="zh-CN" altLang="en-US" dirty="0">
                <a:sym typeface="+mn-ea"/>
              </a:rPr>
              <a:t> 可信度方法</a:t>
            </a:r>
            <a:endParaRPr lang="zh-CN" altLang="en-US" dirty="0"/>
          </a:p>
        </p:txBody>
      </p:sp>
    </p:spTree>
    <p:extLst>
      <p:ext uri="{BB962C8B-B14F-4D97-AF65-F5344CB8AC3E}">
        <p14:creationId xmlns:p14="http://schemas.microsoft.com/office/powerpoint/2010/main" val="5887447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0881"/>
                                        </p:tgtEl>
                                        <p:attrNameLst>
                                          <p:attrName>style.visibility</p:attrName>
                                        </p:attrNameLst>
                                      </p:cBhvr>
                                      <p:to>
                                        <p:strVal val="visible"/>
                                      </p:to>
                                    </p:set>
                                    <p:anim calcmode="lin" valueType="num">
                                      <p:cBhvr additive="base">
                                        <p:cTn id="7" dur="500" fill="hold"/>
                                        <p:tgtEl>
                                          <p:spTgt spid="420881"/>
                                        </p:tgtEl>
                                        <p:attrNameLst>
                                          <p:attrName>ppt_x</p:attrName>
                                        </p:attrNameLst>
                                      </p:cBhvr>
                                      <p:tavLst>
                                        <p:tav tm="0">
                                          <p:val>
                                            <p:strVal val="#ppt_x"/>
                                          </p:val>
                                        </p:tav>
                                        <p:tav tm="100000">
                                          <p:val>
                                            <p:strVal val="#ppt_x"/>
                                          </p:val>
                                        </p:tav>
                                      </p:tavLst>
                                    </p:anim>
                                    <p:anim calcmode="lin" valueType="num">
                                      <p:cBhvr additive="base">
                                        <p:cTn id="8" dur="500" fill="hold"/>
                                        <p:tgtEl>
                                          <p:spTgt spid="42088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0880"/>
                                        </p:tgtEl>
                                        <p:attrNameLst>
                                          <p:attrName>style.visibility</p:attrName>
                                        </p:attrNameLst>
                                      </p:cBhvr>
                                      <p:to>
                                        <p:strVal val="visible"/>
                                      </p:to>
                                    </p:set>
                                    <p:anim calcmode="lin" valueType="num">
                                      <p:cBhvr additive="base">
                                        <p:cTn id="11" dur="500" fill="hold"/>
                                        <p:tgtEl>
                                          <p:spTgt spid="420880"/>
                                        </p:tgtEl>
                                        <p:attrNameLst>
                                          <p:attrName>ppt_x</p:attrName>
                                        </p:attrNameLst>
                                      </p:cBhvr>
                                      <p:tavLst>
                                        <p:tav tm="0">
                                          <p:val>
                                            <p:strVal val="#ppt_x"/>
                                          </p:val>
                                        </p:tav>
                                        <p:tav tm="100000">
                                          <p:val>
                                            <p:strVal val="#ppt_x"/>
                                          </p:val>
                                        </p:tav>
                                      </p:tavLst>
                                    </p:anim>
                                    <p:anim calcmode="lin" valueType="num">
                                      <p:cBhvr additive="base">
                                        <p:cTn id="12" dur="500" fill="hold"/>
                                        <p:tgtEl>
                                          <p:spTgt spid="42088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0879"/>
                                        </p:tgtEl>
                                        <p:attrNameLst>
                                          <p:attrName>style.visibility</p:attrName>
                                        </p:attrNameLst>
                                      </p:cBhvr>
                                      <p:to>
                                        <p:strVal val="visible"/>
                                      </p:to>
                                    </p:set>
                                    <p:anim calcmode="lin" valueType="num">
                                      <p:cBhvr additive="base">
                                        <p:cTn id="15" dur="500" fill="hold"/>
                                        <p:tgtEl>
                                          <p:spTgt spid="420879"/>
                                        </p:tgtEl>
                                        <p:attrNameLst>
                                          <p:attrName>ppt_x</p:attrName>
                                        </p:attrNameLst>
                                      </p:cBhvr>
                                      <p:tavLst>
                                        <p:tav tm="0">
                                          <p:val>
                                            <p:strVal val="#ppt_x"/>
                                          </p:val>
                                        </p:tav>
                                        <p:tav tm="100000">
                                          <p:val>
                                            <p:strVal val="#ppt_x"/>
                                          </p:val>
                                        </p:tav>
                                      </p:tavLst>
                                    </p:anim>
                                    <p:anim calcmode="lin" valueType="num">
                                      <p:cBhvr additive="base">
                                        <p:cTn id="16" dur="500" fill="hold"/>
                                        <p:tgtEl>
                                          <p:spTgt spid="42087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0878"/>
                                        </p:tgtEl>
                                        <p:attrNameLst>
                                          <p:attrName>style.visibility</p:attrName>
                                        </p:attrNameLst>
                                      </p:cBhvr>
                                      <p:to>
                                        <p:strVal val="visible"/>
                                      </p:to>
                                    </p:set>
                                    <p:anim calcmode="lin" valueType="num">
                                      <p:cBhvr additive="base">
                                        <p:cTn id="19" dur="500" fill="hold"/>
                                        <p:tgtEl>
                                          <p:spTgt spid="420878"/>
                                        </p:tgtEl>
                                        <p:attrNameLst>
                                          <p:attrName>ppt_x</p:attrName>
                                        </p:attrNameLst>
                                      </p:cBhvr>
                                      <p:tavLst>
                                        <p:tav tm="0">
                                          <p:val>
                                            <p:strVal val="#ppt_x"/>
                                          </p:val>
                                        </p:tav>
                                        <p:tav tm="100000">
                                          <p:val>
                                            <p:strVal val="#ppt_x"/>
                                          </p:val>
                                        </p:tav>
                                      </p:tavLst>
                                    </p:anim>
                                    <p:anim calcmode="lin" valueType="num">
                                      <p:cBhvr additive="base">
                                        <p:cTn id="20" dur="500" fill="hold"/>
                                        <p:tgtEl>
                                          <p:spTgt spid="4208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0886"/>
                                        </p:tgtEl>
                                        <p:attrNameLst>
                                          <p:attrName>style.visibility</p:attrName>
                                        </p:attrNameLst>
                                      </p:cBhvr>
                                      <p:to>
                                        <p:strVal val="visible"/>
                                      </p:to>
                                    </p:set>
                                    <p:anim calcmode="lin" valueType="num">
                                      <p:cBhvr additive="base">
                                        <p:cTn id="25" dur="500" fill="hold"/>
                                        <p:tgtEl>
                                          <p:spTgt spid="420886"/>
                                        </p:tgtEl>
                                        <p:attrNameLst>
                                          <p:attrName>ppt_x</p:attrName>
                                        </p:attrNameLst>
                                      </p:cBhvr>
                                      <p:tavLst>
                                        <p:tav tm="0">
                                          <p:val>
                                            <p:strVal val="#ppt_x"/>
                                          </p:val>
                                        </p:tav>
                                        <p:tav tm="100000">
                                          <p:val>
                                            <p:strVal val="#ppt_x"/>
                                          </p:val>
                                        </p:tav>
                                      </p:tavLst>
                                    </p:anim>
                                    <p:anim calcmode="lin" valueType="num">
                                      <p:cBhvr additive="base">
                                        <p:cTn id="26" dur="500" fill="hold"/>
                                        <p:tgtEl>
                                          <p:spTgt spid="42088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0887"/>
                                        </p:tgtEl>
                                        <p:attrNameLst>
                                          <p:attrName>style.visibility</p:attrName>
                                        </p:attrNameLst>
                                      </p:cBhvr>
                                      <p:to>
                                        <p:strVal val="visible"/>
                                      </p:to>
                                    </p:set>
                                    <p:anim calcmode="lin" valueType="num">
                                      <p:cBhvr additive="base">
                                        <p:cTn id="29" dur="500" fill="hold"/>
                                        <p:tgtEl>
                                          <p:spTgt spid="420887"/>
                                        </p:tgtEl>
                                        <p:attrNameLst>
                                          <p:attrName>ppt_x</p:attrName>
                                        </p:attrNameLst>
                                      </p:cBhvr>
                                      <p:tavLst>
                                        <p:tav tm="0">
                                          <p:val>
                                            <p:strVal val="#ppt_x"/>
                                          </p:val>
                                        </p:tav>
                                        <p:tav tm="100000">
                                          <p:val>
                                            <p:strVal val="#ppt_x"/>
                                          </p:val>
                                        </p:tav>
                                      </p:tavLst>
                                    </p:anim>
                                    <p:anim calcmode="lin" valueType="num">
                                      <p:cBhvr additive="base">
                                        <p:cTn id="30" dur="500" fill="hold"/>
                                        <p:tgtEl>
                                          <p:spTgt spid="4208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6" grpId="0"/>
      <p:bldP spid="420886"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09569"/>
          <p:cNvSpPr>
            <a:spLocks noGrp="1"/>
          </p:cNvSpPr>
          <p:nvPr>
            <p:ph type="title"/>
          </p:nvPr>
        </p:nvSpPr>
        <p:spPr/>
        <p:txBody>
          <a:bodyPr/>
          <a:lstStyle/>
          <a:p>
            <a:pPr algn="l">
              <a:spcBef>
                <a:spcPct val="20000"/>
              </a:spcBef>
              <a:buClrTx/>
              <a:buSzTx/>
              <a:buFontTx/>
              <a:defRPr/>
            </a:pPr>
            <a:r>
              <a:rPr lang="zh-CN" altLang="en-US" noProof="1"/>
              <a:t>小结——不确定性推理  </a:t>
            </a:r>
          </a:p>
        </p:txBody>
      </p:sp>
      <p:sp>
        <p:nvSpPr>
          <p:cNvPr id="168964" name="文本占位符 109570"/>
          <p:cNvSpPr>
            <a:spLocks noGrp="1" noChangeArrowheads="1"/>
          </p:cNvSpPr>
          <p:nvPr>
            <p:ph idx="1"/>
          </p:nvPr>
        </p:nvSpPr>
        <p:spPr>
          <a:xfrm>
            <a:off x="1167600" y="1417320"/>
            <a:ext cx="9253220" cy="2011680"/>
          </a:xfrm>
        </p:spPr>
        <p:txBody>
          <a:bodyPr>
            <a:normAutofit/>
          </a:bodyPr>
          <a:lstStyle/>
          <a:p>
            <a:pPr eaLnBrk="1" hangingPunct="1">
              <a:lnSpc>
                <a:spcPct val="140000"/>
              </a:lnSpc>
            </a:pPr>
            <a:r>
              <a:rPr lang="zh-CN" altLang="en-US" sz="2800" dirty="0">
                <a:latin typeface="Times New Roman" panose="02020603050405020304" pitchFamily="18" charset="0"/>
                <a:ea typeface="宋体" panose="02010600030101010101" pitchFamily="2" charset="-122"/>
                <a:sym typeface="幼圆" panose="02010509060101010101" pitchFamily="49" charset="-122"/>
              </a:rPr>
              <a:t>不确定性推理是从不确定性的证据出发，通过不确定性知识，推出具有一定程度的不确定性的或近乎合理的结论。</a:t>
            </a:r>
            <a:endParaRPr lang="zh-CN" altLang="en-US" sz="28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44</a:t>
            </a:fld>
            <a:endParaRPr lang="zh-CN" altLang="en-US" dirty="0"/>
          </a:p>
        </p:txBody>
      </p:sp>
      <p:sp>
        <p:nvSpPr>
          <p:cNvPr id="5" name="内容占位符 2">
            <a:extLst>
              <a:ext uri="{FF2B5EF4-FFF2-40B4-BE49-F238E27FC236}">
                <a16:creationId xmlns:a16="http://schemas.microsoft.com/office/drawing/2014/main" id="{0FF19425-5D7A-4B92-9F0B-2636A72548DA}"/>
              </a:ext>
            </a:extLst>
          </p:cNvPr>
          <p:cNvSpPr txBox="1">
            <a:spLocks/>
          </p:cNvSpPr>
          <p:nvPr/>
        </p:nvSpPr>
        <p:spPr>
          <a:xfrm>
            <a:off x="1646390" y="2760290"/>
            <a:ext cx="8774430" cy="4097710"/>
          </a:xfrm>
          <a:prstGeom prst="rect">
            <a:avLst/>
          </a:prstGeom>
        </p:spPr>
        <p:txBody>
          <a:bodyPr vert="horz" lIns="0" tIns="45720" rIns="0" bIns="45720" rtlCol="0">
            <a:normAutofit/>
          </a:bodyPr>
          <a:lstStyle>
            <a:lvl1pPr marL="355600" indent="-355600"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marL="514350" indent="-514350">
              <a:buFont typeface="+mj-lt"/>
              <a:buAutoNum type="arabicPeriod"/>
            </a:pPr>
            <a:r>
              <a:rPr lang="zh-CN" altLang="en-US" sz="2600" dirty="0">
                <a:sym typeface="+mn-ea"/>
              </a:rPr>
              <a:t>不确定性推理的主要问题，与确定性推理的区别</a:t>
            </a:r>
          </a:p>
          <a:p>
            <a:pPr marL="514350" indent="-514350">
              <a:buFont typeface="+mj-lt"/>
              <a:buAutoNum type="arabicPeriod"/>
            </a:pPr>
            <a:r>
              <a:rPr lang="zh-CN" altLang="en-US" sz="2600" dirty="0">
                <a:sym typeface="+mn-ea"/>
              </a:rPr>
              <a:t>概率推理</a:t>
            </a:r>
            <a:endParaRPr lang="en-US" altLang="zh-CN" sz="2600" dirty="0">
              <a:sym typeface="+mn-ea"/>
            </a:endParaRPr>
          </a:p>
          <a:p>
            <a:pPr marL="514350" indent="-514350">
              <a:buFont typeface="+mj-lt"/>
              <a:buAutoNum type="arabicPeriod"/>
            </a:pPr>
            <a:r>
              <a:rPr lang="zh-CN" altLang="en-US" sz="2600" dirty="0">
                <a:sym typeface="+mn-ea"/>
              </a:rPr>
              <a:t>主观贝叶斯方法实现</a:t>
            </a:r>
            <a:r>
              <a:rPr lang="zh-CN" altLang="en-US" sz="2600" dirty="0"/>
              <a:t>不确定性</a:t>
            </a:r>
            <a:r>
              <a:rPr lang="zh-CN" altLang="en-US" sz="2600" dirty="0">
                <a:sym typeface="+mn-ea"/>
              </a:rPr>
              <a:t>推理</a:t>
            </a:r>
            <a:endParaRPr lang="en-US" altLang="zh-CN" sz="2600" dirty="0">
              <a:sym typeface="+mn-ea"/>
            </a:endParaRPr>
          </a:p>
          <a:p>
            <a:pPr lvl="1">
              <a:buFont typeface="Wingdings" panose="05000000000000000000" pitchFamily="2" charset="2"/>
              <a:buChar char="ü"/>
            </a:pPr>
            <a:r>
              <a:rPr lang="zh-CN" altLang="en-US" sz="2400" dirty="0">
                <a:sym typeface="+mn-ea"/>
              </a:rPr>
              <a:t>由先验概率推理出后验概率</a:t>
            </a:r>
          </a:p>
          <a:p>
            <a:pPr lvl="1">
              <a:buFont typeface="Wingdings" panose="05000000000000000000" pitchFamily="2" charset="2"/>
              <a:buChar char="ü"/>
            </a:pPr>
            <a:r>
              <a:rPr lang="zh-CN" altLang="en-US" sz="2400" dirty="0">
                <a:sym typeface="+mn-ea"/>
              </a:rPr>
              <a:t>先验概率、类条件概率、全概率、后验概率</a:t>
            </a:r>
          </a:p>
          <a:p>
            <a:pPr marL="514350" indent="-514350">
              <a:buFont typeface="+mj-lt"/>
              <a:buAutoNum type="arabicPeriod"/>
            </a:pPr>
            <a:r>
              <a:rPr lang="zh-CN" altLang="en-US" sz="2600" dirty="0">
                <a:sym typeface="+mn-ea"/>
              </a:rPr>
              <a:t>可信度推理（ CF推理）实现</a:t>
            </a:r>
            <a:r>
              <a:rPr lang="zh-CN" altLang="en-US" sz="2600" dirty="0"/>
              <a:t>不确定性推理</a:t>
            </a:r>
            <a:endParaRPr lang="en-US" altLang="zh-CN" sz="2600" dirty="0"/>
          </a:p>
          <a:p>
            <a:pPr lvl="1">
              <a:buFont typeface="Wingdings" panose="05000000000000000000" pitchFamily="2" charset="2"/>
              <a:buChar char="ü"/>
            </a:pPr>
            <a:r>
              <a:rPr lang="zh-CN" altLang="en-US" sz="2400" dirty="0"/>
              <a:t>由Shortliffe等人提出，在专家系统MYCIN中得到的成功应用。</a:t>
            </a:r>
          </a:p>
        </p:txBody>
      </p:sp>
    </p:spTree>
    <p:extLst>
      <p:ext uri="{BB962C8B-B14F-4D97-AF65-F5344CB8AC3E}">
        <p14:creationId xmlns:p14="http://schemas.microsoft.com/office/powerpoint/2010/main" val="3851707918"/>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28725" y="404496"/>
            <a:ext cx="12192000" cy="765175"/>
          </a:xfrm>
        </p:spPr>
        <p:txBody>
          <a:bodyPr/>
          <a:lstStyle/>
          <a:p>
            <a:r>
              <a:rPr lang="zh-CN" altLang="en-US" dirty="0"/>
              <a:t>拓展阅读</a:t>
            </a:r>
          </a:p>
        </p:txBody>
      </p:sp>
      <p:sp>
        <p:nvSpPr>
          <p:cNvPr id="7" name="文本占位符 6"/>
          <p:cNvSpPr>
            <a:spLocks noGrp="1"/>
          </p:cNvSpPr>
          <p:nvPr>
            <p:ph type="body" sz="half" idx="1"/>
          </p:nvPr>
        </p:nvSpPr>
        <p:spPr>
          <a:xfrm>
            <a:off x="1228726" y="1582420"/>
            <a:ext cx="4244975" cy="4922520"/>
          </a:xfrm>
        </p:spPr>
        <p:txBody>
          <a:bodyPr/>
          <a:lstStyle/>
          <a:p>
            <a:r>
              <a:rPr lang="zh-CN" altLang="en-US" sz="2800" dirty="0"/>
              <a:t>中国人工智能学会通讯</a:t>
            </a:r>
            <a:r>
              <a:rPr lang="en-US" altLang="zh-CN" sz="2800" dirty="0"/>
              <a:t>2020.9</a:t>
            </a:r>
            <a:r>
              <a:rPr lang="zh-CN" altLang="en-US" sz="2800" dirty="0"/>
              <a:t>月刊（不确定性知识获取与推理）</a:t>
            </a:r>
          </a:p>
          <a:p>
            <a:r>
              <a:rPr lang="zh-CN" altLang="en-US" sz="2800" dirty="0"/>
              <a:t>https://book.yunzhan365.com/poui/moqq/mobile/index.html</a:t>
            </a:r>
          </a:p>
          <a:p>
            <a:endParaRPr lang="zh-CN" altLang="en-US" sz="2800" dirty="0"/>
          </a:p>
        </p:txBody>
      </p:sp>
      <p:pic>
        <p:nvPicPr>
          <p:cNvPr id="4" name="内容占位符 3"/>
          <p:cNvPicPr>
            <a:picLocks noGrp="1" noChangeAspect="1"/>
          </p:cNvPicPr>
          <p:nvPr>
            <p:ph sz="half" idx="2"/>
            <p:custDataLst>
              <p:tags r:id="rId1"/>
            </p:custDataLst>
          </p:nvPr>
        </p:nvPicPr>
        <p:blipFill>
          <a:blip r:embed="rId3"/>
          <a:stretch>
            <a:fillRect/>
          </a:stretch>
        </p:blipFill>
        <p:spPr>
          <a:xfrm>
            <a:off x="6670040" y="1582420"/>
            <a:ext cx="3552190" cy="4773930"/>
          </a:xfrm>
          <a:prstGeom prst="rect">
            <a:avLst/>
          </a:prstGeom>
        </p:spPr>
      </p:pic>
      <p:sp>
        <p:nvSpPr>
          <p:cNvPr id="3" name="灯片编号占位符 2"/>
          <p:cNvSpPr>
            <a:spLocks noGrp="1"/>
          </p:cNvSpPr>
          <p:nvPr>
            <p:ph type="sldNum" sz="quarter" idx="10"/>
          </p:nvPr>
        </p:nvSpPr>
        <p:spPr>
          <a:xfrm>
            <a:off x="9256713" y="6356350"/>
            <a:ext cx="1828800" cy="365125"/>
          </a:xfrm>
        </p:spPr>
        <p:txBody>
          <a:bodyPr/>
          <a:lstStyle/>
          <a:p>
            <a:pPr lvl="0" eaLnBrk="1" hangingPunct="1"/>
            <a:fld id="{9A0DB2DC-4C9A-4742-B13C-FB6460FD3503}" type="slidenum">
              <a:rPr lang="ja-JP" altLang="en-US" dirty="0">
                <a:latin typeface="Arial" panose="020B0604020202020204" pitchFamily="34" charset="0"/>
              </a:rPr>
              <a:t>45</a:t>
            </a:fld>
            <a:endParaRPr lang="ja-JP" altLang="en-US" dirty="0">
              <a:latin typeface="Arial" panose="020B0604020202020204" pitchFamily="34" charset="0"/>
            </a:endParaRPr>
          </a:p>
        </p:txBody>
      </p:sp>
    </p:spTree>
    <p:extLst>
      <p:ext uri="{BB962C8B-B14F-4D97-AF65-F5344CB8AC3E}">
        <p14:creationId xmlns:p14="http://schemas.microsoft.com/office/powerpoint/2010/main" val="1320957628"/>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35000" y="2058988"/>
            <a:ext cx="10923588" cy="1981200"/>
          </a:xfrm>
        </p:spPr>
        <p:txBody>
          <a:bodyPr>
            <a:normAutofit/>
          </a:bodyPr>
          <a:lstStyle/>
          <a:p>
            <a:pPr fontAlgn="auto">
              <a:lnSpc>
                <a:spcPct val="150000"/>
              </a:lnSpc>
              <a:spcAft>
                <a:spcPts val="0"/>
              </a:spcAft>
              <a:defRPr/>
            </a:pPr>
            <a:r>
              <a:rPr lang="zh-CN" altLang="en-US" sz="4800" dirty="0">
                <a:solidFill>
                  <a:schemeClr val="tx2"/>
                </a:solidFill>
              </a:rPr>
              <a:t>欢迎交流讨论！</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13" name="内容占位符 273412"/>
          <p:cNvGraphicFramePr>
            <a:graphicFrameLocks noGrp="1"/>
          </p:cNvGraphicFramePr>
          <p:nvPr>
            <p:ph sz="quarter" idx="1"/>
          </p:nvPr>
        </p:nvGraphicFramePr>
        <p:xfrm>
          <a:off x="2442314" y="3128486"/>
          <a:ext cx="6781800" cy="3505200"/>
        </p:xfrm>
        <a:graphic>
          <a:graphicData uri="http://schemas.openxmlformats.org/presentationml/2006/ole">
            <mc:AlternateContent xmlns:mc="http://schemas.openxmlformats.org/markup-compatibility/2006">
              <mc:Choice xmlns:v="urn:schemas-microsoft-com:vml" Requires="v">
                <p:oleObj spid="_x0000_s1036" r:id="rId3" imgW="3597910" imgH="1988820" progId="SmartDraw.2">
                  <p:embed/>
                </p:oleObj>
              </mc:Choice>
              <mc:Fallback>
                <p:oleObj r:id="rId3" imgW="3597910" imgH="1988820" progId="SmartDraw.2">
                  <p:embed/>
                  <p:pic>
                    <p:nvPicPr>
                      <p:cNvPr id="0" name="内容占位符 2734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2314" y="3128486"/>
                        <a:ext cx="6781800" cy="35052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矩形 272386"/>
          <p:cNvSpPr>
            <a:spLocks noChangeArrowheads="1"/>
          </p:cNvSpPr>
          <p:nvPr/>
        </p:nvSpPr>
        <p:spPr bwMode="auto">
          <a:xfrm>
            <a:off x="1848774" y="1480856"/>
            <a:ext cx="8819226" cy="189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indent="0">
              <a:lnSpc>
                <a:spcPct val="120000"/>
              </a:lnSpc>
              <a:spcBef>
                <a:spcPct val="20000"/>
              </a:spcBef>
              <a:buClr>
                <a:schemeClr val="accent2"/>
              </a:buClr>
            </a:pPr>
            <a:r>
              <a:rPr lang="zh-CN" altLang="en-US" sz="2600" b="1" dirty="0">
                <a:latin typeface="Times New Roman" panose="02020603050405020304" pitchFamily="18" charset="0"/>
              </a:rPr>
              <a:t>前面讨论了把知识用某种模式表示出来存储到计算机中去。但是，为使计算机具有智能，还必须使它具有思维能力。推理是求解问题的一种重要方法。因此，推理方法成为人工智能的一个重要研究课题。</a:t>
            </a:r>
          </a:p>
        </p:txBody>
      </p:sp>
      <p:sp>
        <p:nvSpPr>
          <p:cNvPr id="8"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4.1 什么是不确定性推理</a:t>
            </a:r>
            <a:endParaRPr lang="zh-CN" altLang="en-US" dirty="0"/>
          </a:p>
        </p:txBody>
      </p:sp>
      <p:sp>
        <p:nvSpPr>
          <p:cNvPr id="12" name="灯片编号占位符 11"/>
          <p:cNvSpPr>
            <a:spLocks noGrp="1"/>
          </p:cNvSpPr>
          <p:nvPr>
            <p:ph type="sldNum" sz="quarter" idx="12"/>
          </p:nvPr>
        </p:nvSpPr>
        <p:spPr/>
        <p:txBody>
          <a:bodyPr/>
          <a:lstStyle/>
          <a:p>
            <a:pPr>
              <a:defRPr/>
            </a:pPr>
            <a:fld id="{56BB1540-D2E2-4D9C-88AE-1CC29FF01B9B}" type="slidenum">
              <a:rPr lang="en-US" altLang="zh-CN"/>
              <a:t>5</a:t>
            </a:fld>
            <a:endParaRPr lang="zh-CN" altLang="en-US" dirty="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sz="quarter" idx="4294967295"/>
            <p:custDataLst>
              <p:tags r:id="rId2"/>
            </p:custDataLst>
          </p:nvPr>
        </p:nvGraphicFramePr>
        <p:xfrm>
          <a:off x="1499870" y="286385"/>
          <a:ext cx="9956165" cy="6285230"/>
        </p:xfrm>
        <a:graphic>
          <a:graphicData uri="http://schemas.openxmlformats.org/drawingml/2006/table">
            <a:tbl>
              <a:tblPr firstRow="1" bandRow="1">
                <a:tableStyleId>{5C22544A-7EE6-4342-B048-85BDC9FD1C3A}</a:tableStyleId>
              </a:tblPr>
              <a:tblGrid>
                <a:gridCol w="1596390">
                  <a:extLst>
                    <a:ext uri="{9D8B030D-6E8A-4147-A177-3AD203B41FA5}">
                      <a16:colId xmlns:a16="http://schemas.microsoft.com/office/drawing/2014/main" val="20000"/>
                    </a:ext>
                  </a:extLst>
                </a:gridCol>
                <a:gridCol w="4070985">
                  <a:extLst>
                    <a:ext uri="{9D8B030D-6E8A-4147-A177-3AD203B41FA5}">
                      <a16:colId xmlns:a16="http://schemas.microsoft.com/office/drawing/2014/main" val="20001"/>
                    </a:ext>
                  </a:extLst>
                </a:gridCol>
                <a:gridCol w="4288790">
                  <a:extLst>
                    <a:ext uri="{9D8B030D-6E8A-4147-A177-3AD203B41FA5}">
                      <a16:colId xmlns:a16="http://schemas.microsoft.com/office/drawing/2014/main" val="20002"/>
                    </a:ext>
                  </a:extLst>
                </a:gridCol>
              </a:tblGrid>
              <a:tr h="489585">
                <a:tc>
                  <a:txBody>
                    <a:bodyPr/>
                    <a:lstStyle/>
                    <a:p>
                      <a:pPr algn="ctr">
                        <a:buNone/>
                      </a:pPr>
                      <a:r>
                        <a:rPr lang="zh-CN" altLang="en-US" sz="2400"/>
                        <a:t>区别</a:t>
                      </a:r>
                    </a:p>
                  </a:txBody>
                  <a:tcPr/>
                </a:tc>
                <a:tc>
                  <a:txBody>
                    <a:bodyPr/>
                    <a:lstStyle/>
                    <a:p>
                      <a:pPr algn="ctr">
                        <a:buNone/>
                      </a:pPr>
                      <a:r>
                        <a:rPr lang="zh-CN" sz="2400" dirty="0">
                          <a:solidFill>
                            <a:schemeClr val="bg1"/>
                          </a:solidFill>
                          <a:latin typeface="Times New Roman" panose="02020603050405020304" pitchFamily="18" charset="0"/>
                          <a:ea typeface="黑体" panose="02010609060101010101" pitchFamily="2" charset="-122"/>
                          <a:sym typeface="+mn-ea"/>
                        </a:rPr>
                        <a:t>经典逻辑、 经典推理</a:t>
                      </a:r>
                      <a:endParaRPr lang="zh-CN" altLang="en-US" sz="2400" dirty="0">
                        <a:solidFill>
                          <a:schemeClr val="bg1"/>
                        </a:solidFill>
                        <a:latin typeface="Times New Roman" panose="02020603050405020304" pitchFamily="18" charset="0"/>
                        <a:ea typeface="黑体" panose="02010609060101010101" pitchFamily="2" charset="-122"/>
                        <a:sym typeface="+mn-ea"/>
                      </a:endParaRPr>
                    </a:p>
                  </a:txBody>
                  <a:tcPr/>
                </a:tc>
                <a:tc>
                  <a:txBody>
                    <a:bodyPr/>
                    <a:lstStyle/>
                    <a:p>
                      <a:pPr algn="ctr">
                        <a:buNone/>
                      </a:pPr>
                      <a:r>
                        <a:rPr lang="zh-CN" sz="2400" dirty="0">
                          <a:solidFill>
                            <a:schemeClr val="bg1"/>
                          </a:solidFill>
                          <a:latin typeface="Times New Roman" panose="02020603050405020304" pitchFamily="18" charset="0"/>
                          <a:ea typeface="黑体" panose="02010609060101010101" pitchFamily="2" charset="-122"/>
                          <a:sym typeface="+mn-ea"/>
                        </a:rPr>
                        <a:t>非经典逻辑、非经典推理</a:t>
                      </a:r>
                      <a:endParaRPr lang="zh-CN" altLang="en-US" sz="2400" dirty="0">
                        <a:solidFill>
                          <a:schemeClr val="bg1"/>
                        </a:solidFill>
                        <a:latin typeface="Times New Roman" panose="02020603050405020304" pitchFamily="18" charset="0"/>
                        <a:ea typeface="黑体" panose="02010609060101010101" pitchFamily="2" charset="-122"/>
                        <a:sym typeface="+mn-ea"/>
                      </a:endParaRPr>
                    </a:p>
                  </a:txBody>
                  <a:tcPr/>
                </a:tc>
                <a:extLst>
                  <a:ext uri="{0D108BD9-81ED-4DB2-BD59-A6C34878D82A}">
                    <a16:rowId xmlns:a16="http://schemas.microsoft.com/office/drawing/2014/main" val="10000"/>
                  </a:ext>
                </a:extLst>
              </a:tr>
              <a:tr h="571500">
                <a:tc>
                  <a:txBody>
                    <a:bodyPr/>
                    <a:lstStyle/>
                    <a:p>
                      <a:pPr>
                        <a:buNone/>
                      </a:pPr>
                      <a:r>
                        <a:rPr lang="zh-CN" altLang="en-US" sz="2400"/>
                        <a:t>推理方法</a:t>
                      </a:r>
                    </a:p>
                  </a:txBody>
                  <a:tcPr/>
                </a:tc>
                <a:tc>
                  <a:txBody>
                    <a:bodyPr/>
                    <a:lstStyle/>
                    <a:p>
                      <a:pPr>
                        <a:buNone/>
                      </a:pPr>
                      <a:r>
                        <a:rPr lang="zh-CN" altLang="en-US" sz="2400"/>
                        <a:t>演绎逻辑推理</a:t>
                      </a:r>
                    </a:p>
                  </a:txBody>
                  <a:tcPr/>
                </a:tc>
                <a:tc>
                  <a:txBody>
                    <a:bodyPr/>
                    <a:lstStyle/>
                    <a:p>
                      <a:pPr>
                        <a:buNone/>
                      </a:pPr>
                      <a:r>
                        <a:rPr lang="zh-CN" altLang="en-US" sz="2400"/>
                        <a:t>归纳</a:t>
                      </a:r>
                      <a:r>
                        <a:rPr lang="zh-CN" altLang="en-US" sz="2400">
                          <a:sym typeface="+mn-ea"/>
                        </a:rPr>
                        <a:t>逻辑推理</a:t>
                      </a:r>
                      <a:endParaRPr lang="zh-CN" altLang="en-US" sz="2400"/>
                    </a:p>
                  </a:txBody>
                  <a:tcPr/>
                </a:tc>
                <a:extLst>
                  <a:ext uri="{0D108BD9-81ED-4DB2-BD59-A6C34878D82A}">
                    <a16:rowId xmlns:a16="http://schemas.microsoft.com/office/drawing/2014/main" val="10001"/>
                  </a:ext>
                </a:extLst>
              </a:tr>
              <a:tr h="981075">
                <a:tc>
                  <a:txBody>
                    <a:bodyPr/>
                    <a:lstStyle/>
                    <a:p>
                      <a:pPr>
                        <a:buNone/>
                      </a:pPr>
                      <a:r>
                        <a:rPr lang="zh-CN" altLang="en-US" sz="2400"/>
                        <a:t>辖域取值</a:t>
                      </a:r>
                    </a:p>
                  </a:txBody>
                  <a:tcPr/>
                </a:tc>
                <a:tc>
                  <a:txBody>
                    <a:bodyPr/>
                    <a:lstStyle/>
                    <a:p>
                      <a:pPr>
                        <a:buNone/>
                      </a:pPr>
                      <a:r>
                        <a:rPr lang="zh-CN" altLang="en-US" sz="2400"/>
                        <a:t>二值逻辑</a:t>
                      </a:r>
                    </a:p>
                  </a:txBody>
                  <a:tcPr/>
                </a:tc>
                <a:tc>
                  <a:txBody>
                    <a:bodyPr/>
                    <a:lstStyle/>
                    <a:p>
                      <a:pPr>
                        <a:buNone/>
                      </a:pPr>
                      <a:r>
                        <a:rPr lang="zh-CN" altLang="en-US" sz="2400">
                          <a:sym typeface="+mn-ea"/>
                        </a:rPr>
                        <a:t>多值逻辑（三值、四值、模糊逻辑等）</a:t>
                      </a:r>
                      <a:endParaRPr lang="zh-CN" altLang="en-US" sz="2400"/>
                    </a:p>
                  </a:txBody>
                  <a:tcPr/>
                </a:tc>
                <a:extLst>
                  <a:ext uri="{0D108BD9-81ED-4DB2-BD59-A6C34878D82A}">
                    <a16:rowId xmlns:a16="http://schemas.microsoft.com/office/drawing/2014/main" val="10002"/>
                  </a:ext>
                </a:extLst>
              </a:tr>
              <a:tr h="970280">
                <a:tc>
                  <a:txBody>
                    <a:bodyPr/>
                    <a:lstStyle/>
                    <a:p>
                      <a:pPr>
                        <a:buNone/>
                      </a:pPr>
                      <a:r>
                        <a:rPr lang="zh-CN" altLang="en-US" sz="2400"/>
                        <a:t>运算法则</a:t>
                      </a:r>
                    </a:p>
                  </a:txBody>
                  <a:tcPr/>
                </a:tc>
                <a:tc>
                  <a:txBody>
                    <a:bodyPr/>
                    <a:lstStyle/>
                    <a:p>
                      <a:pPr>
                        <a:buNone/>
                      </a:pPr>
                      <a:r>
                        <a:rPr lang="en-US" altLang="zh-CN" sz="2400"/>
                        <a:t>~</a:t>
                      </a:r>
                      <a:r>
                        <a:rPr lang="zh-CN" altLang="en-US" sz="2400"/>
                        <a:t>（</a:t>
                      </a:r>
                      <a:r>
                        <a:rPr lang="en-US" altLang="zh-CN" sz="2400"/>
                        <a:t>~P)=P </a:t>
                      </a:r>
                      <a:r>
                        <a:rPr lang="zh-CN" altLang="en-US" sz="2400"/>
                        <a:t>等</a:t>
                      </a:r>
                    </a:p>
                  </a:txBody>
                  <a:tcPr/>
                </a:tc>
                <a:tc>
                  <a:txBody>
                    <a:bodyPr/>
                    <a:lstStyle/>
                    <a:p>
                      <a:pPr>
                        <a:buNone/>
                      </a:pPr>
                      <a:r>
                        <a:rPr lang="zh-CN" altLang="en-US" sz="2400"/>
                        <a:t>经典逻辑中的许多运算法则在非经典逻辑中不再成立。</a:t>
                      </a:r>
                    </a:p>
                  </a:txBody>
                  <a:tcPr/>
                </a:tc>
                <a:extLst>
                  <a:ext uri="{0D108BD9-81ED-4DB2-BD59-A6C34878D82A}">
                    <a16:rowId xmlns:a16="http://schemas.microsoft.com/office/drawing/2014/main" val="10003"/>
                  </a:ext>
                </a:extLst>
              </a:tr>
              <a:tr h="1633855">
                <a:tc>
                  <a:txBody>
                    <a:bodyPr/>
                    <a:lstStyle/>
                    <a:p>
                      <a:pPr>
                        <a:buNone/>
                      </a:pPr>
                      <a:r>
                        <a:rPr lang="zh-CN" altLang="en-US" sz="2400"/>
                        <a:t>逻辑算符</a:t>
                      </a:r>
                    </a:p>
                  </a:txBody>
                  <a:tcPr/>
                </a:tc>
                <a:tc>
                  <a:txBody>
                    <a:bodyPr/>
                    <a:lstStyle/>
                    <a:p>
                      <a:pPr>
                        <a:buNone/>
                      </a:pPr>
                      <a:r>
                        <a:rPr lang="en-US" altLang="zh-CN" sz="2400" b="1" dirty="0">
                          <a:solidFill>
                            <a:srgbClr val="0000FF"/>
                          </a:solidFill>
                          <a:latin typeface="Times New Roman" panose="02020603050405020304" pitchFamily="18" charset="0"/>
                          <a:sym typeface="+mn-ea"/>
                        </a:rPr>
                        <a:t>~ ∨ ∧ </a:t>
                      </a:r>
                      <a:r>
                        <a:rPr lang="en-US" altLang="en-US" sz="2400" b="1" dirty="0">
                          <a:sym typeface="+mn-ea"/>
                        </a:rPr>
                        <a:t>→  </a:t>
                      </a:r>
                      <a:r>
                        <a:rPr lang="en-US" altLang="zh-CN" sz="2400" b="1" dirty="0">
                          <a:latin typeface="Times New Roman" panose="02020603050405020304" pitchFamily="18" charset="0"/>
                          <a:sym typeface="Wingdings 3" panose="05040102010807070707" pitchFamily="18" charset="2"/>
                        </a:rPr>
                        <a:t>   </a:t>
                      </a:r>
                      <a:endParaRPr lang="zh-CN" altLang="en-US" sz="2400"/>
                    </a:p>
                    <a:p>
                      <a:pPr>
                        <a:buNone/>
                      </a:pPr>
                      <a:r>
                        <a:rPr lang="zh-CN" altLang="en-US" sz="2400"/>
                        <a:t>这些算符组成的谓词逻辑公式只能回答</a:t>
                      </a:r>
                      <a:r>
                        <a:rPr lang="en-US" altLang="zh-CN" sz="2400"/>
                        <a:t>”</a:t>
                      </a:r>
                      <a:r>
                        <a:rPr lang="zh-CN" altLang="en-US" sz="2400"/>
                        <a:t>什么是真</a:t>
                      </a:r>
                      <a:r>
                        <a:rPr lang="en-US" altLang="zh-CN" sz="2400"/>
                        <a:t>/</a:t>
                      </a:r>
                      <a:r>
                        <a:rPr lang="zh-CN" altLang="en-US" sz="2400"/>
                        <a:t>假</a:t>
                      </a:r>
                      <a:r>
                        <a:rPr lang="en-US" altLang="zh-CN" sz="2400"/>
                        <a:t>”</a:t>
                      </a:r>
                      <a:r>
                        <a:rPr lang="zh-CN" altLang="en-US" sz="2400"/>
                        <a:t>的是非判断问题</a:t>
                      </a:r>
                    </a:p>
                  </a:txBody>
                  <a:tcPr/>
                </a:tc>
                <a:tc>
                  <a:txBody>
                    <a:bodyPr/>
                    <a:lstStyle/>
                    <a:p>
                      <a:pPr>
                        <a:buNone/>
                      </a:pPr>
                      <a:r>
                        <a:rPr lang="zh-CN" altLang="en-US" sz="2400"/>
                        <a:t>引用的附加算符（模态算符、算子）可以处理</a:t>
                      </a:r>
                      <a:r>
                        <a:rPr lang="en-US" altLang="zh-CN" sz="2400"/>
                        <a:t>“</a:t>
                      </a:r>
                      <a:r>
                        <a:rPr lang="zh-CN" altLang="en-US" sz="2400"/>
                        <a:t>什么可能真</a:t>
                      </a:r>
                      <a:r>
                        <a:rPr lang="en-US" altLang="zh-CN" sz="2400"/>
                        <a:t>/</a:t>
                      </a:r>
                      <a:r>
                        <a:rPr lang="zh-CN" altLang="en-US" sz="2400"/>
                        <a:t>假</a:t>
                      </a:r>
                      <a:r>
                        <a:rPr lang="en-US" altLang="zh-CN" sz="2400"/>
                        <a:t>”</a:t>
                      </a:r>
                      <a:r>
                        <a:rPr lang="zh-CN" altLang="en-US" sz="2400"/>
                        <a:t>、</a:t>
                      </a:r>
                      <a:r>
                        <a:rPr lang="en-US" altLang="zh-CN" sz="2400">
                          <a:sym typeface="+mn-ea"/>
                        </a:rPr>
                        <a:t>“</a:t>
                      </a:r>
                      <a:r>
                        <a:rPr lang="zh-CN" altLang="en-US" sz="2400">
                          <a:sym typeface="+mn-ea"/>
                        </a:rPr>
                        <a:t>什么</a:t>
                      </a:r>
                      <a:r>
                        <a:rPr lang="zh-CN" sz="2400">
                          <a:sym typeface="+mn-ea"/>
                        </a:rPr>
                        <a:t>必然</a:t>
                      </a:r>
                      <a:r>
                        <a:rPr lang="zh-CN" altLang="en-US" sz="2400">
                          <a:sym typeface="+mn-ea"/>
                        </a:rPr>
                        <a:t>假</a:t>
                      </a:r>
                      <a:r>
                        <a:rPr lang="en-US" altLang="zh-CN" sz="2400">
                          <a:sym typeface="+mn-ea"/>
                        </a:rPr>
                        <a:t>”</a:t>
                      </a:r>
                      <a:r>
                        <a:rPr lang="zh-CN" altLang="en-US" sz="2400">
                          <a:sym typeface="+mn-ea"/>
                        </a:rPr>
                        <a:t>之类问题</a:t>
                      </a:r>
                    </a:p>
                  </a:txBody>
                  <a:tcPr/>
                </a:tc>
                <a:extLst>
                  <a:ext uri="{0D108BD9-81ED-4DB2-BD59-A6C34878D82A}">
                    <a16:rowId xmlns:a16="http://schemas.microsoft.com/office/drawing/2014/main" val="10004"/>
                  </a:ext>
                </a:extLst>
              </a:tr>
              <a:tr h="1638935">
                <a:tc>
                  <a:txBody>
                    <a:bodyPr/>
                    <a:lstStyle/>
                    <a:p>
                      <a:pPr>
                        <a:buNone/>
                      </a:pPr>
                      <a:r>
                        <a:rPr lang="zh-CN" altLang="en-US" sz="2400"/>
                        <a:t>单调性</a:t>
                      </a:r>
                    </a:p>
                  </a:txBody>
                  <a:tcPr/>
                </a:tc>
                <a:tc>
                  <a:txBody>
                    <a:bodyPr/>
                    <a:lstStyle/>
                    <a:p>
                      <a:pPr>
                        <a:buNone/>
                      </a:pPr>
                      <a:r>
                        <a:rPr lang="zh-CN" altLang="en-US" sz="2400"/>
                        <a:t>单调性，即已知事实（定理）均为充分可信的，不含随着新事实的出现而使原有事实变为假。</a:t>
                      </a:r>
                    </a:p>
                  </a:txBody>
                  <a:tcPr/>
                </a:tc>
                <a:tc>
                  <a:txBody>
                    <a:bodyPr/>
                    <a:lstStyle/>
                    <a:p>
                      <a:pPr>
                        <a:buNone/>
                      </a:pPr>
                      <a:r>
                        <a:rPr lang="zh-CN" altLang="en-US" sz="2400" dirty="0">
                          <a:sym typeface="+mn-ea"/>
                        </a:rPr>
                        <a:t>非单调性，即当客观情况发生变化或人们对客观情况的认识有了深化时，旧的认识可能被修正或否定。</a:t>
                      </a:r>
                    </a:p>
                  </a:txBody>
                  <a:tcPr/>
                </a:tc>
                <a:extLst>
                  <a:ext uri="{0D108BD9-81ED-4DB2-BD59-A6C34878D82A}">
                    <a16:rowId xmlns:a16="http://schemas.microsoft.com/office/drawing/2014/main" val="10005"/>
                  </a:ext>
                </a:extLst>
              </a:tr>
            </a:tbl>
          </a:graphicData>
        </a:graphic>
      </p:graphicFrame>
      <p:sp>
        <p:nvSpPr>
          <p:cNvPr id="7" name="文本框 6"/>
          <p:cNvSpPr txBox="1"/>
          <p:nvPr/>
        </p:nvSpPr>
        <p:spPr>
          <a:xfrm>
            <a:off x="5198110" y="5335270"/>
            <a:ext cx="309880" cy="368300"/>
          </a:xfrm>
          <a:prstGeom prst="rect">
            <a:avLst/>
          </a:prstGeom>
          <a:noFill/>
        </p:spPr>
        <p:txBody>
          <a:bodyPr wrap="none" rtlCol="0">
            <a:spAutoFit/>
          </a:bodyPr>
          <a:lstStyle/>
          <a:p>
            <a:endParaRPr lang="zh-CN" altLang="en-US"/>
          </a:p>
        </p:txBody>
      </p:sp>
      <p:graphicFrame>
        <p:nvGraphicFramePr>
          <p:cNvPr id="37898" name="对象 225288"/>
          <p:cNvGraphicFramePr/>
          <p:nvPr/>
        </p:nvGraphicFramePr>
        <p:xfrm>
          <a:off x="5677219" y="3180081"/>
          <a:ext cx="276225" cy="339725"/>
        </p:xfrm>
        <a:graphic>
          <a:graphicData uri="http://schemas.openxmlformats.org/presentationml/2006/ole">
            <mc:AlternateContent xmlns:mc="http://schemas.openxmlformats.org/markup-compatibility/2006">
              <mc:Choice xmlns:v="urn:schemas-microsoft-com:vml" Requires="v">
                <p:oleObj spid="_x0000_s2071" r:id="rId4" imgW="127000" imgH="152400" progId="Equation.DSMT4">
                  <p:embed/>
                </p:oleObj>
              </mc:Choice>
              <mc:Fallback>
                <p:oleObj r:id="rId4" imgW="127000" imgH="152400" progId="Equation.DSMT4">
                  <p:embed/>
                  <p:pic>
                    <p:nvPicPr>
                      <p:cNvPr id="0" name="对象 225288"/>
                      <p:cNvPicPr/>
                      <p:nvPr/>
                    </p:nvPicPr>
                    <p:blipFill>
                      <a:blip r:embed="rId5"/>
                      <a:stretch>
                        <a:fillRect/>
                      </a:stretch>
                    </p:blipFill>
                    <p:spPr>
                      <a:xfrm>
                        <a:off x="5677219" y="3180081"/>
                        <a:ext cx="276225" cy="339725"/>
                      </a:xfrm>
                      <a:prstGeom prst="rect">
                        <a:avLst/>
                      </a:prstGeom>
                      <a:noFill/>
                      <a:ln w="38100">
                        <a:noFill/>
                        <a:miter/>
                      </a:ln>
                    </p:spPr>
                  </p:pic>
                </p:oleObj>
              </mc:Fallback>
            </mc:AlternateContent>
          </a:graphicData>
        </a:graphic>
      </p:graphicFrame>
      <p:graphicFrame>
        <p:nvGraphicFramePr>
          <p:cNvPr id="37893" name="对象 225283"/>
          <p:cNvGraphicFramePr/>
          <p:nvPr/>
        </p:nvGraphicFramePr>
        <p:xfrm>
          <a:off x="5198111" y="3180080"/>
          <a:ext cx="330835" cy="311150"/>
        </p:xfrm>
        <a:graphic>
          <a:graphicData uri="http://schemas.openxmlformats.org/presentationml/2006/ole">
            <mc:AlternateContent xmlns:mc="http://schemas.openxmlformats.org/markup-compatibility/2006">
              <mc:Choice xmlns:v="urn:schemas-microsoft-com:vml" Requires="v">
                <p:oleObj spid="_x0000_s2072" r:id="rId6" imgW="152400" imgH="165100" progId="Equation.3">
                  <p:embed/>
                </p:oleObj>
              </mc:Choice>
              <mc:Fallback>
                <p:oleObj r:id="rId6" imgW="152400" imgH="165100" progId="Equation.3">
                  <p:embed/>
                  <p:pic>
                    <p:nvPicPr>
                      <p:cNvPr id="0" name="对象 225283"/>
                      <p:cNvPicPr/>
                      <p:nvPr/>
                    </p:nvPicPr>
                    <p:blipFill>
                      <a:blip r:embed="rId7"/>
                      <a:stretch>
                        <a:fillRect/>
                      </a:stretch>
                    </p:blipFill>
                    <p:spPr>
                      <a:xfrm>
                        <a:off x="5198111" y="3180080"/>
                        <a:ext cx="330835" cy="311150"/>
                      </a:xfrm>
                      <a:prstGeom prst="rect">
                        <a:avLst/>
                      </a:prstGeom>
                      <a:noFill/>
                      <a:ln w="38100">
                        <a:noFill/>
                        <a:miter/>
                      </a:ln>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B7686533-5085-49CD-84C5-02730EC0AE39}" type="slidenum">
              <a:rPr lang="en-US" altLang="zh-CN"/>
              <a:t>6</a:t>
            </a:fld>
            <a:endParaRPr lang="zh-CN" altLang="en-US"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p:cNvSpPr>
          <p:nvPr>
            <p:ph idx="1"/>
          </p:nvPr>
        </p:nvSpPr>
        <p:spPr>
          <a:xfrm>
            <a:off x="1847851" y="1706880"/>
            <a:ext cx="8424863" cy="4890770"/>
          </a:xfrm>
        </p:spPr>
        <p:txBody>
          <a:bodyPr vert="horz" wrap="square" lIns="91440" tIns="45720" rIns="91440" bIns="45720" rtlCol="0" anchor="t">
            <a:normAutofit/>
          </a:bodyPr>
          <a:lstStyle/>
          <a:p>
            <a:pPr eaLnBrk="1" hangingPunct="1">
              <a:lnSpc>
                <a:spcPct val="150000"/>
              </a:lnSpc>
              <a:spcBef>
                <a:spcPct val="40000"/>
              </a:spcBef>
            </a:pPr>
            <a:r>
              <a:rPr lang="zh-CN" altLang="en-US" sz="2800" b="1" dirty="0">
                <a:latin typeface="Times New Roman" panose="02020603050405020304" pitchFamily="18" charset="0"/>
              </a:rPr>
              <a:t>推理：从</a:t>
            </a:r>
            <a:r>
              <a:rPr lang="zh-CN" altLang="en-US" sz="2800" b="1" dirty="0">
                <a:solidFill>
                  <a:srgbClr val="0000FF"/>
                </a:solidFill>
                <a:latin typeface="Times New Roman" panose="02020603050405020304" pitchFamily="18" charset="0"/>
              </a:rPr>
              <a:t>已知事实（证据）</a:t>
            </a:r>
            <a:r>
              <a:rPr lang="zh-CN" altLang="en-US" sz="2800" b="1" dirty="0">
                <a:latin typeface="Times New Roman" panose="02020603050405020304" pitchFamily="18" charset="0"/>
              </a:rPr>
              <a:t>出发，通过运用相关</a:t>
            </a:r>
            <a:r>
              <a:rPr lang="zh-CN" altLang="en-US" sz="2800" b="1" dirty="0">
                <a:solidFill>
                  <a:srgbClr val="0000FF"/>
                </a:solidFill>
                <a:latin typeface="Times New Roman" panose="02020603050405020304" pitchFamily="18" charset="0"/>
              </a:rPr>
              <a:t>知识</a:t>
            </a:r>
            <a:r>
              <a:rPr lang="zh-CN" altLang="en-US" sz="2800" b="1" dirty="0">
                <a:latin typeface="Times New Roman" panose="02020603050405020304" pitchFamily="18" charset="0"/>
              </a:rPr>
              <a:t>逐步推出结论或者证明某个假设成立或不成立的思维过程。</a:t>
            </a:r>
          </a:p>
          <a:p>
            <a:pPr eaLnBrk="1" hangingPunct="1">
              <a:lnSpc>
                <a:spcPct val="150000"/>
              </a:lnSpc>
              <a:spcBef>
                <a:spcPct val="40000"/>
              </a:spcBef>
            </a:pPr>
            <a:r>
              <a:rPr lang="zh-CN" altLang="en-US" sz="2800" b="1" dirty="0">
                <a:solidFill>
                  <a:schemeClr val="accent2"/>
                </a:solidFill>
                <a:latin typeface="Times New Roman" panose="02020603050405020304" pitchFamily="18" charset="0"/>
              </a:rPr>
              <a:t>不确定性推理</a:t>
            </a:r>
            <a:r>
              <a:rPr lang="zh-CN" altLang="en-US" sz="2800" b="1" dirty="0">
                <a:latin typeface="Times New Roman" panose="02020603050405020304" pitchFamily="18" charset="0"/>
              </a:rPr>
              <a:t>：从</a:t>
            </a:r>
            <a:r>
              <a:rPr lang="zh-CN" altLang="en-US" sz="2800" b="1" dirty="0">
                <a:solidFill>
                  <a:srgbClr val="0000FF"/>
                </a:solidFill>
                <a:latin typeface="Times New Roman" panose="02020603050405020304" pitchFamily="18" charset="0"/>
              </a:rPr>
              <a:t>不确定性的初始证据</a:t>
            </a:r>
            <a:r>
              <a:rPr lang="zh-CN" altLang="en-US" sz="2800" b="1" dirty="0">
                <a:latin typeface="Times New Roman" panose="02020603050405020304" pitchFamily="18" charset="0"/>
              </a:rPr>
              <a:t>出发，通过运用</a:t>
            </a:r>
            <a:r>
              <a:rPr lang="zh-CN" altLang="en-US" sz="2800" b="1" dirty="0">
                <a:solidFill>
                  <a:srgbClr val="0000FF"/>
                </a:solidFill>
                <a:latin typeface="Times New Roman" panose="02020603050405020304" pitchFamily="18" charset="0"/>
              </a:rPr>
              <a:t>不确定性的知识</a:t>
            </a:r>
            <a:r>
              <a:rPr lang="zh-CN" altLang="en-US" sz="2800" b="1" dirty="0">
                <a:latin typeface="Times New Roman" panose="02020603050405020304" pitchFamily="18" charset="0"/>
              </a:rPr>
              <a:t>，最终推出具有一定程度的不确定性但却是合理或者近乎合理的结论的思维过程。</a:t>
            </a:r>
          </a:p>
          <a:p>
            <a:pPr algn="dist" eaLnBrk="1" hangingPunct="1">
              <a:lnSpc>
                <a:spcPct val="150000"/>
              </a:lnSpc>
              <a:spcBef>
                <a:spcPct val="40000"/>
              </a:spcBef>
              <a:buNone/>
            </a:pPr>
            <a:endParaRPr lang="en-US" altLang="zh-CN" sz="2800" dirty="0">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7</a:t>
            </a:fld>
            <a:endParaRPr lang="zh-CN" altLang="en-US" dirty="0"/>
          </a:p>
        </p:txBody>
      </p:sp>
      <p:sp>
        <p:nvSpPr>
          <p:cNvPr id="5"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4.1 什么是不确定性推理</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2" dur="500"/>
                                        <p:tgtEl>
                                          <p:spTgt spid="757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p:cNvSpPr>
          <p:nvPr>
            <p:ph idx="1"/>
          </p:nvPr>
        </p:nvSpPr>
        <p:spPr>
          <a:xfrm>
            <a:off x="2025650" y="1532708"/>
            <a:ext cx="8642350" cy="3991791"/>
          </a:xfrm>
        </p:spPr>
        <p:txBody>
          <a:bodyPr vert="horz" wrap="square" lIns="91440" tIns="45720" rIns="91440" bIns="45720" rtlCol="0" anchor="t">
            <a:normAutofit/>
          </a:bodyPr>
          <a:lstStyle/>
          <a:p>
            <a:pPr eaLnBrk="1" hangingPunct="1">
              <a:lnSpc>
                <a:spcPct val="110000"/>
              </a:lnSpc>
              <a:spcBef>
                <a:spcPct val="80000"/>
              </a:spcBef>
            </a:pPr>
            <a:r>
              <a:rPr lang="zh-CN" altLang="en-US" sz="2800" dirty="0">
                <a:latin typeface="Times New Roman" panose="02020603050405020304" pitchFamily="18" charset="0"/>
              </a:rPr>
              <a:t>不确定性的表示与量度</a:t>
            </a:r>
          </a:p>
          <a:p>
            <a:pPr eaLnBrk="1" hangingPunct="1">
              <a:lnSpc>
                <a:spcPct val="110000"/>
              </a:lnSpc>
              <a:spcBef>
                <a:spcPct val="80000"/>
              </a:spcBef>
            </a:pPr>
            <a:r>
              <a:rPr lang="zh-CN" altLang="en-US" sz="2800" dirty="0">
                <a:latin typeface="Times New Roman" panose="02020603050405020304" pitchFamily="18" charset="0"/>
              </a:rPr>
              <a:t> 不确定性匹配算法及阈值的选择</a:t>
            </a:r>
          </a:p>
          <a:p>
            <a:pPr eaLnBrk="1" hangingPunct="1">
              <a:lnSpc>
                <a:spcPct val="110000"/>
              </a:lnSpc>
              <a:spcBef>
                <a:spcPct val="80000"/>
              </a:spcBef>
            </a:pPr>
            <a:r>
              <a:rPr lang="zh-CN" altLang="en-US" sz="2800" dirty="0">
                <a:latin typeface="Times New Roman" panose="02020603050405020304" pitchFamily="18" charset="0"/>
              </a:rPr>
              <a:t> 组合证据不确定性的算法 </a:t>
            </a:r>
          </a:p>
          <a:p>
            <a:pPr eaLnBrk="1" hangingPunct="1">
              <a:lnSpc>
                <a:spcPct val="110000"/>
              </a:lnSpc>
              <a:spcBef>
                <a:spcPct val="80000"/>
              </a:spcBef>
            </a:pPr>
            <a:r>
              <a:rPr lang="zh-CN" altLang="en-US" sz="2800" dirty="0">
                <a:latin typeface="Times New Roman" panose="02020603050405020304" pitchFamily="18" charset="0"/>
              </a:rPr>
              <a:t> 不确定性的传递算法</a:t>
            </a:r>
          </a:p>
          <a:p>
            <a:pPr eaLnBrk="1" hangingPunct="1">
              <a:lnSpc>
                <a:spcPct val="110000"/>
              </a:lnSpc>
              <a:spcBef>
                <a:spcPct val="80000"/>
              </a:spcBef>
            </a:pPr>
            <a:r>
              <a:rPr lang="zh-CN" altLang="en-US" sz="2800" dirty="0">
                <a:latin typeface="Times New Roman" panose="02020603050405020304" pitchFamily="18" charset="0"/>
              </a:rPr>
              <a:t> 结论不确定性的合成</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8</a:t>
            </a:fld>
            <a:endParaRPr lang="zh-CN" altLang="en-US" dirty="0"/>
          </a:p>
        </p:txBody>
      </p:sp>
      <p:sp>
        <p:nvSpPr>
          <p:cNvPr id="3"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4.2  不确定性推理中的基本问题</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03">
                                            <p:txEl>
                                              <p:pRg st="1" end="1"/>
                                            </p:txEl>
                                          </p:spTgt>
                                        </p:tgtEl>
                                        <p:attrNameLst>
                                          <p:attrName>style.visibility</p:attrName>
                                        </p:attrNameLst>
                                      </p:cBhvr>
                                      <p:to>
                                        <p:strVal val="visible"/>
                                      </p:to>
                                    </p:set>
                                    <p:anim calcmode="lin" valueType="num">
                                      <p:cBhvr additive="base">
                                        <p:cTn id="13" dur="500" fill="hold"/>
                                        <p:tgtEl>
                                          <p:spTgt spid="307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03">
                                            <p:txEl>
                                              <p:pRg st="2" end="2"/>
                                            </p:txEl>
                                          </p:spTgt>
                                        </p:tgtEl>
                                        <p:attrNameLst>
                                          <p:attrName>style.visibility</p:attrName>
                                        </p:attrNameLst>
                                      </p:cBhvr>
                                      <p:to>
                                        <p:strVal val="visible"/>
                                      </p:to>
                                    </p:set>
                                    <p:anim calcmode="lin" valueType="num">
                                      <p:cBhvr additive="base">
                                        <p:cTn id="19" dur="500" fill="hold"/>
                                        <p:tgtEl>
                                          <p:spTgt spid="3072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03">
                                            <p:txEl>
                                              <p:pRg st="3" end="3"/>
                                            </p:txEl>
                                          </p:spTgt>
                                        </p:tgtEl>
                                        <p:attrNameLst>
                                          <p:attrName>style.visibility</p:attrName>
                                        </p:attrNameLst>
                                      </p:cBhvr>
                                      <p:to>
                                        <p:strVal val="visible"/>
                                      </p:to>
                                    </p:set>
                                    <p:anim calcmode="lin" valueType="num">
                                      <p:cBhvr additive="base">
                                        <p:cTn id="25" dur="500" fill="hold"/>
                                        <p:tgtEl>
                                          <p:spTgt spid="3072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03">
                                            <p:txEl>
                                              <p:pRg st="4" end="4"/>
                                            </p:txEl>
                                          </p:spTgt>
                                        </p:tgtEl>
                                        <p:attrNameLst>
                                          <p:attrName>style.visibility</p:attrName>
                                        </p:attrNameLst>
                                      </p:cBhvr>
                                      <p:to>
                                        <p:strVal val="visible"/>
                                      </p:to>
                                    </p:set>
                                    <p:anim calcmode="lin" valueType="num">
                                      <p:cBhvr additive="base">
                                        <p:cTn id="31" dur="500" fill="hold"/>
                                        <p:tgtEl>
                                          <p:spTgt spid="3072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p:cNvSpPr>
          <p:nvPr>
            <p:ph idx="1"/>
          </p:nvPr>
        </p:nvSpPr>
        <p:spPr>
          <a:xfrm>
            <a:off x="1985645" y="1409065"/>
            <a:ext cx="8218170" cy="2653665"/>
          </a:xfrm>
        </p:spPr>
        <p:txBody>
          <a:bodyPr vert="horz" wrap="square" lIns="91440" tIns="45720" rIns="91440" bIns="45720" rtlCol="0" anchor="t">
            <a:normAutofit/>
          </a:bodyPr>
          <a:lstStyle/>
          <a:p>
            <a:pPr eaLnBrk="1" hangingPunct="1">
              <a:lnSpc>
                <a:spcPct val="110000"/>
              </a:lnSpc>
              <a:buNone/>
            </a:pPr>
            <a:r>
              <a:rPr lang="en-US" altLang="zh-CN" sz="2800" b="1" dirty="0">
                <a:latin typeface="Times New Roman" panose="02020603050405020304" pitchFamily="18" charset="0"/>
              </a:rPr>
              <a:t>  1. </a:t>
            </a:r>
            <a:r>
              <a:rPr lang="zh-CN" altLang="en-US" sz="2800" b="1" dirty="0">
                <a:solidFill>
                  <a:schemeClr val="accent2"/>
                </a:solidFill>
                <a:latin typeface="Times New Roman" panose="02020603050405020304" pitchFamily="18" charset="0"/>
              </a:rPr>
              <a:t>不确定性</a:t>
            </a:r>
            <a:r>
              <a:rPr lang="zh-CN" altLang="en-US" sz="2800" b="1" dirty="0">
                <a:latin typeface="Times New Roman" panose="02020603050405020304" pitchFamily="18" charset="0"/>
              </a:rPr>
              <a:t>的表示与量度</a:t>
            </a:r>
          </a:p>
          <a:p>
            <a:pPr eaLnBrk="1" hangingPunct="1">
              <a:lnSpc>
                <a:spcPct val="90000"/>
              </a:lnSpc>
              <a:spcBef>
                <a:spcPct val="50000"/>
              </a:spcBef>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知识不确定性</a:t>
            </a:r>
            <a:r>
              <a:rPr lang="zh-CN" altLang="en-US" sz="2600" b="1" dirty="0">
                <a:latin typeface="Times New Roman" panose="02020603050405020304" pitchFamily="18" charset="0"/>
              </a:rPr>
              <a:t>的表示</a:t>
            </a:r>
          </a:p>
          <a:p>
            <a:pPr eaLnBrk="1" hangingPunct="1">
              <a:lnSpc>
                <a:spcPct val="90000"/>
              </a:lnSpc>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证据不确定性</a:t>
            </a:r>
            <a:r>
              <a:rPr lang="zh-CN" altLang="en-US" sz="2600" b="1" dirty="0">
                <a:latin typeface="Times New Roman" panose="02020603050405020304" pitchFamily="18" charset="0"/>
              </a:rPr>
              <a:t>的表示</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证据的动态强度</a:t>
            </a:r>
          </a:p>
          <a:p>
            <a:pPr eaLnBrk="1" hangingPunct="1">
              <a:lnSpc>
                <a:spcPct val="90000"/>
              </a:lnSpc>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）不确定性的量度</a:t>
            </a:r>
            <a:r>
              <a:rPr lang="zh-CN" altLang="en-US" sz="2400" dirty="0">
                <a:latin typeface="Times New Roman" panose="02020603050405020304" pitchFamily="18" charset="0"/>
              </a:rPr>
              <a:t>   </a:t>
            </a:r>
          </a:p>
        </p:txBody>
      </p:sp>
      <p:sp>
        <p:nvSpPr>
          <p:cNvPr id="300036" name="AutoShape 4"/>
          <p:cNvSpPr/>
          <p:nvPr/>
        </p:nvSpPr>
        <p:spPr>
          <a:xfrm>
            <a:off x="5532120" y="2475231"/>
            <a:ext cx="4833938" cy="1204913"/>
          </a:xfrm>
          <a:prstGeom prst="accentCallout2">
            <a:avLst>
              <a:gd name="adj1" fmla="val 9486"/>
              <a:gd name="adj2" fmla="val -1574"/>
              <a:gd name="adj3" fmla="val 9486"/>
              <a:gd name="adj4" fmla="val -18259"/>
              <a:gd name="adj5" fmla="val -7245"/>
              <a:gd name="adj6" fmla="val -35667"/>
            </a:avLst>
          </a:prstGeom>
          <a:gradFill rotWithShape="0">
            <a:gsLst>
              <a:gs pos="0">
                <a:srgbClr val="FFFF99"/>
              </a:gs>
              <a:gs pos="50000">
                <a:srgbClr val="FFFFFF"/>
              </a:gs>
              <a:gs pos="100000">
                <a:srgbClr val="FFFF99"/>
              </a:gs>
            </a:gsLst>
            <a:lin ang="18900000" scaled="1"/>
            <a:tileRect/>
          </a:gradFill>
          <a:ln w="9525" cap="flat" cmpd="sng">
            <a:solidFill>
              <a:schemeClr val="tx1"/>
            </a:solidFill>
            <a:prstDash val="solid"/>
            <a:miter/>
            <a:headEnd type="none" w="med" len="med"/>
            <a:tailEnd type="none" w="med" len="med"/>
          </a:ln>
        </p:spPr>
        <p:txBody>
          <a:bodyPr/>
          <a:lstStyle/>
          <a:p>
            <a:pPr algn="just"/>
            <a:r>
              <a:rPr lang="zh-CN" altLang="en-US" sz="2400" b="1" dirty="0">
                <a:latin typeface="宋体" panose="02010600030101010101" pitchFamily="2" charset="-122"/>
              </a:rPr>
              <a:t>在专家系统中知识的不确定性一般是由领域专家给出的，通常是一个数值</a:t>
            </a:r>
            <a:r>
              <a:rPr lang="en-US" altLang="zh-CN" sz="2400" b="1" dirty="0">
                <a:latin typeface="Times New Roman" panose="02020603050405020304" pitchFamily="18" charset="0"/>
              </a:rPr>
              <a:t>——</a:t>
            </a:r>
            <a:r>
              <a:rPr lang="zh-CN" altLang="en-US" sz="2400" b="1" dirty="0">
                <a:latin typeface="宋体" panose="02010600030101010101" pitchFamily="2" charset="-122"/>
              </a:rPr>
              <a:t>知识的静态强度</a:t>
            </a:r>
          </a:p>
        </p:txBody>
      </p:sp>
      <p:sp>
        <p:nvSpPr>
          <p:cNvPr id="300037" name="AutoShape 5"/>
          <p:cNvSpPr/>
          <p:nvPr/>
        </p:nvSpPr>
        <p:spPr>
          <a:xfrm>
            <a:off x="5369560" y="3109595"/>
            <a:ext cx="4833938" cy="1600200"/>
          </a:xfrm>
          <a:prstGeom prst="accentCallout2">
            <a:avLst>
              <a:gd name="adj1" fmla="val 7144"/>
              <a:gd name="adj2" fmla="val -1574"/>
              <a:gd name="adj3" fmla="val 7144"/>
              <a:gd name="adj4" fmla="val -15009"/>
              <a:gd name="adj5" fmla="val -6250"/>
              <a:gd name="adj6" fmla="val -29000"/>
            </a:avLst>
          </a:prstGeom>
          <a:gradFill rotWithShape="0">
            <a:gsLst>
              <a:gs pos="0">
                <a:srgbClr val="FFFFFF"/>
              </a:gs>
              <a:gs pos="50000">
                <a:srgbClr val="CCFFFF"/>
              </a:gs>
              <a:gs pos="100000">
                <a:srgbClr val="FFFFFF"/>
              </a:gs>
            </a:gsLst>
            <a:lin ang="18900000" scaled="1"/>
            <a:tileRect/>
          </a:gradFill>
          <a:ln w="9525" cap="flat" cmpd="sng">
            <a:solidFill>
              <a:schemeClr val="tx1"/>
            </a:solidFill>
            <a:prstDash val="solid"/>
            <a:miter/>
            <a:headEnd type="none" w="med" len="med"/>
            <a:tailEnd type="none" w="med" len="med"/>
          </a:ln>
        </p:spPr>
        <p:txBody>
          <a:bodyPr/>
          <a:lstStyle/>
          <a:p>
            <a:pPr algn="just">
              <a:buFont typeface="Wingdings" panose="05000000000000000000" pitchFamily="2" charset="2"/>
              <a:buChar char="§"/>
            </a:pPr>
            <a:r>
              <a:rPr lang="en-US" altLang="zh-CN" sz="2400" dirty="0">
                <a:latin typeface="宋体" panose="02010600030101010101" pitchFamily="2" charset="-122"/>
              </a:rPr>
              <a:t>  </a:t>
            </a:r>
            <a:r>
              <a:rPr lang="zh-CN" altLang="en-US" sz="2400" b="1" dirty="0">
                <a:latin typeface="宋体" panose="02010600030101010101" pitchFamily="2" charset="-122"/>
              </a:rPr>
              <a:t>用户在求解问题时提供的初始证据。</a:t>
            </a:r>
          </a:p>
          <a:p>
            <a:pPr algn="just">
              <a:buFont typeface="Wingdings" panose="05000000000000000000" pitchFamily="2" charset="2"/>
              <a:buChar char="§"/>
            </a:pPr>
            <a:r>
              <a:rPr lang="zh-CN" altLang="en-US" sz="2400" b="1" dirty="0">
                <a:latin typeface="宋体" panose="02010600030101010101" pitchFamily="2" charset="-122"/>
              </a:rPr>
              <a:t>  在推理中用前面推出的结论作为当前推理的证据。 </a:t>
            </a:r>
          </a:p>
        </p:txBody>
      </p:sp>
      <p:sp>
        <p:nvSpPr>
          <p:cNvPr id="300039" name="Text Box 7"/>
          <p:cNvSpPr txBox="1"/>
          <p:nvPr/>
        </p:nvSpPr>
        <p:spPr>
          <a:xfrm>
            <a:off x="1548130" y="3904615"/>
            <a:ext cx="9093835" cy="2451735"/>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square">
            <a:spAutoFit/>
          </a:bodyPr>
          <a:lstStyle/>
          <a:p>
            <a:pPr algn="just">
              <a:lnSpc>
                <a:spcPct val="110000"/>
              </a:lnSpc>
              <a:spcBef>
                <a:spcPct val="30000"/>
              </a:spcBef>
              <a:buClr>
                <a:schemeClr val="accent2"/>
              </a:buClr>
              <a:buFont typeface="Wingdings" panose="05000000000000000000" pitchFamily="2" charset="2"/>
            </a:pPr>
            <a:r>
              <a:rPr lang="en-US" altLang="zh-CN" sz="2400" b="1" dirty="0">
                <a:latin typeface="Times New Roman" panose="02020603050405020304" pitchFamily="18" charset="0"/>
              </a:rPr>
              <a:t>①</a:t>
            </a:r>
            <a:r>
              <a:rPr lang="en-US" altLang="zh-CN" sz="2400" b="1" dirty="0">
                <a:latin typeface="宋体" panose="02010600030101010101" pitchFamily="2" charset="-122"/>
              </a:rPr>
              <a:t> </a:t>
            </a:r>
            <a:r>
              <a:rPr lang="zh-CN" altLang="en-US" sz="2400" b="1" dirty="0">
                <a:latin typeface="Times New Roman" panose="02020603050405020304" pitchFamily="18" charset="0"/>
              </a:rPr>
              <a:t>能充分表达相应知识及证据不确定性的程度。</a:t>
            </a:r>
            <a:endParaRPr lang="zh-CN" altLang="en-US" sz="2400" b="1" dirty="0">
              <a:latin typeface="宋体" panose="02010600030101010101" pitchFamily="2" charset="-122"/>
            </a:endParaRPr>
          </a:p>
          <a:p>
            <a:pPr algn="just">
              <a:lnSpc>
                <a:spcPct val="11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rPr>
              <a:t>② 度量范围的指定便于领域专家及用户对不确定性的估计。</a:t>
            </a:r>
            <a:endParaRPr lang="zh-CN" altLang="en-US" sz="2400" b="1" dirty="0">
              <a:latin typeface="宋体" panose="02010600030101010101" pitchFamily="2" charset="-122"/>
            </a:endParaRPr>
          </a:p>
          <a:p>
            <a:pPr algn="just">
              <a:lnSpc>
                <a:spcPct val="11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rPr>
              <a:t>③</a:t>
            </a:r>
            <a:r>
              <a:rPr lang="zh-CN" altLang="en-US" sz="2400" b="1" dirty="0">
                <a:latin typeface="宋体" panose="02010600030101010101" pitchFamily="2" charset="-122"/>
              </a:rPr>
              <a:t> </a:t>
            </a:r>
            <a:r>
              <a:rPr lang="zh-CN" altLang="en-US" sz="2400" b="1" dirty="0">
                <a:latin typeface="Times New Roman" panose="02020603050405020304" pitchFamily="18" charset="0"/>
              </a:rPr>
              <a:t>便于对不确定性的传递进行计算，而且对结论算出的不确定性量度不能超出量度规定的范围。</a:t>
            </a:r>
            <a:endParaRPr lang="zh-CN" altLang="en-US" sz="2400" b="1" dirty="0">
              <a:latin typeface="宋体" panose="02010600030101010101" pitchFamily="2" charset="-122"/>
            </a:endParaRPr>
          </a:p>
          <a:p>
            <a:pPr algn="just">
              <a:lnSpc>
                <a:spcPct val="110000"/>
              </a:lnSpc>
              <a:spcBef>
                <a:spcPct val="30000"/>
              </a:spcBef>
              <a:buClr>
                <a:schemeClr val="accent2"/>
              </a:buClr>
              <a:buFont typeface="Wingdings" panose="05000000000000000000" pitchFamily="2" charset="2"/>
            </a:pPr>
            <a:r>
              <a:rPr lang="zh-CN" altLang="en-US" sz="2400" b="1" dirty="0">
                <a:latin typeface="宋体" panose="02010600030101010101" pitchFamily="2" charset="-122"/>
              </a:rPr>
              <a:t>④ </a:t>
            </a:r>
            <a:r>
              <a:rPr lang="zh-CN" altLang="en-US" sz="2400" b="1" dirty="0">
                <a:latin typeface="Times New Roman" panose="02020603050405020304" pitchFamily="18" charset="0"/>
              </a:rPr>
              <a:t>度量的</a:t>
            </a:r>
            <a:r>
              <a:rPr lang="zh-CN" altLang="en-US" sz="2400" b="1" dirty="0">
                <a:latin typeface="宋体" panose="02010600030101010101" pitchFamily="2" charset="-122"/>
              </a:rPr>
              <a:t>确定应当是直观的，同时应有相应的理论依据。</a:t>
            </a:r>
            <a:r>
              <a:rPr lang="zh-CN" altLang="en-US" sz="2200" dirty="0">
                <a:latin typeface="宋体" panose="02010600030101010101" pitchFamily="2" charset="-122"/>
              </a:rPr>
              <a:t> </a:t>
            </a:r>
          </a:p>
        </p:txBody>
      </p:sp>
      <p:sp>
        <p:nvSpPr>
          <p:cNvPr id="2" name="灯片编号占位符 1"/>
          <p:cNvSpPr>
            <a:spLocks noGrp="1"/>
          </p:cNvSpPr>
          <p:nvPr>
            <p:ph type="sldNum" sz="quarter" idx="12"/>
          </p:nvPr>
        </p:nvSpPr>
        <p:spPr/>
        <p:txBody>
          <a:bodyPr/>
          <a:lstStyle/>
          <a:p>
            <a:pPr>
              <a:defRPr/>
            </a:pPr>
            <a:fld id="{EECEB855-5168-4E94-817A-57D2439D0FBC}" type="slidenum">
              <a:rPr lang="en-US" altLang="zh-CN"/>
              <a:t>9</a:t>
            </a:fld>
            <a:endParaRPr lang="zh-CN" altLang="en-US" dirty="0"/>
          </a:p>
        </p:txBody>
      </p:sp>
      <p:sp>
        <p:nvSpPr>
          <p:cNvPr id="5" name="Rectangle 2"/>
          <p:cNvSpPr>
            <a:spLocks noGrp="1" noChangeArrowheads="1"/>
          </p:cNvSpPr>
          <p:nvPr/>
        </p:nvSpPr>
        <p:spPr>
          <a:xfrm>
            <a:off x="1104900" y="76200"/>
            <a:ext cx="9980682" cy="1096962"/>
          </a:xfrm>
          <a:prstGeom prst="rect">
            <a:avLst/>
          </a:prstGeom>
          <a:noFill/>
          <a:ln>
            <a:noFill/>
          </a:ln>
        </p:spPr>
        <p:txBody>
          <a:bodyPr vert="horz" wrap="square" lIns="0" tIns="45720" rIns="0" bIns="45720" numCol="1" rtlCol="0" anchor="b" anchorCtr="0" compatLnSpc="1"/>
          <a:lst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a:lstStyle>
          <a:p>
            <a:pPr algn="l" eaLnBrk="1" hangingPunct="1">
              <a:buClrTx/>
              <a:buSzTx/>
              <a:buFontTx/>
              <a:defRPr/>
            </a:pPr>
            <a:r>
              <a:rPr lang="zh-CN" altLang="en-US" dirty="0">
                <a:sym typeface="+mn-ea"/>
              </a:rPr>
              <a:t>4.2  不确定性推理中的基本问题</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6"/>
                                        </p:tgtEl>
                                        <p:attrNameLst>
                                          <p:attrName>style.visibility</p:attrName>
                                        </p:attrNameLst>
                                      </p:cBhvr>
                                      <p:to>
                                        <p:strVal val="visible"/>
                                      </p:to>
                                    </p:set>
                                  </p:childTnLst>
                                  <p:subTnLst>
                                    <p:set>
                                      <p:cBhvr override="childStyle">
                                        <p:cTn dur="1" fill="hold" display="0" masterRel="nextClick" afterEffect="1"/>
                                        <p:tgtEl>
                                          <p:spTgt spid="30003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7"/>
                                        </p:tgtEl>
                                        <p:attrNameLst>
                                          <p:attrName>style.visibility</p:attrName>
                                        </p:attrNameLst>
                                      </p:cBhvr>
                                      <p:to>
                                        <p:strVal val="visible"/>
                                      </p:to>
                                    </p:set>
                                  </p:childTnLst>
                                  <p:subTnLst>
                                    <p:set>
                                      <p:cBhvr override="childStyle">
                                        <p:cTn dur="1" fill="hold" display="0" masterRel="nextClick" afterEffect="1"/>
                                        <p:tgtEl>
                                          <p:spTgt spid="3000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00039"/>
                                        </p:tgtEl>
                                        <p:attrNameLst>
                                          <p:attrName>style.visibility</p:attrName>
                                        </p:attrNameLst>
                                      </p:cBhvr>
                                      <p:to>
                                        <p:strVal val="visible"/>
                                      </p:to>
                                    </p:set>
                                    <p:anim calcmode="lin" valueType="num">
                                      <p:cBhvr>
                                        <p:cTn id="15" dur="500" fill="hold"/>
                                        <p:tgtEl>
                                          <p:spTgt spid="300039"/>
                                        </p:tgtEl>
                                        <p:attrNameLst>
                                          <p:attrName>ppt_x</p:attrName>
                                        </p:attrNameLst>
                                      </p:cBhvr>
                                      <p:tavLst>
                                        <p:tav tm="0">
                                          <p:val>
                                            <p:strVal val="#ppt_x"/>
                                          </p:val>
                                        </p:tav>
                                        <p:tav tm="100000">
                                          <p:val>
                                            <p:strVal val="#ppt_x"/>
                                          </p:val>
                                        </p:tav>
                                      </p:tavLst>
                                    </p:anim>
                                    <p:anim calcmode="lin" valueType="num">
                                      <p:cBhvr>
                                        <p:cTn id="16" dur="500" fill="hold"/>
                                        <p:tgtEl>
                                          <p:spTgt spid="300039"/>
                                        </p:tgtEl>
                                        <p:attrNameLst>
                                          <p:attrName>ppt_y</p:attrName>
                                        </p:attrNameLst>
                                      </p:cBhvr>
                                      <p:tavLst>
                                        <p:tav tm="0">
                                          <p:val>
                                            <p:strVal val="#ppt_y-#ppt_h/2"/>
                                          </p:val>
                                        </p:tav>
                                        <p:tav tm="100000">
                                          <p:val>
                                            <p:strVal val="#ppt_y"/>
                                          </p:val>
                                        </p:tav>
                                      </p:tavLst>
                                    </p:anim>
                                    <p:anim calcmode="lin" valueType="num">
                                      <p:cBhvr>
                                        <p:cTn id="17" dur="500" fill="hold"/>
                                        <p:tgtEl>
                                          <p:spTgt spid="300039"/>
                                        </p:tgtEl>
                                        <p:attrNameLst>
                                          <p:attrName>ppt_w</p:attrName>
                                        </p:attrNameLst>
                                      </p:cBhvr>
                                      <p:tavLst>
                                        <p:tav tm="0">
                                          <p:val>
                                            <p:strVal val="#ppt_w"/>
                                          </p:val>
                                        </p:tav>
                                        <p:tav tm="100000">
                                          <p:val>
                                            <p:strVal val="#ppt_w"/>
                                          </p:val>
                                        </p:tav>
                                      </p:tavLst>
                                    </p:anim>
                                    <p:anim calcmode="lin" valueType="num">
                                      <p:cBhvr>
                                        <p:cTn id="18" dur="500" fill="hold"/>
                                        <p:tgtEl>
                                          <p:spTgt spid="3000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bldLvl="0" animBg="1"/>
      <p:bldP spid="300037" grpId="0" bldLvl="0" animBg="1"/>
      <p:bldP spid="30003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ZjNzdhY2E1Y2NhOTM0OGQ1N2E3ZWZmMmI3YWQwNmQ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768c084-f213-4dd1-b62b-25d077ed977c}"/>
  <p:tag name="TABLE_ENDDRAG_ORIGIN_RECT" val="795*535"/>
  <p:tag name="TABLE_ENDDRAG_RECT" val="119*4*795*535"/>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360,&quot;width&quot;:16137}"/>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740,&quot;width&quot;:5760}"/>
</p:tagLst>
</file>

<file path=ppt/theme/theme1.xml><?xml version="1.0" encoding="utf-8"?>
<a:theme xmlns:a="http://schemas.openxmlformats.org/drawingml/2006/main" name="学术文献 16x9">
  <a:themeElements>
    <a:clrScheme name="网安学院">
      <a:dk1>
        <a:srgbClr val="514843"/>
      </a:dk1>
      <a:lt1>
        <a:srgbClr val="FFFFFF"/>
      </a:lt1>
      <a:dk2>
        <a:srgbClr val="000000"/>
      </a:dk2>
      <a:lt2>
        <a:srgbClr val="FFFFF3"/>
      </a:lt2>
      <a:accent1>
        <a:srgbClr val="5173B1"/>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网安-AI</Template>
  <TotalTime>0</TotalTime>
  <Words>2532</Words>
  <Application>Microsoft Office PowerPoint</Application>
  <PresentationFormat>宽屏</PresentationFormat>
  <Paragraphs>250</Paragraphs>
  <Slides>46</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1" baseType="lpstr">
      <vt:lpstr>华文新魏</vt:lpstr>
      <vt:lpstr>楷体_GB2312</vt:lpstr>
      <vt:lpstr>宋体</vt:lpstr>
      <vt:lpstr>微软雅黑</vt:lpstr>
      <vt:lpstr>微软雅黑 Light</vt:lpstr>
      <vt:lpstr>Arial</vt:lpstr>
      <vt:lpstr>Calibri Light</vt:lpstr>
      <vt:lpstr>Euphemia</vt:lpstr>
      <vt:lpstr>Times New Roman</vt:lpstr>
      <vt:lpstr>Verdana</vt:lpstr>
      <vt:lpstr>Wingdings</vt:lpstr>
      <vt:lpstr>学术文献 16x9</vt:lpstr>
      <vt:lpstr>SmartDraw.2</vt:lpstr>
      <vt:lpstr>Equation.DSMT4</vt:lpstr>
      <vt:lpstr>Equation.3</vt:lpstr>
      <vt:lpstr>人工智能  Artificial Intelligence</vt:lpstr>
      <vt:lpstr>    第4章  不确定性推理 </vt:lpstr>
      <vt:lpstr>主要内容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主观贝叶斯方法（Subjective Bayes Method）</vt:lpstr>
      <vt:lpstr>1 知识不确定性的表示</vt:lpstr>
      <vt:lpstr>PowerPoint 演示文稿</vt:lpstr>
      <vt:lpstr>PowerPoint 演示文稿</vt:lpstr>
      <vt:lpstr>PowerPoint 演示文稿</vt:lpstr>
      <vt:lpstr>3  主观贝叶斯方法的推理过程  Reasoning Procedure of Subjective Bayes Method</vt:lpstr>
      <vt:lpstr>主观贝叶斯方法的优点：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小结——不确定性推理  </vt:lpstr>
      <vt:lpstr>拓展阅读</vt:lpstr>
      <vt:lpstr>欢迎交流讨论！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cp:revision>
  <dcterms:created xsi:type="dcterms:W3CDTF">2022-10-04T08:02:00Z</dcterms:created>
  <dcterms:modified xsi:type="dcterms:W3CDTF">2022-10-09T03:47:49Z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APDescription">
    <vt:lpwstr/>
  </property>
  <property fmtid="{D5CDD505-2E9C-101B-9397-08002B2CF9AE}" pid="9" name="CampaignTagsTaxHTField0">
    <vt:lpwstr/>
  </property>
  <property fmtid="{D5CDD505-2E9C-101B-9397-08002B2CF9AE}" pid="10" name="IntlLangReviewDate">
    <vt:lpwstr/>
  </property>
  <property fmtid="{D5CDD505-2E9C-101B-9397-08002B2CF9AE}" pid="11" name="TPFriendlyName">
    <vt:lpwstr/>
  </property>
  <property fmtid="{D5CDD505-2E9C-101B-9397-08002B2CF9AE}" pid="12" name="IntlLangReview">
    <vt:lpwstr>0</vt:lpwstr>
  </property>
  <property fmtid="{D5CDD505-2E9C-101B-9397-08002B2CF9AE}" pid="13" name="LocLastLocAttemptVersionLookup">
    <vt:lpwstr>855024</vt:lpwstr>
  </property>
  <property fmtid="{D5CDD505-2E9C-101B-9397-08002B2CF9AE}" pid="14" name="PolicheckWords">
    <vt:lpwstr/>
  </property>
  <property fmtid="{D5CDD505-2E9C-101B-9397-08002B2CF9AE}" pid="15" name="SubmitterId">
    <vt:lpwstr/>
  </property>
  <property fmtid="{D5CDD505-2E9C-101B-9397-08002B2CF9AE}" pid="16" name="AcquiredFrom">
    <vt:lpwstr>Internal MS</vt:lpwstr>
  </property>
  <property fmtid="{D5CDD505-2E9C-101B-9397-08002B2CF9AE}" pid="17" name="EditorialStatus">
    <vt:lpwstr>Complete</vt:lpwstr>
  </property>
  <property fmtid="{D5CDD505-2E9C-101B-9397-08002B2CF9AE}" pid="18" name="Markets">
    <vt:lpwstr/>
  </property>
  <property fmtid="{D5CDD505-2E9C-101B-9397-08002B2CF9AE}" pid="19" name="OriginAsset">
    <vt:lpwstr/>
  </property>
  <property fmtid="{D5CDD505-2E9C-101B-9397-08002B2CF9AE}" pid="20" name="FriendlyTitle">
    <vt:lpwstr/>
  </property>
  <property fmtid="{D5CDD505-2E9C-101B-9397-08002B2CF9AE}" pid="21" name="MarketSpecific">
    <vt:lpwstr>0</vt:lpwstr>
  </property>
  <property fmtid="{D5CDD505-2E9C-101B-9397-08002B2CF9AE}" pid="22" name="TPNamespace">
    <vt:lpwstr/>
  </property>
  <property fmtid="{D5CDD505-2E9C-101B-9397-08002B2CF9AE}" pid="23" name="PublishStatusLookup">
    <vt:lpwstr>1616423;#</vt:lpwstr>
  </property>
  <property fmtid="{D5CDD505-2E9C-101B-9397-08002B2CF9AE}" pid="24" name="APAuthor">
    <vt:lpwstr>136;#REDMOND\kristaa</vt:lpwstr>
  </property>
  <property fmtid="{D5CDD505-2E9C-101B-9397-08002B2CF9AE}" pid="25" name="TPCommandLine">
    <vt:lpwstr/>
  </property>
  <property fmtid="{D5CDD505-2E9C-101B-9397-08002B2CF9AE}" pid="26" name="IntlLangReviewer">
    <vt:lpwstr/>
  </property>
  <property fmtid="{D5CDD505-2E9C-101B-9397-08002B2CF9AE}" pid="27" name="OpenTemplate">
    <vt:lpwstr>1</vt:lpwstr>
  </property>
  <property fmtid="{D5CDD505-2E9C-101B-9397-08002B2CF9AE}" pid="28" name="CSXSubmissionDate">
    <vt:lpwstr/>
  </property>
  <property fmtid="{D5CDD505-2E9C-101B-9397-08002B2CF9AE}" pid="29" name="TaxCatchAll">
    <vt:lpwstr/>
  </property>
  <property fmtid="{D5CDD505-2E9C-101B-9397-08002B2CF9AE}" pid="30" name="Manager">
    <vt:lpwstr/>
  </property>
  <property fmtid="{D5CDD505-2E9C-101B-9397-08002B2CF9AE}" pid="31" name="NumericId">
    <vt:lpwstr/>
  </property>
  <property fmtid="{D5CDD505-2E9C-101B-9397-08002B2CF9AE}" pid="32" name="ParentAssetId">
    <vt:lpwstr/>
  </property>
  <property fmtid="{D5CDD505-2E9C-101B-9397-08002B2CF9AE}" pid="33" name="OriginalSourceMarket">
    <vt:lpwstr/>
  </property>
  <property fmtid="{D5CDD505-2E9C-101B-9397-08002B2CF9AE}" pid="34" name="ApprovalStatus">
    <vt:lpwstr>InProgress</vt:lpwstr>
  </property>
  <property fmtid="{D5CDD505-2E9C-101B-9397-08002B2CF9AE}" pid="35" name="TPComponent">
    <vt:lpwstr/>
  </property>
  <property fmtid="{D5CDD505-2E9C-101B-9397-08002B2CF9AE}" pid="36" name="EditorialTags">
    <vt:lpwstr/>
  </property>
  <property fmtid="{D5CDD505-2E9C-101B-9397-08002B2CF9AE}" pid="37" name="TPExecutable">
    <vt:lpwstr/>
  </property>
  <property fmtid="{D5CDD505-2E9C-101B-9397-08002B2CF9AE}" pid="38" name="TPLaunchHelpLink">
    <vt:lpwstr/>
  </property>
  <property fmtid="{D5CDD505-2E9C-101B-9397-08002B2CF9AE}" pid="39" name="LocComments">
    <vt:lpwstr/>
  </property>
  <property fmtid="{D5CDD505-2E9C-101B-9397-08002B2CF9AE}" pid="40" name="LocRecommendedHandoff">
    <vt:lpwstr/>
  </property>
  <property fmtid="{D5CDD505-2E9C-101B-9397-08002B2CF9AE}" pid="41" name="SourceTitle">
    <vt:lpwstr/>
  </property>
  <property fmtid="{D5CDD505-2E9C-101B-9397-08002B2CF9AE}" pid="42" name="CSXUpdate">
    <vt:lpwstr>0</vt:lpwstr>
  </property>
  <property fmtid="{D5CDD505-2E9C-101B-9397-08002B2CF9AE}" pid="43" name="IntlLocPriority">
    <vt:lpwstr/>
  </property>
  <property fmtid="{D5CDD505-2E9C-101B-9397-08002B2CF9AE}" pid="44" name="UAProjectedTotalWords">
    <vt:lpwstr/>
  </property>
  <property fmtid="{D5CDD505-2E9C-101B-9397-08002B2CF9AE}" pid="45" name="AssetType">
    <vt:lpwstr>TP</vt:lpwstr>
  </property>
  <property fmtid="{D5CDD505-2E9C-101B-9397-08002B2CF9AE}" pid="46" name="MachineTranslated">
    <vt:lpwstr>0</vt:lpwstr>
  </property>
  <property fmtid="{D5CDD505-2E9C-101B-9397-08002B2CF9AE}" pid="47" name="OutputCachingOn">
    <vt:lpwstr>0</vt:lpwstr>
  </property>
  <property fmtid="{D5CDD505-2E9C-101B-9397-08002B2CF9AE}" pid="48" name="TemplateStatus">
    <vt:lpwstr>Complete</vt:lpwstr>
  </property>
  <property fmtid="{D5CDD505-2E9C-101B-9397-08002B2CF9AE}" pid="49" name="IsSearchable">
    <vt:lpwstr>1</vt:lpwstr>
  </property>
  <property fmtid="{D5CDD505-2E9C-101B-9397-08002B2CF9AE}" pid="50" name="ContentItem">
    <vt:lpwstr/>
  </property>
  <property fmtid="{D5CDD505-2E9C-101B-9397-08002B2CF9AE}" pid="51" name="HandoffToMSDN">
    <vt:lpwstr/>
  </property>
  <property fmtid="{D5CDD505-2E9C-101B-9397-08002B2CF9AE}" pid="52" name="ShowIn">
    <vt:lpwstr>Show everywhere</vt:lpwstr>
  </property>
  <property fmtid="{D5CDD505-2E9C-101B-9397-08002B2CF9AE}" pid="53" name="ThumbnailAssetId">
    <vt:lpwstr/>
  </property>
  <property fmtid="{D5CDD505-2E9C-101B-9397-08002B2CF9AE}" pid="54" name="UALocComments">
    <vt:lpwstr/>
  </property>
  <property fmtid="{D5CDD505-2E9C-101B-9397-08002B2CF9AE}" pid="55" name="UALocRecommendation">
    <vt:lpwstr>Localize</vt:lpwstr>
  </property>
  <property fmtid="{D5CDD505-2E9C-101B-9397-08002B2CF9AE}" pid="56" name="LastModifiedDateTime">
    <vt:lpwstr/>
  </property>
  <property fmtid="{D5CDD505-2E9C-101B-9397-08002B2CF9AE}" pid="57" name="LegacyData">
    <vt:lpwstr/>
  </property>
  <property fmtid="{D5CDD505-2E9C-101B-9397-08002B2CF9AE}" pid="58" name="LocManualTestRequired">
    <vt:lpwstr>0</vt:lpwstr>
  </property>
  <property fmtid="{D5CDD505-2E9C-101B-9397-08002B2CF9AE}" pid="59" name="LocMarketGroupTiers2">
    <vt:lpwstr/>
  </property>
  <property fmtid="{D5CDD505-2E9C-101B-9397-08002B2CF9AE}" pid="60" name="ClipArtFilename">
    <vt:lpwstr/>
  </property>
  <property fmtid="{D5CDD505-2E9C-101B-9397-08002B2CF9AE}" pid="61" name="TPApplication">
    <vt:lpwstr/>
  </property>
  <property fmtid="{D5CDD505-2E9C-101B-9397-08002B2CF9AE}" pid="62" name="CSXHash">
    <vt:lpwstr/>
  </property>
  <property fmtid="{D5CDD505-2E9C-101B-9397-08002B2CF9AE}" pid="63" name="DirectSourceMarket">
    <vt:lpwstr/>
  </property>
  <property fmtid="{D5CDD505-2E9C-101B-9397-08002B2CF9AE}" pid="64" name="PrimaryImageGen">
    <vt:lpwstr>1</vt:lpwstr>
  </property>
  <property fmtid="{D5CDD505-2E9C-101B-9397-08002B2CF9AE}" pid="65" name="PlannedPubDate">
    <vt:lpwstr/>
  </property>
  <property fmtid="{D5CDD505-2E9C-101B-9397-08002B2CF9AE}" pid="66" name="CSXSubmissionMarket">
    <vt:lpwstr/>
  </property>
  <property fmtid="{D5CDD505-2E9C-101B-9397-08002B2CF9AE}" pid="67" name="Downloads">
    <vt:lpwstr>0</vt:lpwstr>
  </property>
  <property fmtid="{D5CDD505-2E9C-101B-9397-08002B2CF9AE}" pid="68" name="ArtSampleDocs">
    <vt:lpwstr/>
  </property>
  <property fmtid="{D5CDD505-2E9C-101B-9397-08002B2CF9AE}" pid="69" name="TrustLevel">
    <vt:lpwstr>1 Microsoft Managed Content</vt:lpwstr>
  </property>
  <property fmtid="{D5CDD505-2E9C-101B-9397-08002B2CF9AE}" pid="70" name="BlockPublish">
    <vt:lpwstr>0</vt:lpwstr>
  </property>
  <property fmtid="{D5CDD505-2E9C-101B-9397-08002B2CF9AE}" pid="71" name="TPLaunchHelpLinkType">
    <vt:lpwstr>Template</vt:lpwstr>
  </property>
  <property fmtid="{D5CDD505-2E9C-101B-9397-08002B2CF9AE}" pid="72" name="LocalizationTagsTaxHTField0">
    <vt:lpwstr/>
  </property>
  <property fmtid="{D5CDD505-2E9C-101B-9397-08002B2CF9AE}" pid="73" name="BusinessGroup">
    <vt:lpwstr/>
  </property>
  <property fmtid="{D5CDD505-2E9C-101B-9397-08002B2CF9AE}" pid="74" name="Providers">
    <vt:lpwstr/>
  </property>
  <property fmtid="{D5CDD505-2E9C-101B-9397-08002B2CF9AE}" pid="75" name="TemplateTemplateType">
    <vt:lpwstr>PowerPoint Presentation Template</vt:lpwstr>
  </property>
  <property fmtid="{D5CDD505-2E9C-101B-9397-08002B2CF9AE}" pid="76" name="TimesCloned">
    <vt:lpwstr/>
  </property>
  <property fmtid="{D5CDD505-2E9C-101B-9397-08002B2CF9AE}" pid="77" name="TPAppVersion">
    <vt:lpwstr/>
  </property>
  <property fmtid="{D5CDD505-2E9C-101B-9397-08002B2CF9AE}" pid="78" name="VoteCount">
    <vt:lpwstr/>
  </property>
  <property fmtid="{D5CDD505-2E9C-101B-9397-08002B2CF9AE}" pid="79" name="AverageRating">
    <vt:lpwstr/>
  </property>
  <property fmtid="{D5CDD505-2E9C-101B-9397-08002B2CF9AE}" pid="80" name="FeatureTagsTaxHTField0">
    <vt:lpwstr/>
  </property>
  <property fmtid="{D5CDD505-2E9C-101B-9397-08002B2CF9AE}" pid="81" name="Provider">
    <vt:lpwstr/>
  </property>
  <property fmtid="{D5CDD505-2E9C-101B-9397-08002B2CF9AE}" pid="82" name="UACurrentWords">
    <vt:lpwstr/>
  </property>
  <property fmtid="{D5CDD505-2E9C-101B-9397-08002B2CF9AE}" pid="83" name="AssetId">
    <vt:lpwstr>TP103431361</vt:lpwstr>
  </property>
  <property fmtid="{D5CDD505-2E9C-101B-9397-08002B2CF9AE}" pid="84" name="TPClientViewer">
    <vt:lpwstr/>
  </property>
  <property fmtid="{D5CDD505-2E9C-101B-9397-08002B2CF9AE}" pid="85" name="DSATActionTaken">
    <vt:lpwstr/>
  </property>
  <property fmtid="{D5CDD505-2E9C-101B-9397-08002B2CF9AE}" pid="86" name="APEditor">
    <vt:lpwstr/>
  </property>
  <property fmtid="{D5CDD505-2E9C-101B-9397-08002B2CF9AE}" pid="87" name="TPInstallLocation">
    <vt:lpwstr/>
  </property>
  <property fmtid="{D5CDD505-2E9C-101B-9397-08002B2CF9AE}" pid="88" name="OOCacheId">
    <vt:lpwstr/>
  </property>
  <property fmtid="{D5CDD505-2E9C-101B-9397-08002B2CF9AE}" pid="89" name="IsDeleted">
    <vt:lpwstr>0</vt:lpwstr>
  </property>
  <property fmtid="{D5CDD505-2E9C-101B-9397-08002B2CF9AE}" pid="90" name="PublishTargets">
    <vt:lpwstr>OfficeOnlineVNext</vt:lpwstr>
  </property>
  <property fmtid="{D5CDD505-2E9C-101B-9397-08002B2CF9AE}" pid="91" name="ApprovalLog">
    <vt:lpwstr/>
  </property>
  <property fmtid="{D5CDD505-2E9C-101B-9397-08002B2CF9AE}" pid="92" name="BugNumber">
    <vt:lpwstr/>
  </property>
  <property fmtid="{D5CDD505-2E9C-101B-9397-08002B2CF9AE}" pid="93" name="CrawlForDependencies">
    <vt:lpwstr>0</vt:lpwstr>
  </property>
  <property fmtid="{D5CDD505-2E9C-101B-9397-08002B2CF9AE}" pid="94" name="InternalTagsTaxHTField0">
    <vt:lpwstr/>
  </property>
  <property fmtid="{D5CDD505-2E9C-101B-9397-08002B2CF9AE}" pid="95" name="LastHandOff">
    <vt:lpwstr/>
  </property>
  <property fmtid="{D5CDD505-2E9C-101B-9397-08002B2CF9AE}" pid="96" name="Milestone">
    <vt:lpwstr/>
  </property>
  <property fmtid="{D5CDD505-2E9C-101B-9397-08002B2CF9AE}" pid="97" name="OriginalRelease">
    <vt:lpwstr>15</vt:lpwstr>
  </property>
  <property fmtid="{D5CDD505-2E9C-101B-9397-08002B2CF9AE}" pid="98" name="RecommendationsModifier">
    <vt:lpwstr/>
  </property>
  <property fmtid="{D5CDD505-2E9C-101B-9397-08002B2CF9AE}" pid="99" name="ScenarioTagsTaxHTField0">
    <vt:lpwstr/>
  </property>
  <property fmtid="{D5CDD505-2E9C-101B-9397-08002B2CF9AE}" pid="100" name="UANotes">
    <vt:lpwstr/>
  </property>
  <property fmtid="{D5CDD505-2E9C-101B-9397-08002B2CF9AE}" pid="101" name="ICV">
    <vt:lpwstr>CDA6B93AEF53385A9DCE3B63179D5350</vt:lpwstr>
  </property>
  <property fmtid="{D5CDD505-2E9C-101B-9397-08002B2CF9AE}" pid="102" name="KSOProductBuildVer">
    <vt:lpwstr>2052-11.1.0.12358</vt:lpwstr>
  </property>
</Properties>
</file>