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2.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3.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2"/>
  </p:notesMasterIdLst>
  <p:sldIdLst>
    <p:sldId id="633" r:id="rId2"/>
    <p:sldId id="341" r:id="rId3"/>
    <p:sldId id="627" r:id="rId4"/>
    <p:sldId id="424" r:id="rId5"/>
    <p:sldId id="335" r:id="rId6"/>
    <p:sldId id="343" r:id="rId7"/>
    <p:sldId id="425" r:id="rId8"/>
    <p:sldId id="336" r:id="rId9"/>
    <p:sldId id="340" r:id="rId10"/>
    <p:sldId id="631" r:id="rId11"/>
    <p:sldId id="257" r:id="rId12"/>
    <p:sldId id="260" r:id="rId13"/>
    <p:sldId id="261" r:id="rId14"/>
    <p:sldId id="262" r:id="rId15"/>
    <p:sldId id="263" r:id="rId16"/>
    <p:sldId id="264" r:id="rId17"/>
    <p:sldId id="265" r:id="rId18"/>
    <p:sldId id="630" r:id="rId19"/>
    <p:sldId id="266" r:id="rId20"/>
    <p:sldId id="267" r:id="rId21"/>
    <p:sldId id="268" r:id="rId22"/>
    <p:sldId id="269" r:id="rId23"/>
    <p:sldId id="272" r:id="rId24"/>
    <p:sldId id="273" r:id="rId25"/>
    <p:sldId id="274" r:id="rId26"/>
    <p:sldId id="275" r:id="rId27"/>
    <p:sldId id="276" r:id="rId28"/>
    <p:sldId id="277" r:id="rId29"/>
    <p:sldId id="278" r:id="rId30"/>
    <p:sldId id="540" r:id="rId31"/>
    <p:sldId id="541" r:id="rId32"/>
    <p:sldId id="279" r:id="rId33"/>
    <p:sldId id="281" r:id="rId34"/>
    <p:sldId id="282" r:id="rId35"/>
    <p:sldId id="283" r:id="rId36"/>
    <p:sldId id="427" r:id="rId37"/>
    <p:sldId id="284" r:id="rId38"/>
    <p:sldId id="428" r:id="rId39"/>
    <p:sldId id="429" r:id="rId40"/>
    <p:sldId id="430" r:id="rId41"/>
    <p:sldId id="431" r:id="rId42"/>
    <p:sldId id="432" r:id="rId43"/>
    <p:sldId id="285" r:id="rId44"/>
    <p:sldId id="286" r:id="rId45"/>
    <p:sldId id="287" r:id="rId46"/>
    <p:sldId id="290" r:id="rId47"/>
    <p:sldId id="291" r:id="rId48"/>
    <p:sldId id="292" r:id="rId49"/>
    <p:sldId id="293" r:id="rId50"/>
    <p:sldId id="294" r:id="rId51"/>
    <p:sldId id="295" r:id="rId52"/>
    <p:sldId id="296" r:id="rId53"/>
    <p:sldId id="600" r:id="rId54"/>
    <p:sldId id="298" r:id="rId55"/>
    <p:sldId id="299" r:id="rId56"/>
    <p:sldId id="300" r:id="rId57"/>
    <p:sldId id="599" r:id="rId58"/>
    <p:sldId id="301" r:id="rId59"/>
    <p:sldId id="302" r:id="rId60"/>
    <p:sldId id="304" r:id="rId61"/>
    <p:sldId id="440" r:id="rId62"/>
    <p:sldId id="441" r:id="rId63"/>
    <p:sldId id="548" r:id="rId64"/>
    <p:sldId id="549" r:id="rId65"/>
    <p:sldId id="550" r:id="rId66"/>
    <p:sldId id="632" r:id="rId67"/>
    <p:sldId id="551" r:id="rId68"/>
    <p:sldId id="552" r:id="rId69"/>
    <p:sldId id="553" r:id="rId70"/>
    <p:sldId id="554" r:id="rId71"/>
    <p:sldId id="555" r:id="rId72"/>
    <p:sldId id="558" r:id="rId73"/>
    <p:sldId id="556" r:id="rId74"/>
    <p:sldId id="305" r:id="rId75"/>
    <p:sldId id="557" r:id="rId76"/>
    <p:sldId id="446" r:id="rId77"/>
    <p:sldId id="443" r:id="rId78"/>
    <p:sldId id="456" r:id="rId79"/>
    <p:sldId id="601" r:id="rId80"/>
    <p:sldId id="422" r:id="rId81"/>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Lucida Sans Unicode" panose="020B0602030504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Lucida Sans Unicode" panose="020B0602030504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Lucida Sans Unicode" panose="020B0602030504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Lucida Sans Unicode" panose="020B0602030504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Lucida Sans Unicode" panose="020B0602030504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Lucida Sans Unicode" panose="020B0602030504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FB088D77-DC69-490E-B89E-33714106A9A1}">
          <p14:sldIdLst>
            <p14:sldId id="633"/>
            <p14:sldId id="341"/>
            <p14:sldId id="627"/>
            <p14:sldId id="424"/>
            <p14:sldId id="335"/>
            <p14:sldId id="343"/>
            <p14:sldId id="425"/>
            <p14:sldId id="336"/>
            <p14:sldId id="340"/>
            <p14:sldId id="631"/>
          </p14:sldIdLst>
        </p14:section>
        <p14:section name="遗传算法" id="{C357A0D8-3005-4A78-A01F-6736A55341D3}">
          <p14:sldIdLst>
            <p14:sldId id="257"/>
            <p14:sldId id="260"/>
            <p14:sldId id="261"/>
            <p14:sldId id="262"/>
            <p14:sldId id="263"/>
            <p14:sldId id="264"/>
            <p14:sldId id="265"/>
            <p14:sldId id="630"/>
            <p14:sldId id="266"/>
            <p14:sldId id="267"/>
            <p14:sldId id="268"/>
            <p14:sldId id="269"/>
          </p14:sldIdLst>
        </p14:section>
        <p14:section name="编码和解码" id="{20FD4964-FC33-4EE7-A5B6-D8BF1B7F39B7}">
          <p14:sldIdLst>
            <p14:sldId id="272"/>
            <p14:sldId id="273"/>
            <p14:sldId id="274"/>
            <p14:sldId id="275"/>
            <p14:sldId id="276"/>
            <p14:sldId id="277"/>
            <p14:sldId id="278"/>
            <p14:sldId id="540"/>
            <p14:sldId id="541"/>
            <p14:sldId id="279"/>
            <p14:sldId id="281"/>
            <p14:sldId id="282"/>
            <p14:sldId id="283"/>
            <p14:sldId id="427"/>
          </p14:sldIdLst>
        </p14:section>
        <p14:section name="适应度函数" id="{7FDF8B20-4F68-467F-8F8E-B9E93E7FB8EB}">
          <p14:sldIdLst>
            <p14:sldId id="284"/>
            <p14:sldId id="428"/>
            <p14:sldId id="429"/>
            <p14:sldId id="430"/>
            <p14:sldId id="431"/>
          </p14:sldIdLst>
        </p14:section>
        <p14:section name="选择、交叉和变异" id="{760A9E0D-970B-4E1C-A91E-93746F4DA0F4}">
          <p14:sldIdLst>
            <p14:sldId id="432"/>
            <p14:sldId id="285"/>
            <p14:sldId id="286"/>
            <p14:sldId id="287"/>
            <p14:sldId id="290"/>
            <p14:sldId id="291"/>
            <p14:sldId id="292"/>
            <p14:sldId id="293"/>
            <p14:sldId id="294"/>
            <p14:sldId id="295"/>
            <p14:sldId id="296"/>
            <p14:sldId id="600"/>
            <p14:sldId id="298"/>
            <p14:sldId id="299"/>
            <p14:sldId id="300"/>
            <p14:sldId id="599"/>
            <p14:sldId id="301"/>
            <p14:sldId id="302"/>
            <p14:sldId id="304"/>
            <p14:sldId id="440"/>
          </p14:sldIdLst>
        </p14:section>
        <p14:section name="遗传算法步骤与举例" id="{33C391B8-0759-4CEF-B32F-A20953EF304A}">
          <p14:sldIdLst>
            <p14:sldId id="441"/>
            <p14:sldId id="548"/>
            <p14:sldId id="549"/>
            <p14:sldId id="550"/>
            <p14:sldId id="632"/>
            <p14:sldId id="551"/>
            <p14:sldId id="552"/>
            <p14:sldId id="553"/>
            <p14:sldId id="554"/>
            <p14:sldId id="555"/>
            <p14:sldId id="558"/>
            <p14:sldId id="556"/>
            <p14:sldId id="305"/>
            <p14:sldId id="557"/>
            <p14:sldId id="446"/>
            <p14:sldId id="443"/>
            <p14:sldId id="456"/>
            <p14:sldId id="601"/>
            <p14:sldId id="42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70" autoAdjust="0"/>
  </p:normalViewPr>
  <p:slideViewPr>
    <p:cSldViewPr showGuides="1">
      <p:cViewPr varScale="1">
        <p:scale>
          <a:sx n="81" d="100"/>
          <a:sy n="81" d="100"/>
        </p:scale>
        <p:origin x="1498" y="72"/>
      </p:cViewPr>
      <p:guideLst>
        <p:guide orient="horz" pos="2160"/>
        <p:guide pos="2880"/>
      </p:guideLst>
    </p:cSldViewPr>
  </p:slideViewPr>
  <p:notesTextViewPr>
    <p:cViewPr>
      <p:scale>
        <a:sx n="1" d="1"/>
        <a:sy n="1" d="1"/>
      </p:scale>
      <p:origin x="0" y="0"/>
    </p:cViewPr>
  </p:notesTextViewPr>
  <p:sorterViewPr>
    <p:cViewPr>
      <p:scale>
        <a:sx n="100" d="100"/>
        <a:sy n="100" d="100"/>
      </p:scale>
      <p:origin x="0" y="-5557"/>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2FB207E3-45CE-44CC-B9AE-F3DFB14DE47A}" type="datetimeFigureOut">
              <a:rPr kumimoji="0" lang="zh-CN" altLang="en-US" sz="1200" b="0" i="0" u="none" strike="noStrike" kern="1200" cap="none" spc="0" normalizeH="0" baseline="0" noProof="0" smtClean="0">
                <a:ln>
                  <a:noFill/>
                </a:ln>
                <a:solidFill>
                  <a:schemeClr val="tx1"/>
                </a:solidFill>
                <a:effectLst/>
                <a:uLnTx/>
                <a:uFillTx/>
                <a:latin typeface="+mn-lt"/>
                <a:ea typeface="+mn-ea"/>
                <a:cs typeface="+mn-cs"/>
              </a:rPr>
              <a:t>2022/10/23</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a:t>
            </a:fld>
            <a:endParaRPr lang="zh-CN" altLang="en-US" sz="1200" dirty="0">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sym typeface="+mn-ea"/>
              </a:rPr>
              <a:t>Population</a:t>
            </a:r>
            <a:r>
              <a:rPr lang="zh-CN" altLang="en-US" dirty="0">
                <a:sym typeface="+mn-ea"/>
              </a:rPr>
              <a:t>：种群代表的是一个问题的可行解。可行解中有的可能是解，有的可能是错误的，有的可能比较好，有的可能是解，但不好。但不管怎么样，我们先形成一个可行解集合即种群。</a:t>
            </a:r>
            <a:endParaRPr lang="en-US" altLang="zh-CN" dirty="0"/>
          </a:p>
          <a:p>
            <a:r>
              <a:rPr lang="en-US" altLang="zh-CN" dirty="0">
                <a:sym typeface="+mn-ea"/>
              </a:rPr>
              <a:t>Fitness function </a:t>
            </a:r>
            <a:r>
              <a:rPr lang="zh-CN" altLang="en-US" dirty="0">
                <a:sym typeface="+mn-ea"/>
              </a:rPr>
              <a:t>：每一个种群中的每一个个体都会有一个适应度，这个适应度就根据适应度函数来确定，当计算出来的适应度越高说明他越适应环境。</a:t>
            </a:r>
            <a:endParaRPr lang="en-US" altLang="zh-CN" dirty="0"/>
          </a:p>
          <a:p>
            <a:r>
              <a:rPr lang="zh-CN" altLang="en-US" dirty="0">
                <a:sym typeface="+mn-ea"/>
              </a:rPr>
              <a:t>但是适应度函数的建立可以说是遗传算法中比较困难的部分，因为这就相当于我们要把这个实际问题转换为一个函数表示，这是一个数学建模的过程。那么有了这个适应度函数后，根据计算出来的个体的适应度，我们就可以产生下一代了。选择一些好的个体产生下一代种群，适应度高的具有更高的几率来繁殖下一代。但是适应度低的也应该让他们有一定的繁殖几率能够繁殖下一代。因为他们可能会有某些部分，某些基因片段是好的。</a:t>
            </a:r>
            <a:endParaRPr lang="en-US" altLang="zh-CN" dirty="0"/>
          </a:p>
          <a:p>
            <a:r>
              <a:rPr lang="zh-CN" altLang="en-US" dirty="0">
                <a:sym typeface="+mn-ea"/>
              </a:rPr>
              <a:t>例如：现在又很多自闭症人士，自闭症是一种很难医治的疾病。但是有些自闭症患者在某些方面却是天才。也就是说，他们有某些遗传方面的基因是非常优秀的。因此，对于适应度差的个体，我们仍然需要让他们具有一定的几率能够繁殖。就让他们好的部分有可能遗传下来。</a:t>
            </a:r>
            <a:endParaRPr lang="en-US" altLang="zh-CN" dirty="0"/>
          </a:p>
          <a:p>
            <a:r>
              <a:rPr lang="zh-CN" altLang="en-US" dirty="0">
                <a:sym typeface="+mn-ea"/>
              </a:rPr>
              <a:t>新的种群会代替原来的种群，原来的种群就死亡了。新的种群的个体实际上就是原来种群中两个个体的重组，一个结合重组，另外了，他也可能会发生变异。如果设计的好的话，那么整个种群会收敛的到最优解。</a:t>
            </a:r>
            <a:endParaRPr lang="en-US" altLang="zh-CN" dirty="0"/>
          </a:p>
          <a:p>
            <a:r>
              <a:rPr lang="zh-CN" altLang="en-US" dirty="0">
                <a:sym typeface="+mn-ea"/>
              </a:rPr>
              <a:t>这是遗传算法在运行过程中会面临的几个问题。</a:t>
            </a:r>
            <a:endParaRPr lang="zh-CN" altLang="en-US" dirty="0"/>
          </a:p>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sym typeface="+mn-ea"/>
              </a:rPr>
              <a:t>1 </a:t>
            </a:r>
            <a:r>
              <a:rPr lang="zh-CN" altLang="en-US" dirty="0">
                <a:sym typeface="+mn-ea"/>
              </a:rPr>
              <a:t>随机产生初始种群</a:t>
            </a:r>
            <a:endParaRPr lang="en-US" altLang="zh-CN" dirty="0"/>
          </a:p>
          <a:p>
            <a:r>
              <a:rPr lang="en-US" altLang="zh-CN" dirty="0">
                <a:sym typeface="+mn-ea"/>
              </a:rPr>
              <a:t>2 </a:t>
            </a:r>
            <a:r>
              <a:rPr lang="zh-CN" altLang="en-US" dirty="0">
                <a:sym typeface="+mn-ea"/>
              </a:rPr>
              <a:t>计算适应度</a:t>
            </a:r>
            <a:endParaRPr lang="en-US" altLang="zh-CN" dirty="0"/>
          </a:p>
          <a:p>
            <a:r>
              <a:rPr lang="en-US" altLang="zh-CN" dirty="0">
                <a:sym typeface="+mn-ea"/>
              </a:rPr>
              <a:t>3 </a:t>
            </a:r>
            <a:r>
              <a:rPr lang="zh-CN" altLang="en-US" dirty="0">
                <a:sym typeface="+mn-ea"/>
              </a:rPr>
              <a:t>循环：遗传操作：选择操作（模拟自然选择过程，存活适应度高的，推动进化，留下适应度高的）</a:t>
            </a:r>
            <a:endParaRPr lang="en-US" altLang="zh-CN" dirty="0"/>
          </a:p>
          <a:p>
            <a:r>
              <a:rPr lang="en-US" altLang="zh-CN" dirty="0">
                <a:sym typeface="+mn-ea"/>
              </a:rPr>
              <a:t>                              </a:t>
            </a:r>
            <a:r>
              <a:rPr lang="zh-CN" altLang="en-US" dirty="0">
                <a:sym typeface="+mn-ea"/>
              </a:rPr>
              <a:t>繁殖：交叉和变异，使得染色体进行变化，增加多样性，可能会破坏好的解。</a:t>
            </a:r>
            <a:endParaRPr lang="en-US" altLang="zh-CN" dirty="0"/>
          </a:p>
          <a:p>
            <a:r>
              <a:rPr lang="en-US" altLang="zh-CN" dirty="0">
                <a:sym typeface="+mn-ea"/>
              </a:rPr>
              <a:t>4 </a:t>
            </a:r>
            <a:r>
              <a:rPr lang="zh-CN" altLang="en-US" dirty="0">
                <a:sym typeface="+mn-ea"/>
              </a:rPr>
              <a:t>收敛并结束。</a:t>
            </a:r>
            <a:endParaRPr lang="en-US" altLang="zh-CN" dirty="0"/>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遗传算法中遗传操作是产生新的个体的操作，他与问题是无关的。对于任何问题来说，遗传算法都有选择、交叉和变异这三个操作，当然对于具体的问题，具体的选择、交叉和变异操作的设计可能不一样。但是他们的基本步骤是完全相同的。也就是这三个操作基本上和问题是无关的。</a:t>
            </a:r>
            <a:endParaRPr lang="en-US" altLang="zh-CN" dirty="0"/>
          </a:p>
          <a:p>
            <a:r>
              <a:rPr lang="zh-CN" altLang="en-US" dirty="0">
                <a:sym typeface="+mn-ea"/>
              </a:rPr>
              <a:t>所有的问题，只要你用遗传算法，都有这三个步骤。这三个步骤都是类似的，只是具体设计可能会有不一样。那么与问题相关的是什么呢？是什么把实际问题与遗传算法联系起来呢？</a:t>
            </a:r>
            <a:endParaRPr lang="en-US" altLang="zh-CN" dirty="0"/>
          </a:p>
          <a:p>
            <a:r>
              <a:rPr lang="zh-CN" altLang="en-US" dirty="0">
                <a:sym typeface="+mn-ea"/>
              </a:rPr>
              <a:t>两个方面：</a:t>
            </a:r>
            <a:r>
              <a:rPr lang="en-US" altLang="zh-CN" dirty="0">
                <a:sym typeface="+mn-ea"/>
              </a:rPr>
              <a:t>1 </a:t>
            </a:r>
            <a:r>
              <a:rPr lang="zh-CN" altLang="en-US" dirty="0">
                <a:sym typeface="+mn-ea"/>
              </a:rPr>
              <a:t>染色体如何设计：编码</a:t>
            </a:r>
            <a:endParaRPr lang="en-US" altLang="zh-CN" dirty="0"/>
          </a:p>
          <a:p>
            <a:r>
              <a:rPr lang="en-US" altLang="zh-CN" dirty="0">
                <a:sym typeface="+mn-ea"/>
              </a:rPr>
              <a:t>                  2 </a:t>
            </a:r>
            <a:r>
              <a:rPr lang="zh-CN" altLang="en-US" dirty="0">
                <a:sym typeface="+mn-ea"/>
              </a:rPr>
              <a:t>适应度函数。把实际问题转换成一个数学函数，通过这个数学函数的值的高低来描述这个问题的解的优劣。这是一个数学建模的过程，那么它就和实际问题是相关的。而且往往是非常困难的。</a:t>
            </a:r>
            <a:endParaRPr lang="zh-CN" altLang="en-US" dirty="0"/>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a:xfrm>
            <a:off x="1292225" y="798513"/>
            <a:ext cx="4273550" cy="3205162"/>
          </a:xfrm>
          <a:ln>
            <a:solidFill>
              <a:schemeClr val="tx1">
                <a:alpha val="100000"/>
              </a:schemeClr>
            </a:solidFill>
            <a:miter/>
          </a:ln>
        </p:spPr>
      </p:sp>
      <p:sp>
        <p:nvSpPr>
          <p:cNvPr id="92163" name="Rectangle 3"/>
          <p:cNvSpPr>
            <a:spLocks noGrp="1"/>
          </p:cNvSpPr>
          <p:nvPr>
            <p:ph type="body" idx="1"/>
          </p:nvPr>
        </p:nvSpPr>
        <p:spPr>
          <a:xfrm>
            <a:off x="914400" y="4348163"/>
            <a:ext cx="5029200" cy="3848100"/>
          </a:xfrm>
          <a:noFill/>
          <a:ln>
            <a:noFill/>
          </a:ln>
        </p:spPr>
        <p:txBody>
          <a:bodyPr wrap="square" lIns="90995" tIns="44699" rIns="90995" bIns="44699" anchor="t"/>
          <a:lstStyle/>
          <a:p>
            <a:pPr lvl="0">
              <a:spcBef>
                <a:spcPct val="0"/>
              </a:spcBef>
            </a:pP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a:xfrm>
            <a:off x="1292225" y="798513"/>
            <a:ext cx="4273550" cy="3205162"/>
          </a:xfrm>
          <a:ln>
            <a:solidFill>
              <a:schemeClr val="tx1">
                <a:alpha val="100000"/>
              </a:schemeClr>
            </a:solidFill>
            <a:miter/>
          </a:ln>
        </p:spPr>
      </p:sp>
      <p:sp>
        <p:nvSpPr>
          <p:cNvPr id="93187" name="Rectangle 3"/>
          <p:cNvSpPr>
            <a:spLocks noGrp="1"/>
          </p:cNvSpPr>
          <p:nvPr>
            <p:ph type="body" idx="1"/>
          </p:nvPr>
        </p:nvSpPr>
        <p:spPr>
          <a:xfrm>
            <a:off x="914400" y="4348163"/>
            <a:ext cx="5029200" cy="3848100"/>
          </a:xfrm>
          <a:noFill/>
          <a:ln>
            <a:noFill/>
          </a:ln>
        </p:spPr>
        <p:txBody>
          <a:bodyPr wrap="square" lIns="90995" tIns="44699" rIns="90995" bIns="44699" anchor="t"/>
          <a:lstStyle/>
          <a:p>
            <a:pPr lvl="0">
              <a:spcBef>
                <a:spcPct val="0"/>
              </a:spcBef>
            </a:pP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a:xfrm>
            <a:off x="1292225" y="798513"/>
            <a:ext cx="4273550" cy="3205162"/>
          </a:xfrm>
          <a:ln>
            <a:solidFill>
              <a:schemeClr val="tx1">
                <a:alpha val="100000"/>
              </a:schemeClr>
            </a:solidFill>
            <a:miter/>
          </a:ln>
        </p:spPr>
      </p:sp>
      <p:sp>
        <p:nvSpPr>
          <p:cNvPr id="94211" name="Rectangle 3"/>
          <p:cNvSpPr>
            <a:spLocks noGrp="1"/>
          </p:cNvSpPr>
          <p:nvPr>
            <p:ph type="body" idx="1"/>
          </p:nvPr>
        </p:nvSpPr>
        <p:spPr>
          <a:xfrm>
            <a:off x="914400" y="4348163"/>
            <a:ext cx="5029200" cy="3848100"/>
          </a:xfrm>
          <a:noFill/>
          <a:ln>
            <a:noFill/>
          </a:ln>
        </p:spPr>
        <p:txBody>
          <a:bodyPr wrap="square" lIns="90995" tIns="44699" rIns="90995" bIns="44699" anchor="t"/>
          <a:lstStyle/>
          <a:p>
            <a:pPr lvl="0">
              <a:spcBef>
                <a:spcPct val="0"/>
              </a:spcBef>
            </a:pPr>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a:xfrm>
            <a:off x="1292225" y="798513"/>
            <a:ext cx="4273550" cy="3205162"/>
          </a:xfrm>
          <a:ln>
            <a:solidFill>
              <a:schemeClr val="tx1">
                <a:alpha val="100000"/>
              </a:schemeClr>
            </a:solidFill>
            <a:miter/>
          </a:ln>
        </p:spPr>
      </p:sp>
      <p:sp>
        <p:nvSpPr>
          <p:cNvPr id="95235" name="Rectangle 3"/>
          <p:cNvSpPr>
            <a:spLocks noGrp="1"/>
          </p:cNvSpPr>
          <p:nvPr>
            <p:ph type="body" idx="1"/>
          </p:nvPr>
        </p:nvSpPr>
        <p:spPr>
          <a:xfrm>
            <a:off x="914400" y="4348163"/>
            <a:ext cx="5029200" cy="3848100"/>
          </a:xfrm>
          <a:noFill/>
          <a:ln>
            <a:noFill/>
          </a:ln>
        </p:spPr>
        <p:txBody>
          <a:bodyPr wrap="square" lIns="90995" tIns="44699" rIns="90995" bIns="44699" anchor="t"/>
          <a:lstStyle/>
          <a:p>
            <a:pPr lvl="0">
              <a:spcBef>
                <a:spcPct val="0"/>
              </a:spcBef>
            </a:pPr>
            <a:r>
              <a:rPr lang="zh-CN" altLang="en-US" dirty="0">
                <a:sym typeface="+mn-ea"/>
              </a:rPr>
              <a:t>精度应该是</a:t>
            </a:r>
            <a:r>
              <a:rPr lang="en-US" altLang="zh-CN" dirty="0">
                <a:sym typeface="+mn-ea"/>
              </a:rPr>
              <a:t>1/255</a:t>
            </a:r>
            <a:endParaRPr lang="zh-CN" altLang="en-US" dirty="0"/>
          </a:p>
          <a:p>
            <a:pPr lvl="0">
              <a:spcBef>
                <a:spcPct val="0"/>
              </a:spcBef>
            </a:pP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ym typeface="+mn-ea"/>
              </a:rPr>
              <a:t>其他的表现型：地图分成为</a:t>
            </a:r>
            <a:r>
              <a:rPr lang="en-US" altLang="zh-CN" dirty="0">
                <a:sym typeface="+mn-ea"/>
              </a:rPr>
              <a:t>14</a:t>
            </a:r>
            <a:r>
              <a:rPr lang="zh-CN" altLang="en-US" dirty="0">
                <a:sym typeface="+mn-ea"/>
              </a:rPr>
              <a:t>块，消防站，设置消防站达到最优配置。</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ym typeface="+mn-ea"/>
              </a:rPr>
              <a:t>1</a:t>
            </a:r>
            <a:r>
              <a:rPr lang="zh-CN" altLang="en-US" dirty="0">
                <a:sym typeface="+mn-ea"/>
              </a:rPr>
              <a:t>表示有消防站，</a:t>
            </a:r>
            <a:r>
              <a:rPr lang="en-US" altLang="zh-CN" dirty="0">
                <a:sym typeface="+mn-ea"/>
              </a:rPr>
              <a:t>0</a:t>
            </a:r>
            <a:r>
              <a:rPr lang="zh-CN" altLang="en-US" dirty="0">
                <a:sym typeface="+mn-ea"/>
              </a:rPr>
              <a:t>表示没有消防站</a:t>
            </a:r>
            <a:endParaRPr lang="zh-CN" altLang="en-US" dirty="0"/>
          </a:p>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p:cNvSpPr>
          <p:nvPr>
            <p:ph type="body" idx="1"/>
          </p:nvPr>
        </p:nvSpPr>
        <p:spPr>
          <a:xfrm>
            <a:off x="914400" y="4348163"/>
            <a:ext cx="5029200" cy="3848100"/>
          </a:xfrm>
          <a:noFill/>
          <a:ln w="12700">
            <a:noFill/>
          </a:ln>
        </p:spPr>
        <p:txBody>
          <a:bodyPr wrap="square" lIns="90995" tIns="44699" rIns="90995" bIns="44699" anchor="t"/>
          <a:lstStyle/>
          <a:p>
            <a:pPr lvl="0">
              <a:spcBef>
                <a:spcPct val="0"/>
              </a:spcBef>
            </a:pPr>
            <a:r>
              <a:rPr lang="zh-CN" altLang="en-US" sz="1400" dirty="0">
                <a:sym typeface="+mn-ea"/>
              </a:rPr>
              <a:t>实数编码，</a:t>
            </a:r>
            <a:endParaRPr lang="zh-CN" altLang="en-US" sz="1400" dirty="0"/>
          </a:p>
        </p:txBody>
      </p:sp>
      <p:sp>
        <p:nvSpPr>
          <p:cNvPr id="97283" name="Rectangle 3"/>
          <p:cNvSpPr>
            <a:spLocks noGrp="1" noRot="1" noChangeAspect="1" noTextEdit="1"/>
          </p:cNvSpPr>
          <p:nvPr>
            <p:ph type="sldImg"/>
          </p:nvPr>
        </p:nvSpPr>
        <p:spPr>
          <a:xfrm>
            <a:off x="1292225" y="798513"/>
            <a:ext cx="4273550" cy="3205162"/>
          </a:xfrm>
          <a:ln>
            <a:solidFill>
              <a:schemeClr val="tx1">
                <a:alpha val="100000"/>
              </a:schemeClr>
            </a:solidFill>
            <a:miter/>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同一个问题有不同的编码。采用基于弧的编码，或基于城市的编码。</a:t>
            </a:r>
            <a:endParaRPr lang="zh-CN" altLang="en-US" dirty="0"/>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ym typeface="+mn-ea"/>
              </a:rPr>
              <a:t>对于进化算法实际上可以归为，“</a:t>
            </a:r>
            <a:r>
              <a:rPr lang="en-US" altLang="zh-CN" dirty="0">
                <a:sym typeface="+mn-ea"/>
              </a:rPr>
              <a:t>generate and test</a:t>
            </a:r>
            <a:r>
              <a:rPr lang="zh-CN" altLang="en-US" dirty="0">
                <a:sym typeface="+mn-ea"/>
              </a:rPr>
              <a:t>”的算法，不断产生并测试，所谓的不断试错的算法。简单的说，这个算法并不是一开始就要找到一个最优的答案，而是先有一系列的可能的答案，然后再去试验或测试。哪个是好的，留下这些好的，让他们进一步变得更好，这就是进化。虽然从个体来说，后代并不见得比父母强，但是对于整个种群来说，是一代比一代强的。</a:t>
            </a:r>
            <a:endParaRPr lang="en-US" altLang="zh-CN" dirty="0"/>
          </a:p>
          <a:p>
            <a:endParaRPr lang="zh-CN" altLang="en-US" dirty="0"/>
          </a:p>
        </p:txBody>
      </p:sp>
    </p:spTree>
    <p:extLst>
      <p:ext uri="{BB962C8B-B14F-4D97-AF65-F5344CB8AC3E}">
        <p14:creationId xmlns:p14="http://schemas.microsoft.com/office/powerpoint/2010/main" val="3151401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适应度函数时遗传算法中最困难的部分。</a:t>
            </a:r>
            <a:endParaRPr lang="en-US" altLang="zh-CN" dirty="0"/>
          </a:p>
          <a:p>
            <a:r>
              <a:rPr lang="en-US" altLang="zh-CN" dirty="0">
                <a:sym typeface="+mn-ea"/>
              </a:rPr>
              <a:t>TSP</a:t>
            </a:r>
            <a:r>
              <a:rPr lang="zh-CN" altLang="en-US" dirty="0">
                <a:sym typeface="+mn-ea"/>
              </a:rPr>
              <a:t>问题的适应度函数是旅行的代价，花费的时间，路径的长度，花销等。</a:t>
            </a:r>
            <a:endParaRPr lang="zh-CN" altLang="en-US" dirty="0"/>
          </a:p>
          <a:p>
            <a:r>
              <a:rPr lang="zh-CN" altLang="en-US" dirty="0">
                <a:sym typeface="+mn-ea"/>
              </a:rPr>
              <a:t>适应度函数一般是越高越好的。</a:t>
            </a:r>
            <a:endParaRPr lang="en-US" altLang="zh-CN" dirty="0"/>
          </a:p>
          <a:p>
            <a:r>
              <a:rPr lang="zh-CN" altLang="en-US" dirty="0">
                <a:sym typeface="+mn-ea"/>
              </a:rPr>
              <a:t>最大值和最小值之间的转换方法，有多种</a:t>
            </a:r>
            <a:endParaRPr lang="zh-CN" altLang="en-US" dirty="0"/>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凡是不改变 变换前后的大小次序（或均值）的变换即可</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有很多种 变换方法。变换之前高，变换之后高的方法就行</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遗传操作：选择、交叉、变异。</a:t>
            </a:r>
            <a:endParaRPr lang="en-US" altLang="zh-CN" dirty="0"/>
          </a:p>
          <a:p>
            <a:r>
              <a:rPr lang="zh-CN" altLang="en-US" dirty="0">
                <a:sym typeface="+mn-ea"/>
              </a:rPr>
              <a:t>选择操作：</a:t>
            </a:r>
            <a:r>
              <a:rPr lang="en-US" altLang="zh-CN" dirty="0">
                <a:sym typeface="+mn-ea"/>
              </a:rPr>
              <a:t>1 </a:t>
            </a:r>
            <a:r>
              <a:rPr lang="zh-CN" altLang="en-US" dirty="0">
                <a:sym typeface="+mn-ea"/>
              </a:rPr>
              <a:t>对于遗传算法来说非常重要，算法的计算复杂度很多都耗费在选择操作上。</a:t>
            </a:r>
            <a:endParaRPr lang="en-US" altLang="zh-CN" dirty="0"/>
          </a:p>
          <a:p>
            <a:r>
              <a:rPr lang="en-US" altLang="zh-CN" dirty="0">
                <a:sym typeface="+mn-ea"/>
              </a:rPr>
              <a:t>2 </a:t>
            </a:r>
            <a:r>
              <a:rPr lang="zh-CN" altLang="en-US" dirty="0">
                <a:sym typeface="+mn-ea"/>
              </a:rPr>
              <a:t>要保证好的个体有更好的遗传机会 </a:t>
            </a:r>
            <a:endParaRPr lang="zh-CN" altLang="en-US" dirty="0"/>
          </a:p>
          <a:p>
            <a:r>
              <a:rPr lang="en-US" altLang="zh-CN" dirty="0">
                <a:sym typeface="+mn-ea"/>
              </a:rPr>
              <a:t>3 </a:t>
            </a:r>
            <a:r>
              <a:rPr lang="zh-CN" altLang="en-US" dirty="0">
                <a:sym typeface="+mn-ea"/>
              </a:rPr>
              <a:t>趋使繁殖向前进行。</a:t>
            </a:r>
            <a:endParaRPr lang="en-US" altLang="zh-CN" dirty="0"/>
          </a:p>
          <a:p>
            <a:r>
              <a:rPr lang="en-US" altLang="zh-CN" dirty="0">
                <a:sym typeface="+mn-ea"/>
              </a:rPr>
              <a:t>4 </a:t>
            </a:r>
            <a:r>
              <a:rPr lang="zh-CN" altLang="en-US" dirty="0">
                <a:sym typeface="+mn-ea"/>
              </a:rPr>
              <a:t>注意：不太好的个体也要给予一定的遗传几率。</a:t>
            </a:r>
            <a:endParaRPr lang="zh-CN" altLang="en-US" dirty="0"/>
          </a:p>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ym typeface="+mn-ea"/>
              </a:rPr>
              <a:t>简单遗传的选择操作一般的方法：轮转法（轮赌法），竞标赛法。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ym typeface="+mn-ea"/>
              </a:rPr>
              <a:t>。</a:t>
            </a:r>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算法实现</a:t>
            </a:r>
            <a:r>
              <a:rPr lang="en-US" altLang="zh-CN" dirty="0">
                <a:sym typeface="+mn-ea"/>
              </a:rPr>
              <a:t>:  T </a:t>
            </a:r>
            <a:r>
              <a:rPr lang="zh-CN" altLang="en-US" dirty="0">
                <a:sym typeface="+mn-ea"/>
              </a:rPr>
              <a:t>是所有的染色体的适应度之和。模拟转这个转盘的过程，转转盘是一个随机过程。为了模拟这个转转盘的动作，我们产生一个随机数。这个随机数</a:t>
            </a:r>
            <a:r>
              <a:rPr lang="en-US" altLang="zh-CN" dirty="0">
                <a:sym typeface="+mn-ea"/>
              </a:rPr>
              <a:t>n</a:t>
            </a:r>
            <a:r>
              <a:rPr lang="zh-CN" altLang="en-US" dirty="0">
                <a:sym typeface="+mn-ea"/>
              </a:rPr>
              <a:t>就在</a:t>
            </a:r>
            <a:r>
              <a:rPr lang="en-US" altLang="zh-CN" dirty="0">
                <a:sym typeface="+mn-ea"/>
              </a:rPr>
              <a:t>0</a:t>
            </a:r>
            <a:r>
              <a:rPr lang="zh-CN" altLang="en-US" dirty="0">
                <a:sym typeface="+mn-ea"/>
              </a:rPr>
              <a:t>到</a:t>
            </a:r>
            <a:r>
              <a:rPr lang="en-US" altLang="zh-CN" dirty="0">
                <a:sym typeface="+mn-ea"/>
              </a:rPr>
              <a:t>T</a:t>
            </a:r>
            <a:r>
              <a:rPr lang="zh-CN" altLang="en-US" dirty="0">
                <a:sym typeface="+mn-ea"/>
              </a:rPr>
              <a:t>之间。</a:t>
            </a:r>
            <a:endParaRPr lang="en-US" altLang="zh-CN" dirty="0"/>
          </a:p>
          <a:p>
            <a:r>
              <a:rPr lang="zh-CN" altLang="en-US" dirty="0">
                <a:sym typeface="+mn-ea"/>
              </a:rPr>
              <a:t>如何判读这个随机数是落在哪一个区间内呢？通过计算中间和来实现。</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latin typeface="Times New Roman" panose="02020603050405020304" pitchFamily="18" charset="0"/>
                <a:cs typeface="Times New Roman" panose="02020603050405020304" pitchFamily="18" charset="0"/>
                <a:sym typeface="+mn-ea"/>
              </a:rPr>
              <a:t>最佳个体保存方法</a:t>
            </a:r>
            <a:r>
              <a:rPr lang="zh-CN" altLang="en-US" dirty="0">
                <a:latin typeface="Times New Roman" panose="02020603050405020304" pitchFamily="18" charset="0"/>
                <a:cs typeface="Times New Roman" panose="02020603050405020304" pitchFamily="18" charset="0"/>
                <a:sym typeface="+mn-ea"/>
              </a:rPr>
              <a:t>，如以前世界杯足球赛</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sym typeface="+mn-ea"/>
              </a:rPr>
              <a:t>上届</a:t>
            </a:r>
            <a:r>
              <a:rPr lang="zh-CN" dirty="0">
                <a:latin typeface="Times New Roman" panose="02020603050405020304" pitchFamily="18" charset="0"/>
                <a:cs typeface="Times New Roman" panose="02020603050405020304" pitchFamily="18" charset="0"/>
                <a:sym typeface="+mn-ea"/>
              </a:rPr>
              <a:t>冠军球队直接进入决赛阶段</a:t>
            </a:r>
            <a:endParaRPr 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a:xfrm>
            <a:off x="1292225" y="798513"/>
            <a:ext cx="4273550" cy="3205162"/>
          </a:xfrm>
          <a:ln>
            <a:solidFill>
              <a:schemeClr val="tx1">
                <a:alpha val="100000"/>
              </a:schemeClr>
            </a:solidFill>
            <a:miter/>
          </a:ln>
        </p:spPr>
      </p:sp>
      <p:sp>
        <p:nvSpPr>
          <p:cNvPr id="98307" name="Rectangle 3"/>
          <p:cNvSpPr>
            <a:spLocks noGrp="1"/>
          </p:cNvSpPr>
          <p:nvPr>
            <p:ph type="body" idx="1"/>
          </p:nvPr>
        </p:nvSpPr>
        <p:spPr>
          <a:xfrm>
            <a:off x="914400" y="4348163"/>
            <a:ext cx="5029200" cy="3848100"/>
          </a:xfrm>
          <a:noFill/>
          <a:ln>
            <a:noFill/>
          </a:ln>
        </p:spPr>
        <p:txBody>
          <a:bodyPr wrap="square" lIns="90995" tIns="44699" rIns="90995" bIns="44699" anchor="t"/>
          <a:lstStyle/>
          <a:p>
            <a:pPr lvl="0">
              <a:spcBef>
                <a:spcPct val="0"/>
              </a:spcBef>
            </a:pPr>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53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我们怎么样模拟生物进化的过程和机制，建立一个功能强大的算法。这个算法要能够适应复杂的优化问题，而且有一定的鲁棒性。</a:t>
            </a:r>
            <a:endParaRPr lang="en-US" altLang="zh-CN" dirty="0"/>
          </a:p>
          <a:p>
            <a:r>
              <a:rPr lang="zh-CN" altLang="en-US" dirty="0">
                <a:sym typeface="+mn-ea"/>
              </a:rPr>
              <a:t>进化计算，他是随机的而且是基于种群繁殖的这样一种算法，他的特点如下：</a:t>
            </a:r>
            <a:endParaRPr lang="en-US" altLang="zh-CN" dirty="0"/>
          </a:p>
          <a:p>
            <a:r>
              <a:rPr lang="en-US" altLang="zh-CN" dirty="0">
                <a:sym typeface="+mn-ea"/>
              </a:rPr>
              <a:t>1 </a:t>
            </a:r>
            <a:r>
              <a:rPr lang="zh-CN" altLang="en-US" dirty="0">
                <a:sym typeface="+mn-ea"/>
              </a:rPr>
              <a:t>执行时间没有一个保证的执行上限，执行时间没有一个已经证明的执行次数。</a:t>
            </a:r>
            <a:endParaRPr lang="en-US" altLang="zh-CN" dirty="0"/>
          </a:p>
          <a:p>
            <a:r>
              <a:rPr lang="en-US" altLang="zh-CN" dirty="0">
                <a:sym typeface="+mn-ea"/>
              </a:rPr>
              <a:t>2 </a:t>
            </a:r>
            <a:r>
              <a:rPr lang="zh-CN" altLang="en-US" dirty="0">
                <a:sym typeface="+mn-ea"/>
              </a:rPr>
              <a:t>不能保证最优解</a:t>
            </a:r>
            <a:endParaRPr lang="en-US" altLang="zh-CN" dirty="0"/>
          </a:p>
          <a:p>
            <a:r>
              <a:rPr lang="en-US" altLang="zh-CN" dirty="0">
                <a:sym typeface="+mn-ea"/>
              </a:rPr>
              <a:t>3 </a:t>
            </a:r>
            <a:r>
              <a:rPr lang="zh-CN" altLang="en-US" dirty="0">
                <a:sym typeface="+mn-ea"/>
              </a:rPr>
              <a:t>也不能保证每一个解的质量。</a:t>
            </a:r>
            <a:endParaRPr lang="zh-CN" altLang="en-US" dirty="0"/>
          </a:p>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改正这种交叉可能产生的错误，其方法没有道理可讲</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它们都不是合法的个体。因为旅行商问题每个城市只能遍历一次</a:t>
            </a:r>
          </a:p>
          <a:p>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57</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a:xfrm>
            <a:off x="1292225" y="798513"/>
            <a:ext cx="4273550" cy="3205162"/>
          </a:xfrm>
          <a:ln>
            <a:solidFill>
              <a:schemeClr val="tx1">
                <a:alpha val="100000"/>
              </a:schemeClr>
            </a:solidFill>
            <a:miter/>
          </a:ln>
        </p:spPr>
      </p:sp>
      <p:sp>
        <p:nvSpPr>
          <p:cNvPr id="99331" name="Rectangle 3"/>
          <p:cNvSpPr>
            <a:spLocks noGrp="1"/>
          </p:cNvSpPr>
          <p:nvPr>
            <p:ph type="body" idx="1"/>
          </p:nvPr>
        </p:nvSpPr>
        <p:spPr>
          <a:xfrm>
            <a:off x="914400" y="4348163"/>
            <a:ext cx="5029200" cy="3848100"/>
          </a:xfrm>
          <a:noFill/>
          <a:ln>
            <a:noFill/>
          </a:ln>
        </p:spPr>
        <p:txBody>
          <a:bodyPr wrap="square" lIns="90995" tIns="44699" rIns="90995" bIns="44699" anchor="t"/>
          <a:lstStyle/>
          <a:p>
            <a:pPr lvl="0">
              <a:spcBef>
                <a:spcPct val="0"/>
              </a:spcBef>
            </a:pPr>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变异方法很多，目的只有一个：产生新的个体</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a:t>
            </a:r>
            <a:r>
              <a:rPr lang="en-US" altLang="zh-CN" dirty="0"/>
              <a:t>1)</a:t>
            </a:r>
            <a:r>
              <a:rPr lang="zh-CN" altLang="en-US" dirty="0"/>
              <a:t>编码只是描述数据的方式</a:t>
            </a:r>
          </a:p>
          <a:p>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63</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a:t>
            </a:r>
            <a:r>
              <a:rPr lang="en-US" altLang="zh-CN" dirty="0"/>
              <a:t>1)</a:t>
            </a:r>
            <a:r>
              <a:rPr lang="zh-CN" altLang="en-US" dirty="0"/>
              <a:t>编码只是描述数据的方式</a:t>
            </a:r>
          </a:p>
          <a:p>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64</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65</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66</a:t>
            </a:fld>
            <a:endParaRPr lang="zh-CN" altLang="en-US"/>
          </a:p>
        </p:txBody>
      </p:sp>
    </p:spTree>
    <p:extLst>
      <p:ext uri="{BB962C8B-B14F-4D97-AF65-F5344CB8AC3E}">
        <p14:creationId xmlns:p14="http://schemas.microsoft.com/office/powerpoint/2010/main" val="1684429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22</a:t>
            </a:r>
            <a:r>
              <a:rPr lang="zh-CN" altLang="en-US" dirty="0"/>
              <a:t>位内就是一个合法的值</a:t>
            </a:r>
          </a:p>
          <a:p>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67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sym typeface="+mn-ea"/>
              </a:rPr>
              <a:t>1 </a:t>
            </a:r>
            <a:r>
              <a:rPr lang="zh-CN" altLang="en-US" dirty="0">
                <a:sym typeface="+mn-ea"/>
              </a:rPr>
              <a:t>初始化产生一个种群，哪个个体具有更好的繁殖概率呢？</a:t>
            </a:r>
            <a:endParaRPr lang="en-US" altLang="zh-CN" dirty="0"/>
          </a:p>
          <a:p>
            <a:r>
              <a:rPr lang="en-US" altLang="zh-CN" dirty="0">
                <a:sym typeface="+mn-ea"/>
              </a:rPr>
              <a:t>2 </a:t>
            </a:r>
            <a:r>
              <a:rPr lang="zh-CN" altLang="en-US" dirty="0">
                <a:sym typeface="+mn-ea"/>
              </a:rPr>
              <a:t>进化论说：物竞天择，适者生存。所以在这里就有一个选择过程，挑选出那些更加适应环境，更加优秀的个体。我们认为他们就可以作为父母双亲，所谓优生优育，这样挑选出一些表现或对于我们的结果更优秀的个体，让他们成为父代，进行繁殖（选择、交叉、变异），繁殖出他们的下一代。繁殖的过程就是基因选择、交叉、变异、重组的过程。下一代出现后不见得每一个都会好，也有好的也有差的。而且他们也要面临环境的竞争，那么在这个竞争中就会有些个体会死亡。所以这里又有一个选择过程，那么选择哪些可以存活下来，这些存活下来的个体就成为新的一代种群。然后这个过程就不断的循环，一代一代的循环。</a:t>
            </a:r>
            <a:endParaRPr lang="en-US" altLang="zh-CN" dirty="0"/>
          </a:p>
          <a:p>
            <a:r>
              <a:rPr lang="zh-CN" altLang="en-US" dirty="0">
                <a:sym typeface="+mn-ea"/>
              </a:rPr>
              <a:t>算法终止：算法满足一定的终止条件情况下就结束。</a:t>
            </a:r>
            <a:endParaRPr lang="zh-CN" altLang="en-US" dirty="0"/>
          </a:p>
          <a:p>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22</a:t>
            </a:r>
            <a:r>
              <a:rPr lang="zh-CN" altLang="en-US" dirty="0"/>
              <a:t>位内就是一个合法的值</a:t>
            </a:r>
          </a:p>
          <a:p>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68</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22</a:t>
            </a:r>
            <a:r>
              <a:rPr lang="zh-CN" altLang="en-US" dirty="0"/>
              <a:t>位内就是一个合法的值</a:t>
            </a:r>
          </a:p>
          <a:p>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69</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22</a:t>
            </a:r>
            <a:r>
              <a:rPr lang="zh-CN" altLang="en-US" dirty="0"/>
              <a:t>位内就是一个合法的值</a:t>
            </a:r>
          </a:p>
          <a:p>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70</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72</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76</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遗传算法经典，好算法。适合数据量不大场合，通过遗传变异 可以优化，至于是不是最优，就没法确定</a:t>
            </a:r>
            <a:endParaRPr lang="en-US" altLang="zh-CN" dirty="0"/>
          </a:p>
          <a:p>
            <a:endParaRPr lang="en-US" altLang="zh-CN" dirty="0"/>
          </a:p>
          <a:p>
            <a:r>
              <a:rPr lang="zh-CN" altLang="en-US" dirty="0"/>
              <a:t>机器学习要有先验知识，猫长啥样，得有先验知识，没法监督学习；半监督学习可以有一定的少量样本，扩展样本</a:t>
            </a:r>
            <a:endParaRPr lang="en-US" altLang="zh-CN" dirty="0"/>
          </a:p>
          <a:p>
            <a:r>
              <a:rPr lang="zh-CN" altLang="en-US" dirty="0"/>
              <a:t>遗传可以无监督的做，但得一个评估函数评价。</a:t>
            </a:r>
            <a:endParaRPr lang="en-US" altLang="zh-CN" dirty="0"/>
          </a:p>
          <a:p>
            <a:r>
              <a:rPr lang="en-US" altLang="zh-CN" dirty="0"/>
              <a:t>12</a:t>
            </a:r>
            <a:r>
              <a:rPr lang="zh-CN" altLang="en-US" dirty="0"/>
              <a:t>作业调度问题，找的最佳调度状态</a:t>
            </a:r>
            <a:endParaRPr lang="en-US" altLang="zh-CN" dirty="0"/>
          </a:p>
          <a:p>
            <a:r>
              <a:rPr lang="en-US" altLang="zh-CN" dirty="0"/>
              <a:t>3</a:t>
            </a:r>
            <a:r>
              <a:rPr lang="zh-CN" altLang="en-US" sz="1200" b="1" dirty="0"/>
              <a:t>旅行商问题，个体有前后序、有前后关联</a:t>
            </a:r>
            <a:endParaRPr lang="en-US" altLang="zh-CN" sz="1200" b="1" dirty="0"/>
          </a:p>
          <a:p>
            <a:r>
              <a:rPr lang="en-US" altLang="zh-CN" sz="1200" b="1" dirty="0"/>
              <a:t>8</a:t>
            </a:r>
            <a:r>
              <a:rPr lang="zh-CN" altLang="en-US" sz="1200" b="1" dirty="0"/>
              <a:t>经济领域 喜欢用线性回归，由</a:t>
            </a:r>
            <a:r>
              <a:rPr lang="en-US" altLang="zh-CN" sz="1200" b="1" dirty="0"/>
              <a:t>x</a:t>
            </a:r>
            <a:r>
              <a:rPr lang="zh-CN" altLang="en-US" sz="1200" b="1" dirty="0"/>
              <a:t>可推出</a:t>
            </a:r>
            <a:r>
              <a:rPr lang="en-US" altLang="zh-CN" sz="1200" b="1" dirty="0"/>
              <a:t>y</a:t>
            </a:r>
            <a:r>
              <a:rPr lang="zh-CN" altLang="en-US" sz="1200" b="1" dirty="0"/>
              <a:t>，是可控的；遗传算法的初始种群是可控的，所以经济领域喜欢用遗传算法</a:t>
            </a:r>
            <a:endParaRPr lang="en-US" altLang="zh-CN" sz="1200" b="1" dirty="0"/>
          </a:p>
          <a:p>
            <a:r>
              <a:rPr lang="en-US" altLang="zh-CN" sz="1200" b="1" dirty="0"/>
              <a:t>NLP\</a:t>
            </a:r>
            <a:r>
              <a:rPr lang="zh-CN" altLang="en-US" sz="1200" b="1" dirty="0"/>
              <a:t>图像处理都是大数据，不适合遗传算法（迭代计算量太大）</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78</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80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驱动生物进化的是自然选择，并不是最强的就能够生存下来，而是最能适应环境的就能生存下来。</a:t>
            </a:r>
            <a:endParaRPr lang="en-US" altLang="zh-CN" dirty="0"/>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a:ln>
            <a:solidFill>
              <a:srgbClr val="000000"/>
            </a:solidFill>
            <a:miter/>
          </a:ln>
        </p:spPr>
      </p:sp>
      <p:sp>
        <p:nvSpPr>
          <p:cNvPr id="91139" name="Rectangle 3"/>
          <p:cNvSpPr>
            <a:spLocks noGrp="1"/>
          </p:cNvSpPr>
          <p:nvPr>
            <p:ph type="body" idx="1"/>
          </p:nvPr>
        </p:nvSpPr>
        <p:spPr>
          <a:noFill/>
          <a:ln>
            <a:noFill/>
          </a:ln>
        </p:spPr>
        <p:txBody>
          <a:bodyPr wrap="square" lIns="91440" tIns="45720" rIns="91440" bIns="45720" anchor="t"/>
          <a:lstStyle/>
          <a:p>
            <a:pPr lvl="0">
              <a:spcBef>
                <a:spcPct val="0"/>
              </a:spcBef>
            </a:pPr>
            <a:r>
              <a:rPr lang="zh-CN" altLang="en-US" sz="1000" dirty="0">
                <a:sym typeface="+mn-ea"/>
              </a:rPr>
              <a:t>萨顿（</a:t>
            </a:r>
            <a:r>
              <a:rPr lang="en-US" altLang="zh-CN" sz="1000" dirty="0">
                <a:sym typeface="+mn-ea"/>
              </a:rPr>
              <a:t>Walter Sutton:</a:t>
            </a:r>
            <a:r>
              <a:rPr lang="zh-CN" altLang="en-US" sz="1000" dirty="0">
                <a:sym typeface="+mn-ea"/>
              </a:rPr>
              <a:t>美国）基因学说：</a:t>
            </a:r>
          </a:p>
          <a:p>
            <a:pPr lvl="0">
              <a:spcBef>
                <a:spcPct val="0"/>
              </a:spcBef>
            </a:pPr>
            <a:endParaRPr lang="en-US" altLang="zh-CN" sz="1000" dirty="0"/>
          </a:p>
          <a:p>
            <a:pPr lvl="0">
              <a:spcBef>
                <a:spcPct val="0"/>
              </a:spcBef>
            </a:pPr>
            <a:r>
              <a:rPr lang="zh-CN" altLang="en-US" sz="1000" dirty="0">
                <a:sym typeface="+mn-ea"/>
              </a:rPr>
              <a:t>德弗理斯（</a:t>
            </a:r>
            <a:r>
              <a:rPr lang="en-US" altLang="zh-CN" sz="1000" dirty="0">
                <a:sym typeface="+mn-ea"/>
              </a:rPr>
              <a:t>Hugo de Varis</a:t>
            </a:r>
            <a:r>
              <a:rPr lang="zh-CN" altLang="en-US" sz="1000" dirty="0">
                <a:sym typeface="+mn-ea"/>
              </a:rPr>
              <a:t>：荷兰科学家）</a:t>
            </a:r>
          </a:p>
          <a:p>
            <a:pPr lvl="0">
              <a:spcBef>
                <a:spcPct val="0"/>
              </a:spcBef>
            </a:pPr>
            <a:r>
              <a:rPr lang="zh-CN" altLang="en-US" sz="1000" dirty="0">
                <a:sym typeface="+mn-ea"/>
              </a:rPr>
              <a:t>观点和达尔文的观点有很不一样，达尔文的观点是生物进化是连续的，从单细胞开始一步一步的往下进化，他是个连续过程。但是，实际上我们再生物界中，会观察到很多不连续的进化。有时候有一个飞跃，有一个突变。那么这个是怎么造成的，这就是德弗理斯提出的突变学说。也就是所谓的变异。</a:t>
            </a:r>
            <a:endParaRPr lang="en-US" altLang="zh-CN" sz="1000" dirty="0"/>
          </a:p>
          <a:p>
            <a:pPr lvl="0">
              <a:spcBef>
                <a:spcPct val="0"/>
              </a:spcBef>
            </a:pPr>
            <a:r>
              <a:rPr lang="zh-CN" altLang="en-US" sz="1000" dirty="0">
                <a:sym typeface="+mn-ea"/>
              </a:rPr>
              <a:t>正是这些理论，就构成了遗传算法的理论基础。</a:t>
            </a:r>
            <a:endParaRPr lang="zh-CN" altLang="en-US" sz="1000" dirty="0"/>
          </a:p>
          <a:p>
            <a:pPr lvl="0">
              <a:spcBef>
                <a:spcPct val="0"/>
              </a:spcBef>
            </a:pP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遗产算法借鉴了遗传学说的一些术语。</a:t>
            </a:r>
            <a:endParaRPr lang="en-US" altLang="zh-CN" dirty="0"/>
          </a:p>
          <a:p>
            <a:r>
              <a:rPr lang="en-US" altLang="zh-CN" dirty="0">
                <a:sym typeface="+mn-ea"/>
              </a:rPr>
              <a:t>Chromosome </a:t>
            </a:r>
            <a:r>
              <a:rPr lang="zh-CN" altLang="en-US" dirty="0">
                <a:sym typeface="+mn-ea"/>
              </a:rPr>
              <a:t>染色体</a:t>
            </a:r>
            <a:r>
              <a:rPr lang="en-US" altLang="zh-CN" dirty="0">
                <a:sym typeface="+mn-ea"/>
              </a:rPr>
              <a:t> </a:t>
            </a:r>
            <a:r>
              <a:rPr lang="zh-CN" altLang="en-US" dirty="0">
                <a:sym typeface="+mn-ea"/>
              </a:rPr>
              <a:t>每一个染色体叫一个  </a:t>
            </a:r>
            <a:r>
              <a:rPr lang="en-US" altLang="zh-CN" dirty="0">
                <a:sym typeface="+mn-ea"/>
              </a:rPr>
              <a:t>individual </a:t>
            </a:r>
            <a:r>
              <a:rPr lang="zh-CN" altLang="en-US" dirty="0">
                <a:sym typeface="+mn-ea"/>
              </a:rPr>
              <a:t>个体，个体构成种群</a:t>
            </a:r>
            <a:endParaRPr lang="en-US" altLang="zh-CN" dirty="0"/>
          </a:p>
          <a:p>
            <a:r>
              <a:rPr lang="en-US" altLang="zh-CN" dirty="0">
                <a:sym typeface="+mn-ea"/>
              </a:rPr>
              <a:t>Generation </a:t>
            </a:r>
            <a:r>
              <a:rPr lang="zh-CN" altLang="en-US" dirty="0">
                <a:sym typeface="+mn-ea"/>
              </a:rPr>
              <a:t>代  </a:t>
            </a:r>
            <a:r>
              <a:rPr lang="en-US" altLang="zh-CN" dirty="0">
                <a:sym typeface="+mn-ea"/>
              </a:rPr>
              <a:t> gene </a:t>
            </a:r>
            <a:r>
              <a:rPr lang="zh-CN" altLang="en-US" dirty="0">
                <a:sym typeface="+mn-ea"/>
              </a:rPr>
              <a:t>基因 </a:t>
            </a:r>
            <a:endParaRPr lang="en-US" altLang="zh-CN" dirty="0"/>
          </a:p>
          <a:p>
            <a:endParaRPr lang="zh-CN" altLang="en-US" dirty="0"/>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生物进化的这样一些术语及遗传过程和机制如何对应到我们的遗传算法中来？算法是解决实际问题的，那么这样的思想又怎么与我们的问题结合联系起来呢？</a:t>
            </a:r>
            <a:endParaRPr lang="en-US" altLang="zh-CN" dirty="0"/>
          </a:p>
          <a:p>
            <a:r>
              <a:rPr lang="zh-CN" altLang="en-US" dirty="0">
                <a:sym typeface="+mn-ea"/>
              </a:rPr>
              <a:t>霍兰德提出了遗传算法。</a:t>
            </a:r>
            <a:endParaRPr lang="en-US" altLang="zh-CN" dirty="0"/>
          </a:p>
          <a:p>
            <a:r>
              <a:rPr lang="zh-CN" altLang="en-US" dirty="0">
                <a:sym typeface="+mn-ea"/>
              </a:rPr>
              <a:t>遗传算法仍然是一个搜索算法。与我们之前讲到的状态空间搜索是完全不一样的。状态空间是每次搜索一个状态，而遗传算法是基于生物的进化原理，每次产生一个种群进行搜索。建立这样的系统是为获得与生物进化系统一样的自适应性和鲁棒性。</a:t>
            </a:r>
            <a:endParaRPr lang="en-US" altLang="zh-CN" dirty="0"/>
          </a:p>
          <a:p>
            <a:r>
              <a:rPr lang="zh-CN" altLang="en-US" dirty="0">
                <a:sym typeface="+mn-ea"/>
              </a:rPr>
              <a:t>遗传算法的应用领域非常广泛，在商业，科学，工程领域。</a:t>
            </a:r>
            <a:endParaRPr lang="zh-CN" altLang="en-US" dirty="0"/>
          </a:p>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模拟自然选择的过程，在遗传算法中就有一个评价适应度的过程，适应度越高说明他越适应环境，那么它的生存几率就越大。然后再看是不是满足了终止条件了，对现在的种群是否已经满意了？是的化就输出结果，如果不是的话就需要进化出下一代。需要选择出一些适应度高的下一代。然后再对适应度高的群体在进行一个变化，这些变化通常是一个随机的按照一个概率的随机变化。从而得到进化后的</a:t>
            </a:r>
            <a:r>
              <a:rPr lang="en-US" altLang="zh-CN" dirty="0">
                <a:sym typeface="+mn-ea"/>
              </a:rPr>
              <a:t>population</a:t>
            </a:r>
            <a:r>
              <a:rPr lang="zh-CN" altLang="en-US" dirty="0">
                <a:sym typeface="+mn-ea"/>
              </a:rPr>
              <a:t>。然后整个过程再重复循环。不能断的一代一代的进化。</a:t>
            </a:r>
            <a:endParaRPr lang="zh-CN" altLang="en-US" dirty="0"/>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4" name="Picture 42" descr="2008414122433361_2"/>
          <p:cNvPicPr>
            <a:picLocks noChangeAspect="1"/>
          </p:cNvPicPr>
          <p:nvPr userDrawn="1"/>
        </p:nvPicPr>
        <p:blipFill>
          <a:blip r:embed="rId2"/>
          <a:stretch>
            <a:fillRect/>
          </a:stretch>
        </p:blipFill>
        <p:spPr>
          <a:xfrm>
            <a:off x="133350" y="2470150"/>
            <a:ext cx="2519363" cy="2482850"/>
          </a:xfrm>
          <a:prstGeom prst="rect">
            <a:avLst/>
          </a:prstGeom>
          <a:noFill/>
          <a:ln w="9525">
            <a:noFill/>
          </a:ln>
        </p:spPr>
      </p:pic>
      <p:sp>
        <p:nvSpPr>
          <p:cNvPr id="11" name="直角三角形 10"/>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white"/>
              </a:solidFill>
              <a:effectLst/>
              <a:uLnTx/>
              <a:uFillTx/>
              <a:latin typeface="+mn-lt"/>
              <a:ea typeface="+mn-ea"/>
              <a:cs typeface="+mn-cs"/>
            </a:endParaRPr>
          </a:p>
        </p:txBody>
      </p:sp>
      <p:grpSp>
        <p:nvGrpSpPr>
          <p:cNvPr id="5123" name="组合 15"/>
          <p:cNvGrpSpPr/>
          <p:nvPr/>
        </p:nvGrpSpPr>
        <p:grpSpPr>
          <a:xfrm>
            <a:off x="-14605" y="5024455"/>
            <a:ext cx="9164955" cy="1996582"/>
            <a:chOff x="-3765" y="3850913"/>
            <a:chExt cx="9165546" cy="2122813"/>
          </a:xfrm>
        </p:grpSpPr>
        <p:sp>
          <p:nvSpPr>
            <p:cNvPr id="2" name="任意多边形 1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41" name="任意多边形 18"/>
            <p:cNvSpPr/>
            <p:nvPr/>
          </p:nvSpPr>
          <p:spPr>
            <a:xfrm>
              <a:off x="35443" y="5135526"/>
              <a:ext cx="9108557" cy="838200"/>
            </a:xfrm>
            <a:custGeom>
              <a:avLst/>
              <a:gdLst>
                <a:gd name="txL" fmla="*/ 0 w 5760"/>
                <a:gd name="txT" fmla="*/ 0 h 528"/>
                <a:gd name="txR" fmla="*/ 5760 w 5760"/>
                <a:gd name="txB" fmla="*/ 528 h 528"/>
              </a:gdLst>
              <a:ahLst/>
              <a:cxnLst>
                <a:cxn ang="0">
                  <a:pos x="0" y="0"/>
                </a:cxn>
                <a:cxn ang="0">
                  <a:pos x="5760" y="0"/>
                </a:cxn>
                <a:cxn ang="0">
                  <a:pos x="5760" y="528"/>
                </a:cxn>
                <a:cxn ang="0">
                  <a:pos x="48" y="0"/>
                </a:cxn>
              </a:cxnLst>
              <a:rect l="txL" t="txT" r="txR" b="txB"/>
              <a:pathLst>
                <a:path w="5760" h="528">
                  <a:moveTo>
                    <a:pt x="0" y="0"/>
                  </a:moveTo>
                  <a:lnTo>
                    <a:pt x="5760" y="0"/>
                  </a:lnTo>
                  <a:lnTo>
                    <a:pt x="5760" y="528"/>
                  </a:lnTo>
                  <a:lnTo>
                    <a:pt x="48" y="0"/>
                  </a:lnTo>
                </a:path>
              </a:pathLst>
            </a:custGeom>
            <a:solidFill>
              <a:srgbClr val="000000">
                <a:alpha val="100000"/>
              </a:srgbClr>
            </a:solidFill>
            <a:ln w="9525">
              <a:noFill/>
            </a:ln>
          </p:spPr>
          <p:txBody>
            <a:bodyPr/>
            <a:lstStyle/>
            <a:p>
              <a:endParaRPr lang="zh-CN" altLang="en-US"/>
            </a:p>
          </p:txBody>
        </p:sp>
        <p:sp>
          <p:nvSpPr>
            <p:cNvPr id="20" name="任意多边形 19"/>
            <p:cNvSpPr/>
            <p:nvPr/>
          </p:nvSpPr>
          <p:spPr bwMode="auto">
            <a:xfrm>
              <a:off x="17781" y="3850913"/>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white"/>
                </a:solidFill>
                <a:effectLst/>
                <a:uLnTx/>
                <a:uFillTx/>
                <a:latin typeface="+mn-lt"/>
                <a:ea typeface="+mn-ea"/>
                <a:cs typeface="+mn-cs"/>
              </a:endParaRPr>
            </a:p>
          </p:txBody>
        </p:sp>
        <p:cxnSp>
          <p:nvCxnSpPr>
            <p:cNvPr id="21" name="直接连接符 2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5124" name="Rectangle 48"/>
          <p:cNvSpPr>
            <a:spLocks noChangeAspect="1"/>
          </p:cNvSpPr>
          <p:nvPr userDrawn="1"/>
        </p:nvSpPr>
        <p:spPr>
          <a:xfrm flipH="1">
            <a:off x="8337550" y="6348413"/>
            <a:ext cx="254000" cy="282575"/>
          </a:xfrm>
          <a:prstGeom prst="rect">
            <a:avLst/>
          </a:prstGeom>
          <a:solidFill>
            <a:schemeClr val="folHlink"/>
          </a:solidFill>
          <a:ln w="9525">
            <a:noFill/>
          </a:ln>
        </p:spPr>
        <p:txBody>
          <a:bodyPr wrap="none" anchor="ctr"/>
          <a:lstStyle/>
          <a:p>
            <a:pPr lvl="0" algn="ctr">
              <a:buNone/>
            </a:pPr>
            <a:endParaRPr lang="zh-CN" altLang="en-US" sz="2400" dirty="0">
              <a:solidFill>
                <a:srgbClr val="000000"/>
              </a:solidFill>
              <a:latin typeface="Tahoma" panose="020B0604030504040204" pitchFamily="34" charset="0"/>
              <a:ea typeface="宋体" panose="02010600030101010101" pitchFamily="2" charset="-122"/>
            </a:endParaRPr>
          </a:p>
        </p:txBody>
      </p:sp>
      <p:sp>
        <p:nvSpPr>
          <p:cNvPr id="5125" name="Rectangle 49"/>
          <p:cNvSpPr>
            <a:spLocks noChangeAspect="1"/>
          </p:cNvSpPr>
          <p:nvPr userDrawn="1"/>
        </p:nvSpPr>
        <p:spPr>
          <a:xfrm flipH="1">
            <a:off x="8148638" y="6348413"/>
            <a:ext cx="220662" cy="282575"/>
          </a:xfrm>
          <a:prstGeom prst="rect">
            <a:avLst/>
          </a:prstGeom>
          <a:gradFill rotWithShape="0">
            <a:gsLst>
              <a:gs pos="0">
                <a:schemeClr val="folHlink"/>
              </a:gs>
              <a:gs pos="100000">
                <a:schemeClr val="bg1"/>
              </a:gs>
            </a:gsLst>
            <a:lin ang="0" scaled="1"/>
            <a:tileRect/>
          </a:gradFill>
          <a:ln w="9525">
            <a:noFill/>
          </a:ln>
        </p:spPr>
        <p:txBody>
          <a:bodyPr wrap="none" anchor="ctr"/>
          <a:lstStyle/>
          <a:p>
            <a:pPr lvl="0" algn="ctr">
              <a:buNone/>
            </a:pPr>
            <a:endParaRPr lang="zh-CN" altLang="en-US" sz="2400" dirty="0">
              <a:solidFill>
                <a:srgbClr val="000000"/>
              </a:solidFill>
              <a:latin typeface="Tahoma" panose="020B0604030504040204" pitchFamily="34" charset="0"/>
              <a:ea typeface="宋体" panose="02010600030101010101" pitchFamily="2" charset="-122"/>
            </a:endParaRPr>
          </a:p>
        </p:txBody>
      </p:sp>
      <p:sp>
        <p:nvSpPr>
          <p:cNvPr id="5126" name="Line 51"/>
          <p:cNvSpPr/>
          <p:nvPr userDrawn="1"/>
        </p:nvSpPr>
        <p:spPr>
          <a:xfrm>
            <a:off x="5715000" y="6477000"/>
            <a:ext cx="3200400" cy="0"/>
          </a:xfrm>
          <a:prstGeom prst="line">
            <a:avLst/>
          </a:prstGeom>
          <a:ln w="9525" cap="flat" cmpd="sng">
            <a:solidFill>
              <a:schemeClr val="tx1"/>
            </a:solidFill>
            <a:prstDash val="solid"/>
            <a:headEnd type="none" w="med" len="med"/>
            <a:tailEnd type="none" w="med" len="med"/>
          </a:ln>
        </p:spPr>
      </p:sp>
      <p:sp>
        <p:nvSpPr>
          <p:cNvPr id="5127" name="Line 53"/>
          <p:cNvSpPr/>
          <p:nvPr userDrawn="1"/>
        </p:nvSpPr>
        <p:spPr>
          <a:xfrm>
            <a:off x="8370888" y="6305550"/>
            <a:ext cx="0" cy="552450"/>
          </a:xfrm>
          <a:prstGeom prst="line">
            <a:avLst/>
          </a:prstGeom>
          <a:ln w="9525" cap="flat" cmpd="sng">
            <a:solidFill>
              <a:schemeClr val="tx1"/>
            </a:solidFill>
            <a:prstDash val="solid"/>
            <a:headEnd type="none" w="med" len="med"/>
            <a:tailEnd type="none" w="med" len="med"/>
          </a:ln>
        </p:spPr>
      </p:sp>
      <p:sp>
        <p:nvSpPr>
          <p:cNvPr id="5128" name="Rectangle 62"/>
          <p:cNvSpPr/>
          <p:nvPr userDrawn="1"/>
        </p:nvSpPr>
        <p:spPr>
          <a:xfrm>
            <a:off x="1543050" y="-1066800"/>
            <a:ext cx="9144000" cy="0"/>
          </a:xfrm>
          <a:prstGeom prst="rect">
            <a:avLst/>
          </a:prstGeom>
          <a:noFill/>
          <a:ln w="9525">
            <a:noFill/>
          </a:ln>
        </p:spPr>
        <p:txBody>
          <a:bodyPr lIns="91372" tIns="45686" rIns="91372" bIns="45686">
            <a:spAutoFit/>
          </a:bodyPr>
          <a:lstStyle/>
          <a:p>
            <a:pPr lvl="0">
              <a:buNone/>
            </a:pPr>
            <a:endParaRPr lang="zh-CN" altLang="en-US" sz="1200" dirty="0">
              <a:solidFill>
                <a:srgbClr val="000000"/>
              </a:solidFill>
              <a:latin typeface="Times New Roman" panose="02020603050405020304" pitchFamily="18" charset="0"/>
              <a:ea typeface="宋体" panose="02010600030101010101" pitchFamily="2" charset="-122"/>
            </a:endParaRPr>
          </a:p>
        </p:txBody>
      </p:sp>
      <p:sp>
        <p:nvSpPr>
          <p:cNvPr id="5129" name="Rectangle 64"/>
          <p:cNvSpPr/>
          <p:nvPr userDrawn="1"/>
        </p:nvSpPr>
        <p:spPr>
          <a:xfrm>
            <a:off x="1543050" y="-1066800"/>
            <a:ext cx="9144000" cy="0"/>
          </a:xfrm>
          <a:prstGeom prst="rect">
            <a:avLst/>
          </a:prstGeom>
          <a:noFill/>
          <a:ln w="9525">
            <a:noFill/>
          </a:ln>
        </p:spPr>
        <p:txBody>
          <a:bodyPr lIns="91372" tIns="45686" rIns="91372" bIns="45686">
            <a:spAutoFit/>
          </a:bodyPr>
          <a:lstStyle/>
          <a:p>
            <a:pPr lvl="0">
              <a:buNone/>
            </a:pPr>
            <a:endParaRPr lang="zh-CN" altLang="en-US" sz="1200" dirty="0">
              <a:solidFill>
                <a:srgbClr val="000000"/>
              </a:solidFill>
              <a:latin typeface="Times New Roman" panose="02020603050405020304" pitchFamily="18" charset="0"/>
              <a:ea typeface="宋体" panose="02010600030101010101" pitchFamily="2" charset="-122"/>
            </a:endParaRPr>
          </a:p>
        </p:txBody>
      </p:sp>
      <p:sp>
        <p:nvSpPr>
          <p:cNvPr id="5130" name="Rectangle 66"/>
          <p:cNvSpPr/>
          <p:nvPr userDrawn="1"/>
        </p:nvSpPr>
        <p:spPr>
          <a:xfrm>
            <a:off x="1543050" y="-1066800"/>
            <a:ext cx="9144000" cy="0"/>
          </a:xfrm>
          <a:prstGeom prst="rect">
            <a:avLst/>
          </a:prstGeom>
          <a:noFill/>
          <a:ln w="9525">
            <a:noFill/>
          </a:ln>
        </p:spPr>
        <p:txBody>
          <a:bodyPr lIns="91372" tIns="45686" rIns="91372" bIns="45686">
            <a:spAutoFit/>
          </a:bodyPr>
          <a:lstStyle/>
          <a:p>
            <a:pPr lvl="0">
              <a:buNone/>
            </a:pPr>
            <a:endParaRPr lang="zh-CN" altLang="en-US" sz="1200" dirty="0">
              <a:solidFill>
                <a:srgbClr val="000000"/>
              </a:solidFill>
              <a:latin typeface="Times New Roman" panose="02020603050405020304" pitchFamily="18" charset="0"/>
              <a:ea typeface="宋体" panose="02010600030101010101" pitchFamily="2" charset="-122"/>
            </a:endParaRPr>
          </a:p>
        </p:txBody>
      </p:sp>
      <p:sp>
        <p:nvSpPr>
          <p:cNvPr id="5131" name="Rectangle 68"/>
          <p:cNvSpPr/>
          <p:nvPr userDrawn="1"/>
        </p:nvSpPr>
        <p:spPr>
          <a:xfrm>
            <a:off x="1543050" y="-1066800"/>
            <a:ext cx="9144000" cy="0"/>
          </a:xfrm>
          <a:prstGeom prst="rect">
            <a:avLst/>
          </a:prstGeom>
          <a:noFill/>
          <a:ln w="9525">
            <a:noFill/>
          </a:ln>
        </p:spPr>
        <p:txBody>
          <a:bodyPr lIns="91372" tIns="45686" rIns="91372" bIns="45686">
            <a:spAutoFit/>
          </a:bodyPr>
          <a:lstStyle/>
          <a:p>
            <a:pPr lvl="0">
              <a:buNone/>
            </a:pPr>
            <a:endParaRPr lang="zh-CN" altLang="en-US" sz="1200" dirty="0">
              <a:solidFill>
                <a:srgbClr val="000000"/>
              </a:solidFill>
              <a:latin typeface="Times New Roman" panose="02020603050405020304" pitchFamily="18" charset="0"/>
              <a:ea typeface="宋体" panose="02010600030101010101" pitchFamily="2" charset="-122"/>
            </a:endParaRPr>
          </a:p>
        </p:txBody>
      </p:sp>
      <p:sp>
        <p:nvSpPr>
          <p:cNvPr id="5132" name="Rectangle 72"/>
          <p:cNvSpPr/>
          <p:nvPr userDrawn="1"/>
        </p:nvSpPr>
        <p:spPr>
          <a:xfrm>
            <a:off x="1543050" y="-1066800"/>
            <a:ext cx="9144000" cy="0"/>
          </a:xfrm>
          <a:prstGeom prst="rect">
            <a:avLst/>
          </a:prstGeom>
          <a:noFill/>
          <a:ln w="9525">
            <a:noFill/>
          </a:ln>
        </p:spPr>
        <p:txBody>
          <a:bodyPr lIns="91372" tIns="45686" rIns="91372" bIns="45686">
            <a:spAutoFit/>
          </a:bodyPr>
          <a:lstStyle/>
          <a:p>
            <a:pPr lvl="0">
              <a:buNone/>
            </a:pPr>
            <a:endParaRPr lang="zh-CN" altLang="en-US" sz="1200" dirty="0">
              <a:solidFill>
                <a:srgbClr val="000000"/>
              </a:solidFill>
              <a:latin typeface="Times New Roman" panose="02020603050405020304" pitchFamily="18" charset="0"/>
              <a:ea typeface="宋体" panose="02010600030101010101" pitchFamily="2" charset="-122"/>
            </a:endParaRPr>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6" name="页脚占位符 18"/>
          <p:cNvSpPr>
            <a:spLocks noGrp="1"/>
          </p:cNvSpPr>
          <p:nvPr>
            <p:ph type="ftr" sz="quarter" idx="3"/>
          </p:nvPr>
        </p:nvSpPr>
        <p:spPr>
          <a:xfrm>
            <a:off x="4379913" y="6408738"/>
            <a:ext cx="2351088" cy="365125"/>
          </a:xfrm>
          <a:prstGeom prst="rect">
            <a:avLst/>
          </a:prstGeom>
        </p:spPr>
        <p:txBody>
          <a:bodyPr vert="horz" anchor="b"/>
          <a:lstStyle>
            <a:lvl1pPr>
              <a:defRPr>
                <a:solidFill>
                  <a:schemeClr val="accent1">
                    <a:tint val="2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altLang="zh-CN" sz="1000" b="0" i="0" u="none" strike="noStrike" kern="1200" cap="none" spc="0" normalizeH="0" baseline="0" noProof="0">
              <a:ln>
                <a:noFill/>
              </a:ln>
              <a:solidFill>
                <a:srgbClr val="2DA2BF">
                  <a:tint val="20000"/>
                </a:srgbClr>
              </a:solidFill>
              <a:effectLst/>
              <a:uLnTx/>
              <a:uFillTx/>
              <a:latin typeface="+mn-lt"/>
              <a:ea typeface="+mn-ea"/>
              <a:cs typeface="+mn-cs"/>
            </a:endParaRPr>
          </a:p>
        </p:txBody>
      </p:sp>
      <p:sp>
        <p:nvSpPr>
          <p:cNvPr id="37" name="灯片编号占位符 26"/>
          <p:cNvSpPr>
            <a:spLocks noGrp="1"/>
          </p:cNvSpPr>
          <p:nvPr>
            <p:ph type="sldNum" sz="quarter" idx="4"/>
          </p:nvPr>
        </p:nvSpPr>
        <p:spPr>
          <a:xfrm>
            <a:off x="8647113" y="6408738"/>
            <a:ext cx="366713" cy="365125"/>
          </a:xfrm>
          <a:prstGeom prst="rect">
            <a:avLst/>
          </a:prstGeom>
        </p:spPr>
        <p:txBody>
          <a:bodyPr vert="horz" anchor="b"/>
          <a:lstStyle>
            <a:lvl1pPr>
              <a:defRPr>
                <a:solidFill>
                  <a:srgbClr val="FFFFFF"/>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日期占位符 3"/>
          <p:cNvSpPr>
            <a:spLocks noGrp="1"/>
          </p:cNvSpPr>
          <p:nvPr>
            <p:ph type="dt" sz="half" idx="2"/>
          </p:nvPr>
        </p:nvSpPr>
        <p:spPr>
          <a:xfrm>
            <a:off x="6727825" y="6408738"/>
            <a:ext cx="1919288" cy="365125"/>
          </a:xfrm>
          <a:prstGeom prst="rect">
            <a:avLst/>
          </a:prstGeom>
        </p:spPr>
        <p:txBody>
          <a:bodyPr vert="horz" anchor="b"/>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000" b="0" i="0" u="none" strike="noStrike" kern="1200" cap="none" spc="0" normalizeH="0" baseline="0" noProof="0">
              <a:ln>
                <a:noFill/>
              </a:ln>
              <a:solidFill>
                <a:prstClr val="black"/>
              </a:solidFill>
              <a:effectLst/>
              <a:uLnTx/>
              <a:uFillTx/>
              <a:latin typeface="+mn-lt"/>
              <a:ea typeface="+mn-ea"/>
              <a:cs typeface="+mn-cs"/>
            </a:endParaRPr>
          </a:p>
        </p:txBody>
      </p:sp>
      <p:sp>
        <p:nvSpPr>
          <p:cNvPr id="16" name="页脚占位符 4"/>
          <p:cNvSpPr>
            <a:spLocks noGrp="1"/>
          </p:cNvSpPr>
          <p:nvPr>
            <p:ph type="ftr" sz="quarter" idx="3"/>
          </p:nvPr>
        </p:nvSpPr>
        <p:spPr>
          <a:xfrm>
            <a:off x="4379913" y="6408738"/>
            <a:ext cx="2351088"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altLang="zh-CN" sz="1000" b="0" i="0" u="none" strike="noStrike" kern="1200" cap="none" spc="0" normalizeH="0" baseline="0" noProof="0">
              <a:ln>
                <a:noFill/>
              </a:ln>
              <a:solidFill>
                <a:prstClr val="black"/>
              </a:solidFill>
              <a:effectLst/>
              <a:uLnTx/>
              <a:uFillTx/>
              <a:latin typeface="+mn-lt"/>
              <a:ea typeface="+mn-ea"/>
              <a:cs typeface="+mn-cs"/>
            </a:endParaRPr>
          </a:p>
        </p:txBody>
      </p:sp>
      <p:sp>
        <p:nvSpPr>
          <p:cNvPr id="17" name="灯片编号占位符 5"/>
          <p:cNvSpPr>
            <a:spLocks noGrp="1"/>
          </p:cNvSpPr>
          <p:nvPr>
            <p:ph type="sldNum" sz="quarter" idx="4"/>
          </p:nvPr>
        </p:nvSpPr>
        <p:spPr>
          <a:xfrm>
            <a:off x="8647113" y="6408738"/>
            <a:ext cx="366713"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a:ln>
                <a:noFill/>
              </a:ln>
              <a:solidFill>
                <a:prstClr val="black"/>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日期占位符 3"/>
          <p:cNvSpPr>
            <a:spLocks noGrp="1"/>
          </p:cNvSpPr>
          <p:nvPr>
            <p:ph type="dt" sz="half" idx="2"/>
          </p:nvPr>
        </p:nvSpPr>
        <p:spPr>
          <a:xfrm>
            <a:off x="6727825" y="6408738"/>
            <a:ext cx="1919288" cy="365125"/>
          </a:xfrm>
          <a:prstGeom prst="rect">
            <a:avLst/>
          </a:prstGeom>
        </p:spPr>
        <p:txBody>
          <a:bodyPr vert="horz" anchor="b"/>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000" b="0" i="0" u="none" strike="noStrike" kern="1200" cap="none" spc="0" normalizeH="0" baseline="0" noProof="0">
              <a:ln>
                <a:noFill/>
              </a:ln>
              <a:solidFill>
                <a:prstClr val="black"/>
              </a:solidFill>
              <a:effectLst/>
              <a:uLnTx/>
              <a:uFillTx/>
              <a:latin typeface="+mn-lt"/>
              <a:ea typeface="+mn-ea"/>
              <a:cs typeface="+mn-cs"/>
            </a:endParaRPr>
          </a:p>
        </p:txBody>
      </p:sp>
      <p:sp>
        <p:nvSpPr>
          <p:cNvPr id="16" name="页脚占位符 4"/>
          <p:cNvSpPr>
            <a:spLocks noGrp="1"/>
          </p:cNvSpPr>
          <p:nvPr>
            <p:ph type="ftr" sz="quarter" idx="3"/>
          </p:nvPr>
        </p:nvSpPr>
        <p:spPr>
          <a:xfrm>
            <a:off x="4379913" y="6408738"/>
            <a:ext cx="2351088"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altLang="zh-CN" sz="1000" b="0" i="0" u="none" strike="noStrike" kern="1200" cap="none" spc="0" normalizeH="0" baseline="0" noProof="0">
              <a:ln>
                <a:noFill/>
              </a:ln>
              <a:solidFill>
                <a:prstClr val="black"/>
              </a:solidFill>
              <a:effectLst/>
              <a:uLnTx/>
              <a:uFillTx/>
              <a:latin typeface="+mn-lt"/>
              <a:ea typeface="+mn-ea"/>
              <a:cs typeface="+mn-cs"/>
            </a:endParaRPr>
          </a:p>
        </p:txBody>
      </p:sp>
      <p:sp>
        <p:nvSpPr>
          <p:cNvPr id="17" name="灯片编号占位符 5"/>
          <p:cNvSpPr>
            <a:spLocks noGrp="1"/>
          </p:cNvSpPr>
          <p:nvPr>
            <p:ph type="sldNum" sz="quarter" idx="4"/>
          </p:nvPr>
        </p:nvSpPr>
        <p:spPr>
          <a:xfrm>
            <a:off x="8647113" y="6408738"/>
            <a:ext cx="366713"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a:ln>
                <a:noFill/>
              </a:ln>
              <a:solidFill>
                <a:prstClr val="black"/>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03313" y="215900"/>
            <a:ext cx="7793037" cy="696913"/>
          </a:xfrm>
        </p:spPr>
        <p:txBody>
          <a:bodyPr/>
          <a:lstStyle/>
          <a:p>
            <a:r>
              <a:rPr lang="zh-CN" altLang="en-US"/>
              <a:t>单击此处编辑母版标题样式</a:t>
            </a:r>
          </a:p>
        </p:txBody>
      </p:sp>
      <p:sp>
        <p:nvSpPr>
          <p:cNvPr id="3" name="文本占位符 2"/>
          <p:cNvSpPr>
            <a:spLocks noGrp="1"/>
          </p:cNvSpPr>
          <p:nvPr>
            <p:ph type="body" sz="half" idx="1"/>
          </p:nvPr>
        </p:nvSpPr>
        <p:spPr>
          <a:xfrm>
            <a:off x="1123950" y="1508125"/>
            <a:ext cx="3810000" cy="4511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6350" y="1508125"/>
            <a:ext cx="3810000" cy="4511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日期占位符 4"/>
          <p:cNvSpPr>
            <a:spLocks noGrp="1"/>
          </p:cNvSpPr>
          <p:nvPr>
            <p:ph type="dt" sz="half" idx="12"/>
          </p:nvPr>
        </p:nvSpPr>
        <p:spPr>
          <a:xfrm>
            <a:off x="914400" y="6383338"/>
            <a:ext cx="1905000" cy="457200"/>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000" b="0" i="0" u="none" strike="noStrike" kern="1200" cap="none" spc="0" normalizeH="0" baseline="0" noProof="0">
              <a:ln>
                <a:noFill/>
              </a:ln>
              <a:solidFill>
                <a:prstClr val="black"/>
              </a:solidFill>
              <a:effectLst/>
              <a:uLnTx/>
              <a:uFillTx/>
              <a:latin typeface="+mn-lt"/>
              <a:ea typeface="+mn-ea"/>
              <a:cs typeface="+mn-cs"/>
            </a:endParaRPr>
          </a:p>
        </p:txBody>
      </p:sp>
      <p:sp>
        <p:nvSpPr>
          <p:cNvPr id="16" name="页脚占位符 5"/>
          <p:cNvSpPr>
            <a:spLocks noGrp="1"/>
          </p:cNvSpPr>
          <p:nvPr>
            <p:ph type="ftr" sz="quarter" idx="3"/>
          </p:nvPr>
        </p:nvSpPr>
        <p:spPr>
          <a:xfrm>
            <a:off x="3352800" y="6383338"/>
            <a:ext cx="2895600" cy="457200"/>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altLang="zh-CN" sz="1000" b="0" i="0" u="none" strike="noStrike" kern="1200" cap="none" spc="0" normalizeH="0" baseline="0" noProof="0">
              <a:ln>
                <a:noFill/>
              </a:ln>
              <a:solidFill>
                <a:prstClr val="black"/>
              </a:solidFill>
              <a:effectLst/>
              <a:uLnTx/>
              <a:uFillTx/>
              <a:latin typeface="+mn-lt"/>
              <a:ea typeface="+mn-ea"/>
              <a:cs typeface="+mn-cs"/>
            </a:endParaRPr>
          </a:p>
        </p:txBody>
      </p:sp>
      <p:sp>
        <p:nvSpPr>
          <p:cNvPr id="17" name="灯片编号占位符 6"/>
          <p:cNvSpPr>
            <a:spLocks noGrp="1"/>
          </p:cNvSpPr>
          <p:nvPr>
            <p:ph type="sldNum" sz="quarter" idx="4"/>
          </p:nvPr>
        </p:nvSpPr>
        <p:spPr>
          <a:xfrm>
            <a:off x="7010400" y="6307138"/>
            <a:ext cx="1905000" cy="474663"/>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a:ln>
                <a:noFill/>
              </a:ln>
              <a:solidFill>
                <a:prstClr val="black"/>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
        <p:nvSpPr>
          <p:cNvPr id="11" name="日期占位符 3"/>
          <p:cNvSpPr>
            <a:spLocks noGrp="1"/>
          </p:cNvSpPr>
          <p:nvPr>
            <p:ph type="dt" sz="half" idx="2"/>
          </p:nvPr>
        </p:nvSpPr>
        <p:spPr>
          <a:xfrm>
            <a:off x="6727825" y="6408738"/>
            <a:ext cx="1919288" cy="365125"/>
          </a:xfrm>
          <a:prstGeom prst="rect">
            <a:avLst/>
          </a:prstGeom>
        </p:spPr>
        <p:txBody>
          <a:bodyPr vert="horz" anchor="b"/>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000" b="0" i="0" u="none" strike="noStrike" kern="1200" cap="none" spc="0" normalizeH="0" baseline="0" noProof="0">
              <a:ln>
                <a:noFill/>
              </a:ln>
              <a:solidFill>
                <a:prstClr val="black"/>
              </a:solidFill>
              <a:effectLst/>
              <a:uLnTx/>
              <a:uFillTx/>
              <a:latin typeface="+mn-lt"/>
              <a:ea typeface="+mn-ea"/>
              <a:cs typeface="+mn-cs"/>
            </a:endParaRPr>
          </a:p>
        </p:txBody>
      </p:sp>
      <p:sp>
        <p:nvSpPr>
          <p:cNvPr id="16" name="页脚占位符 4"/>
          <p:cNvSpPr>
            <a:spLocks noGrp="1"/>
          </p:cNvSpPr>
          <p:nvPr>
            <p:ph type="ftr" sz="quarter" idx="3"/>
          </p:nvPr>
        </p:nvSpPr>
        <p:spPr>
          <a:xfrm>
            <a:off x="4379913" y="6408738"/>
            <a:ext cx="2351088"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altLang="zh-CN" sz="1000" b="0" i="0" u="none" strike="noStrike" kern="1200" cap="none" spc="0" normalizeH="0" baseline="0" noProof="0">
              <a:ln>
                <a:noFill/>
              </a:ln>
              <a:solidFill>
                <a:prstClr val="black"/>
              </a:solidFill>
              <a:effectLst/>
              <a:uLnTx/>
              <a:uFillTx/>
              <a:latin typeface="+mn-lt"/>
              <a:ea typeface="+mn-ea"/>
              <a:cs typeface="+mn-cs"/>
            </a:endParaRPr>
          </a:p>
        </p:txBody>
      </p:sp>
      <p:sp>
        <p:nvSpPr>
          <p:cNvPr id="17" name="灯片编号占位符 5"/>
          <p:cNvSpPr>
            <a:spLocks noGrp="1"/>
          </p:cNvSpPr>
          <p:nvPr>
            <p:ph type="sldNum" sz="quarter" idx="4"/>
          </p:nvPr>
        </p:nvSpPr>
        <p:spPr>
          <a:xfrm>
            <a:off x="8647113" y="6408738"/>
            <a:ext cx="366713"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a:ln>
                <a:noFill/>
              </a:ln>
              <a:solidFill>
                <a:prstClr val="black"/>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11" name="燕尾形 10"/>
          <p:cNvSpPr/>
          <p:nvPr/>
        </p:nvSpPr>
        <p:spPr>
          <a:xfrm>
            <a:off x="3636963" y="3005138"/>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white"/>
              </a:solidFill>
              <a:effectLst/>
              <a:uLnTx/>
              <a:uFillTx/>
              <a:latin typeface="+mn-lt"/>
              <a:ea typeface="+mn-ea"/>
              <a:cs typeface="+mn-cs"/>
            </a:endParaRPr>
          </a:p>
        </p:txBody>
      </p:sp>
      <p:sp>
        <p:nvSpPr>
          <p:cNvPr id="16" name="燕尾形 15"/>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white"/>
              </a:solidFill>
              <a:effectLst/>
              <a:uLnTx/>
              <a:uFillTx/>
              <a:latin typeface="+mn-lt"/>
              <a:ea typeface="+mn-ea"/>
              <a:cs typeface="+mn-cs"/>
            </a:endParaRPr>
          </a:p>
        </p:txBody>
      </p:sp>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17" name="日期占位符 3"/>
          <p:cNvSpPr>
            <a:spLocks noGrp="1"/>
          </p:cNvSpPr>
          <p:nvPr>
            <p:ph type="dt" sz="half" idx="2"/>
          </p:nvPr>
        </p:nvSpPr>
        <p:spPr>
          <a:xfrm>
            <a:off x="6727825" y="6408738"/>
            <a:ext cx="1919288" cy="365125"/>
          </a:xfrm>
          <a:prstGeom prst="rect">
            <a:avLst/>
          </a:prstGeom>
        </p:spPr>
        <p:txBody>
          <a:bodyPr vert="horz" anchor="b"/>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000" b="0" i="0" u="none" strike="noStrike" kern="1200" cap="none" spc="0" normalizeH="0" baseline="0" noProof="0">
              <a:ln>
                <a:noFill/>
              </a:ln>
              <a:solidFill>
                <a:prstClr val="white"/>
              </a:solidFill>
              <a:effectLst/>
              <a:uLnTx/>
              <a:uFillTx/>
              <a:latin typeface="+mn-lt"/>
              <a:ea typeface="+mn-ea"/>
              <a:cs typeface="+mn-cs"/>
            </a:endParaRPr>
          </a:p>
        </p:txBody>
      </p:sp>
      <p:sp>
        <p:nvSpPr>
          <p:cNvPr id="19" name="页脚占位符 4"/>
          <p:cNvSpPr>
            <a:spLocks noGrp="1"/>
          </p:cNvSpPr>
          <p:nvPr>
            <p:ph type="ftr" sz="quarter" idx="3"/>
          </p:nvPr>
        </p:nvSpPr>
        <p:spPr>
          <a:xfrm>
            <a:off x="4379913" y="6408738"/>
            <a:ext cx="2351088"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altLang="zh-CN" sz="1000" b="0" i="0" u="none" strike="noStrike" kern="1200" cap="none" spc="0" normalizeH="0" baseline="0" noProof="0">
              <a:ln>
                <a:noFill/>
              </a:ln>
              <a:solidFill>
                <a:prstClr val="white"/>
              </a:solidFill>
              <a:effectLst/>
              <a:uLnTx/>
              <a:uFillTx/>
              <a:latin typeface="+mn-lt"/>
              <a:ea typeface="+mn-ea"/>
              <a:cs typeface="+mn-cs"/>
            </a:endParaRPr>
          </a:p>
        </p:txBody>
      </p:sp>
      <p:sp>
        <p:nvSpPr>
          <p:cNvPr id="20" name="灯片编号占位符 5"/>
          <p:cNvSpPr>
            <a:spLocks noGrp="1"/>
          </p:cNvSpPr>
          <p:nvPr>
            <p:ph type="sldNum" sz="quarter" idx="4"/>
          </p:nvPr>
        </p:nvSpPr>
        <p:spPr>
          <a:xfrm>
            <a:off x="8647113" y="6408738"/>
            <a:ext cx="366713"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a:ln>
                <a:noFill/>
              </a:ln>
              <a:solidFill>
                <a:prstClr val="white"/>
              </a:solidFill>
              <a:effectLst/>
              <a:uLnTx/>
              <a:uFillTx/>
              <a:latin typeface="+mn-lt"/>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
        <p:nvSpPr>
          <p:cNvPr id="11" name="日期占位符 4"/>
          <p:cNvSpPr>
            <a:spLocks noGrp="1"/>
          </p:cNvSpPr>
          <p:nvPr>
            <p:ph type="dt" sz="half" idx="12"/>
          </p:nvPr>
        </p:nvSpPr>
        <p:spPr>
          <a:xfrm>
            <a:off x="6727825" y="6408738"/>
            <a:ext cx="1919288" cy="365125"/>
          </a:xfrm>
          <a:prstGeom prst="rect">
            <a:avLst/>
          </a:prstGeom>
        </p:spPr>
        <p:txBody>
          <a:bodyPr vert="horz" anchor="b"/>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000" b="0" i="0" u="none" strike="noStrike" kern="1200" cap="none" spc="0" normalizeH="0" baseline="0" noProof="0">
              <a:ln>
                <a:noFill/>
              </a:ln>
              <a:solidFill>
                <a:prstClr val="white"/>
              </a:solidFill>
              <a:effectLst/>
              <a:uLnTx/>
              <a:uFillTx/>
              <a:latin typeface="+mn-lt"/>
              <a:ea typeface="+mn-ea"/>
              <a:cs typeface="+mn-cs"/>
            </a:endParaRPr>
          </a:p>
        </p:txBody>
      </p:sp>
      <p:sp>
        <p:nvSpPr>
          <p:cNvPr id="16" name="页脚占位符 5"/>
          <p:cNvSpPr>
            <a:spLocks noGrp="1"/>
          </p:cNvSpPr>
          <p:nvPr>
            <p:ph type="ftr" sz="quarter" idx="3"/>
          </p:nvPr>
        </p:nvSpPr>
        <p:spPr>
          <a:xfrm>
            <a:off x="4379913" y="6408738"/>
            <a:ext cx="2351088"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altLang="zh-CN" sz="1000" b="0" i="0" u="none" strike="noStrike" kern="1200" cap="none" spc="0" normalizeH="0" baseline="0" noProof="0">
              <a:ln>
                <a:noFill/>
              </a:ln>
              <a:solidFill>
                <a:prstClr val="white"/>
              </a:solidFill>
              <a:effectLst/>
              <a:uLnTx/>
              <a:uFillTx/>
              <a:latin typeface="+mn-lt"/>
              <a:ea typeface="+mn-ea"/>
              <a:cs typeface="+mn-cs"/>
            </a:endParaRPr>
          </a:p>
        </p:txBody>
      </p:sp>
      <p:sp>
        <p:nvSpPr>
          <p:cNvPr id="17" name="灯片编号占位符 6"/>
          <p:cNvSpPr>
            <a:spLocks noGrp="1"/>
          </p:cNvSpPr>
          <p:nvPr>
            <p:ph type="sldNum" sz="quarter" idx="4"/>
          </p:nvPr>
        </p:nvSpPr>
        <p:spPr>
          <a:xfrm>
            <a:off x="8647113" y="6408738"/>
            <a:ext cx="366713"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a:ln>
                <a:noFill/>
              </a:ln>
              <a:solidFill>
                <a:prstClr val="white"/>
              </a:solidFill>
              <a:effectLst/>
              <a:uLnTx/>
              <a:uFillTx/>
              <a:latin typeface="+mn-lt"/>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日期占位符 6"/>
          <p:cNvSpPr>
            <a:spLocks noGrp="1"/>
          </p:cNvSpPr>
          <p:nvPr>
            <p:ph type="dt" sz="half" idx="12"/>
          </p:nvPr>
        </p:nvSpPr>
        <p:spPr>
          <a:xfrm>
            <a:off x="6727825" y="6408738"/>
            <a:ext cx="1919288" cy="365125"/>
          </a:xfrm>
          <a:prstGeom prst="rect">
            <a:avLst/>
          </a:prstGeom>
        </p:spPr>
        <p:txBody>
          <a:bodyPr vert="horz" anchor="b"/>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000" b="0" i="0" u="none" strike="noStrike" kern="1200" cap="none" spc="0" normalizeH="0" baseline="0" noProof="0">
              <a:ln>
                <a:noFill/>
              </a:ln>
              <a:solidFill>
                <a:prstClr val="black"/>
              </a:solidFill>
              <a:effectLst/>
              <a:uLnTx/>
              <a:uFillTx/>
              <a:latin typeface="+mn-lt"/>
              <a:ea typeface="+mn-ea"/>
              <a:cs typeface="+mn-cs"/>
            </a:endParaRPr>
          </a:p>
        </p:txBody>
      </p:sp>
      <p:sp>
        <p:nvSpPr>
          <p:cNvPr id="16" name="页脚占位符 7"/>
          <p:cNvSpPr>
            <a:spLocks noGrp="1"/>
          </p:cNvSpPr>
          <p:nvPr>
            <p:ph type="ftr" sz="quarter" idx="13"/>
          </p:nvPr>
        </p:nvSpPr>
        <p:spPr>
          <a:xfrm>
            <a:off x="4379913" y="6408738"/>
            <a:ext cx="2351088"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altLang="zh-CN" sz="1000" b="0" i="0" u="none" strike="noStrike" kern="1200" cap="none" spc="0" normalizeH="0" baseline="0" noProof="0">
              <a:ln>
                <a:noFill/>
              </a:ln>
              <a:solidFill>
                <a:prstClr val="black"/>
              </a:solidFill>
              <a:effectLst/>
              <a:uLnTx/>
              <a:uFillTx/>
              <a:latin typeface="+mn-lt"/>
              <a:ea typeface="+mn-ea"/>
              <a:cs typeface="+mn-cs"/>
            </a:endParaRPr>
          </a:p>
        </p:txBody>
      </p:sp>
      <p:sp>
        <p:nvSpPr>
          <p:cNvPr id="17" name="灯片编号占位符 8"/>
          <p:cNvSpPr>
            <a:spLocks noGrp="1"/>
          </p:cNvSpPr>
          <p:nvPr>
            <p:ph type="sldNum" sz="quarter" idx="14"/>
          </p:nvPr>
        </p:nvSpPr>
        <p:spPr>
          <a:xfrm>
            <a:off x="8647113" y="6408738"/>
            <a:ext cx="366713"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a:ln>
                <a:noFill/>
              </a:ln>
              <a:solidFill>
                <a:prstClr val="black"/>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
        <p:nvSpPr>
          <p:cNvPr id="11" name="日期占位符 2"/>
          <p:cNvSpPr>
            <a:spLocks noGrp="1"/>
          </p:cNvSpPr>
          <p:nvPr>
            <p:ph type="dt" sz="half" idx="2"/>
          </p:nvPr>
        </p:nvSpPr>
        <p:spPr>
          <a:xfrm>
            <a:off x="6727825" y="6408738"/>
            <a:ext cx="1919288" cy="365125"/>
          </a:xfrm>
          <a:prstGeom prst="rect">
            <a:avLst/>
          </a:prstGeom>
        </p:spPr>
        <p:txBody>
          <a:bodyPr vert="horz" anchor="b"/>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000" b="0" i="0" u="none" strike="noStrike" kern="1200" cap="none" spc="0" normalizeH="0" baseline="0" noProof="0">
              <a:ln>
                <a:noFill/>
              </a:ln>
              <a:solidFill>
                <a:prstClr val="white"/>
              </a:solidFill>
              <a:effectLst/>
              <a:uLnTx/>
              <a:uFillTx/>
              <a:latin typeface="+mn-lt"/>
              <a:ea typeface="+mn-ea"/>
              <a:cs typeface="+mn-cs"/>
            </a:endParaRPr>
          </a:p>
        </p:txBody>
      </p:sp>
      <p:sp>
        <p:nvSpPr>
          <p:cNvPr id="16" name="页脚占位符 3"/>
          <p:cNvSpPr>
            <a:spLocks noGrp="1"/>
          </p:cNvSpPr>
          <p:nvPr>
            <p:ph type="ftr" sz="quarter" idx="3"/>
          </p:nvPr>
        </p:nvSpPr>
        <p:spPr>
          <a:xfrm>
            <a:off x="4379913" y="6408738"/>
            <a:ext cx="2351088"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altLang="zh-CN" sz="1000" b="0" i="0" u="none" strike="noStrike" kern="1200" cap="none" spc="0" normalizeH="0" baseline="0" noProof="0">
              <a:ln>
                <a:noFill/>
              </a:ln>
              <a:solidFill>
                <a:prstClr val="white"/>
              </a:solidFill>
              <a:effectLst/>
              <a:uLnTx/>
              <a:uFillTx/>
              <a:latin typeface="+mn-lt"/>
              <a:ea typeface="+mn-ea"/>
              <a:cs typeface="+mn-cs"/>
            </a:endParaRPr>
          </a:p>
        </p:txBody>
      </p:sp>
      <p:sp>
        <p:nvSpPr>
          <p:cNvPr id="17" name="灯片编号占位符 4"/>
          <p:cNvSpPr>
            <a:spLocks noGrp="1"/>
          </p:cNvSpPr>
          <p:nvPr>
            <p:ph type="sldNum" sz="quarter" idx="4"/>
          </p:nvPr>
        </p:nvSpPr>
        <p:spPr>
          <a:xfrm>
            <a:off x="8647113" y="6408738"/>
            <a:ext cx="366713"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a:ln>
                <a:noFill/>
              </a:ln>
              <a:solidFill>
                <a:prstClr val="white"/>
              </a:solidFill>
              <a:effectLst/>
              <a:uLnTx/>
              <a:uFillTx/>
              <a:latin typeface="+mn-lt"/>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1" name="日期占位符 1"/>
          <p:cNvSpPr>
            <a:spLocks noGrp="1"/>
          </p:cNvSpPr>
          <p:nvPr>
            <p:ph type="dt" sz="half" idx="2"/>
          </p:nvPr>
        </p:nvSpPr>
        <p:spPr>
          <a:xfrm>
            <a:off x="6727825" y="6408738"/>
            <a:ext cx="1919288" cy="365125"/>
          </a:xfrm>
          <a:prstGeom prst="rect">
            <a:avLst/>
          </a:prstGeom>
        </p:spPr>
        <p:txBody>
          <a:bodyPr vert="horz" anchor="b"/>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000" b="0" i="0" u="none" strike="noStrike" kern="1200" cap="none" spc="0" normalizeH="0" baseline="0" noProof="0">
              <a:ln>
                <a:noFill/>
              </a:ln>
              <a:solidFill>
                <a:prstClr val="black"/>
              </a:solidFill>
              <a:effectLst/>
              <a:uLnTx/>
              <a:uFillTx/>
              <a:latin typeface="+mn-lt"/>
              <a:ea typeface="+mn-ea"/>
              <a:cs typeface="+mn-cs"/>
            </a:endParaRPr>
          </a:p>
        </p:txBody>
      </p:sp>
      <p:sp>
        <p:nvSpPr>
          <p:cNvPr id="16" name="页脚占位符 2"/>
          <p:cNvSpPr>
            <a:spLocks noGrp="1"/>
          </p:cNvSpPr>
          <p:nvPr>
            <p:ph type="ftr" sz="quarter" idx="3"/>
          </p:nvPr>
        </p:nvSpPr>
        <p:spPr>
          <a:xfrm>
            <a:off x="4379913" y="6408738"/>
            <a:ext cx="2351088"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altLang="zh-CN" sz="1000" b="0" i="0" u="none" strike="noStrike" kern="1200" cap="none" spc="0" normalizeH="0" baseline="0" noProof="0">
              <a:ln>
                <a:noFill/>
              </a:ln>
              <a:solidFill>
                <a:prstClr val="black"/>
              </a:solidFill>
              <a:effectLst/>
              <a:uLnTx/>
              <a:uFillTx/>
              <a:latin typeface="+mn-lt"/>
              <a:ea typeface="+mn-ea"/>
              <a:cs typeface="+mn-cs"/>
            </a:endParaRPr>
          </a:p>
        </p:txBody>
      </p:sp>
      <p:sp>
        <p:nvSpPr>
          <p:cNvPr id="17" name="灯片编号占位符 3"/>
          <p:cNvSpPr>
            <a:spLocks noGrp="1"/>
          </p:cNvSpPr>
          <p:nvPr>
            <p:ph type="sldNum" sz="quarter" idx="4"/>
          </p:nvPr>
        </p:nvSpPr>
        <p:spPr>
          <a:xfrm>
            <a:off x="8647113" y="6408738"/>
            <a:ext cx="366713"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a:ln>
                <a:noFill/>
              </a:ln>
              <a:solidFill>
                <a:prstClr val="black"/>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日期占位符 4"/>
          <p:cNvSpPr>
            <a:spLocks noGrp="1"/>
          </p:cNvSpPr>
          <p:nvPr>
            <p:ph type="dt" sz="half" idx="12"/>
          </p:nvPr>
        </p:nvSpPr>
        <p:spPr>
          <a:xfrm>
            <a:off x="6727825" y="6408738"/>
            <a:ext cx="1919288" cy="365125"/>
          </a:xfrm>
          <a:prstGeom prst="rect">
            <a:avLst/>
          </a:prstGeom>
        </p:spPr>
        <p:txBody>
          <a:bodyPr vert="horz" anchor="b"/>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000" b="0" i="0" u="none" strike="noStrike" kern="1200" cap="none" spc="0" normalizeH="0" baseline="0" noProof="0">
              <a:ln>
                <a:noFill/>
              </a:ln>
              <a:solidFill>
                <a:prstClr val="black"/>
              </a:solidFill>
              <a:effectLst/>
              <a:uLnTx/>
              <a:uFillTx/>
              <a:latin typeface="+mn-lt"/>
              <a:ea typeface="+mn-ea"/>
              <a:cs typeface="+mn-cs"/>
            </a:endParaRPr>
          </a:p>
        </p:txBody>
      </p:sp>
      <p:sp>
        <p:nvSpPr>
          <p:cNvPr id="16" name="页脚占位符 5"/>
          <p:cNvSpPr>
            <a:spLocks noGrp="1"/>
          </p:cNvSpPr>
          <p:nvPr>
            <p:ph type="ftr" sz="quarter" idx="3"/>
          </p:nvPr>
        </p:nvSpPr>
        <p:spPr>
          <a:xfrm>
            <a:off x="4379913" y="6408738"/>
            <a:ext cx="2351088"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altLang="zh-CN" sz="1000" b="0" i="0" u="none" strike="noStrike" kern="1200" cap="none" spc="0" normalizeH="0" baseline="0" noProof="0">
              <a:ln>
                <a:noFill/>
              </a:ln>
              <a:solidFill>
                <a:prstClr val="black"/>
              </a:solidFill>
              <a:effectLst/>
              <a:uLnTx/>
              <a:uFillTx/>
              <a:latin typeface="+mn-lt"/>
              <a:ea typeface="+mn-ea"/>
              <a:cs typeface="+mn-cs"/>
            </a:endParaRPr>
          </a:p>
        </p:txBody>
      </p:sp>
      <p:sp>
        <p:nvSpPr>
          <p:cNvPr id="17" name="灯片编号占位符 6"/>
          <p:cNvSpPr>
            <a:spLocks noGrp="1"/>
          </p:cNvSpPr>
          <p:nvPr>
            <p:ph type="sldNum" sz="quarter" idx="4"/>
          </p:nvPr>
        </p:nvSpPr>
        <p:spPr>
          <a:xfrm>
            <a:off x="8647113" y="6408738"/>
            <a:ext cx="366713"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a:ln>
                <a:noFill/>
              </a:ln>
              <a:solidFill>
                <a:prstClr val="black"/>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11" name="任意多边形 10"/>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13315" name="任意多边形 15"/>
          <p:cNvSpPr/>
          <p:nvPr/>
        </p:nvSpPr>
        <p:spPr>
          <a:xfrm>
            <a:off x="485775" y="5938838"/>
            <a:ext cx="3690938" cy="933450"/>
          </a:xfrm>
          <a:custGeom>
            <a:avLst/>
            <a:gdLst>
              <a:gd name="txL" fmla="*/ 0 w 5591"/>
              <a:gd name="txT" fmla="*/ 0 h 588"/>
              <a:gd name="txR" fmla="*/ 5591 w 5591"/>
              <a:gd name="txB" fmla="*/ 588 h 588"/>
            </a:gdLst>
            <a:ahLst/>
            <a:cxnLst>
              <a:cxn ang="0">
                <a:pos x="0" y="0"/>
              </a:cxn>
              <a:cxn ang="0">
                <a:pos x="5760" y="0"/>
              </a:cxn>
              <a:cxn ang="0">
                <a:pos x="5760" y="528"/>
              </a:cxn>
              <a:cxn ang="0">
                <a:pos x="48" y="0"/>
              </a:cxn>
            </a:cxnLst>
            <a:rect l="txL" t="txT" r="txR" b="txB"/>
            <a:pathLst>
              <a:path w="5591" h="588">
                <a:moveTo>
                  <a:pt x="0" y="0"/>
                </a:moveTo>
                <a:lnTo>
                  <a:pt x="5591" y="585"/>
                </a:lnTo>
                <a:lnTo>
                  <a:pt x="4415" y="588"/>
                </a:lnTo>
                <a:lnTo>
                  <a:pt x="12" y="4"/>
                </a:lnTo>
              </a:path>
            </a:pathLst>
          </a:custGeom>
          <a:solidFill>
            <a:srgbClr val="000000">
              <a:alpha val="100000"/>
            </a:srgbClr>
          </a:solidFill>
          <a:ln w="9525">
            <a:noFill/>
          </a:ln>
        </p:spPr>
        <p:txBody>
          <a:bodyPr/>
          <a:lstStyle/>
          <a:p>
            <a:endParaRPr lang="zh-CN" altLang="en-US"/>
          </a:p>
        </p:txBody>
      </p:sp>
      <p:sp>
        <p:nvSpPr>
          <p:cNvPr id="17" name="直角三角形 16"/>
          <p:cNvSpPr/>
          <p:nvPr/>
        </p:nvSpPr>
        <p:spPr bwMode="auto">
          <a:xfrm>
            <a:off x="-6042" y="5791253"/>
            <a:ext cx="3402313"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white"/>
              </a:solidFill>
              <a:effectLst/>
              <a:uLnTx/>
              <a:uFillTx/>
              <a:latin typeface="+mn-lt"/>
              <a:ea typeface="+mn-ea"/>
              <a:cs typeface="+mn-cs"/>
            </a:endParaRPr>
          </a:p>
        </p:txBody>
      </p:sp>
      <p:cxnSp>
        <p:nvCxnSpPr>
          <p:cNvPr id="19" name="直接连接符 18"/>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0" name="燕尾形 19"/>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white"/>
              </a:solidFill>
              <a:effectLst/>
              <a:uLnTx/>
              <a:uFillTx/>
              <a:latin typeface="+mn-lt"/>
              <a:ea typeface="+mn-ea"/>
              <a:cs typeface="+mn-cs"/>
            </a:endParaRPr>
          </a:p>
        </p:txBody>
      </p:sp>
      <p:sp>
        <p:nvSpPr>
          <p:cNvPr id="21" name="燕尾形 20"/>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white"/>
              </a:solidFill>
              <a:effectLst/>
              <a:uLnTx/>
              <a:uFillTx/>
              <a:latin typeface="+mn-lt"/>
              <a:ea typeface="+mn-ea"/>
              <a:cs typeface="+mn-cs"/>
            </a:endParaRPr>
          </a:p>
        </p:txBody>
      </p:sp>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vert="horz">
            <a:normAutofit/>
          </a:bodyPr>
          <a:lstStyle>
            <a:lvl1pPr marL="0" indent="0">
              <a:buNone/>
              <a:defRPr sz="3200"/>
            </a:lvl1pPr>
          </a:lstStyle>
          <a:p>
            <a:pPr marL="0" marR="0" lvl="0" indent="0" algn="l" defTabSz="914400" rtl="0" eaLnBrk="1" fontAlgn="auto" latinLnBrk="0" hangingPunct="1">
              <a:lnSpc>
                <a:spcPct val="100000"/>
              </a:lnSpc>
              <a:spcBef>
                <a:spcPts val="400"/>
              </a:spcBef>
              <a:spcAft>
                <a:spcPts val="0"/>
              </a:spcAft>
              <a:buClr>
                <a:schemeClr val="accent1"/>
              </a:buClr>
              <a:buSzPct val="68000"/>
              <a:buFont typeface="Wingdings 3" panose="05040102010807070707"/>
              <a:buNone/>
              <a:defRPr/>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a:t>单击此处编辑母版标题样式</a:t>
            </a:r>
            <a:endParaRPr kumimoji="0" lang="en-US"/>
          </a:p>
        </p:txBody>
      </p:sp>
      <p:sp>
        <p:nvSpPr>
          <p:cNvPr id="23" name="日期占位符 4"/>
          <p:cNvSpPr>
            <a:spLocks noGrp="1"/>
          </p:cNvSpPr>
          <p:nvPr>
            <p:ph type="dt" sz="half" idx="12"/>
          </p:nvPr>
        </p:nvSpPr>
        <p:spPr>
          <a:xfrm>
            <a:off x="6727825" y="6408738"/>
            <a:ext cx="1919288" cy="365125"/>
          </a:xfrm>
          <a:prstGeom prst="rect">
            <a:avLst/>
          </a:prstGeom>
        </p:spPr>
        <p:txBody>
          <a:bodyPr vert="horz" anchor="b"/>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000" b="0" i="0" u="none" strike="noStrike" kern="1200" cap="none" spc="0" normalizeH="0" baseline="0" noProof="0">
              <a:ln>
                <a:noFill/>
              </a:ln>
              <a:solidFill>
                <a:prstClr val="white"/>
              </a:solidFill>
              <a:effectLst/>
              <a:uLnTx/>
              <a:uFillTx/>
              <a:latin typeface="+mn-lt"/>
              <a:ea typeface="+mn-ea"/>
              <a:cs typeface="+mn-cs"/>
            </a:endParaRPr>
          </a:p>
        </p:txBody>
      </p:sp>
      <p:sp>
        <p:nvSpPr>
          <p:cNvPr id="24" name="页脚占位符 5"/>
          <p:cNvSpPr>
            <a:spLocks noGrp="1"/>
          </p:cNvSpPr>
          <p:nvPr>
            <p:ph type="ftr" sz="quarter" idx="3"/>
          </p:nvPr>
        </p:nvSpPr>
        <p:spPr>
          <a:xfrm>
            <a:off x="4379913" y="6408738"/>
            <a:ext cx="2351088" cy="365125"/>
          </a:xfrm>
          <a:prstGeom prst="rect">
            <a:avLst/>
          </a:prstGeom>
        </p:spPr>
        <p:txBody>
          <a:bodyPr vert="horz" anchor="b"/>
          <a:lstStyle>
            <a:lvl1pPr>
              <a:defRPr>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altLang="zh-CN" sz="1000" b="0" i="0" u="none" strike="noStrike" kern="1200" cap="none" spc="0" normalizeH="0" baseline="0" noProof="0">
              <a:ln>
                <a:noFill/>
              </a:ln>
              <a:solidFill>
                <a:prstClr val="white"/>
              </a:solidFill>
              <a:effectLst/>
              <a:uLnTx/>
              <a:uFillTx/>
              <a:latin typeface="+mn-lt"/>
              <a:ea typeface="+mn-ea"/>
              <a:cs typeface="+mn-cs"/>
            </a:endParaRPr>
          </a:p>
        </p:txBody>
      </p:sp>
      <p:sp>
        <p:nvSpPr>
          <p:cNvPr id="25" name="灯片编号占位符 6"/>
          <p:cNvSpPr>
            <a:spLocks noGrp="1"/>
          </p:cNvSpPr>
          <p:nvPr>
            <p:ph type="sldNum" sz="quarter" idx="4"/>
          </p:nvPr>
        </p:nvSpPr>
        <p:spPr>
          <a:xfrm>
            <a:off x="8647113" y="6408738"/>
            <a:ext cx="366713" cy="365125"/>
          </a:xfrm>
          <a:prstGeom prst="rect">
            <a:avLst/>
          </a:prstGeom>
        </p:spPr>
        <p:txBody>
          <a:bodyPr vert="horz" anchor="b"/>
          <a:lstStyle>
            <a:lvl1pPr>
              <a:defRPr>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a:ln>
                <a:noFill/>
              </a:ln>
              <a:solidFill>
                <a:prstClr val="white"/>
              </a:solidFill>
              <a:effectLst/>
              <a:uLnTx/>
              <a:uFillTx/>
              <a:latin typeface="+mn-lt"/>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099" name="任意多边形 11"/>
          <p:cNvSpPr/>
          <p:nvPr/>
        </p:nvSpPr>
        <p:spPr>
          <a:xfrm>
            <a:off x="485775" y="5938838"/>
            <a:ext cx="3690938" cy="933450"/>
          </a:xfrm>
          <a:custGeom>
            <a:avLst/>
            <a:gdLst>
              <a:gd name="txL" fmla="*/ 0 w 5591"/>
              <a:gd name="txT" fmla="*/ 0 h 588"/>
              <a:gd name="txR" fmla="*/ 5591 w 5591"/>
              <a:gd name="txB" fmla="*/ 588 h 588"/>
            </a:gdLst>
            <a:ahLst/>
            <a:cxnLst>
              <a:cxn ang="0">
                <a:pos x="0" y="0"/>
              </a:cxn>
              <a:cxn ang="0">
                <a:pos x="5760" y="0"/>
              </a:cxn>
              <a:cxn ang="0">
                <a:pos x="5760" y="528"/>
              </a:cxn>
              <a:cxn ang="0">
                <a:pos x="48" y="0"/>
              </a:cxn>
            </a:cxnLst>
            <a:rect l="txL" t="txT" r="txR" b="txB"/>
            <a:pathLst>
              <a:path w="5591" h="588">
                <a:moveTo>
                  <a:pt x="0" y="0"/>
                </a:moveTo>
                <a:lnTo>
                  <a:pt x="5591" y="585"/>
                </a:lnTo>
                <a:lnTo>
                  <a:pt x="4415" y="588"/>
                </a:lnTo>
                <a:lnTo>
                  <a:pt x="12" y="4"/>
                </a:lnTo>
              </a:path>
            </a:pathLst>
          </a:custGeom>
          <a:solidFill>
            <a:srgbClr val="000000">
              <a:alpha val="100000"/>
            </a:srgbClr>
          </a:solidFill>
          <a:ln w="9525">
            <a:noFill/>
          </a:ln>
        </p:spPr>
        <p:txBody>
          <a:bodyPr/>
          <a:lstStyle/>
          <a:p>
            <a:endParaRPr lang="zh-CN" altLang="en-US"/>
          </a:p>
        </p:txBody>
      </p:sp>
      <p:sp>
        <p:nvSpPr>
          <p:cNvPr id="14" name="直角三角形 13"/>
          <p:cNvSpPr/>
          <p:nvPr/>
        </p:nvSpPr>
        <p:spPr bwMode="auto">
          <a:xfrm>
            <a:off x="-6042" y="5791253"/>
            <a:ext cx="3402313"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white"/>
              </a:solidFill>
              <a:effectLst/>
              <a:uLnTx/>
              <a:uFillTx/>
              <a:latin typeface="+mn-lt"/>
              <a:ea typeface="+mn-ea"/>
              <a:cs typeface="+mn-cs"/>
            </a:endParaRPr>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138"/>
            <a:ext cx="8229600" cy="4525962"/>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2" name="页脚占位符 21"/>
          <p:cNvSpPr>
            <a:spLocks noGrp="1"/>
          </p:cNvSpPr>
          <p:nvPr>
            <p:ph type="ftr" sz="quarter" idx="3"/>
          </p:nvPr>
        </p:nvSpPr>
        <p:spPr>
          <a:xfrm>
            <a:off x="4379913" y="6408738"/>
            <a:ext cx="2351088" cy="365125"/>
          </a:xfrm>
          <a:prstGeom prst="rect">
            <a:avLst/>
          </a:prstGeom>
        </p:spPr>
        <p:txBody>
          <a:bodyPr vert="horz" anchor="b"/>
          <a:lstStyle>
            <a:lvl1pPr algn="r" eaLnBrk="1" latinLnBrk="0" hangingPunct="1">
              <a:defRPr kumimoji="0" sz="100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8" name="灯片编号占位符 17"/>
          <p:cNvSpPr>
            <a:spLocks noGrp="1"/>
          </p:cNvSpPr>
          <p:nvPr>
            <p:ph type="sldNum" sz="quarter" idx="4"/>
          </p:nvPr>
        </p:nvSpPr>
        <p:spPr>
          <a:xfrm>
            <a:off x="8647113" y="6408738"/>
            <a:ext cx="366713" cy="365125"/>
          </a:xfrm>
          <a:prstGeom prst="rect">
            <a:avLst/>
          </a:prstGeom>
        </p:spPr>
        <p:txBody>
          <a:bodyPr vert="horz" anchor="b"/>
          <a:lstStyle>
            <a:lvl1pPr algn="r" eaLnBrk="1" latinLnBrk="0" hangingPunct="1">
              <a:defRPr kumimoji="0" sz="1000" b="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File:Walter_sutton.jp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image.baidu.com/i?ct=503316480&amp;z=&amp;tn=baiduimagedetail&amp;word=%B1%E0%C2%EB&amp;in=9229&amp;cl=2&amp;lm=-1&amp;pn=186&amp;rn=1&amp;di=35678944320&amp;ln=2000&amp;fr=&amp;fmq=&amp;ic=0&amp;s=0&amp;se=1&amp;sme=0&amp;tab=&amp;width=&amp;height=&amp;face=0&amp;is=&amp;istype=2" TargetMode="Externa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1.png"/><Relationship Id="rId5" Type="http://schemas.openxmlformats.org/officeDocument/2006/relationships/image" Target="../media/image22.w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9.wmf"/><Relationship Id="rId4"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3.wmf"/><Relationship Id="rId5" Type="http://schemas.openxmlformats.org/officeDocument/2006/relationships/oleObject" Target="../embeddings/oleObject5.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7.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40.wmf"/><Relationship Id="rId2" Type="http://schemas.openxmlformats.org/officeDocument/2006/relationships/slideLayout" Target="../slideLayouts/slideLayout7.xml"/><Relationship Id="rId16" Type="http://schemas.openxmlformats.org/officeDocument/2006/relationships/image" Target="../media/image42.wmf"/><Relationship Id="rId1" Type="http://schemas.openxmlformats.org/officeDocument/2006/relationships/vmlDrawing" Target="../drawings/vmlDrawing4.vml"/><Relationship Id="rId6" Type="http://schemas.openxmlformats.org/officeDocument/2006/relationships/image" Target="../media/image37.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11.bin"/><Relationship Id="rId14" Type="http://schemas.openxmlformats.org/officeDocument/2006/relationships/image" Target="../media/image41.w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44.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6.bin"/><Relationship Id="rId5" Type="http://schemas.openxmlformats.org/officeDocument/2006/relationships/image" Target="../media/image43.wmf"/><Relationship Id="rId4" Type="http://schemas.openxmlformats.org/officeDocument/2006/relationships/oleObject" Target="../embeddings/oleObject15.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45.png"/><Relationship Id="rId4" Type="http://schemas.openxmlformats.org/officeDocument/2006/relationships/oleObject" Target="../embeddings/oleObject17.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wmf"/></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0.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notesSlide" Target="../notesSlides/notesSlide28.xml"/><Relationship Id="rId7"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oleObject" Target="../embeddings/oleObject18.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4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56.wmf"/><Relationship Id="rId4" Type="http://schemas.openxmlformats.org/officeDocument/2006/relationships/oleObject" Target="../embeddings/oleObject19.bin"/></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6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6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61.png"/></Relationships>
</file>

<file path=ppt/slides/_rels/slide6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7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hyperlink" Target="&#35838;&#22530;&#28436;&#31034;&#19982;&#23454;&#36341;&#25351;&#23548;-&#36951;&#20256;&#31639;&#27861;/&#35838;&#22530;&#28436;&#31034;/&#36951;&#20256;&#31639;&#27861;/GAdemo.exe" TargetMode="External"/><Relationship Id="rId4" Type="http://schemas.openxmlformats.org/officeDocument/2006/relationships/image" Target="../media/image6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B6FF8EA-A6EB-44D3-B121-A896C16F99D4}"/>
              </a:ext>
            </a:extLst>
          </p:cNvPr>
          <p:cNvSpPr>
            <a:spLocks noGrp="1"/>
          </p:cNvSpPr>
          <p:nvPr>
            <p:ph idx="1"/>
          </p:nvPr>
        </p:nvSpPr>
        <p:spPr>
          <a:xfrm>
            <a:off x="215516" y="1402402"/>
            <a:ext cx="8712968" cy="5102224"/>
          </a:xfrm>
        </p:spPr>
        <p:txBody>
          <a:bodyPr/>
          <a:lstStyle/>
          <a:p>
            <a:pPr marL="624205" indent="-514350">
              <a:buAutoNum type="arabicPeriod"/>
            </a:pPr>
            <a:r>
              <a:rPr lang="zh-CN" altLang="en-US" dirty="0"/>
              <a:t>做</a:t>
            </a:r>
            <a:r>
              <a:rPr lang="en-US" altLang="zh-CN" dirty="0"/>
              <a:t>AI</a:t>
            </a:r>
            <a:r>
              <a:rPr lang="zh-CN" altLang="en-US" dirty="0"/>
              <a:t>部分的应用，例如</a:t>
            </a:r>
            <a:r>
              <a:rPr lang="en-US" altLang="zh-CN" dirty="0"/>
              <a:t>CV</a:t>
            </a:r>
            <a:r>
              <a:rPr lang="zh-CN" altLang="en-US" dirty="0"/>
              <a:t>，</a:t>
            </a:r>
            <a:r>
              <a:rPr lang="en-US" altLang="zh-CN" dirty="0"/>
              <a:t>NLP</a:t>
            </a:r>
            <a:r>
              <a:rPr lang="zh-CN" altLang="en-US" dirty="0"/>
              <a:t>等</a:t>
            </a:r>
            <a:endParaRPr lang="en-US" altLang="zh-CN" dirty="0"/>
          </a:p>
          <a:p>
            <a:pPr marL="624205" indent="-514350">
              <a:buAutoNum type="arabicPeriod"/>
            </a:pPr>
            <a:r>
              <a:rPr lang="zh-CN" altLang="en-US" dirty="0"/>
              <a:t>做</a:t>
            </a:r>
            <a:r>
              <a:rPr lang="en-US" altLang="zh-CN" dirty="0"/>
              <a:t>AI</a:t>
            </a:r>
            <a:r>
              <a:rPr lang="zh-CN" altLang="en-US" dirty="0"/>
              <a:t>安全方面的工作，例如</a:t>
            </a:r>
            <a:r>
              <a:rPr lang="en-US" altLang="zh-CN" dirty="0"/>
              <a:t>AI</a:t>
            </a:r>
            <a:r>
              <a:rPr lang="zh-CN" altLang="en-US" dirty="0"/>
              <a:t>的内生安全，</a:t>
            </a:r>
            <a:r>
              <a:rPr lang="en-US" altLang="zh-CN" dirty="0"/>
              <a:t>AI</a:t>
            </a:r>
            <a:r>
              <a:rPr lang="zh-CN" altLang="en-US" dirty="0"/>
              <a:t>的助力安全，以及</a:t>
            </a:r>
            <a:r>
              <a:rPr lang="en-US" altLang="zh-CN" dirty="0"/>
              <a:t>AI</a:t>
            </a:r>
            <a:r>
              <a:rPr lang="zh-CN" altLang="en-US" dirty="0"/>
              <a:t>的衍生安全等部分内容</a:t>
            </a:r>
            <a:endParaRPr lang="en-US" altLang="zh-CN" dirty="0"/>
          </a:p>
          <a:p>
            <a:pPr marL="624205" indent="-514350">
              <a:buAutoNum type="arabicPeriod"/>
            </a:pPr>
            <a:r>
              <a:rPr lang="zh-CN" altLang="en-US" dirty="0"/>
              <a:t>学习建议</a:t>
            </a:r>
            <a:endParaRPr lang="en-US" altLang="zh-CN" dirty="0"/>
          </a:p>
          <a:p>
            <a:pPr marL="880110" lvl="1" indent="-514350">
              <a:buAutoNum type="arabicPeriod"/>
            </a:pPr>
            <a:r>
              <a:rPr lang="zh-CN" altLang="en-US" dirty="0"/>
              <a:t>编程：</a:t>
            </a:r>
            <a:r>
              <a:rPr lang="en-US" altLang="zh-CN" dirty="0"/>
              <a:t>Python</a:t>
            </a:r>
            <a:r>
              <a:rPr lang="zh-CN" altLang="en-US" dirty="0"/>
              <a:t>， </a:t>
            </a:r>
            <a:r>
              <a:rPr lang="en-US" altLang="zh-CN" dirty="0" err="1"/>
              <a:t>PyTorch</a:t>
            </a:r>
            <a:r>
              <a:rPr lang="zh-CN" altLang="en-US" dirty="0"/>
              <a:t>，</a:t>
            </a:r>
            <a:r>
              <a:rPr lang="en-US" altLang="zh-CN" dirty="0" err="1"/>
              <a:t>Tensorflow</a:t>
            </a:r>
            <a:r>
              <a:rPr lang="zh-CN" altLang="en-US" dirty="0"/>
              <a:t>等</a:t>
            </a:r>
            <a:endParaRPr lang="en-US" altLang="zh-CN" dirty="0"/>
          </a:p>
          <a:p>
            <a:pPr marL="880110" lvl="1" indent="-514350">
              <a:buAutoNum type="arabicPeriod"/>
            </a:pPr>
            <a:r>
              <a:rPr lang="zh-CN" altLang="en-US" dirty="0"/>
              <a:t>相关的</a:t>
            </a:r>
            <a:r>
              <a:rPr lang="en-US" altLang="zh-CN" dirty="0"/>
              <a:t>Courses: </a:t>
            </a:r>
            <a:r>
              <a:rPr lang="zh-CN" altLang="en-US" dirty="0"/>
              <a:t>李宏毅的视频（</a:t>
            </a:r>
            <a:r>
              <a:rPr lang="en-US" altLang="zh-CN" dirty="0"/>
              <a:t>Machine learning, Deep Learning</a:t>
            </a:r>
            <a:r>
              <a:rPr lang="zh-CN" altLang="en-US" dirty="0"/>
              <a:t>），吴恩达的视频</a:t>
            </a:r>
            <a:endParaRPr lang="en-US" altLang="zh-CN" dirty="0"/>
          </a:p>
          <a:p>
            <a:pPr marL="880110" lvl="1" indent="-514350">
              <a:buAutoNum type="arabicPeriod"/>
            </a:pPr>
            <a:r>
              <a:rPr lang="en-US" altLang="zh-CN" dirty="0"/>
              <a:t>cs231n: </a:t>
            </a:r>
            <a:r>
              <a:rPr lang="en-US" altLang="zh-CN" dirty="0" err="1"/>
              <a:t>Standford</a:t>
            </a:r>
            <a:r>
              <a:rPr lang="en-US" altLang="zh-CN" dirty="0"/>
              <a:t> for DL for CV</a:t>
            </a:r>
          </a:p>
          <a:p>
            <a:pPr marL="880110" lvl="1" indent="-514350">
              <a:buAutoNum type="arabicPeriod"/>
            </a:pPr>
            <a:r>
              <a:rPr lang="zh-CN" altLang="en-US" dirty="0"/>
              <a:t>进阶：选择特定的任务，例如目标识别，</a:t>
            </a:r>
            <a:r>
              <a:rPr lang="en-US" altLang="zh-CN" dirty="0"/>
              <a:t>adversarial attack</a:t>
            </a:r>
            <a:r>
              <a:rPr lang="zh-CN" altLang="en-US" dirty="0"/>
              <a:t>， </a:t>
            </a:r>
            <a:r>
              <a:rPr lang="en-US" altLang="zh-CN" dirty="0"/>
              <a:t>backdoor</a:t>
            </a:r>
            <a:r>
              <a:rPr lang="zh-CN" altLang="en-US" dirty="0"/>
              <a:t>， </a:t>
            </a:r>
            <a:r>
              <a:rPr lang="en-US" altLang="zh-CN" dirty="0" err="1"/>
              <a:t>DeepFake</a:t>
            </a:r>
            <a:r>
              <a:rPr lang="zh-CN" altLang="en-US" dirty="0"/>
              <a:t>，</a:t>
            </a:r>
            <a:r>
              <a:rPr lang="en-US" altLang="zh-CN" dirty="0"/>
              <a:t>Efficient AI,</a:t>
            </a:r>
            <a:r>
              <a:rPr lang="zh-CN" altLang="en-US" dirty="0"/>
              <a:t> </a:t>
            </a:r>
            <a:r>
              <a:rPr lang="en-US" altLang="zh-CN" dirty="0"/>
              <a:t>etc.</a:t>
            </a:r>
          </a:p>
          <a:p>
            <a:pPr marL="880110" lvl="1" indent="-514350">
              <a:buAutoNum type="arabicPeriod"/>
            </a:pPr>
            <a:r>
              <a:rPr lang="zh-CN" altLang="en-US" dirty="0"/>
              <a:t>阅读相关的最新的</a:t>
            </a:r>
            <a:r>
              <a:rPr lang="en-US" altLang="zh-CN" dirty="0"/>
              <a:t>paper</a:t>
            </a:r>
            <a:r>
              <a:rPr lang="zh-CN" altLang="en-US" dirty="0"/>
              <a:t>，了解目前领域中亟需解决的</a:t>
            </a:r>
            <a:r>
              <a:rPr lang="zh-CN" altLang="en-US"/>
              <a:t>关键问题，针对需要解决的问题，补充相关的知识。</a:t>
            </a:r>
            <a:endParaRPr lang="zh-CN" altLang="en-US" dirty="0"/>
          </a:p>
        </p:txBody>
      </p:sp>
      <p:sp>
        <p:nvSpPr>
          <p:cNvPr id="3" name="标题 2">
            <a:extLst>
              <a:ext uri="{FF2B5EF4-FFF2-40B4-BE49-F238E27FC236}">
                <a16:creationId xmlns:a16="http://schemas.microsoft.com/office/drawing/2014/main" id="{F19F583F-3E32-48E3-B9A1-992A765AB81B}"/>
              </a:ext>
            </a:extLst>
          </p:cNvPr>
          <p:cNvSpPr>
            <a:spLocks noGrp="1"/>
          </p:cNvSpPr>
          <p:nvPr>
            <p:ph type="title"/>
          </p:nvPr>
        </p:nvSpPr>
        <p:spPr/>
        <p:txBody>
          <a:bodyPr/>
          <a:lstStyle/>
          <a:p>
            <a:r>
              <a:rPr lang="zh-CN" altLang="en-US" dirty="0"/>
              <a:t>如何学习</a:t>
            </a:r>
            <a:r>
              <a:rPr lang="en-US" altLang="zh-CN" dirty="0"/>
              <a:t>AI</a:t>
            </a:r>
            <a:endParaRPr lang="zh-CN" altLang="en-US" dirty="0"/>
          </a:p>
        </p:txBody>
      </p:sp>
    </p:spTree>
    <p:extLst>
      <p:ext uri="{BB962C8B-B14F-4D97-AF65-F5344CB8AC3E}">
        <p14:creationId xmlns:p14="http://schemas.microsoft.com/office/powerpoint/2010/main" val="1089430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9875" name="Rectangle 2"/>
          <p:cNvSpPr>
            <a:spLocks noGrp="1"/>
          </p:cNvSpPr>
          <p:nvPr>
            <p:ph type="title"/>
          </p:nvPr>
        </p:nvSpPr>
        <p:spPr>
          <a:xfrm>
            <a:off x="0" y="0"/>
            <a:ext cx="9144000" cy="762000"/>
          </a:xfrm>
        </p:spPr>
        <p:txBody>
          <a:bodyPr vert="horz" wrap="square" lIns="91440" tIns="45720" rIns="91440" bIns="45720" anchor="b"/>
          <a:lstStyle/>
          <a:p>
            <a:pPr eaLnBrk="1" hangingPunct="1"/>
            <a:r>
              <a:rPr lang="en-US" altLang="zh-CN" sz="3600" b="0" dirty="0">
                <a:latin typeface="Times New Roman" panose="02020603050405020304" pitchFamily="18" charset="0"/>
                <a:ea typeface="黑体" panose="02010609060101010101" pitchFamily="49" charset="-122"/>
              </a:rPr>
              <a:t> </a:t>
            </a:r>
            <a:r>
              <a:rPr lang="zh-CN" altLang="en-US" sz="3600" b="0" dirty="0">
                <a:latin typeface="Times New Roman" panose="02020603050405020304" pitchFamily="18" charset="0"/>
                <a:ea typeface="黑体" panose="02010609060101010101" pitchFamily="49" charset="-122"/>
              </a:rPr>
              <a:t>进化算法</a:t>
            </a:r>
            <a:endParaRPr lang="zh-CN" altLang="en-US" sz="3600" dirty="0"/>
          </a:p>
        </p:txBody>
      </p:sp>
      <p:sp>
        <p:nvSpPr>
          <p:cNvPr id="79876" name="Rectangle 5"/>
          <p:cNvSpPr/>
          <p:nvPr/>
        </p:nvSpPr>
        <p:spPr>
          <a:xfrm>
            <a:off x="3490913" y="2757488"/>
            <a:ext cx="9144000" cy="0"/>
          </a:xfrm>
          <a:prstGeom prst="rect">
            <a:avLst/>
          </a:prstGeom>
          <a:noFill/>
          <a:ln w="9525">
            <a:noFill/>
          </a:ln>
        </p:spPr>
        <p:txBody>
          <a:bodyPr>
            <a:spAutoFit/>
          </a:bodyPr>
          <a:lstStyle/>
          <a:p>
            <a:endParaRPr lang="zh-CN" altLang="en-US" dirty="0">
              <a:latin typeface="宋体" panose="02010600030101010101" pitchFamily="2" charset="-122"/>
            </a:endParaRPr>
          </a:p>
        </p:txBody>
      </p:sp>
      <p:sp>
        <p:nvSpPr>
          <p:cNvPr id="3078" name="Rectangle 6"/>
          <p:cNvSpPr/>
          <p:nvPr/>
        </p:nvSpPr>
        <p:spPr>
          <a:xfrm>
            <a:off x="501333" y="942975"/>
            <a:ext cx="8294687" cy="4062651"/>
          </a:xfrm>
          <a:prstGeom prst="rect">
            <a:avLst/>
          </a:prstGeom>
          <a:noFill/>
          <a:ln w="9525">
            <a:noFill/>
          </a:ln>
        </p:spPr>
        <p:txBody>
          <a:bodyPr>
            <a:spAutoFit/>
          </a:bodyPr>
          <a:lstStyle/>
          <a:p>
            <a:pPr algn="just">
              <a:spcBef>
                <a:spcPct val="50000"/>
              </a:spcBef>
              <a:buClr>
                <a:schemeClr val="accent2"/>
              </a:buClr>
              <a:buFont typeface="Wingdings" panose="05000000000000000000" pitchFamily="2" charset="2"/>
              <a:buBlip>
                <a:blip r:embed="rId2"/>
              </a:buBlip>
            </a:pPr>
            <a:r>
              <a:rPr lang="zh-CN" altLang="en-US" sz="2800" dirty="0">
                <a:solidFill>
                  <a:schemeClr val="tx1"/>
                </a:solidFill>
                <a:latin typeface="Times New Roman" panose="02020603050405020304" pitchFamily="18" charset="0"/>
              </a:rPr>
              <a:t>进化算法主要通过</a:t>
            </a:r>
            <a:r>
              <a:rPr lang="zh-CN" altLang="en-US" sz="2800" b="1" dirty="0">
                <a:solidFill>
                  <a:srgbClr val="FF0000"/>
                </a:solidFill>
                <a:latin typeface="Times New Roman" panose="02020603050405020304" pitchFamily="18" charset="0"/>
              </a:rPr>
              <a:t>选择、交叉（重组）和变异</a:t>
            </a:r>
            <a:r>
              <a:rPr lang="zh-CN" altLang="en-US" sz="2800" dirty="0">
                <a:solidFill>
                  <a:schemeClr val="tx1"/>
                </a:solidFill>
                <a:latin typeface="Times New Roman" panose="02020603050405020304" pitchFamily="18" charset="0"/>
              </a:rPr>
              <a:t>这三种操作，用于处理传统搜索方法难以解决的复杂的和非线性的优化问题。</a:t>
            </a:r>
          </a:p>
          <a:p>
            <a:pPr algn="just">
              <a:spcBef>
                <a:spcPct val="50000"/>
              </a:spcBef>
              <a:buClr>
                <a:schemeClr val="accent2"/>
              </a:buClr>
              <a:buFont typeface="Wingdings" panose="05000000000000000000" pitchFamily="2" charset="2"/>
              <a:buBlip>
                <a:blip r:embed="rId2"/>
              </a:buBlip>
            </a:pPr>
            <a:r>
              <a:rPr lang="zh-CN" altLang="en-US" sz="2800" dirty="0">
                <a:solidFill>
                  <a:schemeClr val="tx1"/>
                </a:solidFill>
                <a:latin typeface="Times New Roman" panose="02020603050405020304" pitchFamily="18" charset="0"/>
              </a:rPr>
              <a:t>进化算法是一个</a:t>
            </a:r>
            <a:r>
              <a:rPr lang="en-US" altLang="en-US" sz="2800" dirty="0">
                <a:solidFill>
                  <a:schemeClr val="tx1"/>
                </a:solidFill>
                <a:latin typeface="Times New Roman" panose="02020603050405020304" pitchFamily="18" charset="0"/>
              </a:rPr>
              <a:t>“</a:t>
            </a:r>
            <a:r>
              <a:rPr lang="zh-CN" altLang="en-US" sz="2800" dirty="0">
                <a:solidFill>
                  <a:schemeClr val="tx1"/>
                </a:solidFill>
                <a:latin typeface="Times New Roman" panose="02020603050405020304" pitchFamily="18" charset="0"/>
              </a:rPr>
              <a:t>算法簇</a:t>
            </a:r>
            <a:r>
              <a:rPr lang="en-US" altLang="en-US" sz="2800" dirty="0">
                <a:solidFill>
                  <a:schemeClr val="tx1"/>
                </a:solidFill>
                <a:latin typeface="Times New Roman" panose="02020603050405020304" pitchFamily="18" charset="0"/>
              </a:rPr>
              <a:t>”</a:t>
            </a:r>
            <a:r>
              <a:rPr lang="zh-CN" altLang="en-US" sz="2800" dirty="0">
                <a:solidFill>
                  <a:schemeClr val="tx1"/>
                </a:solidFill>
                <a:latin typeface="Times New Roman" panose="02020603050405020304" pitchFamily="18" charset="0"/>
              </a:rPr>
              <a:t>，包括</a:t>
            </a:r>
          </a:p>
          <a:p>
            <a:pPr lvl="1"/>
            <a:r>
              <a:rPr lang="en-US" altLang="zh-CN" sz="2400" dirty="0">
                <a:solidFill>
                  <a:srgbClr val="FF0000"/>
                </a:solidFill>
                <a:latin typeface="Times New Roman" panose="02020603050405020304" pitchFamily="18" charset="0"/>
                <a:ea typeface="黑体" panose="02010609060101010101" pitchFamily="49" charset="-122"/>
                <a:sym typeface="+mn-ea"/>
              </a:rPr>
              <a:t>			</a:t>
            </a:r>
            <a:r>
              <a:rPr lang="zh-CN" altLang="en-US" sz="2400" dirty="0">
                <a:solidFill>
                  <a:srgbClr val="FF0000"/>
                </a:solidFill>
                <a:latin typeface="Times New Roman" panose="02020603050405020304" pitchFamily="18" charset="0"/>
                <a:ea typeface="黑体" panose="02010609060101010101" pitchFamily="49" charset="-122"/>
                <a:sym typeface="+mn-ea"/>
              </a:rPr>
              <a:t>遗传算法</a:t>
            </a:r>
            <a:r>
              <a:rPr lang="en-US" altLang="zh-CN" sz="2400" dirty="0">
                <a:solidFill>
                  <a:srgbClr val="FF0000"/>
                </a:solidFill>
                <a:latin typeface="Times New Roman" panose="02020603050405020304" pitchFamily="18" charset="0"/>
                <a:ea typeface="黑体" panose="02010609060101010101" pitchFamily="49" charset="-122"/>
                <a:sym typeface="+mn-ea"/>
              </a:rPr>
              <a:t>(Genetic Algorithm, GA)</a:t>
            </a:r>
            <a:r>
              <a:rPr lang="en-US" altLang="zh-CN" sz="2400" dirty="0">
                <a:latin typeface="Times New Roman" panose="02020603050405020304" pitchFamily="18" charset="0"/>
                <a:ea typeface="黑体" panose="02010609060101010101" pitchFamily="49" charset="-122"/>
                <a:sym typeface="+mn-ea"/>
              </a:rPr>
              <a:t> </a:t>
            </a:r>
            <a:endParaRPr kumimoji="0" lang="en-US" altLang="zh-CN" sz="2400" kern="1200" dirty="0">
              <a:latin typeface="Times New Roman" panose="02020603050405020304" pitchFamily="18" charset="0"/>
              <a:ea typeface="黑体" panose="02010609060101010101" pitchFamily="49" charset="-122"/>
              <a:cs typeface="+mn-cs"/>
            </a:endParaRPr>
          </a:p>
          <a:p>
            <a:pPr lvl="1"/>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进化策略</a:t>
            </a:r>
            <a:r>
              <a:rPr lang="en-US" altLang="zh-CN" sz="2400" dirty="0">
                <a:latin typeface="Times New Roman" panose="02020603050405020304" pitchFamily="18" charset="0"/>
                <a:ea typeface="黑体" panose="02010609060101010101" pitchFamily="49" charset="-122"/>
                <a:sym typeface="+mn-ea"/>
              </a:rPr>
              <a:t>(Evolutional Strategy, ES)</a:t>
            </a:r>
            <a:endParaRPr kumimoji="0" lang="en-US" altLang="zh-CN" sz="2400" kern="1200" dirty="0">
              <a:latin typeface="Times New Roman" panose="02020603050405020304" pitchFamily="18" charset="0"/>
              <a:ea typeface="黑体" panose="02010609060101010101" pitchFamily="49" charset="-122"/>
              <a:cs typeface="+mn-cs"/>
            </a:endParaRPr>
          </a:p>
          <a:p>
            <a:pPr lvl="1"/>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进化编程</a:t>
            </a:r>
            <a:r>
              <a:rPr lang="en-US" altLang="zh-CN" sz="2400" dirty="0">
                <a:latin typeface="Times New Roman" panose="02020603050405020304" pitchFamily="18" charset="0"/>
                <a:ea typeface="黑体" panose="02010609060101010101" pitchFamily="49" charset="-122"/>
                <a:sym typeface="+mn-ea"/>
              </a:rPr>
              <a:t>(Evolutional Programming, EP)</a:t>
            </a:r>
            <a:endParaRPr kumimoji="0" lang="en-US" altLang="zh-CN" sz="2400" kern="1200" dirty="0">
              <a:latin typeface="Times New Roman" panose="02020603050405020304" pitchFamily="18" charset="0"/>
              <a:ea typeface="黑体" panose="02010609060101010101" pitchFamily="49" charset="-122"/>
              <a:cs typeface="+mn-cs"/>
            </a:endParaRPr>
          </a:p>
          <a:p>
            <a:pPr lvl="1"/>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遗传编程</a:t>
            </a:r>
            <a:r>
              <a:rPr lang="en-US" altLang="zh-CN" sz="2400" dirty="0">
                <a:latin typeface="Times New Roman" panose="02020603050405020304" pitchFamily="18" charset="0"/>
                <a:ea typeface="黑体" panose="02010609060101010101" pitchFamily="49" charset="-122"/>
                <a:sym typeface="+mn-ea"/>
              </a:rPr>
              <a:t>(Genetic Programming, GP)</a:t>
            </a:r>
            <a:endParaRPr kumimoji="0" lang="en-US" altLang="zh-CN" sz="2400" kern="1200" dirty="0">
              <a:latin typeface="Times New Roman" panose="02020603050405020304" pitchFamily="18" charset="0"/>
              <a:ea typeface="黑体" panose="02010609060101010101" pitchFamily="49" charset="-122"/>
              <a:cs typeface="+mn-cs"/>
            </a:endParaRPr>
          </a:p>
          <a:p>
            <a:pPr algn="just">
              <a:spcBef>
                <a:spcPct val="50000"/>
              </a:spcBef>
              <a:buClr>
                <a:schemeClr val="accent2"/>
              </a:buClr>
              <a:buFont typeface="Wingdings" panose="05000000000000000000" pitchFamily="2" charset="2"/>
              <a:buBlip>
                <a:blip r:embed="rId2"/>
              </a:buBlip>
            </a:pPr>
            <a:endParaRPr lang="zh-CN" altLang="en-US" sz="240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698098321"/>
      </p:ext>
    </p:extLst>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11188" y="1412875"/>
            <a:ext cx="7772400" cy="1470025"/>
          </a:xfrm>
          <a:noFill/>
          <a:ln>
            <a:noFill/>
          </a:ln>
          <a:effectLst/>
          <a:sp3d prstMaterial="plastic"/>
        </p:spPr>
        <p:txBody>
          <a:bodyPr anchor="ctr">
            <a:normAutofit fontScale="90000"/>
            <a:scene3d>
              <a:camera prst="orthographicFront"/>
              <a:lightRig rig="soft" dir="t"/>
            </a:scene3d>
            <a:sp3d prstMaterial="softEdge">
              <a:bevelT w="25400" h="25400"/>
            </a:sp3d>
          </a:body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zh-CN" altLang="en-GB"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遗传算法</a:t>
            </a:r>
            <a:br>
              <a:rPr kumimoji="0" lang="zh-CN" altLang="en-GB"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br>
            <a:r>
              <a:rPr kumimoji="0" lang="en-GB" altLang="zh-CN"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(Genetic Algorithms</a:t>
            </a:r>
            <a:r>
              <a:rPr kumimoji="0" lang="zh-CN" altLang="en-GB"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a:t>
            </a:r>
            <a:r>
              <a:rPr kumimoji="0" lang="en-GB" altLang="zh-CN"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a:t>
            </a:r>
          </a:p>
        </p:txBody>
      </p:sp>
      <p:sp>
        <p:nvSpPr>
          <p:cNvPr id="17411" name="Rectangle 10"/>
          <p:cNvSpPr>
            <a:spLocks noGrp="1"/>
          </p:cNvSpPr>
          <p:nvPr>
            <p:ph type="subTitle" idx="1"/>
          </p:nvPr>
        </p:nvSpPr>
        <p:spPr>
          <a:xfrm>
            <a:off x="685800" y="3611563"/>
            <a:ext cx="7772400" cy="1200150"/>
          </a:xfrm>
        </p:spPr>
        <p:txBody>
          <a:bodyPr vert="horz" wrap="square" lIns="45720" rIns="45720" anchor="t"/>
          <a:lstStyle/>
          <a:p>
            <a:pPr marR="0">
              <a:buSzPct val="68000"/>
              <a:buFont typeface="Wingdings 3" panose="05040102010807070707" pitchFamily="18" charset="2"/>
            </a:pPr>
            <a:endParaRPr kumimoji="0" lang="zh-CN" altLang="en-US" kern="1200" dirty="0">
              <a:latin typeface="+mn-lt"/>
              <a:ea typeface="+mn-ea"/>
              <a:cs typeface="+mn-cs"/>
            </a:endParaRPr>
          </a:p>
        </p:txBody>
      </p:sp>
      <p:pic>
        <p:nvPicPr>
          <p:cNvPr id="17412" name="Picture 8" descr="ANd9GcRlpqCYbgK6D_grSZRSD1S2Et7uw3K1b5iLZLdXVK0-TNhtsLj1Gw"/>
          <p:cNvPicPr>
            <a:picLocks noChangeAspect="1"/>
          </p:cNvPicPr>
          <p:nvPr/>
        </p:nvPicPr>
        <p:blipFill>
          <a:blip r:embed="rId2"/>
          <a:stretch>
            <a:fillRect/>
          </a:stretch>
        </p:blipFill>
        <p:spPr>
          <a:xfrm>
            <a:off x="6130608" y="3478213"/>
            <a:ext cx="2682875" cy="2881312"/>
          </a:xfrm>
          <a:prstGeom prst="rect">
            <a:avLst/>
          </a:prstGeom>
          <a:noFill/>
          <a:ln w="9525">
            <a:noFill/>
          </a:ln>
        </p:spPr>
      </p:pic>
      <p:pic>
        <p:nvPicPr>
          <p:cNvPr id="17413" name="Picture 9" descr="ANd9GcSUPQ5qY75EPzj4J-zVWVosp_8ex79sN26BYpkB44_VaO9mHL9v"/>
          <p:cNvPicPr>
            <a:picLocks noChangeAspect="1"/>
          </p:cNvPicPr>
          <p:nvPr/>
        </p:nvPicPr>
        <p:blipFill>
          <a:blip r:embed="rId3"/>
          <a:stretch>
            <a:fillRect/>
          </a:stretch>
        </p:blipFill>
        <p:spPr>
          <a:xfrm>
            <a:off x="3138170" y="3478530"/>
            <a:ext cx="2508250" cy="2741613"/>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3"/>
          <p:cNvSpPr>
            <a:spLocks noGrp="1"/>
          </p:cNvSpPr>
          <p:nvPr>
            <p:ph idx="1"/>
          </p:nvPr>
        </p:nvSpPr>
        <p:spPr>
          <a:xfrm>
            <a:off x="323850" y="1196975"/>
            <a:ext cx="6480175" cy="5472113"/>
          </a:xfrm>
        </p:spPr>
        <p:txBody>
          <a:bodyPr vert="horz" wrap="square" anchor="t"/>
          <a:lstStyle/>
          <a:p>
            <a:pPr>
              <a:lnSpc>
                <a:spcPct val="90000"/>
              </a:lnSpc>
              <a:buSzPct val="68000"/>
            </a:pPr>
            <a:r>
              <a:rPr kumimoji="0" lang="en-US" altLang="zh-CN" sz="3200" kern="1200" dirty="0">
                <a:latin typeface="Times New Roman" panose="02020603050405020304" pitchFamily="18" charset="0"/>
                <a:ea typeface="+mn-ea"/>
                <a:cs typeface="Times New Roman" panose="02020603050405020304" pitchFamily="18" charset="0"/>
              </a:rPr>
              <a:t>Evolutionism</a:t>
            </a:r>
          </a:p>
          <a:p>
            <a:pPr lvl="1">
              <a:lnSpc>
                <a:spcPct val="90000"/>
              </a:lnSpc>
            </a:pPr>
            <a:r>
              <a:rPr kumimoji="0" lang="en-US" altLang="zh-CN" sz="2800" kern="1200" dirty="0">
                <a:latin typeface="Times New Roman" panose="02020603050405020304" pitchFamily="18" charset="0"/>
                <a:ea typeface="+mn-ea"/>
                <a:cs typeface="Times New Roman" panose="02020603050405020304" pitchFamily="18" charset="0"/>
              </a:rPr>
              <a:t>Charles Darwin (1809-1882)</a:t>
            </a:r>
          </a:p>
          <a:p>
            <a:pPr lvl="2">
              <a:lnSpc>
                <a:spcPct val="90000"/>
              </a:lnSpc>
              <a:buSzPct val="100000"/>
            </a:pPr>
            <a:r>
              <a:rPr kumimoji="0" lang="en-US" altLang="zh-CN" sz="2400" kern="1200" dirty="0">
                <a:latin typeface="Times New Roman" panose="02020603050405020304" pitchFamily="18" charset="0"/>
                <a:ea typeface="+mn-ea"/>
                <a:cs typeface="Times New Roman" panose="02020603050405020304" pitchFamily="18" charset="0"/>
              </a:rPr>
              <a:t>Extremely controversial and influential book (1859)</a:t>
            </a:r>
            <a:r>
              <a:rPr kumimoji="0" lang="en-US" altLang="zh-CN" sz="2400" kern="1200" dirty="0">
                <a:latin typeface="Arial" panose="020B0604020202020204" pitchFamily="34" charset="0"/>
                <a:ea typeface="Times New Roman" panose="02020603050405020304" pitchFamily="18" charset="0"/>
                <a:cs typeface="+mn-cs"/>
              </a:rPr>
              <a:t>—</a:t>
            </a:r>
            <a:r>
              <a:rPr kumimoji="0" lang="en-US" altLang="zh-CN" sz="2400" kern="1200" dirty="0">
                <a:latin typeface="Arial" panose="020B0604020202020204" pitchFamily="34" charset="0"/>
                <a:ea typeface="+mn-ea"/>
                <a:cs typeface="Times New Roman" panose="02020603050405020304" pitchFamily="18" charset="0"/>
              </a:rPr>
              <a:t>“</a:t>
            </a:r>
            <a:r>
              <a:rPr kumimoji="0" lang="en-US" altLang="zh-CN" sz="2400" kern="1200" dirty="0">
                <a:latin typeface="Times New Roman" panose="02020603050405020304" pitchFamily="18" charset="0"/>
                <a:ea typeface="+mn-ea"/>
                <a:cs typeface="Times New Roman" panose="02020603050405020304" pitchFamily="18" charset="0"/>
              </a:rPr>
              <a:t>Origin of Species</a:t>
            </a:r>
            <a:r>
              <a:rPr kumimoji="0" lang="en-US" altLang="zh-CN" sz="2400" kern="1200" dirty="0">
                <a:latin typeface="Arial" panose="020B0604020202020204" pitchFamily="34" charset="0"/>
                <a:ea typeface="+mn-ea"/>
                <a:cs typeface="Times New Roman" panose="02020603050405020304" pitchFamily="18" charset="0"/>
              </a:rPr>
              <a:t>”</a:t>
            </a:r>
            <a:r>
              <a:rPr kumimoji="0" lang="en-US" altLang="zh-CN" sz="2400" kern="1200" dirty="0">
                <a:latin typeface="Times New Roman" panose="02020603050405020304" pitchFamily="18" charset="0"/>
                <a:ea typeface="+mn-ea"/>
                <a:cs typeface="Times New Roman" panose="02020603050405020304" pitchFamily="18" charset="0"/>
              </a:rPr>
              <a:t> </a:t>
            </a:r>
          </a:p>
          <a:p>
            <a:pPr lvl="2">
              <a:lnSpc>
                <a:spcPct val="90000"/>
              </a:lnSpc>
              <a:buSzPct val="100000"/>
            </a:pPr>
            <a:r>
              <a:rPr kumimoji="0" lang="en-US" altLang="zh-CN" sz="2400" kern="1200" dirty="0">
                <a:latin typeface="Arial" panose="020B0604020202020204" pitchFamily="34" charset="0"/>
                <a:ea typeface="+mn-ea"/>
                <a:cs typeface="Times New Roman" panose="02020603050405020304" pitchFamily="18" charset="0"/>
              </a:rPr>
              <a:t>“</a:t>
            </a:r>
            <a:r>
              <a:rPr kumimoji="0" lang="zh-CN" altLang="en-US" sz="2400" kern="1200" dirty="0">
                <a:latin typeface="Times New Roman" panose="02020603050405020304" pitchFamily="18" charset="0"/>
                <a:ea typeface="+mn-ea"/>
                <a:cs typeface="Times New Roman" panose="02020603050405020304" pitchFamily="18" charset="0"/>
              </a:rPr>
              <a:t>物尽天择，适者生存</a:t>
            </a:r>
            <a:r>
              <a:rPr kumimoji="0" lang="zh-CN" altLang="en-US" sz="2400" kern="1200" dirty="0">
                <a:latin typeface="Arial" panose="020B0604020202020204" pitchFamily="34" charset="0"/>
                <a:ea typeface="+mn-ea"/>
                <a:cs typeface="Times New Roman" panose="02020603050405020304" pitchFamily="18" charset="0"/>
              </a:rPr>
              <a:t>”</a:t>
            </a:r>
            <a:endParaRPr kumimoji="0" lang="zh-CN" altLang="en-US" sz="2400" kern="1200" dirty="0">
              <a:latin typeface="Times New Roman" panose="02020603050405020304" pitchFamily="18" charset="0"/>
              <a:ea typeface="+mn-ea"/>
              <a:cs typeface="Times New Roman" panose="02020603050405020304" pitchFamily="18" charset="0"/>
            </a:endParaRPr>
          </a:p>
          <a:p>
            <a:pPr lvl="1">
              <a:lnSpc>
                <a:spcPct val="90000"/>
              </a:lnSpc>
              <a:buFont typeface="Wingdings" panose="05000000000000000000" pitchFamily="2" charset="2"/>
              <a:buNone/>
            </a:pPr>
            <a:r>
              <a:rPr kumimoji="0" lang="en-US" altLang="zh-CN" kern="1200" dirty="0">
                <a:latin typeface="Times New Roman" panose="02020603050405020304" pitchFamily="18" charset="0"/>
                <a:ea typeface="+mn-ea"/>
                <a:cs typeface="Times New Roman" panose="02020603050405020304" pitchFamily="18" charset="0"/>
              </a:rPr>
              <a:t>	</a:t>
            </a:r>
            <a:r>
              <a:rPr kumimoji="0" lang="en-US" altLang="zh-CN" sz="2800" i="1" kern="1200" dirty="0">
                <a:solidFill>
                  <a:srgbClr val="0000DE"/>
                </a:solidFill>
                <a:latin typeface="Times New Roman" panose="02020603050405020304" pitchFamily="18" charset="0"/>
                <a:ea typeface="+mn-ea"/>
                <a:cs typeface="Times New Roman" panose="02020603050405020304" pitchFamily="18" charset="0"/>
              </a:rPr>
              <a:t>It is not the strongest of the species that survive, but the one most responsive to change. </a:t>
            </a:r>
          </a:p>
          <a:p>
            <a:pPr lvl="1">
              <a:lnSpc>
                <a:spcPct val="90000"/>
              </a:lnSpc>
              <a:buFont typeface="Wingdings" panose="05000000000000000000" pitchFamily="2" charset="2"/>
              <a:buNone/>
            </a:pPr>
            <a:r>
              <a:rPr kumimoji="0" lang="en-US" altLang="zh-CN" kern="1200" dirty="0">
                <a:solidFill>
                  <a:srgbClr val="0000DE"/>
                </a:solidFill>
                <a:latin typeface="Times New Roman" panose="02020603050405020304" pitchFamily="18" charset="0"/>
                <a:ea typeface="+mn-ea"/>
                <a:cs typeface="Times New Roman" panose="02020603050405020304" pitchFamily="18" charset="0"/>
              </a:rPr>
              <a:t>				</a:t>
            </a:r>
            <a:r>
              <a:rPr kumimoji="0" lang="en-US" altLang="zh-CN" kern="1200" dirty="0">
                <a:solidFill>
                  <a:srgbClr val="0000DE"/>
                </a:solidFill>
                <a:latin typeface="Arial" panose="020B0604020202020204" pitchFamily="34" charset="0"/>
                <a:ea typeface="Times New Roman" panose="02020603050405020304" pitchFamily="18" charset="0"/>
                <a:cs typeface="+mn-cs"/>
              </a:rPr>
              <a:t>——</a:t>
            </a:r>
            <a:r>
              <a:rPr kumimoji="0" lang="en-US" altLang="zh-CN" kern="1200" dirty="0">
                <a:solidFill>
                  <a:srgbClr val="0000DE"/>
                </a:solidFill>
                <a:latin typeface="Times New Roman" panose="02020603050405020304" pitchFamily="18" charset="0"/>
                <a:ea typeface="+mn-ea"/>
                <a:cs typeface="Times New Roman" panose="02020603050405020304" pitchFamily="18" charset="0"/>
              </a:rPr>
              <a:t> </a:t>
            </a:r>
            <a:r>
              <a:rPr kumimoji="0" lang="en-US" altLang="zh-CN" sz="2800" i="1" kern="1200" dirty="0">
                <a:solidFill>
                  <a:srgbClr val="0000DE"/>
                </a:solidFill>
                <a:latin typeface="Times New Roman" panose="02020603050405020304" pitchFamily="18" charset="0"/>
                <a:ea typeface="+mn-ea"/>
                <a:cs typeface="Times New Roman" panose="02020603050405020304" pitchFamily="18" charset="0"/>
              </a:rPr>
              <a:t>Charles Darwin</a:t>
            </a:r>
            <a:r>
              <a:rPr kumimoji="0" lang="en-US" altLang="zh-CN" kern="1200" dirty="0">
                <a:latin typeface="Times New Roman" panose="02020603050405020304" pitchFamily="18" charset="0"/>
                <a:ea typeface="+mn-ea"/>
                <a:cs typeface="Times New Roman" panose="02020603050405020304" pitchFamily="18" charset="0"/>
              </a:rPr>
              <a:t> </a:t>
            </a:r>
          </a:p>
          <a:p>
            <a:pPr>
              <a:lnSpc>
                <a:spcPct val="90000"/>
              </a:lnSpc>
              <a:buSzPct val="68000"/>
            </a:pPr>
            <a:r>
              <a:rPr kumimoji="0" lang="en-US" altLang="zh-CN" sz="3200" kern="1200" dirty="0">
                <a:latin typeface="Times New Roman" panose="02020603050405020304" pitchFamily="18" charset="0"/>
                <a:ea typeface="+mn-ea"/>
                <a:cs typeface="Times New Roman" panose="02020603050405020304" pitchFamily="18" charset="0"/>
              </a:rPr>
              <a:t>Genetics</a:t>
            </a:r>
          </a:p>
          <a:p>
            <a:pPr lvl="1">
              <a:lnSpc>
                <a:spcPct val="90000"/>
              </a:lnSpc>
            </a:pPr>
            <a:r>
              <a:rPr lang="zh-CN" altLang="en-US" sz="2400" dirty="0">
                <a:sym typeface="+mn-ea"/>
              </a:rPr>
              <a:t>孟德尔</a:t>
            </a:r>
            <a:r>
              <a:rPr kumimoji="0" lang="en-US" altLang="zh-CN" sz="2800" kern="1200" dirty="0">
                <a:latin typeface="Times New Roman" panose="02020603050405020304" pitchFamily="18" charset="0"/>
                <a:ea typeface="+mn-ea"/>
                <a:cs typeface="Times New Roman" panose="02020603050405020304" pitchFamily="18" charset="0"/>
              </a:rPr>
              <a:t>Gregor Mendel (1822-1884)</a:t>
            </a:r>
          </a:p>
          <a:p>
            <a:pPr lvl="2">
              <a:lnSpc>
                <a:spcPct val="90000"/>
              </a:lnSpc>
              <a:buSzPct val="100000"/>
            </a:pPr>
            <a:r>
              <a:rPr lang="zh-CN" altLang="en-US" sz="2400" dirty="0">
                <a:sym typeface="+mn-ea"/>
              </a:rPr>
              <a:t>遗传学说的创始人，他首先提出了生物的特性是可以继承的。可以通过遗传物质继承到下一代。</a:t>
            </a:r>
            <a:endParaRPr kumimoji="0" lang="en-US" altLang="zh-CN" sz="2400" kern="1200" dirty="0">
              <a:latin typeface="Times New Roman" panose="02020603050405020304" pitchFamily="18" charset="0"/>
              <a:ea typeface="Times New Roman" panose="02020603050405020304" pitchFamily="18" charset="0"/>
              <a:cs typeface="+mn-cs"/>
            </a:endParaRPr>
          </a:p>
        </p:txBody>
      </p:sp>
      <p:sp>
        <p:nvSpPr>
          <p:cNvPr id="188418" name="Rectangle 2"/>
          <p:cNvSpPr>
            <a:spLocks noGrp="1" noChangeArrowheads="1"/>
          </p:cNvSpPr>
          <p:nvPr>
            <p:ph type="title"/>
          </p:nvPr>
        </p:nvSpPr>
        <p:spPr>
          <a:xfrm>
            <a:off x="429800" y="188640"/>
            <a:ext cx="8229600" cy="787623"/>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遗传算法的理论基础</a:t>
            </a:r>
            <a:endPar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grpSp>
        <p:nvGrpSpPr>
          <p:cNvPr id="19460" name="Group 4"/>
          <p:cNvGrpSpPr/>
          <p:nvPr/>
        </p:nvGrpSpPr>
        <p:grpSpPr>
          <a:xfrm>
            <a:off x="6877050" y="836613"/>
            <a:ext cx="1808163" cy="2606675"/>
            <a:chOff x="4332" y="709"/>
            <a:chExt cx="1086" cy="1642"/>
          </a:xfrm>
        </p:grpSpPr>
        <p:pic>
          <p:nvPicPr>
            <p:cNvPr id="19464" name="Picture 5" descr="ANd9GcQY69D_TXkRrFyzFkiTWVB_PyoEy7uwlJ9gGQHhIWnd9XB0lxF_"/>
            <p:cNvPicPr>
              <a:picLocks noChangeAspect="1"/>
            </p:cNvPicPr>
            <p:nvPr/>
          </p:nvPicPr>
          <p:blipFill>
            <a:blip r:embed="rId3"/>
            <a:stretch>
              <a:fillRect/>
            </a:stretch>
          </p:blipFill>
          <p:spPr>
            <a:xfrm>
              <a:off x="4332" y="709"/>
              <a:ext cx="1086" cy="1440"/>
            </a:xfrm>
            <a:prstGeom prst="rect">
              <a:avLst/>
            </a:prstGeom>
            <a:noFill/>
            <a:ln w="9525">
              <a:noFill/>
            </a:ln>
          </p:spPr>
        </p:pic>
        <p:sp>
          <p:nvSpPr>
            <p:cNvPr id="19465" name="Rectangle 6"/>
            <p:cNvSpPr/>
            <p:nvPr/>
          </p:nvSpPr>
          <p:spPr>
            <a:xfrm>
              <a:off x="4332" y="2101"/>
              <a:ext cx="1072" cy="250"/>
            </a:xfrm>
            <a:prstGeom prst="rect">
              <a:avLst/>
            </a:prstGeom>
            <a:noFill/>
            <a:ln w="9525">
              <a:noFill/>
            </a:ln>
          </p:spPr>
          <p:txBody>
            <a:bodyPr wrap="none">
              <a:spAutoFit/>
            </a:bodyPr>
            <a:lstStyle/>
            <a:p>
              <a:r>
                <a:rPr lang="en-US" altLang="zh-CN" sz="2000" dirty="0">
                  <a:solidFill>
                    <a:srgbClr val="000000"/>
                  </a:solidFill>
                  <a:latin typeface="Times New Roman" panose="02020603050405020304" pitchFamily="18" charset="0"/>
                  <a:ea typeface="宋体" panose="02010600030101010101" pitchFamily="2" charset="-122"/>
                </a:rPr>
                <a:t>Charles Darwin</a:t>
              </a:r>
              <a:endParaRPr lang="zh-CN" altLang="en-US" sz="2000" dirty="0">
                <a:solidFill>
                  <a:srgbClr val="000000"/>
                </a:solidFill>
                <a:latin typeface="Times New Roman" panose="02020603050405020304" pitchFamily="18" charset="0"/>
                <a:ea typeface="宋体" panose="02010600030101010101" pitchFamily="2" charset="-122"/>
              </a:endParaRPr>
            </a:p>
          </p:txBody>
        </p:sp>
      </p:grpSp>
      <p:grpSp>
        <p:nvGrpSpPr>
          <p:cNvPr id="19461" name="Group 12"/>
          <p:cNvGrpSpPr/>
          <p:nvPr/>
        </p:nvGrpSpPr>
        <p:grpSpPr>
          <a:xfrm>
            <a:off x="6877050" y="3644900"/>
            <a:ext cx="1884363" cy="2773363"/>
            <a:chOff x="4332" y="1933"/>
            <a:chExt cx="1187" cy="1747"/>
          </a:xfrm>
        </p:grpSpPr>
        <p:sp>
          <p:nvSpPr>
            <p:cNvPr id="19462" name="Rectangle 9"/>
            <p:cNvSpPr/>
            <p:nvPr/>
          </p:nvSpPr>
          <p:spPr>
            <a:xfrm>
              <a:off x="4422" y="3430"/>
              <a:ext cx="1097" cy="250"/>
            </a:xfrm>
            <a:prstGeom prst="rect">
              <a:avLst/>
            </a:prstGeom>
            <a:noFill/>
            <a:ln w="9525">
              <a:noFill/>
            </a:ln>
          </p:spPr>
          <p:txBody>
            <a:bodyPr wrap="none">
              <a:spAutoFit/>
            </a:bodyPr>
            <a:lstStyle/>
            <a:p>
              <a:r>
                <a:rPr lang="en-US" altLang="zh-CN" sz="2000" dirty="0">
                  <a:solidFill>
                    <a:srgbClr val="000000"/>
                  </a:solidFill>
                  <a:latin typeface="Times New Roman" panose="02020603050405020304" pitchFamily="18" charset="0"/>
                  <a:ea typeface="楷体_GB2312"/>
                </a:rPr>
                <a:t>Gregor Mendel</a:t>
              </a:r>
              <a:endParaRPr lang="zh-CN" altLang="en-US" sz="2000" dirty="0">
                <a:solidFill>
                  <a:srgbClr val="000000"/>
                </a:solidFill>
                <a:latin typeface="Times New Roman" panose="02020603050405020304" pitchFamily="18" charset="0"/>
                <a:ea typeface="楷体_GB2312"/>
              </a:endParaRPr>
            </a:p>
          </p:txBody>
        </p:sp>
        <p:pic>
          <p:nvPicPr>
            <p:cNvPr id="19463" name="Picture 11" descr="201031711721550"/>
            <p:cNvPicPr>
              <a:picLocks noChangeAspect="1"/>
            </p:cNvPicPr>
            <p:nvPr/>
          </p:nvPicPr>
          <p:blipFill>
            <a:blip r:embed="rId4"/>
            <a:srcRect l="9515" t="5264" r="8611" b="4503"/>
            <a:stretch>
              <a:fillRect/>
            </a:stretch>
          </p:blipFill>
          <p:spPr>
            <a:xfrm>
              <a:off x="4332" y="1933"/>
              <a:ext cx="1179" cy="1543"/>
            </a:xfrm>
            <a:prstGeom prst="rect">
              <a:avLst/>
            </a:prstGeom>
            <a:noFill/>
            <a:ln w="9525">
              <a:noFill/>
            </a:ln>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5"/>
          <p:cNvSpPr>
            <a:spLocks noGrp="1"/>
          </p:cNvSpPr>
          <p:nvPr>
            <p:ph idx="1"/>
          </p:nvPr>
        </p:nvSpPr>
        <p:spPr>
          <a:xfrm>
            <a:off x="125095" y="1417955"/>
            <a:ext cx="8652510" cy="2048510"/>
          </a:xfrm>
        </p:spPr>
        <p:txBody>
          <a:bodyPr vert="horz" wrap="square" anchor="t"/>
          <a:lstStyle/>
          <a:p>
            <a:pPr>
              <a:buSzPct val="68000"/>
            </a:pPr>
            <a:r>
              <a:rPr kumimoji="0" lang="en-US" altLang="zh-CN" sz="3200" kern="1200" dirty="0">
                <a:latin typeface="Times New Roman" panose="02020603050405020304" pitchFamily="18" charset="0"/>
                <a:ea typeface="+mn-ea"/>
                <a:cs typeface="Times New Roman" panose="02020603050405020304" pitchFamily="18" charset="0"/>
              </a:rPr>
              <a:t>Genetics</a:t>
            </a:r>
          </a:p>
          <a:p>
            <a:pPr lvl="1">
              <a:buFont typeface="Wingdings" panose="05000000000000000000" charset="0"/>
              <a:buChar char="Ø"/>
            </a:pPr>
            <a:r>
              <a:rPr lang="zh-CN" altLang="en-US" sz="2800" dirty="0">
                <a:solidFill>
                  <a:srgbClr val="000000"/>
                </a:solidFill>
                <a:latin typeface="Arial" panose="020B0604020202020204" pitchFamily="34" charset="0"/>
                <a:ea typeface="楷体_GB2312"/>
                <a:sym typeface="+mn-ea"/>
              </a:rPr>
              <a:t>萨顿（</a:t>
            </a:r>
            <a:r>
              <a:rPr lang="en-US" altLang="zh-CN" sz="2800" dirty="0">
                <a:solidFill>
                  <a:srgbClr val="000000"/>
                </a:solidFill>
                <a:latin typeface="Arial" panose="020B0604020202020204" pitchFamily="34" charset="0"/>
                <a:ea typeface="楷体_GB2312"/>
                <a:sym typeface="+mn-ea"/>
              </a:rPr>
              <a:t>[</a:t>
            </a:r>
            <a:r>
              <a:rPr lang="zh-CN" altLang="en-US" sz="2800" dirty="0">
                <a:solidFill>
                  <a:srgbClr val="000000"/>
                </a:solidFill>
                <a:latin typeface="Arial" panose="020B0604020202020204" pitchFamily="34" charset="0"/>
                <a:ea typeface="楷体_GB2312"/>
                <a:sym typeface="+mn-ea"/>
              </a:rPr>
              <a:t>美</a:t>
            </a:r>
            <a:r>
              <a:rPr lang="en-US" altLang="zh-CN" sz="2800" dirty="0">
                <a:solidFill>
                  <a:srgbClr val="000000"/>
                </a:solidFill>
                <a:latin typeface="Arial" panose="020B0604020202020204" pitchFamily="34" charset="0"/>
                <a:ea typeface="楷体_GB2312"/>
                <a:sym typeface="+mn-ea"/>
              </a:rPr>
              <a:t>]</a:t>
            </a:r>
            <a:r>
              <a:rPr kumimoji="0" lang="en-US" altLang="zh-CN" sz="2800" kern="1200" dirty="0">
                <a:latin typeface="Times New Roman" panose="02020603050405020304" pitchFamily="18" charset="0"/>
                <a:ea typeface="+mn-ea"/>
                <a:cs typeface="Times New Roman" panose="02020603050405020304" pitchFamily="18" charset="0"/>
              </a:rPr>
              <a:t> </a:t>
            </a:r>
            <a:r>
              <a:rPr kumimoji="0" lang="zh-CN" altLang="en-US" sz="2800" kern="1200" dirty="0">
                <a:latin typeface="Times New Roman" panose="02020603050405020304" pitchFamily="18" charset="0"/>
                <a:ea typeface="+mn-ea"/>
                <a:cs typeface="Times New Roman" panose="02020603050405020304" pitchFamily="18" charset="0"/>
              </a:rPr>
              <a:t>，</a:t>
            </a:r>
            <a:r>
              <a:rPr kumimoji="0" lang="en-US" altLang="zh-CN" sz="2800" kern="1200" dirty="0">
                <a:latin typeface="Times New Roman" panose="02020603050405020304" pitchFamily="18" charset="0"/>
                <a:ea typeface="+mn-ea"/>
                <a:cs typeface="Times New Roman" panose="02020603050405020304" pitchFamily="18" charset="0"/>
              </a:rPr>
              <a:t>1877-1916)</a:t>
            </a:r>
            <a:r>
              <a:rPr kumimoji="0" lang="zh-CN" altLang="en-US" sz="2800" kern="1200" dirty="0">
                <a:solidFill>
                  <a:srgbClr val="FF0000"/>
                </a:solidFill>
                <a:latin typeface="Times New Roman" panose="02020603050405020304" pitchFamily="18" charset="0"/>
                <a:ea typeface="+mn-ea"/>
                <a:cs typeface="Times New Roman" panose="02020603050405020304" pitchFamily="18" charset="0"/>
              </a:rPr>
              <a:t>基因学说</a:t>
            </a:r>
            <a:endParaRPr kumimoji="0" lang="zh-CN" altLang="en-US" sz="2600" kern="1200" dirty="0">
              <a:latin typeface="Times New Roman" panose="02020603050405020304" pitchFamily="18" charset="0"/>
              <a:ea typeface="+mn-ea"/>
              <a:cs typeface="Times New Roman" panose="02020603050405020304" pitchFamily="18" charset="0"/>
            </a:endParaRPr>
          </a:p>
          <a:p>
            <a:pPr lvl="2">
              <a:buSzPct val="100000"/>
            </a:pPr>
            <a:r>
              <a:rPr lang="zh-CN" altLang="en-US" sz="2600" dirty="0">
                <a:sym typeface="+mn-ea"/>
              </a:rPr>
              <a:t>染色体上面有很多的基因片段，连接在一起构成的，正是基因携带了遗传信息。</a:t>
            </a:r>
            <a:endParaRPr kumimoji="0" lang="zh-CN" altLang="en-US" sz="2400" kern="1200" dirty="0">
              <a:latin typeface="Times New Roman" panose="02020603050405020304" pitchFamily="18" charset="0"/>
              <a:ea typeface="Times New Roman" panose="02020603050405020304" pitchFamily="18" charset="0"/>
              <a:cs typeface="+mn-cs"/>
            </a:endParaRPr>
          </a:p>
        </p:txBody>
      </p:sp>
      <p:sp>
        <p:nvSpPr>
          <p:cNvPr id="189444" name="Rectangle 4"/>
          <p:cNvSpPr>
            <a:spLocks noGrp="1" noChangeArrowheads="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遗传算法的理论基础</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grpSp>
        <p:nvGrpSpPr>
          <p:cNvPr id="20484" name="Group 13"/>
          <p:cNvGrpSpPr/>
          <p:nvPr/>
        </p:nvGrpSpPr>
        <p:grpSpPr>
          <a:xfrm>
            <a:off x="7279640" y="0"/>
            <a:ext cx="1888490" cy="2316480"/>
            <a:chOff x="3969" y="164"/>
            <a:chExt cx="1158" cy="2066"/>
          </a:xfrm>
        </p:grpSpPr>
        <p:pic>
          <p:nvPicPr>
            <p:cNvPr id="20488" name="Picture 7" descr="Walter_sutton">
              <a:hlinkClick r:id="rId3"/>
            </p:cNvPr>
            <p:cNvPicPr>
              <a:picLocks noChangeAspect="1"/>
            </p:cNvPicPr>
            <p:nvPr/>
          </p:nvPicPr>
          <p:blipFill>
            <a:blip r:embed="rId4"/>
            <a:stretch>
              <a:fillRect/>
            </a:stretch>
          </p:blipFill>
          <p:spPr>
            <a:xfrm>
              <a:off x="3969" y="164"/>
              <a:ext cx="1067" cy="1472"/>
            </a:xfrm>
            <a:prstGeom prst="rect">
              <a:avLst/>
            </a:prstGeom>
            <a:noFill/>
            <a:ln w="9525">
              <a:noFill/>
            </a:ln>
          </p:spPr>
        </p:pic>
        <p:sp>
          <p:nvSpPr>
            <p:cNvPr id="20489" name="Rectangle 9"/>
            <p:cNvSpPr/>
            <p:nvPr/>
          </p:nvSpPr>
          <p:spPr>
            <a:xfrm>
              <a:off x="4014" y="1600"/>
              <a:ext cx="1113" cy="630"/>
            </a:xfrm>
            <a:prstGeom prst="rect">
              <a:avLst/>
            </a:prstGeom>
            <a:noFill/>
            <a:ln w="9525">
              <a:noFill/>
            </a:ln>
          </p:spPr>
          <p:txBody>
            <a:bodyPr wrap="square">
              <a:spAutoFit/>
            </a:bodyPr>
            <a:lstStyle/>
            <a:p>
              <a:pPr algn="ctr"/>
              <a:r>
                <a:rPr lang="zh-CN" altLang="en-US" sz="2000" dirty="0">
                  <a:solidFill>
                    <a:srgbClr val="000000"/>
                  </a:solidFill>
                  <a:latin typeface="Arial" panose="020B0604020202020204" pitchFamily="34" charset="0"/>
                  <a:ea typeface="楷体_GB2312"/>
                </a:rPr>
                <a:t>萨顿</a:t>
              </a:r>
              <a:endParaRPr lang="zh-CN" altLang="en-US" sz="2000" dirty="0">
                <a:solidFill>
                  <a:srgbClr val="000000"/>
                </a:solidFill>
                <a:latin typeface="Times New Roman" panose="02020603050405020304" pitchFamily="18" charset="0"/>
                <a:ea typeface="楷体_GB2312"/>
              </a:endParaRPr>
            </a:p>
            <a:p>
              <a:pPr algn="ctr"/>
              <a:r>
                <a:rPr lang="en-US" altLang="zh-CN" sz="2000" dirty="0">
                  <a:solidFill>
                    <a:srgbClr val="000000"/>
                  </a:solidFill>
                  <a:latin typeface="Times New Roman" panose="02020603050405020304" pitchFamily="18" charset="0"/>
                  <a:ea typeface="楷体_GB2312"/>
                </a:rPr>
                <a:t>(Walter Sutton)</a:t>
              </a:r>
              <a:endParaRPr lang="zh-CN" altLang="en-US" sz="2000" dirty="0">
                <a:solidFill>
                  <a:srgbClr val="000000"/>
                </a:solidFill>
                <a:latin typeface="Times New Roman" panose="02020603050405020304" pitchFamily="18" charset="0"/>
                <a:ea typeface="楷体_GB2312"/>
              </a:endParaRPr>
            </a:p>
          </p:txBody>
        </p:sp>
      </p:grpSp>
      <p:grpSp>
        <p:nvGrpSpPr>
          <p:cNvPr id="20485" name="Group 15"/>
          <p:cNvGrpSpPr/>
          <p:nvPr/>
        </p:nvGrpSpPr>
        <p:grpSpPr>
          <a:xfrm>
            <a:off x="52070" y="3801745"/>
            <a:ext cx="2157730" cy="2900363"/>
            <a:chOff x="3923" y="2205"/>
            <a:chExt cx="1155" cy="1827"/>
          </a:xfrm>
        </p:grpSpPr>
        <p:pic>
          <p:nvPicPr>
            <p:cNvPr id="20486" name="Picture 12" descr="vries"/>
            <p:cNvPicPr>
              <a:picLocks noChangeAspect="1"/>
            </p:cNvPicPr>
            <p:nvPr/>
          </p:nvPicPr>
          <p:blipFill>
            <a:blip r:embed="rId5"/>
            <a:stretch>
              <a:fillRect/>
            </a:stretch>
          </p:blipFill>
          <p:spPr>
            <a:xfrm>
              <a:off x="3969" y="2205"/>
              <a:ext cx="1055" cy="1406"/>
            </a:xfrm>
            <a:prstGeom prst="rect">
              <a:avLst/>
            </a:prstGeom>
            <a:noFill/>
            <a:ln w="9525">
              <a:noFill/>
            </a:ln>
          </p:spPr>
        </p:pic>
        <p:sp>
          <p:nvSpPr>
            <p:cNvPr id="20487" name="Rectangle 14"/>
            <p:cNvSpPr/>
            <p:nvPr/>
          </p:nvSpPr>
          <p:spPr>
            <a:xfrm>
              <a:off x="3923" y="3587"/>
              <a:ext cx="1155" cy="445"/>
            </a:xfrm>
            <a:prstGeom prst="rect">
              <a:avLst/>
            </a:prstGeom>
            <a:noFill/>
            <a:ln w="9525">
              <a:noFill/>
            </a:ln>
          </p:spPr>
          <p:txBody>
            <a:bodyPr wrap="square">
              <a:spAutoFit/>
            </a:bodyPr>
            <a:lstStyle/>
            <a:p>
              <a:pPr algn="ctr"/>
              <a:r>
                <a:rPr lang="zh-CN" altLang="en-US" sz="2000" dirty="0">
                  <a:solidFill>
                    <a:srgbClr val="000000"/>
                  </a:solidFill>
                  <a:latin typeface="Times New Roman" panose="02020603050405020304" pitchFamily="18" charset="0"/>
                  <a:ea typeface="楷体_GB2312"/>
                </a:rPr>
                <a:t>德弗里斯</a:t>
              </a:r>
            </a:p>
            <a:p>
              <a:pPr algn="ctr"/>
              <a:r>
                <a:rPr lang="en-US" altLang="zh-CN" sz="2000" dirty="0">
                  <a:solidFill>
                    <a:srgbClr val="000000"/>
                  </a:solidFill>
                  <a:latin typeface="Times New Roman" panose="02020603050405020304" pitchFamily="18" charset="0"/>
                  <a:ea typeface="宋体" panose="02010600030101010101" pitchFamily="2" charset="-122"/>
                </a:rPr>
                <a:t>(Hugo de Varis)</a:t>
              </a:r>
              <a:endParaRPr lang="zh-CN" altLang="en-US" sz="2000" dirty="0">
                <a:solidFill>
                  <a:srgbClr val="000000"/>
                </a:solidFill>
                <a:latin typeface="Times New Roman" panose="02020603050405020304" pitchFamily="18" charset="0"/>
                <a:ea typeface="宋体" panose="02010600030101010101" pitchFamily="2" charset="-122"/>
              </a:endParaRPr>
            </a:p>
          </p:txBody>
        </p:sp>
      </p:grpSp>
      <p:sp>
        <p:nvSpPr>
          <p:cNvPr id="2" name="Rectangle 5"/>
          <p:cNvSpPr>
            <a:spLocks noGrp="1"/>
          </p:cNvSpPr>
          <p:nvPr/>
        </p:nvSpPr>
        <p:spPr>
          <a:xfrm>
            <a:off x="2065020" y="3634740"/>
            <a:ext cx="7103110" cy="3291205"/>
          </a:xfrm>
          <a:prstGeom prst="rect">
            <a:avLst/>
          </a:prstGeom>
          <a:noFill/>
          <a:ln w="9525">
            <a:noFill/>
          </a:ln>
        </p:spPr>
        <p:txBody>
          <a:bodyPr vert="horz" wrap="square" anchor="t"/>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Times New Roman" panose="02020603050405020304" pitchFamily="18" charset="0"/>
                <a:ea typeface="+mn-ea"/>
                <a:cs typeface="Times New Roman" panose="02020603050405020304" pitchFamily="18" charset="0"/>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Times New Roman" panose="02020603050405020304" pitchFamily="18" charset="0"/>
                <a:ea typeface="+mn-ea"/>
                <a:cs typeface="Times New Roman" panose="02020603050405020304" pitchFamily="18" charset="0"/>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Times New Roman" panose="02020603050405020304" pitchFamily="18" charset="0"/>
                <a:ea typeface="+mn-ea"/>
                <a:cs typeface="Times New Roman" panose="02020603050405020304" pitchFamily="18" charset="0"/>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Times New Roman" panose="02020603050405020304" pitchFamily="18" charset="0"/>
                <a:ea typeface="+mn-ea"/>
                <a:cs typeface="Times New Roman" panose="02020603050405020304" pitchFamily="18" charset="0"/>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Times New Roman" panose="02020603050405020304" pitchFamily="18" charset="0"/>
                <a:ea typeface="+mn-ea"/>
                <a:cs typeface="Times New Roman" panose="02020603050405020304" pitchFamily="18" charset="0"/>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lvl="1" algn="l" fontAlgn="auto">
              <a:buSzTx/>
              <a:buFont typeface="Wingdings" panose="05000000000000000000" charset="0"/>
              <a:buChar char="Ø"/>
            </a:pPr>
            <a:r>
              <a:rPr lang="zh-CN" altLang="en-US" sz="2800" dirty="0">
                <a:solidFill>
                  <a:srgbClr val="000000"/>
                </a:solidFill>
                <a:latin typeface="Arial" panose="020B0604020202020204" pitchFamily="34" charset="0"/>
                <a:ea typeface="楷体_GB2312"/>
                <a:sym typeface="+mn-ea"/>
              </a:rPr>
              <a:t>德弗里斯([荷兰]，</a:t>
            </a:r>
            <a:r>
              <a:rPr kumimoji="0" lang="zh-CN" altLang="en-US" sz="2800" kern="1200" dirty="0">
                <a:solidFill>
                  <a:srgbClr val="000000"/>
                </a:solidFill>
                <a:latin typeface="Arial" panose="020B0604020202020204" pitchFamily="34" charset="0"/>
                <a:ea typeface="楷体_GB2312"/>
                <a:cs typeface="Times New Roman" panose="02020603050405020304" pitchFamily="18" charset="0"/>
              </a:rPr>
              <a:t>1848-1935)</a:t>
            </a:r>
            <a:r>
              <a:rPr kumimoji="0" lang="zh-CN" altLang="en-US" sz="2800" b="1" kern="1200" dirty="0">
                <a:solidFill>
                  <a:srgbClr val="FF0000"/>
                </a:solidFill>
                <a:latin typeface="Arial" panose="020B0604020202020204" pitchFamily="34" charset="0"/>
                <a:ea typeface="楷体_GB2312"/>
                <a:cs typeface="Times New Roman" panose="02020603050405020304" pitchFamily="18" charset="0"/>
              </a:rPr>
              <a:t>突变学说</a:t>
            </a:r>
          </a:p>
          <a:p>
            <a:pPr lvl="0">
              <a:buSzPct val="100000"/>
            </a:pPr>
            <a:r>
              <a:rPr lang="zh-CN" altLang="en-US" sz="2400" dirty="0">
                <a:sym typeface="+mn-ea"/>
              </a:rPr>
              <a:t>达尔文的观点是生物进化是连续的，从单细胞开始一步一步的往下进化，他是个连续过程。</a:t>
            </a:r>
          </a:p>
          <a:p>
            <a:pPr lvl="0">
              <a:buSzPct val="100000"/>
            </a:pPr>
            <a:r>
              <a:rPr lang="zh-CN" altLang="en-US" sz="2400" dirty="0">
                <a:sym typeface="+mn-ea"/>
              </a:rPr>
              <a:t>然而生物界中，我们会观察到很多不连续的进化。有时有一个飞跃，有一个突变。这就是德弗理斯提出的突变学说。即，变异。</a:t>
            </a:r>
            <a:endParaRPr lang="en-US" altLang="zh-CN" sz="2400" dirty="0">
              <a:sym typeface="+mn-ea"/>
            </a:endParaRPr>
          </a:p>
          <a:p>
            <a:pPr>
              <a:buSzPct val="100000"/>
            </a:pPr>
            <a:r>
              <a:rPr lang="zh-CN" altLang="en-US" sz="2400" dirty="0">
                <a:sym typeface="+mn-ea"/>
              </a:rPr>
              <a:t>正是这些理论，就构成了遗传算法的理论基础。</a:t>
            </a:r>
            <a:endParaRPr lang="zh-CN"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idx="4294967295"/>
          </p:nvPr>
        </p:nvSpPr>
        <p:spPr>
          <a:xfrm>
            <a:off x="755576" y="260648"/>
            <a:ext cx="7793037" cy="792088"/>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相关术语</a:t>
            </a:r>
          </a:p>
        </p:txBody>
      </p:sp>
      <p:pic>
        <p:nvPicPr>
          <p:cNvPr id="21507" name="Picture 2"/>
          <p:cNvPicPr>
            <a:picLocks noGrp="1" noChangeAspect="1"/>
          </p:cNvPicPr>
          <p:nvPr>
            <p:ph idx="1"/>
          </p:nvPr>
        </p:nvPicPr>
        <p:blipFill>
          <a:blip r:embed="rId3"/>
          <a:srcRect l="19531" t="23871" r="16130" b="15440"/>
          <a:stretch>
            <a:fillRect/>
          </a:stretch>
        </p:blipFill>
        <p:spPr>
          <a:xfrm>
            <a:off x="1025525" y="1428750"/>
            <a:ext cx="8118475" cy="4786313"/>
          </a:xfrm>
        </p:spPr>
      </p:pic>
      <p:sp>
        <p:nvSpPr>
          <p:cNvPr id="2" name="文本框 1"/>
          <p:cNvSpPr txBox="1"/>
          <p:nvPr/>
        </p:nvSpPr>
        <p:spPr>
          <a:xfrm>
            <a:off x="4176638" y="984297"/>
            <a:ext cx="4371975" cy="368300"/>
          </a:xfrm>
          <a:prstGeom prst="rect">
            <a:avLst/>
          </a:prstGeom>
          <a:noFill/>
        </p:spPr>
        <p:txBody>
          <a:bodyPr wrap="square" rtlCol="0" anchor="t">
            <a:spAutoFit/>
          </a:bodyPr>
          <a:lstStyle/>
          <a:p>
            <a:r>
              <a:rPr lang="zh-CN" altLang="en-US" dirty="0">
                <a:sym typeface="+mn-ea"/>
              </a:rPr>
              <a:t>每一个染色体叫一个  </a:t>
            </a:r>
            <a:r>
              <a:rPr lang="en-US" altLang="zh-CN" dirty="0">
                <a:sym typeface="+mn-ea"/>
              </a:rPr>
              <a:t>individual </a:t>
            </a:r>
            <a:r>
              <a:rPr lang="zh-CN" altLang="en-US" dirty="0">
                <a:sym typeface="+mn-ea"/>
              </a:rPr>
              <a:t>个体</a:t>
            </a:r>
            <a:endParaRPr lang="zh-CN" altLang="en-US" dirty="0"/>
          </a:p>
        </p:txBody>
      </p:sp>
      <p:sp>
        <p:nvSpPr>
          <p:cNvPr id="3" name="文本框 2"/>
          <p:cNvSpPr txBox="1"/>
          <p:nvPr/>
        </p:nvSpPr>
        <p:spPr>
          <a:xfrm>
            <a:off x="74930" y="2093595"/>
            <a:ext cx="1717040" cy="645160"/>
          </a:xfrm>
          <a:prstGeom prst="rect">
            <a:avLst/>
          </a:prstGeom>
          <a:noFill/>
        </p:spPr>
        <p:txBody>
          <a:bodyPr wrap="square" rtlCol="0" anchor="t">
            <a:spAutoFit/>
          </a:bodyPr>
          <a:lstStyle/>
          <a:p>
            <a:r>
              <a:rPr lang="zh-CN" altLang="en-US" dirty="0">
                <a:sym typeface="+mn-ea"/>
              </a:rPr>
              <a:t>个体构成种群</a:t>
            </a:r>
          </a:p>
          <a:p>
            <a:r>
              <a:rPr lang="zh-CN" altLang="en-US"/>
              <a:t>（</a:t>
            </a:r>
            <a:r>
              <a:rPr lang="en-US" altLang="zh-CN" dirty="0">
                <a:sym typeface="+mn-ea"/>
              </a:rPr>
              <a:t>population </a:t>
            </a:r>
            <a:r>
              <a:rPr lang="zh-CN" altLang="en-US" dirty="0">
                <a:sym typeface="+mn-ea"/>
              </a:rPr>
              <a:t>）</a:t>
            </a:r>
            <a:endParaRPr lang="zh-CN" altLang="en-US"/>
          </a:p>
        </p:txBody>
      </p:sp>
      <p:pic>
        <p:nvPicPr>
          <p:cNvPr id="4" name="图片 3"/>
          <p:cNvPicPr>
            <a:picLocks noChangeAspect="1"/>
          </p:cNvPicPr>
          <p:nvPr/>
        </p:nvPicPr>
        <p:blipFill>
          <a:blip r:embed="rId4"/>
          <a:stretch>
            <a:fillRect/>
          </a:stretch>
        </p:blipFill>
        <p:spPr>
          <a:xfrm>
            <a:off x="2051720" y="1644745"/>
            <a:ext cx="6988235" cy="467198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539553" y="260350"/>
            <a:ext cx="8604448" cy="864393"/>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遗传算法简介</a:t>
            </a:r>
          </a:p>
        </p:txBody>
      </p:sp>
      <p:sp>
        <p:nvSpPr>
          <p:cNvPr id="22531" name="Rectangle 3"/>
          <p:cNvSpPr>
            <a:spLocks noGrp="1"/>
          </p:cNvSpPr>
          <p:nvPr>
            <p:ph type="body"/>
          </p:nvPr>
        </p:nvSpPr>
        <p:spPr>
          <a:xfrm>
            <a:off x="176213" y="1125538"/>
            <a:ext cx="8686800" cy="5445125"/>
          </a:xfrm>
        </p:spPr>
        <p:txBody>
          <a:bodyPr vert="horz" wrap="square" anchor="t"/>
          <a:lstStyle/>
          <a:p>
            <a:r>
              <a:rPr lang="zh-CN" altLang="en-US" dirty="0">
                <a:latin typeface="Times New Roman" panose="02020603050405020304" pitchFamily="18" charset="0"/>
                <a:cs typeface="Times New Roman" panose="02020603050405020304" pitchFamily="18" charset="0"/>
              </a:rPr>
              <a:t>最早由</a:t>
            </a:r>
            <a:r>
              <a:rPr lang="en-GB" altLang="zh-CN" dirty="0">
                <a:latin typeface="Times New Roman" panose="02020603050405020304" pitchFamily="18" charset="0"/>
                <a:cs typeface="Times New Roman" panose="02020603050405020304" pitchFamily="18" charset="0"/>
              </a:rPr>
              <a:t>John Holland </a:t>
            </a:r>
            <a:r>
              <a:rPr lang="zh-CN" altLang="en-US" dirty="0">
                <a:latin typeface="Times New Roman" panose="02020603050405020304" pitchFamily="18" charset="0"/>
                <a:cs typeface="Times New Roman" panose="02020603050405020304" pitchFamily="18" charset="0"/>
              </a:rPr>
              <a:t>于</a:t>
            </a:r>
            <a:r>
              <a:rPr lang="en-GB" altLang="zh-CN" dirty="0">
                <a:latin typeface="Times New Roman" panose="02020603050405020304" pitchFamily="18" charset="0"/>
                <a:cs typeface="Times New Roman" panose="02020603050405020304" pitchFamily="18" charset="0"/>
              </a:rPr>
              <a:t>1975</a:t>
            </a:r>
            <a:r>
              <a:rPr lang="zh-CN" altLang="en-US" dirty="0">
                <a:latin typeface="Times New Roman" panose="02020603050405020304" pitchFamily="18" charset="0"/>
                <a:cs typeface="Times New Roman" panose="02020603050405020304" pitchFamily="18" charset="0"/>
              </a:rPr>
              <a:t>年提出</a:t>
            </a:r>
            <a:endParaRPr lang="en-US" altLang="zh-CN" dirty="0">
              <a:latin typeface="Times New Roman" panose="02020603050405020304" pitchFamily="18" charset="0"/>
              <a:cs typeface="Times New Roman" panose="02020603050405020304" pitchFamily="18" charset="0"/>
            </a:endParaRPr>
          </a:p>
          <a:p>
            <a:pPr lvl="1"/>
            <a:r>
              <a:rPr lang="en-GB" altLang="zh-CN" sz="2800" dirty="0">
                <a:latin typeface="Times New Roman" panose="02020603050405020304" pitchFamily="18" charset="0"/>
                <a:cs typeface="Times New Roman" panose="02020603050405020304" pitchFamily="18" charset="0"/>
              </a:rPr>
              <a:t>“Adaptation in Natural and Artificial Systems” </a:t>
            </a:r>
          </a:p>
          <a:p>
            <a:pPr lvl="1"/>
            <a:r>
              <a:rPr lang="en-US" altLang="zh-CN" sz="2800" dirty="0">
                <a:latin typeface="Times New Roman" panose="02020603050405020304" pitchFamily="18" charset="0"/>
                <a:cs typeface="Times New Roman" panose="02020603050405020304" pitchFamily="18" charset="0"/>
              </a:rPr>
              <a:t>Inspired by </a:t>
            </a:r>
            <a:r>
              <a:rPr lang="en-US" altLang="zh-CN" sz="2800" b="1" i="1" dirty="0">
                <a:solidFill>
                  <a:srgbClr val="FF3300"/>
                </a:solidFill>
                <a:latin typeface="Times New Roman" panose="02020603050405020304" pitchFamily="18" charset="0"/>
                <a:cs typeface="Times New Roman" panose="02020603050405020304" pitchFamily="18" charset="0"/>
              </a:rPr>
              <a:t>genetics</a:t>
            </a:r>
            <a:r>
              <a:rPr lang="en-US" altLang="zh-CN" sz="2800" dirty="0">
                <a:latin typeface="Times New Roman" panose="02020603050405020304" pitchFamily="18" charset="0"/>
                <a:cs typeface="Times New Roman" panose="02020603050405020304" pitchFamily="18" charset="0"/>
              </a:rPr>
              <a:t> and </a:t>
            </a:r>
            <a:r>
              <a:rPr lang="en-US" altLang="zh-CN" sz="2800" b="1" i="1" dirty="0">
                <a:solidFill>
                  <a:srgbClr val="FF3300"/>
                </a:solidFill>
                <a:latin typeface="Times New Roman" panose="02020603050405020304" pitchFamily="18" charset="0"/>
                <a:cs typeface="Times New Roman" panose="02020603050405020304" pitchFamily="18" charset="0"/>
              </a:rPr>
              <a:t>natural selection</a:t>
            </a:r>
          </a:p>
          <a:p>
            <a:r>
              <a:rPr lang="en-US" altLang="zh-CN" dirty="0">
                <a:latin typeface="Times New Roman" panose="02020603050405020304" pitchFamily="18" charset="0"/>
                <a:cs typeface="Times New Roman" panose="02020603050405020304" pitchFamily="18" charset="0"/>
              </a:rPr>
              <a:t>Directed search algorithms based on the mechanics of biological evolution</a:t>
            </a:r>
          </a:p>
          <a:p>
            <a:r>
              <a:rPr lang="zh-CN" altLang="en-US" dirty="0">
                <a:latin typeface="Times New Roman" panose="02020603050405020304" pitchFamily="18" charset="0"/>
                <a:cs typeface="Times New Roman" panose="02020603050405020304" pitchFamily="18" charset="0"/>
              </a:rPr>
              <a:t>其目的是设计一个能够保持自然系统的鲁棒性和自适应性的人工软件系统</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Widely-used today in business, scientific and engineering circles</a:t>
            </a:r>
            <a:endParaRPr lang="en-GB" altLang="zh-CN" dirty="0">
              <a:latin typeface="Times New Roman" panose="02020603050405020304" pitchFamily="18" charset="0"/>
              <a:ea typeface="Times New Roman" panose="02020603050405020304" pitchFamily="18" charset="0"/>
            </a:endParaRPr>
          </a:p>
        </p:txBody>
      </p:sp>
      <p:grpSp>
        <p:nvGrpSpPr>
          <p:cNvPr id="22532" name="Group 14"/>
          <p:cNvGrpSpPr/>
          <p:nvPr/>
        </p:nvGrpSpPr>
        <p:grpSpPr>
          <a:xfrm>
            <a:off x="6938963" y="4076700"/>
            <a:ext cx="1924050" cy="2557463"/>
            <a:chOff x="4513" y="164"/>
            <a:chExt cx="1212" cy="1611"/>
          </a:xfrm>
        </p:grpSpPr>
        <p:pic>
          <p:nvPicPr>
            <p:cNvPr id="22533" name="Picture 10" descr="Photo of John Holland"/>
            <p:cNvPicPr>
              <a:picLocks noChangeAspect="1"/>
            </p:cNvPicPr>
            <p:nvPr/>
          </p:nvPicPr>
          <p:blipFill>
            <a:blip r:embed="rId3"/>
            <a:srcRect l="11536" t="8206" r="11536"/>
            <a:stretch>
              <a:fillRect/>
            </a:stretch>
          </p:blipFill>
          <p:spPr>
            <a:xfrm>
              <a:off x="4513" y="164"/>
              <a:ext cx="1212" cy="1361"/>
            </a:xfrm>
            <a:prstGeom prst="rect">
              <a:avLst/>
            </a:prstGeom>
            <a:noFill/>
            <a:ln w="9525">
              <a:noFill/>
            </a:ln>
          </p:spPr>
        </p:pic>
        <p:sp>
          <p:nvSpPr>
            <p:cNvPr id="22534" name="Rectangle 12"/>
            <p:cNvSpPr/>
            <p:nvPr/>
          </p:nvSpPr>
          <p:spPr>
            <a:xfrm>
              <a:off x="4615" y="1525"/>
              <a:ext cx="973" cy="250"/>
            </a:xfrm>
            <a:prstGeom prst="rect">
              <a:avLst/>
            </a:prstGeom>
            <a:noFill/>
            <a:ln w="76200">
              <a:noFill/>
            </a:ln>
          </p:spPr>
          <p:txBody>
            <a:bodyPr wrap="none">
              <a:spAutoFit/>
            </a:bodyPr>
            <a:lstStyle/>
            <a:p>
              <a:pPr algn="ctr"/>
              <a:r>
                <a:rPr lang="en-GB" altLang="zh-CN" sz="2000" dirty="0">
                  <a:solidFill>
                    <a:srgbClr val="000000"/>
                  </a:solidFill>
                  <a:latin typeface="Times New Roman" panose="02020603050405020304" pitchFamily="18" charset="0"/>
                  <a:ea typeface="楷体_GB2312"/>
                </a:rPr>
                <a:t>John Holland</a:t>
              </a:r>
              <a:endParaRPr lang="zh-CN" altLang="en-US" sz="2000" dirty="0">
                <a:solidFill>
                  <a:srgbClr val="000000"/>
                </a:solidFill>
                <a:latin typeface="Times New Roman" panose="02020603050405020304" pitchFamily="18" charset="0"/>
                <a:ea typeface="楷体_GB2312"/>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546422" y="188640"/>
            <a:ext cx="8086725" cy="936104"/>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GAs—Conceptual Algorithm</a:t>
            </a:r>
          </a:p>
        </p:txBody>
      </p:sp>
      <p:grpSp>
        <p:nvGrpSpPr>
          <p:cNvPr id="21539" name="Group 35"/>
          <p:cNvGrpSpPr/>
          <p:nvPr/>
        </p:nvGrpSpPr>
        <p:grpSpPr bwMode="auto">
          <a:xfrm>
            <a:off x="2391097" y="1124744"/>
            <a:ext cx="2695575" cy="487363"/>
            <a:chOff x="1153" y="1026"/>
            <a:chExt cx="1698" cy="307"/>
          </a:xfrm>
          <a:effectLst>
            <a:outerShdw blurRad="50800" dist="38100" dir="2700000" algn="tl" rotWithShape="0">
              <a:schemeClr val="tx1">
                <a:lumMod val="65000"/>
                <a:lumOff val="35000"/>
                <a:alpha val="40000"/>
              </a:schemeClr>
            </a:outerShdw>
          </a:effectLst>
        </p:grpSpPr>
        <p:sp>
          <p:nvSpPr>
            <p:cNvPr id="329734" name="AutoShape 6"/>
            <p:cNvSpPr>
              <a:spLocks noChangeArrowheads="1"/>
            </p:cNvSpPr>
            <p:nvPr/>
          </p:nvSpPr>
          <p:spPr bwMode="auto">
            <a:xfrm>
              <a:off x="1153" y="1026"/>
              <a:ext cx="1698" cy="307"/>
            </a:xfrm>
            <a:prstGeom prst="roundRect">
              <a:avLst>
                <a:gd name="adj" fmla="val 16667"/>
              </a:avLst>
            </a:prstGeom>
            <a:solidFill>
              <a:schemeClr val="accent1"/>
            </a:solidFill>
            <a:ln w="9525">
              <a:solidFill>
                <a:schemeClr val="tx1"/>
              </a:solidFill>
              <a:round/>
            </a:ln>
            <a:effectLst>
              <a:outerShdw dist="107763" dir="2700000" algn="ctr" rotWithShape="0">
                <a:schemeClr val="bg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511" name="WordArt 7"/>
            <p:cNvSpPr>
              <a:spLocks noChangeArrowheads="1" noChangeShapeType="1" noTextEdit="1"/>
            </p:cNvSpPr>
            <p:nvPr/>
          </p:nvSpPr>
          <p:spPr bwMode="auto">
            <a:xfrm>
              <a:off x="1281" y="1098"/>
              <a:ext cx="1428" cy="174"/>
            </a:xfrm>
            <a:prstGeom prst="rect">
              <a:avLst/>
            </a:prstGeom>
          </p:spPr>
          <p:txBody>
            <a:bodyPr wrap="none" numCol="1" fromWordArt="1">
              <a:prstTxWarp prst="textPlain">
                <a:avLst>
                  <a:gd name="adj" fmla="val 50000"/>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0" cap="none" spc="0" normalizeH="0" baseline="0" noProof="0" dirty="0">
                  <a:ln w="9525">
                    <a:solidFill>
                      <a:srgbClr val="000000"/>
                    </a:solidFill>
                    <a:round/>
                  </a:ln>
                  <a:solidFill>
                    <a:prstClr val="white"/>
                  </a:solidFill>
                  <a:effectLst/>
                  <a:uLnTx/>
                  <a:uFillTx/>
                  <a:latin typeface="Arial Black" panose="020B0A04020102020204"/>
                  <a:ea typeface="宋体" panose="02010600030101010101" pitchFamily="2" charset="-122"/>
                  <a:cs typeface="+mn-cs"/>
                </a:rPr>
                <a:t>Initialize Population</a:t>
              </a:r>
              <a:endParaRPr kumimoji="0" lang="zh-CN" altLang="en-US" sz="3600" b="1" i="0" u="none" strike="noStrike" kern="10" cap="none" spc="0" normalizeH="0" baseline="0" noProof="0" dirty="0">
                <a:ln w="9525">
                  <a:solidFill>
                    <a:srgbClr val="000000"/>
                  </a:solidFill>
                  <a:round/>
                </a:ln>
                <a:solidFill>
                  <a:prstClr val="white"/>
                </a:solidFill>
                <a:effectLst/>
                <a:uLnTx/>
                <a:uFillTx/>
                <a:latin typeface="Arial Black" panose="020B0A04020102020204"/>
                <a:ea typeface="宋体" panose="02010600030101010101" pitchFamily="2" charset="-122"/>
                <a:cs typeface="+mn-cs"/>
              </a:endParaRPr>
            </a:p>
          </p:txBody>
        </p:sp>
      </p:grpSp>
      <p:grpSp>
        <p:nvGrpSpPr>
          <p:cNvPr id="21541" name="Group 37"/>
          <p:cNvGrpSpPr/>
          <p:nvPr/>
        </p:nvGrpSpPr>
        <p:grpSpPr>
          <a:xfrm>
            <a:off x="2181225" y="3051175"/>
            <a:ext cx="3125788" cy="809625"/>
            <a:chOff x="994" y="2239"/>
            <a:chExt cx="1969" cy="510"/>
          </a:xfrm>
        </p:grpSpPr>
        <p:sp>
          <p:nvSpPr>
            <p:cNvPr id="23569" name="AutoShape 5"/>
            <p:cNvSpPr/>
            <p:nvPr/>
          </p:nvSpPr>
          <p:spPr>
            <a:xfrm>
              <a:off x="994" y="2239"/>
              <a:ext cx="1969" cy="510"/>
            </a:xfrm>
            <a:prstGeom prst="diamond">
              <a:avLst/>
            </a:prstGeom>
            <a:solidFill>
              <a:schemeClr val="accent1"/>
            </a:solidFill>
            <a:ln w="9525" cap="flat" cmpd="sng">
              <a:solidFill>
                <a:schemeClr val="tx1"/>
              </a:solidFill>
              <a:prstDash val="solid"/>
              <a:miter/>
              <a:headEnd type="none" w="med" len="med"/>
              <a:tailEnd type="none" w="med" len="med"/>
            </a:ln>
            <a:effectLst>
              <a:outerShdw dist="107763" dir="2699999" algn="ctr" rotWithShape="0">
                <a:schemeClr val="bg2"/>
              </a:outerShdw>
            </a:effectLst>
          </p:spPr>
          <p:txBody>
            <a:bodyPr wrap="none" anchor="ctr"/>
            <a:lstStyle/>
            <a:p>
              <a:endParaRPr lang="zh-CN" altLang="en-US" dirty="0">
                <a:solidFill>
                  <a:srgbClr val="000000"/>
                </a:solidFill>
                <a:latin typeface="Arial" panose="020B0604020202020204" pitchFamily="34" charset="0"/>
                <a:ea typeface="宋体" panose="02010600030101010101" pitchFamily="2" charset="-122"/>
              </a:endParaRPr>
            </a:p>
          </p:txBody>
        </p:sp>
        <p:sp>
          <p:nvSpPr>
            <p:cNvPr id="23570" name="WordArt 11"/>
            <p:cNvSpPr>
              <a:spLocks noTextEdit="1"/>
            </p:cNvSpPr>
            <p:nvPr/>
          </p:nvSpPr>
          <p:spPr>
            <a:xfrm>
              <a:off x="1266" y="2411"/>
              <a:ext cx="1428" cy="174"/>
            </a:xfrm>
            <a:prstGeom prst="rect">
              <a:avLst/>
            </a:prstGeom>
          </p:spPr>
          <p:txBody>
            <a:bodyPr wrap="none" fromWordArt="1">
              <a:prstTxWarp prst="textPlain">
                <a:avLst>
                  <a:gd name="adj" fmla="val 50000"/>
                </a:avLst>
              </a:prstTxWarp>
              <a:normAutofit fontScale="40000" lnSpcReduction="20000"/>
            </a:bodyPr>
            <a:lstStyle/>
            <a:p>
              <a:pPr algn="ctr"/>
              <a:r>
                <a:rPr lang="zh-CN" altLang="en-US" sz="3600" b="1">
                  <a:ln w="9525" cap="flat" cmpd="sng">
                    <a:solidFill>
                      <a:srgbClr val="000000"/>
                    </a:solidFill>
                    <a:prstDash val="solid"/>
                    <a:headEnd type="none" w="med" len="med"/>
                    <a:tailEnd type="none" w="med" len="med"/>
                  </a:ln>
                  <a:solidFill>
                    <a:srgbClr val="FFFFFF"/>
                  </a:solidFill>
                  <a:latin typeface="Arial Black" panose="020B0A04020102020204" pitchFamily="34" charset="0"/>
                  <a:ea typeface="Arial Black" panose="020B0A04020102020204" pitchFamily="34" charset="0"/>
                </a:rPr>
                <a:t>satisfy constraints ?</a:t>
              </a:r>
            </a:p>
          </p:txBody>
        </p:sp>
      </p:grpSp>
      <p:grpSp>
        <p:nvGrpSpPr>
          <p:cNvPr id="21540" name="Group 36"/>
          <p:cNvGrpSpPr/>
          <p:nvPr/>
        </p:nvGrpSpPr>
        <p:grpSpPr bwMode="auto">
          <a:xfrm>
            <a:off x="2389510" y="2102644"/>
            <a:ext cx="2693987" cy="487363"/>
            <a:chOff x="1161" y="1642"/>
            <a:chExt cx="1697" cy="307"/>
          </a:xfrm>
          <a:effectLst>
            <a:outerShdw blurRad="50800" dist="38100" dir="2700000" algn="tl" rotWithShape="0">
              <a:schemeClr val="tx1">
                <a:lumMod val="65000"/>
                <a:lumOff val="35000"/>
                <a:alpha val="40000"/>
              </a:schemeClr>
            </a:outerShdw>
          </a:effectLst>
        </p:grpSpPr>
        <p:sp>
          <p:nvSpPr>
            <p:cNvPr id="329736" name="AutoShape 8"/>
            <p:cNvSpPr>
              <a:spLocks noChangeArrowheads="1"/>
            </p:cNvSpPr>
            <p:nvPr/>
          </p:nvSpPr>
          <p:spPr bwMode="auto">
            <a:xfrm>
              <a:off x="1161" y="1642"/>
              <a:ext cx="1697" cy="307"/>
            </a:xfrm>
            <a:prstGeom prst="roundRect">
              <a:avLst>
                <a:gd name="adj" fmla="val 16667"/>
              </a:avLst>
            </a:prstGeom>
            <a:solidFill>
              <a:schemeClr val="accent1"/>
            </a:solidFill>
            <a:ln w="9525">
              <a:solidFill>
                <a:schemeClr val="tx1"/>
              </a:solidFill>
              <a:round/>
            </a:ln>
            <a:effectLst>
              <a:outerShdw dist="107763" dir="2700000" algn="ctr" rotWithShape="0">
                <a:schemeClr val="bg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524" name="WordArt 20"/>
            <p:cNvSpPr>
              <a:spLocks noChangeArrowheads="1" noChangeShapeType="1" noTextEdit="1"/>
            </p:cNvSpPr>
            <p:nvPr/>
          </p:nvSpPr>
          <p:spPr bwMode="auto">
            <a:xfrm>
              <a:off x="1365" y="1731"/>
              <a:ext cx="1308" cy="111"/>
            </a:xfrm>
            <a:prstGeom prst="rect">
              <a:avLst/>
            </a:prstGeom>
          </p:spPr>
          <p:txBody>
            <a:bodyPr wrap="none" numCol="1" fromWordArt="1">
              <a:prstTxWarp prst="textPlain">
                <a:avLst>
                  <a:gd name="adj" fmla="val 50000"/>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0" cap="none" spc="0" normalizeH="0" baseline="0" noProof="0">
                  <a:ln w="9525">
                    <a:solidFill>
                      <a:srgbClr val="000000"/>
                    </a:solidFill>
                    <a:round/>
                  </a:ln>
                  <a:solidFill>
                    <a:prstClr val="white"/>
                  </a:solidFill>
                  <a:effectLst/>
                  <a:uLnTx/>
                  <a:uFillTx/>
                  <a:latin typeface="Arial Black" panose="020B0A04020102020204"/>
                  <a:ea typeface="宋体" panose="02010600030101010101" pitchFamily="2" charset="-122"/>
                  <a:cs typeface="+mn-cs"/>
                </a:rPr>
                <a:t>Evaluate Fitness</a:t>
              </a:r>
              <a:endParaRPr kumimoji="0" lang="zh-CN" altLang="en-US" sz="3600" b="1" i="0" u="none" strike="noStrike" kern="10" cap="none" spc="0" normalizeH="0" baseline="0" noProof="0">
                <a:ln w="9525">
                  <a:solidFill>
                    <a:srgbClr val="000000"/>
                  </a:solidFill>
                  <a:round/>
                </a:ln>
                <a:solidFill>
                  <a:prstClr val="white"/>
                </a:solidFill>
                <a:effectLst/>
                <a:uLnTx/>
                <a:uFillTx/>
                <a:latin typeface="Arial Black" panose="020B0A04020102020204"/>
                <a:ea typeface="宋体" panose="02010600030101010101" pitchFamily="2" charset="-122"/>
                <a:cs typeface="+mn-cs"/>
              </a:endParaRPr>
            </a:p>
          </p:txBody>
        </p:sp>
      </p:grpSp>
      <p:grpSp>
        <p:nvGrpSpPr>
          <p:cNvPr id="21542" name="Group 38"/>
          <p:cNvGrpSpPr/>
          <p:nvPr/>
        </p:nvGrpSpPr>
        <p:grpSpPr bwMode="auto">
          <a:xfrm>
            <a:off x="2406972" y="4301332"/>
            <a:ext cx="2695575" cy="487362"/>
            <a:chOff x="1124" y="3027"/>
            <a:chExt cx="1698" cy="307"/>
          </a:xfrm>
          <a:effectLst>
            <a:outerShdw blurRad="50800" dist="38100" dir="2700000" algn="tl" rotWithShape="0">
              <a:schemeClr val="tx1">
                <a:lumMod val="65000"/>
                <a:lumOff val="35000"/>
                <a:alpha val="40000"/>
              </a:schemeClr>
            </a:outerShdw>
          </a:effectLst>
        </p:grpSpPr>
        <p:sp>
          <p:nvSpPr>
            <p:cNvPr id="329737" name="AutoShape 9"/>
            <p:cNvSpPr>
              <a:spLocks noChangeArrowheads="1"/>
            </p:cNvSpPr>
            <p:nvPr/>
          </p:nvSpPr>
          <p:spPr bwMode="auto">
            <a:xfrm>
              <a:off x="1124" y="3027"/>
              <a:ext cx="1698" cy="307"/>
            </a:xfrm>
            <a:prstGeom prst="roundRect">
              <a:avLst>
                <a:gd name="adj" fmla="val 16667"/>
              </a:avLst>
            </a:prstGeom>
            <a:solidFill>
              <a:schemeClr val="accent1"/>
            </a:solidFill>
            <a:ln w="9525">
              <a:solidFill>
                <a:schemeClr val="tx1"/>
              </a:solidFill>
              <a:round/>
            </a:ln>
            <a:effectLst>
              <a:outerShdw dist="107763" dir="2700000" algn="ctr" rotWithShape="0">
                <a:schemeClr val="bg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527" name="WordArt 23"/>
            <p:cNvSpPr>
              <a:spLocks noChangeArrowheads="1" noChangeShapeType="1" noTextEdit="1"/>
            </p:cNvSpPr>
            <p:nvPr/>
          </p:nvSpPr>
          <p:spPr bwMode="auto">
            <a:xfrm>
              <a:off x="1289" y="3129"/>
              <a:ext cx="1308" cy="112"/>
            </a:xfrm>
            <a:prstGeom prst="rect">
              <a:avLst/>
            </a:prstGeom>
          </p:spPr>
          <p:txBody>
            <a:bodyPr wrap="none" numCol="1" fromWordArt="1">
              <a:prstTxWarp prst="textPlain">
                <a:avLst>
                  <a:gd name="adj" fmla="val 50000"/>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0" cap="none" spc="0" normalizeH="0" baseline="0" noProof="0">
                  <a:ln w="9525">
                    <a:solidFill>
                      <a:srgbClr val="000000"/>
                    </a:solidFill>
                    <a:round/>
                  </a:ln>
                  <a:solidFill>
                    <a:prstClr val="white"/>
                  </a:solidFill>
                  <a:effectLst/>
                  <a:uLnTx/>
                  <a:uFillTx/>
                  <a:latin typeface="Arial Black" panose="020B0A04020102020204"/>
                  <a:ea typeface="宋体" panose="02010600030101010101" pitchFamily="2" charset="-122"/>
                  <a:cs typeface="+mn-cs"/>
                </a:rPr>
                <a:t>Select Survivors</a:t>
              </a:r>
              <a:endParaRPr kumimoji="0" lang="zh-CN" altLang="en-US" sz="3600" b="1" i="0" u="none" strike="noStrike" kern="10" cap="none" spc="0" normalizeH="0" baseline="0" noProof="0">
                <a:ln w="9525">
                  <a:solidFill>
                    <a:srgbClr val="000000"/>
                  </a:solidFill>
                  <a:round/>
                </a:ln>
                <a:solidFill>
                  <a:prstClr val="white"/>
                </a:solidFill>
                <a:effectLst/>
                <a:uLnTx/>
                <a:uFillTx/>
                <a:latin typeface="Arial Black" panose="020B0A04020102020204"/>
                <a:ea typeface="宋体" panose="02010600030101010101" pitchFamily="2" charset="-122"/>
                <a:cs typeface="+mn-cs"/>
              </a:endParaRPr>
            </a:p>
          </p:txBody>
        </p:sp>
      </p:grpSp>
      <p:grpSp>
        <p:nvGrpSpPr>
          <p:cNvPr id="21543" name="Group 39"/>
          <p:cNvGrpSpPr/>
          <p:nvPr/>
        </p:nvGrpSpPr>
        <p:grpSpPr bwMode="auto">
          <a:xfrm>
            <a:off x="546422" y="5445919"/>
            <a:ext cx="2693988" cy="487363"/>
            <a:chOff x="1117" y="3667"/>
            <a:chExt cx="1697" cy="307"/>
          </a:xfrm>
          <a:effectLst>
            <a:outerShdw blurRad="50800" dist="38100" dir="2700000" algn="tl" rotWithShape="0">
              <a:schemeClr val="tx1">
                <a:lumMod val="65000"/>
                <a:lumOff val="35000"/>
                <a:alpha val="40000"/>
              </a:schemeClr>
            </a:outerShdw>
          </a:effectLst>
        </p:grpSpPr>
        <p:sp>
          <p:nvSpPr>
            <p:cNvPr id="329740" name="AutoShape 12"/>
            <p:cNvSpPr>
              <a:spLocks noChangeArrowheads="1"/>
            </p:cNvSpPr>
            <p:nvPr/>
          </p:nvSpPr>
          <p:spPr bwMode="auto">
            <a:xfrm>
              <a:off x="1117" y="3667"/>
              <a:ext cx="1697" cy="307"/>
            </a:xfrm>
            <a:prstGeom prst="roundRect">
              <a:avLst>
                <a:gd name="adj" fmla="val 16667"/>
              </a:avLst>
            </a:prstGeom>
            <a:solidFill>
              <a:schemeClr val="accent1"/>
            </a:solidFill>
            <a:ln w="9525">
              <a:solidFill>
                <a:schemeClr val="tx1"/>
              </a:solidFill>
              <a:round/>
            </a:ln>
            <a:effectLst>
              <a:outerShdw dist="107763" dir="2700000" algn="ctr" rotWithShape="0">
                <a:schemeClr val="bg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528" name="WordArt 24"/>
            <p:cNvSpPr>
              <a:spLocks noChangeArrowheads="1" noChangeShapeType="1" noTextEdit="1"/>
            </p:cNvSpPr>
            <p:nvPr/>
          </p:nvSpPr>
          <p:spPr bwMode="auto">
            <a:xfrm>
              <a:off x="1302" y="3762"/>
              <a:ext cx="1308" cy="142"/>
            </a:xfrm>
            <a:prstGeom prst="rect">
              <a:avLst/>
            </a:prstGeom>
          </p:spPr>
          <p:txBody>
            <a:bodyPr wrap="none" numCol="1" fromWordArt="1">
              <a:prstTxWarp prst="textPlain">
                <a:avLst>
                  <a:gd name="adj" fmla="val 50000"/>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0" cap="none" spc="0" normalizeH="0" baseline="0" noProof="0">
                  <a:ln w="9525">
                    <a:solidFill>
                      <a:srgbClr val="000000"/>
                    </a:solidFill>
                    <a:round/>
                  </a:ln>
                  <a:solidFill>
                    <a:prstClr val="white"/>
                  </a:solidFill>
                  <a:effectLst/>
                  <a:uLnTx/>
                  <a:uFillTx/>
                  <a:latin typeface="Arial Black" panose="020B0A04020102020204"/>
                  <a:ea typeface="宋体" panose="02010600030101010101" pitchFamily="2" charset="-122"/>
                  <a:cs typeface="+mn-cs"/>
                </a:rPr>
                <a:t>Output Results</a:t>
              </a:r>
              <a:endParaRPr kumimoji="0" lang="zh-CN" altLang="en-US" sz="3600" b="1" i="0" u="none" strike="noStrike" kern="10" cap="none" spc="0" normalizeH="0" baseline="0" noProof="0">
                <a:ln w="9525">
                  <a:solidFill>
                    <a:srgbClr val="000000"/>
                  </a:solidFill>
                  <a:round/>
                </a:ln>
                <a:solidFill>
                  <a:prstClr val="white"/>
                </a:solidFill>
                <a:effectLst/>
                <a:uLnTx/>
                <a:uFillTx/>
                <a:latin typeface="Arial Black" panose="020B0A04020102020204"/>
                <a:ea typeface="宋体" panose="02010600030101010101" pitchFamily="2" charset="-122"/>
                <a:cs typeface="+mn-cs"/>
              </a:endParaRPr>
            </a:p>
          </p:txBody>
        </p:sp>
      </p:grpSp>
      <p:grpSp>
        <p:nvGrpSpPr>
          <p:cNvPr id="21537" name="Group 33"/>
          <p:cNvGrpSpPr/>
          <p:nvPr/>
        </p:nvGrpSpPr>
        <p:grpSpPr bwMode="auto">
          <a:xfrm>
            <a:off x="6126485" y="3637757"/>
            <a:ext cx="2693987" cy="487362"/>
            <a:chOff x="3515" y="2609"/>
            <a:chExt cx="1697" cy="307"/>
          </a:xfrm>
          <a:effectLst>
            <a:outerShdw blurRad="50800" dist="38100" dir="2700000" algn="tl" rotWithShape="0">
              <a:schemeClr val="tx1">
                <a:lumMod val="65000"/>
                <a:lumOff val="35000"/>
                <a:alpha val="40000"/>
              </a:schemeClr>
            </a:outerShdw>
          </a:effectLst>
        </p:grpSpPr>
        <p:sp>
          <p:nvSpPr>
            <p:cNvPr id="329738" name="AutoShape 10"/>
            <p:cNvSpPr>
              <a:spLocks noChangeArrowheads="1"/>
            </p:cNvSpPr>
            <p:nvPr/>
          </p:nvSpPr>
          <p:spPr bwMode="auto">
            <a:xfrm>
              <a:off x="3515" y="2609"/>
              <a:ext cx="1697" cy="307"/>
            </a:xfrm>
            <a:prstGeom prst="roundRect">
              <a:avLst>
                <a:gd name="adj" fmla="val 16667"/>
              </a:avLst>
            </a:prstGeom>
            <a:solidFill>
              <a:schemeClr val="accent1"/>
            </a:solidFill>
            <a:ln w="9525">
              <a:solidFill>
                <a:schemeClr val="tx1"/>
              </a:solidFill>
              <a:round/>
            </a:ln>
            <a:effectLst>
              <a:outerShdw dist="107763" dir="2700000" algn="ctr" rotWithShape="0">
                <a:schemeClr val="bg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529" name="WordArt 25"/>
            <p:cNvSpPr>
              <a:spLocks noChangeArrowheads="1" noChangeShapeType="1" noTextEdit="1"/>
            </p:cNvSpPr>
            <p:nvPr/>
          </p:nvSpPr>
          <p:spPr bwMode="auto">
            <a:xfrm>
              <a:off x="3560" y="2704"/>
              <a:ext cx="1592" cy="159"/>
            </a:xfrm>
            <a:prstGeom prst="rect">
              <a:avLst/>
            </a:prstGeom>
          </p:spPr>
          <p:txBody>
            <a:bodyPr wrap="none" numCol="1" fromWordArt="1">
              <a:prstTxWarp prst="textPlain">
                <a:avLst>
                  <a:gd name="adj" fmla="val 50000"/>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0" cap="none" spc="0" normalizeH="0" baseline="0" noProof="0">
                  <a:ln w="9525">
                    <a:solidFill>
                      <a:srgbClr val="000000"/>
                    </a:solidFill>
                    <a:round/>
                  </a:ln>
                  <a:solidFill>
                    <a:prstClr val="white"/>
                  </a:solidFill>
                  <a:effectLst/>
                  <a:uLnTx/>
                  <a:uFillTx/>
                  <a:latin typeface="Arial Black" panose="020B0A04020102020204"/>
                  <a:ea typeface="宋体" panose="02010600030101010101" pitchFamily="2" charset="-122"/>
                  <a:cs typeface="+mn-cs"/>
                </a:rPr>
                <a:t>Randomly Vary Individuals</a:t>
              </a:r>
              <a:endParaRPr kumimoji="0" lang="zh-CN" altLang="en-US" sz="3600" b="1" i="0" u="none" strike="noStrike" kern="10" cap="none" spc="0" normalizeH="0" baseline="0" noProof="0">
                <a:ln w="9525">
                  <a:solidFill>
                    <a:srgbClr val="000000"/>
                  </a:solidFill>
                  <a:round/>
                </a:ln>
                <a:solidFill>
                  <a:prstClr val="white"/>
                </a:solidFill>
                <a:effectLst/>
                <a:uLnTx/>
                <a:uFillTx/>
                <a:latin typeface="Arial Black" panose="020B0A04020102020204"/>
                <a:ea typeface="宋体" panose="02010600030101010101" pitchFamily="2" charset="-122"/>
                <a:cs typeface="+mn-cs"/>
              </a:endParaRPr>
            </a:p>
          </p:txBody>
        </p:sp>
      </p:grpSp>
      <p:sp>
        <p:nvSpPr>
          <p:cNvPr id="23561" name="WordArt 26"/>
          <p:cNvSpPr>
            <a:spLocks noTextEdit="1"/>
          </p:cNvSpPr>
          <p:nvPr/>
        </p:nvSpPr>
        <p:spPr>
          <a:xfrm>
            <a:off x="1631950" y="3151188"/>
            <a:ext cx="463550" cy="192087"/>
          </a:xfrm>
          <a:prstGeom prst="rect">
            <a:avLst/>
          </a:prstGeom>
        </p:spPr>
        <p:txBody>
          <a:bodyPr wrap="none" fromWordArt="1">
            <a:prstTxWarp prst="textPlain">
              <a:avLst>
                <a:gd name="adj" fmla="val 50000"/>
              </a:avLst>
            </a:prstTxWarp>
            <a:normAutofit fontScale="25000" lnSpcReduction="20000"/>
          </a:bodyPr>
          <a:lstStyle/>
          <a:p>
            <a:pPr algn="ctr"/>
            <a:r>
              <a:rPr lang="zh-CN" altLang="en-US" sz="3600" b="1">
                <a:ln w="9525" cap="flat" cmpd="sng">
                  <a:solidFill>
                    <a:srgbClr val="000000"/>
                  </a:solidFill>
                  <a:prstDash val="solid"/>
                  <a:headEnd type="none" w="med" len="med"/>
                  <a:tailEnd type="none" w="med" len="med"/>
                </a:ln>
                <a:solidFill>
                  <a:srgbClr val="FFFFFF"/>
                </a:solidFill>
                <a:latin typeface="Arial Black" panose="020B0A04020102020204" pitchFamily="34" charset="0"/>
                <a:ea typeface="Arial Black" panose="020B0A04020102020204" pitchFamily="34" charset="0"/>
              </a:rPr>
              <a:t>Yes</a:t>
            </a:r>
          </a:p>
        </p:txBody>
      </p:sp>
      <p:sp>
        <p:nvSpPr>
          <p:cNvPr id="23562" name="WordArt 27"/>
          <p:cNvSpPr>
            <a:spLocks noTextEdit="1"/>
          </p:cNvSpPr>
          <p:nvPr/>
        </p:nvSpPr>
        <p:spPr>
          <a:xfrm>
            <a:off x="3894138" y="3946525"/>
            <a:ext cx="363537" cy="206375"/>
          </a:xfrm>
          <a:prstGeom prst="rect">
            <a:avLst/>
          </a:prstGeom>
        </p:spPr>
        <p:txBody>
          <a:bodyPr wrap="none" fromWordArt="1">
            <a:prstTxWarp prst="textPlain">
              <a:avLst>
                <a:gd name="adj" fmla="val 50000"/>
              </a:avLst>
            </a:prstTxWarp>
            <a:normAutofit fontScale="25000" lnSpcReduction="20000"/>
          </a:bodyPr>
          <a:lstStyle/>
          <a:p>
            <a:pPr algn="ctr"/>
            <a:r>
              <a:rPr lang="zh-CN" altLang="en-US" sz="3600" b="1">
                <a:ln w="9525" cap="flat" cmpd="sng">
                  <a:solidFill>
                    <a:srgbClr val="000000"/>
                  </a:solidFill>
                  <a:prstDash val="solid"/>
                  <a:headEnd type="none" w="med" len="med"/>
                  <a:tailEnd type="none" w="med" len="med"/>
                </a:ln>
                <a:solidFill>
                  <a:srgbClr val="FFFFFF"/>
                </a:solidFill>
                <a:latin typeface="Arial Black" panose="020B0A04020102020204" pitchFamily="34" charset="0"/>
                <a:ea typeface="Arial Black" panose="020B0A04020102020204" pitchFamily="34" charset="0"/>
              </a:rPr>
              <a:t>No</a:t>
            </a:r>
          </a:p>
        </p:txBody>
      </p:sp>
      <p:cxnSp>
        <p:nvCxnSpPr>
          <p:cNvPr id="21538" name="AutoShape 34"/>
          <p:cNvCxnSpPr/>
          <p:nvPr/>
        </p:nvCxnSpPr>
        <p:spPr>
          <a:xfrm rot="5400000" flipH="1" flipV="1">
            <a:off x="5281613" y="2597150"/>
            <a:ext cx="663575" cy="3719513"/>
          </a:xfrm>
          <a:prstGeom prst="bentConnector3">
            <a:avLst>
              <a:gd name="adj1" fmla="val -34208"/>
            </a:avLst>
          </a:prstGeom>
          <a:ln w="76200" cap="flat" cmpd="sng">
            <a:solidFill>
              <a:schemeClr val="accent1"/>
            </a:solidFill>
            <a:prstDash val="solid"/>
            <a:miter/>
            <a:headEnd type="none" w="med" len="med"/>
            <a:tailEnd type="triangle" w="sm" len="sm"/>
          </a:ln>
        </p:spPr>
      </p:cxnSp>
      <p:cxnSp>
        <p:nvCxnSpPr>
          <p:cNvPr id="21544" name="AutoShape 40"/>
          <p:cNvCxnSpPr/>
          <p:nvPr/>
        </p:nvCxnSpPr>
        <p:spPr>
          <a:xfrm flipH="1">
            <a:off x="3736975" y="1612900"/>
            <a:ext cx="1588" cy="490538"/>
          </a:xfrm>
          <a:prstGeom prst="straightConnector1">
            <a:avLst/>
          </a:prstGeom>
          <a:ln w="76200" cap="flat" cmpd="sng">
            <a:solidFill>
              <a:schemeClr val="accent1"/>
            </a:solidFill>
            <a:prstDash val="solid"/>
            <a:miter/>
            <a:headEnd type="none" w="med" len="med"/>
            <a:tailEnd type="triangle" w="sm" len="sm"/>
          </a:ln>
        </p:spPr>
      </p:cxnSp>
      <p:cxnSp>
        <p:nvCxnSpPr>
          <p:cNvPr id="21545" name="AutoShape 41"/>
          <p:cNvCxnSpPr>
            <a:endCxn id="23569" idx="0"/>
          </p:cNvCxnSpPr>
          <p:nvPr/>
        </p:nvCxnSpPr>
        <p:spPr>
          <a:xfrm>
            <a:off x="3736975" y="2590800"/>
            <a:ext cx="7938" cy="460375"/>
          </a:xfrm>
          <a:prstGeom prst="straightConnector1">
            <a:avLst/>
          </a:prstGeom>
          <a:ln w="76200" cap="flat" cmpd="sng">
            <a:solidFill>
              <a:schemeClr val="accent1"/>
            </a:solidFill>
            <a:prstDash val="solid"/>
            <a:headEnd type="none" w="med" len="med"/>
            <a:tailEnd type="triangle" w="sm" len="sm"/>
          </a:ln>
        </p:spPr>
      </p:cxnSp>
      <p:cxnSp>
        <p:nvCxnSpPr>
          <p:cNvPr id="21546" name="AutoShape 42"/>
          <p:cNvCxnSpPr>
            <a:stCxn id="23569" idx="2"/>
          </p:cNvCxnSpPr>
          <p:nvPr/>
        </p:nvCxnSpPr>
        <p:spPr>
          <a:xfrm>
            <a:off x="3744913" y="3860800"/>
            <a:ext cx="9525" cy="441325"/>
          </a:xfrm>
          <a:prstGeom prst="straightConnector1">
            <a:avLst/>
          </a:prstGeom>
          <a:ln w="76200" cap="flat" cmpd="sng">
            <a:solidFill>
              <a:schemeClr val="accent1"/>
            </a:solidFill>
            <a:prstDash val="solid"/>
            <a:headEnd type="none" w="med" len="med"/>
            <a:tailEnd type="triangle" w="sm" len="sm"/>
          </a:ln>
        </p:spPr>
      </p:cxnSp>
      <p:cxnSp>
        <p:nvCxnSpPr>
          <p:cNvPr id="23567" name="AutoShape 44"/>
          <p:cNvCxnSpPr>
            <a:stCxn id="23569" idx="1"/>
          </p:cNvCxnSpPr>
          <p:nvPr/>
        </p:nvCxnSpPr>
        <p:spPr>
          <a:xfrm rot="-10800000" flipV="1">
            <a:off x="1893888" y="3455988"/>
            <a:ext cx="287337" cy="1990725"/>
          </a:xfrm>
          <a:prstGeom prst="bentConnector2">
            <a:avLst/>
          </a:prstGeom>
          <a:ln w="76200" cap="flat" cmpd="sng">
            <a:solidFill>
              <a:schemeClr val="accent1"/>
            </a:solidFill>
            <a:prstDash val="solid"/>
            <a:miter/>
            <a:headEnd type="none" w="med" len="med"/>
            <a:tailEnd type="triangle" w="sm" len="sm"/>
          </a:ln>
        </p:spPr>
      </p:cxnSp>
      <p:cxnSp>
        <p:nvCxnSpPr>
          <p:cNvPr id="23568" name="AutoShape 45"/>
          <p:cNvCxnSpPr/>
          <p:nvPr/>
        </p:nvCxnSpPr>
        <p:spPr>
          <a:xfrm rot="5400000" flipH="1">
            <a:off x="4678363" y="842963"/>
            <a:ext cx="1865312" cy="3724275"/>
          </a:xfrm>
          <a:prstGeom prst="bentConnector2">
            <a:avLst/>
          </a:prstGeom>
          <a:ln w="76200" cap="flat" cmpd="sng">
            <a:solidFill>
              <a:schemeClr val="accent1"/>
            </a:solidFill>
            <a:prstDash val="solid"/>
            <a:miter/>
            <a:headEnd type="none" w="med" len="med"/>
            <a:tailEnd type="triangl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544"/>
                                        </p:tgtEl>
                                        <p:attrNameLst>
                                          <p:attrName>style.visibility</p:attrName>
                                        </p:attrNameLst>
                                      </p:cBhvr>
                                      <p:to>
                                        <p:strVal val="visible"/>
                                      </p:to>
                                    </p:set>
                                    <p:animEffect transition="in" filter="wipe(up)">
                                      <p:cBhvr>
                                        <p:cTn id="7" dur="500"/>
                                        <p:tgtEl>
                                          <p:spTgt spid="2154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1540"/>
                                        </p:tgtEl>
                                        <p:attrNameLst>
                                          <p:attrName>style.visibility</p:attrName>
                                        </p:attrNameLst>
                                      </p:cBhvr>
                                      <p:to>
                                        <p:strVal val="visible"/>
                                      </p:to>
                                    </p:set>
                                    <p:animEffect transition="in" filter="wipe(up)">
                                      <p:cBhvr>
                                        <p:cTn id="11" dur="500"/>
                                        <p:tgtEl>
                                          <p:spTgt spid="21540"/>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1545"/>
                                        </p:tgtEl>
                                        <p:attrNameLst>
                                          <p:attrName>style.visibility</p:attrName>
                                        </p:attrNameLst>
                                      </p:cBhvr>
                                      <p:to>
                                        <p:strVal val="visible"/>
                                      </p:to>
                                    </p:set>
                                    <p:animEffect transition="in" filter="wipe(up)">
                                      <p:cBhvr>
                                        <p:cTn id="15" dur="500"/>
                                        <p:tgtEl>
                                          <p:spTgt spid="21545"/>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1541"/>
                                        </p:tgtEl>
                                        <p:attrNameLst>
                                          <p:attrName>style.visibility</p:attrName>
                                        </p:attrNameLst>
                                      </p:cBhvr>
                                      <p:to>
                                        <p:strVal val="visible"/>
                                      </p:to>
                                    </p:set>
                                    <p:animEffect transition="in" filter="wipe(up)">
                                      <p:cBhvr>
                                        <p:cTn id="19" dur="500"/>
                                        <p:tgtEl>
                                          <p:spTgt spid="21541"/>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23567"/>
                                        </p:tgtEl>
                                        <p:attrNameLst>
                                          <p:attrName>style.visibility</p:attrName>
                                        </p:attrNameLst>
                                      </p:cBhvr>
                                      <p:to>
                                        <p:strVal val="visible"/>
                                      </p:to>
                                    </p:set>
                                    <p:animEffect transition="in" filter="wipe(up)">
                                      <p:cBhvr>
                                        <p:cTn id="23" dur="500"/>
                                        <p:tgtEl>
                                          <p:spTgt spid="23567"/>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3561"/>
                                        </p:tgtEl>
                                        <p:attrNameLst>
                                          <p:attrName>style.visibility</p:attrName>
                                        </p:attrNameLst>
                                      </p:cBhvr>
                                      <p:to>
                                        <p:strVal val="visible"/>
                                      </p:to>
                                    </p:set>
                                    <p:animEffect transition="in" filter="wipe(up)">
                                      <p:cBhvr>
                                        <p:cTn id="27" dur="500"/>
                                        <p:tgtEl>
                                          <p:spTgt spid="23561"/>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21543"/>
                                        </p:tgtEl>
                                        <p:attrNameLst>
                                          <p:attrName>style.visibility</p:attrName>
                                        </p:attrNameLst>
                                      </p:cBhvr>
                                      <p:to>
                                        <p:strVal val="visible"/>
                                      </p:to>
                                    </p:set>
                                    <p:animEffect transition="in" filter="wipe(up)">
                                      <p:cBhvr>
                                        <p:cTn id="31" dur="500"/>
                                        <p:tgtEl>
                                          <p:spTgt spid="21543"/>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21546"/>
                                        </p:tgtEl>
                                        <p:attrNameLst>
                                          <p:attrName>style.visibility</p:attrName>
                                        </p:attrNameLst>
                                      </p:cBhvr>
                                      <p:to>
                                        <p:strVal val="visible"/>
                                      </p:to>
                                    </p:set>
                                    <p:animEffect transition="in" filter="wipe(up)">
                                      <p:cBhvr>
                                        <p:cTn id="35" dur="500"/>
                                        <p:tgtEl>
                                          <p:spTgt spid="21546"/>
                                        </p:tgtEl>
                                      </p:cBhvr>
                                    </p:animEffect>
                                  </p:childTnLst>
                                </p:cTn>
                              </p:par>
                            </p:childTnLst>
                          </p:cTn>
                        </p:par>
                        <p:par>
                          <p:cTn id="36" fill="hold">
                            <p:stCondLst>
                              <p:cond delay="4000"/>
                            </p:stCondLst>
                            <p:childTnLst>
                              <p:par>
                                <p:cTn id="37" presetID="22" presetClass="entr" presetSubtype="1" fill="hold" nodeType="afterEffect">
                                  <p:stCondLst>
                                    <p:cond delay="0"/>
                                  </p:stCondLst>
                                  <p:childTnLst>
                                    <p:set>
                                      <p:cBhvr>
                                        <p:cTn id="38" dur="1" fill="hold">
                                          <p:stCondLst>
                                            <p:cond delay="0"/>
                                          </p:stCondLst>
                                        </p:cTn>
                                        <p:tgtEl>
                                          <p:spTgt spid="23562"/>
                                        </p:tgtEl>
                                        <p:attrNameLst>
                                          <p:attrName>style.visibility</p:attrName>
                                        </p:attrNameLst>
                                      </p:cBhvr>
                                      <p:to>
                                        <p:strVal val="visible"/>
                                      </p:to>
                                    </p:set>
                                    <p:animEffect transition="in" filter="wipe(up)">
                                      <p:cBhvr>
                                        <p:cTn id="39" dur="500"/>
                                        <p:tgtEl>
                                          <p:spTgt spid="23562"/>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21542"/>
                                        </p:tgtEl>
                                        <p:attrNameLst>
                                          <p:attrName>style.visibility</p:attrName>
                                        </p:attrNameLst>
                                      </p:cBhvr>
                                      <p:to>
                                        <p:strVal val="visible"/>
                                      </p:to>
                                    </p:set>
                                    <p:animEffect transition="in" filter="wipe(up)">
                                      <p:cBhvr>
                                        <p:cTn id="43" dur="500"/>
                                        <p:tgtEl>
                                          <p:spTgt spid="21542"/>
                                        </p:tgtEl>
                                      </p:cBhvr>
                                    </p:animEffect>
                                  </p:childTnLst>
                                </p:cTn>
                              </p:par>
                            </p:childTnLst>
                          </p:cTn>
                        </p:par>
                        <p:par>
                          <p:cTn id="44" fill="hold">
                            <p:stCondLst>
                              <p:cond delay="5000"/>
                            </p:stCondLst>
                            <p:childTnLst>
                              <p:par>
                                <p:cTn id="45" presetID="22" presetClass="entr" presetSubtype="4" fill="hold" nodeType="afterEffect">
                                  <p:stCondLst>
                                    <p:cond delay="0"/>
                                  </p:stCondLst>
                                  <p:childTnLst>
                                    <p:set>
                                      <p:cBhvr>
                                        <p:cTn id="46" dur="1" fill="hold">
                                          <p:stCondLst>
                                            <p:cond delay="0"/>
                                          </p:stCondLst>
                                        </p:cTn>
                                        <p:tgtEl>
                                          <p:spTgt spid="21538"/>
                                        </p:tgtEl>
                                        <p:attrNameLst>
                                          <p:attrName>style.visibility</p:attrName>
                                        </p:attrNameLst>
                                      </p:cBhvr>
                                      <p:to>
                                        <p:strVal val="visible"/>
                                      </p:to>
                                    </p:set>
                                    <p:animEffect transition="in" filter="wipe(down)">
                                      <p:cBhvr>
                                        <p:cTn id="47" dur="500"/>
                                        <p:tgtEl>
                                          <p:spTgt spid="21538"/>
                                        </p:tgtEl>
                                      </p:cBhvr>
                                    </p:animEffect>
                                  </p:childTnLst>
                                </p:cTn>
                              </p:par>
                            </p:childTnLst>
                          </p:cTn>
                        </p:par>
                        <p:par>
                          <p:cTn id="48" fill="hold">
                            <p:stCondLst>
                              <p:cond delay="5500"/>
                            </p:stCondLst>
                            <p:childTnLst>
                              <p:par>
                                <p:cTn id="49" presetID="22" presetClass="entr" presetSubtype="4" fill="hold" nodeType="afterEffect">
                                  <p:stCondLst>
                                    <p:cond delay="0"/>
                                  </p:stCondLst>
                                  <p:childTnLst>
                                    <p:set>
                                      <p:cBhvr>
                                        <p:cTn id="50" dur="1" fill="hold">
                                          <p:stCondLst>
                                            <p:cond delay="0"/>
                                          </p:stCondLst>
                                        </p:cTn>
                                        <p:tgtEl>
                                          <p:spTgt spid="21537"/>
                                        </p:tgtEl>
                                        <p:attrNameLst>
                                          <p:attrName>style.visibility</p:attrName>
                                        </p:attrNameLst>
                                      </p:cBhvr>
                                      <p:to>
                                        <p:strVal val="visible"/>
                                      </p:to>
                                    </p:set>
                                    <p:animEffect transition="in" filter="wipe(down)">
                                      <p:cBhvr>
                                        <p:cTn id="51" dur="500"/>
                                        <p:tgtEl>
                                          <p:spTgt spid="21537"/>
                                        </p:tgtEl>
                                      </p:cBhvr>
                                    </p:animEffect>
                                  </p:childTnLst>
                                </p:cTn>
                              </p:par>
                            </p:childTnLst>
                          </p:cTn>
                        </p:par>
                        <p:par>
                          <p:cTn id="52" fill="hold">
                            <p:stCondLst>
                              <p:cond delay="6000"/>
                            </p:stCondLst>
                            <p:childTnLst>
                              <p:par>
                                <p:cTn id="53" presetID="22" presetClass="entr" presetSubtype="4" fill="hold" nodeType="afterEffect">
                                  <p:stCondLst>
                                    <p:cond delay="0"/>
                                  </p:stCondLst>
                                  <p:childTnLst>
                                    <p:set>
                                      <p:cBhvr>
                                        <p:cTn id="54" dur="1" fill="hold">
                                          <p:stCondLst>
                                            <p:cond delay="0"/>
                                          </p:stCondLst>
                                        </p:cTn>
                                        <p:tgtEl>
                                          <p:spTgt spid="23568"/>
                                        </p:tgtEl>
                                        <p:attrNameLst>
                                          <p:attrName>style.visibility</p:attrName>
                                        </p:attrNameLst>
                                      </p:cBhvr>
                                      <p:to>
                                        <p:strVal val="visible"/>
                                      </p:to>
                                    </p:set>
                                    <p:animEffect transition="in" filter="wipe(down)">
                                      <p:cBhvr>
                                        <p:cTn id="55" dur="500"/>
                                        <p:tgtEl>
                                          <p:spTgt spid="23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p:cNvSpPr>
          <p:nvPr>
            <p:ph idx="1"/>
          </p:nvPr>
        </p:nvSpPr>
        <p:spPr>
          <a:xfrm>
            <a:off x="684213" y="981075"/>
            <a:ext cx="7991475" cy="5688013"/>
          </a:xfrm>
        </p:spPr>
        <p:txBody>
          <a:bodyPr vert="horz" wrap="square" anchor="t"/>
          <a:lstStyle/>
          <a:p>
            <a:pPr>
              <a:lnSpc>
                <a:spcPct val="80000"/>
              </a:lnSpc>
              <a:buSzPct val="68000"/>
            </a:pPr>
            <a:r>
              <a:rPr kumimoji="0" lang="zh-CN" altLang="en-US" kern="1200" dirty="0">
                <a:latin typeface="Times New Roman" panose="02020603050405020304" pitchFamily="18" charset="0"/>
                <a:ea typeface="+mn-ea"/>
                <a:cs typeface="Times New Roman" panose="02020603050405020304" pitchFamily="18" charset="0"/>
              </a:rPr>
              <a:t>遗传算法是一种迭代优化算法</a:t>
            </a:r>
            <a:endParaRPr kumimoji="0" lang="en-US" altLang="zh-CN" kern="1200" dirty="0">
              <a:latin typeface="Times New Roman" panose="02020603050405020304" pitchFamily="18" charset="0"/>
              <a:ea typeface="+mn-ea"/>
              <a:cs typeface="Times New Roman" panose="02020603050405020304" pitchFamily="18" charset="0"/>
            </a:endParaRPr>
          </a:p>
          <a:p>
            <a:pPr lvl="1">
              <a:lnSpc>
                <a:spcPct val="80000"/>
              </a:lnSpc>
            </a:pPr>
            <a:r>
              <a:rPr kumimoji="0" lang="zh-CN" altLang="en-US" kern="1200" dirty="0">
                <a:latin typeface="Times New Roman" panose="02020603050405020304" pitchFamily="18" charset="0"/>
                <a:ea typeface="+mn-ea"/>
                <a:cs typeface="Times New Roman" panose="02020603050405020304" pitchFamily="18" charset="0"/>
              </a:rPr>
              <a:t>每次对个体</a:t>
            </a:r>
            <a:r>
              <a:rPr kumimoji="0" lang="en-US" altLang="zh-CN" kern="1200" dirty="0">
                <a:latin typeface="Times New Roman" panose="02020603050405020304" pitchFamily="18" charset="0"/>
                <a:ea typeface="+mn-ea"/>
                <a:cs typeface="Times New Roman" panose="02020603050405020304" pitchFamily="18" charset="0"/>
              </a:rPr>
              <a:t>(</a:t>
            </a:r>
            <a:r>
              <a:rPr kumimoji="0" lang="en-US" altLang="zh-CN" i="1" kern="1200" dirty="0">
                <a:solidFill>
                  <a:srgbClr val="FF0000"/>
                </a:solidFill>
                <a:latin typeface="Times New Roman" panose="02020603050405020304" pitchFamily="18" charset="0"/>
                <a:ea typeface="+mn-ea"/>
                <a:cs typeface="Times New Roman" panose="02020603050405020304" pitchFamily="18" charset="0"/>
              </a:rPr>
              <a:t>individuals</a:t>
            </a:r>
            <a:r>
              <a:rPr kumimoji="0" lang="en-US" altLang="zh-CN" kern="1200" dirty="0">
                <a:latin typeface="Times New Roman" panose="02020603050405020304" pitchFamily="18" charset="0"/>
                <a:ea typeface="+mn-ea"/>
                <a:cs typeface="Times New Roman" panose="02020603050405020304" pitchFamily="18" charset="0"/>
              </a:rPr>
              <a:t>)</a:t>
            </a:r>
            <a:r>
              <a:rPr kumimoji="0" lang="zh-CN" altLang="en-US" kern="1200" dirty="0">
                <a:latin typeface="Times New Roman" panose="02020603050405020304" pitchFamily="18" charset="0"/>
                <a:ea typeface="+mn-ea"/>
                <a:cs typeface="Times New Roman" panose="02020603050405020304" pitchFamily="18" charset="0"/>
              </a:rPr>
              <a:t>组成的种群</a:t>
            </a:r>
            <a:r>
              <a:rPr kumimoji="0" lang="en-US" altLang="zh-CN" i="1" kern="1200" dirty="0">
                <a:solidFill>
                  <a:srgbClr val="FF0000"/>
                </a:solidFill>
                <a:latin typeface="Times New Roman" panose="02020603050405020304" pitchFamily="18" charset="0"/>
                <a:ea typeface="+mn-ea"/>
                <a:cs typeface="Times New Roman" panose="02020603050405020304" pitchFamily="18" charset="0"/>
              </a:rPr>
              <a:t> </a:t>
            </a:r>
            <a:r>
              <a:rPr kumimoji="0" lang="en-US" altLang="zh-CN" kern="1200" dirty="0">
                <a:latin typeface="Times New Roman" panose="02020603050405020304" pitchFamily="18" charset="0"/>
                <a:ea typeface="+mn-ea"/>
                <a:cs typeface="Times New Roman" panose="02020603050405020304" pitchFamily="18" charset="0"/>
              </a:rPr>
              <a:t>(</a:t>
            </a:r>
            <a:r>
              <a:rPr kumimoji="0" lang="en-US" altLang="zh-CN" i="1" kern="1200" dirty="0">
                <a:solidFill>
                  <a:srgbClr val="FF0000"/>
                </a:solidFill>
                <a:latin typeface="Times New Roman" panose="02020603050405020304" pitchFamily="18" charset="0"/>
                <a:ea typeface="+mn-ea"/>
                <a:cs typeface="Times New Roman" panose="02020603050405020304" pitchFamily="18" charset="0"/>
              </a:rPr>
              <a:t>Population</a:t>
            </a:r>
            <a:r>
              <a:rPr kumimoji="0" lang="en-US" altLang="zh-CN" kern="1200" dirty="0">
                <a:latin typeface="Times New Roman" panose="02020603050405020304" pitchFamily="18" charset="0"/>
                <a:ea typeface="+mn-ea"/>
                <a:cs typeface="Times New Roman" panose="02020603050405020304" pitchFamily="18" charset="0"/>
              </a:rPr>
              <a:t>)</a:t>
            </a:r>
            <a:r>
              <a:rPr kumimoji="0" lang="zh-CN" altLang="en-US" kern="1200" dirty="0">
                <a:latin typeface="Times New Roman" panose="02020603050405020304" pitchFamily="18" charset="0"/>
                <a:ea typeface="+mn-ea"/>
                <a:cs typeface="Times New Roman" panose="02020603050405020304" pitchFamily="18" charset="0"/>
              </a:rPr>
              <a:t>进行优化</a:t>
            </a:r>
            <a:endParaRPr kumimoji="0" lang="en-US" altLang="zh-CN" kern="1200" dirty="0">
              <a:latin typeface="Times New Roman" panose="02020603050405020304" pitchFamily="18" charset="0"/>
              <a:ea typeface="+mn-ea"/>
              <a:cs typeface="Times New Roman" panose="02020603050405020304" pitchFamily="18" charset="0"/>
            </a:endParaRPr>
          </a:p>
          <a:p>
            <a:pPr lvl="1">
              <a:lnSpc>
                <a:spcPct val="80000"/>
              </a:lnSpc>
            </a:pPr>
            <a:r>
              <a:rPr kumimoji="0" lang="zh-CN" altLang="en-US" kern="1200" dirty="0">
                <a:latin typeface="Times New Roman" panose="02020603050405020304" pitchFamily="18" charset="0"/>
                <a:ea typeface="+mn-ea"/>
                <a:cs typeface="Times New Roman" panose="02020603050405020304" pitchFamily="18" charset="0"/>
              </a:rPr>
              <a:t>每个个体对应于问题的一个可行解</a:t>
            </a:r>
            <a:endParaRPr kumimoji="0" lang="en-US" altLang="zh-CN" kern="1200" dirty="0">
              <a:latin typeface="Times New Roman" panose="02020603050405020304" pitchFamily="18" charset="0"/>
              <a:ea typeface="+mn-ea"/>
              <a:cs typeface="Times New Roman" panose="02020603050405020304" pitchFamily="18" charset="0"/>
            </a:endParaRPr>
          </a:p>
          <a:p>
            <a:pPr>
              <a:lnSpc>
                <a:spcPct val="80000"/>
              </a:lnSpc>
              <a:buSzPct val="68000"/>
            </a:pPr>
            <a:r>
              <a:rPr kumimoji="0" lang="zh-CN" altLang="en-US" kern="1200" dirty="0">
                <a:latin typeface="Times New Roman" panose="02020603050405020304" pitchFamily="18" charset="0"/>
                <a:ea typeface="+mn-ea"/>
                <a:cs typeface="Times New Roman" panose="02020603050405020304" pitchFamily="18" charset="0"/>
              </a:rPr>
              <a:t>每个个体都由适应度函数</a:t>
            </a:r>
            <a:r>
              <a:rPr kumimoji="0" lang="en-US" altLang="zh-CN" i="1" kern="1200" dirty="0">
                <a:solidFill>
                  <a:srgbClr val="FF0000"/>
                </a:solidFill>
                <a:latin typeface="Times New Roman" panose="02020603050405020304" pitchFamily="18" charset="0"/>
                <a:ea typeface="+mn-ea"/>
                <a:cs typeface="Times New Roman" panose="02020603050405020304" pitchFamily="18" charset="0"/>
              </a:rPr>
              <a:t> </a:t>
            </a:r>
            <a:r>
              <a:rPr kumimoji="0" lang="en-US" altLang="zh-CN" kern="1200" dirty="0">
                <a:latin typeface="Times New Roman" panose="02020603050405020304" pitchFamily="18" charset="0"/>
                <a:ea typeface="+mn-ea"/>
                <a:cs typeface="Times New Roman" panose="02020603050405020304" pitchFamily="18" charset="0"/>
              </a:rPr>
              <a:t>(</a:t>
            </a:r>
            <a:r>
              <a:rPr kumimoji="0" lang="en-US" altLang="zh-CN" i="1" kern="1200" dirty="0">
                <a:solidFill>
                  <a:srgbClr val="FF0000"/>
                </a:solidFill>
                <a:latin typeface="Times New Roman" panose="02020603050405020304" pitchFamily="18" charset="0"/>
                <a:ea typeface="+mn-ea"/>
                <a:cs typeface="Times New Roman" panose="02020603050405020304" pitchFamily="18" charset="0"/>
              </a:rPr>
              <a:t>Fitness function </a:t>
            </a:r>
            <a:r>
              <a:rPr kumimoji="0" lang="en-US" altLang="zh-CN" kern="1200" dirty="0">
                <a:latin typeface="Times New Roman" panose="02020603050405020304" pitchFamily="18" charset="0"/>
                <a:ea typeface="+mn-ea"/>
                <a:cs typeface="Times New Roman" panose="02020603050405020304" pitchFamily="18" charset="0"/>
              </a:rPr>
              <a:t>)</a:t>
            </a:r>
            <a:r>
              <a:rPr kumimoji="0" lang="zh-CN" altLang="en-US" kern="1200" dirty="0">
                <a:latin typeface="Times New Roman" panose="02020603050405020304" pitchFamily="18" charset="0"/>
                <a:ea typeface="+mn-ea"/>
                <a:cs typeface="Times New Roman" panose="02020603050405020304" pitchFamily="18" charset="0"/>
              </a:rPr>
              <a:t> 来进行评价</a:t>
            </a:r>
            <a:endParaRPr kumimoji="0" lang="en-US" altLang="zh-CN" i="1" kern="1200" dirty="0">
              <a:solidFill>
                <a:srgbClr val="FF0000"/>
              </a:solidFill>
              <a:latin typeface="Times New Roman" panose="02020603050405020304" pitchFamily="18" charset="0"/>
              <a:ea typeface="+mn-ea"/>
              <a:cs typeface="Times New Roman" panose="02020603050405020304" pitchFamily="18" charset="0"/>
            </a:endParaRPr>
          </a:p>
          <a:p>
            <a:pPr lvl="1">
              <a:lnSpc>
                <a:spcPct val="80000"/>
              </a:lnSpc>
            </a:pPr>
            <a:r>
              <a:rPr kumimoji="0" lang="en-US" altLang="zh-CN" kern="1200" dirty="0">
                <a:latin typeface="Times New Roman" panose="02020603050405020304" pitchFamily="18" charset="0"/>
                <a:ea typeface="+mn-ea"/>
                <a:cs typeface="Times New Roman" panose="02020603050405020304" pitchFamily="18" charset="0"/>
              </a:rPr>
              <a:t>Higher fitness is better solution</a:t>
            </a:r>
          </a:p>
          <a:p>
            <a:pPr>
              <a:lnSpc>
                <a:spcPct val="80000"/>
              </a:lnSpc>
              <a:buSzPct val="68000"/>
            </a:pPr>
            <a:r>
              <a:rPr kumimoji="0" lang="zh-CN" altLang="en-US" kern="1200" dirty="0">
                <a:latin typeface="Times New Roman" panose="02020603050405020304" pitchFamily="18" charset="0"/>
                <a:ea typeface="+mn-ea"/>
                <a:cs typeface="Times New Roman" panose="02020603050405020304" pitchFamily="18" charset="0"/>
              </a:rPr>
              <a:t>算法根据个体的适应度</a:t>
            </a:r>
            <a:r>
              <a:rPr kumimoji="0" lang="en-US" altLang="zh-CN" kern="1200" dirty="0">
                <a:latin typeface="Times New Roman" panose="02020603050405020304" pitchFamily="18" charset="0"/>
                <a:ea typeface="+mn-ea"/>
                <a:cs typeface="Times New Roman" panose="02020603050405020304" pitchFamily="18" charset="0"/>
              </a:rPr>
              <a:t>(</a:t>
            </a:r>
            <a:r>
              <a:rPr kumimoji="0" lang="en-US" altLang="zh-CN" i="1" kern="1200" dirty="0">
                <a:solidFill>
                  <a:srgbClr val="FF0000"/>
                </a:solidFill>
                <a:latin typeface="Times New Roman" panose="02020603050405020304" pitchFamily="18" charset="0"/>
                <a:ea typeface="+mn-ea"/>
                <a:cs typeface="Times New Roman" panose="02020603050405020304" pitchFamily="18" charset="0"/>
              </a:rPr>
              <a:t>fitness</a:t>
            </a:r>
            <a:r>
              <a:rPr kumimoji="0" lang="en-US" altLang="zh-CN" kern="1200" dirty="0">
                <a:latin typeface="Times New Roman" panose="02020603050405020304" pitchFamily="18" charset="0"/>
                <a:ea typeface="+mn-ea"/>
                <a:cs typeface="Times New Roman" panose="02020603050405020304" pitchFamily="18" charset="0"/>
              </a:rPr>
              <a:t>)</a:t>
            </a:r>
            <a:r>
              <a:rPr kumimoji="0" lang="zh-CN" altLang="en-US" kern="1200" dirty="0">
                <a:latin typeface="Times New Roman" panose="02020603050405020304" pitchFamily="18" charset="0"/>
                <a:ea typeface="+mn-ea"/>
                <a:cs typeface="Times New Roman" panose="02020603050405020304" pitchFamily="18" charset="0"/>
              </a:rPr>
              <a:t>选择双亲产生子代个体</a:t>
            </a:r>
            <a:r>
              <a:rPr kumimoji="0" lang="en-US" altLang="zh-CN" kern="1200" dirty="0">
                <a:latin typeface="Times New Roman" panose="02020603050405020304" pitchFamily="18" charset="0"/>
                <a:ea typeface="+mn-ea"/>
                <a:cs typeface="Times New Roman" panose="02020603050405020304" pitchFamily="18" charset="0"/>
              </a:rPr>
              <a:t>(</a:t>
            </a:r>
            <a:r>
              <a:rPr kumimoji="0" lang="en-US" altLang="zh-CN" i="1" kern="1200" dirty="0">
                <a:solidFill>
                  <a:srgbClr val="FF0000"/>
                </a:solidFill>
                <a:latin typeface="Times New Roman" panose="02020603050405020304" pitchFamily="18" charset="0"/>
                <a:ea typeface="+mn-ea"/>
                <a:cs typeface="Times New Roman" panose="02020603050405020304" pitchFamily="18" charset="0"/>
              </a:rPr>
              <a:t>offspring</a:t>
            </a:r>
            <a:r>
              <a:rPr kumimoji="0" lang="en-US" altLang="zh-CN" kern="1200" dirty="0">
                <a:latin typeface="Times New Roman" panose="02020603050405020304" pitchFamily="18" charset="0"/>
                <a:ea typeface="+mn-ea"/>
                <a:cs typeface="Times New Roman" panose="02020603050405020304" pitchFamily="18" charset="0"/>
              </a:rPr>
              <a:t>) </a:t>
            </a:r>
            <a:r>
              <a:rPr kumimoji="0" lang="zh-CN" altLang="en-US" kern="1200" dirty="0">
                <a:latin typeface="Times New Roman" panose="02020603050405020304" pitchFamily="18" charset="0"/>
                <a:ea typeface="+mn-ea"/>
                <a:cs typeface="Times New Roman" panose="02020603050405020304" pitchFamily="18" charset="0"/>
              </a:rPr>
              <a:t>形成新一代</a:t>
            </a:r>
            <a:r>
              <a:rPr kumimoji="0" lang="en-US" altLang="zh-CN" kern="1200" dirty="0">
                <a:latin typeface="Times New Roman" panose="02020603050405020304" pitchFamily="18" charset="0"/>
                <a:ea typeface="+mn-ea"/>
                <a:cs typeface="Times New Roman" panose="02020603050405020304" pitchFamily="18" charset="0"/>
              </a:rPr>
              <a:t>(</a:t>
            </a:r>
            <a:r>
              <a:rPr kumimoji="0" lang="en-US" altLang="zh-CN" i="1" kern="1200" dirty="0">
                <a:solidFill>
                  <a:srgbClr val="FF0000"/>
                </a:solidFill>
                <a:latin typeface="Times New Roman" panose="02020603050405020304" pitchFamily="18" charset="0"/>
                <a:ea typeface="+mn-ea"/>
                <a:cs typeface="Times New Roman" panose="02020603050405020304" pitchFamily="18" charset="0"/>
              </a:rPr>
              <a:t>generation</a:t>
            </a:r>
            <a:r>
              <a:rPr kumimoji="0" lang="en-US" altLang="zh-CN" kern="1200" dirty="0">
                <a:latin typeface="Times New Roman" panose="02020603050405020304" pitchFamily="18" charset="0"/>
                <a:ea typeface="+mn-ea"/>
                <a:cs typeface="Times New Roman" panose="02020603050405020304" pitchFamily="18" charset="0"/>
              </a:rPr>
              <a:t>)</a:t>
            </a:r>
          </a:p>
          <a:p>
            <a:pPr lvl="1">
              <a:lnSpc>
                <a:spcPct val="80000"/>
              </a:lnSpc>
            </a:pPr>
            <a:r>
              <a:rPr kumimoji="0" lang="en-US" altLang="zh-CN" kern="1200" dirty="0">
                <a:latin typeface="Times New Roman" panose="02020603050405020304" pitchFamily="18" charset="0"/>
                <a:ea typeface="+mn-ea"/>
                <a:cs typeface="Times New Roman" panose="02020603050405020304" pitchFamily="18" charset="0"/>
              </a:rPr>
              <a:t>Fitter individuals have more chance to reproduce</a:t>
            </a:r>
          </a:p>
          <a:p>
            <a:pPr lvl="1">
              <a:lnSpc>
                <a:spcPct val="80000"/>
              </a:lnSpc>
            </a:pPr>
            <a:r>
              <a:rPr kumimoji="0" lang="en-US" altLang="zh-CN" kern="1200" dirty="0">
                <a:latin typeface="Times New Roman" panose="02020603050405020304" pitchFamily="18" charset="0"/>
                <a:ea typeface="+mn-ea"/>
                <a:cs typeface="Times New Roman" panose="02020603050405020304" pitchFamily="18" charset="0"/>
              </a:rPr>
              <a:t>New generation has same size as old generation; old generation dies</a:t>
            </a:r>
          </a:p>
          <a:p>
            <a:pPr>
              <a:lnSpc>
                <a:spcPct val="80000"/>
              </a:lnSpc>
              <a:buSzPct val="68000"/>
            </a:pPr>
            <a:r>
              <a:rPr kumimoji="0" lang="en-US" altLang="zh-CN" kern="1200" dirty="0">
                <a:latin typeface="Times New Roman" panose="02020603050405020304" pitchFamily="18" charset="0"/>
                <a:ea typeface="+mn-ea"/>
                <a:cs typeface="Times New Roman" panose="02020603050405020304" pitchFamily="18" charset="0"/>
              </a:rPr>
              <a:t>Offspring has </a:t>
            </a:r>
            <a:r>
              <a:rPr kumimoji="0" lang="en-US" altLang="zh-CN" i="1" kern="1200" dirty="0">
                <a:solidFill>
                  <a:srgbClr val="FF0000"/>
                </a:solidFill>
                <a:latin typeface="Times New Roman" panose="02020603050405020304" pitchFamily="18" charset="0"/>
                <a:ea typeface="+mn-ea"/>
                <a:cs typeface="Times New Roman" panose="02020603050405020304" pitchFamily="18" charset="0"/>
              </a:rPr>
              <a:t>combination </a:t>
            </a:r>
            <a:r>
              <a:rPr kumimoji="0" lang="en-US" altLang="zh-CN" kern="1200" dirty="0">
                <a:latin typeface="Times New Roman" panose="02020603050405020304" pitchFamily="18" charset="0"/>
                <a:ea typeface="+mn-ea"/>
                <a:cs typeface="Times New Roman" panose="02020603050405020304" pitchFamily="18" charset="0"/>
              </a:rPr>
              <a:t>of properties of two parents</a:t>
            </a:r>
          </a:p>
          <a:p>
            <a:pPr>
              <a:lnSpc>
                <a:spcPct val="80000"/>
              </a:lnSpc>
              <a:buSzPct val="68000"/>
            </a:pPr>
            <a:r>
              <a:rPr kumimoji="0" lang="en-US" altLang="zh-CN" kern="1200" dirty="0">
                <a:latin typeface="Times New Roman" panose="02020603050405020304" pitchFamily="18" charset="0"/>
                <a:ea typeface="+mn-ea"/>
                <a:cs typeface="Times New Roman" panose="02020603050405020304" pitchFamily="18" charset="0"/>
              </a:rPr>
              <a:t>If well designed, population will </a:t>
            </a:r>
            <a:r>
              <a:rPr kumimoji="0" lang="en-US" altLang="zh-CN" i="1" kern="1200" dirty="0">
                <a:solidFill>
                  <a:srgbClr val="FF0000"/>
                </a:solidFill>
                <a:latin typeface="Times New Roman" panose="02020603050405020304" pitchFamily="18" charset="0"/>
                <a:ea typeface="+mn-ea"/>
                <a:cs typeface="Times New Roman" panose="02020603050405020304" pitchFamily="18" charset="0"/>
              </a:rPr>
              <a:t>converge</a:t>
            </a:r>
            <a:r>
              <a:rPr kumimoji="0" lang="en-US" altLang="zh-CN" kern="1200" dirty="0">
                <a:latin typeface="Times New Roman" panose="02020603050405020304" pitchFamily="18" charset="0"/>
                <a:ea typeface="+mn-ea"/>
                <a:cs typeface="Times New Roman" panose="02020603050405020304" pitchFamily="18" charset="0"/>
              </a:rPr>
              <a:t> (</a:t>
            </a:r>
            <a:r>
              <a:rPr kumimoji="0" lang="zh-CN" altLang="en-US" kern="1200" dirty="0">
                <a:latin typeface="Times New Roman" panose="02020603050405020304" pitchFamily="18" charset="0"/>
                <a:ea typeface="+mn-ea"/>
                <a:cs typeface="Times New Roman" panose="02020603050405020304" pitchFamily="18" charset="0"/>
              </a:rPr>
              <a:t>收敛</a:t>
            </a:r>
            <a:r>
              <a:rPr kumimoji="0" lang="en-US" altLang="zh-CN" kern="1200" dirty="0">
                <a:latin typeface="Times New Roman" panose="02020603050405020304" pitchFamily="18" charset="0"/>
                <a:ea typeface="+mn-ea"/>
                <a:cs typeface="Times New Roman" panose="02020603050405020304" pitchFamily="18" charset="0"/>
              </a:rPr>
              <a:t>)</a:t>
            </a:r>
            <a:r>
              <a:rPr kumimoji="0" lang="zh-CN" altLang="en-US" kern="1200" dirty="0">
                <a:latin typeface="Times New Roman" panose="02020603050405020304" pitchFamily="18" charset="0"/>
                <a:ea typeface="+mn-ea"/>
                <a:cs typeface="Times New Roman" panose="02020603050405020304" pitchFamily="18" charset="0"/>
              </a:rPr>
              <a:t> </a:t>
            </a:r>
            <a:r>
              <a:rPr kumimoji="0" lang="en-US" altLang="zh-CN" kern="1200" dirty="0">
                <a:latin typeface="Times New Roman" panose="02020603050405020304" pitchFamily="18" charset="0"/>
                <a:ea typeface="+mn-ea"/>
                <a:cs typeface="Times New Roman" panose="02020603050405020304" pitchFamily="18" charset="0"/>
              </a:rPr>
              <a:t>to optimal solution</a:t>
            </a:r>
            <a:r>
              <a:rPr kumimoji="0" lang="en-US" altLang="zh-CN" kern="1200" dirty="0">
                <a:solidFill>
                  <a:schemeClr val="hlink"/>
                </a:solidFill>
                <a:latin typeface="Times New Roman" panose="02020603050405020304" pitchFamily="18" charset="0"/>
                <a:ea typeface="+mn-ea"/>
                <a:cs typeface="Times New Roman" panose="02020603050405020304" pitchFamily="18" charset="0"/>
              </a:rPr>
              <a:t> </a:t>
            </a:r>
            <a:endParaRPr kumimoji="0" lang="en-US" altLang="zh-CN" kern="1200" dirty="0">
              <a:solidFill>
                <a:schemeClr val="hlink"/>
              </a:solidFill>
              <a:latin typeface="Times New Roman" panose="02020603050405020304" pitchFamily="18" charset="0"/>
              <a:ea typeface="Times New Roman" panose="02020603050405020304" pitchFamily="18" charset="0"/>
              <a:cs typeface="+mn-cs"/>
            </a:endParaRPr>
          </a:p>
        </p:txBody>
      </p:sp>
      <p:sp>
        <p:nvSpPr>
          <p:cNvPr id="22530" name="Rectangle 2"/>
          <p:cNvSpPr>
            <a:spLocks noGrp="1" noChangeArrowheads="1"/>
          </p:cNvSpPr>
          <p:nvPr>
            <p:ph type="title"/>
          </p:nvPr>
        </p:nvSpPr>
        <p:spPr>
          <a:xfrm>
            <a:off x="395536" y="188640"/>
            <a:ext cx="8229600" cy="792088"/>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GAs—Introduction</a:t>
            </a:r>
          </a:p>
        </p:txBody>
      </p:sp>
    </p:spTree>
  </p:cSld>
  <p:clrMapOvr>
    <a:masterClrMapping/>
  </p:clrMapOvr>
  <p:transition spd="med">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2"/>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350" dirty="0">
                <a:solidFill>
                  <a:srgbClr val="A50021"/>
                </a:solidFill>
                <a:latin typeface="Arial" panose="020B0604020202020204" pitchFamily="34" charset="0"/>
                <a:ea typeface="MS PGothic" panose="020B0600070205080204" pitchFamily="34" charset="-128"/>
              </a:rPr>
              <a:t>18</a:t>
            </a:fld>
            <a:endParaRPr lang="ja-JP" altLang="en-US" sz="1350" dirty="0">
              <a:solidFill>
                <a:srgbClr val="A50021"/>
              </a:solidFill>
              <a:latin typeface="Arial" panose="020B0604020202020204" pitchFamily="34" charset="0"/>
              <a:ea typeface="MS PGothic" panose="020B0600070205080204" pitchFamily="34" charset="-128"/>
            </a:endParaRPr>
          </a:p>
        </p:txBody>
      </p:sp>
      <p:sp>
        <p:nvSpPr>
          <p:cNvPr id="82948" name="Rectangle 4"/>
          <p:cNvSpPr/>
          <p:nvPr/>
        </p:nvSpPr>
        <p:spPr>
          <a:xfrm>
            <a:off x="1714500" y="3771900"/>
            <a:ext cx="5943600" cy="414020"/>
          </a:xfrm>
          <a:prstGeom prst="rect">
            <a:avLst/>
          </a:prstGeom>
          <a:noFill/>
          <a:ln w="9525">
            <a:noFill/>
          </a:ln>
        </p:spPr>
        <p:txBody>
          <a:bodyPr>
            <a:spAutoFit/>
          </a:bodyPr>
          <a:lstStyle/>
          <a:p>
            <a:pPr>
              <a:spcBef>
                <a:spcPct val="50000"/>
              </a:spcBef>
            </a:pPr>
            <a:endParaRPr lang="zh-CN" altLang="zh-CN" sz="2100" dirty="0">
              <a:solidFill>
                <a:schemeClr val="tx1"/>
              </a:solidFill>
              <a:latin typeface="Times New Roman" panose="02020603050405020304" pitchFamily="18" charset="0"/>
            </a:endParaRPr>
          </a:p>
        </p:txBody>
      </p:sp>
      <p:graphicFrame>
        <p:nvGraphicFramePr>
          <p:cNvPr id="73792" name="Group 64"/>
          <p:cNvGraphicFramePr>
            <a:graphicFrameLocks noGrp="1"/>
          </p:cNvGraphicFramePr>
          <p:nvPr>
            <p:custDataLst>
              <p:tags r:id="rId1"/>
            </p:custDataLst>
          </p:nvPr>
        </p:nvGraphicFramePr>
        <p:xfrm>
          <a:off x="376555" y="356235"/>
          <a:ext cx="8637905" cy="6251004"/>
        </p:xfrm>
        <a:graphic>
          <a:graphicData uri="http://schemas.openxmlformats.org/drawingml/2006/table">
            <a:tbl>
              <a:tblPr/>
              <a:tblGrid>
                <a:gridCol w="3329940">
                  <a:extLst>
                    <a:ext uri="{9D8B030D-6E8A-4147-A177-3AD203B41FA5}">
                      <a16:colId xmlns:a16="http://schemas.microsoft.com/office/drawing/2014/main" val="20000"/>
                    </a:ext>
                  </a:extLst>
                </a:gridCol>
                <a:gridCol w="5307965">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生物遗传概念</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遗传算法中的应用</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684530">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适者生存</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目标值比较大的解被选择的可能性大</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591820">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个体（</a:t>
                      </a: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Individual</a:t>
                      </a: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解</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592455">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染色体（</a:t>
                      </a: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Chromosome</a:t>
                      </a: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解的编码（字符串、向量等）</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591820">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基因（</a:t>
                      </a: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Gene</a:t>
                      </a: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解的编码中每一分量</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r h="592455">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适应性（</a:t>
                      </a: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Fitness</a:t>
                      </a: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适应度函数值</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5"/>
                  </a:ext>
                </a:extLst>
              </a:tr>
              <a:tr h="1015365">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endPar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群体（</a:t>
                      </a: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Population</a:t>
                      </a: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根据适应度值选定的一组解（解的个数为群体的规模）</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6"/>
                  </a:ext>
                </a:extLst>
              </a:tr>
              <a:tr h="1124585">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endPar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婚配（</a:t>
                      </a: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Marry</a:t>
                      </a: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交叉（</a:t>
                      </a: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Crossover</a:t>
                      </a: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）选择两个染色体进行交叉产生一组新的染色体的过程</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7"/>
                  </a:ext>
                </a:extLst>
              </a:tr>
              <a:tr h="592455">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变异（</a:t>
                      </a: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Mutation</a:t>
                      </a: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编码的某一分量发生变化的过程</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8"/>
                  </a:ext>
                </a:extLst>
              </a:tr>
            </a:tbl>
          </a:graphicData>
        </a:graphic>
      </p:graphicFrame>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296888" y="260648"/>
            <a:ext cx="8496622" cy="668337"/>
          </a:xfrm>
          <a:noFill/>
          <a:ln>
            <a:noFill/>
          </a:ln>
          <a:effectLst/>
          <a:sp3d prstMaterial="plastic"/>
        </p:spPr>
        <p:txBody>
          <a:bodyPr anchor="ctr">
            <a:normAutofit fontScale="90000"/>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GAs—Simple Genetic Algorithm (SGA)</a:t>
            </a:r>
          </a:p>
        </p:txBody>
      </p:sp>
      <p:sp>
        <p:nvSpPr>
          <p:cNvPr id="25603" name="Rectangle 3"/>
          <p:cNvSpPr>
            <a:spLocks noGrp="1"/>
          </p:cNvSpPr>
          <p:nvPr>
            <p:ph type="body"/>
          </p:nvPr>
        </p:nvSpPr>
        <p:spPr>
          <a:xfrm>
            <a:off x="323850" y="1125538"/>
            <a:ext cx="8210550" cy="647700"/>
          </a:xfrm>
        </p:spPr>
        <p:txBody>
          <a:bodyPr vert="horz" wrap="square" anchor="t"/>
          <a:lstStyle/>
          <a:p>
            <a:pPr>
              <a:lnSpc>
                <a:spcPct val="90000"/>
              </a:lnSpc>
              <a:spcAft>
                <a:spcPct val="50000"/>
              </a:spcAft>
            </a:pPr>
            <a:r>
              <a:rPr lang="en-US" altLang="zh-CN" sz="3200" dirty="0">
                <a:latin typeface="Times New Roman" panose="02020603050405020304" pitchFamily="18" charset="0"/>
                <a:cs typeface="Times New Roman" panose="02020603050405020304" pitchFamily="18" charset="0"/>
              </a:rPr>
              <a:t>Introduced by Holland</a:t>
            </a:r>
            <a:endParaRPr lang="en-US" altLang="zh-CN" sz="3200" dirty="0">
              <a:latin typeface="Times New Roman" panose="02020603050405020304" pitchFamily="18" charset="0"/>
              <a:ea typeface="Times New Roman" panose="02020603050405020304" pitchFamily="18" charset="0"/>
            </a:endParaRPr>
          </a:p>
        </p:txBody>
      </p:sp>
      <p:sp>
        <p:nvSpPr>
          <p:cNvPr id="23562" name="Rectangle 10"/>
          <p:cNvSpPr/>
          <p:nvPr/>
        </p:nvSpPr>
        <p:spPr>
          <a:xfrm>
            <a:off x="1331913" y="2133600"/>
            <a:ext cx="5761037" cy="4054475"/>
          </a:xfrm>
          <a:prstGeom prst="rect">
            <a:avLst/>
          </a:prstGeom>
          <a:noFill/>
          <a:ln w="19050" cap="flat" cmpd="sng">
            <a:solidFill>
              <a:schemeClr val="tx1"/>
            </a:solidFill>
            <a:prstDash val="solid"/>
            <a:miter/>
            <a:headEnd type="none" w="med" len="med"/>
            <a:tailEnd type="none" w="sm" len="sm"/>
          </a:ln>
        </p:spPr>
        <p:txBody>
          <a:bodyPr>
            <a:spAutoFit/>
          </a:bodyPr>
          <a:lstStyle/>
          <a:p>
            <a:pPr lvl="1">
              <a:lnSpc>
                <a:spcPct val="90000"/>
              </a:lnSpc>
              <a:spcBef>
                <a:spcPct val="20000"/>
              </a:spcBef>
              <a:buClr>
                <a:srgbClr val="FF8119"/>
              </a:buClr>
              <a:buSzPct val="55000"/>
              <a:buFont typeface="Wingdings" panose="05000000000000000000" pitchFamily="2" charset="2"/>
              <a:buNone/>
            </a:pPr>
            <a:r>
              <a:rPr lang="en-US" altLang="zh-CN" sz="2400" i="1" dirty="0">
                <a:solidFill>
                  <a:srgbClr val="000000"/>
                </a:solidFill>
                <a:latin typeface="Times New Roman" panose="02020603050405020304" pitchFamily="18" charset="0"/>
                <a:ea typeface="楷体_GB2312"/>
              </a:rPr>
              <a:t>BEGIN</a:t>
            </a:r>
          </a:p>
          <a:p>
            <a:pPr lvl="2">
              <a:lnSpc>
                <a:spcPct val="90000"/>
              </a:lnSpc>
              <a:spcBef>
                <a:spcPct val="20000"/>
              </a:spcBef>
              <a:buClr>
                <a:srgbClr val="44B9E8"/>
              </a:buClr>
              <a:buSzPct val="50000"/>
              <a:buFont typeface="Wingdings" panose="05000000000000000000" pitchFamily="2" charset="2"/>
              <a:buNone/>
            </a:pPr>
            <a:r>
              <a:rPr lang="en-US" altLang="zh-CN" sz="2000" i="1" dirty="0">
                <a:solidFill>
                  <a:srgbClr val="000000"/>
                </a:solidFill>
                <a:latin typeface="Times New Roman" panose="02020603050405020304" pitchFamily="18" charset="0"/>
                <a:ea typeface="楷体_GB2312"/>
              </a:rPr>
              <a:t>  </a:t>
            </a:r>
            <a:r>
              <a:rPr lang="en-US" altLang="zh-CN" sz="2400" i="1" dirty="0">
                <a:solidFill>
                  <a:srgbClr val="000000"/>
                </a:solidFill>
                <a:latin typeface="Times New Roman" panose="02020603050405020304" pitchFamily="18" charset="0"/>
                <a:ea typeface="楷体_GB2312"/>
              </a:rPr>
              <a:t>Generate initial population;</a:t>
            </a:r>
          </a:p>
          <a:p>
            <a:pPr lvl="2">
              <a:lnSpc>
                <a:spcPct val="90000"/>
              </a:lnSpc>
              <a:spcBef>
                <a:spcPct val="20000"/>
              </a:spcBef>
              <a:buClr>
                <a:srgbClr val="44B9E8"/>
              </a:buClr>
              <a:buSzPct val="50000"/>
              <a:buFont typeface="Wingdings" panose="05000000000000000000" pitchFamily="2" charset="2"/>
              <a:buNone/>
            </a:pPr>
            <a:r>
              <a:rPr lang="en-US" altLang="zh-CN" sz="2400" i="1" dirty="0">
                <a:solidFill>
                  <a:srgbClr val="000000"/>
                </a:solidFill>
                <a:latin typeface="Times New Roman" panose="02020603050405020304" pitchFamily="18" charset="0"/>
                <a:ea typeface="楷体_GB2312"/>
              </a:rPr>
              <a:t>  Compute fitness of each individual;</a:t>
            </a:r>
          </a:p>
          <a:p>
            <a:pPr lvl="2">
              <a:lnSpc>
                <a:spcPct val="90000"/>
              </a:lnSpc>
              <a:spcBef>
                <a:spcPct val="20000"/>
              </a:spcBef>
              <a:buClr>
                <a:srgbClr val="44B9E8"/>
              </a:buClr>
              <a:buSzPct val="50000"/>
              <a:buFont typeface="Wingdings" panose="05000000000000000000" pitchFamily="2" charset="2"/>
              <a:buNone/>
            </a:pPr>
            <a:r>
              <a:rPr lang="en-US" altLang="zh-CN" sz="2000" i="1" dirty="0">
                <a:solidFill>
                  <a:srgbClr val="000000"/>
                </a:solidFill>
                <a:latin typeface="Times New Roman" panose="02020603050405020304" pitchFamily="18" charset="0"/>
                <a:ea typeface="楷体_GB2312"/>
              </a:rPr>
              <a:t>  </a:t>
            </a:r>
            <a:r>
              <a:rPr lang="en-US" altLang="zh-CN" sz="2400" i="1" dirty="0">
                <a:solidFill>
                  <a:srgbClr val="000000"/>
                </a:solidFill>
                <a:latin typeface="Times New Roman" panose="02020603050405020304" pitchFamily="18" charset="0"/>
                <a:ea typeface="楷体_GB2312"/>
              </a:rPr>
              <a:t>REPEAT /* New generation */</a:t>
            </a:r>
          </a:p>
          <a:p>
            <a:pPr lvl="3">
              <a:lnSpc>
                <a:spcPct val="90000"/>
              </a:lnSpc>
              <a:spcBef>
                <a:spcPct val="20000"/>
              </a:spcBef>
              <a:buClr>
                <a:srgbClr val="DA1F28"/>
              </a:buClr>
              <a:buSzPct val="55000"/>
              <a:buFont typeface="Wingdings" panose="05000000000000000000" pitchFamily="2" charset="2"/>
              <a:buNone/>
            </a:pPr>
            <a:r>
              <a:rPr lang="en-US" altLang="zh-TW" sz="2400" i="1" dirty="0">
                <a:solidFill>
                  <a:srgbClr val="000000"/>
                </a:solidFill>
                <a:latin typeface="Times New Roman" panose="02020603050405020304" pitchFamily="18" charset="0"/>
                <a:ea typeface="楷体_GB2312"/>
              </a:rPr>
              <a:t>    Selection</a:t>
            </a:r>
          </a:p>
          <a:p>
            <a:pPr lvl="3">
              <a:lnSpc>
                <a:spcPct val="90000"/>
              </a:lnSpc>
              <a:spcBef>
                <a:spcPct val="20000"/>
              </a:spcBef>
              <a:buClr>
                <a:srgbClr val="DA1F28"/>
              </a:buClr>
              <a:buSzPct val="55000"/>
              <a:buFont typeface="Wingdings" panose="05000000000000000000" pitchFamily="2" charset="2"/>
              <a:buNone/>
            </a:pPr>
            <a:r>
              <a:rPr lang="en-US" altLang="zh-TW" sz="2400" i="1" dirty="0">
                <a:solidFill>
                  <a:srgbClr val="000000"/>
                </a:solidFill>
                <a:latin typeface="Times New Roman" panose="02020603050405020304" pitchFamily="18" charset="0"/>
                <a:ea typeface="楷体_GB2312"/>
              </a:rPr>
              <a:t>    Crossover</a:t>
            </a:r>
          </a:p>
          <a:p>
            <a:pPr lvl="3">
              <a:lnSpc>
                <a:spcPct val="90000"/>
              </a:lnSpc>
              <a:spcBef>
                <a:spcPct val="20000"/>
              </a:spcBef>
              <a:buClr>
                <a:srgbClr val="DA1F28"/>
              </a:buClr>
              <a:buSzPct val="55000"/>
              <a:buFont typeface="Wingdings" panose="05000000000000000000" pitchFamily="2" charset="2"/>
              <a:buNone/>
            </a:pPr>
            <a:r>
              <a:rPr lang="en-US" altLang="zh-TW" sz="2400" i="1" dirty="0">
                <a:solidFill>
                  <a:srgbClr val="000000"/>
                </a:solidFill>
                <a:latin typeface="Times New Roman" panose="02020603050405020304" pitchFamily="18" charset="0"/>
                <a:ea typeface="楷体_GB2312"/>
              </a:rPr>
              <a:t>    Mutation</a:t>
            </a:r>
          </a:p>
          <a:p>
            <a:pPr lvl="3">
              <a:lnSpc>
                <a:spcPct val="90000"/>
              </a:lnSpc>
              <a:spcBef>
                <a:spcPct val="20000"/>
              </a:spcBef>
              <a:buClr>
                <a:srgbClr val="DA1F28"/>
              </a:buClr>
              <a:buSzPct val="55000"/>
              <a:buFont typeface="Wingdings" panose="05000000000000000000" pitchFamily="2" charset="2"/>
              <a:buNone/>
            </a:pPr>
            <a:r>
              <a:rPr lang="en-US" altLang="zh-TW" sz="2400" i="1" dirty="0">
                <a:solidFill>
                  <a:srgbClr val="000000"/>
                </a:solidFill>
                <a:latin typeface="Times New Roman" panose="02020603050405020304" pitchFamily="18" charset="0"/>
                <a:ea typeface="楷体_GB2312"/>
              </a:rPr>
              <a:t>    Evaluate new population</a:t>
            </a:r>
          </a:p>
          <a:p>
            <a:pPr lvl="2">
              <a:lnSpc>
                <a:spcPct val="90000"/>
              </a:lnSpc>
              <a:spcBef>
                <a:spcPct val="20000"/>
              </a:spcBef>
              <a:buClr>
                <a:srgbClr val="44B9E8"/>
              </a:buClr>
              <a:buSzPct val="50000"/>
              <a:buFont typeface="Wingdings" panose="05000000000000000000" pitchFamily="2" charset="2"/>
              <a:buNone/>
            </a:pPr>
            <a:r>
              <a:rPr lang="en-US" altLang="zh-TW" sz="2400" i="1" dirty="0">
                <a:solidFill>
                  <a:srgbClr val="000000"/>
                </a:solidFill>
                <a:latin typeface="Times New Roman" panose="02020603050405020304" pitchFamily="18" charset="0"/>
                <a:ea typeface="楷体_GB2312"/>
              </a:rPr>
              <a:t>  </a:t>
            </a:r>
            <a:r>
              <a:rPr lang="en-US" altLang="zh-CN" sz="2400" i="1" dirty="0">
                <a:solidFill>
                  <a:srgbClr val="000000"/>
                </a:solidFill>
                <a:latin typeface="Times New Roman" panose="02020603050405020304" pitchFamily="18" charset="0"/>
                <a:ea typeface="楷体_GB2312"/>
              </a:rPr>
              <a:t>UNTIL population has converged</a:t>
            </a:r>
          </a:p>
          <a:p>
            <a:pPr lvl="1">
              <a:lnSpc>
                <a:spcPct val="90000"/>
              </a:lnSpc>
              <a:spcBef>
                <a:spcPct val="20000"/>
              </a:spcBef>
              <a:buClr>
                <a:srgbClr val="FF8119"/>
              </a:buClr>
              <a:buSzPct val="55000"/>
              <a:buFont typeface="Wingdings" panose="05000000000000000000" pitchFamily="2" charset="2"/>
              <a:buNone/>
            </a:pPr>
            <a:r>
              <a:rPr lang="en-US" altLang="zh-CN" sz="2400" i="1" dirty="0">
                <a:solidFill>
                  <a:srgbClr val="000000"/>
                </a:solidFill>
                <a:latin typeface="Times New Roman" panose="02020603050405020304" pitchFamily="18" charset="0"/>
                <a:ea typeface="楷体_GB2312"/>
              </a:rPr>
              <a:t>END</a:t>
            </a:r>
          </a:p>
        </p:txBody>
      </p:sp>
      <p:sp>
        <p:nvSpPr>
          <p:cNvPr id="23563" name="Oval 11"/>
          <p:cNvSpPr/>
          <p:nvPr/>
        </p:nvSpPr>
        <p:spPr>
          <a:xfrm>
            <a:off x="2700338" y="4149725"/>
            <a:ext cx="2016125" cy="792163"/>
          </a:xfrm>
          <a:prstGeom prst="ellipse">
            <a:avLst/>
          </a:prstGeom>
          <a:noFill/>
          <a:ln w="38100" cap="flat" cmpd="sng">
            <a:solidFill>
              <a:srgbClr val="FF0000"/>
            </a:solidFill>
            <a:prstDash val="solid"/>
            <a:headEnd type="none" w="med" len="med"/>
            <a:tailEnd type="none" w="sm" len="sm"/>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23564" name="AutoShape 12"/>
          <p:cNvSpPr/>
          <p:nvPr/>
        </p:nvSpPr>
        <p:spPr>
          <a:xfrm>
            <a:off x="6372225" y="5084763"/>
            <a:ext cx="2447925" cy="865187"/>
          </a:xfrm>
          <a:prstGeom prst="wedgeRoundRectCallout">
            <a:avLst>
              <a:gd name="adj1" fmla="val -129833"/>
              <a:gd name="adj2" fmla="val -72829"/>
              <a:gd name="adj3" fmla="val 16667"/>
            </a:avLst>
          </a:prstGeom>
          <a:solidFill>
            <a:schemeClr val="accent1"/>
          </a:solidFill>
          <a:ln w="19050" cap="flat" cmpd="sng">
            <a:solidFill>
              <a:schemeClr val="tx1"/>
            </a:solidFill>
            <a:prstDash val="solid"/>
            <a:miter/>
            <a:headEnd type="none" w="med" len="med"/>
            <a:tailEnd type="none" w="sm" len="sm"/>
          </a:ln>
        </p:spPr>
        <p:txBody>
          <a:bodyPr lIns="0" rIns="0"/>
          <a:lstStyle/>
          <a:p>
            <a:r>
              <a:rPr lang="zh-CN" altLang="en-US" sz="2000" dirty="0">
                <a:solidFill>
                  <a:srgbClr val="000000"/>
                </a:solidFill>
                <a:latin typeface="Times New Roman" panose="02020603050405020304" pitchFamily="18" charset="0"/>
                <a:ea typeface="宋体" panose="02010600030101010101" pitchFamily="2" charset="-122"/>
              </a:rPr>
              <a:t>产生适当的多样性，避免早熟</a:t>
            </a:r>
          </a:p>
        </p:txBody>
      </p:sp>
      <p:sp>
        <p:nvSpPr>
          <p:cNvPr id="23566" name="Line 14"/>
          <p:cNvSpPr/>
          <p:nvPr/>
        </p:nvSpPr>
        <p:spPr>
          <a:xfrm>
            <a:off x="3059113" y="4076700"/>
            <a:ext cx="1296987" cy="0"/>
          </a:xfrm>
          <a:prstGeom prst="line">
            <a:avLst/>
          </a:prstGeom>
          <a:ln w="28575" cap="flat" cmpd="sng">
            <a:solidFill>
              <a:srgbClr val="FF0000"/>
            </a:solidFill>
            <a:prstDash val="solid"/>
            <a:headEnd type="none" w="med" len="med"/>
            <a:tailEnd type="none" w="sm" len="sm"/>
          </a:ln>
        </p:spPr>
      </p:sp>
      <p:sp>
        <p:nvSpPr>
          <p:cNvPr id="23567" name="AutoShape 15"/>
          <p:cNvSpPr/>
          <p:nvPr/>
        </p:nvSpPr>
        <p:spPr>
          <a:xfrm>
            <a:off x="6156325" y="3429000"/>
            <a:ext cx="2663825" cy="647700"/>
          </a:xfrm>
          <a:prstGeom prst="wedgeRoundRectCallout">
            <a:avLst>
              <a:gd name="adj1" fmla="val -119625"/>
              <a:gd name="adj2" fmla="val 36694"/>
              <a:gd name="adj3" fmla="val 16667"/>
            </a:avLst>
          </a:prstGeom>
          <a:solidFill>
            <a:srgbClr val="9F9FE9"/>
          </a:solidFill>
          <a:ln w="9525" cap="flat" cmpd="sng">
            <a:solidFill>
              <a:schemeClr val="tx1"/>
            </a:solidFill>
            <a:prstDash val="solid"/>
            <a:miter/>
            <a:headEnd type="none" w="med" len="med"/>
            <a:tailEnd type="none" w="sm" len="sm"/>
          </a:ln>
        </p:spPr>
        <p:txBody>
          <a:bodyPr lIns="0" tIns="108000" rIns="0"/>
          <a:lstStyle/>
          <a:p>
            <a:r>
              <a:rPr lang="zh-CN" altLang="en-US" sz="2000" dirty="0">
                <a:solidFill>
                  <a:srgbClr val="000000"/>
                </a:solidFill>
                <a:latin typeface="Times New Roman" panose="02020603050405020304" pitchFamily="18" charset="0"/>
                <a:ea typeface="宋体" panose="02010600030101010101" pitchFamily="2" charset="-122"/>
              </a:rPr>
              <a:t>鼓励进化，降低多样性</a:t>
            </a:r>
          </a:p>
        </p:txBody>
      </p:sp>
    </p:spTree>
  </p:cSld>
  <p:clrMapOvr>
    <a:masterClrMapping/>
  </p:clrMapOvr>
  <p:transition spd="med">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800" y="851535"/>
            <a:ext cx="7772400" cy="963295"/>
          </a:xfrm>
        </p:spPr>
        <p:txBody>
          <a:bodyPr/>
          <a:lstStyle/>
          <a:p>
            <a:pPr algn="ctr"/>
            <a:r>
              <a:rPr lang="zh-CN" altLang="en-US" noProof="0" dirty="0">
                <a:ln>
                  <a:noFill/>
                </a:ln>
                <a:uLnTx/>
                <a:uFillTx/>
                <a:sym typeface="+mn-ea"/>
              </a:rPr>
              <a:t>进化算法与遗传算法</a:t>
            </a:r>
            <a:endParaRPr lang="zh-CN" altLang="en-US"/>
          </a:p>
        </p:txBody>
      </p:sp>
      <p:sp>
        <p:nvSpPr>
          <p:cNvPr id="5" name="副标题 4"/>
          <p:cNvSpPr>
            <a:spLocks noGrp="1"/>
          </p:cNvSpPr>
          <p:nvPr>
            <p:ph type="subTitle" idx="1"/>
          </p:nvPr>
        </p:nvSpPr>
        <p:spPr>
          <a:xfrm>
            <a:off x="2724785" y="2586990"/>
            <a:ext cx="6273800" cy="1875790"/>
          </a:xfrm>
        </p:spPr>
        <p:txBody>
          <a:bodyPr/>
          <a:lstStyle/>
          <a:p>
            <a:pPr algn="l"/>
            <a:r>
              <a:rPr lang="en-US" altLang="zh-CN" dirty="0">
                <a:sym typeface="+mn-ea"/>
              </a:rPr>
              <a:t>     </a:t>
            </a:r>
            <a:r>
              <a:rPr lang="zh-CN" altLang="en-US" dirty="0">
                <a:sym typeface="+mn-ea"/>
              </a:rPr>
              <a:t>把自然界中个体繁殖的过程，将其中的机理引入到算法中，在算法与实际的</a:t>
            </a:r>
            <a:r>
              <a:rPr lang="zh-CN" altLang="en-US" dirty="0">
                <a:solidFill>
                  <a:srgbClr val="FF0000"/>
                </a:solidFill>
                <a:sym typeface="+mn-ea"/>
              </a:rPr>
              <a:t>生物进化</a:t>
            </a:r>
            <a:r>
              <a:rPr lang="zh-CN" altLang="en-US" dirty="0">
                <a:sym typeface="+mn-ea"/>
              </a:rPr>
              <a:t>之间建立</a:t>
            </a:r>
            <a:r>
              <a:rPr lang="zh-CN" altLang="en-US" dirty="0">
                <a:solidFill>
                  <a:srgbClr val="FF0000"/>
                </a:solidFill>
                <a:sym typeface="+mn-ea"/>
              </a:rPr>
              <a:t>映射</a:t>
            </a:r>
            <a:r>
              <a:rPr lang="zh-CN" altLang="en-US" dirty="0">
                <a:sym typeface="+mn-ea"/>
              </a:rPr>
              <a:t>，把这个过程数学化，也是本讲的进化算法。</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96975"/>
            <a:ext cx="8229600" cy="4968875"/>
          </a:xfrm>
          <a:ln>
            <a:solidFill>
              <a:schemeClr val="tx1"/>
            </a:solidFill>
          </a:ln>
        </p:spPr>
        <p:txBody>
          <a:bodyPr vert="horz" tIns="144000">
            <a:noAutofit/>
          </a:bodyPr>
          <a:lstStyle/>
          <a:p>
            <a:pPr marL="109855" marR="0" lvl="0" indent="0" algn="l" defTabSz="914400" rtl="0" eaLnBrk="1" fontAlgn="auto" latinLnBrk="0" hangingPunct="1">
              <a:lnSpc>
                <a:spcPct val="100000"/>
              </a:lnSpc>
              <a:spcBef>
                <a:spcPts val="400"/>
              </a:spcBef>
              <a:spcAft>
                <a:spcPts val="0"/>
              </a:spcAft>
              <a:buClr>
                <a:schemeClr val="accent1"/>
              </a:buClr>
              <a:buSzPct val="68000"/>
              <a:buFont typeface="Wingdings 3" panose="05040102010807070707"/>
              <a:buNone/>
              <a:defRPr/>
            </a:pP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Let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 </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altLang="zh-CN" sz="28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a:t>
            </a:r>
            <a:r>
              <a:rPr kumimoji="0" lang="en-US" altLang="zh-CN" sz="2800" b="0" i="0"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1</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 </a:t>
            </a:r>
            <a:r>
              <a:rPr kumimoji="0" lang="en-US" altLang="zh-CN" sz="28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a:t>
            </a:r>
            <a:r>
              <a:rPr kumimoji="0" lang="en-US" altLang="zh-CN" sz="2800" b="0" i="1"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N</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be the current population </a:t>
            </a:r>
          </a:p>
          <a:p>
            <a:pPr marL="109855" marR="0" lvl="0" indent="0" algn="l" defTabSz="914400" rtl="0" eaLnBrk="1" fontAlgn="auto" latinLnBrk="0" hangingPunct="1">
              <a:lnSpc>
                <a:spcPct val="100000"/>
              </a:lnSpc>
              <a:spcBef>
                <a:spcPts val="400"/>
              </a:spcBef>
              <a:spcAft>
                <a:spcPts val="0"/>
              </a:spcAft>
              <a:buClr>
                <a:schemeClr val="accent1"/>
              </a:buClr>
              <a:buSzPct val="68000"/>
              <a:buFont typeface="Wingdings 3" panose="05040102010807070707"/>
              <a:buNone/>
              <a:defRPr/>
            </a:pP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Let </a:t>
            </a:r>
            <a:r>
              <a:rPr kumimoji="0" lang="en-US" altLang="zh-CN" sz="28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8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 </a:t>
            </a:r>
            <a:r>
              <a:rPr kumimoji="0" lang="en-US" altLang="zh-CN" sz="28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f</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8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a:t>
            </a:r>
            <a:r>
              <a:rPr kumimoji="0" lang="en-US" altLang="zh-CN" sz="2800" b="0" i="1"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Symbol" panose="05050102010706020507"/>
              </a:rPr>
              <a:t></a:t>
            </a:r>
            <a:r>
              <a:rPr kumimoji="0" lang="en-US" altLang="zh-CN" sz="28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f</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8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a:t>
            </a:r>
            <a:r>
              <a:rPr kumimoji="0" lang="en-US" altLang="zh-CN" sz="2800" b="0" i="1"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j</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be the fitness probabilities </a:t>
            </a:r>
          </a:p>
          <a:p>
            <a:pPr marL="109855" marR="0" lvl="0" indent="0" algn="l" defTabSz="914400" rtl="0" eaLnBrk="1" fontAlgn="auto" latinLnBrk="0" hangingPunct="1">
              <a:lnSpc>
                <a:spcPct val="100000"/>
              </a:lnSpc>
              <a:spcBef>
                <a:spcPts val="400"/>
              </a:spcBef>
              <a:spcAft>
                <a:spcPts val="0"/>
              </a:spcAft>
              <a:buClr>
                <a:schemeClr val="accent1"/>
              </a:buClr>
              <a:buSzPct val="68000"/>
              <a:buFont typeface="Wingdings 3" panose="05040102010807070707"/>
              <a:buNone/>
              <a:defRPr/>
            </a:pPr>
            <a:r>
              <a:rPr kumimoji="0" lang="nn-NO"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for </a:t>
            </a:r>
            <a:r>
              <a:rPr kumimoji="0" lang="nn-NO" altLang="zh-CN" sz="28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k </a:t>
            </a:r>
            <a:r>
              <a:rPr kumimoji="0" lang="nn-NO"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1; </a:t>
            </a:r>
            <a:r>
              <a:rPr kumimoji="0" lang="nn-NO" altLang="zh-CN" sz="28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k </a:t>
            </a:r>
            <a:r>
              <a:rPr kumimoji="0" lang="nn-NO"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&lt; N; </a:t>
            </a:r>
            <a:r>
              <a:rPr kumimoji="0" lang="nn-NO" altLang="zh-CN" sz="28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k </a:t>
            </a:r>
            <a:r>
              <a:rPr kumimoji="0" lang="nn-NO"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2 </a:t>
            </a:r>
          </a:p>
          <a:p>
            <a:pPr marL="365760" marR="0" lvl="1" indent="0" algn="l" defTabSz="914400" rtl="0" eaLnBrk="1" fontAlgn="auto" latinLnBrk="0" hangingPunct="1">
              <a:lnSpc>
                <a:spcPct val="100000"/>
              </a:lnSpc>
              <a:spcBef>
                <a:spcPts val="325"/>
              </a:spcBef>
              <a:spcAft>
                <a:spcPts val="0"/>
              </a:spcAft>
              <a:buClr>
                <a:schemeClr val="accent1"/>
              </a:buClr>
              <a:buSzTx/>
              <a:buFont typeface="Verdana" panose="020B0604030504040204"/>
              <a:buNone/>
              <a:defRPr/>
            </a:pPr>
            <a:r>
              <a:rPr kumimoji="0" lang="en-US" altLang="zh-CN"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Parent1 = randomly pick </a:t>
            </a:r>
            <a:r>
              <a:rPr kumimoji="0" lang="en-US" altLang="zh-CN" sz="26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a:t>
            </a:r>
            <a:r>
              <a:rPr kumimoji="0" lang="en-US" altLang="zh-CN" sz="2600" b="0" i="1"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a:t>
            </a:r>
            <a:r>
              <a:rPr kumimoji="0" lang="en-US" altLang="zh-CN" sz="26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altLang="zh-CN"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with prob. </a:t>
            </a:r>
            <a:r>
              <a:rPr kumimoji="0" lang="en-US" altLang="zh-CN" sz="26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a:t>
            </a:r>
            <a:r>
              <a:rPr kumimoji="0" lang="en-US" altLang="zh-CN"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6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a:t>
            </a:r>
            <a:r>
              <a:rPr kumimoji="0" lang="en-US" altLang="zh-CN"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L="365760" marR="0" lvl="1" indent="0" algn="l" defTabSz="914400" rtl="0" eaLnBrk="1" fontAlgn="auto" latinLnBrk="0" hangingPunct="1">
              <a:lnSpc>
                <a:spcPct val="100000"/>
              </a:lnSpc>
              <a:spcBef>
                <a:spcPts val="325"/>
              </a:spcBef>
              <a:spcAft>
                <a:spcPts val="0"/>
              </a:spcAft>
              <a:buClr>
                <a:schemeClr val="accent1"/>
              </a:buClr>
              <a:buSzTx/>
              <a:buFont typeface="Verdana" panose="020B0604030504040204"/>
              <a:buNone/>
              <a:defRPr/>
            </a:pPr>
            <a:r>
              <a:rPr kumimoji="0" lang="en-US" altLang="zh-CN"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Parent2 = randomly pick another </a:t>
            </a:r>
            <a:r>
              <a:rPr kumimoji="0" lang="en-US" altLang="zh-CN" sz="26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a:t>
            </a:r>
            <a:r>
              <a:rPr kumimoji="0" lang="en-US" altLang="zh-CN" sz="2600" b="0" i="1"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j</a:t>
            </a:r>
            <a:r>
              <a:rPr kumimoji="0" lang="en-US" altLang="zh-CN" sz="26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altLang="zh-CN"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with prob. </a:t>
            </a:r>
            <a:r>
              <a:rPr kumimoji="0" lang="en-US" altLang="zh-CN" sz="26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a:t>
            </a:r>
            <a:r>
              <a:rPr kumimoji="0" lang="en-US" altLang="zh-CN"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6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j</a:t>
            </a:r>
            <a:r>
              <a:rPr kumimoji="0" lang="en-US" altLang="zh-CN"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L="365760" marR="0" lvl="1" indent="0" algn="l" defTabSz="914400" rtl="0" eaLnBrk="1" fontAlgn="auto" latinLnBrk="0" hangingPunct="1">
              <a:lnSpc>
                <a:spcPct val="100000"/>
              </a:lnSpc>
              <a:spcBef>
                <a:spcPts val="325"/>
              </a:spcBef>
              <a:spcAft>
                <a:spcPts val="0"/>
              </a:spcAft>
              <a:buClr>
                <a:schemeClr val="accent1"/>
              </a:buClr>
              <a:buSzTx/>
              <a:buFont typeface="Verdana" panose="020B0604030504040204"/>
              <a:buNone/>
              <a:defRPr/>
            </a:pPr>
            <a:r>
              <a:rPr kumimoji="0" lang="en-US" altLang="zh-CN"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Randomly select 1 crossover point, and swap strings of parents 1 and 2 to generate children </a:t>
            </a:r>
            <a:r>
              <a:rPr kumimoji="0" lang="en-US" altLang="zh-CN" sz="26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a:t>
            </a:r>
            <a:r>
              <a:rPr kumimoji="0" lang="en-US" altLang="zh-CN"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6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k</a:t>
            </a:r>
            <a:r>
              <a:rPr kumimoji="0" lang="en-US" altLang="zh-CN"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and </a:t>
            </a:r>
            <a:r>
              <a:rPr kumimoji="0" lang="en-US" altLang="zh-CN" sz="26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a:t>
            </a:r>
            <a:r>
              <a:rPr kumimoji="0" lang="en-US" altLang="zh-CN"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6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k</a:t>
            </a:r>
            <a:r>
              <a:rPr kumimoji="0" lang="en-US" altLang="zh-CN"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+1] </a:t>
            </a:r>
          </a:p>
          <a:p>
            <a:pPr marL="109855" marR="0" lvl="0" indent="0" algn="l" defTabSz="914400" rtl="0" eaLnBrk="1" fontAlgn="auto" latinLnBrk="0" hangingPunct="1">
              <a:lnSpc>
                <a:spcPct val="100000"/>
              </a:lnSpc>
              <a:spcBef>
                <a:spcPts val="400"/>
              </a:spcBef>
              <a:spcAft>
                <a:spcPts val="0"/>
              </a:spcAft>
              <a:buClr>
                <a:schemeClr val="accent1"/>
              </a:buClr>
              <a:buSzPct val="68000"/>
              <a:buFont typeface="Wingdings 3" panose="05040102010807070707"/>
              <a:buNone/>
              <a:defRPr/>
            </a:pPr>
            <a:r>
              <a:rPr kumimoji="0" lang="nn-NO"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for </a:t>
            </a:r>
            <a:r>
              <a:rPr kumimoji="0" lang="nn-NO" altLang="zh-CN" sz="28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k </a:t>
            </a:r>
            <a:r>
              <a:rPr kumimoji="0" lang="nn-NO"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1; </a:t>
            </a:r>
            <a:r>
              <a:rPr kumimoji="0" lang="nn-NO" altLang="zh-CN" sz="28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k</a:t>
            </a:r>
            <a:r>
              <a:rPr kumimoji="0" lang="nn-NO" altLang="zh-CN" sz="28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Symbol" panose="05050102010706020507"/>
              </a:rPr>
              <a:t></a:t>
            </a:r>
            <a:r>
              <a:rPr kumimoji="0" lang="nn-NO"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N; </a:t>
            </a:r>
            <a:r>
              <a:rPr kumimoji="0" lang="nn-NO" altLang="zh-CN" sz="28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k</a:t>
            </a:r>
            <a:r>
              <a:rPr kumimoji="0" lang="nn-NO"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L="365760" marR="0" lvl="1" indent="0" algn="l" defTabSz="914400" rtl="0" eaLnBrk="1" fontAlgn="auto" latinLnBrk="0" hangingPunct="1">
              <a:lnSpc>
                <a:spcPct val="100000"/>
              </a:lnSpc>
              <a:spcBef>
                <a:spcPts val="325"/>
              </a:spcBef>
              <a:spcAft>
                <a:spcPts val="0"/>
              </a:spcAft>
              <a:buClr>
                <a:schemeClr val="accent1"/>
              </a:buClr>
              <a:buSzTx/>
              <a:buFont typeface="Verdana" panose="020B0604030504040204"/>
              <a:buNone/>
              <a:defRPr/>
            </a:pPr>
            <a:r>
              <a:rPr kumimoji="0" lang="en-US" altLang="zh-CN"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Randomly mutate each position in </a:t>
            </a:r>
            <a:r>
              <a:rPr kumimoji="0" lang="en-US" altLang="zh-CN" sz="26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a:t>
            </a:r>
            <a:r>
              <a:rPr kumimoji="0" lang="en-US" altLang="zh-CN"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6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k</a:t>
            </a:r>
            <a:r>
              <a:rPr kumimoji="0" lang="en-US" altLang="zh-CN"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with a small prob. </a:t>
            </a:r>
          </a:p>
          <a:p>
            <a:pPr marL="109855" marR="0" lvl="0" indent="0" algn="l" defTabSz="914400" rtl="0" eaLnBrk="1" fontAlgn="auto" latinLnBrk="0" hangingPunct="1">
              <a:lnSpc>
                <a:spcPct val="100000"/>
              </a:lnSpc>
              <a:spcBef>
                <a:spcPts val="400"/>
              </a:spcBef>
              <a:spcAft>
                <a:spcPts val="0"/>
              </a:spcAft>
              <a:buClr>
                <a:schemeClr val="accent1"/>
              </a:buClr>
              <a:buSzPct val="68000"/>
              <a:buFont typeface="Wingdings 3" panose="05040102010807070707"/>
              <a:buNone/>
              <a:defRPr/>
            </a:pP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New generation replaces old generation: </a:t>
            </a:r>
            <a:r>
              <a:rPr kumimoji="0" lang="en-US" altLang="zh-CN" sz="28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 </a:t>
            </a:r>
            <a:r>
              <a:rPr kumimoji="0" lang="en-US" altLang="zh-CN" sz="28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defRPr/>
            </a:pPr>
            <a:endPar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defRPr/>
            </a:pPr>
            <a:endPar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6627" name="灯片编号占位符 2"/>
          <p:cNvSpPr txBox="1">
            <a:spLocks noGrp="1"/>
          </p:cNvSpPr>
          <p:nvPr>
            <p:ph type="sldNum" sz="quarter" idx="4"/>
          </p:nvPr>
        </p:nvSpPr>
        <p:spPr>
          <a:xfrm>
            <a:off x="8647113" y="6408738"/>
            <a:ext cx="366712" cy="365125"/>
          </a:xfrm>
          <a:noFill/>
          <a:ln>
            <a:noFill/>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Lucida Sans Unicode" panose="020B0602030504020204" pitchFamily="34" charset="0"/>
                <a:ea typeface="黑体" panose="02010609060101010101" pitchFamily="49"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Lucida Sans Unicode" panose="020B0602030504020204" pitchFamily="34" charset="0"/>
                <a:ea typeface="宋体" panose="02010600030101010101" pitchFamily="2" charset="-122"/>
                <a:cs typeface="+mn-cs"/>
              </a:defRPr>
            </a:lvl5pPr>
          </a:lstStyle>
          <a:p>
            <a:pPr lvl="0" algn="r">
              <a:buNone/>
            </a:pPr>
            <a:endParaRPr lang="zh-CN" altLang="en-US" sz="1000" dirty="0">
              <a:solidFill>
                <a:srgbClr val="000000"/>
              </a:solidFill>
            </a:endParaRPr>
          </a:p>
        </p:txBody>
      </p:sp>
      <p:sp>
        <p:nvSpPr>
          <p:cNvPr id="4" name="标题 3"/>
          <p:cNvSpPr>
            <a:spLocks noGrp="1"/>
          </p:cNvSpPr>
          <p:nvPr>
            <p:ph type="title"/>
          </p:nvPr>
        </p:nvSpPr>
        <p:spPr>
          <a:xfrm>
            <a:off x="457200" y="274638"/>
            <a:ext cx="8229600" cy="994122"/>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Simple Genetic Algorithm (SGA)</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395536" y="260648"/>
            <a:ext cx="8208912" cy="864095"/>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a:t>
            </a:r>
          </a:p>
        </p:txBody>
      </p:sp>
      <p:sp>
        <p:nvSpPr>
          <p:cNvPr id="27651" name="Rectangle 3"/>
          <p:cNvSpPr>
            <a:spLocks noGrp="1"/>
          </p:cNvSpPr>
          <p:nvPr>
            <p:ph type="body"/>
          </p:nvPr>
        </p:nvSpPr>
        <p:spPr>
          <a:xfrm>
            <a:off x="395288" y="1557338"/>
            <a:ext cx="8229600" cy="4310062"/>
          </a:xfrm>
        </p:spPr>
        <p:txBody>
          <a:bodyPr vert="horz" wrap="square" anchor="t"/>
          <a:lstStyle/>
          <a:p>
            <a:r>
              <a:rPr lang="zh-CN" altLang="en-US" sz="3200" dirty="0">
                <a:latin typeface="Times New Roman" panose="02020603050405020304" pitchFamily="18" charset="0"/>
                <a:cs typeface="Times New Roman" panose="02020603050405020304" pitchFamily="18" charset="0"/>
              </a:rPr>
              <a:t>生成子代的机制不需要与问题相关的知识</a:t>
            </a:r>
            <a:endParaRPr lang="en-US" altLang="zh-CN" sz="3200" dirty="0">
              <a:latin typeface="Times New Roman" panose="02020603050405020304" pitchFamily="18" charset="0"/>
              <a:cs typeface="Times New Roman" panose="02020603050405020304" pitchFamily="18" charset="0"/>
            </a:endParaRPr>
          </a:p>
          <a:p>
            <a:r>
              <a:rPr lang="zh-CN" altLang="en-US" sz="3200" dirty="0">
                <a:latin typeface="Times New Roman" panose="02020603050405020304" pitchFamily="18" charset="0"/>
                <a:cs typeface="Times New Roman" panose="02020603050405020304" pitchFamily="18" charset="0"/>
              </a:rPr>
              <a:t>遗传算法中与具体问题相关的部分为：</a:t>
            </a:r>
            <a:endParaRPr lang="en-US" altLang="zh-CN" sz="3200" dirty="0">
              <a:latin typeface="Times New Roman" panose="02020603050405020304" pitchFamily="18" charset="0"/>
              <a:cs typeface="Times New Roman" panose="02020603050405020304" pitchFamily="18" charset="0"/>
            </a:endParaRPr>
          </a:p>
          <a:p>
            <a:pPr marL="907415" lvl="1" indent="-514350">
              <a:buFont typeface="+mj-lt"/>
              <a:buAutoNum type="arabicPeriod"/>
            </a:pPr>
            <a:r>
              <a:rPr lang="zh-CN" altLang="en-US" sz="2800" dirty="0">
                <a:latin typeface="Times New Roman" panose="02020603050405020304" pitchFamily="18" charset="0"/>
                <a:cs typeface="Times New Roman" panose="02020603050405020304" pitchFamily="18" charset="0"/>
              </a:rPr>
              <a:t>编码</a:t>
            </a:r>
            <a:r>
              <a:rPr lang="en-US" altLang="zh-CN" sz="2800" dirty="0">
                <a:latin typeface="Times New Roman" panose="02020603050405020304" pitchFamily="18" charset="0"/>
                <a:cs typeface="Times New Roman" panose="02020603050405020304" pitchFamily="18" charset="0"/>
              </a:rPr>
              <a:t>(Encoding , problem formulation)</a:t>
            </a:r>
          </a:p>
          <a:p>
            <a:pPr marL="907415" lvl="1" indent="-514350">
              <a:buFont typeface="+mj-lt"/>
              <a:buAutoNum type="arabicPeriod"/>
            </a:pPr>
            <a:r>
              <a:rPr lang="zh-CN" altLang="en-US" sz="2800" dirty="0">
                <a:latin typeface="Times New Roman" panose="02020603050405020304" pitchFamily="18" charset="0"/>
                <a:cs typeface="Times New Roman" panose="02020603050405020304" pitchFamily="18" charset="0"/>
              </a:rPr>
              <a:t>适应度函数定义</a:t>
            </a:r>
            <a:r>
              <a:rPr lang="en-US" altLang="zh-CN" sz="2800" dirty="0">
                <a:latin typeface="Times New Roman" panose="02020603050405020304" pitchFamily="18" charset="0"/>
                <a:cs typeface="Times New Roman" panose="02020603050405020304" pitchFamily="18" charset="0"/>
              </a:rPr>
              <a:t>(Fitness function)</a:t>
            </a:r>
            <a:endParaRPr lang="zh-CN" altLang="en-US" sz="2800" dirty="0">
              <a:latin typeface="Times New Roman" panose="02020603050405020304" pitchFamily="18" charset="0"/>
              <a:ea typeface="Times New Roman" panose="02020603050405020304" pitchFamily="18" charset="0"/>
            </a:endParaRPr>
          </a:p>
        </p:txBody>
      </p:sp>
    </p:spTree>
  </p:cSld>
  <p:clrMapOvr>
    <a:masterClrMapping/>
  </p:clrMapOvr>
  <p:transition spd="med">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755576" y="332656"/>
            <a:ext cx="7793037" cy="692150"/>
          </a:xfrm>
          <a:noFill/>
          <a:ln>
            <a:noFill/>
          </a:ln>
          <a:effectLst/>
          <a:sp3d prstMaterial="plastic"/>
        </p:spPr>
        <p:txBody>
          <a:bodyPr anchor="ctr">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GAs—Basic principles </a:t>
            </a:r>
          </a:p>
        </p:txBody>
      </p:sp>
      <p:sp>
        <p:nvSpPr>
          <p:cNvPr id="28675" name="Rectangle 3"/>
          <p:cNvSpPr>
            <a:spLocks noGrp="1"/>
          </p:cNvSpPr>
          <p:nvPr>
            <p:ph type="body"/>
          </p:nvPr>
        </p:nvSpPr>
        <p:spPr>
          <a:xfrm>
            <a:off x="611188" y="1268413"/>
            <a:ext cx="8532812" cy="4797425"/>
          </a:xfrm>
        </p:spPr>
        <p:txBody>
          <a:bodyPr vert="horz" wrap="square" anchor="t"/>
          <a:lstStyle/>
          <a:p>
            <a:r>
              <a:rPr lang="en-US" altLang="zh-CN" dirty="0">
                <a:latin typeface="Times New Roman" panose="02020603050405020304" pitchFamily="18" charset="0"/>
                <a:cs typeface="Times New Roman" panose="02020603050405020304" pitchFamily="18" charset="0"/>
              </a:rPr>
              <a:t>An individual is characterized by a set of parameters: </a:t>
            </a:r>
            <a:r>
              <a:rPr lang="en-US" altLang="zh-CN" i="1" dirty="0">
                <a:solidFill>
                  <a:srgbClr val="FF3300"/>
                </a:solidFill>
                <a:latin typeface="Times New Roman" panose="02020603050405020304" pitchFamily="18" charset="0"/>
                <a:cs typeface="Times New Roman" panose="02020603050405020304" pitchFamily="18" charset="0"/>
              </a:rPr>
              <a:t>Genes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基因</a:t>
            </a:r>
            <a:r>
              <a:rPr lang="en-US" altLang="zh-CN" dirty="0">
                <a:latin typeface="Times New Roman" panose="02020603050405020304" pitchFamily="18" charset="0"/>
                <a:cs typeface="Times New Roman" panose="02020603050405020304" pitchFamily="18" charset="0"/>
              </a:rPr>
              <a:t>)</a:t>
            </a:r>
            <a:endParaRPr lang="en-US" altLang="zh-CN" i="1" dirty="0">
              <a:solidFill>
                <a:srgbClr val="FF330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genes are joined into a string: </a:t>
            </a:r>
            <a:r>
              <a:rPr lang="en-US" altLang="zh-CN" i="1" dirty="0">
                <a:solidFill>
                  <a:srgbClr val="FF3300"/>
                </a:solidFill>
                <a:latin typeface="Times New Roman" panose="02020603050405020304" pitchFamily="18" charset="0"/>
                <a:cs typeface="Times New Roman" panose="02020603050405020304" pitchFamily="18" charset="0"/>
              </a:rPr>
              <a:t>Chromosome</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染色体</a:t>
            </a: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The chromosome forms the </a:t>
            </a:r>
            <a:r>
              <a:rPr lang="en-US" altLang="zh-CN" i="1" dirty="0">
                <a:solidFill>
                  <a:srgbClr val="FF3300"/>
                </a:solidFill>
                <a:latin typeface="Times New Roman" panose="02020603050405020304" pitchFamily="18" charset="0"/>
                <a:cs typeface="Times New Roman" panose="02020603050405020304" pitchFamily="18" charset="0"/>
              </a:rPr>
              <a:t>genotype</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基因型</a:t>
            </a:r>
            <a:r>
              <a:rPr lang="en-US" altLang="zh-CN" dirty="0">
                <a:latin typeface="Times New Roman" panose="02020603050405020304" pitchFamily="18" charset="0"/>
                <a:cs typeface="Times New Roman" panose="02020603050405020304" pitchFamily="18" charset="0"/>
              </a:rPr>
              <a:t>)</a:t>
            </a:r>
            <a:endParaRPr lang="en-US" altLang="zh-CN" i="1" dirty="0">
              <a:solidFill>
                <a:srgbClr val="FF330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genotype contains all information to construct an organism: the </a:t>
            </a:r>
            <a:r>
              <a:rPr lang="en-US" altLang="zh-CN" i="1" dirty="0">
                <a:solidFill>
                  <a:srgbClr val="FF3300"/>
                </a:solidFill>
                <a:latin typeface="Times New Roman" panose="02020603050405020304" pitchFamily="18" charset="0"/>
                <a:cs typeface="Times New Roman" panose="02020603050405020304" pitchFamily="18" charset="0"/>
              </a:rPr>
              <a:t>phenotype</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表现型</a:t>
            </a:r>
            <a:r>
              <a:rPr lang="en-US" altLang="zh-CN" dirty="0">
                <a:latin typeface="Times New Roman" panose="02020603050405020304" pitchFamily="18" charset="0"/>
                <a:cs typeface="Times New Roman" panose="02020603050405020304" pitchFamily="18" charset="0"/>
              </a:rPr>
              <a:t>)</a:t>
            </a:r>
            <a:endParaRPr lang="en-US" altLang="zh-CN" i="1" dirty="0">
              <a:solidFill>
                <a:srgbClr val="FF3300"/>
              </a:solidFill>
              <a:latin typeface="Times New Roman" panose="02020603050405020304" pitchFamily="18" charset="0"/>
              <a:cs typeface="Times New Roman" panose="02020603050405020304" pitchFamily="18" charset="0"/>
            </a:endParaRPr>
          </a:p>
          <a:p>
            <a:r>
              <a:rPr lang="en-US" altLang="zh-CN" i="1" dirty="0">
                <a:solidFill>
                  <a:srgbClr val="FF3300"/>
                </a:solidFill>
                <a:latin typeface="Times New Roman" panose="02020603050405020304" pitchFamily="18" charset="0"/>
                <a:cs typeface="Times New Roman" panose="02020603050405020304" pitchFamily="18" charset="0"/>
              </a:rPr>
              <a:t>Fitness</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适应度</a:t>
            </a:r>
            <a:r>
              <a:rPr lang="en-US" altLang="zh-CN" dirty="0">
                <a:latin typeface="Times New Roman" panose="02020603050405020304" pitchFamily="18" charset="0"/>
                <a:cs typeface="Times New Roman" panose="02020603050405020304" pitchFamily="18" charset="0"/>
              </a:rPr>
              <a:t>)</a:t>
            </a:r>
            <a:r>
              <a:rPr lang="en-US" altLang="zh-CN" dirty="0">
                <a:solidFill>
                  <a:srgbClr val="FF33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 measured in the real world (“struggle for life”) of the </a:t>
            </a:r>
            <a:r>
              <a:rPr lang="en-US" altLang="zh-CN" i="1" dirty="0">
                <a:solidFill>
                  <a:srgbClr val="FF3300"/>
                </a:solidFill>
                <a:latin typeface="Times New Roman" panose="02020603050405020304" pitchFamily="18" charset="0"/>
                <a:cs typeface="Times New Roman" panose="02020603050405020304" pitchFamily="18" charset="0"/>
              </a:rPr>
              <a:t>phenotype</a:t>
            </a:r>
            <a:endParaRPr lang="en-US" altLang="zh-CN" i="1" dirty="0">
              <a:solidFill>
                <a:srgbClr val="FF3300"/>
              </a:solidFill>
              <a:latin typeface="Times New Roman" panose="02020603050405020304" pitchFamily="18" charset="0"/>
              <a:ea typeface="Times New Roman" panose="02020603050405020304" pitchFamily="18" charset="0"/>
            </a:endParaRPr>
          </a:p>
        </p:txBody>
      </p:sp>
    </p:spTree>
  </p:cSld>
  <p:clrMapOvr>
    <a:masterClrMapping/>
  </p:clrMapOvr>
  <p:transition spd="med">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384176" y="260648"/>
            <a:ext cx="7793037" cy="592138"/>
          </a:xfrm>
          <a:noFill/>
          <a:ln>
            <a:noFill/>
          </a:ln>
          <a:effectLst/>
          <a:sp3d prstMaterial="plastic"/>
        </p:spPr>
        <p:txBody>
          <a:bodyPr anchor="ctr">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GAs—Encoding &amp; Decoding</a:t>
            </a:r>
          </a:p>
        </p:txBody>
      </p:sp>
      <p:sp>
        <p:nvSpPr>
          <p:cNvPr id="31747" name="Rectangle 3"/>
          <p:cNvSpPr>
            <a:spLocks noGrp="1"/>
          </p:cNvSpPr>
          <p:nvPr>
            <p:ph type="body"/>
          </p:nvPr>
        </p:nvSpPr>
        <p:spPr>
          <a:xfrm>
            <a:off x="179388" y="1190625"/>
            <a:ext cx="8496300" cy="5256213"/>
          </a:xfrm>
        </p:spPr>
        <p:txBody>
          <a:bodyPr vert="horz" wrap="square" anchor="t"/>
          <a:lstStyle/>
          <a:p>
            <a:r>
              <a:rPr lang="zh-CN" altLang="en-US" dirty="0">
                <a:solidFill>
                  <a:srgbClr val="FF0000"/>
                </a:solidFill>
                <a:latin typeface="Times New Roman" panose="02020603050405020304" pitchFamily="18" charset="0"/>
                <a:cs typeface="Times New Roman" panose="02020603050405020304" pitchFamily="18" charset="0"/>
                <a:sym typeface="+mn-ea"/>
              </a:rPr>
              <a:t>编码</a:t>
            </a:r>
            <a:r>
              <a:rPr lang="zh-CN" altLang="en-US" dirty="0">
                <a:solidFill>
                  <a:srgbClr val="000000"/>
                </a:solidFill>
                <a:latin typeface="Times New Roman" panose="02020603050405020304" pitchFamily="18" charset="0"/>
                <a:cs typeface="Times New Roman" panose="02020603050405020304" pitchFamily="18" charset="0"/>
                <a:sym typeface="+mn-ea"/>
              </a:rPr>
              <a:t>：</a:t>
            </a:r>
            <a:r>
              <a:rPr lang="zh-CN" altLang="en-US" dirty="0">
                <a:solidFill>
                  <a:srgbClr val="000000"/>
                </a:solidFill>
                <a:latin typeface="Times New Roman" panose="02020603050405020304" pitchFamily="18" charset="0"/>
                <a:cs typeface="Times New Roman" panose="02020603050405020304" pitchFamily="18" charset="0"/>
              </a:rPr>
              <a:t>将问题结构变换为位串形式编码表示的过程叫编码</a:t>
            </a:r>
            <a:r>
              <a:rPr lang="en-US" altLang="zh-CN" dirty="0">
                <a:solidFill>
                  <a:srgbClr val="000000"/>
                </a:solidFill>
                <a:latin typeface="Times New Roman" panose="02020603050405020304" pitchFamily="18" charset="0"/>
                <a:cs typeface="Times New Roman" panose="02020603050405020304" pitchFamily="18" charset="0"/>
              </a:rPr>
              <a:t>(Encoding) </a:t>
            </a:r>
            <a:r>
              <a:rPr lang="zh-CN" altLang="en-US" dirty="0">
                <a:solidFill>
                  <a:srgbClr val="000000"/>
                </a:solidFill>
                <a:latin typeface="Times New Roman" panose="02020603050405020304" pitchFamily="18" charset="0"/>
                <a:cs typeface="Times New Roman" panose="02020603050405020304" pitchFamily="18" charset="0"/>
              </a:rPr>
              <a:t>；</a:t>
            </a:r>
          </a:p>
          <a:p>
            <a:r>
              <a:rPr lang="zh-CN" altLang="en-US" dirty="0">
                <a:solidFill>
                  <a:srgbClr val="FF0000"/>
                </a:solidFill>
                <a:latin typeface="Times New Roman" panose="02020603050405020304" pitchFamily="18" charset="0"/>
                <a:cs typeface="Times New Roman" panose="02020603050405020304" pitchFamily="18" charset="0"/>
                <a:sym typeface="+mn-ea"/>
              </a:rPr>
              <a:t>解码</a:t>
            </a:r>
            <a:r>
              <a:rPr lang="zh-CN" altLang="en-US" dirty="0">
                <a:solidFill>
                  <a:srgbClr val="000000"/>
                </a:solidFill>
                <a:latin typeface="Times New Roman" panose="02020603050405020304" pitchFamily="18" charset="0"/>
                <a:cs typeface="Times New Roman" panose="02020603050405020304" pitchFamily="18" charset="0"/>
                <a:sym typeface="+mn-ea"/>
              </a:rPr>
              <a:t>：</a:t>
            </a:r>
            <a:r>
              <a:rPr lang="zh-CN" altLang="en-US" dirty="0">
                <a:solidFill>
                  <a:srgbClr val="000000"/>
                </a:solidFill>
                <a:latin typeface="Times New Roman" panose="02020603050405020304" pitchFamily="18" charset="0"/>
                <a:cs typeface="Times New Roman" panose="02020603050405020304" pitchFamily="18" charset="0"/>
              </a:rPr>
              <a:t>相反将位串形式编码表示变换为原问题结构的过程叫解码或译码</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Decoding</a:t>
            </a:r>
            <a:r>
              <a:rPr lang="en-US" altLang="zh-CN" dirty="0">
                <a:solidFill>
                  <a:srgbClr val="000000"/>
                </a:solidFill>
                <a:latin typeface="Times New Roman" panose="02020603050405020304" pitchFamily="18" charset="0"/>
                <a:cs typeface="Times New Roman" panose="02020603050405020304" pitchFamily="18" charset="0"/>
              </a:rPr>
              <a:t>)</a:t>
            </a:r>
          </a:p>
          <a:p>
            <a:endParaRPr lang="en-US" altLang="zh-CN" dirty="0">
              <a:solidFill>
                <a:srgbClr val="000000"/>
              </a:solidFill>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通常将解对应的参数</a:t>
            </a:r>
            <a:r>
              <a:rPr lang="en-US" altLang="zh-CN" dirty="0">
                <a:latin typeface="Times New Roman" panose="02020603050405020304" pitchFamily="18" charset="0"/>
                <a:cs typeface="Times New Roman" panose="02020603050405020304" pitchFamily="18" charset="0"/>
              </a:rPr>
              <a:t>(genes)</a:t>
            </a:r>
            <a:r>
              <a:rPr lang="zh-CN" altLang="en-US" dirty="0">
                <a:latin typeface="Times New Roman" panose="02020603050405020304" pitchFamily="18" charset="0"/>
                <a:cs typeface="Times New Roman" panose="02020603050405020304" pitchFamily="18" charset="0"/>
              </a:rPr>
              <a:t>连接成位串以构成“染色体”</a:t>
            </a:r>
            <a:r>
              <a:rPr lang="en-US" altLang="zh-CN" dirty="0">
                <a:latin typeface="Times New Roman" panose="02020603050405020304" pitchFamily="18" charset="0"/>
                <a:cs typeface="Times New Roman" panose="02020603050405020304" pitchFamily="18" charset="0"/>
              </a:rPr>
              <a:t> (chromosome)</a:t>
            </a:r>
          </a:p>
          <a:p>
            <a:endParaRPr lang="en-US" altLang="zh-CN" dirty="0">
              <a:latin typeface="Times New Roman" panose="02020603050405020304" pitchFamily="18" charset="0"/>
              <a:ea typeface="Times New Roman" panose="02020603050405020304" pitchFamily="18" charset="0"/>
            </a:endParaRPr>
          </a:p>
        </p:txBody>
      </p:sp>
      <p:pic>
        <p:nvPicPr>
          <p:cNvPr id="28681" name="Picture 9" descr="u=717507627,1043255742&amp;fm=0&amp;gp=0">
            <a:hlinkClick r:id="rId2"/>
          </p:cNvPr>
          <p:cNvPicPr>
            <a:picLocks noChangeAspect="1"/>
          </p:cNvPicPr>
          <p:nvPr/>
        </p:nvPicPr>
        <p:blipFill>
          <a:blip r:embed="rId3"/>
          <a:stretch>
            <a:fillRect/>
          </a:stretch>
        </p:blipFill>
        <p:spPr>
          <a:xfrm>
            <a:off x="1116013" y="5011738"/>
            <a:ext cx="1873250" cy="1404937"/>
          </a:xfrm>
          <a:prstGeom prst="rect">
            <a:avLst/>
          </a:prstGeom>
          <a:noFill/>
          <a:ln w="9525">
            <a:noFill/>
          </a:ln>
        </p:spPr>
      </p:pic>
      <p:pic>
        <p:nvPicPr>
          <p:cNvPr id="28682" name="Picture 10" descr="ANd9GcQhSwjo6JVLCJ50kuLFosXkl5PAgTCknppcBOHLGowEO2_BHoHFWw"/>
          <p:cNvPicPr>
            <a:picLocks noChangeAspect="1"/>
          </p:cNvPicPr>
          <p:nvPr/>
        </p:nvPicPr>
        <p:blipFill>
          <a:blip r:embed="rId4"/>
          <a:stretch>
            <a:fillRect/>
          </a:stretch>
        </p:blipFill>
        <p:spPr>
          <a:xfrm>
            <a:off x="3492500" y="4724400"/>
            <a:ext cx="2016125" cy="1722438"/>
          </a:xfrm>
          <a:prstGeom prst="rect">
            <a:avLst/>
          </a:prstGeom>
          <a:noFill/>
          <a:ln w="9525">
            <a:noFill/>
          </a:ln>
        </p:spPr>
      </p:pic>
      <p:pic>
        <p:nvPicPr>
          <p:cNvPr id="28683" name="Picture 11" descr="ANd9GcRtEDaZEB9rZV07yc8TGH66bdpOD5xluTYq3kD-1doWE_-5a62S"/>
          <p:cNvPicPr>
            <a:picLocks noChangeAspect="1"/>
          </p:cNvPicPr>
          <p:nvPr/>
        </p:nvPicPr>
        <p:blipFill>
          <a:blip r:embed="rId5"/>
          <a:stretch>
            <a:fillRect/>
          </a:stretch>
        </p:blipFill>
        <p:spPr>
          <a:xfrm>
            <a:off x="5891213" y="4795838"/>
            <a:ext cx="2286000" cy="1828800"/>
          </a:xfrm>
          <a:prstGeom prst="rect">
            <a:avLst/>
          </a:prstGeom>
          <a:noFill/>
          <a:ln w="9525">
            <a:noFill/>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81"/>
                                        </p:tgtEl>
                                        <p:attrNameLst>
                                          <p:attrName>style.visibility</p:attrName>
                                        </p:attrNameLst>
                                      </p:cBhvr>
                                      <p:to>
                                        <p:strVal val="visible"/>
                                      </p:to>
                                    </p:set>
                                    <p:animEffect transition="in" filter="blinds(horizontal)">
                                      <p:cBhvr>
                                        <p:cTn id="7" dur="500"/>
                                        <p:tgtEl>
                                          <p:spTgt spid="28681"/>
                                        </p:tgtEl>
                                      </p:cBhvr>
                                    </p:animEffect>
                                  </p:childTnLst>
                                </p:cTn>
                              </p:par>
                              <p:par>
                                <p:cTn id="8" presetID="3" presetClass="entr" presetSubtype="10" fill="hold" nodeType="withEffect">
                                  <p:stCondLst>
                                    <p:cond delay="0"/>
                                  </p:stCondLst>
                                  <p:childTnLst>
                                    <p:set>
                                      <p:cBhvr>
                                        <p:cTn id="9" dur="1" fill="hold">
                                          <p:stCondLst>
                                            <p:cond delay="0"/>
                                          </p:stCondLst>
                                        </p:cTn>
                                        <p:tgtEl>
                                          <p:spTgt spid="28682"/>
                                        </p:tgtEl>
                                        <p:attrNameLst>
                                          <p:attrName>style.visibility</p:attrName>
                                        </p:attrNameLst>
                                      </p:cBhvr>
                                      <p:to>
                                        <p:strVal val="visible"/>
                                      </p:to>
                                    </p:set>
                                    <p:animEffect transition="in" filter="blinds(horizontal)">
                                      <p:cBhvr>
                                        <p:cTn id="10" dur="500"/>
                                        <p:tgtEl>
                                          <p:spTgt spid="28682"/>
                                        </p:tgtEl>
                                      </p:cBhvr>
                                    </p:animEffect>
                                  </p:childTnLst>
                                </p:cTn>
                              </p:par>
                              <p:par>
                                <p:cTn id="11" presetID="3" presetClass="entr" presetSubtype="10" fill="hold" nodeType="withEffect">
                                  <p:stCondLst>
                                    <p:cond delay="0"/>
                                  </p:stCondLst>
                                  <p:childTnLst>
                                    <p:set>
                                      <p:cBhvr>
                                        <p:cTn id="12" dur="1" fill="hold">
                                          <p:stCondLst>
                                            <p:cond delay="0"/>
                                          </p:stCondLst>
                                        </p:cTn>
                                        <p:tgtEl>
                                          <p:spTgt spid="28683"/>
                                        </p:tgtEl>
                                        <p:attrNameLst>
                                          <p:attrName>style.visibility</p:attrName>
                                        </p:attrNameLst>
                                      </p:cBhvr>
                                      <p:to>
                                        <p:strVal val="visible"/>
                                      </p:to>
                                    </p:set>
                                    <p:animEffect transition="in" filter="blinds(horizontal)">
                                      <p:cBhvr>
                                        <p:cTn id="13" dur="500"/>
                                        <p:tgtEl>
                                          <p:spTgt spid="28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467544" y="260648"/>
            <a:ext cx="7793037" cy="836613"/>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GAs—Encoding &amp; Decoding</a:t>
            </a:r>
            <a:endParaRPr kumimoji="0" lang="zh-CN" altLang="en-US"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p:txBody>
      </p:sp>
      <p:sp>
        <p:nvSpPr>
          <p:cNvPr id="32771" name="Rectangle 3"/>
          <p:cNvSpPr>
            <a:spLocks noGrp="1"/>
          </p:cNvSpPr>
          <p:nvPr>
            <p:ph type="body"/>
          </p:nvPr>
        </p:nvSpPr>
        <p:spPr>
          <a:xfrm>
            <a:off x="395605" y="1268730"/>
            <a:ext cx="8547100" cy="3802380"/>
          </a:xfrm>
        </p:spPr>
        <p:txBody>
          <a:bodyPr vert="horz" wrap="square" anchor="t"/>
          <a:lstStyle/>
          <a:p>
            <a:pPr>
              <a:lnSpc>
                <a:spcPct val="90000"/>
              </a:lnSpc>
            </a:pPr>
            <a:r>
              <a:rPr lang="en-US" altLang="zh-CN" sz="2800" dirty="0">
                <a:latin typeface="Times New Roman" panose="02020603050405020304" pitchFamily="18" charset="0"/>
                <a:cs typeface="Times New Roman" panose="02020603050405020304" pitchFamily="18" charset="0"/>
              </a:rPr>
              <a:t>Chromosomes could be:</a:t>
            </a:r>
          </a:p>
          <a:p>
            <a:pPr lvl="1">
              <a:lnSpc>
                <a:spcPct val="90000"/>
              </a:lnSpc>
            </a:pPr>
            <a:r>
              <a:rPr lang="en-US" altLang="zh-CN" sz="2400" dirty="0">
                <a:latin typeface="Times New Roman" panose="02020603050405020304" pitchFamily="18" charset="0"/>
                <a:cs typeface="Times New Roman" panose="02020603050405020304" pitchFamily="18" charset="0"/>
              </a:rPr>
              <a:t>Bit strings                                         	(0101 ... 1100)</a:t>
            </a:r>
          </a:p>
          <a:p>
            <a:pPr lvl="1">
              <a:lnSpc>
                <a:spcPct val="90000"/>
              </a:lnSpc>
            </a:pPr>
            <a:r>
              <a:rPr lang="en-US" altLang="zh-CN" sz="2400" dirty="0">
                <a:latin typeface="Times New Roman" panose="02020603050405020304" pitchFamily="18" charset="0"/>
                <a:cs typeface="Times New Roman" panose="02020603050405020304" pitchFamily="18" charset="0"/>
              </a:rPr>
              <a:t>Real numbers                     		(43.2 -33.1 ... 0.0 89.2) </a:t>
            </a:r>
          </a:p>
          <a:p>
            <a:pPr lvl="1">
              <a:lnSpc>
                <a:spcPct val="90000"/>
              </a:lnSpc>
            </a:pPr>
            <a:r>
              <a:rPr lang="en-US" altLang="zh-CN" sz="2400" dirty="0">
                <a:latin typeface="Times New Roman" panose="02020603050405020304" pitchFamily="18" charset="0"/>
                <a:cs typeface="Times New Roman" panose="02020603050405020304" pitchFamily="18" charset="0"/>
              </a:rPr>
              <a:t>Permutations(</a:t>
            </a:r>
            <a:r>
              <a:rPr lang="zh-CN" altLang="en-US" sz="2400" dirty="0">
                <a:latin typeface="Times New Roman" panose="02020603050405020304" pitchFamily="18" charset="0"/>
                <a:cs typeface="Times New Roman" panose="02020603050405020304" pitchFamily="18" charset="0"/>
              </a:rPr>
              <a:t>排列</a:t>
            </a:r>
            <a:r>
              <a:rPr lang="en-US" altLang="zh-CN" sz="2400" dirty="0">
                <a:latin typeface="Times New Roman" panose="02020603050405020304" pitchFamily="18" charset="0"/>
                <a:cs typeface="Times New Roman" panose="02020603050405020304" pitchFamily="18" charset="0"/>
              </a:rPr>
              <a:t>) of element     	(E</a:t>
            </a:r>
            <a:r>
              <a:rPr lang="en-US" altLang="zh-CN" sz="2400" baseline="-25000" dirty="0">
                <a:latin typeface="Times New Roman" panose="02020603050405020304" pitchFamily="18" charset="0"/>
                <a:cs typeface="Times New Roman" panose="02020603050405020304" pitchFamily="18" charset="0"/>
              </a:rPr>
              <a:t>11</a:t>
            </a:r>
            <a:r>
              <a:rPr lang="en-US" altLang="zh-CN" sz="2400" dirty="0">
                <a:latin typeface="Times New Roman" panose="02020603050405020304" pitchFamily="18" charset="0"/>
                <a:cs typeface="Times New Roman" panose="02020603050405020304" pitchFamily="18" charset="0"/>
              </a:rPr>
              <a:t> E</a:t>
            </a:r>
            <a:r>
              <a:rPr lang="en-US" altLang="zh-CN" sz="2400" baseline="-25000" dirty="0">
                <a:latin typeface="Times New Roman" panose="02020603050405020304" pitchFamily="18" charset="0"/>
                <a:cs typeface="Times New Roman" panose="02020603050405020304" pitchFamily="18" charset="0"/>
              </a:rPr>
              <a:t>3</a:t>
            </a:r>
            <a:r>
              <a:rPr lang="en-US" altLang="zh-CN" sz="2400" dirty="0">
                <a:latin typeface="Times New Roman" panose="02020603050405020304" pitchFamily="18" charset="0"/>
                <a:cs typeface="Times New Roman" panose="02020603050405020304" pitchFamily="18" charset="0"/>
              </a:rPr>
              <a:t> E</a:t>
            </a:r>
            <a:r>
              <a:rPr lang="en-US" altLang="zh-CN" sz="2400" baseline="-25000" dirty="0">
                <a:latin typeface="Times New Roman" panose="02020603050405020304" pitchFamily="18" charset="0"/>
                <a:cs typeface="Times New Roman" panose="02020603050405020304" pitchFamily="18" charset="0"/>
              </a:rPr>
              <a:t>7</a:t>
            </a:r>
            <a:r>
              <a:rPr lang="en-US" altLang="zh-CN" sz="2400" dirty="0">
                <a:latin typeface="Times New Roman" panose="02020603050405020304" pitchFamily="18" charset="0"/>
                <a:cs typeface="Times New Roman" panose="02020603050405020304" pitchFamily="18" charset="0"/>
              </a:rPr>
              <a:t> ... E</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E</a:t>
            </a:r>
            <a:r>
              <a:rPr lang="en-US" altLang="zh-CN" sz="2400" baseline="-25000" dirty="0">
                <a:latin typeface="Times New Roman" panose="02020603050405020304" pitchFamily="18" charset="0"/>
                <a:cs typeface="Times New Roman" panose="02020603050405020304" pitchFamily="18" charset="0"/>
              </a:rPr>
              <a:t>15</a:t>
            </a:r>
            <a:r>
              <a:rPr lang="en-US" altLang="zh-CN" sz="2400" dirty="0">
                <a:latin typeface="Times New Roman" panose="02020603050405020304" pitchFamily="18" charset="0"/>
                <a:cs typeface="Times New Roman" panose="02020603050405020304" pitchFamily="18" charset="0"/>
              </a:rPr>
              <a:t>)</a:t>
            </a:r>
          </a:p>
          <a:p>
            <a:pPr lvl="1">
              <a:lnSpc>
                <a:spcPct val="90000"/>
              </a:lnSpc>
            </a:pPr>
            <a:r>
              <a:rPr lang="en-US" altLang="zh-CN" sz="2400" dirty="0">
                <a:latin typeface="Times New Roman" panose="02020603050405020304" pitchFamily="18" charset="0"/>
                <a:cs typeface="Times New Roman" panose="02020603050405020304" pitchFamily="18" charset="0"/>
              </a:rPr>
              <a:t>Lists of rules                       		(R</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R</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R</a:t>
            </a:r>
            <a:r>
              <a:rPr lang="en-US" altLang="zh-CN" sz="2400" baseline="-25000" dirty="0">
                <a:latin typeface="Times New Roman" panose="02020603050405020304" pitchFamily="18" charset="0"/>
                <a:cs typeface="Times New Roman" panose="02020603050405020304" pitchFamily="18" charset="0"/>
              </a:rPr>
              <a:t>3</a:t>
            </a:r>
            <a:r>
              <a:rPr lang="en-US" altLang="zh-CN" sz="2400" dirty="0">
                <a:latin typeface="Times New Roman" panose="02020603050405020304" pitchFamily="18" charset="0"/>
                <a:cs typeface="Times New Roman" panose="02020603050405020304" pitchFamily="18" charset="0"/>
              </a:rPr>
              <a:t> ... R</a:t>
            </a:r>
            <a:r>
              <a:rPr lang="en-US" altLang="zh-CN" sz="2400" baseline="-25000" dirty="0">
                <a:latin typeface="Times New Roman" panose="02020603050405020304" pitchFamily="18" charset="0"/>
                <a:cs typeface="Times New Roman" panose="02020603050405020304" pitchFamily="18" charset="0"/>
              </a:rPr>
              <a:t>22</a:t>
            </a:r>
            <a:r>
              <a:rPr lang="en-US" altLang="zh-CN" sz="2400" dirty="0">
                <a:latin typeface="Times New Roman" panose="02020603050405020304" pitchFamily="18" charset="0"/>
                <a:cs typeface="Times New Roman" panose="02020603050405020304" pitchFamily="18" charset="0"/>
              </a:rPr>
              <a:t> R</a:t>
            </a:r>
            <a:r>
              <a:rPr lang="en-US" altLang="zh-CN" sz="2400" baseline="-25000" dirty="0">
                <a:latin typeface="Times New Roman" panose="02020603050405020304" pitchFamily="18" charset="0"/>
                <a:cs typeface="Times New Roman" panose="02020603050405020304" pitchFamily="18" charset="0"/>
              </a:rPr>
              <a:t>23</a:t>
            </a:r>
            <a:r>
              <a:rPr lang="en-US" altLang="zh-CN" sz="2400" dirty="0">
                <a:latin typeface="Times New Roman" panose="02020603050405020304" pitchFamily="18" charset="0"/>
                <a:cs typeface="Times New Roman" panose="02020603050405020304" pitchFamily="18" charset="0"/>
              </a:rPr>
              <a:t>)</a:t>
            </a:r>
          </a:p>
          <a:p>
            <a:pPr lvl="1">
              <a:lnSpc>
                <a:spcPct val="90000"/>
              </a:lnSpc>
            </a:pPr>
            <a:r>
              <a:rPr lang="en-US" altLang="zh-CN" sz="2400" dirty="0">
                <a:latin typeface="Times New Roman" panose="02020603050405020304" pitchFamily="18" charset="0"/>
                <a:cs typeface="Times New Roman" panose="02020603050405020304" pitchFamily="18" charset="0"/>
              </a:rPr>
              <a:t>Program elements              		 (genetic programming)</a:t>
            </a:r>
          </a:p>
          <a:p>
            <a:pPr lvl="1">
              <a:lnSpc>
                <a:spcPct val="90000"/>
              </a:lnSpc>
            </a:pPr>
            <a:r>
              <a:rPr lang="en-US" altLang="zh-CN" sz="2400" dirty="0">
                <a:latin typeface="Times New Roman" panose="02020603050405020304" pitchFamily="18" charset="0"/>
                <a:cs typeface="Times New Roman" panose="02020603050405020304" pitchFamily="18" charset="0"/>
              </a:rPr>
              <a:t>... any data structure ...</a:t>
            </a:r>
          </a:p>
          <a:p>
            <a:pPr>
              <a:lnSpc>
                <a:spcPct val="90000"/>
              </a:lnSpc>
            </a:pPr>
            <a:r>
              <a:rPr lang="zh-CN" altLang="en-US" dirty="0">
                <a:latin typeface="Times New Roman" panose="02020603050405020304" pitchFamily="18" charset="0"/>
                <a:cs typeface="Times New Roman" panose="02020603050405020304" pitchFamily="18" charset="0"/>
              </a:rPr>
              <a:t>基因的排列顺序通常很重要</a:t>
            </a:r>
            <a:endParaRPr lang="en-US" altLang="zh-CN" dirty="0">
              <a:latin typeface="Times New Roman" panose="02020603050405020304" pitchFamily="18" charset="0"/>
              <a:cs typeface="Times New Roman" panose="02020603050405020304" pitchFamily="18" charset="0"/>
            </a:endParaRPr>
          </a:p>
          <a:p>
            <a:pPr>
              <a:lnSpc>
                <a:spcPct val="90000"/>
              </a:lnSpc>
            </a:pPr>
            <a:r>
              <a:rPr lang="zh-CN" altLang="en-US" dirty="0">
                <a:latin typeface="Times New Roman" panose="02020603050405020304" pitchFamily="18" charset="0"/>
                <a:cs typeface="Times New Roman" panose="02020603050405020304" pitchFamily="18" charset="0"/>
              </a:rPr>
              <a:t>好的编码方式对遗传算法的性能有非常重要的影响</a:t>
            </a:r>
            <a:endParaRPr lang="en-US" altLang="zh-CN"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p:cNvSpPr>
          <p:nvPr>
            <p:ph idx="1"/>
          </p:nvPr>
        </p:nvSpPr>
        <p:spPr>
          <a:xfrm>
            <a:off x="468313" y="1125538"/>
            <a:ext cx="8229600" cy="2663825"/>
          </a:xfrm>
        </p:spPr>
        <p:txBody>
          <a:bodyPr vert="horz" wrap="square" anchor="t"/>
          <a:lstStyle/>
          <a:p>
            <a:pPr>
              <a:buSzPct val="68000"/>
            </a:pPr>
            <a:r>
              <a:rPr kumimoji="0" lang="en-US" altLang="zh-CN" kern="1200" dirty="0">
                <a:latin typeface="Times New Roman" panose="02020603050405020304" pitchFamily="18" charset="0"/>
                <a:ea typeface="+mn-ea"/>
                <a:cs typeface="Times New Roman" panose="02020603050405020304" pitchFamily="18" charset="0"/>
              </a:rPr>
              <a:t>Example: </a:t>
            </a:r>
            <a:r>
              <a:rPr kumimoji="0" lang="zh-CN" altLang="en-US" kern="1200" dirty="0">
                <a:latin typeface="Times New Roman" panose="02020603050405020304" pitchFamily="18" charset="0"/>
                <a:ea typeface="+mn-ea"/>
                <a:cs typeface="Times New Roman" panose="02020603050405020304" pitchFamily="18" charset="0"/>
              </a:rPr>
              <a:t>离散型表示</a:t>
            </a:r>
            <a:r>
              <a:rPr kumimoji="0" lang="en-US" altLang="zh-CN" kern="1200" dirty="0">
                <a:latin typeface="Times New Roman" panose="02020603050405020304" pitchFamily="18" charset="0"/>
                <a:ea typeface="+mn-ea"/>
                <a:cs typeface="Times New Roman" panose="02020603050405020304" pitchFamily="18" charset="0"/>
              </a:rPr>
              <a:t>(Discrete)</a:t>
            </a:r>
            <a:endParaRPr kumimoji="0" lang="en-GB" altLang="zh-CN" kern="1200" dirty="0">
              <a:latin typeface="Times New Roman" panose="02020603050405020304" pitchFamily="18" charset="0"/>
              <a:ea typeface="+mn-ea"/>
              <a:cs typeface="Times New Roman" panose="02020603050405020304" pitchFamily="18" charset="0"/>
            </a:endParaRPr>
          </a:p>
          <a:p>
            <a:pPr lvl="1"/>
            <a:r>
              <a:rPr kumimoji="0" lang="en-GB" altLang="zh-CN" kern="1200" dirty="0">
                <a:latin typeface="Times New Roman" panose="02020603050405020304" pitchFamily="18" charset="0"/>
                <a:ea typeface="+mn-ea"/>
                <a:cs typeface="Times New Roman" panose="02020603050405020304" pitchFamily="18" charset="0"/>
              </a:rPr>
              <a:t>Representation can be using discrete values , such as</a:t>
            </a:r>
          </a:p>
          <a:p>
            <a:pPr lvl="2">
              <a:buSzPct val="100000"/>
            </a:pPr>
            <a:r>
              <a:rPr kumimoji="0" lang="en-GB" altLang="zh-CN" sz="2400" kern="1200" dirty="0">
                <a:latin typeface="Times New Roman" panose="02020603050405020304" pitchFamily="18" charset="0"/>
                <a:ea typeface="+mn-ea"/>
                <a:cs typeface="Times New Roman" panose="02020603050405020304" pitchFamily="18" charset="0"/>
              </a:rPr>
              <a:t>Binary</a:t>
            </a:r>
          </a:p>
          <a:p>
            <a:pPr lvl="2">
              <a:buSzPct val="100000"/>
            </a:pPr>
            <a:r>
              <a:rPr kumimoji="0" lang="en-GB" altLang="zh-CN" sz="2400" kern="1200" dirty="0">
                <a:latin typeface="Times New Roman" panose="02020603050405020304" pitchFamily="18" charset="0"/>
                <a:ea typeface="+mn-ea"/>
                <a:cs typeface="Times New Roman" panose="02020603050405020304" pitchFamily="18" charset="0"/>
              </a:rPr>
              <a:t>Integer</a:t>
            </a:r>
          </a:p>
          <a:p>
            <a:pPr lvl="2">
              <a:buSzPct val="100000"/>
            </a:pPr>
            <a:r>
              <a:rPr kumimoji="0" lang="en-GB" altLang="zh-CN" sz="2400" kern="1200" dirty="0">
                <a:latin typeface="Times New Roman" panose="02020603050405020304" pitchFamily="18" charset="0"/>
                <a:ea typeface="+mn-ea"/>
                <a:cs typeface="Times New Roman" panose="02020603050405020304" pitchFamily="18" charset="0"/>
              </a:rPr>
              <a:t>any other system with a discrete set of values. </a:t>
            </a:r>
            <a:endParaRPr kumimoji="0" lang="en-GB" altLang="zh-CN" sz="2400" kern="1200" dirty="0">
              <a:latin typeface="Times New Roman" panose="02020603050405020304" pitchFamily="18" charset="0"/>
              <a:ea typeface="Times New Roman" panose="02020603050405020304" pitchFamily="18" charset="0"/>
              <a:cs typeface="+mn-cs"/>
            </a:endParaRPr>
          </a:p>
        </p:txBody>
      </p:sp>
      <p:sp>
        <p:nvSpPr>
          <p:cNvPr id="142338" name="Rectangle 2"/>
          <p:cNvSpPr>
            <a:spLocks noGrp="1" noChangeArrowheads="1"/>
          </p:cNvSpPr>
          <p:nvPr>
            <p:ph type="title"/>
          </p:nvPr>
        </p:nvSpPr>
        <p:spPr>
          <a:xfrm>
            <a:off x="827584" y="188640"/>
            <a:ext cx="7858125" cy="770084"/>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GAs—Encoding &amp; Decoding</a:t>
            </a:r>
          </a:p>
        </p:txBody>
      </p:sp>
      <p:sp>
        <p:nvSpPr>
          <p:cNvPr id="142339" name="Text Box 3"/>
          <p:cNvSpPr txBox="1">
            <a:spLocks noChangeArrowheads="1"/>
          </p:cNvSpPr>
          <p:nvPr/>
        </p:nvSpPr>
        <p:spPr bwMode="auto">
          <a:xfrm>
            <a:off x="2771775" y="36195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0" hangingPunct="0">
              <a:buClrTx/>
              <a:buSzTx/>
              <a:buFontTx/>
              <a:defRPr/>
            </a:pPr>
            <a:r>
              <a:rPr kumimoji="0" lang="en-US" altLang="zh-CN" sz="2400" b="1" kern="1200" cap="none" spc="0" normalizeH="0" baseline="0" noProof="0">
                <a:solidFill>
                  <a:srgbClr val="000066"/>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CHROMOSOME</a:t>
            </a:r>
            <a:endParaRPr kumimoji="0" lang="en-US" altLang="zh-CN" sz="2800" kern="1200" cap="none" spc="0" normalizeH="0" baseline="0" noProof="0">
              <a:solidFill>
                <a:srgbClr val="DEF5FA"/>
              </a:solidFill>
              <a:latin typeface="Times New Roman" panose="02020603050405020304" pitchFamily="18" charset="0"/>
              <a:ea typeface="宋体" panose="02010600030101010101" pitchFamily="2" charset="-122"/>
              <a:cs typeface="+mn-cs"/>
            </a:endParaRPr>
          </a:p>
        </p:txBody>
      </p:sp>
      <p:sp>
        <p:nvSpPr>
          <p:cNvPr id="142340" name="Text Box 4"/>
          <p:cNvSpPr txBox="1">
            <a:spLocks noChangeArrowheads="1"/>
          </p:cNvSpPr>
          <p:nvPr/>
        </p:nvSpPr>
        <p:spPr bwMode="auto">
          <a:xfrm>
            <a:off x="3348038" y="592455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0" hangingPunct="0">
              <a:buClrTx/>
              <a:buSzTx/>
              <a:buFontTx/>
              <a:defRPr/>
            </a:pPr>
            <a:r>
              <a:rPr kumimoji="0" lang="en-US" altLang="zh-CN" sz="2400" b="1" kern="1200" cap="none" spc="0" normalizeH="0" baseline="0" noProof="0">
                <a:solidFill>
                  <a:srgbClr val="000066"/>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GENE</a:t>
            </a:r>
            <a:endParaRPr kumimoji="0" lang="en-US" altLang="zh-CN" sz="2800" kern="1200" cap="none" spc="0" normalizeH="0" baseline="0" noProof="0">
              <a:solidFill>
                <a:srgbClr val="DEF5FA"/>
              </a:solidFill>
              <a:latin typeface="Times New Roman" panose="02020603050405020304" pitchFamily="18" charset="0"/>
              <a:ea typeface="宋体" panose="02010600030101010101" pitchFamily="2" charset="-122"/>
              <a:cs typeface="+mn-cs"/>
            </a:endParaRPr>
          </a:p>
        </p:txBody>
      </p:sp>
      <p:pic>
        <p:nvPicPr>
          <p:cNvPr id="142345" name="Picture 9"/>
          <p:cNvPicPr>
            <a:picLocks noChangeAspect="1"/>
          </p:cNvPicPr>
          <p:nvPr/>
        </p:nvPicPr>
        <p:blipFill>
          <a:blip r:embed="rId3"/>
          <a:stretch>
            <a:fillRect/>
          </a:stretch>
        </p:blipFill>
        <p:spPr>
          <a:xfrm>
            <a:off x="1835150" y="4772025"/>
            <a:ext cx="4448175" cy="790575"/>
          </a:xfrm>
          <a:prstGeom prst="rect">
            <a:avLst/>
          </a:prstGeom>
          <a:noFill/>
          <a:ln w="9525">
            <a:noFill/>
          </a:ln>
        </p:spPr>
      </p:pic>
      <p:sp>
        <p:nvSpPr>
          <p:cNvPr id="33799" name="AutoShape 10"/>
          <p:cNvSpPr/>
          <p:nvPr/>
        </p:nvSpPr>
        <p:spPr>
          <a:xfrm rot="5400000">
            <a:off x="3706813" y="2251075"/>
            <a:ext cx="647700" cy="4392613"/>
          </a:xfrm>
          <a:prstGeom prst="leftBrace">
            <a:avLst>
              <a:gd name="adj1" fmla="val 53658"/>
              <a:gd name="adj2" fmla="val 50306"/>
            </a:avLst>
          </a:prstGeom>
          <a:noFill/>
          <a:ln w="28575" cap="flat" cmpd="sng">
            <a:solidFill>
              <a:schemeClr val="tx2"/>
            </a:solidFill>
            <a:prstDash val="solid"/>
            <a:headEnd type="none" w="med" len="med"/>
            <a:tailEnd type="none" w="med" len="med"/>
          </a:ln>
        </p:spPr>
        <p:txBody>
          <a:bodyPr rot="10800000" vert="eaVert" wrap="none" anchor="ctr"/>
          <a:lstStyle/>
          <a:p>
            <a:pPr algn="ctr"/>
            <a:endParaRPr lang="zh-CN" altLang="en-US" dirty="0">
              <a:solidFill>
                <a:srgbClr val="000000"/>
              </a:solidFill>
              <a:latin typeface="Arial" panose="020B0604020202020204" pitchFamily="34" charset="0"/>
              <a:ea typeface="宋体" panose="02010600030101010101" pitchFamily="2" charset="-122"/>
            </a:endParaRPr>
          </a:p>
        </p:txBody>
      </p:sp>
      <p:sp>
        <p:nvSpPr>
          <p:cNvPr id="142347" name="AutoShape 11"/>
          <p:cNvSpPr/>
          <p:nvPr/>
        </p:nvSpPr>
        <p:spPr>
          <a:xfrm rot="-5400000">
            <a:off x="3635375" y="5421313"/>
            <a:ext cx="288925" cy="574675"/>
          </a:xfrm>
          <a:prstGeom prst="leftBrace">
            <a:avLst>
              <a:gd name="adj1" fmla="val 15737"/>
              <a:gd name="adj2" fmla="val 50306"/>
            </a:avLst>
          </a:prstGeom>
          <a:noFill/>
          <a:ln w="28575" cap="flat" cmpd="sng">
            <a:solidFill>
              <a:schemeClr val="tx2"/>
            </a:solidFill>
            <a:prstDash val="solid"/>
            <a:headEnd type="none" w="med" len="med"/>
            <a:tailEnd type="none" w="med" len="med"/>
          </a:ln>
        </p:spPr>
        <p:txBody>
          <a:bodyPr vert="eaVert" wrap="none" anchor="ctr"/>
          <a:lstStyle/>
          <a:p>
            <a:pPr algn="ctr"/>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2345"/>
                                        </p:tgtEl>
                                        <p:attrNameLst>
                                          <p:attrName>style.visibility</p:attrName>
                                        </p:attrNameLst>
                                      </p:cBhvr>
                                      <p:to>
                                        <p:strVal val="visible"/>
                                      </p:to>
                                    </p:set>
                                    <p:animEffect transition="in" filter="wipe(left)">
                                      <p:cBhvr>
                                        <p:cTn id="7" dur="500"/>
                                        <p:tgtEl>
                                          <p:spTgt spid="1423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3799"/>
                                        </p:tgtEl>
                                        <p:attrNameLst>
                                          <p:attrName>style.visibility</p:attrName>
                                        </p:attrNameLst>
                                      </p:cBhvr>
                                      <p:to>
                                        <p:strVal val="visible"/>
                                      </p:to>
                                    </p:set>
                                    <p:animEffect transition="in" filter="wipe(down)">
                                      <p:cBhvr>
                                        <p:cTn id="12" dur="500"/>
                                        <p:tgtEl>
                                          <p:spTgt spid="33799"/>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42339"/>
                                        </p:tgtEl>
                                        <p:attrNameLst>
                                          <p:attrName>style.visibility</p:attrName>
                                        </p:attrNameLst>
                                      </p:cBhvr>
                                      <p:to>
                                        <p:strVal val="visible"/>
                                      </p:to>
                                    </p:set>
                                    <p:animEffect transition="in" filter="wipe(down)">
                                      <p:cBhvr>
                                        <p:cTn id="16" dur="500"/>
                                        <p:tgtEl>
                                          <p:spTgt spid="14233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42347"/>
                                        </p:tgtEl>
                                        <p:attrNameLst>
                                          <p:attrName>style.visibility</p:attrName>
                                        </p:attrNameLst>
                                      </p:cBhvr>
                                      <p:to>
                                        <p:strVal val="visible"/>
                                      </p:to>
                                    </p:set>
                                    <p:animEffect transition="in" filter="wipe(down)">
                                      <p:cBhvr>
                                        <p:cTn id="21" dur="500"/>
                                        <p:tgtEl>
                                          <p:spTgt spid="142347"/>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42340"/>
                                        </p:tgtEl>
                                        <p:attrNameLst>
                                          <p:attrName>style.visibility</p:attrName>
                                        </p:attrNameLst>
                                      </p:cBhvr>
                                      <p:to>
                                        <p:strVal val="visible"/>
                                      </p:to>
                                    </p:set>
                                    <p:animEffect transition="in" filter="wipe(up)">
                                      <p:cBhvr>
                                        <p:cTn id="25" dur="500"/>
                                        <p:tgtEl>
                                          <p:spTgt spid="14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p:bldP spid="142340" grpId="0"/>
      <p:bldP spid="33799" grpId="0" animBg="1"/>
      <p:bldP spid="14234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5"/>
          <p:cNvSpPr>
            <a:spLocks noGrp="1"/>
          </p:cNvSpPr>
          <p:nvPr>
            <p:ph idx="1"/>
          </p:nvPr>
        </p:nvSpPr>
        <p:spPr>
          <a:xfrm>
            <a:off x="381000" y="1412875"/>
            <a:ext cx="8137525" cy="647700"/>
          </a:xfrm>
        </p:spPr>
        <p:txBody>
          <a:bodyPr vert="horz" wrap="square" anchor="t"/>
          <a:lstStyle/>
          <a:p>
            <a:pPr>
              <a:buSzPct val="68000"/>
            </a:pPr>
            <a:r>
              <a:rPr kumimoji="0" lang="en-US" altLang="zh-CN" sz="2800" kern="1200" dirty="0">
                <a:latin typeface="Times New Roman" panose="02020603050405020304" pitchFamily="18" charset="0"/>
                <a:ea typeface="+mn-ea"/>
                <a:cs typeface="Times New Roman" panose="02020603050405020304" pitchFamily="18" charset="0"/>
              </a:rPr>
              <a:t>Example: Discrete Representation (Binary alphabet) </a:t>
            </a:r>
            <a:endParaRPr kumimoji="0" lang="en-US" altLang="zh-CN" sz="2800" kern="1200" dirty="0">
              <a:latin typeface="Times New Roman" panose="02020603050405020304" pitchFamily="18" charset="0"/>
              <a:ea typeface="Times New Roman" panose="02020603050405020304" pitchFamily="18" charset="0"/>
              <a:cs typeface="+mn-cs"/>
            </a:endParaRPr>
          </a:p>
        </p:txBody>
      </p:sp>
      <p:sp>
        <p:nvSpPr>
          <p:cNvPr id="144408" name="Rectangle 24"/>
          <p:cNvSpPr>
            <a:spLocks noGrp="1" noChangeArrowheads="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GAs—Encoding &amp; Decoding</a:t>
            </a:r>
          </a:p>
        </p:txBody>
      </p:sp>
      <p:sp>
        <p:nvSpPr>
          <p:cNvPr id="34820" name="Rectangle 4"/>
          <p:cNvSpPr/>
          <p:nvPr/>
        </p:nvSpPr>
        <p:spPr>
          <a:xfrm>
            <a:off x="5256213" y="2870200"/>
            <a:ext cx="3278187" cy="406400"/>
          </a:xfrm>
          <a:prstGeom prst="rect">
            <a:avLst/>
          </a:prstGeom>
          <a:noFill/>
          <a:ln w="9525">
            <a:noFill/>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144389" name="Rectangle 5"/>
          <p:cNvSpPr/>
          <p:nvPr/>
        </p:nvSpPr>
        <p:spPr>
          <a:xfrm>
            <a:off x="5394325" y="2392363"/>
            <a:ext cx="2124075" cy="519112"/>
          </a:xfrm>
          <a:prstGeom prst="rect">
            <a:avLst/>
          </a:prstGeom>
          <a:noFill/>
          <a:ln w="9525">
            <a:noFill/>
          </a:ln>
        </p:spPr>
        <p:txBody>
          <a:bodyPr wrap="none" lIns="92075" tIns="46038" rIns="92075" bIns="46038">
            <a:spAutoFit/>
          </a:bodyPr>
          <a:lstStyle/>
          <a:p>
            <a:pPr eaLnBrk="0" hangingPunct="0"/>
            <a:r>
              <a:rPr lang="en-US" altLang="zh-CN" sz="2800" b="1" dirty="0">
                <a:solidFill>
                  <a:srgbClr val="000066"/>
                </a:solidFill>
                <a:latin typeface="Arial" panose="020B0604020202020204" pitchFamily="34" charset="0"/>
                <a:ea typeface="宋体" panose="02010600030101010101" pitchFamily="2" charset="-122"/>
              </a:rPr>
              <a:t>Phenotype:</a:t>
            </a:r>
          </a:p>
        </p:txBody>
      </p:sp>
      <p:sp>
        <p:nvSpPr>
          <p:cNvPr id="144390" name="Line 6"/>
          <p:cNvSpPr/>
          <p:nvPr/>
        </p:nvSpPr>
        <p:spPr>
          <a:xfrm flipV="1">
            <a:off x="4114800" y="3124200"/>
            <a:ext cx="1066800" cy="762000"/>
          </a:xfrm>
          <a:prstGeom prst="line">
            <a:avLst/>
          </a:prstGeom>
          <a:ln w="12700" cap="flat" cmpd="sng">
            <a:solidFill>
              <a:schemeClr val="tx1"/>
            </a:solidFill>
            <a:prstDash val="solid"/>
            <a:headEnd type="none" w="sm" len="sm"/>
            <a:tailEnd type="stealth" w="med" len="lg"/>
          </a:ln>
        </p:spPr>
      </p:sp>
      <p:sp>
        <p:nvSpPr>
          <p:cNvPr id="144391" name="Rectangle 7"/>
          <p:cNvSpPr/>
          <p:nvPr/>
        </p:nvSpPr>
        <p:spPr>
          <a:xfrm>
            <a:off x="5210175" y="2890838"/>
            <a:ext cx="1625600" cy="476250"/>
          </a:xfrm>
          <a:prstGeom prst="rect">
            <a:avLst/>
          </a:prstGeom>
          <a:noFill/>
          <a:ln w="9525">
            <a:noFill/>
          </a:ln>
        </p:spPr>
        <p:txBody>
          <a:bodyPr wrap="none" lIns="92075" tIns="46038" rIns="92075" bIns="46038">
            <a:spAutoFit/>
          </a:bodyPr>
          <a:lstStyle/>
          <a:p>
            <a:pPr eaLnBrk="0" hangingPunct="0">
              <a:lnSpc>
                <a:spcPct val="90000"/>
              </a:lnSpc>
              <a:spcBef>
                <a:spcPct val="20000"/>
              </a:spcBef>
              <a:spcAft>
                <a:spcPct val="20000"/>
              </a:spcAft>
              <a:buClr>
                <a:srgbClr val="000000"/>
              </a:buClr>
              <a:buSzPct val="125000"/>
              <a:buFont typeface="Arial" panose="020B0604020202020204" pitchFamily="34" charset="0"/>
              <a:buChar char="•"/>
            </a:pPr>
            <a:r>
              <a:rPr lang="zh-CN" altLang="en-US" sz="2800" b="1" dirty="0">
                <a:solidFill>
                  <a:srgbClr val="0000DE"/>
                </a:solidFill>
                <a:latin typeface="Arial" panose="020B0604020202020204" pitchFamily="34" charset="0"/>
                <a:ea typeface="宋体" panose="02010600030101010101" pitchFamily="2" charset="-122"/>
              </a:rPr>
              <a:t> </a:t>
            </a:r>
            <a:r>
              <a:rPr lang="en-US" altLang="zh-CN" sz="2800" b="1" dirty="0">
                <a:solidFill>
                  <a:srgbClr val="0000DE"/>
                </a:solidFill>
                <a:latin typeface="Arial" panose="020B0604020202020204" pitchFamily="34" charset="0"/>
                <a:ea typeface="宋体" panose="02010600030101010101" pitchFamily="2" charset="-122"/>
              </a:rPr>
              <a:t>Integer</a:t>
            </a:r>
          </a:p>
        </p:txBody>
      </p:sp>
      <p:sp>
        <p:nvSpPr>
          <p:cNvPr id="144392" name="Line 8"/>
          <p:cNvSpPr/>
          <p:nvPr/>
        </p:nvSpPr>
        <p:spPr>
          <a:xfrm flipV="1">
            <a:off x="4114800" y="3657600"/>
            <a:ext cx="990600" cy="228600"/>
          </a:xfrm>
          <a:prstGeom prst="line">
            <a:avLst/>
          </a:prstGeom>
          <a:ln w="12700" cap="flat" cmpd="sng">
            <a:solidFill>
              <a:schemeClr val="tx1"/>
            </a:solidFill>
            <a:prstDash val="solid"/>
            <a:headEnd type="none" w="sm" len="sm"/>
            <a:tailEnd type="stealth" w="med" len="lg"/>
          </a:ln>
        </p:spPr>
      </p:sp>
      <p:sp>
        <p:nvSpPr>
          <p:cNvPr id="144393" name="Rectangle 9"/>
          <p:cNvSpPr/>
          <p:nvPr/>
        </p:nvSpPr>
        <p:spPr>
          <a:xfrm>
            <a:off x="5210175" y="3424238"/>
            <a:ext cx="2633663" cy="476250"/>
          </a:xfrm>
          <a:prstGeom prst="rect">
            <a:avLst/>
          </a:prstGeom>
          <a:noFill/>
          <a:ln w="9525">
            <a:noFill/>
          </a:ln>
        </p:spPr>
        <p:txBody>
          <a:bodyPr wrap="none" lIns="92075" tIns="46038" rIns="92075" bIns="46038">
            <a:spAutoFit/>
          </a:bodyPr>
          <a:lstStyle/>
          <a:p>
            <a:pPr eaLnBrk="0" hangingPunct="0">
              <a:lnSpc>
                <a:spcPct val="90000"/>
              </a:lnSpc>
              <a:spcBef>
                <a:spcPct val="20000"/>
              </a:spcBef>
              <a:spcAft>
                <a:spcPct val="20000"/>
              </a:spcAft>
              <a:buClr>
                <a:srgbClr val="000000"/>
              </a:buClr>
              <a:buSzPct val="125000"/>
              <a:buFont typeface="Arial" panose="020B0604020202020204" pitchFamily="34" charset="0"/>
              <a:buChar char="•"/>
            </a:pPr>
            <a:r>
              <a:rPr lang="zh-CN" altLang="en-US" sz="2800" b="1" dirty="0">
                <a:solidFill>
                  <a:srgbClr val="0000DE"/>
                </a:solidFill>
                <a:latin typeface="Arial" panose="020B0604020202020204" pitchFamily="34" charset="0"/>
                <a:ea typeface="宋体" panose="02010600030101010101" pitchFamily="2" charset="-122"/>
              </a:rPr>
              <a:t> </a:t>
            </a:r>
            <a:r>
              <a:rPr lang="en-US" altLang="zh-CN" sz="2800" b="1" dirty="0">
                <a:solidFill>
                  <a:srgbClr val="0000DE"/>
                </a:solidFill>
                <a:latin typeface="Arial" panose="020B0604020202020204" pitchFamily="34" charset="0"/>
                <a:ea typeface="宋体" panose="02010600030101010101" pitchFamily="2" charset="-122"/>
              </a:rPr>
              <a:t>Real Number</a:t>
            </a:r>
          </a:p>
        </p:txBody>
      </p:sp>
      <p:sp>
        <p:nvSpPr>
          <p:cNvPr id="144394" name="Line 10"/>
          <p:cNvSpPr/>
          <p:nvPr/>
        </p:nvSpPr>
        <p:spPr>
          <a:xfrm>
            <a:off x="4114800" y="3886200"/>
            <a:ext cx="990600" cy="304800"/>
          </a:xfrm>
          <a:prstGeom prst="line">
            <a:avLst/>
          </a:prstGeom>
          <a:ln w="12700" cap="flat" cmpd="sng">
            <a:solidFill>
              <a:schemeClr val="tx1"/>
            </a:solidFill>
            <a:prstDash val="solid"/>
            <a:headEnd type="none" w="sm" len="sm"/>
            <a:tailEnd type="stealth" w="med" len="lg"/>
          </a:ln>
        </p:spPr>
      </p:sp>
      <p:sp>
        <p:nvSpPr>
          <p:cNvPr id="144395" name="Rectangle 11"/>
          <p:cNvSpPr/>
          <p:nvPr/>
        </p:nvSpPr>
        <p:spPr>
          <a:xfrm>
            <a:off x="5199063" y="4006850"/>
            <a:ext cx="2020887" cy="476250"/>
          </a:xfrm>
          <a:prstGeom prst="rect">
            <a:avLst/>
          </a:prstGeom>
          <a:noFill/>
          <a:ln w="9525">
            <a:noFill/>
          </a:ln>
        </p:spPr>
        <p:txBody>
          <a:bodyPr wrap="none" lIns="92075" tIns="46038" rIns="92075" bIns="46038">
            <a:spAutoFit/>
          </a:bodyPr>
          <a:lstStyle/>
          <a:p>
            <a:pPr eaLnBrk="0" hangingPunct="0">
              <a:lnSpc>
                <a:spcPct val="90000"/>
              </a:lnSpc>
              <a:spcBef>
                <a:spcPct val="20000"/>
              </a:spcBef>
              <a:spcAft>
                <a:spcPct val="20000"/>
              </a:spcAft>
              <a:buClr>
                <a:srgbClr val="000000"/>
              </a:buClr>
              <a:buSzPct val="125000"/>
              <a:buFont typeface="Arial" panose="020B0604020202020204" pitchFamily="34" charset="0"/>
              <a:buChar char="•"/>
            </a:pPr>
            <a:r>
              <a:rPr lang="zh-CN" altLang="en-US" sz="2800" b="1" dirty="0">
                <a:solidFill>
                  <a:srgbClr val="0000DE"/>
                </a:solidFill>
                <a:latin typeface="Arial" panose="020B0604020202020204" pitchFamily="34" charset="0"/>
                <a:ea typeface="宋体" panose="02010600030101010101" pitchFamily="2" charset="-122"/>
              </a:rPr>
              <a:t> </a:t>
            </a:r>
            <a:r>
              <a:rPr lang="en-US" altLang="zh-CN" sz="2800" b="1" dirty="0">
                <a:solidFill>
                  <a:srgbClr val="0000DE"/>
                </a:solidFill>
                <a:latin typeface="Arial" panose="020B0604020202020204" pitchFamily="34" charset="0"/>
                <a:ea typeface="宋体" panose="02010600030101010101" pitchFamily="2" charset="-122"/>
              </a:rPr>
              <a:t>Schedule</a:t>
            </a:r>
            <a:endParaRPr lang="en-US" altLang="zh-CN" sz="2000" b="1" dirty="0">
              <a:solidFill>
                <a:srgbClr val="0000DE"/>
              </a:solidFill>
              <a:latin typeface="Arial" panose="020B0604020202020204" pitchFamily="34" charset="0"/>
              <a:ea typeface="宋体" panose="02010600030101010101" pitchFamily="2" charset="-122"/>
            </a:endParaRPr>
          </a:p>
        </p:txBody>
      </p:sp>
      <p:grpSp>
        <p:nvGrpSpPr>
          <p:cNvPr id="144396" name="Group 12"/>
          <p:cNvGrpSpPr/>
          <p:nvPr/>
        </p:nvGrpSpPr>
        <p:grpSpPr>
          <a:xfrm>
            <a:off x="4114800" y="3886200"/>
            <a:ext cx="1066800" cy="1371600"/>
            <a:chOff x="2401" y="2497"/>
            <a:chExt cx="863" cy="815"/>
          </a:xfrm>
        </p:grpSpPr>
        <p:sp>
          <p:nvSpPr>
            <p:cNvPr id="34834" name="Line 13"/>
            <p:cNvSpPr/>
            <p:nvPr/>
          </p:nvSpPr>
          <p:spPr>
            <a:xfrm>
              <a:off x="2401" y="2497"/>
              <a:ext cx="815" cy="431"/>
            </a:xfrm>
            <a:prstGeom prst="line">
              <a:avLst/>
            </a:prstGeom>
            <a:ln w="12700" cap="flat" cmpd="sng">
              <a:solidFill>
                <a:schemeClr val="tx1"/>
              </a:solidFill>
              <a:prstDash val="solid"/>
              <a:headEnd type="none" w="sm" len="sm"/>
              <a:tailEnd type="stealth" w="med" len="lg"/>
            </a:ln>
          </p:spPr>
        </p:sp>
        <p:sp>
          <p:nvSpPr>
            <p:cNvPr id="34835" name="Line 14"/>
            <p:cNvSpPr/>
            <p:nvPr/>
          </p:nvSpPr>
          <p:spPr>
            <a:xfrm>
              <a:off x="2401" y="2497"/>
              <a:ext cx="863" cy="815"/>
            </a:xfrm>
            <a:prstGeom prst="line">
              <a:avLst/>
            </a:prstGeom>
            <a:ln w="12700" cap="flat" cmpd="sng">
              <a:solidFill>
                <a:schemeClr val="tx1"/>
              </a:solidFill>
              <a:prstDash val="solid"/>
              <a:headEnd type="none" w="sm" len="sm"/>
              <a:tailEnd type="stealth" w="med" len="lg"/>
            </a:ln>
          </p:spPr>
        </p:sp>
      </p:grpSp>
      <p:grpSp>
        <p:nvGrpSpPr>
          <p:cNvPr id="144399" name="Group 15"/>
          <p:cNvGrpSpPr/>
          <p:nvPr/>
        </p:nvGrpSpPr>
        <p:grpSpPr>
          <a:xfrm>
            <a:off x="5199063" y="4540250"/>
            <a:ext cx="2198687" cy="1058863"/>
            <a:chOff x="3275" y="2860"/>
            <a:chExt cx="1385" cy="667"/>
          </a:xfrm>
        </p:grpSpPr>
        <p:sp>
          <p:nvSpPr>
            <p:cNvPr id="34832" name="Rectangle 16"/>
            <p:cNvSpPr/>
            <p:nvPr/>
          </p:nvSpPr>
          <p:spPr>
            <a:xfrm>
              <a:off x="3275" y="2860"/>
              <a:ext cx="462" cy="300"/>
            </a:xfrm>
            <a:prstGeom prst="rect">
              <a:avLst/>
            </a:prstGeom>
            <a:noFill/>
            <a:ln w="9525">
              <a:noFill/>
            </a:ln>
          </p:spPr>
          <p:txBody>
            <a:bodyPr wrap="none" lIns="92075" tIns="46038" rIns="92075" bIns="46038">
              <a:spAutoFit/>
            </a:bodyPr>
            <a:lstStyle/>
            <a:p>
              <a:pPr eaLnBrk="0" hangingPunct="0">
                <a:lnSpc>
                  <a:spcPct val="90000"/>
                </a:lnSpc>
                <a:spcBef>
                  <a:spcPct val="20000"/>
                </a:spcBef>
                <a:spcAft>
                  <a:spcPct val="20000"/>
                </a:spcAft>
                <a:buClr>
                  <a:srgbClr val="000000"/>
                </a:buClr>
                <a:buSzPct val="125000"/>
                <a:buFont typeface="Arial" panose="020B0604020202020204" pitchFamily="34" charset="0"/>
                <a:buChar char="•"/>
              </a:pPr>
              <a:r>
                <a:rPr lang="zh-CN" altLang="en-US" sz="2800" b="1" dirty="0">
                  <a:solidFill>
                    <a:srgbClr val="0000DE"/>
                  </a:solidFill>
                  <a:latin typeface="Arial" panose="020B0604020202020204" pitchFamily="34" charset="0"/>
                  <a:ea typeface="宋体" panose="02010600030101010101" pitchFamily="2" charset="-122"/>
                </a:rPr>
                <a:t> </a:t>
              </a:r>
              <a:r>
                <a:rPr lang="en-US" altLang="zh-CN" sz="2800" b="1" dirty="0">
                  <a:solidFill>
                    <a:srgbClr val="0000DE"/>
                  </a:solidFill>
                  <a:latin typeface="Arial" panose="020B0604020202020204" pitchFamily="34" charset="0"/>
                  <a:ea typeface="宋体" panose="02010600030101010101" pitchFamily="2" charset="-122"/>
                </a:rPr>
                <a:t>...</a:t>
              </a:r>
            </a:p>
          </p:txBody>
        </p:sp>
        <p:sp>
          <p:nvSpPr>
            <p:cNvPr id="34833" name="Rectangle 17"/>
            <p:cNvSpPr/>
            <p:nvPr/>
          </p:nvSpPr>
          <p:spPr>
            <a:xfrm>
              <a:off x="3275" y="3227"/>
              <a:ext cx="1385" cy="300"/>
            </a:xfrm>
            <a:prstGeom prst="rect">
              <a:avLst/>
            </a:prstGeom>
            <a:noFill/>
            <a:ln w="9525">
              <a:noFill/>
            </a:ln>
          </p:spPr>
          <p:txBody>
            <a:bodyPr wrap="none" lIns="92075" tIns="46038" rIns="92075" bIns="46038">
              <a:spAutoFit/>
            </a:bodyPr>
            <a:lstStyle/>
            <a:p>
              <a:pPr eaLnBrk="0" hangingPunct="0">
                <a:lnSpc>
                  <a:spcPct val="90000"/>
                </a:lnSpc>
                <a:spcBef>
                  <a:spcPct val="20000"/>
                </a:spcBef>
                <a:spcAft>
                  <a:spcPct val="20000"/>
                </a:spcAft>
                <a:buClr>
                  <a:srgbClr val="000000"/>
                </a:buClr>
                <a:buSzPct val="125000"/>
                <a:buFont typeface="Arial" panose="020B0604020202020204" pitchFamily="34" charset="0"/>
                <a:buChar char="•"/>
              </a:pPr>
              <a:r>
                <a:rPr lang="zh-CN" altLang="en-US" sz="2800" b="1" dirty="0">
                  <a:solidFill>
                    <a:srgbClr val="0000DE"/>
                  </a:solidFill>
                  <a:latin typeface="Arial" panose="020B0604020202020204" pitchFamily="34" charset="0"/>
                  <a:ea typeface="宋体" panose="02010600030101010101" pitchFamily="2" charset="-122"/>
                </a:rPr>
                <a:t> </a:t>
              </a:r>
              <a:r>
                <a:rPr lang="en-US" altLang="zh-CN" sz="2800" b="1" dirty="0">
                  <a:solidFill>
                    <a:srgbClr val="0000DE"/>
                  </a:solidFill>
                  <a:latin typeface="Arial" panose="020B0604020202020204" pitchFamily="34" charset="0"/>
                  <a:ea typeface="宋体" panose="02010600030101010101" pitchFamily="2" charset="-122"/>
                </a:rPr>
                <a:t>Anything?</a:t>
              </a:r>
            </a:p>
          </p:txBody>
        </p:sp>
      </p:grpSp>
      <p:pic>
        <p:nvPicPr>
          <p:cNvPr id="144402" name="Picture 18" descr="genotype"/>
          <p:cNvPicPr>
            <a:picLocks noChangeAspect="1"/>
          </p:cNvPicPr>
          <p:nvPr/>
        </p:nvPicPr>
        <p:blipFill>
          <a:blip r:embed="rId3"/>
          <a:stretch>
            <a:fillRect/>
          </a:stretch>
        </p:blipFill>
        <p:spPr>
          <a:xfrm>
            <a:off x="381000" y="3581400"/>
            <a:ext cx="3676650" cy="666750"/>
          </a:xfrm>
          <a:prstGeom prst="rect">
            <a:avLst/>
          </a:prstGeom>
          <a:noFill/>
          <a:ln w="9525">
            <a:noFill/>
          </a:ln>
        </p:spPr>
      </p:pic>
      <p:sp>
        <p:nvSpPr>
          <p:cNvPr id="144407" name="Rectangle 23"/>
          <p:cNvSpPr/>
          <p:nvPr/>
        </p:nvSpPr>
        <p:spPr>
          <a:xfrm>
            <a:off x="755650" y="2349500"/>
            <a:ext cx="2855913" cy="519113"/>
          </a:xfrm>
          <a:prstGeom prst="rect">
            <a:avLst/>
          </a:prstGeom>
          <a:noFill/>
          <a:ln w="9525">
            <a:noFill/>
          </a:ln>
        </p:spPr>
        <p:txBody>
          <a:bodyPr wrap="none">
            <a:spAutoFit/>
          </a:bodyPr>
          <a:lstStyle/>
          <a:p>
            <a:pPr algn="ctr"/>
            <a:r>
              <a:rPr lang="en-US" altLang="zh-CN" sz="2800" b="1" dirty="0">
                <a:solidFill>
                  <a:srgbClr val="000066"/>
                </a:solidFill>
                <a:latin typeface="Arial" panose="020B0604020202020204" pitchFamily="34" charset="0"/>
                <a:ea typeface="宋体" panose="02010600030101010101" pitchFamily="2" charset="-122"/>
              </a:rPr>
              <a:t>8 bits Genotype</a:t>
            </a:r>
            <a:endParaRPr lang="zh-CN" altLang="en-US" sz="2800" b="1" dirty="0">
              <a:solidFill>
                <a:srgbClr val="000066"/>
              </a:solidFill>
              <a:latin typeface="Arial" panose="020B0604020202020204" pitchFamily="34" charset="0"/>
              <a:ea typeface="宋体" panose="02010600030101010101" pitchFamily="2" charset="-122"/>
            </a:endParaRPr>
          </a:p>
        </p:txBody>
      </p:sp>
      <p:sp>
        <p:nvSpPr>
          <p:cNvPr id="2" name="Rectangle 25"/>
          <p:cNvSpPr>
            <a:spLocks noGrp="1"/>
          </p:cNvSpPr>
          <p:nvPr/>
        </p:nvSpPr>
        <p:spPr>
          <a:xfrm>
            <a:off x="755015" y="5761990"/>
            <a:ext cx="7839710" cy="647700"/>
          </a:xfrm>
          <a:prstGeom prst="rect">
            <a:avLst/>
          </a:prstGeom>
          <a:noFill/>
          <a:ln w="9525">
            <a:noFill/>
          </a:ln>
        </p:spPr>
        <p:txBody>
          <a:bodyPr vert="horz" wrap="square" anchor="t"/>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Times New Roman" panose="02020603050405020304" pitchFamily="18" charset="0"/>
                <a:ea typeface="+mn-ea"/>
                <a:cs typeface="Times New Roman" panose="02020603050405020304" pitchFamily="18" charset="0"/>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Times New Roman" panose="02020603050405020304" pitchFamily="18" charset="0"/>
                <a:ea typeface="+mn-ea"/>
                <a:cs typeface="Times New Roman" panose="02020603050405020304" pitchFamily="18" charset="0"/>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Times New Roman" panose="02020603050405020304" pitchFamily="18" charset="0"/>
                <a:ea typeface="+mn-ea"/>
                <a:cs typeface="Times New Roman" panose="02020603050405020304" pitchFamily="18" charset="0"/>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Times New Roman" panose="02020603050405020304" pitchFamily="18" charset="0"/>
                <a:ea typeface="+mn-ea"/>
                <a:cs typeface="Times New Roman" panose="02020603050405020304" pitchFamily="18" charset="0"/>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Times New Roman" panose="02020603050405020304" pitchFamily="18" charset="0"/>
                <a:ea typeface="+mn-ea"/>
                <a:cs typeface="Times New Roman" panose="02020603050405020304" pitchFamily="18" charset="0"/>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a:buSzPct val="68000"/>
            </a:pPr>
            <a:r>
              <a:rPr kumimoji="0" lang="zh-CN" altLang="en-US" sz="2800" kern="1200" dirty="0">
                <a:latin typeface="Times New Roman" panose="02020603050405020304" pitchFamily="18" charset="0"/>
                <a:ea typeface="+mn-ea"/>
                <a:cs typeface="Times New Roman" panose="02020603050405020304" pitchFamily="18" charset="0"/>
              </a:rPr>
              <a:t>同一个基因型，可以对应表示为很多种表现型</a:t>
            </a:r>
            <a:r>
              <a:rPr kumimoji="0" lang="en-US" altLang="zh-CN" sz="2800" kern="1200" dirty="0">
                <a:latin typeface="Times New Roman" panose="02020603050405020304" pitchFamily="18" charset="0"/>
                <a:ea typeface="+mn-ea"/>
                <a:cs typeface="Times New Roman" panose="02020603050405020304" pitchFamily="18" charset="0"/>
              </a:rPr>
              <a:t> </a:t>
            </a:r>
            <a:endParaRPr kumimoji="0" lang="en-US" altLang="zh-CN" sz="2800" kern="1200" dirty="0">
              <a:latin typeface="Times New Roman" panose="02020603050405020304" pitchFamily="18" charset="0"/>
              <a:ea typeface="Times New Roman" panose="02020603050405020304" pitchFamily="18" charset="0"/>
              <a:cs typeface="+mn-cs"/>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5" name="Rectangle 13"/>
          <p:cNvSpPr>
            <a:spLocks noGrp="1"/>
          </p:cNvSpPr>
          <p:nvPr>
            <p:ph idx="1"/>
          </p:nvPr>
        </p:nvSpPr>
        <p:spPr>
          <a:xfrm>
            <a:off x="654050" y="1125538"/>
            <a:ext cx="8064500" cy="1222375"/>
          </a:xfrm>
        </p:spPr>
        <p:txBody>
          <a:bodyPr vert="horz" wrap="square" anchor="t"/>
          <a:lstStyle/>
          <a:p>
            <a:pPr>
              <a:buSzPct val="68000"/>
            </a:pPr>
            <a:r>
              <a:rPr kumimoji="0" lang="en-US" altLang="zh-CN" sz="2800" kern="1200" dirty="0">
                <a:latin typeface="Times New Roman" panose="02020603050405020304" pitchFamily="18" charset="0"/>
                <a:ea typeface="+mn-ea"/>
                <a:cs typeface="Times New Roman" panose="02020603050405020304" pitchFamily="18" charset="0"/>
              </a:rPr>
              <a:t>Example: Discrete Representation (Binary alphabet) </a:t>
            </a:r>
          </a:p>
          <a:p>
            <a:pPr lvl="1"/>
            <a:r>
              <a:rPr kumimoji="0" lang="en-US" altLang="zh-CN" sz="2400" kern="1200" dirty="0">
                <a:latin typeface="Times New Roman" panose="02020603050405020304" pitchFamily="18" charset="0"/>
                <a:ea typeface="+mn-ea"/>
                <a:cs typeface="Times New Roman" panose="02020603050405020304" pitchFamily="18" charset="0"/>
              </a:rPr>
              <a:t>Phenotype could be integer numbers</a:t>
            </a:r>
            <a:r>
              <a:rPr kumimoji="0" lang="zh-CN" altLang="en-US" sz="2400" kern="1200" dirty="0">
                <a:latin typeface="Times New Roman" panose="02020603050405020304" pitchFamily="18" charset="0"/>
                <a:ea typeface="+mn-ea"/>
                <a:cs typeface="Times New Roman" panose="02020603050405020304" pitchFamily="18" charset="0"/>
              </a:rPr>
              <a:t>表现型是整数</a:t>
            </a:r>
            <a:endParaRPr kumimoji="0" lang="en-US" altLang="zh-CN" sz="2400" kern="1200" dirty="0">
              <a:latin typeface="Times New Roman" panose="02020603050405020304" pitchFamily="18" charset="0"/>
              <a:ea typeface="Times New Roman" panose="02020603050405020304" pitchFamily="18" charset="0"/>
              <a:cs typeface="+mn-cs"/>
            </a:endParaRPr>
          </a:p>
        </p:txBody>
      </p:sp>
      <p:sp>
        <p:nvSpPr>
          <p:cNvPr id="146444" name="Rectangle 12"/>
          <p:cNvSpPr>
            <a:spLocks noGrp="1" noChangeArrowheads="1"/>
          </p:cNvSpPr>
          <p:nvPr>
            <p:ph type="title"/>
          </p:nvPr>
        </p:nvSpPr>
        <p:spPr>
          <a:xfrm>
            <a:off x="457200" y="274638"/>
            <a:ext cx="8229600" cy="778098"/>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GAs—Encoding &amp; Decoding</a:t>
            </a:r>
          </a:p>
        </p:txBody>
      </p:sp>
      <p:sp>
        <p:nvSpPr>
          <p:cNvPr id="146436" name="Rectangle 4"/>
          <p:cNvSpPr/>
          <p:nvPr/>
        </p:nvSpPr>
        <p:spPr>
          <a:xfrm>
            <a:off x="1828800" y="2743200"/>
            <a:ext cx="1946275" cy="519113"/>
          </a:xfrm>
          <a:prstGeom prst="rect">
            <a:avLst/>
          </a:prstGeom>
          <a:noFill/>
          <a:ln w="9525">
            <a:noFill/>
          </a:ln>
        </p:spPr>
        <p:txBody>
          <a:bodyPr wrap="none" lIns="92075" tIns="46038" rIns="92075" bIns="46038">
            <a:spAutoFit/>
          </a:bodyPr>
          <a:lstStyle/>
          <a:p>
            <a:pPr eaLnBrk="0" hangingPunct="0"/>
            <a:r>
              <a:rPr lang="en-US" altLang="zh-CN" sz="2800" b="1" dirty="0">
                <a:solidFill>
                  <a:srgbClr val="000066"/>
                </a:solidFill>
                <a:latin typeface="Arial" panose="020B0604020202020204" pitchFamily="34" charset="0"/>
                <a:ea typeface="宋体" panose="02010600030101010101" pitchFamily="2" charset="-122"/>
              </a:rPr>
              <a:t>Genotype:</a:t>
            </a:r>
          </a:p>
        </p:txBody>
      </p:sp>
      <p:sp>
        <p:nvSpPr>
          <p:cNvPr id="146437" name="Line 5"/>
          <p:cNvSpPr/>
          <p:nvPr/>
        </p:nvSpPr>
        <p:spPr>
          <a:xfrm flipH="1">
            <a:off x="1676400" y="3962400"/>
            <a:ext cx="1371600" cy="884238"/>
          </a:xfrm>
          <a:prstGeom prst="line">
            <a:avLst/>
          </a:prstGeom>
          <a:ln w="50800" cap="flat" cmpd="sng">
            <a:solidFill>
              <a:schemeClr val="tx1"/>
            </a:solidFill>
            <a:prstDash val="solid"/>
            <a:headEnd type="none" w="sm" len="sm"/>
            <a:tailEnd type="stealth" w="med" len="lg"/>
          </a:ln>
        </p:spPr>
      </p:sp>
      <p:sp>
        <p:nvSpPr>
          <p:cNvPr id="146438" name="Rectangle 6"/>
          <p:cNvSpPr>
            <a:spLocks noChangeArrowheads="1"/>
          </p:cNvSpPr>
          <p:nvPr/>
        </p:nvSpPr>
        <p:spPr bwMode="auto">
          <a:xfrm>
            <a:off x="838200" y="4897438"/>
            <a:ext cx="76962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6038" tIns="46038" rIns="46038" bIns="46038" anchorCtr="1"/>
          <a:lstStyle/>
          <a:p>
            <a:pPr marL="285750" marR="0" lvl="0" indent="-285750" algn="l" defTabSz="914400" rtl="0" eaLnBrk="0" fontAlgn="base" latinLnBrk="0" hangingPunct="0">
              <a:lnSpc>
                <a:spcPct val="90000"/>
              </a:lnSpc>
              <a:spcBef>
                <a:spcPct val="20000"/>
              </a:spcBef>
              <a:spcAft>
                <a:spcPct val="20000"/>
              </a:spcAft>
              <a:buClrTx/>
              <a:buSzTx/>
              <a:buFontTx/>
              <a:buNone/>
              <a:tabLst>
                <a:tab pos="1371600" algn="l"/>
                <a:tab pos="4572000" algn="l"/>
                <a:tab pos="4800600" algn="l"/>
              </a:tabLst>
              <a:defRPr/>
            </a:pPr>
            <a:r>
              <a:rPr kumimoji="0" lang="en-US" altLang="zh-CN" sz="2400" b="1" i="0" u="none" strike="noStrike" kern="1200" cap="none" spc="0" normalizeH="0" baseline="0" noProof="0">
                <a:ln>
                  <a:noFill/>
                </a:ln>
                <a:solidFill>
                  <a:srgbClr val="0000DE"/>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1*2</a:t>
            </a:r>
            <a:r>
              <a:rPr kumimoji="0" lang="en-US" altLang="zh-CN" sz="2400" b="1" i="0" u="none" strike="noStrike" kern="1200" cap="none" spc="0" normalizeH="0" baseline="30000" noProof="0">
                <a:ln>
                  <a:noFill/>
                </a:ln>
                <a:solidFill>
                  <a:srgbClr val="0000DE"/>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7 </a:t>
            </a:r>
            <a:r>
              <a:rPr kumimoji="0" lang="en-US" altLang="zh-CN" sz="2400" b="1" i="0" u="none" strike="noStrike" kern="1200" cap="none" spc="0" normalizeH="0" baseline="0" noProof="0">
                <a:ln>
                  <a:noFill/>
                </a:ln>
                <a:solidFill>
                  <a:srgbClr val="0000DE"/>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+ 0*2</a:t>
            </a:r>
            <a:r>
              <a:rPr kumimoji="0" lang="en-US" altLang="zh-CN" sz="2400" b="1" i="0" u="none" strike="noStrike" kern="1200" cap="none" spc="0" normalizeH="0" baseline="30000" noProof="0">
                <a:ln>
                  <a:noFill/>
                </a:ln>
                <a:solidFill>
                  <a:srgbClr val="0000DE"/>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 </a:t>
            </a:r>
            <a:r>
              <a:rPr kumimoji="0" lang="en-US" altLang="zh-CN" sz="2400" b="1" i="0" u="none" strike="noStrike" kern="1200" cap="none" spc="0" normalizeH="0" baseline="0" noProof="0">
                <a:ln>
                  <a:noFill/>
                </a:ln>
                <a:solidFill>
                  <a:srgbClr val="0000DE"/>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+ 1*2</a:t>
            </a:r>
            <a:r>
              <a:rPr kumimoji="0" lang="en-US" altLang="zh-CN" sz="2400" b="1" i="0" u="none" strike="noStrike" kern="1200" cap="none" spc="0" normalizeH="0" baseline="30000" noProof="0">
                <a:ln>
                  <a:noFill/>
                </a:ln>
                <a:solidFill>
                  <a:srgbClr val="0000DE"/>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 </a:t>
            </a:r>
            <a:r>
              <a:rPr kumimoji="0" lang="en-US" altLang="zh-CN" sz="2400" b="1" i="0" u="none" strike="noStrike" kern="1200" cap="none" spc="0" normalizeH="0" baseline="0" noProof="0">
                <a:ln>
                  <a:noFill/>
                </a:ln>
                <a:solidFill>
                  <a:srgbClr val="0000DE"/>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+ 0*2</a:t>
            </a:r>
            <a:r>
              <a:rPr kumimoji="0" lang="en-US" altLang="zh-CN" sz="2400" b="1" i="0" u="none" strike="noStrike" kern="1200" cap="none" spc="0" normalizeH="0" baseline="30000" noProof="0">
                <a:ln>
                  <a:noFill/>
                </a:ln>
                <a:solidFill>
                  <a:srgbClr val="0000DE"/>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 </a:t>
            </a:r>
            <a:r>
              <a:rPr kumimoji="0" lang="en-US" altLang="zh-CN" sz="2400" b="1" i="0" u="none" strike="noStrike" kern="1200" cap="none" spc="0" normalizeH="0" baseline="0" noProof="0">
                <a:ln>
                  <a:noFill/>
                </a:ln>
                <a:solidFill>
                  <a:srgbClr val="0000DE"/>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+ 0*2</a:t>
            </a:r>
            <a:r>
              <a:rPr kumimoji="0" lang="en-US" altLang="zh-CN" sz="2400" b="1" i="0" u="none" strike="noStrike" kern="1200" cap="none" spc="0" normalizeH="0" baseline="30000" noProof="0">
                <a:ln>
                  <a:noFill/>
                </a:ln>
                <a:solidFill>
                  <a:srgbClr val="0000DE"/>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 </a:t>
            </a:r>
            <a:r>
              <a:rPr kumimoji="0" lang="en-US" altLang="zh-CN" sz="2400" b="1" i="0" u="none" strike="noStrike" kern="1200" cap="none" spc="0" normalizeH="0" baseline="0" noProof="0">
                <a:ln>
                  <a:noFill/>
                </a:ln>
                <a:solidFill>
                  <a:srgbClr val="0000DE"/>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+ 0*2</a:t>
            </a:r>
            <a:r>
              <a:rPr kumimoji="0" lang="en-US" altLang="zh-CN" sz="2400" b="1" i="0" u="none" strike="noStrike" kern="1200" cap="none" spc="0" normalizeH="0" baseline="30000" noProof="0">
                <a:ln>
                  <a:noFill/>
                </a:ln>
                <a:solidFill>
                  <a:srgbClr val="0000DE"/>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 </a:t>
            </a:r>
            <a:r>
              <a:rPr kumimoji="0" lang="en-US" altLang="zh-CN" sz="2400" b="1" i="0" u="none" strike="noStrike" kern="1200" cap="none" spc="0" normalizeH="0" baseline="0" noProof="0">
                <a:ln>
                  <a:noFill/>
                </a:ln>
                <a:solidFill>
                  <a:srgbClr val="0000DE"/>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+ 1*2</a:t>
            </a:r>
            <a:r>
              <a:rPr kumimoji="0" lang="en-US" altLang="zh-CN" sz="2400" b="1" i="0" u="none" strike="noStrike" kern="1200" cap="none" spc="0" normalizeH="0" baseline="30000" noProof="0">
                <a:ln>
                  <a:noFill/>
                </a:ln>
                <a:solidFill>
                  <a:srgbClr val="0000DE"/>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 </a:t>
            </a:r>
            <a:r>
              <a:rPr kumimoji="0" lang="en-US" altLang="zh-CN" sz="2400" b="1" i="0" u="none" strike="noStrike" kern="1200" cap="none" spc="0" normalizeH="0" baseline="0" noProof="0">
                <a:ln>
                  <a:noFill/>
                </a:ln>
                <a:solidFill>
                  <a:srgbClr val="0000DE"/>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+ 1*2</a:t>
            </a:r>
            <a:r>
              <a:rPr kumimoji="0" lang="en-US" altLang="zh-CN" sz="2400" b="1" i="0" u="none" strike="noStrike" kern="1200" cap="none" spc="0" normalizeH="0" baseline="30000" noProof="0">
                <a:ln>
                  <a:noFill/>
                </a:ln>
                <a:solidFill>
                  <a:srgbClr val="0000DE"/>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0</a:t>
            </a:r>
            <a:r>
              <a:rPr kumimoji="0" lang="en-US" altLang="zh-CN" sz="2800" b="1" i="0" u="none" strike="noStrike" kern="1200" cap="none" spc="0" normalizeH="0" baseline="30000" noProof="0">
                <a:ln>
                  <a:noFill/>
                </a:ln>
                <a:solidFill>
                  <a:srgbClr val="0000DE"/>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a:t>
            </a:r>
            <a:r>
              <a:rPr kumimoji="0" lang="en-US" altLang="zh-CN" sz="2800" b="1" i="0" u="none" strike="noStrike" kern="1200" cap="none" spc="0" normalizeH="0" baseline="0" noProof="0">
                <a:ln>
                  <a:noFill/>
                </a:ln>
                <a:solidFill>
                  <a:srgbClr val="0000DE"/>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r>
          </a:p>
          <a:p>
            <a:pPr marL="285750" marR="0" lvl="0" indent="-285750" algn="l" defTabSz="914400" rtl="0" eaLnBrk="0" fontAlgn="base" latinLnBrk="0" hangingPunct="0">
              <a:lnSpc>
                <a:spcPct val="90000"/>
              </a:lnSpc>
              <a:spcBef>
                <a:spcPct val="20000"/>
              </a:spcBef>
              <a:spcAft>
                <a:spcPct val="20000"/>
              </a:spcAft>
              <a:buClrTx/>
              <a:buSzTx/>
              <a:buFontTx/>
              <a:buNone/>
              <a:tabLst>
                <a:tab pos="1371600" algn="l"/>
                <a:tab pos="4572000" algn="l"/>
                <a:tab pos="4800600" algn="l"/>
              </a:tabLst>
              <a:defRPr/>
            </a:pPr>
            <a:r>
              <a:rPr kumimoji="0" lang="en-US" altLang="zh-CN" sz="2800" b="1" i="0" u="none" strike="noStrike" kern="1200" cap="none" spc="0" normalizeH="0" baseline="0" noProof="0">
                <a:ln>
                  <a:noFill/>
                </a:ln>
                <a:solidFill>
                  <a:srgbClr val="0000DE"/>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128 + 32 + 2 + 1 = 163</a:t>
            </a:r>
          </a:p>
        </p:txBody>
      </p:sp>
      <p:sp>
        <p:nvSpPr>
          <p:cNvPr id="146439" name="Rectangle 7"/>
          <p:cNvSpPr/>
          <p:nvPr/>
        </p:nvSpPr>
        <p:spPr>
          <a:xfrm>
            <a:off x="5257800" y="3276600"/>
            <a:ext cx="1339850" cy="641350"/>
          </a:xfrm>
          <a:prstGeom prst="rect">
            <a:avLst/>
          </a:prstGeom>
          <a:noFill/>
          <a:ln w="9525">
            <a:noFill/>
          </a:ln>
        </p:spPr>
        <p:txBody>
          <a:bodyPr wrap="none" lIns="92075" tIns="46038" rIns="92075" bIns="46038">
            <a:spAutoFit/>
          </a:bodyPr>
          <a:lstStyle/>
          <a:p>
            <a:pPr eaLnBrk="0" hangingPunct="0"/>
            <a:r>
              <a:rPr lang="en-US" altLang="zh-CN" sz="3600" b="1" dirty="0">
                <a:solidFill>
                  <a:srgbClr val="000000"/>
                </a:solidFill>
                <a:latin typeface="Arial" panose="020B0604020202020204" pitchFamily="34" charset="0"/>
                <a:ea typeface="宋体" panose="02010600030101010101" pitchFamily="2" charset="-122"/>
              </a:rPr>
              <a:t>= 163</a:t>
            </a:r>
          </a:p>
        </p:txBody>
      </p:sp>
      <p:pic>
        <p:nvPicPr>
          <p:cNvPr id="146440" name="Picture 8" descr="genotype"/>
          <p:cNvPicPr>
            <a:picLocks noChangeAspect="1"/>
          </p:cNvPicPr>
          <p:nvPr/>
        </p:nvPicPr>
        <p:blipFill>
          <a:blip r:embed="rId3"/>
          <a:stretch>
            <a:fillRect/>
          </a:stretch>
        </p:blipFill>
        <p:spPr>
          <a:xfrm>
            <a:off x="1143000" y="3276600"/>
            <a:ext cx="3676650" cy="666750"/>
          </a:xfrm>
          <a:prstGeom prst="rect">
            <a:avLst/>
          </a:prstGeom>
          <a:noFill/>
          <a:ln w="9525">
            <a:noFill/>
          </a:ln>
        </p:spPr>
      </p:pic>
      <p:sp>
        <p:nvSpPr>
          <p:cNvPr id="146441" name="Rectangle 9"/>
          <p:cNvSpPr/>
          <p:nvPr/>
        </p:nvSpPr>
        <p:spPr>
          <a:xfrm>
            <a:off x="5029200" y="2743200"/>
            <a:ext cx="2124075" cy="519113"/>
          </a:xfrm>
          <a:prstGeom prst="rect">
            <a:avLst/>
          </a:prstGeom>
          <a:noFill/>
          <a:ln w="9525">
            <a:noFill/>
          </a:ln>
        </p:spPr>
        <p:txBody>
          <a:bodyPr wrap="none" lIns="92075" tIns="46038" rIns="92075" bIns="46038">
            <a:spAutoFit/>
          </a:bodyPr>
          <a:lstStyle/>
          <a:p>
            <a:pPr eaLnBrk="0" hangingPunct="0"/>
            <a:r>
              <a:rPr lang="en-US" altLang="zh-CN" sz="2800" b="1" dirty="0">
                <a:solidFill>
                  <a:srgbClr val="000066"/>
                </a:solidFill>
                <a:latin typeface="Arial" panose="020B0604020202020204" pitchFamily="34" charset="0"/>
                <a:ea typeface="宋体" panose="02010600030101010101" pitchFamily="2" charset="-122"/>
              </a:rPr>
              <a:t>Phenotype:</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93" name="Rectangle 13"/>
          <p:cNvSpPr>
            <a:spLocks noGrp="1"/>
          </p:cNvSpPr>
          <p:nvPr>
            <p:ph idx="1"/>
          </p:nvPr>
        </p:nvSpPr>
        <p:spPr>
          <a:xfrm>
            <a:off x="250825" y="1125538"/>
            <a:ext cx="8645525" cy="1798637"/>
          </a:xfrm>
        </p:spPr>
        <p:txBody>
          <a:bodyPr vert="horz" wrap="square" anchor="t"/>
          <a:lstStyle/>
          <a:p>
            <a:pPr>
              <a:buSzPct val="68000"/>
            </a:pPr>
            <a:r>
              <a:rPr kumimoji="0" lang="en-US" altLang="zh-CN" sz="2800" kern="1200" dirty="0">
                <a:latin typeface="Times New Roman" panose="02020603050405020304" pitchFamily="18" charset="0"/>
                <a:ea typeface="+mn-ea"/>
                <a:cs typeface="Times New Roman" panose="02020603050405020304" pitchFamily="18" charset="0"/>
              </a:rPr>
              <a:t>Example: Discrete Representation (Binary alphabet) </a:t>
            </a:r>
          </a:p>
          <a:p>
            <a:pPr lvl="1"/>
            <a:r>
              <a:rPr kumimoji="0" lang="en-US" altLang="zh-CN" sz="2400" kern="1200" dirty="0">
                <a:latin typeface="Times New Roman" panose="02020603050405020304" pitchFamily="18" charset="0"/>
                <a:ea typeface="+mn-ea"/>
                <a:cs typeface="Times New Roman" panose="02020603050405020304" pitchFamily="18" charset="0"/>
              </a:rPr>
              <a:t>Phenotype could be Real Numbers</a:t>
            </a:r>
            <a:r>
              <a:rPr kumimoji="0" lang="zh-CN" altLang="en-US" sz="2400" kern="1200" dirty="0">
                <a:latin typeface="Times New Roman" panose="02020603050405020304" pitchFamily="18" charset="0"/>
                <a:ea typeface="+mn-ea"/>
                <a:cs typeface="Times New Roman" panose="02020603050405020304" pitchFamily="18" charset="0"/>
              </a:rPr>
              <a:t>表现型是实数</a:t>
            </a:r>
            <a:endParaRPr kumimoji="0" lang="en-US" altLang="zh-CN" sz="2400" kern="1200" dirty="0">
              <a:latin typeface="Times New Roman" panose="02020603050405020304" pitchFamily="18" charset="0"/>
              <a:ea typeface="+mn-ea"/>
              <a:cs typeface="Times New Roman" panose="02020603050405020304" pitchFamily="18" charset="0"/>
            </a:endParaRPr>
          </a:p>
          <a:p>
            <a:pPr lvl="1"/>
            <a:r>
              <a:rPr kumimoji="0" lang="en-US" altLang="zh-CN" sz="2400" kern="1200" dirty="0">
                <a:latin typeface="Times New Roman" panose="02020603050405020304" pitchFamily="18" charset="0"/>
                <a:ea typeface="+mn-ea"/>
                <a:cs typeface="Times New Roman" panose="02020603050405020304" pitchFamily="18" charset="0"/>
              </a:rPr>
              <a:t>e.g. a number between 2.5 and 20.5 using 8 binary digits</a:t>
            </a:r>
            <a:endParaRPr kumimoji="0" lang="en-US" altLang="zh-CN" sz="2400" kern="1200" dirty="0">
              <a:latin typeface="Times New Roman" panose="02020603050405020304" pitchFamily="18" charset="0"/>
              <a:ea typeface="Times New Roman" panose="02020603050405020304" pitchFamily="18" charset="0"/>
              <a:cs typeface="+mn-cs"/>
            </a:endParaRPr>
          </a:p>
        </p:txBody>
      </p:sp>
      <p:sp>
        <p:nvSpPr>
          <p:cNvPr id="148492" name="Rectangle 12"/>
          <p:cNvSpPr>
            <a:spLocks noGrp="1" noChangeArrowheads="1"/>
          </p:cNvSpPr>
          <p:nvPr>
            <p:ph type="title"/>
          </p:nvPr>
        </p:nvSpPr>
        <p:spPr>
          <a:xfrm>
            <a:off x="457200" y="274638"/>
            <a:ext cx="8229600" cy="778098"/>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GAs—Encoding &amp; Decoding</a:t>
            </a:r>
          </a:p>
        </p:txBody>
      </p:sp>
      <p:sp>
        <p:nvSpPr>
          <p:cNvPr id="148484" name="Line 4"/>
          <p:cNvSpPr/>
          <p:nvPr/>
        </p:nvSpPr>
        <p:spPr>
          <a:xfrm flipH="1">
            <a:off x="1892300" y="4144963"/>
            <a:ext cx="839788" cy="608012"/>
          </a:xfrm>
          <a:prstGeom prst="line">
            <a:avLst/>
          </a:prstGeom>
          <a:ln w="50800" cap="flat" cmpd="sng">
            <a:solidFill>
              <a:schemeClr val="tx1"/>
            </a:solidFill>
            <a:prstDash val="solid"/>
            <a:headEnd type="none" w="sm" len="sm"/>
            <a:tailEnd type="stealth" w="med" len="lg"/>
          </a:ln>
        </p:spPr>
      </p:sp>
      <p:graphicFrame>
        <p:nvGraphicFramePr>
          <p:cNvPr id="148485" name="Object 5"/>
          <p:cNvGraphicFramePr/>
          <p:nvPr>
            <p:extLst>
              <p:ext uri="{D42A27DB-BD31-4B8C-83A1-F6EECF244321}">
                <p14:modId xmlns:p14="http://schemas.microsoft.com/office/powerpoint/2010/main" val="3848048675"/>
              </p:ext>
            </p:extLst>
          </p:nvPr>
        </p:nvGraphicFramePr>
        <p:xfrm>
          <a:off x="899592" y="4722812"/>
          <a:ext cx="6407150" cy="839788"/>
        </p:xfrm>
        <a:graphic>
          <a:graphicData uri="http://schemas.openxmlformats.org/presentationml/2006/ole">
            <mc:AlternateContent xmlns:mc="http://schemas.openxmlformats.org/markup-compatibility/2006">
              <mc:Choice xmlns:v="urn:schemas-microsoft-com:vml" Requires="v">
                <p:oleObj spid="_x0000_s3118" r:id="rId4" imgW="2183765" imgH="393700" progId="Equation.3">
                  <p:embed/>
                </p:oleObj>
              </mc:Choice>
              <mc:Fallback>
                <p:oleObj r:id="rId4" imgW="2183765" imgH="393700" progId="Equation.3">
                  <p:embed/>
                  <p:pic>
                    <p:nvPicPr>
                      <p:cNvPr id="0" name="图片 3075"/>
                      <p:cNvPicPr/>
                      <p:nvPr/>
                    </p:nvPicPr>
                    <p:blipFill>
                      <a:blip r:embed="rId5"/>
                      <a:stretch>
                        <a:fillRect/>
                      </a:stretch>
                    </p:blipFill>
                    <p:spPr>
                      <a:xfrm>
                        <a:off x="899592" y="4722812"/>
                        <a:ext cx="6407150" cy="839788"/>
                      </a:xfrm>
                      <a:prstGeom prst="rect">
                        <a:avLst/>
                      </a:prstGeom>
                      <a:noFill/>
                      <a:ln w="38100">
                        <a:noFill/>
                        <a:miter/>
                      </a:ln>
                    </p:spPr>
                  </p:pic>
                </p:oleObj>
              </mc:Fallback>
            </mc:AlternateContent>
          </a:graphicData>
        </a:graphic>
      </p:graphicFrame>
      <p:sp>
        <p:nvSpPr>
          <p:cNvPr id="148486" name="Rectangle 6"/>
          <p:cNvSpPr/>
          <p:nvPr/>
        </p:nvSpPr>
        <p:spPr>
          <a:xfrm>
            <a:off x="5016500" y="3457575"/>
            <a:ext cx="2228850" cy="641350"/>
          </a:xfrm>
          <a:prstGeom prst="rect">
            <a:avLst/>
          </a:prstGeom>
          <a:noFill/>
          <a:ln w="9525">
            <a:noFill/>
          </a:ln>
        </p:spPr>
        <p:txBody>
          <a:bodyPr wrap="none" lIns="92075" tIns="46038" rIns="92075" bIns="46038">
            <a:spAutoFit/>
          </a:bodyPr>
          <a:lstStyle/>
          <a:p>
            <a:pPr eaLnBrk="0" hangingPunct="0"/>
            <a:r>
              <a:rPr lang="en-US" altLang="zh-CN" sz="3600" b="1" dirty="0">
                <a:solidFill>
                  <a:srgbClr val="000000"/>
                </a:solidFill>
                <a:latin typeface="Arial" panose="020B0604020202020204" pitchFamily="34" charset="0"/>
                <a:ea typeface="宋体" panose="02010600030101010101" pitchFamily="2" charset="-122"/>
              </a:rPr>
              <a:t>= 13.9609</a:t>
            </a:r>
          </a:p>
        </p:txBody>
      </p:sp>
      <p:sp>
        <p:nvSpPr>
          <p:cNvPr id="148487" name="Rectangle 7"/>
          <p:cNvSpPr/>
          <p:nvPr/>
        </p:nvSpPr>
        <p:spPr>
          <a:xfrm>
            <a:off x="1892300" y="2924175"/>
            <a:ext cx="1946275" cy="519113"/>
          </a:xfrm>
          <a:prstGeom prst="rect">
            <a:avLst/>
          </a:prstGeom>
          <a:noFill/>
          <a:ln w="9525">
            <a:noFill/>
          </a:ln>
        </p:spPr>
        <p:txBody>
          <a:bodyPr wrap="none" lIns="92075" tIns="46038" rIns="92075" bIns="46038">
            <a:spAutoFit/>
          </a:bodyPr>
          <a:lstStyle/>
          <a:p>
            <a:pPr eaLnBrk="0" hangingPunct="0"/>
            <a:r>
              <a:rPr lang="en-US" altLang="zh-CN" sz="2800" b="1" dirty="0">
                <a:solidFill>
                  <a:srgbClr val="000066"/>
                </a:solidFill>
                <a:latin typeface="Arial" panose="020B0604020202020204" pitchFamily="34" charset="0"/>
                <a:ea typeface="宋体" panose="02010600030101010101" pitchFamily="2" charset="-122"/>
              </a:rPr>
              <a:t>Genotype:</a:t>
            </a:r>
          </a:p>
        </p:txBody>
      </p:sp>
      <p:pic>
        <p:nvPicPr>
          <p:cNvPr id="148488" name="Picture 8" descr="genotype"/>
          <p:cNvPicPr>
            <a:picLocks noChangeAspect="1"/>
          </p:cNvPicPr>
          <p:nvPr/>
        </p:nvPicPr>
        <p:blipFill>
          <a:blip r:embed="rId6"/>
          <a:stretch>
            <a:fillRect/>
          </a:stretch>
        </p:blipFill>
        <p:spPr>
          <a:xfrm>
            <a:off x="1206500" y="3457575"/>
            <a:ext cx="3676650" cy="666750"/>
          </a:xfrm>
          <a:prstGeom prst="rect">
            <a:avLst/>
          </a:prstGeom>
          <a:noFill/>
          <a:ln w="9525">
            <a:noFill/>
          </a:ln>
        </p:spPr>
      </p:pic>
      <p:sp>
        <p:nvSpPr>
          <p:cNvPr id="148489" name="Rectangle 9"/>
          <p:cNvSpPr/>
          <p:nvPr/>
        </p:nvSpPr>
        <p:spPr>
          <a:xfrm>
            <a:off x="5092700" y="2924175"/>
            <a:ext cx="2124075" cy="519113"/>
          </a:xfrm>
          <a:prstGeom prst="rect">
            <a:avLst/>
          </a:prstGeom>
          <a:noFill/>
          <a:ln w="9525">
            <a:noFill/>
          </a:ln>
        </p:spPr>
        <p:txBody>
          <a:bodyPr wrap="none" lIns="92075" tIns="46038" rIns="92075" bIns="46038">
            <a:spAutoFit/>
          </a:bodyPr>
          <a:lstStyle/>
          <a:p>
            <a:pPr eaLnBrk="0" hangingPunct="0"/>
            <a:r>
              <a:rPr lang="en-US" altLang="zh-CN" sz="2800" b="1" dirty="0">
                <a:solidFill>
                  <a:srgbClr val="000066"/>
                </a:solidFill>
                <a:latin typeface="Arial" panose="020B0604020202020204" pitchFamily="34" charset="0"/>
                <a:ea typeface="宋体" panose="02010600030101010101" pitchFamily="2" charset="-122"/>
              </a:rPr>
              <a:t>Phenotype: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8487"/>
                                        </p:tgtEl>
                                        <p:attrNameLst>
                                          <p:attrName>style.visibility</p:attrName>
                                        </p:attrNameLst>
                                      </p:cBhvr>
                                      <p:to>
                                        <p:strVal val="visible"/>
                                      </p:to>
                                    </p:set>
                                    <p:animEffect transition="in" filter="blinds(horizontal)">
                                      <p:cBhvr>
                                        <p:cTn id="7" dur="500"/>
                                        <p:tgtEl>
                                          <p:spTgt spid="14848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48489"/>
                                        </p:tgtEl>
                                        <p:attrNameLst>
                                          <p:attrName>style.visibility</p:attrName>
                                        </p:attrNameLst>
                                      </p:cBhvr>
                                      <p:to>
                                        <p:strVal val="visible"/>
                                      </p:to>
                                    </p:set>
                                    <p:animEffect transition="in" filter="blinds(horizontal)">
                                      <p:cBhvr>
                                        <p:cTn id="11" dur="500"/>
                                        <p:tgtEl>
                                          <p:spTgt spid="14848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48488"/>
                                        </p:tgtEl>
                                        <p:attrNameLst>
                                          <p:attrName>style.visibility</p:attrName>
                                        </p:attrNameLst>
                                      </p:cBhvr>
                                      <p:to>
                                        <p:strVal val="visible"/>
                                      </p:to>
                                    </p:set>
                                    <p:animEffect transition="in" filter="blinds(horizontal)">
                                      <p:cBhvr>
                                        <p:cTn id="16" dur="500"/>
                                        <p:tgtEl>
                                          <p:spTgt spid="14848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48484"/>
                                        </p:tgtEl>
                                        <p:attrNameLst>
                                          <p:attrName>style.visibility</p:attrName>
                                        </p:attrNameLst>
                                      </p:cBhvr>
                                      <p:to>
                                        <p:strVal val="visible"/>
                                      </p:to>
                                    </p:set>
                                    <p:animEffect transition="in" filter="blinds(horizontal)">
                                      <p:cBhvr>
                                        <p:cTn id="21" dur="500"/>
                                        <p:tgtEl>
                                          <p:spTgt spid="148484"/>
                                        </p:tgtEl>
                                      </p:cBhvr>
                                    </p:animEffect>
                                  </p:childTnLst>
                                </p:cTn>
                              </p:par>
                            </p:childTnLst>
                          </p:cTn>
                        </p:par>
                        <p:par>
                          <p:cTn id="22" fill="hold">
                            <p:stCondLst>
                              <p:cond delay="500"/>
                            </p:stCondLst>
                            <p:childTnLst>
                              <p:par>
                                <p:cTn id="23" presetID="3" presetClass="entr" presetSubtype="10" fill="hold" nodeType="afterEffect">
                                  <p:stCondLst>
                                    <p:cond delay="0"/>
                                  </p:stCondLst>
                                  <p:childTnLst>
                                    <p:set>
                                      <p:cBhvr>
                                        <p:cTn id="24" dur="1" fill="hold">
                                          <p:stCondLst>
                                            <p:cond delay="0"/>
                                          </p:stCondLst>
                                        </p:cTn>
                                        <p:tgtEl>
                                          <p:spTgt spid="148485"/>
                                        </p:tgtEl>
                                        <p:attrNameLst>
                                          <p:attrName>style.visibility</p:attrName>
                                        </p:attrNameLst>
                                      </p:cBhvr>
                                      <p:to>
                                        <p:strVal val="visible"/>
                                      </p:to>
                                    </p:set>
                                    <p:animEffect transition="in" filter="blinds(horizontal)">
                                      <p:cBhvr>
                                        <p:cTn id="25" dur="500"/>
                                        <p:tgtEl>
                                          <p:spTgt spid="14848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48486"/>
                                        </p:tgtEl>
                                        <p:attrNameLst>
                                          <p:attrName>style.visibility</p:attrName>
                                        </p:attrNameLst>
                                      </p:cBhvr>
                                      <p:to>
                                        <p:strVal val="visible"/>
                                      </p:to>
                                    </p:set>
                                    <p:animEffect transition="in" filter="blinds(horizontal)">
                                      <p:cBhvr>
                                        <p:cTn id="30" dur="500"/>
                                        <p:tgtEl>
                                          <p:spTgt spid="148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6" grpId="0"/>
      <p:bldP spid="148487" grpId="0"/>
      <p:bldP spid="14848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2"/>
          <p:cNvSpPr>
            <a:spLocks noGrp="1"/>
          </p:cNvSpPr>
          <p:nvPr>
            <p:ph idx="1"/>
          </p:nvPr>
        </p:nvSpPr>
        <p:spPr>
          <a:xfrm>
            <a:off x="179388" y="981075"/>
            <a:ext cx="3960812" cy="2303463"/>
          </a:xfrm>
        </p:spPr>
        <p:txBody>
          <a:bodyPr vert="horz" wrap="square" anchor="t"/>
          <a:lstStyle/>
          <a:p>
            <a:pPr>
              <a:buSzPct val="68000"/>
            </a:pPr>
            <a:r>
              <a:rPr kumimoji="0" lang="en-US" altLang="en-US" kern="1200" dirty="0">
                <a:latin typeface="Times New Roman" panose="02020603050405020304" pitchFamily="18" charset="0"/>
                <a:ea typeface="+mn-ea"/>
                <a:cs typeface="Times New Roman" panose="02020603050405020304" pitchFamily="18" charset="0"/>
                <a:sym typeface="Wingdings" panose="05000000000000000000" pitchFamily="2" charset="2"/>
              </a:rPr>
              <a:t>Binary Encoding Issues</a:t>
            </a:r>
            <a:r>
              <a:rPr kumimoji="0" lang="en-US" altLang="zh-CN" kern="1200" dirty="0">
                <a:latin typeface="Times New Roman" panose="02020603050405020304" pitchFamily="18" charset="0"/>
                <a:ea typeface="+mn-ea"/>
                <a:cs typeface="Times New Roman" panose="02020603050405020304" pitchFamily="18" charset="0"/>
              </a:rPr>
              <a:t> </a:t>
            </a:r>
          </a:p>
          <a:p>
            <a:pPr lvl="1"/>
            <a:r>
              <a:rPr kumimoji="0" lang="en-US" altLang="zh-CN" kern="1200" dirty="0">
                <a:latin typeface="Times New Roman" panose="02020603050405020304" pitchFamily="18" charset="0"/>
                <a:ea typeface="+mn-ea"/>
                <a:cs typeface="Times New Roman" panose="02020603050405020304" pitchFamily="18" charset="0"/>
              </a:rPr>
              <a:t>Resolution depends on:</a:t>
            </a:r>
          </a:p>
          <a:p>
            <a:pPr lvl="2">
              <a:buSzPct val="100000"/>
            </a:pPr>
            <a:r>
              <a:rPr kumimoji="0" lang="en-US" altLang="zh-CN" sz="2200" kern="1200" dirty="0">
                <a:latin typeface="Times New Roman" panose="02020603050405020304" pitchFamily="18" charset="0"/>
                <a:ea typeface="+mn-ea"/>
                <a:cs typeface="Times New Roman" panose="02020603050405020304" pitchFamily="18" charset="0"/>
              </a:rPr>
              <a:t>upper and lower bounds </a:t>
            </a:r>
            <a:r>
              <a:rPr kumimoji="0" lang="en-US" altLang="zh-CN" sz="2200" i="1" kern="1200" dirty="0">
                <a:latin typeface="Times New Roman" panose="02020603050405020304" pitchFamily="18" charset="0"/>
                <a:ea typeface="+mn-ea"/>
                <a:cs typeface="Times New Roman" panose="02020603050405020304" pitchFamily="18" charset="0"/>
              </a:rPr>
              <a:t>x</a:t>
            </a:r>
            <a:r>
              <a:rPr kumimoji="0" lang="en-US" altLang="zh-CN" sz="2200" kern="1200" baseline="-25000" dirty="0">
                <a:latin typeface="Times New Roman" panose="02020603050405020304" pitchFamily="18" charset="0"/>
                <a:ea typeface="+mn-ea"/>
                <a:cs typeface="Times New Roman" panose="02020603050405020304" pitchFamily="18" charset="0"/>
              </a:rPr>
              <a:t>LB</a:t>
            </a:r>
            <a:r>
              <a:rPr kumimoji="0" lang="en-US" altLang="zh-CN" sz="2200" kern="1200" dirty="0">
                <a:latin typeface="Times New Roman" panose="02020603050405020304" pitchFamily="18" charset="0"/>
                <a:ea typeface="+mn-ea"/>
                <a:cs typeface="Times New Roman" panose="02020603050405020304" pitchFamily="18" charset="0"/>
              </a:rPr>
              <a:t>, </a:t>
            </a:r>
            <a:r>
              <a:rPr kumimoji="0" lang="en-US" altLang="zh-CN" sz="2200" i="1" kern="1200" dirty="0">
                <a:latin typeface="Times New Roman" panose="02020603050405020304" pitchFamily="18" charset="0"/>
                <a:ea typeface="+mn-ea"/>
                <a:cs typeface="Times New Roman" panose="02020603050405020304" pitchFamily="18" charset="0"/>
              </a:rPr>
              <a:t>x</a:t>
            </a:r>
            <a:r>
              <a:rPr kumimoji="0" lang="en-US" altLang="zh-CN" sz="2200" kern="1200" baseline="-25000" dirty="0">
                <a:latin typeface="Times New Roman" panose="02020603050405020304" pitchFamily="18" charset="0"/>
                <a:ea typeface="+mn-ea"/>
                <a:cs typeface="Times New Roman" panose="02020603050405020304" pitchFamily="18" charset="0"/>
              </a:rPr>
              <a:t>UB</a:t>
            </a:r>
          </a:p>
          <a:p>
            <a:pPr lvl="2">
              <a:buSzPct val="100000"/>
            </a:pPr>
            <a:r>
              <a:rPr kumimoji="0" lang="en-US" altLang="zh-CN" sz="2200" kern="1200" dirty="0">
                <a:latin typeface="Times New Roman" panose="02020603050405020304" pitchFamily="18" charset="0"/>
                <a:ea typeface="+mn-ea"/>
                <a:cs typeface="Times New Roman" panose="02020603050405020304" pitchFamily="18" charset="0"/>
              </a:rPr>
              <a:t>number of  bits</a:t>
            </a:r>
            <a:endParaRPr kumimoji="0" lang="zh-CN" altLang="en-US" kern="1200" dirty="0">
              <a:latin typeface="Times New Roman" panose="02020603050405020304" pitchFamily="18" charset="0"/>
              <a:ea typeface="Times New Roman" panose="02020603050405020304" pitchFamily="18" charset="0"/>
              <a:cs typeface="+mn-cs"/>
            </a:endParaRPr>
          </a:p>
        </p:txBody>
      </p:sp>
      <p:sp>
        <p:nvSpPr>
          <p:cNvPr id="31755" name="Rectangle 11"/>
          <p:cNvSpPr>
            <a:spLocks noGrp="1" noChangeArrowheads="1"/>
          </p:cNvSpPr>
          <p:nvPr>
            <p:ph type="title"/>
          </p:nvPr>
        </p:nvSpPr>
        <p:spPr>
          <a:xfrm>
            <a:off x="415669" y="116632"/>
            <a:ext cx="8229600" cy="792088"/>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GAs—Encoding &amp; Decoding</a:t>
            </a:r>
            <a:endParaRPr kumimoji="0" lang="zh-CN" altLang="en-US"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sym typeface="Wingdings" panose="05000000000000000000" pitchFamily="2" charset="2"/>
            </a:endParaRPr>
          </a:p>
        </p:txBody>
      </p:sp>
      <p:sp>
        <p:nvSpPr>
          <p:cNvPr id="31757" name="Rectangle 13" descr="浅色竖线"/>
          <p:cNvSpPr/>
          <p:nvPr/>
        </p:nvSpPr>
        <p:spPr>
          <a:xfrm>
            <a:off x="4284663" y="2063750"/>
            <a:ext cx="4348162" cy="234950"/>
          </a:xfrm>
          <a:prstGeom prst="rect">
            <a:avLst/>
          </a:prstGeom>
          <a:pattFill prst="ltVert">
            <a:fgClr>
              <a:schemeClr val="bg2"/>
            </a:fgClr>
            <a:bgClr>
              <a:srgbClr val="FFFFFF"/>
            </a:bgClr>
          </a:pattFill>
          <a:ln w="9525"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31759" name="Rectangle 15"/>
          <p:cNvSpPr/>
          <p:nvPr/>
        </p:nvSpPr>
        <p:spPr>
          <a:xfrm>
            <a:off x="4067175" y="2276475"/>
            <a:ext cx="577850" cy="457200"/>
          </a:xfrm>
          <a:prstGeom prst="rect">
            <a:avLst/>
          </a:prstGeom>
          <a:noFill/>
          <a:ln w="9525">
            <a:noFill/>
          </a:ln>
        </p:spPr>
        <p:txBody>
          <a:bodyPr wrap="none">
            <a:spAutoFit/>
          </a:bodyPr>
          <a:lstStyle/>
          <a:p>
            <a:pPr algn="ctr"/>
            <a:r>
              <a:rPr lang="en-US" altLang="zh-CN" sz="2400" i="1" dirty="0">
                <a:solidFill>
                  <a:srgbClr val="000000"/>
                </a:solidFill>
                <a:latin typeface="Times New Roman" panose="02020603050405020304" pitchFamily="18" charset="0"/>
                <a:ea typeface="楷体_GB2312"/>
              </a:rPr>
              <a:t>x</a:t>
            </a:r>
            <a:r>
              <a:rPr lang="en-US" altLang="zh-CN" sz="2400" baseline="-25000" dirty="0">
                <a:solidFill>
                  <a:srgbClr val="000000"/>
                </a:solidFill>
                <a:latin typeface="Times New Roman" panose="02020603050405020304" pitchFamily="18" charset="0"/>
                <a:ea typeface="楷体_GB2312"/>
              </a:rPr>
              <a:t>LB</a:t>
            </a:r>
            <a:endParaRPr lang="zh-CN" altLang="en-US" sz="2400" baseline="-25000" dirty="0">
              <a:solidFill>
                <a:srgbClr val="000000"/>
              </a:solidFill>
              <a:latin typeface="Times New Roman" panose="02020603050405020304" pitchFamily="18" charset="0"/>
              <a:ea typeface="楷体_GB2312"/>
            </a:endParaRPr>
          </a:p>
        </p:txBody>
      </p:sp>
      <p:sp>
        <p:nvSpPr>
          <p:cNvPr id="31761" name="Rectangle 17"/>
          <p:cNvSpPr/>
          <p:nvPr/>
        </p:nvSpPr>
        <p:spPr>
          <a:xfrm>
            <a:off x="8459788" y="2276475"/>
            <a:ext cx="600075" cy="457200"/>
          </a:xfrm>
          <a:prstGeom prst="rect">
            <a:avLst/>
          </a:prstGeom>
          <a:noFill/>
          <a:ln w="9525">
            <a:noFill/>
          </a:ln>
        </p:spPr>
        <p:txBody>
          <a:bodyPr wrap="none">
            <a:spAutoFit/>
          </a:bodyPr>
          <a:lstStyle/>
          <a:p>
            <a:pPr algn="ctr"/>
            <a:r>
              <a:rPr lang="en-US" altLang="zh-CN" sz="2400" i="1" dirty="0">
                <a:solidFill>
                  <a:srgbClr val="000000"/>
                </a:solidFill>
                <a:latin typeface="Times New Roman" panose="02020603050405020304" pitchFamily="18" charset="0"/>
                <a:ea typeface="楷体_GB2312"/>
              </a:rPr>
              <a:t>x</a:t>
            </a:r>
            <a:r>
              <a:rPr lang="en-US" altLang="zh-CN" sz="2400" baseline="-25000" dirty="0">
                <a:solidFill>
                  <a:srgbClr val="000000"/>
                </a:solidFill>
                <a:latin typeface="Times New Roman" panose="02020603050405020304" pitchFamily="18" charset="0"/>
                <a:ea typeface="楷体_GB2312"/>
              </a:rPr>
              <a:t>UB</a:t>
            </a:r>
            <a:endParaRPr lang="zh-CN" altLang="en-US" sz="2400" baseline="-25000" dirty="0">
              <a:solidFill>
                <a:srgbClr val="000000"/>
              </a:solidFill>
              <a:latin typeface="Times New Roman" panose="02020603050405020304" pitchFamily="18" charset="0"/>
              <a:ea typeface="楷体_GB2312"/>
            </a:endParaRPr>
          </a:p>
        </p:txBody>
      </p:sp>
      <p:sp>
        <p:nvSpPr>
          <p:cNvPr id="31763" name="Rectangle 19"/>
          <p:cNvSpPr/>
          <p:nvPr/>
        </p:nvSpPr>
        <p:spPr>
          <a:xfrm>
            <a:off x="4356100" y="992188"/>
            <a:ext cx="825500" cy="565150"/>
          </a:xfrm>
          <a:prstGeom prst="rect">
            <a:avLst/>
          </a:prstGeom>
          <a:noFill/>
          <a:ln w="9525">
            <a:noFill/>
          </a:ln>
        </p:spPr>
        <p:txBody>
          <a:bodyPr wrap="none">
            <a:spAutoFit/>
          </a:bodyPr>
          <a:lstStyle/>
          <a:p>
            <a:pPr algn="ctr"/>
            <a:r>
              <a:rPr lang="en-US" altLang="zh-CN" sz="3100" i="1" dirty="0">
                <a:solidFill>
                  <a:srgbClr val="000000"/>
                </a:solidFill>
                <a:latin typeface="Times New Roman" panose="02020603050405020304" pitchFamily="18" charset="0"/>
                <a:ea typeface="楷体_GB2312"/>
              </a:rPr>
              <a:t>x</a:t>
            </a:r>
            <a:r>
              <a:rPr lang="en-US" altLang="zh-CN" sz="3100" dirty="0">
                <a:solidFill>
                  <a:srgbClr val="000000"/>
                </a:solidFill>
                <a:latin typeface="Times New Roman" panose="02020603050405020304" pitchFamily="18" charset="0"/>
                <a:ea typeface="楷体_GB2312"/>
                <a:sym typeface="Symbol" panose="05050102010706020507" pitchFamily="18" charset="2"/>
              </a:rPr>
              <a:t></a:t>
            </a:r>
            <a:r>
              <a:rPr lang="en-US" altLang="zh-CN" sz="2400" i="1" dirty="0">
                <a:solidFill>
                  <a:srgbClr val="000000"/>
                </a:solidFill>
                <a:latin typeface="Times New Roman" panose="02020603050405020304" pitchFamily="18" charset="0"/>
                <a:ea typeface="楷体_GB2312"/>
                <a:sym typeface="Symbol" panose="05050102010706020507" pitchFamily="18" charset="2"/>
              </a:rPr>
              <a:t>R</a:t>
            </a:r>
            <a:endParaRPr lang="en-US" altLang="en-US" sz="2400" i="1" dirty="0">
              <a:solidFill>
                <a:srgbClr val="000000"/>
              </a:solidFill>
              <a:latin typeface="Times New Roman" panose="02020603050405020304" pitchFamily="18" charset="0"/>
              <a:ea typeface="楷体_GB2312"/>
              <a:sym typeface="Symbol" panose="05050102010706020507" pitchFamily="18" charset="2"/>
            </a:endParaRPr>
          </a:p>
        </p:txBody>
      </p:sp>
      <p:sp>
        <p:nvSpPr>
          <p:cNvPr id="31764" name="Rectangle 20" descr="浅色竖线"/>
          <p:cNvSpPr/>
          <p:nvPr/>
        </p:nvSpPr>
        <p:spPr>
          <a:xfrm>
            <a:off x="4284663" y="2058988"/>
            <a:ext cx="4348162" cy="234950"/>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31765" name="AutoShape 21"/>
          <p:cNvSpPr/>
          <p:nvPr/>
        </p:nvSpPr>
        <p:spPr>
          <a:xfrm rot="-5400000">
            <a:off x="6264275" y="-381000"/>
            <a:ext cx="387350" cy="4348163"/>
          </a:xfrm>
          <a:prstGeom prst="rightBrace">
            <a:avLst>
              <a:gd name="adj1" fmla="val 93545"/>
              <a:gd name="adj2" fmla="val 50000"/>
            </a:avLst>
          </a:prstGeom>
          <a:noFill/>
          <a:ln w="9525" cap="flat" cmpd="sng">
            <a:solidFill>
              <a:schemeClr val="tx1"/>
            </a:solidFill>
            <a:prstDash val="solid"/>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31766" name="Rectangle 22"/>
          <p:cNvSpPr/>
          <p:nvPr/>
        </p:nvSpPr>
        <p:spPr>
          <a:xfrm>
            <a:off x="5759450" y="1243013"/>
            <a:ext cx="733425" cy="457200"/>
          </a:xfrm>
          <a:prstGeom prst="rect">
            <a:avLst/>
          </a:prstGeom>
          <a:noFill/>
          <a:ln w="9525">
            <a:noFill/>
          </a:ln>
        </p:spPr>
        <p:txBody>
          <a:bodyPr wrap="none">
            <a:spAutoFit/>
          </a:bodyPr>
          <a:lstStyle/>
          <a:p>
            <a:pPr algn="ctr"/>
            <a:r>
              <a:rPr lang="en-US" altLang="zh-CN" sz="2400" dirty="0">
                <a:solidFill>
                  <a:srgbClr val="000000"/>
                </a:solidFill>
                <a:latin typeface="Times New Roman" panose="02020603050405020304" pitchFamily="18" charset="0"/>
                <a:ea typeface="楷体_GB2312"/>
              </a:rPr>
              <a:t>2</a:t>
            </a:r>
            <a:r>
              <a:rPr lang="en-US" altLang="zh-CN" sz="2400" i="1" baseline="30000" dirty="0">
                <a:solidFill>
                  <a:srgbClr val="000000"/>
                </a:solidFill>
                <a:latin typeface="Times New Roman" panose="02020603050405020304" pitchFamily="18" charset="0"/>
                <a:ea typeface="楷体_GB2312"/>
              </a:rPr>
              <a:t>nbits</a:t>
            </a:r>
            <a:endParaRPr lang="zh-CN" altLang="en-US" sz="2400" i="1" baseline="30000" dirty="0">
              <a:solidFill>
                <a:srgbClr val="000000"/>
              </a:solidFill>
              <a:latin typeface="Times New Roman" panose="02020603050405020304" pitchFamily="18" charset="0"/>
              <a:ea typeface="楷体_GB2312"/>
            </a:endParaRPr>
          </a:p>
        </p:txBody>
      </p:sp>
      <p:sp>
        <p:nvSpPr>
          <p:cNvPr id="31767" name="AutoShape 23"/>
          <p:cNvSpPr/>
          <p:nvPr/>
        </p:nvSpPr>
        <p:spPr>
          <a:xfrm rot="-5400000">
            <a:off x="6840538" y="1158875"/>
            <a:ext cx="360362" cy="2592388"/>
          </a:xfrm>
          <a:prstGeom prst="rightBrace">
            <a:avLst>
              <a:gd name="adj1" fmla="val 59948"/>
              <a:gd name="adj2" fmla="val 50000"/>
            </a:avLst>
          </a:prstGeom>
          <a:noFill/>
          <a:ln w="9525" cap="flat" cmpd="sng">
            <a:solidFill>
              <a:schemeClr val="tx1"/>
            </a:solidFill>
            <a:prstDash val="solid"/>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31768" name="Rectangle 24"/>
          <p:cNvSpPr/>
          <p:nvPr/>
        </p:nvSpPr>
        <p:spPr>
          <a:xfrm>
            <a:off x="5495925" y="2538413"/>
            <a:ext cx="3036888" cy="457200"/>
          </a:xfrm>
          <a:prstGeom prst="rect">
            <a:avLst/>
          </a:prstGeom>
          <a:noFill/>
          <a:ln w="9525">
            <a:noFill/>
          </a:ln>
        </p:spPr>
        <p:txBody>
          <a:bodyPr>
            <a:spAutoFit/>
          </a:bodyPr>
          <a:lstStyle/>
          <a:p>
            <a:pPr algn="ctr"/>
            <a:r>
              <a:rPr lang="en-US" altLang="zh-CN" sz="2400" dirty="0">
                <a:solidFill>
                  <a:srgbClr val="000000"/>
                </a:solidFill>
                <a:latin typeface="Times New Roman" panose="02020603050405020304" pitchFamily="18" charset="0"/>
                <a:ea typeface="楷体_GB2312"/>
              </a:rPr>
              <a:t>Δ</a:t>
            </a:r>
            <a:r>
              <a:rPr lang="en-US" altLang="zh-CN" sz="2400" i="1" dirty="0">
                <a:solidFill>
                  <a:srgbClr val="000000"/>
                </a:solidFill>
                <a:latin typeface="Times New Roman" panose="02020603050405020304" pitchFamily="18" charset="0"/>
                <a:ea typeface="楷体_GB2312"/>
              </a:rPr>
              <a:t>x</a:t>
            </a:r>
            <a:r>
              <a:rPr lang="en-US" altLang="zh-CN" sz="2400" dirty="0">
                <a:solidFill>
                  <a:srgbClr val="000000"/>
                </a:solidFill>
                <a:latin typeface="Times New Roman" panose="02020603050405020304" pitchFamily="18" charset="0"/>
                <a:ea typeface="楷体_GB2312"/>
              </a:rPr>
              <a:t> =(</a:t>
            </a:r>
            <a:r>
              <a:rPr lang="en-US" altLang="zh-CN" sz="2400" i="1" dirty="0">
                <a:solidFill>
                  <a:srgbClr val="000000"/>
                </a:solidFill>
                <a:latin typeface="Times New Roman" panose="02020603050405020304" pitchFamily="18" charset="0"/>
                <a:ea typeface="楷体_GB2312"/>
              </a:rPr>
              <a:t>x</a:t>
            </a:r>
            <a:r>
              <a:rPr lang="en-US" altLang="zh-CN" sz="2400" baseline="-25000" dirty="0">
                <a:solidFill>
                  <a:srgbClr val="000000"/>
                </a:solidFill>
                <a:latin typeface="Times New Roman" panose="02020603050405020304" pitchFamily="18" charset="0"/>
                <a:ea typeface="楷体_GB2312"/>
              </a:rPr>
              <a:t>UB</a:t>
            </a:r>
            <a:r>
              <a:rPr lang="en-US" altLang="zh-CN" sz="2400" dirty="0">
                <a:solidFill>
                  <a:srgbClr val="000000"/>
                </a:solidFill>
                <a:latin typeface="Times New Roman" panose="02020603050405020304" pitchFamily="18" charset="0"/>
                <a:ea typeface="楷体_GB2312"/>
              </a:rPr>
              <a:t>-</a:t>
            </a:r>
            <a:r>
              <a:rPr lang="en-US" altLang="zh-CN" sz="2400" baseline="-25000" dirty="0">
                <a:solidFill>
                  <a:srgbClr val="000000"/>
                </a:solidFill>
                <a:latin typeface="Times New Roman" panose="02020603050405020304" pitchFamily="18" charset="0"/>
                <a:ea typeface="楷体_GB2312"/>
              </a:rPr>
              <a:t> </a:t>
            </a:r>
            <a:r>
              <a:rPr lang="en-US" altLang="zh-CN" sz="2400" i="1" dirty="0">
                <a:solidFill>
                  <a:srgbClr val="000000"/>
                </a:solidFill>
                <a:latin typeface="Times New Roman" panose="02020603050405020304" pitchFamily="18" charset="0"/>
                <a:ea typeface="楷体_GB2312"/>
              </a:rPr>
              <a:t>x</a:t>
            </a:r>
            <a:r>
              <a:rPr lang="en-US" altLang="zh-CN" sz="2400" baseline="-25000" dirty="0">
                <a:solidFill>
                  <a:srgbClr val="000000"/>
                </a:solidFill>
                <a:latin typeface="Times New Roman" panose="02020603050405020304" pitchFamily="18" charset="0"/>
                <a:ea typeface="楷体_GB2312"/>
              </a:rPr>
              <a:t>LB</a:t>
            </a:r>
            <a:r>
              <a:rPr lang="en-US" altLang="zh-CN" sz="2400" dirty="0">
                <a:solidFill>
                  <a:srgbClr val="000000"/>
                </a:solidFill>
                <a:latin typeface="Times New Roman" panose="02020603050405020304" pitchFamily="18" charset="0"/>
                <a:ea typeface="楷体_GB2312"/>
              </a:rPr>
              <a:t>)/2</a:t>
            </a:r>
            <a:r>
              <a:rPr lang="en-US" altLang="zh-CN" sz="2400" i="1" baseline="30000" dirty="0">
                <a:solidFill>
                  <a:srgbClr val="000000"/>
                </a:solidFill>
                <a:latin typeface="Times New Roman" panose="02020603050405020304" pitchFamily="18" charset="0"/>
                <a:ea typeface="楷体_GB2312"/>
              </a:rPr>
              <a:t>nbits</a:t>
            </a:r>
            <a:r>
              <a:rPr lang="en-US" altLang="zh-CN" sz="2400" dirty="0">
                <a:solidFill>
                  <a:srgbClr val="000000"/>
                </a:solidFill>
                <a:latin typeface="Times New Roman" panose="02020603050405020304" pitchFamily="18" charset="0"/>
                <a:ea typeface="楷体_GB2312"/>
              </a:rPr>
              <a:t>-1</a:t>
            </a:r>
            <a:endParaRPr lang="zh-CN" altLang="en-US" sz="2400" dirty="0">
              <a:solidFill>
                <a:srgbClr val="000000"/>
              </a:solidFill>
              <a:latin typeface="Times New Roman" panose="02020603050405020304" pitchFamily="18" charset="0"/>
              <a:ea typeface="楷体_GB2312"/>
            </a:endParaRPr>
          </a:p>
        </p:txBody>
      </p:sp>
      <p:sp>
        <p:nvSpPr>
          <p:cNvPr id="31771" name="Rectangle 3"/>
          <p:cNvSpPr>
            <a:spLocks noChangeArrowheads="1"/>
          </p:cNvSpPr>
          <p:nvPr/>
        </p:nvSpPr>
        <p:spPr bwMode="auto">
          <a:xfrm>
            <a:off x="250825" y="2997200"/>
            <a:ext cx="8424863" cy="3527425"/>
          </a:xfrm>
          <a:prstGeom prst="rect">
            <a:avLst/>
          </a:prstGeom>
          <a:noFill/>
          <a:ln>
            <a:noFill/>
          </a:ln>
        </p:spPr>
        <p:txBody>
          <a:bodyPr/>
          <a:lstStyle/>
          <a:p>
            <a:pPr marL="355600" marR="0" lvl="0" indent="-355600" algn="l" defTabSz="914400" rtl="0" eaLnBrk="1" fontAlgn="base" latinLnBrk="0" hangingPunct="1">
              <a:lnSpc>
                <a:spcPct val="100000"/>
              </a:lnSpc>
              <a:spcBef>
                <a:spcPct val="20000"/>
              </a:spcBef>
              <a:spcAft>
                <a:spcPct val="0"/>
              </a:spcAft>
              <a:buClr>
                <a:srgbClr val="44B9E8"/>
              </a:buClr>
              <a:buSzPct val="70000"/>
              <a:buFont typeface="Wingdings 3" panose="05040102010807070707" pitchFamily="18" charset="2"/>
              <a:buChar char="}"/>
              <a:defRPr/>
            </a:pP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Encoding: Example</a:t>
            </a:r>
          </a:p>
          <a:p>
            <a:pPr marL="800100" marR="0" lvl="1" indent="-342900" algn="l" defTabSz="914400" rtl="0" eaLnBrk="1" fontAlgn="base" latinLnBrk="0" hangingPunct="1">
              <a:lnSpc>
                <a:spcPct val="100000"/>
              </a:lnSpc>
              <a:spcBef>
                <a:spcPct val="20000"/>
              </a:spcBef>
              <a:spcAft>
                <a:spcPct val="0"/>
              </a:spcAft>
              <a:buClr>
                <a:srgbClr val="DEF5FA">
                  <a:lumMod val="75000"/>
                </a:srgbClr>
              </a:buClr>
              <a:buSzPct val="70000"/>
              <a:buFont typeface="Symbol" panose="05050102010706020507" pitchFamily="18" charset="2"/>
              <a:buChar char=""/>
              <a:defRPr/>
            </a:pPr>
            <a:r>
              <a:rPr kumimoji="0" lang="en-US" altLang="zh-CN" sz="24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x</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是</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[5,10]</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间的实数</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精度要求为</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a:t>
            </a:r>
            <a:r>
              <a:rPr kumimoji="1" lang="zh-CN" altLang="en-US" sz="24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-5</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所以区间需要被分为至少</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500000 </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份</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262144=2</a:t>
            </a:r>
            <a:r>
              <a:rPr kumimoji="1" lang="en-US" altLang="zh-CN" sz="24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18</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&lt;500000&lt;2</a:t>
            </a:r>
            <a:r>
              <a:rPr kumimoji="1" lang="en-US" altLang="zh-CN" sz="24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19</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524288</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所以</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1" lang="en-US" altLang="zh-CN" sz="24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nbits</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=19,	 Δ</a:t>
            </a:r>
            <a:r>
              <a:rPr kumimoji="1" lang="en-US" altLang="zh-CN" sz="24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x</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=5/2</a:t>
            </a:r>
            <a:r>
              <a:rPr kumimoji="1" lang="en-US" altLang="zh-CN" sz="24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19</a:t>
            </a:r>
            <a:endPar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44B9E8"/>
              </a:buClr>
              <a:buSzPct val="60000"/>
              <a:buFont typeface="Wingdings" panose="05000000000000000000" pitchFamily="2" charset="2"/>
              <a:buNone/>
              <a:defRPr/>
            </a:pP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0000000 … 0000000=0		→5</a:t>
            </a:r>
          </a:p>
          <a:p>
            <a:pPr marL="342900" marR="0" lvl="0" indent="-342900" algn="l" defTabSz="914400" rtl="0" eaLnBrk="1" fontAlgn="base" latinLnBrk="0" hangingPunct="1">
              <a:lnSpc>
                <a:spcPct val="100000"/>
              </a:lnSpc>
              <a:spcBef>
                <a:spcPct val="20000"/>
              </a:spcBef>
              <a:spcAft>
                <a:spcPct val="0"/>
              </a:spcAft>
              <a:buClr>
                <a:srgbClr val="44B9E8"/>
              </a:buClr>
              <a:buSzPct val="60000"/>
              <a:buFont typeface="Wingdings" panose="05000000000000000000" pitchFamily="2" charset="2"/>
              <a:buNone/>
              <a:defRPr/>
            </a:pP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0000000 … 0000001=1		→5</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Δx</a:t>
            </a:r>
          </a:p>
          <a:p>
            <a:pPr marL="342900" marR="0" lvl="0" indent="-342900" algn="l" defTabSz="914400" rtl="0" eaLnBrk="1" fontAlgn="base" latinLnBrk="0" hangingPunct="1">
              <a:lnSpc>
                <a:spcPct val="100000"/>
              </a:lnSpc>
              <a:spcBef>
                <a:spcPct val="20000"/>
              </a:spcBef>
              <a:spcAft>
                <a:spcPct val="0"/>
              </a:spcAft>
              <a:buClr>
                <a:srgbClr val="44B9E8"/>
              </a:buClr>
              <a:buSzPct val="60000"/>
              <a:buFont typeface="Wingdings" panose="05000000000000000000" pitchFamily="2" charset="2"/>
              <a:buNone/>
              <a:defRPr/>
            </a:pP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342900" marR="0" lvl="0" indent="-342900" algn="l" defTabSz="914400" rtl="0" eaLnBrk="1" fontAlgn="base" latinLnBrk="0" hangingPunct="1">
              <a:lnSpc>
                <a:spcPct val="100000"/>
              </a:lnSpc>
              <a:spcBef>
                <a:spcPct val="20000"/>
              </a:spcBef>
              <a:spcAft>
                <a:spcPct val="0"/>
              </a:spcAft>
              <a:buClr>
                <a:srgbClr val="44B9E8"/>
              </a:buClr>
              <a:buSzPct val="60000"/>
              <a:buFont typeface="Wingdings" panose="05000000000000000000" pitchFamily="2" charset="2"/>
              <a:buNone/>
              <a:defRPr/>
            </a:pP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1111111 … 1111111=</a:t>
            </a:r>
            <a:r>
              <a:rPr kumimoji="1"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r>
              <a:rPr kumimoji="1" lang="en-US" altLang="zh-CN" sz="20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19</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	→10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63"/>
                                        </p:tgtEl>
                                        <p:attrNameLst>
                                          <p:attrName>style.visibility</p:attrName>
                                        </p:attrNameLst>
                                      </p:cBhvr>
                                      <p:to>
                                        <p:strVal val="visible"/>
                                      </p:to>
                                    </p:set>
                                    <p:animEffect transition="in" filter="blinds(horizontal)">
                                      <p:cBhvr>
                                        <p:cTn id="7" dur="500"/>
                                        <p:tgtEl>
                                          <p:spTgt spid="317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64"/>
                                        </p:tgtEl>
                                        <p:attrNameLst>
                                          <p:attrName>style.visibility</p:attrName>
                                        </p:attrNameLst>
                                      </p:cBhvr>
                                      <p:to>
                                        <p:strVal val="visible"/>
                                      </p:to>
                                    </p:set>
                                    <p:animEffect transition="in" filter="wipe(left)">
                                      <p:cBhvr>
                                        <p:cTn id="12" dur="500"/>
                                        <p:tgtEl>
                                          <p:spTgt spid="317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1759"/>
                                        </p:tgtEl>
                                        <p:attrNameLst>
                                          <p:attrName>style.visibility</p:attrName>
                                        </p:attrNameLst>
                                      </p:cBhvr>
                                      <p:to>
                                        <p:strVal val="visible"/>
                                      </p:to>
                                    </p:set>
                                    <p:animEffect transition="in" filter="wipe(down)">
                                      <p:cBhvr>
                                        <p:cTn id="17" dur="500"/>
                                        <p:tgtEl>
                                          <p:spTgt spid="31759"/>
                                        </p:tgtEl>
                                      </p:cBhvr>
                                    </p:animEffect>
                                  </p:childTnLst>
                                </p:cTn>
                              </p:par>
                            </p:childTnLst>
                          </p:cTn>
                        </p:par>
                        <p:par>
                          <p:cTn id="18" fill="hold">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31761"/>
                                        </p:tgtEl>
                                        <p:attrNameLst>
                                          <p:attrName>style.visibility</p:attrName>
                                        </p:attrNameLst>
                                      </p:cBhvr>
                                      <p:to>
                                        <p:strVal val="visible"/>
                                      </p:to>
                                    </p:set>
                                    <p:animEffect transition="in" filter="wipe(down)">
                                      <p:cBhvr>
                                        <p:cTn id="21" dur="500"/>
                                        <p:tgtEl>
                                          <p:spTgt spid="3176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1757"/>
                                        </p:tgtEl>
                                        <p:attrNameLst>
                                          <p:attrName>style.visibility</p:attrName>
                                        </p:attrNameLst>
                                      </p:cBhvr>
                                      <p:to>
                                        <p:strVal val="visible"/>
                                      </p:to>
                                    </p:set>
                                    <p:animEffect transition="in" filter="wipe(left)">
                                      <p:cBhvr>
                                        <p:cTn id="26" dur="500"/>
                                        <p:tgtEl>
                                          <p:spTgt spid="3175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1765"/>
                                        </p:tgtEl>
                                        <p:attrNameLst>
                                          <p:attrName>style.visibility</p:attrName>
                                        </p:attrNameLst>
                                      </p:cBhvr>
                                      <p:to>
                                        <p:strVal val="visible"/>
                                      </p:to>
                                    </p:set>
                                    <p:animEffect transition="in" filter="wipe(down)">
                                      <p:cBhvr>
                                        <p:cTn id="31" dur="500"/>
                                        <p:tgtEl>
                                          <p:spTgt spid="31765"/>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31766"/>
                                        </p:tgtEl>
                                        <p:attrNameLst>
                                          <p:attrName>style.visibility</p:attrName>
                                        </p:attrNameLst>
                                      </p:cBhvr>
                                      <p:to>
                                        <p:strVal val="visible"/>
                                      </p:to>
                                    </p:set>
                                    <p:animEffect transition="in" filter="wipe(down)">
                                      <p:cBhvr>
                                        <p:cTn id="35" dur="500"/>
                                        <p:tgtEl>
                                          <p:spTgt spid="3176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1767"/>
                                        </p:tgtEl>
                                        <p:attrNameLst>
                                          <p:attrName>style.visibility</p:attrName>
                                        </p:attrNameLst>
                                      </p:cBhvr>
                                      <p:to>
                                        <p:strVal val="visible"/>
                                      </p:to>
                                    </p:set>
                                    <p:animEffect transition="in" filter="wipe(down)">
                                      <p:cBhvr>
                                        <p:cTn id="40" dur="500"/>
                                        <p:tgtEl>
                                          <p:spTgt spid="31767"/>
                                        </p:tgtEl>
                                      </p:cBhvr>
                                    </p:animEffect>
                                  </p:childTnLst>
                                </p:cTn>
                              </p:par>
                            </p:childTnLst>
                          </p:cTn>
                        </p:par>
                        <p:par>
                          <p:cTn id="41" fill="hold">
                            <p:stCondLst>
                              <p:cond delay="500"/>
                            </p:stCondLst>
                            <p:childTnLst>
                              <p:par>
                                <p:cTn id="42" presetID="22" presetClass="entr" presetSubtype="4" fill="hold" grpId="0" nodeType="afterEffect">
                                  <p:stCondLst>
                                    <p:cond delay="0"/>
                                  </p:stCondLst>
                                  <p:childTnLst>
                                    <p:set>
                                      <p:cBhvr>
                                        <p:cTn id="43" dur="1" fill="hold">
                                          <p:stCondLst>
                                            <p:cond delay="0"/>
                                          </p:stCondLst>
                                        </p:cTn>
                                        <p:tgtEl>
                                          <p:spTgt spid="31768"/>
                                        </p:tgtEl>
                                        <p:attrNameLst>
                                          <p:attrName>style.visibility</p:attrName>
                                        </p:attrNameLst>
                                      </p:cBhvr>
                                      <p:to>
                                        <p:strVal val="visible"/>
                                      </p:to>
                                    </p:set>
                                    <p:animEffect transition="in" filter="wipe(down)">
                                      <p:cBhvr>
                                        <p:cTn id="44" dur="500"/>
                                        <p:tgtEl>
                                          <p:spTgt spid="31768"/>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1771">
                                            <p:txEl>
                                              <p:pRg st="0" end="0"/>
                                            </p:txEl>
                                          </p:spTgt>
                                        </p:tgtEl>
                                        <p:attrNameLst>
                                          <p:attrName>style.visibility</p:attrName>
                                        </p:attrNameLst>
                                      </p:cBhvr>
                                      <p:to>
                                        <p:strVal val="visible"/>
                                      </p:to>
                                    </p:set>
                                    <p:animEffect transition="in" filter="blinds(horizontal)">
                                      <p:cBhvr>
                                        <p:cTn id="49" dur="500"/>
                                        <p:tgtEl>
                                          <p:spTgt spid="31771">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1771">
                                            <p:txEl>
                                              <p:pRg st="1" end="1"/>
                                            </p:txEl>
                                          </p:spTgt>
                                        </p:tgtEl>
                                        <p:attrNameLst>
                                          <p:attrName>style.visibility</p:attrName>
                                        </p:attrNameLst>
                                      </p:cBhvr>
                                      <p:to>
                                        <p:strVal val="visible"/>
                                      </p:to>
                                    </p:set>
                                    <p:animEffect transition="in" filter="blinds(horizontal)">
                                      <p:cBhvr>
                                        <p:cTn id="54" dur="500"/>
                                        <p:tgtEl>
                                          <p:spTgt spid="31771">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31771">
                                            <p:txEl>
                                              <p:pRg st="2" end="2"/>
                                            </p:txEl>
                                          </p:spTgt>
                                        </p:tgtEl>
                                        <p:attrNameLst>
                                          <p:attrName>style.visibility</p:attrName>
                                        </p:attrNameLst>
                                      </p:cBhvr>
                                      <p:to>
                                        <p:strVal val="visible"/>
                                      </p:to>
                                    </p:set>
                                    <p:animEffect transition="in" filter="blinds(horizontal)">
                                      <p:cBhvr>
                                        <p:cTn id="59" dur="500"/>
                                        <p:tgtEl>
                                          <p:spTgt spid="31771">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1771">
                                            <p:txEl>
                                              <p:pRg st="3" end="3"/>
                                            </p:txEl>
                                          </p:spTgt>
                                        </p:tgtEl>
                                        <p:attrNameLst>
                                          <p:attrName>style.visibility</p:attrName>
                                        </p:attrNameLst>
                                      </p:cBhvr>
                                      <p:to>
                                        <p:strVal val="visible"/>
                                      </p:to>
                                    </p:set>
                                    <p:animEffect transition="in" filter="blinds(horizontal)">
                                      <p:cBhvr>
                                        <p:cTn id="64" dur="500"/>
                                        <p:tgtEl>
                                          <p:spTgt spid="31771">
                                            <p:txEl>
                                              <p:pRg st="3" end="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31771">
                                            <p:txEl>
                                              <p:pRg st="4" end="4"/>
                                            </p:txEl>
                                          </p:spTgt>
                                        </p:tgtEl>
                                        <p:attrNameLst>
                                          <p:attrName>style.visibility</p:attrName>
                                        </p:attrNameLst>
                                      </p:cBhvr>
                                      <p:to>
                                        <p:strVal val="visible"/>
                                      </p:to>
                                    </p:set>
                                    <p:animEffect transition="in" filter="blinds(horizontal)">
                                      <p:cBhvr>
                                        <p:cTn id="69" dur="500"/>
                                        <p:tgtEl>
                                          <p:spTgt spid="31771">
                                            <p:txEl>
                                              <p:pRg st="4" end="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31771">
                                            <p:txEl>
                                              <p:pRg st="5" end="5"/>
                                            </p:txEl>
                                          </p:spTgt>
                                        </p:tgtEl>
                                        <p:attrNameLst>
                                          <p:attrName>style.visibility</p:attrName>
                                        </p:attrNameLst>
                                      </p:cBhvr>
                                      <p:to>
                                        <p:strVal val="visible"/>
                                      </p:to>
                                    </p:set>
                                    <p:animEffect transition="in" filter="blinds(horizontal)">
                                      <p:cBhvr>
                                        <p:cTn id="74" dur="500"/>
                                        <p:tgtEl>
                                          <p:spTgt spid="31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7" grpId="0" animBg="1"/>
      <p:bldP spid="31759" grpId="0"/>
      <p:bldP spid="31761" grpId="0"/>
      <p:bldP spid="31763" grpId="0"/>
      <p:bldP spid="31764" grpId="0" animBg="1"/>
      <p:bldP spid="31765" grpId="0" animBg="1"/>
      <p:bldP spid="31766" grpId="0"/>
      <p:bldP spid="31767" grpId="0" animBg="1"/>
      <p:bldP spid="31768" grpId="0"/>
      <p:bldP spid="31771"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p:cNvSpPr>
          <p:nvPr>
            <p:ph idx="1"/>
          </p:nvPr>
        </p:nvSpPr>
        <p:spPr>
          <a:xfrm>
            <a:off x="395288" y="1125538"/>
            <a:ext cx="6553200" cy="5661025"/>
          </a:xfrm>
        </p:spPr>
        <p:txBody>
          <a:bodyPr vert="horz" wrap="square" anchor="t"/>
          <a:lstStyle/>
          <a:p>
            <a:pPr>
              <a:buSzPct val="68000"/>
            </a:pPr>
            <a:r>
              <a:rPr kumimoji="0" lang="zh-CN" altLang="en-US" sz="2400" kern="1200" dirty="0">
                <a:latin typeface="Times New Roman" panose="02020603050405020304" pitchFamily="18" charset="0"/>
                <a:ea typeface="黑体" panose="02010609060101010101" pitchFamily="49" charset="-122"/>
                <a:cs typeface="+mn-cs"/>
              </a:rPr>
              <a:t>生物种群的生存过程普遍遵循达尔文的</a:t>
            </a:r>
            <a:r>
              <a:rPr kumimoji="0" lang="en-US" altLang="zh-CN" sz="2400" kern="1200" dirty="0">
                <a:latin typeface="Times New Roman" panose="02020603050405020304" pitchFamily="18" charset="0"/>
                <a:ea typeface="黑体" panose="02010609060101010101" pitchFamily="49" charset="-122"/>
                <a:cs typeface="+mn-cs"/>
              </a:rPr>
              <a:t>“</a:t>
            </a:r>
            <a:r>
              <a:rPr kumimoji="0" lang="zh-CN" altLang="en-US" sz="2400" kern="1200" dirty="0">
                <a:latin typeface="Times New Roman" panose="02020603050405020304" pitchFamily="18" charset="0"/>
                <a:ea typeface="黑体" panose="02010609060101010101" pitchFamily="49" charset="-122"/>
                <a:cs typeface="+mn-cs"/>
              </a:rPr>
              <a:t>物竞天择、适者生存</a:t>
            </a:r>
            <a:r>
              <a:rPr kumimoji="0" lang="en-US" altLang="zh-CN" sz="2400" kern="1200" dirty="0">
                <a:latin typeface="Times New Roman" panose="02020603050405020304" pitchFamily="18" charset="0"/>
                <a:ea typeface="黑体" panose="02010609060101010101" pitchFamily="49" charset="-122"/>
                <a:cs typeface="+mn-cs"/>
              </a:rPr>
              <a:t>”</a:t>
            </a:r>
            <a:r>
              <a:rPr kumimoji="0" lang="zh-CN" altLang="en-US" sz="2400" kern="1200" dirty="0">
                <a:latin typeface="Times New Roman" panose="02020603050405020304" pitchFamily="18" charset="0"/>
                <a:ea typeface="黑体" panose="02010609060101010101" pitchFamily="49" charset="-122"/>
                <a:cs typeface="+mn-cs"/>
              </a:rPr>
              <a:t>的进化准则</a:t>
            </a:r>
          </a:p>
          <a:p>
            <a:pPr>
              <a:buSzPct val="68000"/>
            </a:pPr>
            <a:r>
              <a:rPr kumimoji="0" lang="zh-CN" altLang="en-US" sz="2400" kern="1200" dirty="0">
                <a:latin typeface="Times New Roman" panose="02020603050405020304" pitchFamily="18" charset="0"/>
                <a:ea typeface="黑体" panose="02010609060101010101" pitchFamily="49" charset="-122"/>
                <a:cs typeface="+mn-cs"/>
              </a:rPr>
              <a:t>种群中的个体根据对环境的适应能力而被大自然所选择或淘汰</a:t>
            </a:r>
          </a:p>
          <a:p>
            <a:pPr>
              <a:buSzPct val="68000"/>
            </a:pPr>
            <a:r>
              <a:rPr kumimoji="0" lang="zh-CN" altLang="en-US" sz="2400" kern="1200" dirty="0">
                <a:latin typeface="Times New Roman" panose="02020603050405020304" pitchFamily="18" charset="0"/>
                <a:ea typeface="黑体" panose="02010609060101010101" pitchFamily="49" charset="-122"/>
                <a:cs typeface="+mn-cs"/>
              </a:rPr>
              <a:t>进化过程结果反映在个体结构上</a:t>
            </a:r>
          </a:p>
          <a:p>
            <a:pPr>
              <a:buSzPct val="68000"/>
            </a:pPr>
            <a:r>
              <a:rPr lang="zh-CN" altLang="en-US" sz="2400" dirty="0">
                <a:sym typeface="+mn-ea"/>
              </a:rPr>
              <a:t>生物进化是通过繁殖、变异、竞争和选择</a:t>
            </a:r>
            <a:r>
              <a:rPr kumimoji="0" lang="zh-CN" altLang="en-US" sz="2400" kern="1200" dirty="0">
                <a:latin typeface="Times New Roman" panose="02020603050405020304" pitchFamily="18" charset="0"/>
                <a:ea typeface="黑体" panose="02010609060101010101" pitchFamily="49" charset="-122"/>
                <a:cs typeface="+mn-cs"/>
              </a:rPr>
              <a:t>来适应大自然环境。</a:t>
            </a:r>
          </a:p>
          <a:p>
            <a:pPr>
              <a:buSzPct val="68000"/>
            </a:pPr>
            <a:endParaRPr kumimoji="0" lang="en-US" altLang="zh-CN" sz="2000" kern="1200" dirty="0">
              <a:latin typeface="Times New Roman" panose="02020603050405020304" pitchFamily="18" charset="0"/>
              <a:ea typeface="黑体" panose="02010609060101010101" pitchFamily="49" charset="-122"/>
              <a:cs typeface="+mn-cs"/>
            </a:endParaRPr>
          </a:p>
        </p:txBody>
      </p:sp>
      <p:sp>
        <p:nvSpPr>
          <p:cNvPr id="135170" name="Rectangle 2"/>
          <p:cNvSpPr>
            <a:spLocks noGrp="1" noChangeArrowheads="1"/>
          </p:cNvSpPr>
          <p:nvPr>
            <p:ph type="title"/>
          </p:nvPr>
        </p:nvSpPr>
        <p:spPr>
          <a:xfrm>
            <a:off x="539552" y="260649"/>
            <a:ext cx="8296473" cy="72008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生物进化</a:t>
            </a:r>
            <a:endParaRPr kumimoji="0" lang="en-GB"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pic>
        <p:nvPicPr>
          <p:cNvPr id="12292" name="Picture 5" descr="ANd9GcTeTss-Tkg31AsvAG8bXVVVQ_k1OU7t102dRrXrAZgmHhJ4EL490w"/>
          <p:cNvPicPr>
            <a:picLocks noChangeAspect="1"/>
          </p:cNvPicPr>
          <p:nvPr/>
        </p:nvPicPr>
        <p:blipFill>
          <a:blip r:embed="rId3"/>
          <a:stretch>
            <a:fillRect/>
          </a:stretch>
        </p:blipFill>
        <p:spPr>
          <a:xfrm>
            <a:off x="0" y="4483100"/>
            <a:ext cx="1728788" cy="2303463"/>
          </a:xfrm>
          <a:prstGeom prst="rect">
            <a:avLst/>
          </a:prstGeom>
          <a:noFill/>
          <a:ln w="9525">
            <a:noFill/>
          </a:ln>
        </p:spPr>
      </p:pic>
      <p:grpSp>
        <p:nvGrpSpPr>
          <p:cNvPr id="12293" name="Group 7"/>
          <p:cNvGrpSpPr/>
          <p:nvPr/>
        </p:nvGrpSpPr>
        <p:grpSpPr>
          <a:xfrm>
            <a:off x="7289165" y="260033"/>
            <a:ext cx="1784350" cy="2606675"/>
            <a:chOff x="4332" y="709"/>
            <a:chExt cx="1124" cy="1642"/>
          </a:xfrm>
        </p:grpSpPr>
        <p:pic>
          <p:nvPicPr>
            <p:cNvPr id="12294" name="Picture 4" descr="ANd9GcQY69D_TXkRrFyzFkiTWVB_PyoEy7uwlJ9gGQHhIWnd9XB0lxF_"/>
            <p:cNvPicPr>
              <a:picLocks noChangeAspect="1"/>
            </p:cNvPicPr>
            <p:nvPr/>
          </p:nvPicPr>
          <p:blipFill>
            <a:blip r:embed="rId4"/>
            <a:stretch>
              <a:fillRect/>
            </a:stretch>
          </p:blipFill>
          <p:spPr>
            <a:xfrm>
              <a:off x="4332" y="709"/>
              <a:ext cx="1086" cy="1440"/>
            </a:xfrm>
            <a:prstGeom prst="rect">
              <a:avLst/>
            </a:prstGeom>
            <a:noFill/>
            <a:ln w="9525">
              <a:noFill/>
            </a:ln>
          </p:spPr>
        </p:pic>
        <p:sp>
          <p:nvSpPr>
            <p:cNvPr id="12295" name="Rectangle 6"/>
            <p:cNvSpPr/>
            <p:nvPr/>
          </p:nvSpPr>
          <p:spPr>
            <a:xfrm>
              <a:off x="4332" y="2101"/>
              <a:ext cx="1124" cy="250"/>
            </a:xfrm>
            <a:prstGeom prst="rect">
              <a:avLst/>
            </a:prstGeom>
            <a:noFill/>
            <a:ln w="9525">
              <a:noFill/>
            </a:ln>
          </p:spPr>
          <p:txBody>
            <a:bodyPr wrap="none">
              <a:spAutoFit/>
            </a:bodyPr>
            <a:lstStyle/>
            <a:p>
              <a:r>
                <a:rPr lang="en-US" altLang="zh-CN" sz="2000" b="0" dirty="0">
                  <a:latin typeface="Times New Roman" panose="02020603050405020304" pitchFamily="18" charset="0"/>
                  <a:ea typeface="宋体" panose="02010600030101010101" pitchFamily="2" charset="-122"/>
                </a:rPr>
                <a:t>Charles Darwin</a:t>
              </a:r>
              <a:endParaRPr lang="zh-CN" altLang="en-US" sz="2000" b="0" dirty="0">
                <a:latin typeface="Times New Roman" panose="02020603050405020304" pitchFamily="18" charset="0"/>
                <a:ea typeface="宋体" panose="02010600030101010101" pitchFamily="2" charset="-122"/>
              </a:endParaRPr>
            </a:p>
          </p:txBody>
        </p:sp>
      </p:grpSp>
      <p:pic>
        <p:nvPicPr>
          <p:cNvPr id="71693" name="Picture 13"/>
          <p:cNvPicPr>
            <a:picLocks noChangeAspect="1"/>
          </p:cNvPicPr>
          <p:nvPr/>
        </p:nvPicPr>
        <p:blipFill>
          <a:blip r:embed="rId5"/>
          <a:stretch>
            <a:fillRect/>
          </a:stretch>
        </p:blipFill>
        <p:spPr>
          <a:xfrm>
            <a:off x="4679950" y="3786505"/>
            <a:ext cx="4393565" cy="30003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693"/>
                                        </p:tgtEl>
                                        <p:attrNameLst>
                                          <p:attrName>style.visibility</p:attrName>
                                        </p:attrNameLst>
                                      </p:cBhvr>
                                      <p:to>
                                        <p:strVal val="visible"/>
                                      </p:to>
                                    </p:set>
                                    <p:animEffect transition="in" filter="blinds(horizontal)">
                                      <p:cBhvr>
                                        <p:cTn id="7" dur="500"/>
                                        <p:tgtEl>
                                          <p:spTgt spid="71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noProof="0" dirty="0">
                <a:ln>
                  <a:noFill/>
                </a:ln>
                <a:uLnTx/>
                <a:uFillTx/>
                <a:latin typeface="Times New Roman" panose="02020603050405020304" pitchFamily="18" charset="0"/>
                <a:cs typeface="Times New Roman" panose="02020603050405020304" pitchFamily="18" charset="0"/>
                <a:sym typeface="+mn-ea"/>
              </a:rPr>
              <a:t>Example:  Encoding &amp; Decoding</a:t>
            </a:r>
            <a:endParaRPr lang="zh-CN" altLang="en-US" dirty="0"/>
          </a:p>
        </p:txBody>
      </p:sp>
      <p:pic>
        <p:nvPicPr>
          <p:cNvPr id="4" name="内容占位符 3"/>
          <p:cNvPicPr>
            <a:picLocks noGrp="1" noChangeAspect="1"/>
          </p:cNvPicPr>
          <p:nvPr>
            <p:ph idx="1"/>
          </p:nvPr>
        </p:nvPicPr>
        <p:blipFill>
          <a:blip r:embed="rId2"/>
          <a:stretch>
            <a:fillRect/>
          </a:stretch>
        </p:blipFill>
        <p:spPr>
          <a:xfrm>
            <a:off x="-22860" y="1219835"/>
            <a:ext cx="8709660" cy="4417695"/>
          </a:xfrm>
          <a:prstGeom prst="rect">
            <a:avLst/>
          </a:prstGeom>
        </p:spPr>
      </p:pic>
      <p:pic>
        <p:nvPicPr>
          <p:cNvPr id="5" name="图片 4"/>
          <p:cNvPicPr>
            <a:picLocks noChangeAspect="1"/>
          </p:cNvPicPr>
          <p:nvPr/>
        </p:nvPicPr>
        <p:blipFill>
          <a:blip r:embed="rId3"/>
          <a:stretch>
            <a:fillRect/>
          </a:stretch>
        </p:blipFill>
        <p:spPr>
          <a:xfrm>
            <a:off x="6853555" y="4906010"/>
            <a:ext cx="2209165" cy="193865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417195" y="532130"/>
            <a:ext cx="8336915" cy="3040380"/>
          </a:xfrm>
          <a:prstGeom prst="rect">
            <a:avLst/>
          </a:prstGeom>
        </p:spPr>
      </p:pic>
      <p:pic>
        <p:nvPicPr>
          <p:cNvPr id="5" name="图片 4"/>
          <p:cNvPicPr>
            <a:picLocks noChangeAspect="1"/>
          </p:cNvPicPr>
          <p:nvPr/>
        </p:nvPicPr>
        <p:blipFill>
          <a:blip r:embed="rId3"/>
          <a:stretch>
            <a:fillRect/>
          </a:stretch>
        </p:blipFill>
        <p:spPr>
          <a:xfrm>
            <a:off x="628015" y="4020185"/>
            <a:ext cx="7376160" cy="1941195"/>
          </a:xfrm>
          <a:prstGeom prst="rect">
            <a:avLst/>
          </a:prstGeom>
        </p:spPr>
      </p:pic>
      <p:pic>
        <p:nvPicPr>
          <p:cNvPr id="6" name="图片 5"/>
          <p:cNvPicPr>
            <a:picLocks noChangeAspect="1"/>
          </p:cNvPicPr>
          <p:nvPr/>
        </p:nvPicPr>
        <p:blipFill>
          <a:blip r:embed="rId4"/>
          <a:stretch>
            <a:fillRect/>
          </a:stretch>
        </p:blipFill>
        <p:spPr>
          <a:xfrm>
            <a:off x="948690" y="6150610"/>
            <a:ext cx="7738110" cy="6096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50825" y="1268413"/>
            <a:ext cx="7772400" cy="4319587"/>
          </a:xfrm>
        </p:spPr>
        <p:txBody>
          <a:bodyPr vert="horz" wrap="square" anchor="t"/>
          <a:lstStyle/>
          <a:p>
            <a:pPr>
              <a:buSzPct val="68000"/>
            </a:pPr>
            <a:r>
              <a:rPr kumimoji="0" lang="en-US" altLang="zh-CN" kern="1200" dirty="0">
                <a:latin typeface="Times New Roman" panose="02020603050405020304" pitchFamily="18" charset="0"/>
                <a:ea typeface="+mn-ea"/>
                <a:cs typeface="Times New Roman" panose="02020603050405020304" pitchFamily="18" charset="0"/>
                <a:sym typeface="Symbol" panose="05050102010706020507" pitchFamily="18" charset="2"/>
              </a:rPr>
              <a:t>Decoding</a:t>
            </a:r>
            <a:endParaRPr kumimoji="0" lang="en-US" altLang="zh-CN" kern="1200" baseline="-25000" dirty="0">
              <a:latin typeface="Times New Roman" panose="02020603050405020304" pitchFamily="18" charset="0"/>
              <a:ea typeface="+mn-ea"/>
              <a:cs typeface="Times New Roman" panose="02020603050405020304" pitchFamily="18" charset="0"/>
            </a:endParaRPr>
          </a:p>
          <a:p>
            <a:pPr lvl="1"/>
            <a:r>
              <a:rPr kumimoji="0" lang="en-US" altLang="zh-CN" kern="1200" dirty="0">
                <a:latin typeface="Times New Roman" panose="02020603050405020304" pitchFamily="18" charset="0"/>
                <a:ea typeface="+mn-ea"/>
                <a:cs typeface="Times New Roman" panose="02020603050405020304" pitchFamily="18" charset="0"/>
              </a:rPr>
              <a:t>For </a:t>
            </a:r>
            <a:r>
              <a:rPr kumimoji="0" lang="en-US" altLang="zh-CN" i="1" kern="1200" dirty="0">
                <a:latin typeface="Times New Roman" panose="02020603050405020304" pitchFamily="18" charset="0"/>
                <a:ea typeface="+mn-ea"/>
                <a:cs typeface="Times New Roman" panose="02020603050405020304" pitchFamily="18" charset="0"/>
              </a:rPr>
              <a:t>X</a:t>
            </a:r>
            <a:r>
              <a:rPr kumimoji="0" lang="en-US" altLang="zh-CN" kern="1200" dirty="0">
                <a:latin typeface="Times New Roman" panose="02020603050405020304" pitchFamily="18" charset="0"/>
                <a:ea typeface="+mn-ea"/>
                <a:cs typeface="Times New Roman" panose="02020603050405020304" pitchFamily="18" charset="0"/>
              </a:rPr>
              <a:t>: </a:t>
            </a:r>
            <a:r>
              <a:rPr kumimoji="0" lang="en-US" altLang="zh-CN" i="1" kern="1200" dirty="0">
                <a:latin typeface="Times New Roman" panose="02020603050405020304" pitchFamily="18" charset="0"/>
                <a:ea typeface="+mn-ea"/>
                <a:cs typeface="Times New Roman" panose="02020603050405020304" pitchFamily="18" charset="0"/>
              </a:rPr>
              <a:t>x</a:t>
            </a:r>
            <a:r>
              <a:rPr kumimoji="0" lang="en-US" altLang="zh-CN" i="1" kern="1200" baseline="-25000" dirty="0">
                <a:latin typeface="Times New Roman" panose="02020603050405020304" pitchFamily="18" charset="0"/>
                <a:ea typeface="+mn-ea"/>
                <a:cs typeface="Times New Roman" panose="02020603050405020304" pitchFamily="18" charset="0"/>
              </a:rPr>
              <a:t>l</a:t>
            </a:r>
            <a:r>
              <a:rPr kumimoji="0" lang="en-US" altLang="zh-CN" i="1" kern="1200" dirty="0">
                <a:latin typeface="Times New Roman" panose="02020603050405020304" pitchFamily="18" charset="0"/>
                <a:ea typeface="+mn-ea"/>
                <a:cs typeface="Times New Roman" panose="02020603050405020304" pitchFamily="18" charset="0"/>
              </a:rPr>
              <a:t>x</a:t>
            </a:r>
            <a:r>
              <a:rPr kumimoji="0" lang="en-US" altLang="zh-CN" i="1" kern="1200" baseline="-25000" dirty="0">
                <a:latin typeface="Times New Roman" panose="02020603050405020304" pitchFamily="18" charset="0"/>
                <a:ea typeface="+mn-ea"/>
                <a:cs typeface="Times New Roman" panose="02020603050405020304" pitchFamily="18" charset="0"/>
              </a:rPr>
              <a:t>l</a:t>
            </a:r>
            <a:r>
              <a:rPr kumimoji="0" lang="en-US" altLang="zh-CN" kern="1200" baseline="-25000" dirty="0">
                <a:latin typeface="Times New Roman" panose="02020603050405020304" pitchFamily="18" charset="0"/>
                <a:ea typeface="+mn-ea"/>
                <a:cs typeface="Times New Roman" panose="02020603050405020304" pitchFamily="18" charset="0"/>
              </a:rPr>
              <a:t>-1</a:t>
            </a:r>
            <a:r>
              <a:rPr kumimoji="0" lang="en-US" altLang="zh-CN" kern="1200" dirty="0">
                <a:latin typeface="Arial" panose="020B0604020202020204" pitchFamily="34" charset="0"/>
                <a:ea typeface="Times New Roman" panose="02020603050405020304" pitchFamily="18" charset="0"/>
                <a:cs typeface="+mn-cs"/>
              </a:rPr>
              <a:t>…</a:t>
            </a:r>
            <a:r>
              <a:rPr kumimoji="0" lang="en-US" altLang="zh-CN" i="1" kern="1200" dirty="0">
                <a:latin typeface="Times New Roman" panose="02020603050405020304" pitchFamily="18" charset="0"/>
                <a:ea typeface="+mn-ea"/>
                <a:cs typeface="Times New Roman" panose="02020603050405020304" pitchFamily="18" charset="0"/>
              </a:rPr>
              <a:t>x</a:t>
            </a:r>
            <a:r>
              <a:rPr kumimoji="0" lang="en-US" altLang="zh-CN" kern="1200" baseline="-25000" dirty="0">
                <a:latin typeface="Times New Roman" panose="02020603050405020304" pitchFamily="18" charset="0"/>
                <a:ea typeface="+mn-ea"/>
                <a:cs typeface="Times New Roman" panose="02020603050405020304" pitchFamily="18" charset="0"/>
              </a:rPr>
              <a:t>2</a:t>
            </a:r>
            <a:r>
              <a:rPr kumimoji="0" lang="en-US" altLang="zh-CN" i="1" kern="1200" dirty="0">
                <a:latin typeface="Times New Roman" panose="02020603050405020304" pitchFamily="18" charset="0"/>
                <a:ea typeface="+mn-ea"/>
                <a:cs typeface="Times New Roman" panose="02020603050405020304" pitchFamily="18" charset="0"/>
              </a:rPr>
              <a:t>x</a:t>
            </a:r>
            <a:r>
              <a:rPr kumimoji="0" lang="en-US" altLang="zh-CN" kern="1200" baseline="-25000" dirty="0">
                <a:latin typeface="Times New Roman" panose="02020603050405020304" pitchFamily="18" charset="0"/>
                <a:ea typeface="+mn-ea"/>
                <a:cs typeface="Times New Roman" panose="02020603050405020304" pitchFamily="18" charset="0"/>
              </a:rPr>
              <a:t>1</a:t>
            </a:r>
            <a:endParaRPr kumimoji="0" lang="en-US" altLang="zh-CN" kern="1200" dirty="0">
              <a:latin typeface="Times New Roman" panose="02020603050405020304" pitchFamily="18" charset="0"/>
              <a:ea typeface="+mn-ea"/>
              <a:cs typeface="Times New Roman" panose="02020603050405020304" pitchFamily="18" charset="0"/>
            </a:endParaRPr>
          </a:p>
          <a:p>
            <a:pPr lvl="2">
              <a:buSzPct val="100000"/>
              <a:buFont typeface="Wingdings" panose="05000000000000000000" pitchFamily="2" charset="2"/>
              <a:buNone/>
            </a:pPr>
            <a:r>
              <a:rPr kumimoji="0" lang="en-US" altLang="zh-CN" sz="2400" i="1" kern="1200" dirty="0">
                <a:latin typeface="Times New Roman" panose="02020603050405020304" pitchFamily="18" charset="0"/>
                <a:ea typeface="+mn-ea"/>
                <a:cs typeface="Times New Roman" panose="02020603050405020304" pitchFamily="18" charset="0"/>
              </a:rPr>
              <a:t>x</a:t>
            </a:r>
            <a:r>
              <a:rPr kumimoji="0" lang="en-US" altLang="zh-CN" sz="2400" kern="1200" dirty="0">
                <a:latin typeface="Times New Roman" panose="02020603050405020304" pitchFamily="18" charset="0"/>
                <a:ea typeface="+mn-ea"/>
                <a:cs typeface="Times New Roman" panose="02020603050405020304" pitchFamily="18" charset="0"/>
              </a:rPr>
              <a:t> =</a:t>
            </a:r>
            <a:r>
              <a:rPr kumimoji="0" lang="en-US" altLang="zh-CN" sz="2400" i="1" kern="1200" dirty="0">
                <a:latin typeface="Times New Roman" panose="02020603050405020304" pitchFamily="18" charset="0"/>
                <a:ea typeface="+mn-ea"/>
                <a:cs typeface="Times New Roman" panose="02020603050405020304" pitchFamily="18" charset="0"/>
              </a:rPr>
              <a:t>x</a:t>
            </a:r>
            <a:r>
              <a:rPr kumimoji="0" lang="en-US" altLang="zh-CN" sz="2800" kern="1200" baseline="-25000" dirty="0">
                <a:latin typeface="Times New Roman" panose="02020603050405020304" pitchFamily="18" charset="0"/>
                <a:ea typeface="+mn-ea"/>
                <a:cs typeface="Times New Roman" panose="02020603050405020304" pitchFamily="18" charset="0"/>
              </a:rPr>
              <a:t>LB</a:t>
            </a:r>
            <a:r>
              <a:rPr kumimoji="0" lang="en-US" altLang="zh-CN" sz="2400" kern="1200" dirty="0">
                <a:latin typeface="Times New Roman" panose="02020603050405020304" pitchFamily="18" charset="0"/>
                <a:ea typeface="+mn-ea"/>
                <a:cs typeface="Times New Roman" panose="02020603050405020304" pitchFamily="18" charset="0"/>
              </a:rPr>
              <a:t>+ Δ</a:t>
            </a:r>
            <a:r>
              <a:rPr kumimoji="0" lang="en-US" altLang="zh-CN" sz="2400" i="1" kern="1200" dirty="0">
                <a:latin typeface="Times New Roman" panose="02020603050405020304" pitchFamily="18" charset="0"/>
                <a:ea typeface="+mn-ea"/>
                <a:cs typeface="Times New Roman" panose="02020603050405020304" pitchFamily="18" charset="0"/>
              </a:rPr>
              <a:t>x*</a:t>
            </a:r>
            <a:r>
              <a:rPr kumimoji="0" lang="en-US" altLang="zh-CN" sz="2400" kern="1200" dirty="0">
                <a:latin typeface="Times New Roman" panose="02020603050405020304" pitchFamily="18" charset="0"/>
                <a:ea typeface="+mn-ea"/>
                <a:cs typeface="Times New Roman" panose="02020603050405020304" pitchFamily="18" charset="0"/>
                <a:sym typeface="Symbol" panose="05050102010706020507" pitchFamily="18" charset="2"/>
              </a:rPr>
              <a:t></a:t>
            </a:r>
            <a:r>
              <a:rPr kumimoji="0" lang="en-US" altLang="zh-CN" i="1" kern="1200" dirty="0">
                <a:latin typeface="Times New Roman" panose="02020603050405020304" pitchFamily="18" charset="0"/>
                <a:ea typeface="+mn-ea"/>
                <a:cs typeface="Times New Roman" panose="02020603050405020304" pitchFamily="18" charset="0"/>
              </a:rPr>
              <a:t>x</a:t>
            </a:r>
            <a:r>
              <a:rPr kumimoji="0" lang="en-US" altLang="zh-CN" i="1" kern="1200" baseline="-25000" dirty="0">
                <a:latin typeface="Times New Roman" panose="02020603050405020304" pitchFamily="18" charset="0"/>
                <a:ea typeface="+mn-ea"/>
                <a:cs typeface="Times New Roman" panose="02020603050405020304" pitchFamily="18" charset="0"/>
              </a:rPr>
              <a:t>i</a:t>
            </a:r>
            <a:r>
              <a:rPr kumimoji="0" lang="en-US" altLang="zh-CN" sz="2400" kern="1200" dirty="0">
                <a:latin typeface="Times New Roman" panose="02020603050405020304" pitchFamily="18" charset="0"/>
                <a:ea typeface="+mn-ea"/>
                <a:cs typeface="Times New Roman" panose="02020603050405020304" pitchFamily="18" charset="0"/>
              </a:rPr>
              <a:t>2</a:t>
            </a:r>
            <a:r>
              <a:rPr kumimoji="0" lang="en-US" altLang="zh-CN" sz="2400" i="1" kern="1200" baseline="30000" dirty="0">
                <a:latin typeface="Times New Roman" panose="02020603050405020304" pitchFamily="18" charset="0"/>
                <a:ea typeface="+mn-ea"/>
                <a:cs typeface="Times New Roman" panose="02020603050405020304" pitchFamily="18" charset="0"/>
              </a:rPr>
              <a:t>i</a:t>
            </a:r>
            <a:r>
              <a:rPr kumimoji="0" lang="en-US" altLang="zh-CN" sz="2400" kern="1200" baseline="30000" dirty="0">
                <a:latin typeface="Times New Roman" panose="02020603050405020304" pitchFamily="18" charset="0"/>
                <a:ea typeface="+mn-ea"/>
                <a:cs typeface="Times New Roman" panose="02020603050405020304" pitchFamily="18" charset="0"/>
              </a:rPr>
              <a:t>-1</a:t>
            </a:r>
          </a:p>
          <a:p>
            <a:pPr>
              <a:buSzPct val="68000"/>
            </a:pPr>
            <a:r>
              <a:rPr kumimoji="0" lang="en-US" altLang="zh-CN" kern="1200" dirty="0">
                <a:latin typeface="Times New Roman" panose="02020603050405020304" pitchFamily="18" charset="0"/>
                <a:ea typeface="+mn-ea"/>
                <a:cs typeface="Times New Roman" panose="02020603050405020304" pitchFamily="18" charset="0"/>
              </a:rPr>
              <a:t>Example</a:t>
            </a:r>
          </a:p>
          <a:p>
            <a:pPr lvl="1">
              <a:buFont typeface="Wingdings" panose="05000000000000000000" pitchFamily="2" charset="2"/>
              <a:buNone/>
            </a:pPr>
            <a:r>
              <a:rPr kumimoji="0" lang="en-US" altLang="zh-CN" kern="1200" dirty="0">
                <a:latin typeface="Times New Roman" panose="02020603050405020304" pitchFamily="18" charset="0"/>
                <a:ea typeface="+mn-ea"/>
                <a:cs typeface="Times New Roman" panose="02020603050405020304" pitchFamily="18" charset="0"/>
              </a:rPr>
              <a:t>[</a:t>
            </a:r>
            <a:r>
              <a:rPr kumimoji="0" lang="en-US" altLang="zh-CN" i="1" kern="1200" dirty="0">
                <a:latin typeface="Times New Roman" panose="02020603050405020304" pitchFamily="18" charset="0"/>
                <a:ea typeface="+mn-ea"/>
                <a:cs typeface="Times New Roman" panose="02020603050405020304" pitchFamily="18" charset="0"/>
              </a:rPr>
              <a:t>G</a:t>
            </a:r>
            <a:r>
              <a:rPr kumimoji="0" lang="en-US" altLang="zh-CN" kern="1200" dirty="0">
                <a:latin typeface="Times New Roman" panose="02020603050405020304" pitchFamily="18" charset="0"/>
                <a:ea typeface="+mn-ea"/>
                <a:cs typeface="Times New Roman" panose="02020603050405020304" pitchFamily="18" charset="0"/>
              </a:rPr>
              <a:t>]=encode(137.56,50,150,8)	</a:t>
            </a:r>
          </a:p>
          <a:p>
            <a:pPr lvl="1">
              <a:buFont typeface="Wingdings" panose="05000000000000000000" pitchFamily="2" charset="2"/>
              <a:buNone/>
            </a:pPr>
            <a:r>
              <a:rPr kumimoji="0" lang="nn-NO" altLang="zh-CN" i="1" kern="1200" dirty="0">
                <a:latin typeface="Times New Roman" panose="02020603050405020304" pitchFamily="18" charset="0"/>
                <a:ea typeface="+mn-ea"/>
                <a:cs typeface="Times New Roman" panose="02020603050405020304" pitchFamily="18" charset="0"/>
              </a:rPr>
              <a:t>G</a:t>
            </a:r>
            <a:r>
              <a:rPr kumimoji="0" lang="nn-NO" altLang="zh-CN" kern="1200" dirty="0">
                <a:latin typeface="Times New Roman" panose="02020603050405020304" pitchFamily="18" charset="0"/>
                <a:ea typeface="+mn-ea"/>
                <a:cs typeface="Times New Roman" panose="02020603050405020304" pitchFamily="18" charset="0"/>
              </a:rPr>
              <a:t> = 1 1 0 1 1 1 1 1</a:t>
            </a:r>
          </a:p>
          <a:p>
            <a:pPr lvl="1">
              <a:buFont typeface="Wingdings" panose="05000000000000000000" pitchFamily="2" charset="2"/>
              <a:buNone/>
            </a:pPr>
            <a:r>
              <a:rPr kumimoji="0" lang="en-US" altLang="zh-CN" kern="1200" dirty="0">
                <a:latin typeface="Times New Roman" panose="02020603050405020304" pitchFamily="18" charset="0"/>
                <a:ea typeface="+mn-ea"/>
                <a:cs typeface="Times New Roman" panose="02020603050405020304" pitchFamily="18" charset="0"/>
              </a:rPr>
              <a:t>[</a:t>
            </a:r>
            <a:r>
              <a:rPr kumimoji="0" lang="en-US" altLang="zh-CN" i="1" kern="1200" dirty="0">
                <a:latin typeface="Times New Roman" panose="02020603050405020304" pitchFamily="18" charset="0"/>
                <a:ea typeface="+mn-ea"/>
                <a:cs typeface="Times New Roman" panose="02020603050405020304" pitchFamily="18" charset="0"/>
              </a:rPr>
              <a:t>X</a:t>
            </a:r>
            <a:r>
              <a:rPr kumimoji="0" lang="en-US" altLang="zh-CN" kern="1200" dirty="0">
                <a:latin typeface="Times New Roman" panose="02020603050405020304" pitchFamily="18" charset="0"/>
                <a:ea typeface="+mn-ea"/>
                <a:cs typeface="Times New Roman" panose="02020603050405020304" pitchFamily="18" charset="0"/>
              </a:rPr>
              <a:t>]=decode(G,50,150,8);	</a:t>
            </a:r>
          </a:p>
          <a:p>
            <a:pPr lvl="1">
              <a:buFont typeface="Wingdings" panose="05000000000000000000" pitchFamily="2" charset="2"/>
              <a:buNone/>
            </a:pPr>
            <a:r>
              <a:rPr kumimoji="0" lang="en-US" altLang="zh-CN" i="1" kern="1200" dirty="0">
                <a:latin typeface="Times New Roman" panose="02020603050405020304" pitchFamily="18" charset="0"/>
                <a:ea typeface="+mn-ea"/>
                <a:cs typeface="Times New Roman" panose="02020603050405020304" pitchFamily="18" charset="0"/>
              </a:rPr>
              <a:t>X</a:t>
            </a:r>
            <a:r>
              <a:rPr kumimoji="0" lang="en-US" altLang="zh-CN" kern="1200" dirty="0">
                <a:latin typeface="Times New Roman" panose="02020603050405020304" pitchFamily="18" charset="0"/>
                <a:ea typeface="+mn-ea"/>
                <a:cs typeface="Times New Roman" panose="02020603050405020304" pitchFamily="18" charset="0"/>
              </a:rPr>
              <a:t> = 137.4510</a:t>
            </a:r>
          </a:p>
          <a:p>
            <a:pPr lvl="1">
              <a:buFont typeface="Wingdings" panose="05000000000000000000" pitchFamily="2" charset="2"/>
              <a:buNone/>
            </a:pPr>
            <a:r>
              <a:rPr kumimoji="0" lang="de-DE" altLang="zh-CN" kern="1200" dirty="0">
                <a:latin typeface="Times New Roman" panose="02020603050405020304" pitchFamily="18" charset="0"/>
                <a:ea typeface="+mn-ea"/>
                <a:cs typeface="Times New Roman" panose="02020603050405020304" pitchFamily="18" charset="0"/>
              </a:rPr>
              <a:t>So </a:t>
            </a:r>
            <a:r>
              <a:rPr kumimoji="0" lang="en-US" altLang="zh-CN" kern="1200" dirty="0">
                <a:latin typeface="Times New Roman" panose="02020603050405020304" pitchFamily="18" charset="0"/>
                <a:ea typeface="+mn-ea"/>
                <a:cs typeface="Times New Roman" panose="02020603050405020304" pitchFamily="18" charset="0"/>
              </a:rPr>
              <a:t>Δ</a:t>
            </a:r>
            <a:r>
              <a:rPr kumimoji="0" lang="de-DE" altLang="zh-CN" i="1" kern="1200" dirty="0">
                <a:latin typeface="Times New Roman" panose="02020603050405020304" pitchFamily="18" charset="0"/>
                <a:ea typeface="+mn-ea"/>
                <a:cs typeface="Times New Roman" panose="02020603050405020304" pitchFamily="18" charset="0"/>
              </a:rPr>
              <a:t>x</a:t>
            </a:r>
            <a:r>
              <a:rPr kumimoji="0" lang="de-DE" altLang="zh-CN" kern="1200" dirty="0">
                <a:latin typeface="Times New Roman" panose="02020603050405020304" pitchFamily="18" charset="0"/>
                <a:ea typeface="+mn-ea"/>
                <a:cs typeface="Times New Roman" panose="02020603050405020304" pitchFamily="18" charset="0"/>
              </a:rPr>
              <a:t>= (150-50)/2</a:t>
            </a:r>
            <a:r>
              <a:rPr kumimoji="0" lang="de-DE" altLang="zh-CN" kern="1200" baseline="30000" dirty="0">
                <a:latin typeface="Times New Roman" panose="02020603050405020304" pitchFamily="18" charset="0"/>
                <a:ea typeface="+mn-ea"/>
                <a:cs typeface="Times New Roman" panose="02020603050405020304" pitchFamily="18" charset="0"/>
              </a:rPr>
              <a:t>8</a:t>
            </a:r>
            <a:r>
              <a:rPr kumimoji="0" lang="de-DE" altLang="zh-CN" kern="1200" dirty="0">
                <a:latin typeface="Times New Roman" panose="02020603050405020304" pitchFamily="18" charset="0"/>
                <a:ea typeface="+mn-ea"/>
                <a:cs typeface="Times New Roman" panose="02020603050405020304" pitchFamily="18" charset="0"/>
              </a:rPr>
              <a:t> = 0.39</a:t>
            </a:r>
            <a:endParaRPr kumimoji="0" lang="en-US" altLang="en-US" kern="1200" dirty="0">
              <a:latin typeface="Times New Roman" panose="02020603050405020304" pitchFamily="18" charset="0"/>
              <a:ea typeface="Times New Roman" panose="02020603050405020304" pitchFamily="18" charset="0"/>
              <a:cs typeface="+mn-cs"/>
              <a:sym typeface="Symbol" panose="05050102010706020507" pitchFamily="18" charset="2"/>
            </a:endParaRPr>
          </a:p>
        </p:txBody>
      </p:sp>
      <p:sp>
        <p:nvSpPr>
          <p:cNvPr id="206850" name="Rectangle 2"/>
          <p:cNvSpPr>
            <a:spLocks noGrp="1" noChangeArrowheads="1"/>
          </p:cNvSpPr>
          <p:nvPr>
            <p:ph type="title"/>
          </p:nvPr>
        </p:nvSpPr>
        <p:spPr>
          <a:xfrm>
            <a:off x="457200" y="274638"/>
            <a:ext cx="8229600" cy="850106"/>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GAs—Encoding &amp; Decoding</a:t>
            </a:r>
            <a:endParaRPr kumimoji="0" lang="zh-CN" altLang="en-US"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p:txBody>
      </p:sp>
      <p:sp>
        <p:nvSpPr>
          <p:cNvPr id="206854" name="AutoShape 6"/>
          <p:cNvSpPr/>
          <p:nvPr/>
        </p:nvSpPr>
        <p:spPr>
          <a:xfrm rot="-640277">
            <a:off x="3995738" y="3429000"/>
            <a:ext cx="4918075" cy="1895475"/>
          </a:xfrm>
          <a:prstGeom prst="irregularSeal1">
            <a:avLst/>
          </a:prstGeom>
          <a:solidFill>
            <a:schemeClr val="accent1"/>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wrap="none" anchor="ctr"/>
          <a:lstStyle/>
          <a:p>
            <a:pPr algn="ctr"/>
            <a:r>
              <a:rPr lang="en-US" altLang="zh-CN" sz="2400" dirty="0">
                <a:solidFill>
                  <a:srgbClr val="000000"/>
                </a:solidFill>
                <a:latin typeface="Arial Black" panose="020B0A04020102020204" pitchFamily="34" charset="0"/>
                <a:ea typeface="楷体_GB2312"/>
              </a:rPr>
              <a:t>Loss in precision !!!?</a:t>
            </a:r>
            <a:endParaRPr lang="zh-CN" altLang="en-US" sz="2400" dirty="0">
              <a:solidFill>
                <a:srgbClr val="000000"/>
              </a:solidFill>
              <a:latin typeface="Arial Black" panose="020B0A04020102020204" pitchFamily="34" charset="0"/>
              <a:ea typeface="楷体_GB2312"/>
            </a:endParaRPr>
          </a:p>
        </p:txBody>
      </p:sp>
      <p:sp>
        <p:nvSpPr>
          <p:cNvPr id="2" name="文本框 1"/>
          <p:cNvSpPr txBox="1"/>
          <p:nvPr/>
        </p:nvSpPr>
        <p:spPr>
          <a:xfrm>
            <a:off x="3771265" y="6144260"/>
            <a:ext cx="5076825" cy="460375"/>
          </a:xfrm>
          <a:prstGeom prst="rect">
            <a:avLst/>
          </a:prstGeom>
          <a:noFill/>
        </p:spPr>
        <p:txBody>
          <a:bodyPr wrap="square" rtlCol="0">
            <a:spAutoFit/>
          </a:bodyPr>
          <a:lstStyle/>
          <a:p>
            <a:r>
              <a:rPr lang="zh-CN" altLang="en-US" sz="2400"/>
              <a:t>二进制编码存在的问题！</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p:cNvSpPr>
          <p:nvPr>
            <p:ph idx="1"/>
          </p:nvPr>
        </p:nvSpPr>
        <p:spPr>
          <a:xfrm>
            <a:off x="684213" y="1196975"/>
            <a:ext cx="8212137" cy="4822825"/>
          </a:xfrm>
        </p:spPr>
        <p:txBody>
          <a:bodyPr vert="horz" wrap="square" anchor="t"/>
          <a:lstStyle/>
          <a:p>
            <a:pPr>
              <a:buSzPct val="68000"/>
            </a:pPr>
            <a:r>
              <a:rPr kumimoji="0" lang="en-US" altLang="zh-CN" kern="1200" dirty="0">
                <a:latin typeface="Times New Roman" panose="02020603050405020304" pitchFamily="18" charset="0"/>
                <a:ea typeface="+mn-ea"/>
                <a:cs typeface="Times New Roman" panose="02020603050405020304" pitchFamily="18" charset="0"/>
              </a:rPr>
              <a:t>Example: Discrete Representation (Binary alphabet) </a:t>
            </a:r>
          </a:p>
          <a:p>
            <a:pPr lvl="1"/>
            <a:r>
              <a:rPr kumimoji="0" lang="en-US" altLang="zh-CN" kern="1200" dirty="0">
                <a:latin typeface="Times New Roman" panose="02020603050405020304" pitchFamily="18" charset="0"/>
                <a:ea typeface="+mn-ea"/>
                <a:cs typeface="Times New Roman" panose="02020603050405020304" pitchFamily="18" charset="0"/>
              </a:rPr>
              <a:t>A representation for the fire station location problem</a:t>
            </a:r>
            <a:endParaRPr kumimoji="0" lang="zh-CN" altLang="en-US" kern="1200" dirty="0">
              <a:latin typeface="Times New Roman" panose="02020603050405020304" pitchFamily="18" charset="0"/>
              <a:ea typeface="Times New Roman" panose="02020603050405020304" pitchFamily="18" charset="0"/>
              <a:cs typeface="+mn-cs"/>
            </a:endParaRPr>
          </a:p>
        </p:txBody>
      </p:sp>
      <p:sp>
        <p:nvSpPr>
          <p:cNvPr id="35850" name="Rectangle 10"/>
          <p:cNvSpPr>
            <a:spLocks noGrp="1" noChangeArrowheads="1"/>
          </p:cNvSpPr>
          <p:nvPr>
            <p:ph type="title"/>
          </p:nvPr>
        </p:nvSpPr>
        <p:spPr>
          <a:xfrm>
            <a:off x="457200" y="274638"/>
            <a:ext cx="8229600" cy="922114"/>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GAs—Encoding &amp; Decoding</a:t>
            </a:r>
            <a:endParaRPr kumimoji="0" lang="zh-CN" altLang="en-US"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p:txBody>
      </p:sp>
      <p:pic>
        <p:nvPicPr>
          <p:cNvPr id="35844" name="Picture 2"/>
          <p:cNvPicPr>
            <a:picLocks noChangeAspect="1"/>
          </p:cNvPicPr>
          <p:nvPr/>
        </p:nvPicPr>
        <p:blipFill>
          <a:blip r:embed="rId3"/>
          <a:srcRect l="25781" t="25311" r="22656" b="16562"/>
          <a:stretch>
            <a:fillRect/>
          </a:stretch>
        </p:blipFill>
        <p:spPr>
          <a:xfrm>
            <a:off x="456883" y="2192338"/>
            <a:ext cx="6286500" cy="4429125"/>
          </a:xfrm>
          <a:prstGeom prst="rect">
            <a:avLst/>
          </a:prstGeom>
          <a:noFill/>
          <a:ln w="9525">
            <a:noFill/>
          </a:ln>
        </p:spPr>
      </p:pic>
      <p:sp>
        <p:nvSpPr>
          <p:cNvPr id="2" name="文本框 1"/>
          <p:cNvSpPr txBox="1"/>
          <p:nvPr/>
        </p:nvSpPr>
        <p:spPr>
          <a:xfrm>
            <a:off x="6428105" y="3723640"/>
            <a:ext cx="2630805" cy="26765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ym typeface="+mn-ea"/>
              </a:rPr>
              <a:t>地图分成为</a:t>
            </a:r>
            <a:r>
              <a:rPr lang="en-US" altLang="zh-CN" sz="2400" dirty="0">
                <a:sym typeface="+mn-ea"/>
              </a:rPr>
              <a:t>14</a:t>
            </a:r>
            <a:r>
              <a:rPr lang="zh-CN" altLang="en-US" sz="2400" dirty="0">
                <a:sym typeface="+mn-ea"/>
              </a:rPr>
              <a:t>块，消防站，设置消防站达到最优配置。</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2400"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dirty="0">
                <a:sym typeface="+mn-ea"/>
              </a:rPr>
              <a:t>1</a:t>
            </a:r>
            <a:r>
              <a:rPr lang="zh-CN" altLang="en-US" sz="2400" dirty="0">
                <a:sym typeface="+mn-ea"/>
              </a:rPr>
              <a:t>表示有消防站，</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dirty="0">
                <a:sym typeface="+mn-ea"/>
              </a:rPr>
              <a:t>0</a:t>
            </a:r>
            <a:r>
              <a:rPr lang="zh-CN" altLang="en-US" sz="2400" dirty="0">
                <a:sym typeface="+mn-ea"/>
              </a:rPr>
              <a:t>表示没有消防站</a:t>
            </a:r>
            <a:endParaRPr lang="zh-CN" altLang="en-US" sz="2400" dirty="0"/>
          </a:p>
          <a:p>
            <a:endParaRPr lang="zh-CN" alt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2588" name="Rectangle 12"/>
          <p:cNvSpPr>
            <a:spLocks noGrp="1"/>
          </p:cNvSpPr>
          <p:nvPr>
            <p:ph idx="1"/>
          </p:nvPr>
        </p:nvSpPr>
        <p:spPr>
          <a:xfrm>
            <a:off x="539750" y="1125538"/>
            <a:ext cx="8353425" cy="2159000"/>
          </a:xfrm>
        </p:spPr>
        <p:txBody>
          <a:bodyPr vert="horz" wrap="square" anchor="t"/>
          <a:lstStyle/>
          <a:p>
            <a:pPr>
              <a:buSzPct val="68000"/>
            </a:pPr>
            <a:r>
              <a:rPr kumimoji="0" lang="zh-CN" altLang="en-US" kern="1200" dirty="0">
                <a:latin typeface="Times New Roman" panose="02020603050405020304" pitchFamily="18" charset="0"/>
                <a:ea typeface="+mn-ea"/>
                <a:cs typeface="Times New Roman" panose="02020603050405020304" pitchFamily="18" charset="0"/>
              </a:rPr>
              <a:t>其他编码方式</a:t>
            </a:r>
            <a:r>
              <a:rPr kumimoji="0" lang="en-US" altLang="zh-CN" kern="1200" dirty="0">
                <a:latin typeface="Times New Roman" panose="02020603050405020304" pitchFamily="18" charset="0"/>
                <a:ea typeface="+mn-ea"/>
                <a:cs typeface="Times New Roman" panose="02020603050405020304" pitchFamily="18" charset="0"/>
              </a:rPr>
              <a:t> </a:t>
            </a:r>
          </a:p>
          <a:p>
            <a:pPr lvl="1"/>
            <a:r>
              <a:rPr kumimoji="0" lang="en-US" altLang="zh-CN" sz="2800" kern="1200" dirty="0">
                <a:latin typeface="Times New Roman" panose="02020603050405020304" pitchFamily="18" charset="0"/>
                <a:ea typeface="+mn-ea"/>
                <a:cs typeface="Times New Roman" panose="02020603050405020304" pitchFamily="18" charset="0"/>
              </a:rPr>
              <a:t>Example: </a:t>
            </a:r>
            <a:r>
              <a:rPr kumimoji="0" lang="zh-CN" altLang="en-US" sz="2800" kern="1200" dirty="0">
                <a:latin typeface="Times New Roman" panose="02020603050405020304" pitchFamily="18" charset="0"/>
                <a:ea typeface="+mn-ea"/>
                <a:cs typeface="Times New Roman" panose="02020603050405020304" pitchFamily="18" charset="0"/>
              </a:rPr>
              <a:t>实数编码</a:t>
            </a:r>
            <a:endParaRPr kumimoji="0" lang="en-GB" altLang="zh-CN" sz="2800" kern="1200" dirty="0">
              <a:latin typeface="Times New Roman" panose="02020603050405020304" pitchFamily="18" charset="0"/>
              <a:ea typeface="+mn-ea"/>
              <a:cs typeface="Times New Roman" panose="02020603050405020304" pitchFamily="18" charset="0"/>
            </a:endParaRPr>
          </a:p>
          <a:p>
            <a:pPr lvl="2">
              <a:buSzPct val="100000"/>
            </a:pPr>
            <a:r>
              <a:rPr kumimoji="0" lang="en-GB" altLang="zh-CN" sz="2400" kern="1200" dirty="0">
                <a:latin typeface="Times New Roman" panose="02020603050405020304" pitchFamily="18" charset="0"/>
                <a:ea typeface="+mn-ea"/>
                <a:cs typeface="Times New Roman" panose="02020603050405020304" pitchFamily="18" charset="0"/>
              </a:rPr>
              <a:t>a list of real-valued numbers</a:t>
            </a:r>
          </a:p>
          <a:p>
            <a:pPr lvl="2">
              <a:buSzPct val="100000"/>
            </a:pPr>
            <a:r>
              <a:rPr kumimoji="0" lang="en-GB" altLang="zh-CN" sz="2400" kern="1200" dirty="0">
                <a:latin typeface="Times New Roman" panose="02020603050405020304" pitchFamily="18" charset="0"/>
                <a:ea typeface="+mn-ea"/>
                <a:cs typeface="Times New Roman" panose="02020603050405020304" pitchFamily="18" charset="0"/>
              </a:rPr>
              <a:t>Lots of applications, e.g. parameter optimisation</a:t>
            </a:r>
            <a:endParaRPr kumimoji="0" lang="zh-CN" altLang="en-US" sz="2400" kern="1200" dirty="0">
              <a:latin typeface="Times New Roman" panose="02020603050405020304" pitchFamily="18" charset="0"/>
              <a:ea typeface="Times New Roman" panose="02020603050405020304" pitchFamily="18" charset="0"/>
              <a:cs typeface="+mn-cs"/>
            </a:endParaRPr>
          </a:p>
        </p:txBody>
      </p:sp>
      <p:sp>
        <p:nvSpPr>
          <p:cNvPr id="152587" name="Rectangle 11"/>
          <p:cNvSpPr>
            <a:spLocks noGrp="1" noChangeArrowheads="1"/>
          </p:cNvSpPr>
          <p:nvPr>
            <p:ph type="title"/>
          </p:nvPr>
        </p:nvSpPr>
        <p:spPr>
          <a:xfrm>
            <a:off x="457200" y="274638"/>
            <a:ext cx="8229600" cy="778098"/>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GAs—Encoding &amp; Decoding</a:t>
            </a:r>
          </a:p>
        </p:txBody>
      </p:sp>
      <p:graphicFrame>
        <p:nvGraphicFramePr>
          <p:cNvPr id="152582" name="Object 6"/>
          <p:cNvGraphicFramePr>
            <a:graphicFrameLocks noChangeAspect="1"/>
          </p:cNvGraphicFramePr>
          <p:nvPr/>
        </p:nvGraphicFramePr>
        <p:xfrm>
          <a:off x="1260475" y="3643313"/>
          <a:ext cx="2279650" cy="2032000"/>
        </p:xfrm>
        <a:graphic>
          <a:graphicData uri="http://schemas.openxmlformats.org/presentationml/2006/ole">
            <mc:AlternateContent xmlns:mc="http://schemas.openxmlformats.org/markup-compatibility/2006">
              <mc:Choice xmlns:v="urn:schemas-microsoft-com:vml" Requires="v">
                <p:oleObj spid="_x0000_s4177" r:id="rId4" imgW="1054735" imgH="940435" progId="Equation.3">
                  <p:embed/>
                </p:oleObj>
              </mc:Choice>
              <mc:Fallback>
                <p:oleObj r:id="rId4" imgW="1054735" imgH="940435" progId="Equation.3">
                  <p:embed/>
                  <p:pic>
                    <p:nvPicPr>
                      <p:cNvPr id="0" name="图片 3077"/>
                      <p:cNvPicPr/>
                      <p:nvPr/>
                    </p:nvPicPr>
                    <p:blipFill>
                      <a:blip r:embed="rId5"/>
                      <a:stretch>
                        <a:fillRect/>
                      </a:stretch>
                    </p:blipFill>
                    <p:spPr>
                      <a:xfrm>
                        <a:off x="1260475" y="3643313"/>
                        <a:ext cx="2279650" cy="2032000"/>
                      </a:xfrm>
                      <a:prstGeom prst="rect">
                        <a:avLst/>
                      </a:prstGeom>
                      <a:noFill/>
                      <a:ln w="38100">
                        <a:noFill/>
                        <a:miter/>
                      </a:ln>
                    </p:spPr>
                  </p:pic>
                </p:oleObj>
              </mc:Fallback>
            </mc:AlternateContent>
          </a:graphicData>
        </a:graphic>
      </p:graphicFrame>
      <p:sp>
        <p:nvSpPr>
          <p:cNvPr id="152583" name="Rectangle 7"/>
          <p:cNvSpPr/>
          <p:nvPr/>
        </p:nvSpPr>
        <p:spPr>
          <a:xfrm>
            <a:off x="3779838" y="3500438"/>
            <a:ext cx="5040312" cy="822325"/>
          </a:xfrm>
          <a:prstGeom prst="rect">
            <a:avLst/>
          </a:prstGeom>
          <a:noFill/>
          <a:ln w="9525">
            <a:noFill/>
          </a:ln>
        </p:spPr>
        <p:txBody>
          <a:bodyPr>
            <a:spAutoFit/>
          </a:bodyPr>
          <a:lstStyle/>
          <a:p>
            <a:r>
              <a:rPr lang="en-GB" altLang="zh-CN" sz="2400" b="1" i="1" dirty="0">
                <a:solidFill>
                  <a:srgbClr val="FF0000"/>
                </a:solidFill>
                <a:latin typeface="Times New Roman" panose="02020603050405020304" pitchFamily="18" charset="0"/>
                <a:ea typeface="宋体" panose="02010600030101010101" pitchFamily="2" charset="-122"/>
              </a:rPr>
              <a:t>The fitness function maps tuples of real numbers to a single real number</a:t>
            </a:r>
            <a:endParaRPr lang="zh-CN" altLang="en-US" sz="2400" b="1" i="1" dirty="0">
              <a:solidFill>
                <a:srgbClr val="FF0000"/>
              </a:solidFill>
              <a:latin typeface="Times New Roman" panose="02020603050405020304" pitchFamily="18" charset="0"/>
              <a:ea typeface="宋体" panose="02010600030101010101" pitchFamily="2" charset="-122"/>
            </a:endParaRPr>
          </a:p>
        </p:txBody>
      </p:sp>
      <p:graphicFrame>
        <p:nvGraphicFramePr>
          <p:cNvPr id="152586" name="Object 10"/>
          <p:cNvGraphicFramePr>
            <a:graphicFrameLocks noChangeAspect="1"/>
          </p:cNvGraphicFramePr>
          <p:nvPr/>
        </p:nvGraphicFramePr>
        <p:xfrm>
          <a:off x="5364163" y="4581525"/>
          <a:ext cx="1676400" cy="538163"/>
        </p:xfrm>
        <a:graphic>
          <a:graphicData uri="http://schemas.openxmlformats.org/presentationml/2006/ole">
            <mc:AlternateContent xmlns:mc="http://schemas.openxmlformats.org/markup-compatibility/2006">
              <mc:Choice xmlns:v="urn:schemas-microsoft-com:vml" Requires="v">
                <p:oleObj spid="_x0000_s4178" r:id="rId6" imgW="711200" imgH="228600" progId="Equation.3">
                  <p:embed/>
                </p:oleObj>
              </mc:Choice>
              <mc:Fallback>
                <p:oleObj r:id="rId6" imgW="711200" imgH="228600" progId="Equation.3">
                  <p:embed/>
                  <p:pic>
                    <p:nvPicPr>
                      <p:cNvPr id="0" name="图片 3076"/>
                      <p:cNvPicPr/>
                      <p:nvPr/>
                    </p:nvPicPr>
                    <p:blipFill>
                      <a:blip r:embed="rId7"/>
                      <a:stretch>
                        <a:fillRect/>
                      </a:stretch>
                    </p:blipFill>
                    <p:spPr>
                      <a:xfrm>
                        <a:off x="5364163" y="4581525"/>
                        <a:ext cx="1676400" cy="538163"/>
                      </a:xfrm>
                      <a:prstGeom prst="rect">
                        <a:avLst/>
                      </a:prstGeom>
                      <a:noFill/>
                      <a:ln w="38100">
                        <a:noFill/>
                        <a:miter/>
                      </a:ln>
                    </p:spPr>
                  </p:pic>
                </p:oleObj>
              </mc:Fallback>
            </mc:AlternateContent>
          </a:graphicData>
        </a:graphic>
      </p:graphicFrame>
      <p:sp>
        <p:nvSpPr>
          <p:cNvPr id="2" name="文本框 1"/>
          <p:cNvSpPr txBox="1"/>
          <p:nvPr/>
        </p:nvSpPr>
        <p:spPr>
          <a:xfrm>
            <a:off x="254000" y="5843270"/>
            <a:ext cx="8639810" cy="953135"/>
          </a:xfrm>
          <a:prstGeom prst="rect">
            <a:avLst/>
          </a:prstGeom>
          <a:noFill/>
        </p:spPr>
        <p:txBody>
          <a:bodyPr wrap="square" rtlCol="0" anchor="t">
            <a:spAutoFit/>
          </a:bodyPr>
          <a:lstStyle/>
          <a:p>
            <a:r>
              <a:rPr lang="en-US" altLang="zh-CN" sz="2800" dirty="0">
                <a:sym typeface="+mn-ea"/>
              </a:rPr>
              <a:t>      </a:t>
            </a:r>
            <a:r>
              <a:rPr lang="zh-CN" altLang="en-US" sz="2800" dirty="0">
                <a:sym typeface="+mn-ea"/>
              </a:rPr>
              <a:t>采用实数表示一个向量，实际的适应度函数就是将一个向量映射到一个实数。</a:t>
            </a:r>
            <a:endParaRPr lang="zh-CN" altLang="en-US" sz="2800"/>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2"/>
          <p:cNvPicPr>
            <a:picLocks noChangeAspect="1"/>
          </p:cNvPicPr>
          <p:nvPr/>
        </p:nvPicPr>
        <p:blipFill>
          <a:blip r:embed="rId3"/>
          <a:srcRect l="22852" t="31876" r="20313" b="40707"/>
          <a:stretch>
            <a:fillRect/>
          </a:stretch>
        </p:blipFill>
        <p:spPr>
          <a:xfrm>
            <a:off x="1096963" y="2781300"/>
            <a:ext cx="6929437" cy="2089150"/>
          </a:xfrm>
          <a:prstGeom prst="rect">
            <a:avLst/>
          </a:prstGeom>
          <a:noFill/>
          <a:ln w="9525">
            <a:noFill/>
          </a:ln>
        </p:spPr>
      </p:pic>
      <p:sp>
        <p:nvSpPr>
          <p:cNvPr id="43011" name="Rectangle 11"/>
          <p:cNvSpPr>
            <a:spLocks noGrp="1"/>
          </p:cNvSpPr>
          <p:nvPr>
            <p:ph idx="1"/>
          </p:nvPr>
        </p:nvSpPr>
        <p:spPr>
          <a:xfrm>
            <a:off x="755650" y="1052513"/>
            <a:ext cx="8140700" cy="4822825"/>
          </a:xfrm>
        </p:spPr>
        <p:txBody>
          <a:bodyPr vert="horz" wrap="square" anchor="t"/>
          <a:lstStyle/>
          <a:p>
            <a:pPr>
              <a:buSzPct val="68000"/>
            </a:pPr>
            <a:r>
              <a:rPr kumimoji="0" lang="en-US" altLang="zh-CN" sz="3200" kern="1200" dirty="0">
                <a:latin typeface="Times New Roman" panose="02020603050405020304" pitchFamily="18" charset="0"/>
                <a:ea typeface="+mn-ea"/>
                <a:cs typeface="Times New Roman" panose="02020603050405020304" pitchFamily="18" charset="0"/>
              </a:rPr>
              <a:t>Other Encoding Schemes</a:t>
            </a:r>
            <a:r>
              <a:rPr kumimoji="0" lang="en-US" altLang="zh-CN" kern="1200" dirty="0">
                <a:latin typeface="Times New Roman" panose="02020603050405020304" pitchFamily="18" charset="0"/>
                <a:ea typeface="+mn-ea"/>
                <a:cs typeface="Times New Roman" panose="02020603050405020304" pitchFamily="18" charset="0"/>
              </a:rPr>
              <a:t> </a:t>
            </a:r>
          </a:p>
          <a:p>
            <a:pPr lvl="1"/>
            <a:r>
              <a:rPr kumimoji="0" lang="en-US" altLang="zh-CN" sz="2800" kern="1200" dirty="0">
                <a:latin typeface="Times New Roman" panose="02020603050405020304" pitchFamily="18" charset="0"/>
                <a:ea typeface="+mn-ea"/>
                <a:cs typeface="Times New Roman" panose="02020603050405020304" pitchFamily="18" charset="0"/>
              </a:rPr>
              <a:t>Example: </a:t>
            </a:r>
            <a:r>
              <a:rPr kumimoji="0" lang="zh-CN" altLang="en-US" sz="2800" kern="1200" dirty="0">
                <a:latin typeface="Times New Roman" panose="02020603050405020304" pitchFamily="18" charset="0"/>
                <a:ea typeface="+mn-ea"/>
                <a:cs typeface="Times New Roman" panose="02020603050405020304" pitchFamily="18" charset="0"/>
              </a:rPr>
              <a:t>基于序列的表示</a:t>
            </a:r>
            <a:r>
              <a:rPr kumimoji="0" lang="en-US" altLang="zh-CN" sz="2800" kern="1200" dirty="0">
                <a:latin typeface="Times New Roman" panose="02020603050405020304" pitchFamily="18" charset="0"/>
                <a:ea typeface="+mn-ea"/>
                <a:cs typeface="Times New Roman" panose="02020603050405020304" pitchFamily="18" charset="0"/>
              </a:rPr>
              <a:t> </a:t>
            </a:r>
          </a:p>
          <a:p>
            <a:pPr lvl="2">
              <a:buSzPct val="100000"/>
            </a:pPr>
            <a:r>
              <a:rPr kumimoji="0" lang="en-US" altLang="zh-CN" sz="2400" kern="1200" dirty="0">
                <a:latin typeface="Times New Roman" panose="02020603050405020304" pitchFamily="18" charset="0"/>
                <a:ea typeface="+mn-ea"/>
                <a:cs typeface="Times New Roman" panose="02020603050405020304" pitchFamily="18" charset="0"/>
              </a:rPr>
              <a:t>Traveling Salesman Problem</a:t>
            </a:r>
          </a:p>
          <a:p>
            <a:pPr lvl="2">
              <a:buSzPct val="100000"/>
            </a:pPr>
            <a:r>
              <a:rPr kumimoji="0" lang="en-US" altLang="zh-CN" sz="2400" kern="1200" dirty="0">
                <a:latin typeface="Times New Roman" panose="02020603050405020304" pitchFamily="18" charset="0"/>
                <a:ea typeface="+mn-ea"/>
                <a:cs typeface="Times New Roman" panose="02020603050405020304" pitchFamily="18" charset="0"/>
              </a:rPr>
              <a:t>Two representations of the TSP</a:t>
            </a:r>
            <a:endParaRPr kumimoji="0" lang="zh-CN" altLang="en-US" sz="2400" kern="1200" dirty="0">
              <a:latin typeface="Times New Roman" panose="02020603050405020304" pitchFamily="18" charset="0"/>
              <a:ea typeface="Times New Roman" panose="02020603050405020304" pitchFamily="18" charset="0"/>
              <a:cs typeface="+mn-cs"/>
            </a:endParaRPr>
          </a:p>
        </p:txBody>
      </p:sp>
      <p:sp>
        <p:nvSpPr>
          <p:cNvPr id="34826" name="Rectangle 10"/>
          <p:cNvSpPr>
            <a:spLocks noGrp="1" noChangeArrowheads="1"/>
          </p:cNvSpPr>
          <p:nvPr>
            <p:ph type="title"/>
          </p:nvPr>
        </p:nvSpPr>
        <p:spPr>
          <a:xfrm>
            <a:off x="457200" y="274638"/>
            <a:ext cx="8229600" cy="778098"/>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GAs—Encoding &amp; Decoding</a:t>
            </a:r>
            <a:endParaRPr kumimoji="0" lang="zh-CN" altLang="en-US"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p:txBody>
      </p:sp>
      <p:sp>
        <p:nvSpPr>
          <p:cNvPr id="34828" name="Text Box 12"/>
          <p:cNvSpPr txBox="1"/>
          <p:nvPr/>
        </p:nvSpPr>
        <p:spPr>
          <a:xfrm>
            <a:off x="6745288" y="1628775"/>
            <a:ext cx="2124075" cy="1552575"/>
          </a:xfrm>
          <a:prstGeom prst="rect">
            <a:avLst/>
          </a:prstGeom>
          <a:noFill/>
          <a:ln w="9525">
            <a:noFill/>
          </a:ln>
        </p:spPr>
        <p:txBody>
          <a:bodyPr>
            <a:spAutoFit/>
          </a:bodyPr>
          <a:lstStyle/>
          <a:p>
            <a:pPr marL="342900" indent="-342900" algn="ctr">
              <a:spcBef>
                <a:spcPct val="50000"/>
              </a:spcBef>
            </a:pPr>
            <a:r>
              <a:rPr lang="en-US" altLang="zh-CN" sz="2400" dirty="0">
                <a:solidFill>
                  <a:srgbClr val="000000"/>
                </a:solidFill>
                <a:latin typeface="Arial" panose="020B0604020202020204" pitchFamily="34" charset="0"/>
                <a:ea typeface="宋体" panose="02010600030101010101" pitchFamily="2" charset="-122"/>
              </a:rPr>
              <a:t>The arcs</a:t>
            </a:r>
          </a:p>
          <a:p>
            <a:pPr marL="342900" indent="-342900" algn="ctr">
              <a:spcBef>
                <a:spcPct val="50000"/>
              </a:spcBef>
            </a:pPr>
            <a:r>
              <a:rPr lang="en-US" altLang="zh-CN" sz="2400" dirty="0">
                <a:solidFill>
                  <a:srgbClr val="0000DE"/>
                </a:solidFill>
                <a:latin typeface="Arial" panose="020B0604020202020204" pitchFamily="34" charset="0"/>
                <a:ea typeface="宋体" panose="02010600030101010101" pitchFamily="2" charset="-122"/>
              </a:rPr>
              <a:t>1  6  5  4  2  3</a:t>
            </a:r>
          </a:p>
          <a:p>
            <a:pPr marL="342900" indent="-342900" algn="ctr">
              <a:spcBef>
                <a:spcPct val="50000"/>
              </a:spcBef>
            </a:pPr>
            <a:r>
              <a:rPr lang="en-US" altLang="zh-CN" sz="2400" dirty="0">
                <a:solidFill>
                  <a:srgbClr val="0000DE"/>
                </a:solidFill>
                <a:latin typeface="Arial" panose="020B0604020202020204" pitchFamily="34" charset="0"/>
                <a:ea typeface="宋体" panose="02010600030101010101" pitchFamily="2" charset="-122"/>
              </a:rPr>
              <a:t>6  5  4  2  3  1</a:t>
            </a:r>
          </a:p>
        </p:txBody>
      </p:sp>
      <p:sp>
        <p:nvSpPr>
          <p:cNvPr id="34829" name="Text Box 13"/>
          <p:cNvSpPr txBox="1"/>
          <p:nvPr/>
        </p:nvSpPr>
        <p:spPr>
          <a:xfrm>
            <a:off x="6769100" y="3644900"/>
            <a:ext cx="2124075" cy="1004888"/>
          </a:xfrm>
          <a:prstGeom prst="rect">
            <a:avLst/>
          </a:prstGeom>
          <a:noFill/>
          <a:ln w="9525">
            <a:noFill/>
          </a:ln>
        </p:spPr>
        <p:txBody>
          <a:bodyPr>
            <a:spAutoFit/>
          </a:bodyPr>
          <a:lstStyle/>
          <a:p>
            <a:pPr marL="342900" indent="-342900" algn="ctr">
              <a:spcBef>
                <a:spcPct val="50000"/>
              </a:spcBef>
            </a:pPr>
            <a:r>
              <a:rPr lang="en-US" altLang="zh-CN" sz="2400" dirty="0">
                <a:solidFill>
                  <a:srgbClr val="000000"/>
                </a:solidFill>
                <a:latin typeface="Arial" panose="020B0604020202020204" pitchFamily="34" charset="0"/>
                <a:ea typeface="宋体" panose="02010600030101010101" pitchFamily="2" charset="-122"/>
              </a:rPr>
              <a:t>The ordering</a:t>
            </a:r>
          </a:p>
          <a:p>
            <a:pPr marL="342900" indent="-342900" algn="ctr">
              <a:spcBef>
                <a:spcPct val="50000"/>
              </a:spcBef>
            </a:pPr>
            <a:r>
              <a:rPr lang="en-US" altLang="zh-CN" sz="2400" dirty="0">
                <a:solidFill>
                  <a:srgbClr val="0000DE"/>
                </a:solidFill>
                <a:latin typeface="Arial" panose="020B0604020202020204" pitchFamily="34" charset="0"/>
                <a:ea typeface="宋体" panose="02010600030101010101" pitchFamily="2" charset="-122"/>
              </a:rPr>
              <a:t>1  6  5  4  2  3</a:t>
            </a:r>
          </a:p>
        </p:txBody>
      </p:sp>
      <p:sp>
        <p:nvSpPr>
          <p:cNvPr id="34830" name="Rectangle 14"/>
          <p:cNvSpPr/>
          <p:nvPr/>
        </p:nvSpPr>
        <p:spPr>
          <a:xfrm>
            <a:off x="1835150" y="5084763"/>
            <a:ext cx="6697663" cy="830262"/>
          </a:xfrm>
          <a:prstGeom prst="rect">
            <a:avLst/>
          </a:prstGeom>
          <a:noFill/>
          <a:ln w="9525">
            <a:noFill/>
          </a:ln>
        </p:spPr>
        <p:txBody>
          <a:bodyPr>
            <a:spAutoFit/>
          </a:bodyPr>
          <a:lstStyle/>
          <a:p>
            <a:r>
              <a:rPr lang="en-GB" altLang="zh-CN" sz="2400" b="1" i="1" dirty="0">
                <a:solidFill>
                  <a:srgbClr val="FF0000"/>
                </a:solidFill>
                <a:latin typeface="Times New Roman" panose="02020603050405020304" pitchFamily="18" charset="0"/>
                <a:ea typeface="宋体" panose="02010600030101010101" pitchFamily="2" charset="-122"/>
              </a:rPr>
              <a:t>Same problem, but two different chromosome representations</a:t>
            </a:r>
            <a:endParaRPr lang="zh-CN" altLang="en-US" sz="2400" b="1" i="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blinds(horizontal)">
                                      <p:cBhvr>
                                        <p:cTn id="7" dur="500"/>
                                        <p:tgtEl>
                                          <p:spTgt spid="348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28"/>
                                        </p:tgtEl>
                                        <p:attrNameLst>
                                          <p:attrName>style.visibility</p:attrName>
                                        </p:attrNameLst>
                                      </p:cBhvr>
                                      <p:to>
                                        <p:strVal val="visible"/>
                                      </p:to>
                                    </p:set>
                                    <p:animEffect transition="in" filter="blinds(horizontal)">
                                      <p:cBhvr>
                                        <p:cTn id="12" dur="500"/>
                                        <p:tgtEl>
                                          <p:spTgt spid="348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829"/>
                                        </p:tgtEl>
                                        <p:attrNameLst>
                                          <p:attrName>style.visibility</p:attrName>
                                        </p:attrNameLst>
                                      </p:cBhvr>
                                      <p:to>
                                        <p:strVal val="visible"/>
                                      </p:to>
                                    </p:set>
                                    <p:animEffect transition="in" filter="blinds(horizontal)">
                                      <p:cBhvr>
                                        <p:cTn id="17" dur="500"/>
                                        <p:tgtEl>
                                          <p:spTgt spid="3482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830"/>
                                        </p:tgtEl>
                                        <p:attrNameLst>
                                          <p:attrName>style.visibility</p:attrName>
                                        </p:attrNameLst>
                                      </p:cBhvr>
                                      <p:to>
                                        <p:strVal val="visible"/>
                                      </p:to>
                                    </p:set>
                                    <p:animEffect transition="in" filter="blinds(horizontal)">
                                      <p:cBhvr>
                                        <p:cTn id="22" dur="500"/>
                                        <p:tgtEl>
                                          <p:spTgt spid="34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8" grpId="0"/>
      <p:bldP spid="34829" grpId="0"/>
      <p:bldP spid="3483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18565" y="1873885"/>
            <a:ext cx="7694295" cy="3290570"/>
          </a:xfrm>
          <a:prstGeom prst="rect">
            <a:avLst/>
          </a:prstGeom>
        </p:spPr>
        <p:txBody>
          <a:bodyPr wrap="square">
            <a:spAutoFit/>
          </a:bodyPr>
          <a:lstStyle/>
          <a:p>
            <a:pPr marL="457200" indent="-457200">
              <a:lnSpc>
                <a:spcPct val="130000"/>
              </a:lnSpc>
              <a:buFont typeface="Arial" panose="020B0604020202020204" pitchFamily="34" charset="0"/>
              <a:buChar char="•"/>
              <a:defRPr/>
            </a:pPr>
            <a:r>
              <a:rPr lang="zh-CN" altLang="en-US" sz="3200" dirty="0"/>
              <a:t>二进制编码</a:t>
            </a:r>
            <a:r>
              <a:rPr lang="en-US" altLang="zh-CN" sz="3200" dirty="0"/>
              <a:t>——</a:t>
            </a:r>
            <a:r>
              <a:rPr lang="zh-CN" altLang="en-US" sz="3200" dirty="0"/>
              <a:t>书</a:t>
            </a:r>
            <a:r>
              <a:rPr lang="en-US" altLang="zh-CN" sz="3200"/>
              <a:t>P170  </a:t>
            </a:r>
            <a:r>
              <a:rPr lang="zh-CN" altLang="en-US" sz="3200" dirty="0"/>
              <a:t>公式（</a:t>
            </a:r>
            <a:r>
              <a:rPr lang="en-US" altLang="zh-CN" sz="3200" dirty="0"/>
              <a:t>5.24</a:t>
            </a:r>
            <a:r>
              <a:rPr lang="zh-CN" altLang="en-US" sz="3200" dirty="0"/>
              <a:t>）</a:t>
            </a:r>
          </a:p>
          <a:p>
            <a:pPr marL="457200" indent="-457200">
              <a:lnSpc>
                <a:spcPct val="130000"/>
              </a:lnSpc>
              <a:buFont typeface="Arial" panose="020B0604020202020204" pitchFamily="34" charset="0"/>
              <a:buChar char="•"/>
              <a:defRPr/>
            </a:pPr>
            <a:r>
              <a:rPr lang="en-US" altLang="zh-CN" sz="3200" dirty="0"/>
              <a:t>Gray</a:t>
            </a:r>
            <a:r>
              <a:rPr lang="zh-CN" altLang="en-US" sz="3200" dirty="0"/>
              <a:t>编码</a:t>
            </a:r>
          </a:p>
          <a:p>
            <a:pPr marL="457200" indent="-457200">
              <a:lnSpc>
                <a:spcPct val="130000"/>
              </a:lnSpc>
              <a:buFont typeface="Arial" panose="020B0604020202020204" pitchFamily="34" charset="0"/>
              <a:buChar char="•"/>
              <a:defRPr/>
            </a:pPr>
            <a:r>
              <a:rPr lang="zh-CN" altLang="en-US" sz="3200" dirty="0"/>
              <a:t>实数编码</a:t>
            </a:r>
          </a:p>
          <a:p>
            <a:pPr marL="457200" indent="-457200">
              <a:lnSpc>
                <a:spcPct val="130000"/>
              </a:lnSpc>
              <a:buFont typeface="Arial" panose="020B0604020202020204" pitchFamily="34" charset="0"/>
              <a:buChar char="•"/>
              <a:defRPr/>
            </a:pPr>
            <a:r>
              <a:rPr lang="zh-CN" altLang="en-US" sz="3200" dirty="0"/>
              <a:t>有序编码</a:t>
            </a:r>
          </a:p>
          <a:p>
            <a:pPr marL="457200" indent="-457200">
              <a:lnSpc>
                <a:spcPct val="130000"/>
              </a:lnSpc>
              <a:buFont typeface="Arial" panose="020B0604020202020204" pitchFamily="34" charset="0"/>
              <a:buChar char="•"/>
              <a:defRPr/>
            </a:pPr>
            <a:r>
              <a:rPr lang="zh-CN" altLang="en-US" sz="3200" dirty="0"/>
              <a:t>结构式编码</a:t>
            </a:r>
          </a:p>
        </p:txBody>
      </p:sp>
      <p:sp>
        <p:nvSpPr>
          <p:cNvPr id="34826" name="Rectangle 10"/>
          <p:cNvSpPr>
            <a:spLocks noGrp="1" noChangeArrowheads="1"/>
          </p:cNvSpPr>
          <p:nvPr/>
        </p:nvSpPr>
        <p:spPr>
          <a:xfrm>
            <a:off x="384810" y="382588"/>
            <a:ext cx="8229600" cy="778098"/>
          </a:xfrm>
          <a:prstGeom prst="rect">
            <a:avLst/>
          </a:prstGeom>
          <a:noFill/>
          <a:ln>
            <a:noFill/>
          </a:ln>
          <a:effectLst/>
          <a:sp3d prstMaterial="plastic"/>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GAs—Encoding &amp; Decoding</a:t>
            </a:r>
            <a:endParaRPr kumimoji="0" lang="zh-CN" altLang="en-US"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9"/>
          <p:cNvSpPr>
            <a:spLocks noGrp="1"/>
          </p:cNvSpPr>
          <p:nvPr>
            <p:ph idx="1"/>
          </p:nvPr>
        </p:nvSpPr>
        <p:spPr>
          <a:xfrm>
            <a:off x="831850" y="1196975"/>
            <a:ext cx="8061325" cy="4968875"/>
          </a:xfrm>
        </p:spPr>
        <p:txBody>
          <a:bodyPr vert="horz" wrap="square" anchor="t"/>
          <a:lstStyle/>
          <a:p>
            <a:pPr>
              <a:lnSpc>
                <a:spcPct val="90000"/>
              </a:lnSpc>
              <a:buSzPct val="68000"/>
            </a:pPr>
            <a:r>
              <a:rPr kumimoji="0" lang="en-US" altLang="zh-CN" sz="3600" i="1" kern="1200" dirty="0">
                <a:solidFill>
                  <a:srgbClr val="FF0000"/>
                </a:solidFill>
                <a:latin typeface="Times New Roman" panose="02020603050405020304" pitchFamily="18" charset="0"/>
                <a:ea typeface="+mn-ea"/>
                <a:cs typeface="Times New Roman" panose="02020603050405020304" pitchFamily="18" charset="0"/>
              </a:rPr>
              <a:t>Fitness Function</a:t>
            </a:r>
            <a:r>
              <a:rPr kumimoji="0" lang="en-US" altLang="zh-CN" sz="3600" kern="1200" dirty="0">
                <a:latin typeface="Times New Roman" panose="02020603050405020304" pitchFamily="18" charset="0"/>
                <a:ea typeface="+mn-ea"/>
                <a:cs typeface="Times New Roman" panose="02020603050405020304" pitchFamily="18" charset="0"/>
              </a:rPr>
              <a:t>(</a:t>
            </a:r>
            <a:r>
              <a:rPr kumimoji="0" lang="zh-CN" altLang="en-US" sz="3600" kern="1200" dirty="0">
                <a:latin typeface="Times New Roman" panose="02020603050405020304" pitchFamily="18" charset="0"/>
                <a:ea typeface="+mn-ea"/>
                <a:cs typeface="Times New Roman" panose="02020603050405020304" pitchFamily="18" charset="0"/>
              </a:rPr>
              <a:t>适应度函数</a:t>
            </a:r>
            <a:r>
              <a:rPr kumimoji="0" lang="en-US" altLang="zh-CN" sz="3600" kern="1200" dirty="0">
                <a:latin typeface="Times New Roman" panose="02020603050405020304" pitchFamily="18" charset="0"/>
                <a:ea typeface="+mn-ea"/>
                <a:cs typeface="Times New Roman" panose="02020603050405020304" pitchFamily="18" charset="0"/>
              </a:rPr>
              <a:t>)</a:t>
            </a:r>
          </a:p>
          <a:p>
            <a:pPr>
              <a:lnSpc>
                <a:spcPct val="90000"/>
              </a:lnSpc>
              <a:buSzPct val="68000"/>
            </a:pPr>
            <a:r>
              <a:rPr kumimoji="0" lang="en-US" altLang="zh-CN" kern="1200" dirty="0">
                <a:latin typeface="Times New Roman" panose="02020603050405020304" pitchFamily="18" charset="0"/>
                <a:ea typeface="+mn-ea"/>
                <a:cs typeface="Times New Roman" panose="02020603050405020304" pitchFamily="18" charset="0"/>
              </a:rPr>
              <a:t>Each chromosome has a </a:t>
            </a:r>
            <a:r>
              <a:rPr kumimoji="0" lang="en-US" altLang="zh-CN" kern="1200" dirty="0">
                <a:latin typeface="Arial" panose="020B0604020202020204" pitchFamily="34" charset="0"/>
                <a:ea typeface="+mn-ea"/>
                <a:cs typeface="Times New Roman" panose="02020603050405020304" pitchFamily="18" charset="0"/>
              </a:rPr>
              <a:t>“</a:t>
            </a:r>
            <a:r>
              <a:rPr kumimoji="0" lang="en-US" altLang="zh-CN" i="1" kern="1200" dirty="0">
                <a:solidFill>
                  <a:srgbClr val="FF0000"/>
                </a:solidFill>
                <a:latin typeface="Times New Roman" panose="02020603050405020304" pitchFamily="18" charset="0"/>
                <a:ea typeface="+mn-ea"/>
                <a:cs typeface="Times New Roman" panose="02020603050405020304" pitchFamily="18" charset="0"/>
              </a:rPr>
              <a:t>fitness</a:t>
            </a:r>
            <a:r>
              <a:rPr kumimoji="0" lang="en-US" altLang="zh-CN" kern="1200" dirty="0">
                <a:latin typeface="Arial" panose="020B0604020202020204" pitchFamily="34" charset="0"/>
                <a:ea typeface="+mn-ea"/>
                <a:cs typeface="Times New Roman" panose="02020603050405020304" pitchFamily="18" charset="0"/>
              </a:rPr>
              <a:t>”</a:t>
            </a:r>
            <a:r>
              <a:rPr kumimoji="0" lang="en-US" altLang="zh-CN" kern="1200" dirty="0">
                <a:latin typeface="Times New Roman" panose="02020603050405020304" pitchFamily="18" charset="0"/>
                <a:ea typeface="+mn-ea"/>
                <a:cs typeface="Times New Roman" panose="02020603050405020304" pitchFamily="18" charset="0"/>
              </a:rPr>
              <a:t> (</a:t>
            </a:r>
            <a:r>
              <a:rPr kumimoji="0" lang="zh-CN" altLang="en-US" kern="1200" dirty="0">
                <a:latin typeface="Times New Roman" panose="02020603050405020304" pitchFamily="18" charset="0"/>
                <a:ea typeface="+mn-ea"/>
                <a:cs typeface="Times New Roman" panose="02020603050405020304" pitchFamily="18" charset="0"/>
              </a:rPr>
              <a:t>适应度</a:t>
            </a:r>
            <a:r>
              <a:rPr kumimoji="0" lang="en-US" altLang="zh-CN" kern="1200" dirty="0">
                <a:latin typeface="Times New Roman" panose="02020603050405020304" pitchFamily="18" charset="0"/>
                <a:ea typeface="+mn-ea"/>
                <a:cs typeface="Times New Roman" panose="02020603050405020304" pitchFamily="18" charset="0"/>
              </a:rPr>
              <a:t>)</a:t>
            </a:r>
          </a:p>
          <a:p>
            <a:pPr>
              <a:lnSpc>
                <a:spcPct val="90000"/>
              </a:lnSpc>
              <a:buSzPct val="68000"/>
            </a:pPr>
            <a:r>
              <a:rPr kumimoji="0" lang="en-US" altLang="zh-CN" kern="1200" dirty="0">
                <a:latin typeface="Times New Roman" panose="02020603050405020304" pitchFamily="18" charset="0"/>
                <a:ea typeface="+mn-ea"/>
                <a:cs typeface="Times New Roman" panose="02020603050405020304" pitchFamily="18" charset="0"/>
              </a:rPr>
              <a:t>Example</a:t>
            </a:r>
          </a:p>
          <a:p>
            <a:pPr lvl="1">
              <a:lnSpc>
                <a:spcPct val="90000"/>
              </a:lnSpc>
            </a:pPr>
            <a:r>
              <a:rPr kumimoji="0" lang="en-US" altLang="zh-CN" kern="1200" dirty="0">
                <a:latin typeface="Times New Roman" panose="02020603050405020304" pitchFamily="18" charset="0"/>
                <a:ea typeface="+mn-ea"/>
                <a:cs typeface="Times New Roman" panose="02020603050405020304" pitchFamily="18" charset="0"/>
              </a:rPr>
              <a:t>TSP: the </a:t>
            </a:r>
            <a:r>
              <a:rPr kumimoji="0" lang="en-US" altLang="zh-CN" i="1" kern="1200" dirty="0">
                <a:latin typeface="Times New Roman" panose="02020603050405020304" pitchFamily="18" charset="0"/>
                <a:ea typeface="+mn-ea"/>
                <a:cs typeface="Times New Roman" panose="02020603050405020304" pitchFamily="18" charset="0"/>
              </a:rPr>
              <a:t>fitness</a:t>
            </a:r>
            <a:r>
              <a:rPr kumimoji="0" lang="en-US" altLang="zh-CN" kern="1200" dirty="0">
                <a:latin typeface="Times New Roman" panose="02020603050405020304" pitchFamily="18" charset="0"/>
                <a:ea typeface="+mn-ea"/>
                <a:cs typeface="Times New Roman" panose="02020603050405020304" pitchFamily="18" charset="0"/>
              </a:rPr>
              <a:t> is usually the </a:t>
            </a:r>
            <a:r>
              <a:rPr kumimoji="0" lang="en-US" altLang="zh-CN" i="1" kern="1200" dirty="0">
                <a:solidFill>
                  <a:srgbClr val="FF0000"/>
                </a:solidFill>
                <a:latin typeface="Times New Roman" panose="02020603050405020304" pitchFamily="18" charset="0"/>
                <a:ea typeface="+mn-ea"/>
                <a:cs typeface="Times New Roman" panose="02020603050405020304" pitchFamily="18" charset="0"/>
              </a:rPr>
              <a:t>cost</a:t>
            </a:r>
            <a:r>
              <a:rPr kumimoji="0" lang="en-US" altLang="zh-CN" kern="1200" dirty="0">
                <a:latin typeface="Times New Roman" panose="02020603050405020304" pitchFamily="18" charset="0"/>
                <a:ea typeface="+mn-ea"/>
                <a:cs typeface="Times New Roman" panose="02020603050405020304" pitchFamily="18" charset="0"/>
              </a:rPr>
              <a:t> of the tour (time, distance, price)</a:t>
            </a:r>
          </a:p>
          <a:p>
            <a:pPr>
              <a:lnSpc>
                <a:spcPct val="90000"/>
              </a:lnSpc>
              <a:buSzPct val="68000"/>
            </a:pPr>
            <a:r>
              <a:rPr kumimoji="0" lang="en-US" altLang="zh-CN" kern="1200" dirty="0">
                <a:latin typeface="Times New Roman" panose="02020603050405020304" pitchFamily="18" charset="0"/>
                <a:ea typeface="+mn-ea"/>
                <a:cs typeface="Times New Roman" panose="02020603050405020304" pitchFamily="18" charset="0"/>
              </a:rPr>
              <a:t>Choosing the right fitness function is </a:t>
            </a:r>
            <a:r>
              <a:rPr kumimoji="0" lang="en-US" altLang="zh-CN" b="1" kern="1200" dirty="0">
                <a:latin typeface="Times New Roman" panose="02020603050405020304" pitchFamily="18" charset="0"/>
                <a:ea typeface="+mn-ea"/>
                <a:cs typeface="Times New Roman" panose="02020603050405020304" pitchFamily="18" charset="0"/>
              </a:rPr>
              <a:t>very important</a:t>
            </a:r>
            <a:r>
              <a:rPr kumimoji="0" lang="en-US" altLang="zh-CN" kern="1200" dirty="0">
                <a:latin typeface="Times New Roman" panose="02020603050405020304" pitchFamily="18" charset="0"/>
                <a:ea typeface="+mn-ea"/>
                <a:cs typeface="Times New Roman" panose="02020603050405020304" pitchFamily="18" charset="0"/>
              </a:rPr>
              <a:t>, but also </a:t>
            </a:r>
            <a:r>
              <a:rPr kumimoji="0" lang="en-US" altLang="zh-CN" i="1" kern="1200" dirty="0">
                <a:solidFill>
                  <a:srgbClr val="FF0000"/>
                </a:solidFill>
                <a:latin typeface="Times New Roman" panose="02020603050405020304" pitchFamily="18" charset="0"/>
                <a:ea typeface="+mn-ea"/>
                <a:cs typeface="Times New Roman" panose="02020603050405020304" pitchFamily="18" charset="0"/>
              </a:rPr>
              <a:t>quite difficult</a:t>
            </a:r>
          </a:p>
          <a:p>
            <a:pPr>
              <a:lnSpc>
                <a:spcPct val="90000"/>
              </a:lnSpc>
              <a:buSzPct val="68000"/>
            </a:pPr>
            <a:r>
              <a:rPr kumimoji="0" lang="en-US" altLang="zh-CN" kern="1200" dirty="0">
                <a:latin typeface="Times New Roman" panose="02020603050405020304" pitchFamily="18" charset="0"/>
                <a:ea typeface="+mn-ea"/>
                <a:cs typeface="Times New Roman" panose="02020603050405020304" pitchFamily="18" charset="0"/>
              </a:rPr>
              <a:t>Maximization vs. Minimization</a:t>
            </a:r>
          </a:p>
          <a:p>
            <a:pPr lvl="1">
              <a:lnSpc>
                <a:spcPct val="90000"/>
              </a:lnSpc>
            </a:pPr>
            <a:r>
              <a:rPr kumimoji="0" lang="en-US" altLang="zh-CN" kern="1200" dirty="0">
                <a:latin typeface="Times New Roman" panose="02020603050405020304" pitchFamily="18" charset="0"/>
                <a:ea typeface="+mn-ea"/>
                <a:cs typeface="Times New Roman" panose="02020603050405020304" pitchFamily="18" charset="0"/>
              </a:rPr>
              <a:t>many ways</a:t>
            </a:r>
            <a:r>
              <a:rPr kumimoji="0" lang="en-US" altLang="zh-CN" sz="2000" kern="1200" dirty="0">
                <a:latin typeface="Times New Roman" panose="02020603050405020304" pitchFamily="18" charset="0"/>
                <a:ea typeface="+mn-ea"/>
                <a:cs typeface="Times New Roman" panose="02020603050405020304" pitchFamily="18" charset="0"/>
              </a:rPr>
              <a:t> </a:t>
            </a:r>
          </a:p>
          <a:p>
            <a:pPr lvl="2">
              <a:lnSpc>
                <a:spcPct val="90000"/>
              </a:lnSpc>
              <a:buSzPct val="100000"/>
            </a:pPr>
            <a:r>
              <a:rPr kumimoji="0" lang="en-US" altLang="zh-CN" kern="1200" dirty="0">
                <a:latin typeface="Times New Roman" panose="02020603050405020304" pitchFamily="18" charset="0"/>
                <a:ea typeface="+mn-ea"/>
                <a:cs typeface="Times New Roman" panose="02020603050405020304" pitchFamily="18" charset="0"/>
              </a:rPr>
              <a:t>N-</a:t>
            </a:r>
            <a:r>
              <a:rPr kumimoji="0" lang="en-US" altLang="zh-CN" i="1" kern="1200" dirty="0">
                <a:latin typeface="Times New Roman" panose="02020603050405020304" pitchFamily="18" charset="0"/>
                <a:ea typeface="+mn-ea"/>
                <a:cs typeface="Times New Roman" panose="02020603050405020304" pitchFamily="18" charset="0"/>
              </a:rPr>
              <a:t>obj</a:t>
            </a:r>
          </a:p>
          <a:p>
            <a:pPr lvl="2">
              <a:lnSpc>
                <a:spcPct val="90000"/>
              </a:lnSpc>
              <a:buSzPct val="100000"/>
            </a:pPr>
            <a:r>
              <a:rPr kumimoji="0" lang="en-US" altLang="zh-CN" kern="1200" dirty="0">
                <a:latin typeface="Times New Roman" panose="02020603050405020304" pitchFamily="18" charset="0"/>
                <a:ea typeface="+mn-ea"/>
                <a:cs typeface="Times New Roman" panose="02020603050405020304" pitchFamily="18" charset="0"/>
              </a:rPr>
              <a:t>1/</a:t>
            </a:r>
            <a:r>
              <a:rPr kumimoji="0" lang="en-US" altLang="zh-CN" i="1" kern="1200" dirty="0">
                <a:latin typeface="Times New Roman" panose="02020603050405020304" pitchFamily="18" charset="0"/>
                <a:ea typeface="+mn-ea"/>
                <a:cs typeface="Times New Roman" panose="02020603050405020304" pitchFamily="18" charset="0"/>
              </a:rPr>
              <a:t>obj</a:t>
            </a:r>
          </a:p>
          <a:p>
            <a:pPr lvl="2">
              <a:lnSpc>
                <a:spcPct val="90000"/>
              </a:lnSpc>
              <a:buSzPct val="100000"/>
            </a:pPr>
            <a:r>
              <a:rPr kumimoji="0" lang="en-US" altLang="zh-CN" kern="1200" dirty="0">
                <a:latin typeface="Times New Roman" panose="02020603050405020304" pitchFamily="18" charset="0"/>
                <a:ea typeface="+mn-ea"/>
                <a:cs typeface="Times New Roman" panose="02020603050405020304" pitchFamily="18" charset="0"/>
              </a:rPr>
              <a:t>-</a:t>
            </a:r>
            <a:r>
              <a:rPr kumimoji="0" lang="en-US" altLang="zh-CN" i="1" kern="1200" dirty="0">
                <a:latin typeface="Times New Roman" panose="02020603050405020304" pitchFamily="18" charset="0"/>
                <a:ea typeface="+mn-ea"/>
                <a:cs typeface="Times New Roman" panose="02020603050405020304" pitchFamily="18" charset="0"/>
              </a:rPr>
              <a:t>obj</a:t>
            </a:r>
            <a:endParaRPr kumimoji="0" lang="zh-CN" altLang="en-US" i="1" kern="1200" dirty="0">
              <a:latin typeface="Times New Roman" panose="02020603050405020304" pitchFamily="18" charset="0"/>
              <a:ea typeface="Times New Roman" panose="02020603050405020304" pitchFamily="18" charset="0"/>
              <a:cs typeface="+mn-cs"/>
            </a:endParaRPr>
          </a:p>
        </p:txBody>
      </p:sp>
      <p:sp>
        <p:nvSpPr>
          <p:cNvPr id="209928" name="Rectangle 8"/>
          <p:cNvSpPr>
            <a:spLocks noGrp="1" noChangeArrowheads="1"/>
          </p:cNvSpPr>
          <p:nvPr>
            <p:ph type="title"/>
          </p:nvPr>
        </p:nvSpPr>
        <p:spPr>
          <a:xfrm>
            <a:off x="467544" y="116632"/>
            <a:ext cx="8229600" cy="792088"/>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a:t>
            </a:r>
            <a:r>
              <a:rPr kumimoji="0" lang="zh-CN" altLang="en-US"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评估个体</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103" name="Rectangle 7"/>
          <p:cNvSpPr/>
          <p:nvPr/>
        </p:nvSpPr>
        <p:spPr>
          <a:xfrm>
            <a:off x="304800" y="990600"/>
            <a:ext cx="7315200" cy="519113"/>
          </a:xfrm>
          <a:prstGeom prst="rect">
            <a:avLst/>
          </a:prstGeom>
          <a:noFill/>
          <a:ln w="9525">
            <a:noFill/>
          </a:ln>
        </p:spPr>
        <p:txBody>
          <a:bodyPr>
            <a:spAutoFit/>
          </a:bodyPr>
          <a:lstStyle/>
          <a:p>
            <a:pPr marL="457200" indent="-457200">
              <a:buAutoNum type="arabicPeriod"/>
            </a:pPr>
            <a:r>
              <a:rPr lang="zh-CN" altLang="en-US" sz="2800" b="1" dirty="0">
                <a:solidFill>
                  <a:schemeClr val="tx1"/>
                </a:solidFill>
                <a:latin typeface="宋体" panose="02010600030101010101" pitchFamily="2" charset="-122"/>
              </a:rPr>
              <a:t>将目标函数映射成适应度函数的方法</a:t>
            </a:r>
            <a:r>
              <a:rPr lang="zh-CN" altLang="en-US" sz="2800" dirty="0">
                <a:solidFill>
                  <a:schemeClr val="tx1"/>
                </a:solidFill>
                <a:latin typeface="Times New Roman" panose="02020603050405020304" pitchFamily="18" charset="0"/>
              </a:rPr>
              <a:t> </a:t>
            </a:r>
          </a:p>
        </p:txBody>
      </p:sp>
      <p:sp>
        <p:nvSpPr>
          <p:cNvPr id="4104" name="Rectangle 8"/>
          <p:cNvSpPr>
            <a:spLocks noGrp="1"/>
          </p:cNvSpPr>
          <p:nvPr>
            <p:ph type="title"/>
          </p:nvPr>
        </p:nvSpPr>
        <p:spPr>
          <a:xfrm>
            <a:off x="495300" y="-317"/>
            <a:ext cx="8229600" cy="1143000"/>
          </a:xfrm>
        </p:spPr>
        <p:txBody>
          <a:bodyPr vert="horz" wrap="square" lIns="91440" tIns="45720" rIns="91440" bIns="45720" anchor="b"/>
          <a:lstStyle/>
          <a:p>
            <a:pPr eaLnBrk="1" hangingPunct="1"/>
            <a:r>
              <a:rPr lang="zh-CN" altLang="en-US" sz="3600" b="0" dirty="0">
                <a:latin typeface="Times New Roman" panose="02020603050405020304" pitchFamily="18" charset="0"/>
                <a:ea typeface="黑体" panose="02010609060101010101" pitchFamily="49" charset="-122"/>
              </a:rPr>
              <a:t>适应度函数</a:t>
            </a:r>
            <a:r>
              <a:rPr lang="zh-CN" altLang="en-US" sz="3200" dirty="0">
                <a:latin typeface="Times New Roman" panose="02020603050405020304" pitchFamily="18" charset="0"/>
              </a:rPr>
              <a:t> </a:t>
            </a:r>
          </a:p>
        </p:txBody>
      </p:sp>
      <p:grpSp>
        <p:nvGrpSpPr>
          <p:cNvPr id="2" name="Group 20"/>
          <p:cNvGrpSpPr/>
          <p:nvPr/>
        </p:nvGrpSpPr>
        <p:grpSpPr>
          <a:xfrm>
            <a:off x="381000" y="1676400"/>
            <a:ext cx="8229600" cy="1439863"/>
            <a:chOff x="240" y="1056"/>
            <a:chExt cx="5184" cy="907"/>
          </a:xfrm>
        </p:grpSpPr>
        <p:sp>
          <p:nvSpPr>
            <p:cNvPr id="4112" name="Rectangle 10"/>
            <p:cNvSpPr/>
            <p:nvPr/>
          </p:nvSpPr>
          <p:spPr>
            <a:xfrm>
              <a:off x="240" y="1056"/>
              <a:ext cx="5184" cy="864"/>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spcBef>
                  <a:spcPct val="40000"/>
                </a:spcBef>
                <a:buClr>
                  <a:srgbClr val="0000FF"/>
                </a:buClr>
                <a:buFont typeface="Wingdings" panose="05000000000000000000" pitchFamily="2" charset="2"/>
                <a:buChar char="§"/>
              </a:pPr>
              <a:r>
                <a:rPr lang="en-US" altLang="zh-CN" sz="2600" dirty="0">
                  <a:solidFill>
                    <a:schemeClr val="tx1"/>
                  </a:solidFill>
                  <a:latin typeface="宋体" panose="02010600030101010101" pitchFamily="2" charset="-122"/>
                </a:rPr>
                <a:t> </a:t>
              </a:r>
              <a:r>
                <a:rPr lang="zh-CN" altLang="en-US" sz="2600" dirty="0">
                  <a:solidFill>
                    <a:schemeClr val="tx1"/>
                  </a:solidFill>
                  <a:latin typeface="宋体" panose="02010600030101010101" pitchFamily="2" charset="-122"/>
                </a:rPr>
                <a:t>若目标函数为</a:t>
              </a:r>
              <a:r>
                <a:rPr lang="zh-CN" altLang="en-US" sz="2600" b="1" dirty="0">
                  <a:solidFill>
                    <a:schemeClr val="tx1"/>
                  </a:solidFill>
                  <a:latin typeface="宋体" panose="02010600030101010101" pitchFamily="2" charset="-122"/>
                </a:rPr>
                <a:t>最大化</a:t>
              </a:r>
              <a:r>
                <a:rPr lang="zh-CN" altLang="en-US" sz="2600" dirty="0">
                  <a:solidFill>
                    <a:schemeClr val="tx1"/>
                  </a:solidFill>
                  <a:latin typeface="宋体" panose="02010600030101010101" pitchFamily="2" charset="-122"/>
                </a:rPr>
                <a:t>问题，则</a:t>
              </a:r>
            </a:p>
            <a:p>
              <a:pPr>
                <a:lnSpc>
                  <a:spcPct val="180000"/>
                </a:lnSpc>
                <a:spcBef>
                  <a:spcPct val="40000"/>
                </a:spcBef>
                <a:spcAft>
                  <a:spcPct val="100000"/>
                </a:spcAft>
                <a:buClr>
                  <a:srgbClr val="0000FF"/>
                </a:buClr>
                <a:buFont typeface="Wingdings" panose="05000000000000000000" pitchFamily="2" charset="2"/>
                <a:buChar char="§"/>
              </a:pPr>
              <a:r>
                <a:rPr lang="zh-CN" altLang="en-US" sz="2600" dirty="0">
                  <a:solidFill>
                    <a:schemeClr val="tx1"/>
                  </a:solidFill>
                  <a:latin typeface="宋体" panose="02010600030101010101" pitchFamily="2" charset="-122"/>
                </a:rPr>
                <a:t> 若目标函数为</a:t>
              </a:r>
              <a:r>
                <a:rPr lang="zh-CN" altLang="en-US" sz="2600" b="1" dirty="0">
                  <a:solidFill>
                    <a:schemeClr val="tx1"/>
                  </a:solidFill>
                  <a:latin typeface="宋体" panose="02010600030101010101" pitchFamily="2" charset="-122"/>
                </a:rPr>
                <a:t>最小化</a:t>
              </a:r>
              <a:r>
                <a:rPr lang="zh-CN" altLang="en-US" sz="2600" dirty="0">
                  <a:solidFill>
                    <a:schemeClr val="tx1"/>
                  </a:solidFill>
                  <a:latin typeface="宋体" panose="02010600030101010101" pitchFamily="2" charset="-122"/>
                </a:rPr>
                <a:t>问题，则</a:t>
              </a:r>
            </a:p>
          </p:txBody>
        </p:sp>
        <p:graphicFrame>
          <p:nvGraphicFramePr>
            <p:cNvPr id="4100" name="Object 11"/>
            <p:cNvGraphicFramePr/>
            <p:nvPr/>
          </p:nvGraphicFramePr>
          <p:xfrm>
            <a:off x="3456" y="1104"/>
            <a:ext cx="1392" cy="255"/>
          </p:xfrm>
          <a:graphic>
            <a:graphicData uri="http://schemas.openxmlformats.org/presentationml/2006/ole">
              <mc:AlternateContent xmlns:mc="http://schemas.openxmlformats.org/markup-compatibility/2006">
                <mc:Choice xmlns:v="urn:schemas-microsoft-com:vml" Requires="v">
                  <p:oleObj spid="_x0000_s5281" r:id="rId3" imgW="1091565" imgH="203200" progId="Equation.3">
                    <p:embed/>
                  </p:oleObj>
                </mc:Choice>
                <mc:Fallback>
                  <p:oleObj r:id="rId3" imgW="1091565" imgH="203200" progId="Equation.3">
                    <p:embed/>
                    <p:pic>
                      <p:nvPicPr>
                        <p:cNvPr id="0" name="图片 3099"/>
                        <p:cNvPicPr/>
                        <p:nvPr/>
                      </p:nvPicPr>
                      <p:blipFill>
                        <a:blip r:embed="rId4"/>
                        <a:stretch>
                          <a:fillRect/>
                        </a:stretch>
                      </p:blipFill>
                      <p:spPr>
                        <a:xfrm>
                          <a:off x="3456" y="1104"/>
                          <a:ext cx="1392" cy="255"/>
                        </a:xfrm>
                        <a:prstGeom prst="rect">
                          <a:avLst/>
                        </a:prstGeom>
                        <a:noFill/>
                        <a:ln w="38100">
                          <a:noFill/>
                          <a:miter/>
                        </a:ln>
                      </p:spPr>
                    </p:pic>
                  </p:oleObj>
                </mc:Fallback>
              </mc:AlternateContent>
            </a:graphicData>
          </a:graphic>
        </p:graphicFrame>
        <p:graphicFrame>
          <p:nvGraphicFramePr>
            <p:cNvPr id="4101" name="Object 12"/>
            <p:cNvGraphicFramePr/>
            <p:nvPr/>
          </p:nvGraphicFramePr>
          <p:xfrm>
            <a:off x="3408" y="1440"/>
            <a:ext cx="1392" cy="523"/>
          </p:xfrm>
          <a:graphic>
            <a:graphicData uri="http://schemas.openxmlformats.org/presentationml/2006/ole">
              <mc:AlternateContent xmlns:mc="http://schemas.openxmlformats.org/markup-compatibility/2006">
                <mc:Choice xmlns:v="urn:schemas-microsoft-com:vml" Requires="v">
                  <p:oleObj spid="_x0000_s5282" r:id="rId5" imgW="1117600" imgH="419100" progId="Equation.3">
                    <p:embed/>
                  </p:oleObj>
                </mc:Choice>
                <mc:Fallback>
                  <p:oleObj r:id="rId5" imgW="1117600" imgH="419100" progId="Equation.3">
                    <p:embed/>
                    <p:pic>
                      <p:nvPicPr>
                        <p:cNvPr id="0" name="图片 3100"/>
                        <p:cNvPicPr/>
                        <p:nvPr/>
                      </p:nvPicPr>
                      <p:blipFill>
                        <a:blip r:embed="rId6"/>
                        <a:stretch>
                          <a:fillRect/>
                        </a:stretch>
                      </p:blipFill>
                      <p:spPr>
                        <a:xfrm>
                          <a:off x="3408" y="1440"/>
                          <a:ext cx="1392" cy="523"/>
                        </a:xfrm>
                        <a:prstGeom prst="rect">
                          <a:avLst/>
                        </a:prstGeom>
                        <a:noFill/>
                        <a:ln w="38100">
                          <a:noFill/>
                          <a:miter/>
                        </a:ln>
                      </p:spPr>
                    </p:pic>
                  </p:oleObj>
                </mc:Fallback>
              </mc:AlternateContent>
            </a:graphicData>
          </a:graphic>
        </p:graphicFrame>
      </p:grpSp>
      <p:sp>
        <p:nvSpPr>
          <p:cNvPr id="135181" name="Text Box 13"/>
          <p:cNvSpPr txBox="1"/>
          <p:nvPr/>
        </p:nvSpPr>
        <p:spPr>
          <a:xfrm>
            <a:off x="914400" y="3352800"/>
            <a:ext cx="8153400" cy="457200"/>
          </a:xfrm>
          <a:prstGeom prst="rect">
            <a:avLst/>
          </a:prstGeom>
          <a:noFill/>
          <a:ln w="9525">
            <a:noFill/>
          </a:ln>
        </p:spPr>
        <p:txBody>
          <a:bodyPr anchor="b">
            <a:spAutoFit/>
          </a:bodyPr>
          <a:lstStyle/>
          <a:p>
            <a:pPr>
              <a:spcBef>
                <a:spcPct val="50000"/>
              </a:spcBef>
              <a:buClr>
                <a:srgbClr val="0000FF"/>
              </a:buClr>
              <a:buFont typeface="Wingdings" panose="05000000000000000000" pitchFamily="2" charset="2"/>
            </a:pPr>
            <a:r>
              <a:rPr lang="zh-CN" altLang="en-US" b="1" dirty="0">
                <a:solidFill>
                  <a:schemeClr val="accent2"/>
                </a:solidFill>
                <a:latin typeface="宋体" panose="02010600030101010101" pitchFamily="2" charset="-122"/>
              </a:rPr>
              <a:t>将目标函数转换为求最大值的形式</a:t>
            </a:r>
            <a:r>
              <a:rPr lang="en-US" altLang="zh-CN" b="1" dirty="0">
                <a:solidFill>
                  <a:schemeClr val="accent2"/>
                </a:solidFill>
                <a:latin typeface="宋体" panose="02010600030101010101" pitchFamily="2" charset="-122"/>
              </a:rPr>
              <a:t>,</a:t>
            </a:r>
            <a:r>
              <a:rPr lang="zh-CN" altLang="en-US" b="1" dirty="0">
                <a:solidFill>
                  <a:schemeClr val="accent2"/>
                </a:solidFill>
                <a:latin typeface="宋体" panose="02010600030101010101" pitchFamily="2" charset="-122"/>
              </a:rPr>
              <a:t>且保证函数值非负！</a:t>
            </a:r>
            <a:r>
              <a:rPr lang="zh-CN" altLang="en-US" dirty="0">
                <a:solidFill>
                  <a:schemeClr val="tx1"/>
                </a:solidFill>
                <a:latin typeface="宋体" panose="02010600030101010101" pitchFamily="2" charset="-122"/>
              </a:rPr>
              <a:t> </a:t>
            </a:r>
          </a:p>
        </p:txBody>
      </p:sp>
      <p:sp>
        <p:nvSpPr>
          <p:cNvPr id="4107" name="Rectangle 16"/>
          <p:cNvSpPr/>
          <p:nvPr/>
        </p:nvSpPr>
        <p:spPr>
          <a:xfrm>
            <a:off x="3900488" y="3233738"/>
            <a:ext cx="9144000" cy="0"/>
          </a:xfrm>
          <a:prstGeom prst="rect">
            <a:avLst/>
          </a:prstGeom>
          <a:noFill/>
          <a:ln w="9525">
            <a:noFill/>
          </a:ln>
        </p:spPr>
        <p:txBody>
          <a:bodyPr>
            <a:spAutoFit/>
          </a:bodyPr>
          <a:lstStyle/>
          <a:p>
            <a:endParaRPr lang="zh-CN" altLang="en-US" dirty="0">
              <a:latin typeface="宋体" panose="02010600030101010101" pitchFamily="2" charset="-122"/>
            </a:endParaRPr>
          </a:p>
        </p:txBody>
      </p:sp>
      <p:sp>
        <p:nvSpPr>
          <p:cNvPr id="4108" name="Rectangle 18"/>
          <p:cNvSpPr/>
          <p:nvPr/>
        </p:nvSpPr>
        <p:spPr>
          <a:xfrm>
            <a:off x="3895725" y="3233738"/>
            <a:ext cx="9144000" cy="0"/>
          </a:xfrm>
          <a:prstGeom prst="rect">
            <a:avLst/>
          </a:prstGeom>
          <a:noFill/>
          <a:ln w="9525">
            <a:noFill/>
          </a:ln>
        </p:spPr>
        <p:txBody>
          <a:bodyPr>
            <a:spAutoFit/>
          </a:bodyPr>
          <a:lstStyle/>
          <a:p>
            <a:endParaRPr lang="zh-CN" altLang="en-US" dirty="0">
              <a:latin typeface="宋体" panose="02010600030101010101" pitchFamily="2" charset="-122"/>
            </a:endParaRPr>
          </a:p>
        </p:txBody>
      </p:sp>
      <p:grpSp>
        <p:nvGrpSpPr>
          <p:cNvPr id="3" name="Group 21"/>
          <p:cNvGrpSpPr/>
          <p:nvPr/>
        </p:nvGrpSpPr>
        <p:grpSpPr>
          <a:xfrm>
            <a:off x="381000" y="3929063"/>
            <a:ext cx="8458200" cy="2547937"/>
            <a:chOff x="240" y="2475"/>
            <a:chExt cx="5328" cy="1605"/>
          </a:xfrm>
        </p:grpSpPr>
        <p:sp>
          <p:nvSpPr>
            <p:cNvPr id="4111" name="Rectangle 14"/>
            <p:cNvSpPr/>
            <p:nvPr/>
          </p:nvSpPr>
          <p:spPr>
            <a:xfrm>
              <a:off x="240" y="2475"/>
              <a:ext cx="5328" cy="1564"/>
            </a:xfrm>
            <a:prstGeom prst="rect">
              <a:avLst/>
            </a:prstGeom>
            <a:solidFill>
              <a:srgbClr val="FFFFFF"/>
            </a:solidFill>
            <a:ln w="9525" cap="flat" cmpd="sng">
              <a:solidFill>
                <a:schemeClr val="accent2"/>
              </a:solidFill>
              <a:prstDash val="solid"/>
              <a:miter/>
              <a:headEnd type="none" w="med" len="med"/>
              <a:tailEnd type="none" w="med" len="med"/>
            </a:ln>
          </p:spPr>
          <p:txBody>
            <a:bodyPr>
              <a:spAutoFit/>
            </a:bodyPr>
            <a:lstStyle/>
            <a:p>
              <a:pPr>
                <a:buClr>
                  <a:srgbClr val="0000FF"/>
                </a:buClr>
                <a:buFont typeface="Wingdings" panose="05000000000000000000" pitchFamily="2" charset="2"/>
                <a:buChar char="§"/>
              </a:pPr>
              <a:r>
                <a:rPr lang="en-US" altLang="zh-CN" sz="2600" dirty="0">
                  <a:solidFill>
                    <a:schemeClr val="tx1"/>
                  </a:solidFill>
                  <a:latin typeface="宋体" panose="02010600030101010101" pitchFamily="2" charset="-122"/>
                </a:rPr>
                <a:t> </a:t>
              </a:r>
              <a:r>
                <a:rPr lang="zh-CN" altLang="en-US" sz="2600" dirty="0">
                  <a:solidFill>
                    <a:schemeClr val="tx1"/>
                  </a:solidFill>
                  <a:latin typeface="宋体" panose="02010600030101010101" pitchFamily="2" charset="-122"/>
                </a:rPr>
                <a:t>若目标函数为</a:t>
              </a:r>
              <a:r>
                <a:rPr lang="zh-CN" altLang="en-US" sz="2600" b="1" dirty="0">
                  <a:solidFill>
                    <a:schemeClr val="tx1"/>
                  </a:solidFill>
                  <a:latin typeface="宋体" panose="02010600030101010101" pitchFamily="2" charset="-122"/>
                </a:rPr>
                <a:t>最大化</a:t>
              </a:r>
              <a:r>
                <a:rPr lang="zh-CN" altLang="en-US" sz="2600" dirty="0">
                  <a:solidFill>
                    <a:schemeClr val="tx1"/>
                  </a:solidFill>
                  <a:latin typeface="宋体" panose="02010600030101010101" pitchFamily="2" charset="-122"/>
                </a:rPr>
                <a:t>问题，则</a:t>
              </a:r>
            </a:p>
            <a:p>
              <a:endParaRPr lang="zh-CN" altLang="en-US" sz="2600" dirty="0">
                <a:solidFill>
                  <a:schemeClr val="tx1"/>
                </a:solidFill>
                <a:latin typeface="宋体" panose="02010600030101010101" pitchFamily="2" charset="-122"/>
              </a:endParaRPr>
            </a:p>
            <a:p>
              <a:endParaRPr lang="zh-CN" altLang="en-US" sz="2600" dirty="0">
                <a:solidFill>
                  <a:schemeClr val="tx1"/>
                </a:solidFill>
                <a:latin typeface="宋体" panose="02010600030101010101" pitchFamily="2" charset="-122"/>
              </a:endParaRPr>
            </a:p>
            <a:p>
              <a:pPr>
                <a:buClr>
                  <a:srgbClr val="0000FF"/>
                </a:buClr>
                <a:buFont typeface="Wingdings" panose="05000000000000000000" pitchFamily="2" charset="2"/>
                <a:buChar char="§"/>
              </a:pPr>
              <a:r>
                <a:rPr lang="zh-CN" altLang="en-US" sz="2600" dirty="0">
                  <a:solidFill>
                    <a:schemeClr val="tx1"/>
                  </a:solidFill>
                  <a:latin typeface="宋体" panose="02010600030101010101" pitchFamily="2" charset="-122"/>
                </a:rPr>
                <a:t> 若目标函数为</a:t>
              </a:r>
              <a:r>
                <a:rPr lang="zh-CN" altLang="en-US" sz="2600" b="1" dirty="0">
                  <a:solidFill>
                    <a:schemeClr val="tx1"/>
                  </a:solidFill>
                  <a:latin typeface="宋体" panose="02010600030101010101" pitchFamily="2" charset="-122"/>
                </a:rPr>
                <a:t>最小化</a:t>
              </a:r>
              <a:r>
                <a:rPr lang="zh-CN" altLang="en-US" sz="2600" dirty="0">
                  <a:solidFill>
                    <a:schemeClr val="tx1"/>
                  </a:solidFill>
                  <a:latin typeface="宋体" panose="02010600030101010101" pitchFamily="2" charset="-122"/>
                </a:rPr>
                <a:t>问题，则</a:t>
              </a:r>
            </a:p>
            <a:p>
              <a:pPr>
                <a:buClr>
                  <a:srgbClr val="0000FF"/>
                </a:buClr>
                <a:buFont typeface="Wingdings" panose="05000000000000000000" pitchFamily="2" charset="2"/>
                <a:buChar char="§"/>
              </a:pPr>
              <a:endParaRPr lang="zh-CN" altLang="en-US" sz="2600" dirty="0">
                <a:solidFill>
                  <a:schemeClr val="tx1"/>
                </a:solidFill>
                <a:latin typeface="宋体" panose="02010600030101010101" pitchFamily="2" charset="-122"/>
              </a:endParaRPr>
            </a:p>
            <a:p>
              <a:pPr>
                <a:buClr>
                  <a:srgbClr val="0000FF"/>
                </a:buClr>
                <a:buFont typeface="Wingdings" panose="05000000000000000000" pitchFamily="2" charset="2"/>
                <a:buChar char="§"/>
              </a:pPr>
              <a:endParaRPr lang="en-US" altLang="zh-CN" sz="2600" dirty="0">
                <a:solidFill>
                  <a:schemeClr val="tx1"/>
                </a:solidFill>
                <a:latin typeface="宋体" panose="02010600030101010101" pitchFamily="2" charset="-122"/>
              </a:endParaRPr>
            </a:p>
          </p:txBody>
        </p:sp>
        <p:graphicFrame>
          <p:nvGraphicFramePr>
            <p:cNvPr id="4098" name="Object 15"/>
            <p:cNvGraphicFramePr/>
            <p:nvPr/>
          </p:nvGraphicFramePr>
          <p:xfrm>
            <a:off x="2592" y="2763"/>
            <a:ext cx="2831" cy="568"/>
          </p:xfrm>
          <a:graphic>
            <a:graphicData uri="http://schemas.openxmlformats.org/presentationml/2006/ole">
              <mc:AlternateContent xmlns:mc="http://schemas.openxmlformats.org/markup-compatibility/2006">
                <mc:Choice xmlns:v="urn:schemas-microsoft-com:vml" Requires="v">
                  <p:oleObj spid="_x0000_s5283" r:id="rId7" imgW="1841500" imgH="368300" progId="Equation.DSMT4">
                    <p:embed/>
                  </p:oleObj>
                </mc:Choice>
                <mc:Fallback>
                  <p:oleObj r:id="rId7" imgW="1841500" imgH="368300" progId="Equation.DSMT4">
                    <p:embed/>
                    <p:pic>
                      <p:nvPicPr>
                        <p:cNvPr id="0" name="图片 3102"/>
                        <p:cNvPicPr/>
                        <p:nvPr/>
                      </p:nvPicPr>
                      <p:blipFill>
                        <a:blip r:embed="rId8"/>
                        <a:stretch>
                          <a:fillRect/>
                        </a:stretch>
                      </p:blipFill>
                      <p:spPr>
                        <a:xfrm>
                          <a:off x="2592" y="2763"/>
                          <a:ext cx="2831" cy="568"/>
                        </a:xfrm>
                        <a:prstGeom prst="rect">
                          <a:avLst/>
                        </a:prstGeom>
                        <a:noFill/>
                        <a:ln w="38100">
                          <a:noFill/>
                          <a:miter/>
                        </a:ln>
                      </p:spPr>
                    </p:pic>
                  </p:oleObj>
                </mc:Fallback>
              </mc:AlternateContent>
            </a:graphicData>
          </a:graphic>
        </p:graphicFrame>
        <p:graphicFrame>
          <p:nvGraphicFramePr>
            <p:cNvPr id="4099" name="Object 17"/>
            <p:cNvGraphicFramePr/>
            <p:nvPr/>
          </p:nvGraphicFramePr>
          <p:xfrm>
            <a:off x="2544" y="3483"/>
            <a:ext cx="3024" cy="597"/>
          </p:xfrm>
          <a:graphic>
            <a:graphicData uri="http://schemas.openxmlformats.org/presentationml/2006/ole">
              <mc:AlternateContent xmlns:mc="http://schemas.openxmlformats.org/markup-compatibility/2006">
                <mc:Choice xmlns:v="urn:schemas-microsoft-com:vml" Requires="v">
                  <p:oleObj spid="_x0000_s5284" r:id="rId9" imgW="1866900" imgH="368300" progId="Equation.DSMT4">
                    <p:embed/>
                  </p:oleObj>
                </mc:Choice>
                <mc:Fallback>
                  <p:oleObj r:id="rId9" imgW="1866900" imgH="368300" progId="Equation.DSMT4">
                    <p:embed/>
                    <p:pic>
                      <p:nvPicPr>
                        <p:cNvPr id="0" name="图片 3101"/>
                        <p:cNvPicPr/>
                        <p:nvPr/>
                      </p:nvPicPr>
                      <p:blipFill>
                        <a:blip r:embed="rId10"/>
                        <a:stretch>
                          <a:fillRect/>
                        </a:stretch>
                      </p:blipFill>
                      <p:spPr>
                        <a:xfrm>
                          <a:off x="2544" y="3483"/>
                          <a:ext cx="3024" cy="597"/>
                        </a:xfrm>
                        <a:prstGeom prst="rect">
                          <a:avLst/>
                        </a:prstGeom>
                        <a:noFill/>
                        <a:ln w="38100">
                          <a:noFill/>
                          <a:miter/>
                        </a:ln>
                      </p:spPr>
                    </p:pic>
                  </p:oleObj>
                </mc:Fallback>
              </mc:AlternateContent>
            </a:graphicData>
          </a:graphic>
        </p:graphicFrame>
      </p:grpSp>
      <p:sp>
        <p:nvSpPr>
          <p:cNvPr id="135190" name="AutoShape 22"/>
          <p:cNvSpPr/>
          <p:nvPr/>
        </p:nvSpPr>
        <p:spPr>
          <a:xfrm rot="5353175">
            <a:off x="268288" y="3382963"/>
            <a:ext cx="609600" cy="384175"/>
          </a:xfrm>
          <a:prstGeom prst="notchedRightArrow">
            <a:avLst>
              <a:gd name="adj1" fmla="val 50000"/>
              <a:gd name="adj2" fmla="val 39669"/>
            </a:avLst>
          </a:prstGeom>
          <a:gradFill rotWithShape="0">
            <a:gsLst>
              <a:gs pos="0">
                <a:srgbClr val="0000FF"/>
              </a:gs>
              <a:gs pos="100000">
                <a:srgbClr val="FFFFFF"/>
              </a:gs>
            </a:gsLst>
            <a:path path="rect">
              <a:fillToRect l="50000" t="50000" r="50000" b="50000"/>
            </a:path>
            <a:tileRect/>
          </a:gradFill>
          <a:ln w="9525" cap="flat" cmpd="sng">
            <a:solidFill>
              <a:srgbClr val="000080"/>
            </a:solidFill>
            <a:prstDash val="solid"/>
            <a:miter/>
            <a:headEnd type="none" w="med" len="med"/>
            <a:tailEnd type="none" w="med" len="med"/>
          </a:ln>
        </p:spPr>
        <p:txBody>
          <a:bodyPr wrap="none" anchor="ctr"/>
          <a:lstStyle/>
          <a:p>
            <a:endParaRPr lang="zh-CN" altLang="en-US" dirty="0">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35181"/>
                                        </p:tgtEl>
                                        <p:attrNameLst>
                                          <p:attrName>style.visibility</p:attrName>
                                        </p:attrNameLst>
                                      </p:cBhvr>
                                      <p:to>
                                        <p:strVal val="visible"/>
                                      </p:to>
                                    </p:set>
                                    <p:anim calcmode="lin" valueType="num">
                                      <p:cBhvr>
                                        <p:cTn id="13" dur="500" fill="hold"/>
                                        <p:tgtEl>
                                          <p:spTgt spid="135181"/>
                                        </p:tgtEl>
                                        <p:attrNameLst>
                                          <p:attrName>ppt_w</p:attrName>
                                        </p:attrNameLst>
                                      </p:cBhvr>
                                      <p:tavLst>
                                        <p:tav tm="0">
                                          <p:val>
                                            <p:fltVal val="0"/>
                                          </p:val>
                                        </p:tav>
                                        <p:tav tm="100000">
                                          <p:val>
                                            <p:strVal val="#ppt_w"/>
                                          </p:val>
                                        </p:tav>
                                      </p:tavLst>
                                    </p:anim>
                                    <p:anim calcmode="lin" valueType="num">
                                      <p:cBhvr>
                                        <p:cTn id="14" dur="500" fill="hold"/>
                                        <p:tgtEl>
                                          <p:spTgt spid="135181"/>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35190"/>
                                        </p:tgtEl>
                                        <p:attrNameLst>
                                          <p:attrName>style.visibility</p:attrName>
                                        </p:attrNameLst>
                                      </p:cBhvr>
                                      <p:to>
                                        <p:strVal val="visible"/>
                                      </p:to>
                                    </p:set>
                                    <p:animEffect transition="in" filter="dissolve">
                                      <p:cBhvr>
                                        <p:cTn id="19" dur="500"/>
                                        <p:tgtEl>
                                          <p:spTgt spid="135190"/>
                                        </p:tgtEl>
                                      </p:cBhvr>
                                    </p:animEffect>
                                  </p:childTnLst>
                                </p:cTn>
                              </p:par>
                            </p:childTnLst>
                          </p:cTn>
                        </p:par>
                        <p:par>
                          <p:cTn id="20" fill="hold">
                            <p:stCondLst>
                              <p:cond delay="500"/>
                            </p:stCondLst>
                            <p:childTnLst>
                              <p:par>
                                <p:cTn id="21" presetID="3" presetClass="entr" presetSubtype="1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81" grpId="0"/>
      <p:bldP spid="135190"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1"/>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39</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9635" name="Rectangle 3"/>
          <p:cNvSpPr/>
          <p:nvPr/>
        </p:nvSpPr>
        <p:spPr>
          <a:xfrm>
            <a:off x="4014788" y="3219450"/>
            <a:ext cx="9144000" cy="0"/>
          </a:xfrm>
          <a:prstGeom prst="rect">
            <a:avLst/>
          </a:prstGeom>
          <a:noFill/>
          <a:ln w="9525">
            <a:noFill/>
          </a:ln>
        </p:spPr>
        <p:txBody>
          <a:bodyPr>
            <a:spAutoFit/>
          </a:bodyPr>
          <a:lstStyle/>
          <a:p>
            <a:endParaRPr lang="zh-CN" altLang="en-US" dirty="0">
              <a:latin typeface="宋体" panose="02010600030101010101" pitchFamily="2" charset="-122"/>
            </a:endParaRPr>
          </a:p>
        </p:txBody>
      </p:sp>
      <p:sp>
        <p:nvSpPr>
          <p:cNvPr id="69636" name="Rectangle 4"/>
          <p:cNvSpPr/>
          <p:nvPr/>
        </p:nvSpPr>
        <p:spPr>
          <a:xfrm>
            <a:off x="381000" y="1066800"/>
            <a:ext cx="6858000" cy="549275"/>
          </a:xfrm>
          <a:prstGeom prst="rect">
            <a:avLst/>
          </a:prstGeom>
          <a:noFill/>
          <a:ln w="9525">
            <a:noFill/>
          </a:ln>
        </p:spPr>
        <p:txBody>
          <a:bodyPr>
            <a:spAutoFit/>
          </a:bodyPr>
          <a:lstStyle/>
          <a:p>
            <a:pPr marL="457200" indent="-457200">
              <a:buAutoNum type="arabicPeriod" startAt="2"/>
            </a:pPr>
            <a:r>
              <a:rPr lang="zh-CN" altLang="en-US" sz="3000" b="1" dirty="0">
                <a:solidFill>
                  <a:schemeClr val="tx1"/>
                </a:solidFill>
                <a:latin typeface="Times New Roman" panose="02020603050405020304" pitchFamily="18" charset="0"/>
              </a:rPr>
              <a:t>适应度函数的尺度变换 </a:t>
            </a:r>
          </a:p>
        </p:txBody>
      </p:sp>
      <p:sp>
        <p:nvSpPr>
          <p:cNvPr id="173061" name="Rectangle 5"/>
          <p:cNvSpPr/>
          <p:nvPr/>
        </p:nvSpPr>
        <p:spPr>
          <a:xfrm>
            <a:off x="304800" y="1752600"/>
            <a:ext cx="8534400" cy="1312863"/>
          </a:xfrm>
          <a:prstGeom prst="rect">
            <a:avLst/>
          </a:prstGeom>
          <a:noFill/>
          <a:ln w="9525">
            <a:noFill/>
          </a:ln>
        </p:spPr>
        <p:txBody>
          <a:bodyPr>
            <a:spAutoFit/>
          </a:bodyPr>
          <a:lstStyle/>
          <a:p>
            <a:pPr algn="just">
              <a:buClr>
                <a:srgbClr val="0000FF"/>
              </a:buClr>
              <a:buFont typeface="Wingdings" panose="05000000000000000000" pitchFamily="2" charset="2"/>
              <a:buChar char="§"/>
            </a:pPr>
            <a:r>
              <a:rPr lang="en-US" altLang="zh-CN" sz="2600" dirty="0">
                <a:solidFill>
                  <a:schemeClr val="tx1"/>
                </a:solidFill>
                <a:latin typeface="宋体" panose="02010600030101010101" pitchFamily="2" charset="-122"/>
              </a:rPr>
              <a:t> </a:t>
            </a:r>
            <a:r>
              <a:rPr lang="zh-CN" altLang="en-US" sz="2600" dirty="0">
                <a:solidFill>
                  <a:schemeClr val="tx1"/>
                </a:solidFill>
                <a:latin typeface="Times New Roman" panose="02020603050405020304" pitchFamily="18" charset="0"/>
              </a:rPr>
              <a:t>在遗传算法中，将所有妨碍适应度值高的个体产生，从而影响遗传算法正常工作的问题统称为</a:t>
            </a:r>
            <a:r>
              <a:rPr lang="zh-CN" altLang="en-US" sz="2600" b="1" dirty="0">
                <a:solidFill>
                  <a:schemeClr val="accent2"/>
                </a:solidFill>
                <a:latin typeface="Times New Roman" panose="02020603050405020304" pitchFamily="18" charset="0"/>
              </a:rPr>
              <a:t>欺骗问题</a:t>
            </a: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deceptive problem</a:t>
            </a:r>
            <a:r>
              <a:rPr lang="zh-CN" altLang="en-US" sz="2600" dirty="0">
                <a:solidFill>
                  <a:schemeClr val="tx1"/>
                </a:solidFill>
                <a:latin typeface="Times New Roman" panose="02020603050405020304" pitchFamily="18" charset="0"/>
              </a:rPr>
              <a:t>）。</a:t>
            </a:r>
            <a:r>
              <a:rPr lang="zh-CN" altLang="en-US" sz="2800" dirty="0">
                <a:solidFill>
                  <a:schemeClr val="tx1"/>
                </a:solidFill>
                <a:latin typeface="宋体" panose="02010600030101010101" pitchFamily="2" charset="-122"/>
              </a:rPr>
              <a:t> </a:t>
            </a:r>
          </a:p>
        </p:txBody>
      </p:sp>
      <p:sp>
        <p:nvSpPr>
          <p:cNvPr id="69638" name="Rectangle 9"/>
          <p:cNvSpPr/>
          <p:nvPr/>
        </p:nvSpPr>
        <p:spPr>
          <a:xfrm>
            <a:off x="0" y="0"/>
            <a:ext cx="9144000" cy="765175"/>
          </a:xfrm>
          <a:prstGeom prst="rect">
            <a:avLst/>
          </a:prstGeom>
          <a:solidFill>
            <a:schemeClr val="bg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  </a:t>
            </a:r>
            <a:r>
              <a:rPr lang="zh-CN" altLang="en-US" sz="3600" dirty="0">
                <a:latin typeface="Times New Roman" panose="02020603050405020304" pitchFamily="18" charset="0"/>
                <a:ea typeface="黑体" panose="02010609060101010101" pitchFamily="49" charset="-122"/>
              </a:rPr>
              <a:t>适应度函数</a:t>
            </a:r>
            <a:r>
              <a:rPr lang="zh-CN" altLang="en-US" sz="3200" b="1" dirty="0">
                <a:latin typeface="Times New Roman" panose="02020603050405020304" pitchFamily="18" charset="0"/>
              </a:rPr>
              <a:t> </a:t>
            </a:r>
          </a:p>
        </p:txBody>
      </p:sp>
      <p:sp>
        <p:nvSpPr>
          <p:cNvPr id="173066" name="Text Box 10"/>
          <p:cNvSpPr txBox="1"/>
          <p:nvPr/>
        </p:nvSpPr>
        <p:spPr>
          <a:xfrm>
            <a:off x="304800" y="3190875"/>
            <a:ext cx="8458200" cy="885825"/>
          </a:xfrm>
          <a:prstGeom prst="rect">
            <a:avLst/>
          </a:prstGeom>
          <a:noFill/>
          <a:ln w="9525">
            <a:noFill/>
          </a:ln>
        </p:spPr>
        <p:txBody>
          <a:bodyPr anchor="b">
            <a:spAutoFit/>
          </a:bodyPr>
          <a:lstStyle/>
          <a:p>
            <a:pPr algn="just">
              <a:spcBef>
                <a:spcPct val="50000"/>
              </a:spcBef>
              <a:buClr>
                <a:srgbClr val="0000FF"/>
              </a:buClr>
              <a:buFont typeface="Wingdings" panose="05000000000000000000" pitchFamily="2" charset="2"/>
              <a:buChar char="§"/>
            </a:pPr>
            <a:r>
              <a:rPr lang="en-US" altLang="zh-CN" sz="2600" b="1" dirty="0">
                <a:solidFill>
                  <a:schemeClr val="accent2"/>
                </a:solidFill>
                <a:latin typeface="宋体" panose="02010600030101010101" pitchFamily="2" charset="-122"/>
              </a:rPr>
              <a:t> </a:t>
            </a:r>
            <a:r>
              <a:rPr lang="zh-CN" altLang="en-US" sz="2600" b="1" dirty="0">
                <a:solidFill>
                  <a:schemeClr val="accent2"/>
                </a:solidFill>
                <a:latin typeface="宋体" panose="02010600030101010101" pitchFamily="2" charset="-122"/>
              </a:rPr>
              <a:t>过早收敛</a:t>
            </a:r>
            <a:r>
              <a:rPr lang="zh-CN" altLang="en-US" sz="2600" dirty="0">
                <a:solidFill>
                  <a:schemeClr val="tx1"/>
                </a:solidFill>
                <a:latin typeface="宋体" panose="02010600030101010101" pitchFamily="2" charset="-122"/>
              </a:rPr>
              <a:t>：缩小这些个体的适应度，以降低这些超级个体的竞争力。</a:t>
            </a:r>
          </a:p>
        </p:txBody>
      </p:sp>
      <p:sp>
        <p:nvSpPr>
          <p:cNvPr id="173067" name="Text Box 11"/>
          <p:cNvSpPr txBox="1"/>
          <p:nvPr/>
        </p:nvSpPr>
        <p:spPr>
          <a:xfrm>
            <a:off x="304800" y="4191000"/>
            <a:ext cx="8458200" cy="885825"/>
          </a:xfrm>
          <a:prstGeom prst="rect">
            <a:avLst/>
          </a:prstGeom>
          <a:noFill/>
          <a:ln w="9525">
            <a:noFill/>
          </a:ln>
        </p:spPr>
        <p:txBody>
          <a:bodyPr anchor="b">
            <a:spAutoFit/>
          </a:bodyPr>
          <a:lstStyle/>
          <a:p>
            <a:pPr algn="just">
              <a:spcBef>
                <a:spcPct val="50000"/>
              </a:spcBef>
              <a:buClr>
                <a:srgbClr val="0000FF"/>
              </a:buClr>
              <a:buFont typeface="Wingdings" panose="05000000000000000000" pitchFamily="2" charset="2"/>
              <a:buChar char="§"/>
            </a:pPr>
            <a:r>
              <a:rPr lang="en-US" altLang="zh-CN" sz="2600" b="1" dirty="0">
                <a:solidFill>
                  <a:schemeClr val="accent2"/>
                </a:solidFill>
                <a:latin typeface="宋体" panose="02010600030101010101" pitchFamily="2" charset="-122"/>
              </a:rPr>
              <a:t> </a:t>
            </a:r>
            <a:r>
              <a:rPr lang="zh-CN" altLang="en-US" sz="2600" b="1" dirty="0">
                <a:solidFill>
                  <a:schemeClr val="accent2"/>
                </a:solidFill>
                <a:latin typeface="宋体" panose="02010600030101010101" pitchFamily="2" charset="-122"/>
              </a:rPr>
              <a:t>停滞现象</a:t>
            </a:r>
            <a:r>
              <a:rPr lang="zh-CN" altLang="en-US" sz="2600" dirty="0">
                <a:solidFill>
                  <a:schemeClr val="tx1"/>
                </a:solidFill>
                <a:latin typeface="宋体" panose="02010600030101010101" pitchFamily="2" charset="-122"/>
              </a:rPr>
              <a:t>：改变原始适应值的比例关系，以提高个体之间的竞争力。</a:t>
            </a:r>
          </a:p>
        </p:txBody>
      </p:sp>
      <p:sp>
        <p:nvSpPr>
          <p:cNvPr id="173068" name="Text Box 12"/>
          <p:cNvSpPr txBox="1"/>
          <p:nvPr/>
        </p:nvSpPr>
        <p:spPr>
          <a:xfrm>
            <a:off x="304800" y="5334000"/>
            <a:ext cx="8382000" cy="885825"/>
          </a:xfrm>
          <a:prstGeom prst="rect">
            <a:avLst/>
          </a:prstGeom>
          <a:noFill/>
          <a:ln w="9525">
            <a:noFill/>
          </a:ln>
        </p:spPr>
        <p:txBody>
          <a:bodyPr anchor="b">
            <a:spAutoFit/>
          </a:bodyPr>
          <a:lstStyle/>
          <a:p>
            <a:pPr algn="just">
              <a:spcBef>
                <a:spcPct val="50000"/>
              </a:spcBef>
              <a:buClr>
                <a:srgbClr val="0000FF"/>
              </a:buClr>
              <a:buFont typeface="Wingdings" panose="05000000000000000000" pitchFamily="2" charset="2"/>
              <a:buChar char="§"/>
            </a:pPr>
            <a:r>
              <a:rPr lang="en-US" altLang="zh-CN" sz="2600" dirty="0">
                <a:solidFill>
                  <a:schemeClr val="tx1"/>
                </a:solidFill>
                <a:latin typeface="宋体" panose="02010600030101010101" pitchFamily="2" charset="-122"/>
              </a:rPr>
              <a:t> </a:t>
            </a:r>
            <a:r>
              <a:rPr lang="zh-CN" altLang="en-US" sz="2600" dirty="0">
                <a:solidFill>
                  <a:schemeClr val="tx1"/>
                </a:solidFill>
                <a:latin typeface="宋体" panose="02010600030101010101" pitchFamily="2" charset="-122"/>
              </a:rPr>
              <a:t>适应度函数的</a:t>
            </a:r>
            <a:r>
              <a:rPr lang="zh-CN" altLang="en-US" sz="2600" b="1" dirty="0">
                <a:solidFill>
                  <a:schemeClr val="accent2"/>
                </a:solidFill>
                <a:latin typeface="宋体" panose="02010600030101010101" pitchFamily="2" charset="-122"/>
              </a:rPr>
              <a:t>尺度变换（</a:t>
            </a:r>
            <a:r>
              <a:rPr lang="en-US" altLang="zh-CN" sz="2600" b="1" dirty="0">
                <a:solidFill>
                  <a:schemeClr val="accent2"/>
                </a:solidFill>
                <a:latin typeface="Times New Roman" panose="02020603050405020304" pitchFamily="18" charset="0"/>
                <a:cs typeface="Times New Roman" panose="02020603050405020304" pitchFamily="18" charset="0"/>
              </a:rPr>
              <a:t>fitness scaling</a:t>
            </a:r>
            <a:r>
              <a:rPr lang="zh-CN" altLang="en-US" sz="2600" b="1" dirty="0">
                <a:solidFill>
                  <a:schemeClr val="accent2"/>
                </a:solidFill>
                <a:latin typeface="宋体" panose="02010600030101010101" pitchFamily="2" charset="-122"/>
              </a:rPr>
              <a:t>）</a:t>
            </a:r>
            <a:r>
              <a:rPr lang="zh-CN" altLang="en-US" sz="2600" dirty="0">
                <a:solidFill>
                  <a:schemeClr val="tx1"/>
                </a:solidFill>
                <a:latin typeface="宋体" panose="02010600030101010101" pitchFamily="2" charset="-122"/>
              </a:rPr>
              <a:t>或者</a:t>
            </a:r>
            <a:r>
              <a:rPr lang="zh-CN" altLang="en-US" sz="2600" b="1" dirty="0">
                <a:solidFill>
                  <a:schemeClr val="accent2"/>
                </a:solidFill>
                <a:latin typeface="宋体" panose="02010600030101010101" pitchFamily="2" charset="-122"/>
              </a:rPr>
              <a:t>定标</a:t>
            </a:r>
            <a:r>
              <a:rPr lang="zh-CN" altLang="en-US" sz="2600" dirty="0">
                <a:solidFill>
                  <a:schemeClr val="tx1"/>
                </a:solidFill>
                <a:latin typeface="宋体" panose="02010600030101010101" pitchFamily="2" charset="-122"/>
              </a:rPr>
              <a:t>：对适应度函数值域的某种映射变换。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3061"/>
                                        </p:tgtEl>
                                        <p:attrNameLst>
                                          <p:attrName>style.visibility</p:attrName>
                                        </p:attrNameLst>
                                      </p:cBhvr>
                                      <p:to>
                                        <p:strVal val="visible"/>
                                      </p:to>
                                    </p:set>
                                    <p:anim calcmode="lin" valueType="num">
                                      <p:cBhvr additive="base">
                                        <p:cTn id="7" dur="500" fill="hold"/>
                                        <p:tgtEl>
                                          <p:spTgt spid="173061"/>
                                        </p:tgtEl>
                                        <p:attrNameLst>
                                          <p:attrName>ppt_x</p:attrName>
                                        </p:attrNameLst>
                                      </p:cBhvr>
                                      <p:tavLst>
                                        <p:tav tm="0">
                                          <p:val>
                                            <p:strVal val="0-#ppt_w/2"/>
                                          </p:val>
                                        </p:tav>
                                        <p:tav tm="100000">
                                          <p:val>
                                            <p:strVal val="#ppt_x"/>
                                          </p:val>
                                        </p:tav>
                                      </p:tavLst>
                                    </p:anim>
                                    <p:anim calcmode="lin" valueType="num">
                                      <p:cBhvr additive="base">
                                        <p:cTn id="8" dur="500" fill="hold"/>
                                        <p:tgtEl>
                                          <p:spTgt spid="17306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3066"/>
                                        </p:tgtEl>
                                        <p:attrNameLst>
                                          <p:attrName>style.visibility</p:attrName>
                                        </p:attrNameLst>
                                      </p:cBhvr>
                                      <p:to>
                                        <p:strVal val="visible"/>
                                      </p:to>
                                    </p:set>
                                    <p:anim calcmode="lin" valueType="num">
                                      <p:cBhvr additive="base">
                                        <p:cTn id="13" dur="500" fill="hold"/>
                                        <p:tgtEl>
                                          <p:spTgt spid="173066"/>
                                        </p:tgtEl>
                                        <p:attrNameLst>
                                          <p:attrName>ppt_x</p:attrName>
                                        </p:attrNameLst>
                                      </p:cBhvr>
                                      <p:tavLst>
                                        <p:tav tm="0">
                                          <p:val>
                                            <p:strVal val="0-#ppt_w/2"/>
                                          </p:val>
                                        </p:tav>
                                        <p:tav tm="100000">
                                          <p:val>
                                            <p:strVal val="#ppt_x"/>
                                          </p:val>
                                        </p:tav>
                                      </p:tavLst>
                                    </p:anim>
                                    <p:anim calcmode="lin" valueType="num">
                                      <p:cBhvr additive="base">
                                        <p:cTn id="14" dur="500" fill="hold"/>
                                        <p:tgtEl>
                                          <p:spTgt spid="17306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3067"/>
                                        </p:tgtEl>
                                        <p:attrNameLst>
                                          <p:attrName>style.visibility</p:attrName>
                                        </p:attrNameLst>
                                      </p:cBhvr>
                                      <p:to>
                                        <p:strVal val="visible"/>
                                      </p:to>
                                    </p:set>
                                    <p:anim calcmode="lin" valueType="num">
                                      <p:cBhvr additive="base">
                                        <p:cTn id="19" dur="500" fill="hold"/>
                                        <p:tgtEl>
                                          <p:spTgt spid="173067"/>
                                        </p:tgtEl>
                                        <p:attrNameLst>
                                          <p:attrName>ppt_x</p:attrName>
                                        </p:attrNameLst>
                                      </p:cBhvr>
                                      <p:tavLst>
                                        <p:tav tm="0">
                                          <p:val>
                                            <p:strVal val="0-#ppt_w/2"/>
                                          </p:val>
                                        </p:tav>
                                        <p:tav tm="100000">
                                          <p:val>
                                            <p:strVal val="#ppt_x"/>
                                          </p:val>
                                        </p:tav>
                                      </p:tavLst>
                                    </p:anim>
                                    <p:anim calcmode="lin" valueType="num">
                                      <p:cBhvr additive="base">
                                        <p:cTn id="20" dur="500" fill="hold"/>
                                        <p:tgtEl>
                                          <p:spTgt spid="17306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3068"/>
                                        </p:tgtEl>
                                        <p:attrNameLst>
                                          <p:attrName>style.visibility</p:attrName>
                                        </p:attrNameLst>
                                      </p:cBhvr>
                                      <p:to>
                                        <p:strVal val="visible"/>
                                      </p:to>
                                    </p:set>
                                    <p:anim calcmode="lin" valueType="num">
                                      <p:cBhvr additive="base">
                                        <p:cTn id="25" dur="500" fill="hold"/>
                                        <p:tgtEl>
                                          <p:spTgt spid="173068"/>
                                        </p:tgtEl>
                                        <p:attrNameLst>
                                          <p:attrName>ppt_x</p:attrName>
                                        </p:attrNameLst>
                                      </p:cBhvr>
                                      <p:tavLst>
                                        <p:tav tm="0">
                                          <p:val>
                                            <p:strVal val="#ppt_x"/>
                                          </p:val>
                                        </p:tav>
                                        <p:tav tm="100000">
                                          <p:val>
                                            <p:strVal val="#ppt_x"/>
                                          </p:val>
                                        </p:tav>
                                      </p:tavLst>
                                    </p:anim>
                                    <p:anim calcmode="lin" valueType="num">
                                      <p:cBhvr additive="base">
                                        <p:cTn id="26" dur="500" fill="hold"/>
                                        <p:tgtEl>
                                          <p:spTgt spid="1730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1" grpId="0"/>
      <p:bldP spid="173066" grpId="0"/>
      <p:bldP spid="173067" grpId="0"/>
      <p:bldP spid="173068"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9875" name="Rectangle 2"/>
          <p:cNvSpPr>
            <a:spLocks noGrp="1"/>
          </p:cNvSpPr>
          <p:nvPr>
            <p:ph type="title"/>
          </p:nvPr>
        </p:nvSpPr>
        <p:spPr>
          <a:xfrm>
            <a:off x="0" y="0"/>
            <a:ext cx="9144000" cy="762000"/>
          </a:xfrm>
        </p:spPr>
        <p:txBody>
          <a:bodyPr vert="horz" wrap="square" lIns="91440" tIns="45720" rIns="91440" bIns="45720" anchor="b"/>
          <a:lstStyle/>
          <a:p>
            <a:pPr eaLnBrk="1" hangingPunct="1"/>
            <a:r>
              <a:rPr lang="en-US" altLang="zh-CN" sz="3600" b="0" dirty="0">
                <a:latin typeface="Times New Roman" panose="02020603050405020304" pitchFamily="18" charset="0"/>
                <a:ea typeface="黑体" panose="02010609060101010101" pitchFamily="49" charset="-122"/>
              </a:rPr>
              <a:t> </a:t>
            </a:r>
            <a:r>
              <a:rPr lang="zh-CN" altLang="en-US" sz="3600" b="0" dirty="0">
                <a:latin typeface="Times New Roman" panose="02020603050405020304" pitchFamily="18" charset="0"/>
                <a:ea typeface="黑体" panose="02010609060101010101" pitchFamily="49" charset="-122"/>
              </a:rPr>
              <a:t>进化算法的概念</a:t>
            </a:r>
            <a:endParaRPr lang="zh-CN" altLang="en-US" sz="3600" dirty="0"/>
          </a:p>
        </p:txBody>
      </p:sp>
      <p:sp>
        <p:nvSpPr>
          <p:cNvPr id="79876" name="Rectangle 5"/>
          <p:cNvSpPr/>
          <p:nvPr/>
        </p:nvSpPr>
        <p:spPr>
          <a:xfrm>
            <a:off x="3490913" y="2757488"/>
            <a:ext cx="9144000" cy="0"/>
          </a:xfrm>
          <a:prstGeom prst="rect">
            <a:avLst/>
          </a:prstGeom>
          <a:noFill/>
          <a:ln w="9525">
            <a:noFill/>
          </a:ln>
        </p:spPr>
        <p:txBody>
          <a:bodyPr>
            <a:spAutoFit/>
          </a:bodyPr>
          <a:lstStyle/>
          <a:p>
            <a:endParaRPr lang="zh-CN" altLang="en-US" dirty="0">
              <a:latin typeface="宋体" panose="02010600030101010101" pitchFamily="2" charset="-122"/>
            </a:endParaRPr>
          </a:p>
        </p:txBody>
      </p:sp>
      <p:sp>
        <p:nvSpPr>
          <p:cNvPr id="3078" name="Rectangle 6"/>
          <p:cNvSpPr/>
          <p:nvPr/>
        </p:nvSpPr>
        <p:spPr>
          <a:xfrm>
            <a:off x="323529" y="942975"/>
            <a:ext cx="8472492" cy="4801314"/>
          </a:xfrm>
          <a:prstGeom prst="rect">
            <a:avLst/>
          </a:prstGeom>
          <a:noFill/>
          <a:ln w="9525">
            <a:noFill/>
          </a:ln>
        </p:spPr>
        <p:txBody>
          <a:bodyPr wrap="square">
            <a:spAutoFit/>
          </a:bodyPr>
          <a:lstStyle/>
          <a:p>
            <a:pPr marL="0" lvl="1" algn="just">
              <a:spcBef>
                <a:spcPct val="50000"/>
              </a:spcBef>
              <a:buClr>
                <a:schemeClr val="accent2"/>
              </a:buClr>
              <a:buSzPct val="68000"/>
            </a:pPr>
            <a:r>
              <a:rPr lang="en-US" altLang="zh-CN" sz="2800" b="1" dirty="0">
                <a:solidFill>
                  <a:srgbClr val="FF0000"/>
                </a:solidFill>
                <a:latin typeface="Times New Roman" panose="02020603050405020304" pitchFamily="18" charset="0"/>
              </a:rPr>
              <a:t>     </a:t>
            </a:r>
            <a:r>
              <a:rPr lang="zh-CN" altLang="en-US" sz="2400" dirty="0">
                <a:solidFill>
                  <a:srgbClr val="FF0000"/>
                </a:solidFill>
              </a:rPr>
              <a:t>进化算法</a:t>
            </a:r>
            <a:r>
              <a:rPr lang="en-US" altLang="en-US" sz="2400" dirty="0">
                <a:solidFill>
                  <a:srgbClr val="FF0000"/>
                </a:solidFill>
              </a:rPr>
              <a:t>(evolutionary algorithms</a:t>
            </a:r>
            <a:r>
              <a:rPr lang="zh-CN" altLang="en-US" sz="2400" dirty="0">
                <a:solidFill>
                  <a:srgbClr val="FF0000"/>
                </a:solidFill>
              </a:rPr>
              <a:t>，</a:t>
            </a:r>
            <a:r>
              <a:rPr lang="en-US" altLang="en-US" sz="2400" dirty="0">
                <a:solidFill>
                  <a:srgbClr val="FF0000"/>
                </a:solidFill>
              </a:rPr>
              <a:t>EA)</a:t>
            </a:r>
            <a:r>
              <a:rPr lang="zh-CN" altLang="en-US" sz="2400" dirty="0"/>
              <a:t>是以达尔文的进化论思想为基础，通过模拟生物进化过程和机制来求解问题的自组织、自适应的人工智能技术，是借鉴生物界自然选择和自然遗传机制的一种</a:t>
            </a:r>
            <a:r>
              <a:rPr lang="zh-CN" altLang="en-US" sz="2400" dirty="0">
                <a:solidFill>
                  <a:srgbClr val="FF0000"/>
                </a:solidFill>
              </a:rPr>
              <a:t>随机</a:t>
            </a:r>
            <a:r>
              <a:rPr lang="zh-CN" altLang="en-US" sz="2400" dirty="0"/>
              <a:t>搜索算法。</a:t>
            </a:r>
            <a:endParaRPr lang="en-US" altLang="zh-CN" sz="2400" dirty="0"/>
          </a:p>
          <a:p>
            <a:pPr marL="0" lvl="1" algn="just">
              <a:spcBef>
                <a:spcPct val="50000"/>
              </a:spcBef>
              <a:buClr>
                <a:schemeClr val="accent2"/>
              </a:buClr>
              <a:buSzPct val="68000"/>
            </a:pPr>
            <a:r>
              <a:rPr lang="en-US" altLang="zh-CN" sz="2800" dirty="0">
                <a:latin typeface="Times New Roman" panose="02020603050405020304" pitchFamily="18" charset="0"/>
                <a:sym typeface="+mn-ea"/>
              </a:rPr>
              <a:t>    </a:t>
            </a:r>
            <a:r>
              <a:rPr lang="zh-CN" altLang="en-US" sz="2400" dirty="0">
                <a:sym typeface="+mn-ea"/>
              </a:rPr>
              <a:t>进化计算，是</a:t>
            </a:r>
            <a:r>
              <a:rPr lang="en-US" altLang="zh-CN" sz="2400" dirty="0">
                <a:sym typeface="+mn-ea"/>
              </a:rPr>
              <a:t>随机的</a:t>
            </a:r>
            <a:r>
              <a:rPr lang="zh-CN" altLang="en-US" sz="2400" dirty="0">
                <a:sym typeface="+mn-ea"/>
              </a:rPr>
              <a:t>，</a:t>
            </a:r>
            <a:r>
              <a:rPr lang="en-US" altLang="zh-CN" sz="2400" dirty="0">
                <a:sym typeface="+mn-ea"/>
              </a:rPr>
              <a:t>是基于种群繁殖的一种算法，</a:t>
            </a:r>
            <a:r>
              <a:rPr lang="zh-CN" altLang="en-US" sz="2400" dirty="0">
                <a:sym typeface="+mn-ea"/>
              </a:rPr>
              <a:t>其</a:t>
            </a:r>
            <a:r>
              <a:rPr lang="en-US" altLang="zh-CN" sz="2400" dirty="0" err="1">
                <a:sym typeface="+mn-ea"/>
              </a:rPr>
              <a:t>特点</a:t>
            </a:r>
            <a:r>
              <a:rPr lang="en-US" altLang="zh-CN" sz="2400" dirty="0">
                <a:sym typeface="+mn-ea"/>
              </a:rPr>
              <a:t>：</a:t>
            </a:r>
          </a:p>
          <a:p>
            <a:pPr lvl="1"/>
            <a:r>
              <a:rPr lang="en-US" altLang="zh-CN" sz="2000" dirty="0">
                <a:sym typeface="+mn-ea"/>
              </a:rPr>
              <a:t>1 </a:t>
            </a:r>
            <a:r>
              <a:rPr lang="zh-CN" altLang="en-US" sz="2000" dirty="0">
                <a:sym typeface="+mn-ea"/>
              </a:rPr>
              <a:t>执行时间没有一个保证的执行上限，执行时间没有一个已经证明的执行次数。</a:t>
            </a:r>
            <a:r>
              <a:rPr lang="en-US" altLang="zh-CN" sz="2000" dirty="0">
                <a:sym typeface="+mn-ea"/>
              </a:rPr>
              <a:t>     </a:t>
            </a:r>
          </a:p>
          <a:p>
            <a:pPr lvl="1"/>
            <a:r>
              <a:rPr lang="en-US" altLang="zh-CN" sz="2000" dirty="0">
                <a:sym typeface="+mn-ea"/>
              </a:rPr>
              <a:t>2 </a:t>
            </a:r>
            <a:r>
              <a:rPr lang="zh-CN" altLang="en-US" sz="2000" dirty="0">
                <a:sym typeface="+mn-ea"/>
              </a:rPr>
              <a:t>不能保证最优解    </a:t>
            </a:r>
            <a:endParaRPr lang="en-US" altLang="zh-CN" sz="2000" dirty="0">
              <a:sym typeface="+mn-ea"/>
            </a:endParaRPr>
          </a:p>
          <a:p>
            <a:pPr lvl="1"/>
            <a:r>
              <a:rPr lang="en-US" altLang="zh-CN" sz="2000" dirty="0">
                <a:sym typeface="+mn-ea"/>
              </a:rPr>
              <a:t>3 </a:t>
            </a:r>
            <a:r>
              <a:rPr lang="zh-CN" altLang="en-US" sz="2000" dirty="0">
                <a:sym typeface="+mn-ea"/>
              </a:rPr>
              <a:t>也不能保证每一个解的质量。</a:t>
            </a:r>
            <a:endParaRPr lang="zh-CN" altLang="en-US" sz="2000" dirty="0"/>
          </a:p>
          <a:p>
            <a:pPr marL="0" lvl="1" algn="just">
              <a:spcBef>
                <a:spcPct val="50000"/>
              </a:spcBef>
              <a:buClr>
                <a:schemeClr val="accent2"/>
              </a:buClr>
              <a:buSzPct val="68000"/>
            </a:pPr>
            <a:r>
              <a:rPr lang="zh-CN" altLang="en-US" sz="2400" dirty="0">
                <a:sym typeface="+mn-ea"/>
              </a:rPr>
              <a:t>      进化算法实际上可以归为，“</a:t>
            </a:r>
            <a:r>
              <a:rPr lang="en-US" altLang="zh-CN" sz="2400" dirty="0">
                <a:sym typeface="+mn-ea"/>
              </a:rPr>
              <a:t>generate and test</a:t>
            </a:r>
            <a:r>
              <a:rPr lang="zh-CN" altLang="en-US" sz="2400" dirty="0">
                <a:sym typeface="+mn-ea"/>
              </a:rPr>
              <a:t>”的算法，不断产生并测试</a:t>
            </a:r>
            <a:r>
              <a:rPr lang="zh-CN" altLang="en-US" sz="2400" dirty="0">
                <a:latin typeface="Times New Roman" panose="02020603050405020304" pitchFamily="18" charset="0"/>
                <a:sym typeface="+mn-ea"/>
              </a:rPr>
              <a:t>。这个算法并非一开始就有一个最优方案，而是先有一系列的可能的答案，然后再去试验或测试。</a:t>
            </a:r>
            <a:endParaRPr lang="zh-CN" altLang="en-US" sz="2400" dirty="0">
              <a:solidFill>
                <a:schemeClr val="tx1"/>
              </a:solidFill>
              <a:latin typeface="Times New Roman" panose="02020603050405020304" pitchFamily="18" charset="0"/>
            </a:endParaRPr>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灯片编号占位符 1"/>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130" name="Rectangle 1026"/>
          <p:cNvSpPr/>
          <p:nvPr/>
        </p:nvSpPr>
        <p:spPr>
          <a:xfrm>
            <a:off x="4014788" y="3219450"/>
            <a:ext cx="9144000" cy="0"/>
          </a:xfrm>
          <a:prstGeom prst="rect">
            <a:avLst/>
          </a:prstGeom>
          <a:noFill/>
          <a:ln w="9525">
            <a:noFill/>
          </a:ln>
        </p:spPr>
        <p:txBody>
          <a:bodyPr>
            <a:spAutoFit/>
          </a:bodyPr>
          <a:lstStyle/>
          <a:p>
            <a:endParaRPr lang="zh-CN" altLang="en-US" dirty="0">
              <a:latin typeface="宋体" panose="02010600030101010101" pitchFamily="2" charset="-122"/>
            </a:endParaRPr>
          </a:p>
        </p:txBody>
      </p:sp>
      <p:sp>
        <p:nvSpPr>
          <p:cNvPr id="5131" name="Rectangle 1027"/>
          <p:cNvSpPr/>
          <p:nvPr/>
        </p:nvSpPr>
        <p:spPr>
          <a:xfrm>
            <a:off x="381000" y="1066800"/>
            <a:ext cx="6858000" cy="549275"/>
          </a:xfrm>
          <a:prstGeom prst="rect">
            <a:avLst/>
          </a:prstGeom>
          <a:noFill/>
          <a:ln w="9525">
            <a:noFill/>
          </a:ln>
        </p:spPr>
        <p:txBody>
          <a:bodyPr>
            <a:spAutoFit/>
          </a:bodyPr>
          <a:lstStyle/>
          <a:p>
            <a:pPr marL="457200" indent="-457200">
              <a:buAutoNum type="arabicPeriod" startAt="2"/>
            </a:pPr>
            <a:r>
              <a:rPr lang="zh-CN" altLang="en-US" sz="3000" b="1" dirty="0">
                <a:solidFill>
                  <a:schemeClr val="tx1"/>
                </a:solidFill>
                <a:latin typeface="Times New Roman" panose="02020603050405020304" pitchFamily="18" charset="0"/>
              </a:rPr>
              <a:t>适应度函数</a:t>
            </a:r>
            <a:r>
              <a:rPr lang="zh-CN" altLang="en-US" sz="3000" b="1" dirty="0">
                <a:solidFill>
                  <a:schemeClr val="tx1"/>
                </a:solidFill>
                <a:latin typeface="宋体" panose="02010600030101010101" pitchFamily="2" charset="-122"/>
              </a:rPr>
              <a:t>的尺度变换</a:t>
            </a:r>
            <a:r>
              <a:rPr lang="en-US" altLang="zh-CN" sz="3000" b="1" dirty="0">
                <a:solidFill>
                  <a:schemeClr val="tx1"/>
                </a:solidFill>
                <a:latin typeface="宋体" panose="02010600030101010101" pitchFamily="2" charset="-122"/>
              </a:rPr>
              <a:t>(</a:t>
            </a:r>
            <a:r>
              <a:rPr lang="zh-CN" altLang="en-US" sz="3000" b="1" dirty="0">
                <a:solidFill>
                  <a:schemeClr val="tx1"/>
                </a:solidFill>
                <a:latin typeface="宋体" panose="02010600030101010101" pitchFamily="2" charset="-122"/>
              </a:rPr>
              <a:t>续）</a:t>
            </a:r>
            <a:r>
              <a:rPr lang="zh-CN" altLang="en-US" sz="3000" b="1" dirty="0">
                <a:solidFill>
                  <a:schemeClr val="tx1"/>
                </a:solidFill>
                <a:latin typeface="Times New Roman" panose="02020603050405020304" pitchFamily="18" charset="0"/>
              </a:rPr>
              <a:t> </a:t>
            </a:r>
          </a:p>
        </p:txBody>
      </p:sp>
      <p:sp>
        <p:nvSpPr>
          <p:cNvPr id="5132" name="Rectangle 1028"/>
          <p:cNvSpPr/>
          <p:nvPr/>
        </p:nvSpPr>
        <p:spPr>
          <a:xfrm>
            <a:off x="228600" y="1676400"/>
            <a:ext cx="7924800" cy="1373188"/>
          </a:xfrm>
          <a:prstGeom prst="rect">
            <a:avLst/>
          </a:prstGeom>
          <a:noFill/>
          <a:ln w="9525">
            <a:noFill/>
          </a:ln>
        </p:spPr>
        <p:txBody>
          <a:bodyPr>
            <a:spAutoFit/>
          </a:bodyPr>
          <a:lstStyle/>
          <a:p>
            <a:pPr marL="457200" indent="-457200"/>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rPr>
              <a:t>1</a:t>
            </a:r>
            <a:r>
              <a:rPr lang="zh-CN" altLang="en-US" sz="2800" dirty="0">
                <a:solidFill>
                  <a:schemeClr val="tx1"/>
                </a:solidFill>
                <a:latin typeface="Times New Roman" panose="02020603050405020304" pitchFamily="18" charset="0"/>
              </a:rPr>
              <a:t>）线性变换：</a:t>
            </a:r>
          </a:p>
          <a:p>
            <a:pPr marL="457200" indent="-457200">
              <a:buChar char="•"/>
            </a:pPr>
            <a:endParaRPr lang="zh-CN" altLang="en-US" sz="2800" dirty="0">
              <a:solidFill>
                <a:schemeClr val="tx1"/>
              </a:solidFill>
              <a:latin typeface="Times New Roman" panose="02020603050405020304" pitchFamily="18" charset="0"/>
            </a:endParaRPr>
          </a:p>
          <a:p>
            <a:pPr marL="457200" indent="-457200"/>
            <a:endParaRPr lang="en-US" altLang="zh-CN" sz="2800" dirty="0">
              <a:solidFill>
                <a:schemeClr val="tx1"/>
              </a:solidFill>
              <a:latin typeface="宋体" panose="02010600030101010101" pitchFamily="2" charset="-122"/>
            </a:endParaRPr>
          </a:p>
        </p:txBody>
      </p:sp>
      <p:graphicFrame>
        <p:nvGraphicFramePr>
          <p:cNvPr id="174085" name="Object 1029"/>
          <p:cNvGraphicFramePr/>
          <p:nvPr/>
        </p:nvGraphicFramePr>
        <p:xfrm>
          <a:off x="2743200" y="2209800"/>
          <a:ext cx="1600200" cy="436563"/>
        </p:xfrm>
        <a:graphic>
          <a:graphicData uri="http://schemas.openxmlformats.org/presentationml/2006/ole">
            <mc:AlternateContent xmlns:mc="http://schemas.openxmlformats.org/markup-compatibility/2006">
              <mc:Choice xmlns:v="urn:schemas-microsoft-com:vml" Requires="v">
                <p:oleObj spid="_x0000_s6425" r:id="rId3" imgW="736600" imgH="203200" progId="Equation.3">
                  <p:embed/>
                </p:oleObj>
              </mc:Choice>
              <mc:Fallback>
                <p:oleObj r:id="rId3" imgW="736600" imgH="203200" progId="Equation.3">
                  <p:embed/>
                  <p:pic>
                    <p:nvPicPr>
                      <p:cNvPr id="0" name="图片 3081"/>
                      <p:cNvPicPr/>
                      <p:nvPr/>
                    </p:nvPicPr>
                    <p:blipFill>
                      <a:blip r:embed="rId4"/>
                      <a:stretch>
                        <a:fillRect/>
                      </a:stretch>
                    </p:blipFill>
                    <p:spPr>
                      <a:xfrm>
                        <a:off x="2743200" y="2209800"/>
                        <a:ext cx="1600200" cy="436563"/>
                      </a:xfrm>
                      <a:prstGeom prst="rect">
                        <a:avLst/>
                      </a:prstGeom>
                      <a:noFill/>
                      <a:ln w="38100">
                        <a:noFill/>
                        <a:miter/>
                      </a:ln>
                    </p:spPr>
                  </p:pic>
                </p:oleObj>
              </mc:Fallback>
            </mc:AlternateContent>
          </a:graphicData>
        </a:graphic>
      </p:graphicFrame>
      <p:sp>
        <p:nvSpPr>
          <p:cNvPr id="5133" name="Rectangle 1032"/>
          <p:cNvSpPr/>
          <p:nvPr/>
        </p:nvSpPr>
        <p:spPr>
          <a:xfrm>
            <a:off x="0" y="0"/>
            <a:ext cx="9144000" cy="765175"/>
          </a:xfrm>
          <a:prstGeom prst="rect">
            <a:avLst/>
          </a:prstGeom>
          <a:solidFill>
            <a:srgbClr val="A50021"/>
          </a:solidFill>
          <a:ln w="9525">
            <a:noFill/>
          </a:ln>
        </p:spPr>
        <p:txBody>
          <a:bodyPr anchor="b"/>
          <a:lstStyle/>
          <a:p>
            <a:pPr indent="176530"/>
            <a:r>
              <a:rPr lang="zh-CN" altLang="en-US" sz="3600" dirty="0">
                <a:latin typeface="Times New Roman" panose="02020603050405020304" pitchFamily="18" charset="0"/>
                <a:ea typeface="黑体" panose="02010609060101010101" pitchFamily="49" charset="-122"/>
              </a:rPr>
              <a:t>适应度函数</a:t>
            </a:r>
            <a:r>
              <a:rPr lang="zh-CN" altLang="en-US" sz="3200" b="1" dirty="0">
                <a:latin typeface="Times New Roman" panose="02020603050405020304" pitchFamily="18" charset="0"/>
              </a:rPr>
              <a:t> </a:t>
            </a:r>
          </a:p>
        </p:txBody>
      </p:sp>
      <p:sp>
        <p:nvSpPr>
          <p:cNvPr id="5134" name="Rectangle 1034"/>
          <p:cNvSpPr/>
          <p:nvPr/>
        </p:nvSpPr>
        <p:spPr>
          <a:xfrm>
            <a:off x="4095750" y="3195638"/>
            <a:ext cx="9144000" cy="0"/>
          </a:xfrm>
          <a:prstGeom prst="rect">
            <a:avLst/>
          </a:prstGeom>
          <a:noFill/>
          <a:ln w="9525">
            <a:noFill/>
          </a:ln>
        </p:spPr>
        <p:txBody>
          <a:bodyPr>
            <a:spAutoFit/>
          </a:bodyPr>
          <a:lstStyle/>
          <a:p>
            <a:endParaRPr lang="zh-CN" altLang="en-US" dirty="0">
              <a:latin typeface="宋体" panose="02010600030101010101" pitchFamily="2" charset="-122"/>
            </a:endParaRPr>
          </a:p>
        </p:txBody>
      </p:sp>
      <p:sp>
        <p:nvSpPr>
          <p:cNvPr id="5135" name="Rectangle 1036"/>
          <p:cNvSpPr/>
          <p:nvPr/>
        </p:nvSpPr>
        <p:spPr>
          <a:xfrm>
            <a:off x="4100513" y="3195638"/>
            <a:ext cx="9144000" cy="0"/>
          </a:xfrm>
          <a:prstGeom prst="rect">
            <a:avLst/>
          </a:prstGeom>
          <a:noFill/>
          <a:ln w="9525">
            <a:noFill/>
          </a:ln>
        </p:spPr>
        <p:txBody>
          <a:bodyPr>
            <a:spAutoFit/>
          </a:bodyPr>
          <a:lstStyle/>
          <a:p>
            <a:endParaRPr lang="zh-CN" altLang="en-US" dirty="0">
              <a:latin typeface="宋体" panose="02010600030101010101" pitchFamily="2" charset="-122"/>
            </a:endParaRPr>
          </a:p>
        </p:txBody>
      </p:sp>
      <p:grpSp>
        <p:nvGrpSpPr>
          <p:cNvPr id="2" name="Group 1053"/>
          <p:cNvGrpSpPr/>
          <p:nvPr/>
        </p:nvGrpSpPr>
        <p:grpSpPr>
          <a:xfrm>
            <a:off x="6400800" y="3487738"/>
            <a:ext cx="2514600" cy="2608262"/>
            <a:chOff x="4032" y="2197"/>
            <a:chExt cx="1584" cy="1643"/>
          </a:xfrm>
        </p:grpSpPr>
        <p:sp>
          <p:nvSpPr>
            <p:cNvPr id="5148" name="Rectangle 1049"/>
            <p:cNvSpPr/>
            <p:nvPr/>
          </p:nvSpPr>
          <p:spPr>
            <a:xfrm>
              <a:off x="4032" y="2208"/>
              <a:ext cx="1584" cy="1632"/>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lstStyle/>
            <a:p>
              <a:endParaRPr lang="zh-CN" altLang="en-US" dirty="0">
                <a:latin typeface="宋体" panose="02010600030101010101" pitchFamily="2" charset="-122"/>
              </a:endParaRPr>
            </a:p>
          </p:txBody>
        </p:sp>
        <p:graphicFrame>
          <p:nvGraphicFramePr>
            <p:cNvPr id="5127" name="Object 1033"/>
            <p:cNvGraphicFramePr/>
            <p:nvPr/>
          </p:nvGraphicFramePr>
          <p:xfrm>
            <a:off x="4128" y="2197"/>
            <a:ext cx="1296" cy="635"/>
          </p:xfrm>
          <a:graphic>
            <a:graphicData uri="http://schemas.openxmlformats.org/presentationml/2006/ole">
              <mc:AlternateContent xmlns:mc="http://schemas.openxmlformats.org/markup-compatibility/2006">
                <mc:Choice xmlns:v="urn:schemas-microsoft-com:vml" Requires="v">
                  <p:oleObj spid="_x0000_s6426" r:id="rId5" imgW="951865" imgH="469900" progId="Equation.DSMT4">
                    <p:embed/>
                  </p:oleObj>
                </mc:Choice>
                <mc:Fallback>
                  <p:oleObj r:id="rId5" imgW="951865" imgH="469900" progId="Equation.DSMT4">
                    <p:embed/>
                    <p:pic>
                      <p:nvPicPr>
                        <p:cNvPr id="0" name="图片 3079"/>
                        <p:cNvPicPr/>
                        <p:nvPr/>
                      </p:nvPicPr>
                      <p:blipFill>
                        <a:blip r:embed="rId6"/>
                        <a:stretch>
                          <a:fillRect/>
                        </a:stretch>
                      </p:blipFill>
                      <p:spPr>
                        <a:xfrm>
                          <a:off x="4128" y="2197"/>
                          <a:ext cx="1296" cy="635"/>
                        </a:xfrm>
                        <a:prstGeom prst="rect">
                          <a:avLst/>
                        </a:prstGeom>
                        <a:noFill/>
                        <a:ln w="38100">
                          <a:noFill/>
                          <a:miter/>
                        </a:ln>
                      </p:spPr>
                    </p:pic>
                  </p:oleObj>
                </mc:Fallback>
              </mc:AlternateContent>
            </a:graphicData>
          </a:graphic>
        </p:graphicFrame>
        <p:graphicFrame>
          <p:nvGraphicFramePr>
            <p:cNvPr id="5128" name="Object 1035"/>
            <p:cNvGraphicFramePr/>
            <p:nvPr/>
          </p:nvGraphicFramePr>
          <p:xfrm>
            <a:off x="4128" y="3008"/>
            <a:ext cx="1392" cy="688"/>
          </p:xfrm>
          <a:graphic>
            <a:graphicData uri="http://schemas.openxmlformats.org/presentationml/2006/ole">
              <mc:AlternateContent xmlns:mc="http://schemas.openxmlformats.org/markup-compatibility/2006">
                <mc:Choice xmlns:v="urn:schemas-microsoft-com:vml" Requires="v">
                  <p:oleObj spid="_x0000_s6427" r:id="rId7" imgW="939800" imgH="469900" progId="Equation.DSMT4">
                    <p:embed/>
                  </p:oleObj>
                </mc:Choice>
                <mc:Fallback>
                  <p:oleObj r:id="rId7" imgW="939800" imgH="469900" progId="Equation.DSMT4">
                    <p:embed/>
                    <p:pic>
                      <p:nvPicPr>
                        <p:cNvPr id="0" name="图片 3077"/>
                        <p:cNvPicPr/>
                        <p:nvPr/>
                      </p:nvPicPr>
                      <p:blipFill>
                        <a:blip r:embed="rId8"/>
                        <a:stretch>
                          <a:fillRect/>
                        </a:stretch>
                      </p:blipFill>
                      <p:spPr>
                        <a:xfrm>
                          <a:off x="4128" y="3008"/>
                          <a:ext cx="1392" cy="688"/>
                        </a:xfrm>
                        <a:prstGeom prst="rect">
                          <a:avLst/>
                        </a:prstGeom>
                        <a:noFill/>
                        <a:ln w="38100">
                          <a:noFill/>
                          <a:miter/>
                        </a:ln>
                      </p:spPr>
                    </p:pic>
                  </p:oleObj>
                </mc:Fallback>
              </mc:AlternateContent>
            </a:graphicData>
          </a:graphic>
        </p:graphicFrame>
      </p:grpSp>
      <p:sp>
        <p:nvSpPr>
          <p:cNvPr id="5137" name="Rectangle 1038"/>
          <p:cNvSpPr/>
          <p:nvPr/>
        </p:nvSpPr>
        <p:spPr>
          <a:xfrm>
            <a:off x="4000500" y="3195638"/>
            <a:ext cx="9144000" cy="0"/>
          </a:xfrm>
          <a:prstGeom prst="rect">
            <a:avLst/>
          </a:prstGeom>
          <a:noFill/>
          <a:ln w="9525">
            <a:noFill/>
          </a:ln>
        </p:spPr>
        <p:txBody>
          <a:bodyPr>
            <a:spAutoFit/>
          </a:bodyPr>
          <a:lstStyle/>
          <a:p>
            <a:endParaRPr lang="zh-CN" altLang="en-US" dirty="0">
              <a:latin typeface="宋体" panose="02010600030101010101" pitchFamily="2" charset="-122"/>
            </a:endParaRPr>
          </a:p>
        </p:txBody>
      </p:sp>
      <p:sp>
        <p:nvSpPr>
          <p:cNvPr id="5138" name="Rectangle 1040"/>
          <p:cNvSpPr/>
          <p:nvPr/>
        </p:nvSpPr>
        <p:spPr>
          <a:xfrm>
            <a:off x="3776663" y="3195638"/>
            <a:ext cx="9144000" cy="0"/>
          </a:xfrm>
          <a:prstGeom prst="rect">
            <a:avLst/>
          </a:prstGeom>
          <a:noFill/>
          <a:ln w="9525">
            <a:noFill/>
          </a:ln>
        </p:spPr>
        <p:txBody>
          <a:bodyPr>
            <a:spAutoFit/>
          </a:bodyPr>
          <a:lstStyle/>
          <a:p>
            <a:endParaRPr lang="zh-CN" altLang="en-US" dirty="0">
              <a:latin typeface="宋体" panose="02010600030101010101" pitchFamily="2" charset="-122"/>
            </a:endParaRPr>
          </a:p>
        </p:txBody>
      </p:sp>
      <p:grpSp>
        <p:nvGrpSpPr>
          <p:cNvPr id="3" name="Group 1051"/>
          <p:cNvGrpSpPr/>
          <p:nvPr/>
        </p:nvGrpSpPr>
        <p:grpSpPr>
          <a:xfrm>
            <a:off x="228600" y="3505200"/>
            <a:ext cx="3505200" cy="2514600"/>
            <a:chOff x="144" y="2208"/>
            <a:chExt cx="2208" cy="1584"/>
          </a:xfrm>
        </p:grpSpPr>
        <p:sp>
          <p:nvSpPr>
            <p:cNvPr id="5147" name="Rectangle 1050"/>
            <p:cNvSpPr/>
            <p:nvPr/>
          </p:nvSpPr>
          <p:spPr>
            <a:xfrm>
              <a:off x="144" y="2208"/>
              <a:ext cx="2208" cy="1584"/>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lstStyle/>
            <a:p>
              <a:endParaRPr lang="zh-CN" altLang="en-US" dirty="0">
                <a:latin typeface="宋体" panose="02010600030101010101" pitchFamily="2" charset="-122"/>
              </a:endParaRPr>
            </a:p>
          </p:txBody>
        </p:sp>
        <p:graphicFrame>
          <p:nvGraphicFramePr>
            <p:cNvPr id="5125" name="Object 1037"/>
            <p:cNvGraphicFramePr/>
            <p:nvPr/>
          </p:nvGraphicFramePr>
          <p:xfrm>
            <a:off x="240" y="2272"/>
            <a:ext cx="1488" cy="608"/>
          </p:xfrm>
          <a:graphic>
            <a:graphicData uri="http://schemas.openxmlformats.org/presentationml/2006/ole">
              <mc:AlternateContent xmlns:mc="http://schemas.openxmlformats.org/markup-compatibility/2006">
                <mc:Choice xmlns:v="urn:schemas-microsoft-com:vml" Requires="v">
                  <p:oleObj spid="_x0000_s6428" r:id="rId9" imgW="1143000" imgH="469900" progId="Equation.DSMT4">
                    <p:embed/>
                  </p:oleObj>
                </mc:Choice>
                <mc:Fallback>
                  <p:oleObj r:id="rId9" imgW="1143000" imgH="469900" progId="Equation.DSMT4">
                    <p:embed/>
                    <p:pic>
                      <p:nvPicPr>
                        <p:cNvPr id="0" name="图片 3083"/>
                        <p:cNvPicPr/>
                        <p:nvPr/>
                      </p:nvPicPr>
                      <p:blipFill>
                        <a:blip r:embed="rId10"/>
                        <a:stretch>
                          <a:fillRect/>
                        </a:stretch>
                      </p:blipFill>
                      <p:spPr>
                        <a:xfrm>
                          <a:off x="240" y="2272"/>
                          <a:ext cx="1488" cy="608"/>
                        </a:xfrm>
                        <a:prstGeom prst="rect">
                          <a:avLst/>
                        </a:prstGeom>
                        <a:noFill/>
                        <a:ln w="38100">
                          <a:noFill/>
                          <a:miter/>
                        </a:ln>
                      </p:spPr>
                    </p:pic>
                  </p:oleObj>
                </mc:Fallback>
              </mc:AlternateContent>
            </a:graphicData>
          </a:graphic>
        </p:graphicFrame>
        <p:graphicFrame>
          <p:nvGraphicFramePr>
            <p:cNvPr id="5126" name="Object 1039"/>
            <p:cNvGraphicFramePr/>
            <p:nvPr/>
          </p:nvGraphicFramePr>
          <p:xfrm>
            <a:off x="240" y="3029"/>
            <a:ext cx="2112" cy="619"/>
          </p:xfrm>
          <a:graphic>
            <a:graphicData uri="http://schemas.openxmlformats.org/presentationml/2006/ole">
              <mc:AlternateContent xmlns:mc="http://schemas.openxmlformats.org/markup-compatibility/2006">
                <mc:Choice xmlns:v="urn:schemas-microsoft-com:vml" Requires="v">
                  <p:oleObj spid="_x0000_s6429" r:id="rId11" imgW="1587500" imgH="469900" progId="Equation.DSMT4">
                    <p:embed/>
                  </p:oleObj>
                </mc:Choice>
                <mc:Fallback>
                  <p:oleObj r:id="rId11" imgW="1587500" imgH="469900" progId="Equation.DSMT4">
                    <p:embed/>
                    <p:pic>
                      <p:nvPicPr>
                        <p:cNvPr id="0" name="图片 3080"/>
                        <p:cNvPicPr/>
                        <p:nvPr/>
                      </p:nvPicPr>
                      <p:blipFill>
                        <a:blip r:embed="rId12"/>
                        <a:stretch>
                          <a:fillRect/>
                        </a:stretch>
                      </p:blipFill>
                      <p:spPr>
                        <a:xfrm>
                          <a:off x="240" y="3029"/>
                          <a:ext cx="2112" cy="619"/>
                        </a:xfrm>
                        <a:prstGeom prst="rect">
                          <a:avLst/>
                        </a:prstGeom>
                        <a:noFill/>
                        <a:ln w="38100">
                          <a:noFill/>
                          <a:miter/>
                        </a:ln>
                      </p:spPr>
                    </p:pic>
                  </p:oleObj>
                </mc:Fallback>
              </mc:AlternateContent>
            </a:graphicData>
          </a:graphic>
        </p:graphicFrame>
      </p:grpSp>
      <p:sp>
        <p:nvSpPr>
          <p:cNvPr id="5140" name="Rectangle 1042"/>
          <p:cNvSpPr/>
          <p:nvPr/>
        </p:nvSpPr>
        <p:spPr>
          <a:xfrm>
            <a:off x="4233863" y="3309938"/>
            <a:ext cx="9144000" cy="0"/>
          </a:xfrm>
          <a:prstGeom prst="rect">
            <a:avLst/>
          </a:prstGeom>
          <a:noFill/>
          <a:ln w="9525">
            <a:noFill/>
          </a:ln>
        </p:spPr>
        <p:txBody>
          <a:bodyPr>
            <a:spAutoFit/>
          </a:bodyPr>
          <a:lstStyle/>
          <a:p>
            <a:endParaRPr lang="zh-CN" altLang="en-US" dirty="0">
              <a:latin typeface="宋体" panose="02010600030101010101" pitchFamily="2" charset="-122"/>
            </a:endParaRPr>
          </a:p>
        </p:txBody>
      </p:sp>
      <p:sp>
        <p:nvSpPr>
          <p:cNvPr id="5141" name="Rectangle 1044"/>
          <p:cNvSpPr/>
          <p:nvPr/>
        </p:nvSpPr>
        <p:spPr>
          <a:xfrm>
            <a:off x="4038600" y="3309938"/>
            <a:ext cx="9144000" cy="0"/>
          </a:xfrm>
          <a:prstGeom prst="rect">
            <a:avLst/>
          </a:prstGeom>
          <a:noFill/>
          <a:ln w="9525">
            <a:noFill/>
          </a:ln>
        </p:spPr>
        <p:txBody>
          <a:bodyPr>
            <a:spAutoFit/>
          </a:bodyPr>
          <a:lstStyle/>
          <a:p>
            <a:endParaRPr lang="zh-CN" altLang="en-US" dirty="0">
              <a:latin typeface="宋体" panose="02010600030101010101" pitchFamily="2" charset="-122"/>
            </a:endParaRPr>
          </a:p>
        </p:txBody>
      </p:sp>
      <p:grpSp>
        <p:nvGrpSpPr>
          <p:cNvPr id="4" name="Group 1054"/>
          <p:cNvGrpSpPr/>
          <p:nvPr/>
        </p:nvGrpSpPr>
        <p:grpSpPr>
          <a:xfrm>
            <a:off x="304800" y="2743200"/>
            <a:ext cx="4648200" cy="538163"/>
            <a:chOff x="192" y="1728"/>
            <a:chExt cx="2928" cy="339"/>
          </a:xfrm>
        </p:grpSpPr>
        <p:graphicFrame>
          <p:nvGraphicFramePr>
            <p:cNvPr id="5123" name="Object 1041"/>
            <p:cNvGraphicFramePr/>
            <p:nvPr/>
          </p:nvGraphicFramePr>
          <p:xfrm>
            <a:off x="816" y="1748"/>
            <a:ext cx="846" cy="319"/>
          </p:xfrm>
          <a:graphic>
            <a:graphicData uri="http://schemas.openxmlformats.org/presentationml/2006/ole">
              <mc:AlternateContent xmlns:mc="http://schemas.openxmlformats.org/markup-compatibility/2006">
                <mc:Choice xmlns:v="urn:schemas-microsoft-com:vml" Requires="v">
                  <p:oleObj spid="_x0000_s6430" r:id="rId13" imgW="495300" imgH="190500" progId="Equation.DSMT4">
                    <p:embed/>
                  </p:oleObj>
                </mc:Choice>
                <mc:Fallback>
                  <p:oleObj r:id="rId13" imgW="495300" imgH="190500" progId="Equation.DSMT4">
                    <p:embed/>
                    <p:pic>
                      <p:nvPicPr>
                        <p:cNvPr id="0" name="图片 3082"/>
                        <p:cNvPicPr/>
                        <p:nvPr/>
                      </p:nvPicPr>
                      <p:blipFill>
                        <a:blip r:embed="rId14"/>
                        <a:stretch>
                          <a:fillRect/>
                        </a:stretch>
                      </p:blipFill>
                      <p:spPr>
                        <a:xfrm>
                          <a:off x="816" y="1748"/>
                          <a:ext cx="846" cy="319"/>
                        </a:xfrm>
                        <a:prstGeom prst="rect">
                          <a:avLst/>
                        </a:prstGeom>
                        <a:noFill/>
                        <a:ln w="38100">
                          <a:noFill/>
                          <a:miter/>
                        </a:ln>
                      </p:spPr>
                    </p:pic>
                  </p:oleObj>
                </mc:Fallback>
              </mc:AlternateContent>
            </a:graphicData>
          </a:graphic>
        </p:graphicFrame>
        <p:graphicFrame>
          <p:nvGraphicFramePr>
            <p:cNvPr id="5124" name="Object 1043"/>
            <p:cNvGraphicFramePr/>
            <p:nvPr/>
          </p:nvGraphicFramePr>
          <p:xfrm>
            <a:off x="1728" y="1748"/>
            <a:ext cx="1392" cy="311"/>
          </p:xfrm>
          <a:graphic>
            <a:graphicData uri="http://schemas.openxmlformats.org/presentationml/2006/ole">
              <mc:AlternateContent xmlns:mc="http://schemas.openxmlformats.org/markup-compatibility/2006">
                <mc:Choice xmlns:v="urn:schemas-microsoft-com:vml" Requires="v">
                  <p:oleObj spid="_x0000_s6431" r:id="rId15" imgW="1066800" imgH="241300" progId="Equation.DSMT4">
                    <p:embed/>
                  </p:oleObj>
                </mc:Choice>
                <mc:Fallback>
                  <p:oleObj r:id="rId15" imgW="1066800" imgH="241300" progId="Equation.DSMT4">
                    <p:embed/>
                    <p:pic>
                      <p:nvPicPr>
                        <p:cNvPr id="0" name="图片 3078"/>
                        <p:cNvPicPr/>
                        <p:nvPr/>
                      </p:nvPicPr>
                      <p:blipFill>
                        <a:blip r:embed="rId16"/>
                        <a:stretch>
                          <a:fillRect/>
                        </a:stretch>
                      </p:blipFill>
                      <p:spPr>
                        <a:xfrm>
                          <a:off x="1728" y="1748"/>
                          <a:ext cx="1392" cy="311"/>
                        </a:xfrm>
                        <a:prstGeom prst="rect">
                          <a:avLst/>
                        </a:prstGeom>
                        <a:noFill/>
                        <a:ln w="38100">
                          <a:noFill/>
                          <a:miter/>
                        </a:ln>
                      </p:spPr>
                    </p:pic>
                  </p:oleObj>
                </mc:Fallback>
              </mc:AlternateContent>
            </a:graphicData>
          </a:graphic>
        </p:graphicFrame>
        <p:sp>
          <p:nvSpPr>
            <p:cNvPr id="5146" name="Text Box 1045"/>
            <p:cNvSpPr txBox="1"/>
            <p:nvPr/>
          </p:nvSpPr>
          <p:spPr>
            <a:xfrm>
              <a:off x="192" y="1728"/>
              <a:ext cx="816" cy="308"/>
            </a:xfrm>
            <a:prstGeom prst="rect">
              <a:avLst/>
            </a:prstGeom>
            <a:noFill/>
            <a:ln w="9525">
              <a:noFill/>
            </a:ln>
          </p:spPr>
          <p:txBody>
            <a:bodyPr anchor="b">
              <a:spAutoFit/>
            </a:bodyPr>
            <a:lstStyle/>
            <a:p>
              <a:pPr>
                <a:spcBef>
                  <a:spcPct val="50000"/>
                </a:spcBef>
              </a:pPr>
              <a:r>
                <a:rPr lang="zh-CN" altLang="en-US" sz="2600" dirty="0">
                  <a:solidFill>
                    <a:schemeClr val="tx1"/>
                  </a:solidFill>
                  <a:latin typeface="宋体" panose="02010600030101010101" pitchFamily="2" charset="-122"/>
                </a:rPr>
                <a:t>满足</a:t>
              </a:r>
            </a:p>
          </p:txBody>
        </p:sp>
      </p:grpSp>
      <p:grpSp>
        <p:nvGrpSpPr>
          <p:cNvPr id="5" name="Group 1052"/>
          <p:cNvGrpSpPr/>
          <p:nvPr/>
        </p:nvGrpSpPr>
        <p:grpSpPr>
          <a:xfrm>
            <a:off x="3733800" y="4327525"/>
            <a:ext cx="3124200" cy="854075"/>
            <a:chOff x="2208" y="2726"/>
            <a:chExt cx="1968" cy="538"/>
          </a:xfrm>
        </p:grpSpPr>
        <p:sp>
          <p:nvSpPr>
            <p:cNvPr id="5144" name="AutoShape 1047"/>
            <p:cNvSpPr/>
            <p:nvPr/>
          </p:nvSpPr>
          <p:spPr>
            <a:xfrm>
              <a:off x="2688" y="3024"/>
              <a:ext cx="1008" cy="240"/>
            </a:xfrm>
            <a:custGeom>
              <a:avLst/>
              <a:gdLst>
                <a:gd name="txL" fmla="*/ 3364 w 21600"/>
                <a:gd name="txT" fmla="*/ 5400 h 21600"/>
                <a:gd name="txR" fmla="*/ 18900 w 21600"/>
                <a:gd name="txB" fmla="*/ 16200 h 21600"/>
              </a:gdLst>
              <a:ahLst/>
              <a:cxnLst>
                <a:cxn ang="17694720">
                  <a:pos x="2" y="0"/>
                </a:cxn>
                <a:cxn ang="11796480">
                  <a:pos x="0" y="0"/>
                </a:cxn>
                <a:cxn ang="5898240">
                  <a:pos x="2" y="0"/>
                </a:cxn>
                <a:cxn ang="0">
                  <a:pos x="2" y="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rgbClr val="A50021"/>
                </a:gs>
                <a:gs pos="100000">
                  <a:srgbClr val="FFFFFF"/>
                </a:gs>
              </a:gsLst>
              <a:path path="rect">
                <a:fillToRect l="50000" t="50000" r="50000" b="50000"/>
              </a:path>
              <a:tileRect/>
            </a:gradFill>
            <a:ln w="9525" cap="flat" cmpd="sng">
              <a:solidFill>
                <a:schemeClr val="accent2"/>
              </a:solidFill>
              <a:prstDash val="solid"/>
              <a:miter/>
              <a:headEnd type="none" w="med" len="med"/>
              <a:tailEnd type="none" w="med" len="med"/>
            </a:ln>
          </p:spPr>
          <p:txBody>
            <a:bodyPr wrap="none" anchor="ctr"/>
            <a:lstStyle/>
            <a:p>
              <a:endParaRPr lang="zh-CN" altLang="en-US" dirty="0">
                <a:latin typeface="宋体" panose="02010600030101010101" pitchFamily="2" charset="-122"/>
              </a:endParaRPr>
            </a:p>
          </p:txBody>
        </p:sp>
        <p:sp>
          <p:nvSpPr>
            <p:cNvPr id="5145" name="Text Box 1048"/>
            <p:cNvSpPr txBox="1"/>
            <p:nvPr/>
          </p:nvSpPr>
          <p:spPr>
            <a:xfrm>
              <a:off x="2208" y="2726"/>
              <a:ext cx="1968" cy="250"/>
            </a:xfrm>
            <a:prstGeom prst="rect">
              <a:avLst/>
            </a:prstGeom>
            <a:noFill/>
            <a:ln w="9525">
              <a:noFill/>
            </a:ln>
          </p:spPr>
          <p:txBody>
            <a:bodyPr anchor="b">
              <a:spAutoFit/>
            </a:bodyPr>
            <a:lstStyle/>
            <a:p>
              <a:pPr>
                <a:spcBef>
                  <a:spcPct val="50000"/>
                </a:spcBef>
              </a:pPr>
              <a:r>
                <a:rPr lang="zh-CN" altLang="en-US" sz="2000" dirty="0">
                  <a:solidFill>
                    <a:schemeClr val="tx1"/>
                  </a:solidFill>
                  <a:latin typeface="宋体" panose="02010600030101010101" pitchFamily="2" charset="-122"/>
                </a:rPr>
                <a:t>满足最小适应度值非负 </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74085"/>
                                        </p:tgtEl>
                                        <p:attrNameLst>
                                          <p:attrName>style.visibility</p:attrName>
                                        </p:attrNameLst>
                                      </p:cBhvr>
                                      <p:to>
                                        <p:strVal val="visible"/>
                                      </p:to>
                                    </p:set>
                                    <p:animEffect transition="in" filter="dissolve">
                                      <p:cBhvr>
                                        <p:cTn id="7" dur="500"/>
                                        <p:tgtEl>
                                          <p:spTgt spid="174085"/>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ppt_x</p:attrName>
                                        </p:attrNameLst>
                                      </p:cBhvr>
                                      <p:tavLst>
                                        <p:tav tm="0">
                                          <p:val>
                                            <p:strVal val="#ppt_x-#ppt_w/2"/>
                                          </p:val>
                                        </p:tav>
                                        <p:tav tm="100000">
                                          <p:val>
                                            <p:strVal val="#ppt_x"/>
                                          </p:val>
                                        </p:tav>
                                      </p:tavLst>
                                    </p:anim>
                                    <p:anim calcmode="lin" valueType="num">
                                      <p:cBhvr>
                                        <p:cTn id="24" dur="500" fill="hold"/>
                                        <p:tgtEl>
                                          <p:spTgt spid="5"/>
                                        </p:tgtEl>
                                        <p:attrNameLst>
                                          <p:attrName>ppt_y</p:attrName>
                                        </p:attrNameLst>
                                      </p:cBhvr>
                                      <p:tavLst>
                                        <p:tav tm="0">
                                          <p:val>
                                            <p:strVal val="#ppt_y"/>
                                          </p:val>
                                        </p:tav>
                                        <p:tav tm="100000">
                                          <p:val>
                                            <p:strVal val="#ppt_y"/>
                                          </p:val>
                                        </p:tav>
                                      </p:tavLst>
                                    </p:anim>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strVal val="#ppt_h"/>
                                          </p:val>
                                        </p:tav>
                                        <p:tav tm="100000">
                                          <p:val>
                                            <p:strVal val="#ppt_h"/>
                                          </p:val>
                                        </p:tav>
                                      </p:tavLst>
                                    </p:anim>
                                  </p:childTnLst>
                                </p:cTn>
                              </p:par>
                            </p:childTnLst>
                          </p:cTn>
                        </p:par>
                        <p:par>
                          <p:cTn id="27" fill="hold">
                            <p:stCondLst>
                              <p:cond delay="500"/>
                            </p:stCondLst>
                            <p:childTnLst>
                              <p:par>
                                <p:cTn id="28" presetID="2" presetClass="entr" presetSubtype="2"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1+#ppt_w/2"/>
                                          </p:val>
                                        </p:tav>
                                        <p:tav tm="100000">
                                          <p:val>
                                            <p:strVal val="#ppt_x"/>
                                          </p:val>
                                        </p:tav>
                                      </p:tavLst>
                                    </p:anim>
                                    <p:anim calcmode="lin" valueType="num">
                                      <p:cBhvr additive="base">
                                        <p:cTn id="31"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p:nvPr/>
        </p:nvSpPr>
        <p:spPr>
          <a:xfrm>
            <a:off x="4014788" y="3219450"/>
            <a:ext cx="9144000" cy="0"/>
          </a:xfrm>
          <a:prstGeom prst="rect">
            <a:avLst/>
          </a:prstGeom>
          <a:noFill/>
          <a:ln w="9525">
            <a:noFill/>
          </a:ln>
        </p:spPr>
        <p:txBody>
          <a:bodyPr>
            <a:spAutoFit/>
          </a:bodyPr>
          <a:lstStyle/>
          <a:p>
            <a:endParaRPr lang="zh-CN" altLang="en-US" dirty="0">
              <a:latin typeface="宋体" panose="02010600030101010101" pitchFamily="2" charset="-122"/>
            </a:endParaRPr>
          </a:p>
        </p:txBody>
      </p:sp>
      <p:sp>
        <p:nvSpPr>
          <p:cNvPr id="6150" name="Rectangle 3"/>
          <p:cNvSpPr/>
          <p:nvPr/>
        </p:nvSpPr>
        <p:spPr>
          <a:xfrm>
            <a:off x="381000" y="1066800"/>
            <a:ext cx="6858000" cy="549275"/>
          </a:xfrm>
          <a:prstGeom prst="rect">
            <a:avLst/>
          </a:prstGeom>
          <a:noFill/>
          <a:ln w="9525">
            <a:noFill/>
          </a:ln>
        </p:spPr>
        <p:txBody>
          <a:bodyPr>
            <a:spAutoFit/>
          </a:bodyPr>
          <a:lstStyle/>
          <a:p>
            <a:pPr marL="457200" indent="-457200">
              <a:buAutoNum type="arabicPeriod" startAt="2"/>
            </a:pPr>
            <a:r>
              <a:rPr lang="zh-CN" altLang="en-US" sz="3000" b="1" dirty="0">
                <a:solidFill>
                  <a:schemeClr val="tx1"/>
                </a:solidFill>
                <a:latin typeface="Times New Roman" panose="02020603050405020304" pitchFamily="18" charset="0"/>
              </a:rPr>
              <a:t>适应度函数</a:t>
            </a:r>
            <a:r>
              <a:rPr lang="zh-CN" altLang="en-US" sz="3000" b="1" dirty="0">
                <a:solidFill>
                  <a:schemeClr val="tx1"/>
                </a:solidFill>
                <a:latin typeface="宋体" panose="02010600030101010101" pitchFamily="2" charset="-122"/>
              </a:rPr>
              <a:t>的尺度变换</a:t>
            </a:r>
            <a:r>
              <a:rPr lang="en-US" altLang="zh-CN" sz="3000" b="1" dirty="0">
                <a:solidFill>
                  <a:schemeClr val="tx1"/>
                </a:solidFill>
                <a:latin typeface="宋体" panose="02010600030101010101" pitchFamily="2" charset="-122"/>
              </a:rPr>
              <a:t>(</a:t>
            </a:r>
            <a:r>
              <a:rPr lang="zh-CN" altLang="en-US" sz="3000" b="1" dirty="0">
                <a:solidFill>
                  <a:schemeClr val="tx1"/>
                </a:solidFill>
                <a:latin typeface="宋体" panose="02010600030101010101" pitchFamily="2" charset="-122"/>
              </a:rPr>
              <a:t>续）</a:t>
            </a:r>
            <a:r>
              <a:rPr lang="zh-CN" altLang="en-US" sz="3000" b="1" dirty="0">
                <a:solidFill>
                  <a:schemeClr val="tx1"/>
                </a:solidFill>
                <a:latin typeface="Times New Roman" panose="02020603050405020304" pitchFamily="18" charset="0"/>
              </a:rPr>
              <a:t> </a:t>
            </a:r>
          </a:p>
        </p:txBody>
      </p:sp>
      <p:sp>
        <p:nvSpPr>
          <p:cNvPr id="175108" name="Rectangle 4"/>
          <p:cNvSpPr/>
          <p:nvPr/>
        </p:nvSpPr>
        <p:spPr>
          <a:xfrm>
            <a:off x="228600" y="1506538"/>
            <a:ext cx="7924800" cy="2227262"/>
          </a:xfrm>
          <a:prstGeom prst="rect">
            <a:avLst/>
          </a:prstGeom>
          <a:noFill/>
          <a:ln w="9525">
            <a:noFill/>
          </a:ln>
        </p:spPr>
        <p:txBody>
          <a:bodyPr>
            <a:spAutoFit/>
          </a:bodyPr>
          <a:lstStyle/>
          <a:p>
            <a:pPr marL="457200" indent="-457200"/>
            <a:endParaRPr lang="en-US" altLang="zh-CN" sz="2800" dirty="0">
              <a:solidFill>
                <a:schemeClr val="tx1"/>
              </a:solidFill>
              <a:latin typeface="宋体" panose="02010600030101010101" pitchFamily="2" charset="-122"/>
            </a:endParaRPr>
          </a:p>
          <a:p>
            <a:pPr marL="457200" indent="-457200"/>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rPr>
              <a:t>2</a:t>
            </a:r>
            <a:r>
              <a:rPr lang="zh-CN" altLang="en-US" sz="2800" dirty="0">
                <a:solidFill>
                  <a:schemeClr val="tx1"/>
                </a:solidFill>
                <a:latin typeface="Times New Roman" panose="02020603050405020304" pitchFamily="18" charset="0"/>
              </a:rPr>
              <a:t>）幂函数变换法：</a:t>
            </a:r>
            <a:r>
              <a:rPr lang="zh-CN" altLang="en-US" sz="2800" dirty="0">
                <a:solidFill>
                  <a:schemeClr val="tx1"/>
                </a:solidFill>
                <a:latin typeface="宋体" panose="02010600030101010101" pitchFamily="2" charset="-122"/>
              </a:rPr>
              <a:t> </a:t>
            </a:r>
          </a:p>
          <a:p>
            <a:pPr marL="457200" indent="-457200">
              <a:buChar char="•"/>
            </a:pPr>
            <a:endParaRPr lang="zh-CN" altLang="en-US" sz="2800" dirty="0">
              <a:solidFill>
                <a:schemeClr val="tx1"/>
              </a:solidFill>
              <a:latin typeface="宋体" panose="02010600030101010101" pitchFamily="2" charset="-122"/>
            </a:endParaRPr>
          </a:p>
          <a:p>
            <a:pPr marL="457200" indent="-457200">
              <a:buChar char="•"/>
            </a:pPr>
            <a:endParaRPr lang="zh-CN" altLang="en-US" sz="2800" dirty="0">
              <a:solidFill>
                <a:schemeClr val="tx1"/>
              </a:solidFill>
              <a:latin typeface="宋体" panose="02010600030101010101" pitchFamily="2" charset="-122"/>
            </a:endParaRPr>
          </a:p>
          <a:p>
            <a:pPr marL="457200" indent="-457200"/>
            <a:endParaRPr lang="en-US" altLang="zh-CN" sz="2800" dirty="0">
              <a:solidFill>
                <a:schemeClr val="tx1"/>
              </a:solidFill>
              <a:latin typeface="宋体" panose="02010600030101010101" pitchFamily="2" charset="-122"/>
            </a:endParaRPr>
          </a:p>
        </p:txBody>
      </p:sp>
      <p:graphicFrame>
        <p:nvGraphicFramePr>
          <p:cNvPr id="175110" name="Object 6"/>
          <p:cNvGraphicFramePr/>
          <p:nvPr/>
        </p:nvGraphicFramePr>
        <p:xfrm>
          <a:off x="3657600" y="2514600"/>
          <a:ext cx="1447800" cy="609600"/>
        </p:xfrm>
        <a:graphic>
          <a:graphicData uri="http://schemas.openxmlformats.org/presentationml/2006/ole">
            <mc:AlternateContent xmlns:mc="http://schemas.openxmlformats.org/markup-compatibility/2006">
              <mc:Choice xmlns:v="urn:schemas-microsoft-com:vml" Requires="v">
                <p:oleObj spid="_x0000_s7249" r:id="rId4" imgW="546100" imgH="228600" progId="Equation.3">
                  <p:embed/>
                </p:oleObj>
              </mc:Choice>
              <mc:Fallback>
                <p:oleObj r:id="rId4" imgW="546100" imgH="228600" progId="Equation.3">
                  <p:embed/>
                  <p:pic>
                    <p:nvPicPr>
                      <p:cNvPr id="0" name="图片 3075"/>
                      <p:cNvPicPr/>
                      <p:nvPr/>
                    </p:nvPicPr>
                    <p:blipFill>
                      <a:blip r:embed="rId5"/>
                      <a:stretch>
                        <a:fillRect/>
                      </a:stretch>
                    </p:blipFill>
                    <p:spPr>
                      <a:xfrm>
                        <a:off x="3657600" y="2514600"/>
                        <a:ext cx="1447800" cy="609600"/>
                      </a:xfrm>
                      <a:prstGeom prst="rect">
                        <a:avLst/>
                      </a:prstGeom>
                      <a:noFill/>
                      <a:ln w="38100">
                        <a:noFill/>
                        <a:miter/>
                      </a:ln>
                    </p:spPr>
                  </p:pic>
                </p:oleObj>
              </mc:Fallback>
            </mc:AlternateContent>
          </a:graphicData>
        </a:graphic>
      </p:graphicFrame>
      <p:graphicFrame>
        <p:nvGraphicFramePr>
          <p:cNvPr id="175111" name="Object 7"/>
          <p:cNvGraphicFramePr/>
          <p:nvPr/>
        </p:nvGraphicFramePr>
        <p:xfrm>
          <a:off x="3467100" y="3729038"/>
          <a:ext cx="1676400" cy="690562"/>
        </p:xfrm>
        <a:graphic>
          <a:graphicData uri="http://schemas.openxmlformats.org/presentationml/2006/ole">
            <mc:AlternateContent xmlns:mc="http://schemas.openxmlformats.org/markup-compatibility/2006">
              <mc:Choice xmlns:v="urn:schemas-microsoft-com:vml" Requires="v">
                <p:oleObj spid="_x0000_s7250" r:id="rId6" imgW="558800" imgH="228600" progId="Equation.3">
                  <p:embed/>
                </p:oleObj>
              </mc:Choice>
              <mc:Fallback>
                <p:oleObj r:id="rId6" imgW="558800" imgH="228600" progId="Equation.3">
                  <p:embed/>
                  <p:pic>
                    <p:nvPicPr>
                      <p:cNvPr id="0" name="图片 3076"/>
                      <p:cNvPicPr/>
                      <p:nvPr/>
                    </p:nvPicPr>
                    <p:blipFill>
                      <a:blip r:embed="rId7"/>
                      <a:stretch>
                        <a:fillRect/>
                      </a:stretch>
                    </p:blipFill>
                    <p:spPr>
                      <a:xfrm>
                        <a:off x="3467100" y="3729038"/>
                        <a:ext cx="1676400" cy="690562"/>
                      </a:xfrm>
                      <a:prstGeom prst="rect">
                        <a:avLst/>
                      </a:prstGeom>
                      <a:noFill/>
                      <a:ln w="38100">
                        <a:noFill/>
                        <a:miter/>
                      </a:ln>
                    </p:spPr>
                  </p:pic>
                </p:oleObj>
              </mc:Fallback>
            </mc:AlternateContent>
          </a:graphicData>
        </a:graphic>
      </p:graphicFrame>
      <p:sp>
        <p:nvSpPr>
          <p:cNvPr id="6152" name="Rectangle 8"/>
          <p:cNvSpPr/>
          <p:nvPr/>
        </p:nvSpPr>
        <p:spPr>
          <a:xfrm>
            <a:off x="0" y="0"/>
            <a:ext cx="9144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  </a:t>
            </a:r>
            <a:r>
              <a:rPr lang="zh-CN" altLang="en-US" sz="3600" dirty="0">
                <a:latin typeface="Times New Roman" panose="02020603050405020304" pitchFamily="18" charset="0"/>
                <a:ea typeface="黑体" panose="02010609060101010101" pitchFamily="49" charset="-122"/>
              </a:rPr>
              <a:t>适应度函数</a:t>
            </a:r>
            <a:r>
              <a:rPr lang="zh-CN" altLang="en-US" sz="3200" b="1" dirty="0">
                <a:latin typeface="Times New Roman" panose="02020603050405020304" pitchFamily="18" charset="0"/>
              </a:rPr>
              <a:t> </a:t>
            </a:r>
          </a:p>
        </p:txBody>
      </p:sp>
      <p:sp>
        <p:nvSpPr>
          <p:cNvPr id="175113" name="Rectangle 9"/>
          <p:cNvSpPr/>
          <p:nvPr/>
        </p:nvSpPr>
        <p:spPr>
          <a:xfrm>
            <a:off x="228600" y="3192463"/>
            <a:ext cx="3206750" cy="519112"/>
          </a:xfrm>
          <a:prstGeom prst="rect">
            <a:avLst/>
          </a:prstGeom>
          <a:noFill/>
          <a:ln w="9525">
            <a:noFill/>
          </a:ln>
        </p:spPr>
        <p:txBody>
          <a:bodyPr wrap="none" anchor="b">
            <a:spAutoFit/>
          </a:bodyPr>
          <a:lstStyle/>
          <a:p>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rPr>
              <a:t>3</a:t>
            </a:r>
            <a:r>
              <a:rPr lang="zh-CN" altLang="en-US" sz="2800" dirty="0">
                <a:solidFill>
                  <a:schemeClr val="tx1"/>
                </a:solidFill>
                <a:latin typeface="Times New Roman" panose="02020603050405020304" pitchFamily="18" charset="0"/>
              </a:rPr>
              <a:t>）指数变换法：</a:t>
            </a:r>
          </a:p>
        </p:txBody>
      </p:sp>
      <p:sp>
        <p:nvSpPr>
          <p:cNvPr id="2" name="文本框 1"/>
          <p:cNvSpPr txBox="1"/>
          <p:nvPr/>
        </p:nvSpPr>
        <p:spPr>
          <a:xfrm>
            <a:off x="3467100" y="5053965"/>
            <a:ext cx="4094480" cy="953135"/>
          </a:xfrm>
          <a:prstGeom prst="rect">
            <a:avLst/>
          </a:prstGeom>
          <a:noFill/>
        </p:spPr>
        <p:txBody>
          <a:bodyPr wrap="none" rtlCol="0" anchor="t">
            <a:spAutoFit/>
          </a:bodyPr>
          <a:lstStyle/>
          <a:p>
            <a:r>
              <a:rPr lang="zh-CN" altLang="en-US" sz="2800">
                <a:sym typeface="+mn-ea"/>
              </a:rPr>
              <a:t>有很多种 变换方法；</a:t>
            </a:r>
          </a:p>
          <a:p>
            <a:r>
              <a:rPr lang="zh-CN" altLang="en-US" sz="2800">
                <a:sym typeface="+mn-ea"/>
              </a:rPr>
              <a:t>变换之前高，变换之后高</a:t>
            </a:r>
            <a:endParaRPr lang="zh-CN" altLang="en-US" sz="28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5108"/>
                                        </p:tgtEl>
                                        <p:attrNameLst>
                                          <p:attrName>style.visibility</p:attrName>
                                        </p:attrNameLst>
                                      </p:cBhvr>
                                      <p:to>
                                        <p:strVal val="visible"/>
                                      </p:to>
                                    </p:set>
                                    <p:anim calcmode="lin" valueType="num">
                                      <p:cBhvr additive="base">
                                        <p:cTn id="7" dur="500" fill="hold"/>
                                        <p:tgtEl>
                                          <p:spTgt spid="175108"/>
                                        </p:tgtEl>
                                        <p:attrNameLst>
                                          <p:attrName>ppt_x</p:attrName>
                                        </p:attrNameLst>
                                      </p:cBhvr>
                                      <p:tavLst>
                                        <p:tav tm="0">
                                          <p:val>
                                            <p:strVal val="0-#ppt_w/2"/>
                                          </p:val>
                                        </p:tav>
                                        <p:tav tm="100000">
                                          <p:val>
                                            <p:strVal val="#ppt_x"/>
                                          </p:val>
                                        </p:tav>
                                      </p:tavLst>
                                    </p:anim>
                                    <p:anim calcmode="lin" valueType="num">
                                      <p:cBhvr additive="base">
                                        <p:cTn id="8" dur="500" fill="hold"/>
                                        <p:tgtEl>
                                          <p:spTgt spid="17510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175110"/>
                                        </p:tgtEl>
                                        <p:attrNameLst>
                                          <p:attrName>style.visibility</p:attrName>
                                        </p:attrNameLst>
                                      </p:cBhvr>
                                      <p:to>
                                        <p:strVal val="visible"/>
                                      </p:to>
                                    </p:set>
                                    <p:animEffect transition="in" filter="dissolve">
                                      <p:cBhvr>
                                        <p:cTn id="12" dur="500"/>
                                        <p:tgtEl>
                                          <p:spTgt spid="1751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5113"/>
                                        </p:tgtEl>
                                        <p:attrNameLst>
                                          <p:attrName>style.visibility</p:attrName>
                                        </p:attrNameLst>
                                      </p:cBhvr>
                                      <p:to>
                                        <p:strVal val="visible"/>
                                      </p:to>
                                    </p:set>
                                    <p:anim calcmode="lin" valueType="num">
                                      <p:cBhvr additive="base">
                                        <p:cTn id="17" dur="500" fill="hold"/>
                                        <p:tgtEl>
                                          <p:spTgt spid="175113"/>
                                        </p:tgtEl>
                                        <p:attrNameLst>
                                          <p:attrName>ppt_x</p:attrName>
                                        </p:attrNameLst>
                                      </p:cBhvr>
                                      <p:tavLst>
                                        <p:tav tm="0">
                                          <p:val>
                                            <p:strVal val="0-#ppt_w/2"/>
                                          </p:val>
                                        </p:tav>
                                        <p:tav tm="100000">
                                          <p:val>
                                            <p:strVal val="#ppt_x"/>
                                          </p:val>
                                        </p:tav>
                                      </p:tavLst>
                                    </p:anim>
                                    <p:anim calcmode="lin" valueType="num">
                                      <p:cBhvr additive="base">
                                        <p:cTn id="18" dur="500" fill="hold"/>
                                        <p:tgtEl>
                                          <p:spTgt spid="175113"/>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9" presetClass="entr" presetSubtype="0" fill="hold" nodeType="afterEffect">
                                  <p:stCondLst>
                                    <p:cond delay="0"/>
                                  </p:stCondLst>
                                  <p:childTnLst>
                                    <p:set>
                                      <p:cBhvr>
                                        <p:cTn id="21" dur="1" fill="hold">
                                          <p:stCondLst>
                                            <p:cond delay="0"/>
                                          </p:stCondLst>
                                        </p:cTn>
                                        <p:tgtEl>
                                          <p:spTgt spid="175111"/>
                                        </p:tgtEl>
                                        <p:attrNameLst>
                                          <p:attrName>style.visibility</p:attrName>
                                        </p:attrNameLst>
                                      </p:cBhvr>
                                      <p:to>
                                        <p:strVal val="visible"/>
                                      </p:to>
                                    </p:set>
                                    <p:animEffect transition="in" filter="dissolve">
                                      <p:cBhvr>
                                        <p:cTn id="22" dur="500"/>
                                        <p:tgtEl>
                                          <p:spTgt spid="175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8" grpId="0"/>
      <p:bldP spid="1751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41980" y="139065"/>
            <a:ext cx="5795645" cy="2008505"/>
          </a:xfrm>
        </p:spPr>
        <p:txBody>
          <a:bodyPr/>
          <a:lstStyle/>
          <a:p>
            <a:pPr marL="457200" indent="-457200">
              <a:lnSpc>
                <a:spcPct val="150000"/>
              </a:lnSpc>
              <a:buFont typeface="Arial" panose="020B0604020202020204" pitchFamily="34" charset="0"/>
              <a:buChar char="•"/>
              <a:defRPr/>
            </a:pPr>
            <a:r>
              <a:rPr lang="zh-CN" altLang="en-US" dirty="0">
                <a:sym typeface="+mn-ea"/>
              </a:rPr>
              <a:t>选择操作</a:t>
            </a:r>
            <a:r>
              <a:rPr lang="en-US" altLang="zh-CN" dirty="0">
                <a:sym typeface="+mn-ea"/>
              </a:rPr>
              <a:t>(selection)</a:t>
            </a:r>
            <a:endParaRPr lang="en-US" altLang="zh-CN" dirty="0"/>
          </a:p>
          <a:p>
            <a:pPr marL="457200" indent="-457200">
              <a:lnSpc>
                <a:spcPct val="150000"/>
              </a:lnSpc>
              <a:buFont typeface="Arial" panose="020B0604020202020204" pitchFamily="34" charset="0"/>
              <a:buChar char="•"/>
              <a:defRPr/>
            </a:pPr>
            <a:r>
              <a:rPr lang="zh-CN" altLang="en-US" dirty="0">
                <a:sym typeface="+mn-ea"/>
              </a:rPr>
              <a:t>交叉操作</a:t>
            </a:r>
            <a:r>
              <a:rPr lang="en-US" altLang="zh-CN" dirty="0">
                <a:sym typeface="+mn-ea"/>
              </a:rPr>
              <a:t>(crossover)</a:t>
            </a:r>
            <a:endParaRPr lang="en-US" altLang="zh-CN" dirty="0"/>
          </a:p>
          <a:p>
            <a:pPr marL="457200" indent="-457200">
              <a:lnSpc>
                <a:spcPct val="150000"/>
              </a:lnSpc>
              <a:buFont typeface="Arial" panose="020B0604020202020204" pitchFamily="34" charset="0"/>
              <a:buChar char="•"/>
              <a:defRPr/>
            </a:pPr>
            <a:r>
              <a:rPr lang="zh-CN" altLang="en-US" dirty="0">
                <a:sym typeface="+mn-ea"/>
              </a:rPr>
              <a:t>变异操作</a:t>
            </a:r>
            <a:r>
              <a:rPr lang="en-US" altLang="zh-CN" dirty="0">
                <a:sym typeface="+mn-ea"/>
              </a:rPr>
              <a:t>(mutation)</a:t>
            </a:r>
            <a:endParaRPr lang="zh-CN" altLang="en-US"/>
          </a:p>
        </p:txBody>
      </p:sp>
      <p:sp>
        <p:nvSpPr>
          <p:cNvPr id="3" name="标题 2"/>
          <p:cNvSpPr>
            <a:spLocks noGrp="1"/>
          </p:cNvSpPr>
          <p:nvPr>
            <p:ph type="title"/>
          </p:nvPr>
        </p:nvSpPr>
        <p:spPr>
          <a:xfrm>
            <a:off x="457200" y="338455"/>
            <a:ext cx="3133725" cy="1143000"/>
          </a:xfrm>
        </p:spPr>
        <p:txBody>
          <a:bodyPr/>
          <a:lstStyle/>
          <a:p>
            <a:r>
              <a:rPr lang="zh-CN" altLang="en-US"/>
              <a:t>遗传操作</a:t>
            </a:r>
          </a:p>
        </p:txBody>
      </p:sp>
      <p:graphicFrame>
        <p:nvGraphicFramePr>
          <p:cNvPr id="10" name="Object 4"/>
          <p:cNvGraphicFramePr>
            <a:graphicFrameLocks noChangeAspect="1"/>
          </p:cNvGraphicFramePr>
          <p:nvPr/>
        </p:nvGraphicFramePr>
        <p:xfrm>
          <a:off x="-635" y="2321560"/>
          <a:ext cx="8935720" cy="4535805"/>
        </p:xfrm>
        <a:graphic>
          <a:graphicData uri="http://schemas.openxmlformats.org/presentationml/2006/ole">
            <mc:AlternateContent xmlns:mc="http://schemas.openxmlformats.org/markup-compatibility/2006">
              <mc:Choice xmlns:v="urn:schemas-microsoft-com:vml" Requires="v">
                <p:oleObj spid="_x0000_s8325" name="位图图像" r:id="rId4" imgW="4581525" imgH="2847975" progId="Paint.Picture">
                  <p:embed/>
                </p:oleObj>
              </mc:Choice>
              <mc:Fallback>
                <p:oleObj name="位图图像" r:id="rId4" imgW="4581525" imgH="2847975"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 y="2321560"/>
                        <a:ext cx="8935720" cy="453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p:cNvSpPr>
            <a:spLocks noGrp="1"/>
          </p:cNvSpPr>
          <p:nvPr>
            <p:ph idx="1"/>
          </p:nvPr>
        </p:nvSpPr>
        <p:spPr>
          <a:xfrm>
            <a:off x="468313" y="1341438"/>
            <a:ext cx="8135937" cy="5183187"/>
          </a:xfrm>
        </p:spPr>
        <p:txBody>
          <a:bodyPr vert="horz" wrap="square" anchor="t"/>
          <a:lstStyle/>
          <a:p>
            <a:pPr>
              <a:buSzPct val="68000"/>
            </a:pPr>
            <a:r>
              <a:rPr kumimoji="0" lang="zh-CN" altLang="en-US" kern="1200" dirty="0">
                <a:latin typeface="Times New Roman" panose="02020603050405020304" pitchFamily="18" charset="0"/>
                <a:ea typeface="+mn-ea"/>
                <a:cs typeface="Times New Roman" panose="02020603050405020304" pitchFamily="18" charset="0"/>
              </a:rPr>
              <a:t>选择操作是</a:t>
            </a:r>
            <a:r>
              <a:rPr kumimoji="0" lang="en-GB" altLang="zh-CN" kern="1200" dirty="0">
                <a:latin typeface="Times New Roman" panose="02020603050405020304" pitchFamily="18" charset="0"/>
                <a:ea typeface="+mn-ea"/>
                <a:cs typeface="Times New Roman" panose="02020603050405020304" pitchFamily="18" charset="0"/>
              </a:rPr>
              <a:t>GA</a:t>
            </a:r>
            <a:r>
              <a:rPr kumimoji="0" lang="zh-CN" altLang="en-US" kern="1200" dirty="0">
                <a:latin typeface="Times New Roman" panose="02020603050405020304" pitchFamily="18" charset="0"/>
                <a:ea typeface="+mn-ea"/>
                <a:cs typeface="Times New Roman" panose="02020603050405020304" pitchFamily="18" charset="0"/>
              </a:rPr>
              <a:t>中非常重要且耗时的操作</a:t>
            </a:r>
            <a:endParaRPr kumimoji="0" lang="en-GB" altLang="zh-CN" kern="1200" dirty="0">
              <a:latin typeface="Times New Roman" panose="02020603050405020304" pitchFamily="18" charset="0"/>
              <a:ea typeface="+mn-ea"/>
              <a:cs typeface="Times New Roman" panose="02020603050405020304" pitchFamily="18" charset="0"/>
            </a:endParaRPr>
          </a:p>
          <a:p>
            <a:pPr>
              <a:buSzPct val="68000"/>
            </a:pPr>
            <a:r>
              <a:rPr kumimoji="0" lang="zh-CN" altLang="en-US" kern="1200" dirty="0">
                <a:latin typeface="Times New Roman" panose="02020603050405020304" pitchFamily="18" charset="0"/>
                <a:ea typeface="+mn-ea"/>
                <a:cs typeface="Times New Roman" panose="02020603050405020304" pitchFamily="18" charset="0"/>
              </a:rPr>
              <a:t>保证较优的个体有更高的繁殖机会，是种群进化的主要驱动力</a:t>
            </a:r>
            <a:endParaRPr kumimoji="0" lang="en-US" altLang="zh-CN" kern="1200" dirty="0">
              <a:latin typeface="Times New Roman" panose="02020603050405020304" pitchFamily="18" charset="0"/>
              <a:ea typeface="+mn-ea"/>
              <a:cs typeface="Times New Roman" panose="02020603050405020304" pitchFamily="18" charset="0"/>
            </a:endParaRPr>
          </a:p>
          <a:p>
            <a:pPr>
              <a:buSzPct val="68000"/>
            </a:pPr>
            <a:r>
              <a:rPr kumimoji="0" lang="zh-CN" altLang="en-US" kern="1200" dirty="0">
                <a:latin typeface="Times New Roman" panose="02020603050405020304" pitchFamily="18" charset="0"/>
                <a:ea typeface="+mn-ea"/>
                <a:cs typeface="Times New Roman" panose="02020603050405020304" pitchFamily="18" charset="0"/>
              </a:rPr>
              <a:t>注意</a:t>
            </a:r>
            <a:endParaRPr kumimoji="0" lang="en-GB" altLang="zh-CN" kern="1200" dirty="0">
              <a:latin typeface="Times New Roman" panose="02020603050405020304" pitchFamily="18" charset="0"/>
              <a:ea typeface="+mn-ea"/>
              <a:cs typeface="Times New Roman" panose="02020603050405020304" pitchFamily="18" charset="0"/>
            </a:endParaRPr>
          </a:p>
          <a:p>
            <a:pPr lvl="1"/>
            <a:r>
              <a:rPr kumimoji="0" lang="zh-CN" altLang="en-US" kern="1200" dirty="0">
                <a:latin typeface="Times New Roman" panose="02020603050405020304" pitchFamily="18" charset="0"/>
                <a:ea typeface="+mn-ea"/>
                <a:cs typeface="Times New Roman" panose="02020603050405020304" pitchFamily="18" charset="0"/>
              </a:rPr>
              <a:t>给予次优个体</a:t>
            </a:r>
            <a:r>
              <a:rPr kumimoji="0" lang="zh-CN" altLang="en-US" kern="1200" dirty="0">
                <a:solidFill>
                  <a:srgbClr val="FF0000"/>
                </a:solidFill>
                <a:latin typeface="Times New Roman" panose="02020603050405020304" pitchFamily="18" charset="0"/>
                <a:ea typeface="+mn-ea"/>
                <a:cs typeface="Times New Roman" panose="02020603050405020304" pitchFamily="18" charset="0"/>
              </a:rPr>
              <a:t>一定概率</a:t>
            </a:r>
            <a:r>
              <a:rPr kumimoji="0" lang="zh-CN" altLang="en-US" kern="1200" dirty="0">
                <a:latin typeface="Times New Roman" panose="02020603050405020304" pitchFamily="18" charset="0"/>
                <a:ea typeface="+mn-ea"/>
                <a:cs typeface="Times New Roman" panose="02020603050405020304" pitchFamily="18" charset="0"/>
              </a:rPr>
              <a:t>的繁殖机会能增加种群的</a:t>
            </a:r>
            <a:r>
              <a:rPr kumimoji="0" lang="zh-CN" altLang="en-US" kern="1200" dirty="0">
                <a:solidFill>
                  <a:srgbClr val="FF0000"/>
                </a:solidFill>
                <a:latin typeface="Times New Roman" panose="02020603050405020304" pitchFamily="18" charset="0"/>
                <a:ea typeface="+mn-ea"/>
                <a:cs typeface="Times New Roman" panose="02020603050405020304" pitchFamily="18" charset="0"/>
              </a:rPr>
              <a:t>多样性</a:t>
            </a:r>
            <a:r>
              <a:rPr kumimoji="0" lang="zh-CN" altLang="en-US" kern="1200" dirty="0">
                <a:latin typeface="Times New Roman" panose="02020603050405020304" pitchFamily="18" charset="0"/>
                <a:ea typeface="+mn-ea"/>
                <a:cs typeface="Times New Roman" panose="02020603050405020304" pitchFamily="18" charset="0"/>
              </a:rPr>
              <a:t>，有利于产生有用的基因</a:t>
            </a:r>
            <a:endParaRPr kumimoji="0" lang="en-US" altLang="zh-CN" kern="1200" dirty="0">
              <a:latin typeface="Times New Roman" panose="02020603050405020304" pitchFamily="18" charset="0"/>
              <a:ea typeface="+mn-ea"/>
              <a:cs typeface="Times New Roman" panose="02020603050405020304" pitchFamily="18" charset="0"/>
            </a:endParaRPr>
          </a:p>
          <a:p>
            <a:pPr>
              <a:buSzPct val="68000"/>
            </a:pPr>
            <a:r>
              <a:rPr kumimoji="0" lang="en-GB" altLang="zh-CN" kern="1200" dirty="0">
                <a:latin typeface="Times New Roman" panose="02020603050405020304" pitchFamily="18" charset="0"/>
                <a:ea typeface="+mn-ea"/>
                <a:cs typeface="Times New Roman" panose="02020603050405020304" pitchFamily="18" charset="0"/>
              </a:rPr>
              <a:t>Typical ways</a:t>
            </a:r>
          </a:p>
          <a:p>
            <a:pPr lvl="1"/>
            <a:r>
              <a:rPr kumimoji="0" lang="en-US" altLang="zh-CN" kern="1200" dirty="0">
                <a:latin typeface="Times New Roman" panose="02020603050405020304" pitchFamily="18" charset="0"/>
                <a:ea typeface="+mn-ea"/>
                <a:cs typeface="Times New Roman" panose="02020603050405020304" pitchFamily="18" charset="0"/>
              </a:rPr>
              <a:t>Roulette Wheel Selection(</a:t>
            </a:r>
            <a:r>
              <a:rPr lang="zh-CN" altLang="en-US" dirty="0"/>
              <a:t>赌轮选择</a:t>
            </a:r>
            <a:r>
              <a:rPr kumimoji="0" lang="en-US" altLang="zh-CN" kern="1200" dirty="0">
                <a:latin typeface="Times New Roman" panose="02020603050405020304" pitchFamily="18" charset="0"/>
                <a:ea typeface="+mn-ea"/>
                <a:cs typeface="Times New Roman" panose="02020603050405020304" pitchFamily="18" charset="0"/>
              </a:rPr>
              <a:t>)</a:t>
            </a:r>
          </a:p>
          <a:p>
            <a:pPr lvl="1"/>
            <a:r>
              <a:rPr kumimoji="0" lang="en-GB" altLang="zh-CN" kern="1200" dirty="0">
                <a:latin typeface="Times New Roman" panose="02020603050405020304" pitchFamily="18" charset="0"/>
                <a:ea typeface="+mn-ea"/>
                <a:cs typeface="Times New Roman" panose="02020603050405020304" pitchFamily="18" charset="0"/>
              </a:rPr>
              <a:t>Tournament</a:t>
            </a:r>
            <a:r>
              <a:rPr kumimoji="0" lang="en-GB" altLang="zh-CN" sz="2000" kern="1200" dirty="0">
                <a:latin typeface="Times New Roman" panose="02020603050405020304" pitchFamily="18" charset="0"/>
                <a:ea typeface="+mn-ea"/>
                <a:cs typeface="Times New Roman" panose="02020603050405020304" pitchFamily="18" charset="0"/>
              </a:rPr>
              <a:t> </a:t>
            </a:r>
            <a:r>
              <a:rPr kumimoji="0" lang="en-GB" altLang="zh-CN" kern="1200" dirty="0">
                <a:latin typeface="Times New Roman" panose="02020603050405020304" pitchFamily="18" charset="0"/>
                <a:ea typeface="+mn-ea"/>
                <a:cs typeface="Times New Roman" panose="02020603050405020304" pitchFamily="18" charset="0"/>
              </a:rPr>
              <a:t>selection(</a:t>
            </a:r>
            <a:r>
              <a:rPr kumimoji="0" lang="zh-CN" altLang="en-US" kern="1200" dirty="0">
                <a:latin typeface="Times New Roman" panose="02020603050405020304" pitchFamily="18" charset="0"/>
                <a:ea typeface="+mn-ea"/>
                <a:cs typeface="Times New Roman" panose="02020603050405020304" pitchFamily="18" charset="0"/>
              </a:rPr>
              <a:t>联</a:t>
            </a:r>
            <a:r>
              <a:rPr kumimoji="0" lang="zh-CN" altLang="en-GB" kern="1200" dirty="0">
                <a:latin typeface="Times New Roman" panose="02020603050405020304" pitchFamily="18" charset="0"/>
                <a:ea typeface="+mn-ea"/>
                <a:cs typeface="Times New Roman" panose="02020603050405020304" pitchFamily="18" charset="0"/>
              </a:rPr>
              <a:t>赛</a:t>
            </a:r>
            <a:r>
              <a:rPr kumimoji="0" lang="zh-CN" altLang="en-US" kern="1200" dirty="0">
                <a:latin typeface="Times New Roman" panose="02020603050405020304" pitchFamily="18" charset="0"/>
                <a:ea typeface="+mn-ea"/>
                <a:cs typeface="Times New Roman" panose="02020603050405020304" pitchFamily="18" charset="0"/>
              </a:rPr>
              <a:t>选择</a:t>
            </a:r>
            <a:r>
              <a:rPr kumimoji="0" lang="en-GB" altLang="zh-CN" kern="1200" dirty="0">
                <a:latin typeface="Times New Roman" panose="02020603050405020304" pitchFamily="18" charset="0"/>
                <a:ea typeface="+mn-ea"/>
                <a:cs typeface="Times New Roman" panose="02020603050405020304" pitchFamily="18" charset="0"/>
              </a:rPr>
              <a:t>)</a:t>
            </a:r>
          </a:p>
          <a:p>
            <a:pPr lvl="1"/>
            <a:r>
              <a:rPr kumimoji="0" lang="zh-CN" altLang="en-GB" kern="1200" dirty="0">
                <a:latin typeface="Times New Roman" panose="02020603050405020304" pitchFamily="18" charset="0"/>
                <a:ea typeface="宋体" panose="02010600030101010101" pitchFamily="2" charset="-122"/>
                <a:cs typeface="+mn-cs"/>
              </a:rPr>
              <a:t>最佳个体保存方法</a:t>
            </a:r>
          </a:p>
        </p:txBody>
      </p:sp>
      <p:sp>
        <p:nvSpPr>
          <p:cNvPr id="157700" name="Rectangle 4"/>
          <p:cNvSpPr>
            <a:spLocks noGrp="1" noChangeArrowheads="1"/>
          </p:cNvSpPr>
          <p:nvPr>
            <p:ph type="title"/>
          </p:nvPr>
        </p:nvSpPr>
        <p:spPr>
          <a:xfrm>
            <a:off x="457200" y="274638"/>
            <a:ext cx="8229600" cy="994122"/>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a:t>
            </a:r>
            <a:r>
              <a:rPr kumimoji="0" lang="en-GB"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 Selection Strategy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
          <p:cNvSpPr>
            <a:spLocks noGrp="1"/>
          </p:cNvSpPr>
          <p:nvPr>
            <p:ph idx="1"/>
          </p:nvPr>
        </p:nvSpPr>
        <p:spPr>
          <a:xfrm>
            <a:off x="468313" y="1341438"/>
            <a:ext cx="7772400" cy="574675"/>
          </a:xfrm>
        </p:spPr>
        <p:txBody>
          <a:bodyPr vert="horz" wrap="square" anchor="t"/>
          <a:lstStyle/>
          <a:p>
            <a:pPr>
              <a:buSzPct val="68000"/>
            </a:pPr>
            <a:r>
              <a:rPr kumimoji="0" lang="en-US" altLang="zh-CN" kern="1200" dirty="0">
                <a:latin typeface="Times New Roman" panose="02020603050405020304" pitchFamily="18" charset="0"/>
                <a:ea typeface="+mn-ea"/>
                <a:cs typeface="Times New Roman" panose="02020603050405020304" pitchFamily="18" charset="0"/>
              </a:rPr>
              <a:t>Roulette Wheel Selection</a:t>
            </a:r>
            <a:r>
              <a:rPr kumimoji="0" lang="en-GB" altLang="zh-CN" kern="1200" dirty="0">
                <a:latin typeface="Times New Roman" panose="02020603050405020304" pitchFamily="18" charset="0"/>
                <a:ea typeface="+mn-ea"/>
                <a:cs typeface="Times New Roman" panose="02020603050405020304" pitchFamily="18" charset="0"/>
              </a:rPr>
              <a:t> </a:t>
            </a:r>
            <a:endParaRPr kumimoji="0" lang="en-GB" altLang="zh-CN" kern="1200" dirty="0">
              <a:latin typeface="Times New Roman" panose="02020603050405020304" pitchFamily="18" charset="0"/>
              <a:ea typeface="Times New Roman" panose="02020603050405020304" pitchFamily="18" charset="0"/>
              <a:cs typeface="+mn-cs"/>
            </a:endParaRPr>
          </a:p>
        </p:txBody>
      </p:sp>
      <p:sp>
        <p:nvSpPr>
          <p:cNvPr id="41986" name="标题 1"/>
          <p:cNvSpPr>
            <a:spLocks noGrp="1"/>
          </p:cNvSpPr>
          <p:nvPr>
            <p:ph type="title"/>
          </p:nvPr>
        </p:nvSpPr>
        <p:spPr>
          <a:xfrm>
            <a:off x="604043" y="260649"/>
            <a:ext cx="7793037" cy="791863"/>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a:t>
            </a:r>
            <a:r>
              <a:rPr kumimoji="0" lang="en-GB"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 Selection Strategy</a:t>
            </a:r>
            <a:endParaRPr kumimoji="0" lang="zh-CN" altLang="en-US"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p:txBody>
      </p:sp>
      <p:sp>
        <p:nvSpPr>
          <p:cNvPr id="42000" name="Rectangle 16"/>
          <p:cNvSpPr/>
          <p:nvPr/>
        </p:nvSpPr>
        <p:spPr>
          <a:xfrm>
            <a:off x="468313" y="1916113"/>
            <a:ext cx="4495800" cy="3662362"/>
          </a:xfrm>
          <a:prstGeom prst="rect">
            <a:avLst/>
          </a:prstGeom>
          <a:noFill/>
          <a:ln w="9525">
            <a:noFill/>
          </a:ln>
        </p:spPr>
        <p:txBody>
          <a:bodyPr/>
          <a:lstStyle/>
          <a:p>
            <a:pPr marL="342900" indent="-342900">
              <a:spcBef>
                <a:spcPct val="20000"/>
              </a:spcBef>
              <a:buClr>
                <a:srgbClr val="44B9E8"/>
              </a:buClr>
              <a:buSzPct val="60000"/>
              <a:buFont typeface="Wingdings" panose="05000000000000000000" pitchFamily="2" charset="2"/>
              <a:buBlip>
                <a:blip r:embed="rId3"/>
              </a:buBlip>
            </a:pPr>
            <a:r>
              <a:rPr lang="en-GB" altLang="zh-CN" sz="2800" dirty="0">
                <a:solidFill>
                  <a:srgbClr val="000000"/>
                </a:solidFill>
                <a:latin typeface="Times New Roman" panose="02020603050405020304" pitchFamily="18" charset="0"/>
                <a:ea typeface="楷体_GB2312"/>
              </a:rPr>
              <a:t>Expected number of times  </a:t>
            </a:r>
            <a:r>
              <a:rPr lang="en-GB" altLang="zh-CN" sz="2800" b="1" i="1" dirty="0">
                <a:solidFill>
                  <a:srgbClr val="000000"/>
                </a:solidFill>
                <a:latin typeface="Times New Roman" panose="02020603050405020304" pitchFamily="18" charset="0"/>
                <a:ea typeface="楷体_GB2312"/>
              </a:rPr>
              <a:t>f</a:t>
            </a:r>
            <a:r>
              <a:rPr lang="en-GB" altLang="zh-CN" sz="3200" b="1" i="1" baseline="-20000" dirty="0">
                <a:solidFill>
                  <a:srgbClr val="000000"/>
                </a:solidFill>
                <a:latin typeface="Times New Roman" panose="02020603050405020304" pitchFamily="18" charset="0"/>
                <a:ea typeface="楷体_GB2312"/>
              </a:rPr>
              <a:t>i</a:t>
            </a:r>
            <a:r>
              <a:rPr lang="en-GB" altLang="zh-CN" sz="2800" dirty="0">
                <a:solidFill>
                  <a:srgbClr val="000000"/>
                </a:solidFill>
                <a:latin typeface="Times New Roman" panose="02020603050405020304" pitchFamily="18" charset="0"/>
                <a:ea typeface="楷体_GB2312"/>
              </a:rPr>
              <a:t>  is selected for mating is: </a:t>
            </a:r>
            <a:r>
              <a:rPr lang="en-GB" altLang="zh-CN" sz="2800" b="1" i="1" dirty="0">
                <a:solidFill>
                  <a:srgbClr val="000000"/>
                </a:solidFill>
                <a:latin typeface="Times New Roman" panose="02020603050405020304" pitchFamily="18" charset="0"/>
                <a:ea typeface="楷体_GB2312"/>
              </a:rPr>
              <a:t>f</a:t>
            </a:r>
            <a:r>
              <a:rPr lang="en-GB" altLang="zh-CN" sz="3200" b="1" i="1" baseline="-20000" dirty="0">
                <a:solidFill>
                  <a:srgbClr val="000000"/>
                </a:solidFill>
                <a:latin typeface="Times New Roman" panose="02020603050405020304" pitchFamily="18" charset="0"/>
                <a:ea typeface="楷体_GB2312"/>
              </a:rPr>
              <a:t>i</a:t>
            </a:r>
            <a:r>
              <a:rPr lang="en-GB" altLang="zh-CN" sz="2800" dirty="0">
                <a:solidFill>
                  <a:srgbClr val="000000"/>
                </a:solidFill>
                <a:latin typeface="Times New Roman" panose="02020603050405020304" pitchFamily="18" charset="0"/>
                <a:ea typeface="楷体_GB2312"/>
              </a:rPr>
              <a:t> /∑</a:t>
            </a:r>
            <a:r>
              <a:rPr lang="en-GB" altLang="zh-CN" sz="2800" b="1" i="1" dirty="0">
                <a:solidFill>
                  <a:srgbClr val="000000"/>
                </a:solidFill>
                <a:latin typeface="Times New Roman" panose="02020603050405020304" pitchFamily="18" charset="0"/>
                <a:ea typeface="楷体_GB2312"/>
              </a:rPr>
              <a:t>f</a:t>
            </a:r>
            <a:r>
              <a:rPr lang="en-GB" altLang="zh-CN" sz="3200" b="1" i="1" baseline="-20000" dirty="0">
                <a:solidFill>
                  <a:srgbClr val="000000"/>
                </a:solidFill>
                <a:latin typeface="Times New Roman" panose="02020603050405020304" pitchFamily="18" charset="0"/>
                <a:ea typeface="楷体_GB2312"/>
              </a:rPr>
              <a:t>j</a:t>
            </a:r>
            <a:endParaRPr lang="en-GB" altLang="zh-CN" sz="2800" dirty="0">
              <a:solidFill>
                <a:srgbClr val="000000"/>
              </a:solidFill>
              <a:latin typeface="Times New Roman" panose="02020603050405020304" pitchFamily="18" charset="0"/>
              <a:ea typeface="楷体_GB2312"/>
            </a:endParaRPr>
          </a:p>
          <a:p>
            <a:pPr marL="342900" indent="-342900">
              <a:spcBef>
                <a:spcPct val="20000"/>
              </a:spcBef>
              <a:buClr>
                <a:srgbClr val="44B9E8"/>
              </a:buClr>
              <a:buSzPct val="60000"/>
              <a:buFont typeface="Wingdings" panose="05000000000000000000" pitchFamily="2" charset="2"/>
              <a:buBlip>
                <a:blip r:embed="rId3"/>
              </a:buBlip>
            </a:pPr>
            <a:r>
              <a:rPr lang="en-GB" altLang="zh-CN" sz="2800" dirty="0">
                <a:solidFill>
                  <a:srgbClr val="000000"/>
                </a:solidFill>
                <a:latin typeface="Times New Roman" panose="02020603050405020304" pitchFamily="18" charset="0"/>
                <a:ea typeface="楷体_GB2312"/>
              </a:rPr>
              <a:t>Better (fitter) individuals have:</a:t>
            </a:r>
          </a:p>
          <a:p>
            <a:pPr marL="742950" lvl="1" indent="-285750">
              <a:spcBef>
                <a:spcPct val="10000"/>
              </a:spcBef>
              <a:buClr>
                <a:srgbClr val="FF8119"/>
              </a:buClr>
              <a:buSzPct val="55000"/>
              <a:buFont typeface="Wingdings" panose="05000000000000000000" pitchFamily="2" charset="2"/>
              <a:buBlip>
                <a:blip r:embed="rId4"/>
              </a:buBlip>
            </a:pPr>
            <a:r>
              <a:rPr lang="en-GB" altLang="zh-CN" sz="2400" dirty="0">
                <a:solidFill>
                  <a:srgbClr val="000000"/>
                </a:solidFill>
                <a:latin typeface="Times New Roman" panose="02020603050405020304" pitchFamily="18" charset="0"/>
                <a:ea typeface="楷体_GB2312"/>
              </a:rPr>
              <a:t>more space</a:t>
            </a:r>
          </a:p>
          <a:p>
            <a:pPr marL="742950" lvl="1" indent="-285750">
              <a:spcBef>
                <a:spcPct val="10000"/>
              </a:spcBef>
              <a:buClr>
                <a:srgbClr val="FF8119"/>
              </a:buClr>
              <a:buSzPct val="55000"/>
              <a:buFont typeface="Wingdings" panose="05000000000000000000" pitchFamily="2" charset="2"/>
              <a:buBlip>
                <a:blip r:embed="rId4"/>
              </a:buBlip>
            </a:pPr>
            <a:r>
              <a:rPr lang="en-GB" altLang="zh-CN" sz="2400" dirty="0">
                <a:solidFill>
                  <a:srgbClr val="000000"/>
                </a:solidFill>
                <a:latin typeface="Times New Roman" panose="02020603050405020304" pitchFamily="18" charset="0"/>
                <a:ea typeface="楷体_GB2312"/>
              </a:rPr>
              <a:t>more chances to be selected</a:t>
            </a:r>
          </a:p>
        </p:txBody>
      </p:sp>
      <p:grpSp>
        <p:nvGrpSpPr>
          <p:cNvPr id="42013" name="Group 29"/>
          <p:cNvGrpSpPr/>
          <p:nvPr/>
        </p:nvGrpSpPr>
        <p:grpSpPr>
          <a:xfrm rot="329872">
            <a:off x="5651500" y="2060575"/>
            <a:ext cx="3313113" cy="3311525"/>
            <a:chOff x="2106" y="1325"/>
            <a:chExt cx="2087" cy="2086"/>
          </a:xfrm>
        </p:grpSpPr>
        <p:sp>
          <p:nvSpPr>
            <p:cNvPr id="46091" name="Freeform 30"/>
            <p:cNvSpPr/>
            <p:nvPr/>
          </p:nvSpPr>
          <p:spPr>
            <a:xfrm>
              <a:off x="3150" y="1325"/>
              <a:ext cx="989" cy="1043"/>
            </a:xfrm>
            <a:custGeom>
              <a:avLst/>
              <a:gdLst/>
              <a:ahLst/>
              <a:cxnLst>
                <a:cxn ang="0">
                  <a:pos x="989" y="713"/>
                </a:cxn>
                <a:cxn ang="0">
                  <a:pos x="0" y="0"/>
                </a:cxn>
                <a:cxn ang="0">
                  <a:pos x="0" y="1043"/>
                </a:cxn>
                <a:cxn ang="0">
                  <a:pos x="989" y="713"/>
                </a:cxn>
              </a:cxnLst>
              <a:rect l="0" t="0" r="0" b="0"/>
              <a:pathLst>
                <a:path w="165" h="174">
                  <a:moveTo>
                    <a:pt x="165" y="119"/>
                  </a:moveTo>
                  <a:cubicBezTo>
                    <a:pt x="141" y="48"/>
                    <a:pt x="75" y="0"/>
                    <a:pt x="0" y="0"/>
                  </a:cubicBezTo>
                  <a:lnTo>
                    <a:pt x="0" y="174"/>
                  </a:lnTo>
                  <a:lnTo>
                    <a:pt x="165" y="119"/>
                  </a:lnTo>
                  <a:close/>
                </a:path>
              </a:pathLst>
            </a:custGeom>
            <a:solidFill>
              <a:srgbClr val="C4709A">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092" name="Freeform 31"/>
            <p:cNvSpPr/>
            <p:nvPr/>
          </p:nvSpPr>
          <p:spPr>
            <a:xfrm>
              <a:off x="3150" y="2038"/>
              <a:ext cx="1043" cy="935"/>
            </a:xfrm>
            <a:custGeom>
              <a:avLst/>
              <a:gdLst/>
              <a:ahLst/>
              <a:cxnLst>
                <a:cxn ang="0">
                  <a:pos x="839" y="935"/>
                </a:cxn>
                <a:cxn ang="0">
                  <a:pos x="1043" y="330"/>
                </a:cxn>
                <a:cxn ang="0">
                  <a:pos x="989" y="0"/>
                </a:cxn>
                <a:cxn ang="0">
                  <a:pos x="0" y="330"/>
                </a:cxn>
                <a:cxn ang="0">
                  <a:pos x="839" y="935"/>
                </a:cxn>
              </a:cxnLst>
              <a:rect l="0" t="0" r="0" b="0"/>
              <a:pathLst>
                <a:path w="174" h="156">
                  <a:moveTo>
                    <a:pt x="140" y="156"/>
                  </a:moveTo>
                  <a:cubicBezTo>
                    <a:pt x="162" y="127"/>
                    <a:pt x="174" y="91"/>
                    <a:pt x="174" y="55"/>
                  </a:cubicBezTo>
                  <a:cubicBezTo>
                    <a:pt x="174" y="36"/>
                    <a:pt x="171" y="18"/>
                    <a:pt x="165" y="0"/>
                  </a:cubicBezTo>
                  <a:lnTo>
                    <a:pt x="0" y="55"/>
                  </a:lnTo>
                  <a:lnTo>
                    <a:pt x="140" y="156"/>
                  </a:lnTo>
                  <a:close/>
                </a:path>
              </a:pathLst>
            </a:custGeom>
            <a:solidFill>
              <a:srgbClr val="4B4EB5">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093" name="Freeform 32"/>
            <p:cNvSpPr/>
            <p:nvPr/>
          </p:nvSpPr>
          <p:spPr>
            <a:xfrm>
              <a:off x="2106" y="1373"/>
              <a:ext cx="1883" cy="2038"/>
            </a:xfrm>
            <a:custGeom>
              <a:avLst/>
              <a:gdLst/>
              <a:ahLst/>
              <a:cxnLst>
                <a:cxn ang="0">
                  <a:pos x="714" y="0"/>
                </a:cxn>
                <a:cxn ang="0">
                  <a:pos x="0" y="989"/>
                </a:cxn>
                <a:cxn ang="0">
                  <a:pos x="1043" y="2038"/>
                </a:cxn>
                <a:cxn ang="0">
                  <a:pos x="1883" y="1600"/>
                </a:cxn>
                <a:cxn ang="0">
                  <a:pos x="1043" y="995"/>
                </a:cxn>
                <a:cxn ang="0">
                  <a:pos x="714" y="0"/>
                </a:cxn>
              </a:cxnLst>
              <a:rect l="0" t="0" r="0" b="0"/>
              <a:pathLst>
                <a:path w="314" h="340">
                  <a:moveTo>
                    <a:pt x="119" y="0"/>
                  </a:moveTo>
                  <a:cubicBezTo>
                    <a:pt x="48" y="24"/>
                    <a:pt x="0" y="90"/>
                    <a:pt x="0" y="165"/>
                  </a:cubicBezTo>
                  <a:cubicBezTo>
                    <a:pt x="0" y="262"/>
                    <a:pt x="77" y="340"/>
                    <a:pt x="174" y="340"/>
                  </a:cubicBezTo>
                  <a:cubicBezTo>
                    <a:pt x="229" y="339"/>
                    <a:pt x="282" y="313"/>
                    <a:pt x="314" y="267"/>
                  </a:cubicBezTo>
                  <a:lnTo>
                    <a:pt x="174" y="166"/>
                  </a:lnTo>
                  <a:lnTo>
                    <a:pt x="119" y="0"/>
                  </a:lnTo>
                  <a:close/>
                </a:path>
              </a:pathLst>
            </a:custGeom>
            <a:solidFill>
              <a:srgbClr val="C481CF">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094" name="Freeform 33"/>
            <p:cNvSpPr/>
            <p:nvPr/>
          </p:nvSpPr>
          <p:spPr>
            <a:xfrm>
              <a:off x="2820" y="1325"/>
              <a:ext cx="330" cy="1043"/>
            </a:xfrm>
            <a:custGeom>
              <a:avLst/>
              <a:gdLst/>
              <a:ahLst/>
              <a:cxnLst>
                <a:cxn ang="0">
                  <a:pos x="324" y="0"/>
                </a:cxn>
                <a:cxn ang="0">
                  <a:pos x="0" y="48"/>
                </a:cxn>
                <a:cxn ang="0">
                  <a:pos x="330" y="1043"/>
                </a:cxn>
                <a:cxn ang="0">
                  <a:pos x="324" y="0"/>
                </a:cxn>
              </a:cxnLst>
              <a:rect l="0" t="0" r="0" b="0"/>
              <a:pathLst>
                <a:path w="55" h="174">
                  <a:moveTo>
                    <a:pt x="54" y="0"/>
                  </a:moveTo>
                  <a:cubicBezTo>
                    <a:pt x="36" y="0"/>
                    <a:pt x="18" y="2"/>
                    <a:pt x="0" y="8"/>
                  </a:cubicBezTo>
                  <a:lnTo>
                    <a:pt x="55" y="174"/>
                  </a:lnTo>
                  <a:lnTo>
                    <a:pt x="54" y="0"/>
                  </a:lnTo>
                  <a:close/>
                </a:path>
              </a:pathLst>
            </a:custGeom>
            <a:solidFill>
              <a:srgbClr val="76B749">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grpSp>
      <p:sp>
        <p:nvSpPr>
          <p:cNvPr id="46086" name="AutoShape 34"/>
          <p:cNvSpPr/>
          <p:nvPr/>
        </p:nvSpPr>
        <p:spPr>
          <a:xfrm rot="10800000">
            <a:off x="4097269" y="4013009"/>
            <a:ext cx="1512887" cy="576262"/>
          </a:xfrm>
          <a:prstGeom prst="wedgeEllipseCallout">
            <a:avLst>
              <a:gd name="adj1" fmla="val -76549"/>
              <a:gd name="adj2" fmla="val 109806"/>
            </a:avLst>
          </a:prstGeom>
          <a:solidFill>
            <a:srgbClr val="FFFFFF"/>
          </a:solidFill>
          <a:ln w="28575" cap="flat" cmpd="sng">
            <a:solidFill>
              <a:srgbClr val="FF0000"/>
            </a:solidFill>
            <a:prstDash val="solid"/>
            <a:miter/>
            <a:headEnd type="none" w="med" len="med"/>
            <a:tailEnd type="none" w="med" len="med"/>
          </a:ln>
        </p:spPr>
        <p:txBody>
          <a:bodyPr rot="10800000"/>
          <a:lstStyle/>
          <a:p>
            <a:pPr algn="ctr" eaLnBrk="0" hangingPunct="0">
              <a:spcBef>
                <a:spcPct val="50000"/>
              </a:spcBef>
            </a:pPr>
            <a:r>
              <a:rPr lang="en-GB" altLang="zh-CN" sz="2400" dirty="0">
                <a:solidFill>
                  <a:srgbClr val="0000DE"/>
                </a:solidFill>
                <a:latin typeface="Arial" panose="020B0604020202020204" pitchFamily="34" charset="0"/>
                <a:ea typeface="宋体" panose="02010600030101010101" pitchFamily="2" charset="-122"/>
              </a:rPr>
              <a:t>Best</a:t>
            </a:r>
            <a:endParaRPr lang="zh-CN" altLang="en-US" sz="2400" dirty="0">
              <a:solidFill>
                <a:srgbClr val="000000"/>
              </a:solidFill>
              <a:latin typeface="Arial" panose="020B0604020202020204" pitchFamily="34" charset="0"/>
              <a:ea typeface="宋体" panose="02010600030101010101" pitchFamily="2" charset="-122"/>
            </a:endParaRPr>
          </a:p>
        </p:txBody>
      </p:sp>
      <p:sp>
        <p:nvSpPr>
          <p:cNvPr id="46087" name="AutoShape 35"/>
          <p:cNvSpPr/>
          <p:nvPr/>
        </p:nvSpPr>
        <p:spPr>
          <a:xfrm rot="10800000">
            <a:off x="5722938" y="1052513"/>
            <a:ext cx="1512887" cy="576262"/>
          </a:xfrm>
          <a:prstGeom prst="wedgeEllipseCallout">
            <a:avLst>
              <a:gd name="adj1" fmla="val -39194"/>
              <a:gd name="adj2" fmla="val -163500"/>
            </a:avLst>
          </a:prstGeom>
          <a:solidFill>
            <a:srgbClr val="FFFFFF"/>
          </a:solidFill>
          <a:ln w="28575" cap="flat" cmpd="sng">
            <a:solidFill>
              <a:srgbClr val="FF0000"/>
            </a:solidFill>
            <a:prstDash val="solid"/>
            <a:miter/>
            <a:headEnd type="none" w="med" len="med"/>
            <a:tailEnd type="none" w="med" len="med"/>
          </a:ln>
        </p:spPr>
        <p:txBody>
          <a:bodyPr rot="10800000"/>
          <a:lstStyle/>
          <a:p>
            <a:pPr algn="ctr" eaLnBrk="0" hangingPunct="0">
              <a:spcBef>
                <a:spcPct val="50000"/>
              </a:spcBef>
            </a:pPr>
            <a:r>
              <a:rPr lang="en-GB" altLang="zh-CN" sz="2800" dirty="0">
                <a:solidFill>
                  <a:srgbClr val="0000DE"/>
                </a:solidFill>
                <a:latin typeface="Times New Roman" panose="02020603050405020304" pitchFamily="18" charset="0"/>
                <a:ea typeface="宋体" panose="02010600030101010101" pitchFamily="2" charset="-122"/>
              </a:rPr>
              <a:t>Worst</a:t>
            </a:r>
            <a:endParaRPr lang="zh-CN" altLang="en-US" sz="2800" dirty="0">
              <a:solidFill>
                <a:srgbClr val="0000DE"/>
              </a:solidFill>
              <a:latin typeface="Times New Roman" panose="02020603050405020304" pitchFamily="18" charset="0"/>
              <a:ea typeface="宋体" panose="02010600030101010101" pitchFamily="2" charset="-122"/>
            </a:endParaRPr>
          </a:p>
        </p:txBody>
      </p:sp>
      <p:grpSp>
        <p:nvGrpSpPr>
          <p:cNvPr id="46088" name="Group 38"/>
          <p:cNvGrpSpPr/>
          <p:nvPr/>
        </p:nvGrpSpPr>
        <p:grpSpPr>
          <a:xfrm>
            <a:off x="7197725" y="2252663"/>
            <a:ext cx="222250" cy="1608137"/>
            <a:chOff x="4534" y="1344"/>
            <a:chExt cx="140" cy="1013"/>
          </a:xfrm>
        </p:grpSpPr>
        <p:sp>
          <p:nvSpPr>
            <p:cNvPr id="46089" name="Line 36"/>
            <p:cNvSpPr/>
            <p:nvPr/>
          </p:nvSpPr>
          <p:spPr>
            <a:xfrm flipV="1">
              <a:off x="4603" y="1344"/>
              <a:ext cx="0" cy="997"/>
            </a:xfrm>
            <a:prstGeom prst="line">
              <a:avLst/>
            </a:prstGeom>
            <a:ln w="76200" cap="flat" cmpd="sng">
              <a:solidFill>
                <a:srgbClr val="FF0000"/>
              </a:solidFill>
              <a:prstDash val="solid"/>
              <a:headEnd type="none" w="med" len="med"/>
              <a:tailEnd type="triangle" w="med" len="med"/>
            </a:ln>
          </p:spPr>
        </p:sp>
        <p:sp>
          <p:nvSpPr>
            <p:cNvPr id="46090" name="Oval 37"/>
            <p:cNvSpPr/>
            <p:nvPr/>
          </p:nvSpPr>
          <p:spPr>
            <a:xfrm>
              <a:off x="4534" y="2217"/>
              <a:ext cx="140" cy="140"/>
            </a:xfrm>
            <a:prstGeom prst="ellipse">
              <a:avLst/>
            </a:prstGeom>
            <a:solidFill>
              <a:srgbClr val="FF0000"/>
            </a:solidFill>
            <a:ln w="9525" cap="flat" cmpd="sng">
              <a:solidFill>
                <a:srgbClr val="FF0000"/>
              </a:solidFill>
              <a:prstDash val="solid"/>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grpSp>
      <p:sp>
        <p:nvSpPr>
          <p:cNvPr id="2" name="文本框 1">
            <a:extLst>
              <a:ext uri="{FF2B5EF4-FFF2-40B4-BE49-F238E27FC236}">
                <a16:creationId xmlns:a16="http://schemas.microsoft.com/office/drawing/2014/main" id="{F7B2F1DE-7163-49FF-B98D-24DBD52C50FE}"/>
              </a:ext>
            </a:extLst>
          </p:cNvPr>
          <p:cNvSpPr txBox="1"/>
          <p:nvPr/>
        </p:nvSpPr>
        <p:spPr>
          <a:xfrm>
            <a:off x="3758551" y="5492169"/>
            <a:ext cx="5271748" cy="1200329"/>
          </a:xfrm>
          <a:prstGeom prst="rect">
            <a:avLst/>
          </a:prstGeom>
          <a:noFill/>
        </p:spPr>
        <p:txBody>
          <a:bodyPr wrap="square" rtlCol="0">
            <a:spAutoFit/>
          </a:bodyPr>
          <a:lstStyle/>
          <a:p>
            <a:r>
              <a:rPr lang="zh-CN" altLang="en-US" sz="2400" dirty="0">
                <a:sym typeface="+mn-ea"/>
              </a:rPr>
              <a:t>整个圆表示所有染色体适应度之和。</a:t>
            </a:r>
            <a:endParaRPr lang="en-US" altLang="zh-CN" sz="2400" dirty="0">
              <a:sym typeface="+mn-ea"/>
            </a:endParaRPr>
          </a:p>
          <a:p>
            <a:r>
              <a:rPr lang="zh-CN" altLang="en-US" sz="2400" dirty="0">
                <a:sym typeface="+mn-ea"/>
              </a:rPr>
              <a:t>大块：表示适应度高的个体。</a:t>
            </a:r>
            <a:endParaRPr lang="en-US" altLang="zh-CN" sz="2400" dirty="0">
              <a:sym typeface="+mn-ea"/>
            </a:endParaRPr>
          </a:p>
          <a:p>
            <a:r>
              <a:rPr lang="zh-CN" altLang="en-US" sz="2400" dirty="0">
                <a:sym typeface="+mn-ea"/>
              </a:rPr>
              <a:t>小块：表示适应度低的个体。</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000">
                                            <p:txEl>
                                              <p:pRg st="0" end="0"/>
                                            </p:txEl>
                                          </p:spTgt>
                                        </p:tgtEl>
                                        <p:attrNameLst>
                                          <p:attrName>style.visibility</p:attrName>
                                        </p:attrNameLst>
                                      </p:cBhvr>
                                      <p:to>
                                        <p:strVal val="visible"/>
                                      </p:to>
                                    </p:set>
                                    <p:animEffect transition="in" filter="wipe(left)">
                                      <p:cBhvr>
                                        <p:cTn id="7" dur="500"/>
                                        <p:tgtEl>
                                          <p:spTgt spid="420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000">
                                            <p:txEl>
                                              <p:pRg st="1" end="1"/>
                                            </p:txEl>
                                          </p:spTgt>
                                        </p:tgtEl>
                                        <p:attrNameLst>
                                          <p:attrName>style.visibility</p:attrName>
                                        </p:attrNameLst>
                                      </p:cBhvr>
                                      <p:to>
                                        <p:strVal val="visible"/>
                                      </p:to>
                                    </p:set>
                                    <p:animEffect transition="in" filter="wipe(left)">
                                      <p:cBhvr>
                                        <p:cTn id="12" dur="500"/>
                                        <p:tgtEl>
                                          <p:spTgt spid="420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000">
                                            <p:txEl>
                                              <p:pRg st="2" end="2"/>
                                            </p:txEl>
                                          </p:spTgt>
                                        </p:tgtEl>
                                        <p:attrNameLst>
                                          <p:attrName>style.visibility</p:attrName>
                                        </p:attrNameLst>
                                      </p:cBhvr>
                                      <p:to>
                                        <p:strVal val="visible"/>
                                      </p:to>
                                    </p:set>
                                    <p:animEffect transition="in" filter="wipe(left)">
                                      <p:cBhvr>
                                        <p:cTn id="17" dur="500"/>
                                        <p:tgtEl>
                                          <p:spTgt spid="420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2000">
                                            <p:txEl>
                                              <p:pRg st="3" end="3"/>
                                            </p:txEl>
                                          </p:spTgt>
                                        </p:tgtEl>
                                        <p:attrNameLst>
                                          <p:attrName>style.visibility</p:attrName>
                                        </p:attrNameLst>
                                      </p:cBhvr>
                                      <p:to>
                                        <p:strVal val="visible"/>
                                      </p:to>
                                    </p:set>
                                    <p:animEffect transition="in" filter="wipe(left)">
                                      <p:cBhvr>
                                        <p:cTn id="22" dur="500"/>
                                        <p:tgtEl>
                                          <p:spTgt spid="420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6086"/>
                                        </p:tgtEl>
                                        <p:attrNameLst>
                                          <p:attrName>style.visibility</p:attrName>
                                        </p:attrNameLst>
                                      </p:cBhvr>
                                      <p:to>
                                        <p:strVal val="visible"/>
                                      </p:to>
                                    </p:set>
                                    <p:animEffect transition="in" filter="wipe(down)">
                                      <p:cBhvr>
                                        <p:cTn id="27" dur="500"/>
                                        <p:tgtEl>
                                          <p:spTgt spid="4608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6087"/>
                                        </p:tgtEl>
                                        <p:attrNameLst>
                                          <p:attrName>style.visibility</p:attrName>
                                        </p:attrNameLst>
                                      </p:cBhvr>
                                      <p:to>
                                        <p:strVal val="visible"/>
                                      </p:to>
                                    </p:set>
                                    <p:animEffect transition="in" filter="wipe(up)">
                                      <p:cBhvr>
                                        <p:cTn id="32" dur="500"/>
                                        <p:tgtEl>
                                          <p:spTgt spid="4608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4608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46087"/>
                                        </p:tgtEl>
                                        <p:attrNameLst>
                                          <p:attrName>style.visibility</p:attrName>
                                        </p:attrNameLst>
                                      </p:cBhvr>
                                      <p:to>
                                        <p:strVal val="hidden"/>
                                      </p:to>
                                    </p:set>
                                  </p:childTnLst>
                                </p:cTn>
                              </p:par>
                            </p:childTnLst>
                          </p:cTn>
                        </p:par>
                        <p:par>
                          <p:cTn id="39" fill="hold">
                            <p:stCondLst>
                              <p:cond delay="0"/>
                            </p:stCondLst>
                            <p:childTnLst>
                              <p:par>
                                <p:cTn id="40" presetID="8" presetClass="emph" presetSubtype="0" fill="hold" nodeType="afterEffect">
                                  <p:stCondLst>
                                    <p:cond delay="0"/>
                                  </p:stCondLst>
                                  <p:childTnLst>
                                    <p:animRot by="43200000">
                                      <p:cBhvr>
                                        <p:cTn id="41" dur="2000" fill="hold"/>
                                        <p:tgtEl>
                                          <p:spTgt spid="42013"/>
                                        </p:tgtEl>
                                        <p:attrNameLst>
                                          <p:attrName>r</p:attrName>
                                        </p:attrNameLst>
                                      </p:cBhvr>
                                    </p:animRot>
                                  </p:childTnLst>
                                </p:cTn>
                              </p:par>
                            </p:childTnLst>
                          </p:cTn>
                        </p:par>
                        <p:par>
                          <p:cTn id="42" fill="hold">
                            <p:stCondLst>
                              <p:cond delay="2000"/>
                            </p:stCondLst>
                            <p:childTnLst>
                              <p:par>
                                <p:cTn id="43" presetID="8" presetClass="emph" presetSubtype="0" fill="hold" nodeType="afterEffect">
                                  <p:stCondLst>
                                    <p:cond delay="0"/>
                                  </p:stCondLst>
                                  <p:childTnLst>
                                    <p:animRot by="10800000">
                                      <p:cBhvr>
                                        <p:cTn id="44" dur="1000" fill="hold"/>
                                        <p:tgtEl>
                                          <p:spTgt spid="420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0" grpId="0" build="p" bldLvl="2"/>
      <p:bldP spid="46086" grpId="0" animBg="1"/>
      <p:bldP spid="46086" grpId="1" animBg="1"/>
      <p:bldP spid="46087" grpId="0" animBg="1"/>
      <p:bldP spid="46087"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467544" y="332656"/>
            <a:ext cx="7793037" cy="648072"/>
          </a:xfrm>
          <a:noFill/>
          <a:ln>
            <a:noFill/>
          </a:ln>
          <a:effectLst/>
          <a:sp3d prstMaterial="plastic"/>
        </p:spPr>
        <p:txBody>
          <a:bodyPr rtlCol="0" anchor="ctr">
            <a:normAutofit fontScale="90000"/>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a:t>
            </a:r>
            <a:r>
              <a:rPr kumimoji="0" lang="en-GB"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 Selection Strategy</a:t>
            </a:r>
            <a:endPar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p:txBody>
      </p:sp>
      <p:sp>
        <p:nvSpPr>
          <p:cNvPr id="47107" name="Rectangle 3"/>
          <p:cNvSpPr>
            <a:spLocks noGrp="1"/>
          </p:cNvSpPr>
          <p:nvPr>
            <p:ph type="body"/>
          </p:nvPr>
        </p:nvSpPr>
        <p:spPr>
          <a:xfrm>
            <a:off x="323850" y="1125538"/>
            <a:ext cx="8662988" cy="5111750"/>
          </a:xfrm>
        </p:spPr>
        <p:txBody>
          <a:bodyPr vert="horz" wrap="square" anchor="t"/>
          <a:lstStyle/>
          <a:p>
            <a:r>
              <a:rPr lang="en-US" altLang="zh-CN" dirty="0">
                <a:latin typeface="Times New Roman" panose="02020603050405020304" pitchFamily="18" charset="0"/>
                <a:cs typeface="Times New Roman" panose="02020603050405020304" pitchFamily="18" charset="0"/>
              </a:rPr>
              <a:t>Roulette wheel</a:t>
            </a:r>
            <a:r>
              <a:rPr lang="en-US" altLang="zh-CN" sz="2000" dirty="0">
                <a:latin typeface="Times New Roman" panose="02020603050405020304" pitchFamily="18" charset="0"/>
                <a:cs typeface="Times New Roman" panose="02020603050405020304" pitchFamily="18" charset="0"/>
              </a:rPr>
              <a:t> </a:t>
            </a:r>
          </a:p>
          <a:p>
            <a:pPr lvl="1"/>
            <a:r>
              <a:rPr lang="zh-CN" altLang="en-US" sz="2400" dirty="0">
                <a:latin typeface="Times New Roman" panose="02020603050405020304" pitchFamily="18" charset="0"/>
                <a:cs typeface="Times New Roman" panose="02020603050405020304" pitchFamily="18" charset="0"/>
              </a:rPr>
              <a:t>计算所有染色体的适应度之和</a:t>
            </a:r>
            <a:r>
              <a:rPr lang="en-US" altLang="zh-CN" sz="2400" dirty="0">
                <a:solidFill>
                  <a:srgbClr val="FF0000"/>
                </a:solidFill>
                <a:latin typeface="Times New Roman" panose="02020603050405020304" pitchFamily="18" charset="0"/>
                <a:cs typeface="Times New Roman" panose="02020603050405020304" pitchFamily="18" charset="0"/>
              </a:rPr>
              <a:t>T</a:t>
            </a:r>
            <a:r>
              <a:rPr lang="zh-CN" altLang="en-US" sz="2400" dirty="0">
                <a:latin typeface="Times New Roman" panose="02020603050405020304" pitchFamily="18" charset="0"/>
                <a:cs typeface="Times New Roman" panose="02020603050405020304" pitchFamily="18" charset="0"/>
              </a:rPr>
              <a:t>，与运行和</a:t>
            </a:r>
            <a:r>
              <a:rPr lang="en-US" altLang="zh-CN" sz="2400" dirty="0">
                <a:latin typeface="Times New Roman" panose="02020603050405020304" pitchFamily="18" charset="0"/>
                <a:cs typeface="Times New Roman" panose="02020603050405020304" pitchFamily="18" charset="0"/>
              </a:rPr>
              <a:t>(Running total)</a:t>
            </a:r>
          </a:p>
          <a:p>
            <a:pPr lvl="1"/>
            <a:r>
              <a:rPr lang="zh-CN" altLang="en-US" sz="2400" dirty="0">
                <a:latin typeface="Times New Roman" panose="02020603050405020304" pitchFamily="18" charset="0"/>
                <a:cs typeface="Times New Roman" panose="02020603050405020304" pitchFamily="18" charset="0"/>
              </a:rPr>
              <a:t>生成</a:t>
            </a:r>
            <a:r>
              <a:rPr lang="en-US" altLang="zh-CN" sz="2400" dirty="0">
                <a:solidFill>
                  <a:srgbClr val="FF0000"/>
                </a:solidFill>
                <a:latin typeface="Times New Roman" panose="02020603050405020304" pitchFamily="18" charset="0"/>
                <a:cs typeface="Times New Roman" panose="02020603050405020304" pitchFamily="18" charset="0"/>
              </a:rPr>
              <a:t>0</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到</a:t>
            </a:r>
            <a:r>
              <a:rPr lang="en-US" altLang="zh-CN" sz="2400" dirty="0">
                <a:latin typeface="Times New Roman" panose="02020603050405020304" pitchFamily="18" charset="0"/>
                <a:cs typeface="Times New Roman" panose="02020603050405020304" pitchFamily="18" charset="0"/>
              </a:rPr>
              <a:t> </a:t>
            </a:r>
            <a:r>
              <a:rPr lang="en-US" altLang="zh-CN" sz="2400" dirty="0">
                <a:solidFill>
                  <a:srgbClr val="FF0000"/>
                </a:solidFill>
                <a:latin typeface="Times New Roman" panose="02020603050405020304" pitchFamily="18" charset="0"/>
                <a:cs typeface="Times New Roman" panose="02020603050405020304" pitchFamily="18" charset="0"/>
              </a:rPr>
              <a:t>T</a:t>
            </a:r>
            <a:r>
              <a:rPr lang="zh-CN" altLang="en-US" sz="2400" dirty="0">
                <a:latin typeface="Times New Roman" panose="02020603050405020304" pitchFamily="18" charset="0"/>
                <a:cs typeface="Times New Roman" panose="02020603050405020304" pitchFamily="18" charset="0"/>
              </a:rPr>
              <a:t>之间的随机数</a:t>
            </a:r>
            <a:r>
              <a:rPr lang="en-US" altLang="zh-CN" sz="2400" dirty="0">
                <a:latin typeface="Times New Roman" panose="02020603050405020304" pitchFamily="18" charset="0"/>
                <a:cs typeface="Times New Roman" panose="02020603050405020304" pitchFamily="18" charset="0"/>
              </a:rPr>
              <a:t> </a:t>
            </a:r>
            <a:r>
              <a:rPr lang="en-US" altLang="zh-CN" sz="2400" dirty="0">
                <a:solidFill>
                  <a:srgbClr val="FF0000"/>
                </a:solidFill>
                <a:latin typeface="Times New Roman" panose="02020603050405020304" pitchFamily="18" charset="0"/>
                <a:cs typeface="Times New Roman" panose="02020603050405020304" pitchFamily="18" charset="0"/>
              </a:rPr>
              <a:t>N</a:t>
            </a:r>
          </a:p>
          <a:p>
            <a:pPr lvl="1"/>
            <a:r>
              <a:rPr lang="zh-CN" altLang="en-US" sz="2400" dirty="0">
                <a:latin typeface="Times New Roman" panose="02020603050405020304" pitchFamily="18" charset="0"/>
                <a:cs typeface="Times New Roman" panose="02020603050405020304" pitchFamily="18" charset="0"/>
              </a:rPr>
              <a:t>返回运行和大于等于</a:t>
            </a:r>
            <a:r>
              <a:rPr lang="en-US" altLang="zh-CN" sz="2400" dirty="0">
                <a:solidFill>
                  <a:srgbClr val="FF0000"/>
                </a:solidFill>
                <a:latin typeface="Times New Roman" panose="02020603050405020304" pitchFamily="18" charset="0"/>
                <a:cs typeface="Times New Roman" panose="02020603050405020304" pitchFamily="18" charset="0"/>
              </a:rPr>
              <a:t>N</a:t>
            </a:r>
            <a:r>
              <a:rPr lang="zh-CN" altLang="en-US" sz="2400" dirty="0">
                <a:latin typeface="Times New Roman" panose="02020603050405020304" pitchFamily="18" charset="0"/>
                <a:cs typeface="Times New Roman" panose="02020603050405020304" pitchFamily="18" charset="0"/>
              </a:rPr>
              <a:t>的第一个染色体</a:t>
            </a:r>
            <a:endParaRPr lang="en-US" altLang="zh-CN" sz="2400" dirty="0">
              <a:latin typeface="Times New Roman" panose="02020603050405020304" pitchFamily="18" charset="0"/>
              <a:cs typeface="Times New Roman" panose="02020603050405020304" pitchFamily="18" charset="0"/>
            </a:endParaRPr>
          </a:p>
          <a:p>
            <a:pPr lvl="2">
              <a:spcAft>
                <a:spcPts val="4200"/>
              </a:spcAft>
            </a:pPr>
            <a:r>
              <a:rPr lang="zh-CN" altLang="en-US" sz="2400" dirty="0">
                <a:latin typeface="Times New Roman" panose="02020603050405020304" pitchFamily="18" charset="0"/>
                <a:cs typeface="Times New Roman" panose="02020603050405020304" pitchFamily="18" charset="0"/>
              </a:rPr>
              <a:t>选择概率与适应度成正比</a:t>
            </a:r>
            <a:endParaRPr lang="en-US"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b="1" dirty="0">
                <a:solidFill>
                  <a:srgbClr val="0000DE"/>
                </a:solidFill>
                <a:latin typeface="Times New Roman" panose="02020603050405020304" pitchFamily="18" charset="0"/>
                <a:cs typeface="Times New Roman" panose="02020603050405020304" pitchFamily="18" charset="0"/>
              </a:rPr>
              <a:t>Chromosome:	1	2	</a:t>
            </a:r>
            <a:r>
              <a:rPr lang="en-US" altLang="zh-CN" sz="2400" b="1" dirty="0">
                <a:solidFill>
                  <a:srgbClr val="FF0000"/>
                </a:solidFill>
                <a:latin typeface="Times New Roman" panose="02020603050405020304" pitchFamily="18" charset="0"/>
                <a:cs typeface="Times New Roman" panose="02020603050405020304" pitchFamily="18" charset="0"/>
              </a:rPr>
              <a:t>3</a:t>
            </a:r>
            <a:r>
              <a:rPr lang="en-US" altLang="zh-CN" sz="2400" b="1" dirty="0">
                <a:solidFill>
                  <a:srgbClr val="0000DE"/>
                </a:solidFill>
                <a:latin typeface="Times New Roman" panose="02020603050405020304" pitchFamily="18" charset="0"/>
                <a:cs typeface="Times New Roman" panose="02020603050405020304" pitchFamily="18" charset="0"/>
              </a:rPr>
              <a:t>	4	5	6</a:t>
            </a:r>
            <a:endParaRPr lang="en-US" altLang="zh-CN" sz="2400" dirty="0">
              <a:solidFill>
                <a:srgbClr val="0000DE"/>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b="1" dirty="0">
                <a:solidFill>
                  <a:srgbClr val="0000DE"/>
                </a:solidFill>
                <a:latin typeface="Times New Roman" panose="02020603050405020304" pitchFamily="18" charset="0"/>
                <a:cs typeface="Times New Roman" panose="02020603050405020304" pitchFamily="18" charset="0"/>
              </a:rPr>
              <a:t>Fitness:		8	2	</a:t>
            </a:r>
            <a:r>
              <a:rPr lang="en-US" altLang="zh-CN" sz="2400" b="1" dirty="0">
                <a:solidFill>
                  <a:srgbClr val="FF0000"/>
                </a:solidFill>
                <a:latin typeface="Times New Roman" panose="02020603050405020304" pitchFamily="18" charset="0"/>
                <a:cs typeface="Times New Roman" panose="02020603050405020304" pitchFamily="18" charset="0"/>
              </a:rPr>
              <a:t>17</a:t>
            </a:r>
            <a:r>
              <a:rPr lang="en-US" altLang="zh-CN" sz="2400" b="1" dirty="0">
                <a:solidFill>
                  <a:srgbClr val="0000DE"/>
                </a:solidFill>
                <a:latin typeface="Times New Roman" panose="02020603050405020304" pitchFamily="18" charset="0"/>
                <a:cs typeface="Times New Roman" panose="02020603050405020304" pitchFamily="18" charset="0"/>
              </a:rPr>
              <a:t>	7	4	11</a:t>
            </a:r>
            <a:endParaRPr lang="en-US" altLang="zh-CN" sz="2400" dirty="0">
              <a:solidFill>
                <a:srgbClr val="0000DE"/>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b="1" dirty="0">
                <a:solidFill>
                  <a:srgbClr val="0000DE"/>
                </a:solidFill>
                <a:latin typeface="Times New Roman" panose="02020603050405020304" pitchFamily="18" charset="0"/>
                <a:cs typeface="Times New Roman" panose="02020603050405020304" pitchFamily="18" charset="0"/>
              </a:rPr>
              <a:t>Running total:	8	10	</a:t>
            </a:r>
            <a:r>
              <a:rPr lang="en-US" altLang="zh-CN" sz="2400" b="1" dirty="0">
                <a:solidFill>
                  <a:srgbClr val="FF0000"/>
                </a:solidFill>
                <a:latin typeface="Times New Roman" panose="02020603050405020304" pitchFamily="18" charset="0"/>
                <a:cs typeface="Times New Roman" panose="02020603050405020304" pitchFamily="18" charset="0"/>
              </a:rPr>
              <a:t>27</a:t>
            </a:r>
            <a:r>
              <a:rPr lang="en-US" altLang="zh-CN" sz="2400" b="1" dirty="0">
                <a:solidFill>
                  <a:srgbClr val="0000DE"/>
                </a:solidFill>
                <a:latin typeface="Times New Roman" panose="02020603050405020304" pitchFamily="18" charset="0"/>
                <a:cs typeface="Times New Roman" panose="02020603050405020304" pitchFamily="18" charset="0"/>
              </a:rPr>
              <a:t>	34	38	49</a:t>
            </a:r>
            <a:endParaRPr lang="en-US" altLang="zh-CN" sz="2400" dirty="0">
              <a:solidFill>
                <a:srgbClr val="0000DE"/>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b="1" dirty="0">
                <a:solidFill>
                  <a:srgbClr val="0000DE"/>
                </a:solidFill>
                <a:latin typeface="Times New Roman" panose="02020603050405020304" pitchFamily="18" charset="0"/>
                <a:cs typeface="Times New Roman" panose="02020603050405020304" pitchFamily="18" charset="0"/>
              </a:rPr>
              <a:t>N (1 </a:t>
            </a:r>
            <a:r>
              <a:rPr lang="en-US" altLang="zh-CN" sz="2400" b="1" dirty="0">
                <a:solidFill>
                  <a:srgbClr val="0000DE"/>
                </a:solidFill>
                <a:latin typeface="Times New Roman" panose="02020603050405020304" pitchFamily="18" charset="0"/>
                <a:cs typeface="Times New Roman" panose="02020603050405020304" pitchFamily="18" charset="0"/>
                <a:sym typeface="Symbol" panose="05050102010706020507" pitchFamily="18" charset="2"/>
              </a:rPr>
              <a:t> N  49):			</a:t>
            </a:r>
            <a:r>
              <a:rPr lang="en-US" altLang="zh-CN" sz="24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23</a:t>
            </a:r>
            <a:endParaRPr lang="en-US" altLang="zh-CN" sz="2400" b="1"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b="1" dirty="0">
                <a:solidFill>
                  <a:srgbClr val="0000DE"/>
                </a:solidFill>
                <a:latin typeface="Times New Roman" panose="02020603050405020304" pitchFamily="18" charset="0"/>
                <a:cs typeface="Times New Roman" panose="02020603050405020304" pitchFamily="18" charset="0"/>
              </a:rPr>
              <a:t>Selected:				</a:t>
            </a:r>
            <a:r>
              <a:rPr lang="en-US" altLang="zh-CN" sz="2400" b="1" dirty="0">
                <a:solidFill>
                  <a:srgbClr val="FF0000"/>
                </a:solidFill>
                <a:latin typeface="Times New Roman" panose="02020603050405020304" pitchFamily="18" charset="0"/>
                <a:cs typeface="Times New Roman" panose="02020603050405020304" pitchFamily="18" charset="0"/>
              </a:rPr>
              <a:t>3</a:t>
            </a:r>
            <a:endParaRPr lang="zh-CN" altLang="en-US" sz="2400" b="1"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transition spd="med">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1043608" y="188640"/>
            <a:ext cx="7793037" cy="836613"/>
          </a:xfrm>
          <a:noFill/>
          <a:ln>
            <a:noFill/>
          </a:ln>
          <a:effectLst/>
          <a:sp3d prstMaterial="plastic"/>
        </p:spPr>
        <p:txBody>
          <a:bodyPr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a:t>
            </a:r>
            <a:r>
              <a:rPr kumimoji="0" lang="en-GB"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 Selection Strategy</a:t>
            </a:r>
            <a:endPar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p:txBody>
      </p:sp>
      <p:sp>
        <p:nvSpPr>
          <p:cNvPr id="50179" name="Rectangle 3"/>
          <p:cNvSpPr>
            <a:spLocks noGrp="1"/>
          </p:cNvSpPr>
          <p:nvPr>
            <p:ph type="body"/>
          </p:nvPr>
        </p:nvSpPr>
        <p:spPr>
          <a:xfrm>
            <a:off x="251520" y="2060848"/>
            <a:ext cx="8444865" cy="4463777"/>
          </a:xfrm>
        </p:spPr>
        <p:txBody>
          <a:bodyPr vert="horz" wrap="square" anchor="t"/>
          <a:lstStyle/>
          <a:p>
            <a:r>
              <a:rPr lang="en-US" altLang="zh-CN" sz="3200" dirty="0">
                <a:gradFill>
                  <a:gsLst>
                    <a:gs pos="0">
                      <a:srgbClr val="007BD3"/>
                    </a:gs>
                    <a:gs pos="100000">
                      <a:srgbClr val="034373"/>
                    </a:gs>
                  </a:gsLst>
                  <a:lin scaled="0"/>
                </a:gradFill>
                <a:latin typeface="Times New Roman" panose="02020603050405020304" pitchFamily="18" charset="0"/>
                <a:cs typeface="Times New Roman" panose="02020603050405020304" pitchFamily="18" charset="0"/>
              </a:rPr>
              <a:t>Tournament </a:t>
            </a:r>
            <a:r>
              <a:rPr lang="en-GB" altLang="zh-CN" sz="3200" dirty="0">
                <a:gradFill>
                  <a:gsLst>
                    <a:gs pos="0">
                      <a:srgbClr val="007BD3"/>
                    </a:gs>
                    <a:gs pos="100000">
                      <a:srgbClr val="034373"/>
                    </a:gs>
                  </a:gsLst>
                  <a:lin scaled="0"/>
                </a:gradFill>
                <a:latin typeface="Times New Roman" panose="02020603050405020304" pitchFamily="18" charset="0"/>
                <a:cs typeface="Times New Roman" panose="02020603050405020304" pitchFamily="18" charset="0"/>
              </a:rPr>
              <a:t>selection(</a:t>
            </a:r>
            <a:r>
              <a:rPr lang="zh-CN" altLang="en-US" sz="3200" dirty="0">
                <a:gradFill>
                  <a:gsLst>
                    <a:gs pos="0">
                      <a:srgbClr val="007BD3"/>
                    </a:gs>
                    <a:gs pos="100000">
                      <a:srgbClr val="034373"/>
                    </a:gs>
                  </a:gsLst>
                  <a:lin scaled="0"/>
                </a:gradFill>
                <a:latin typeface="Times New Roman" panose="02020603050405020304" pitchFamily="18" charset="0"/>
                <a:cs typeface="Times New Roman" panose="02020603050405020304" pitchFamily="18" charset="0"/>
              </a:rPr>
              <a:t>联</a:t>
            </a:r>
            <a:r>
              <a:rPr lang="zh-CN" altLang="en-GB" sz="3200" dirty="0">
                <a:gradFill>
                  <a:gsLst>
                    <a:gs pos="0">
                      <a:srgbClr val="007BD3"/>
                    </a:gs>
                    <a:gs pos="100000">
                      <a:srgbClr val="034373"/>
                    </a:gs>
                  </a:gsLst>
                  <a:lin scaled="0"/>
                </a:gradFill>
                <a:latin typeface="Times New Roman" panose="02020603050405020304" pitchFamily="18" charset="0"/>
                <a:cs typeface="Times New Roman" panose="02020603050405020304" pitchFamily="18" charset="0"/>
              </a:rPr>
              <a:t>赛</a:t>
            </a:r>
            <a:r>
              <a:rPr lang="zh-CN" altLang="en-US" sz="3200" dirty="0">
                <a:gradFill>
                  <a:gsLst>
                    <a:gs pos="0">
                      <a:srgbClr val="007BD3"/>
                    </a:gs>
                    <a:gs pos="100000">
                      <a:srgbClr val="034373"/>
                    </a:gs>
                  </a:gsLst>
                  <a:lin scaled="0"/>
                </a:gradFill>
                <a:latin typeface="Times New Roman" panose="02020603050405020304" pitchFamily="18" charset="0"/>
                <a:cs typeface="Times New Roman" panose="02020603050405020304" pitchFamily="18" charset="0"/>
              </a:rPr>
              <a:t>选择</a:t>
            </a:r>
            <a:r>
              <a:rPr lang="en-GB" altLang="zh-CN" sz="3200" dirty="0">
                <a:gradFill>
                  <a:gsLst>
                    <a:gs pos="0">
                      <a:srgbClr val="007BD3"/>
                    </a:gs>
                    <a:gs pos="100000">
                      <a:srgbClr val="034373"/>
                    </a:gs>
                  </a:gsLst>
                  <a:lin scaled="0"/>
                </a:gradFill>
                <a:latin typeface="Times New Roman" panose="02020603050405020304" pitchFamily="18" charset="0"/>
                <a:cs typeface="Times New Roman" panose="02020603050405020304" pitchFamily="18" charset="0"/>
              </a:rPr>
              <a:t>)</a:t>
            </a:r>
          </a:p>
          <a:p>
            <a:endParaRPr lang="en-US" altLang="zh-CN" sz="3200" dirty="0">
              <a:gradFill>
                <a:gsLst>
                  <a:gs pos="0">
                    <a:srgbClr val="007BD3"/>
                  </a:gs>
                  <a:gs pos="100000">
                    <a:srgbClr val="034373"/>
                  </a:gs>
                </a:gsLst>
                <a:lin scaled="0"/>
              </a:gradFill>
              <a:latin typeface="Times New Roman" panose="02020603050405020304" pitchFamily="18" charset="0"/>
              <a:cs typeface="Times New Roman" panose="02020603050405020304" pitchFamily="18" charset="0"/>
            </a:endParaRPr>
          </a:p>
          <a:p>
            <a:pPr lvl="0" algn="l"/>
            <a:r>
              <a:rPr lang="en-US" altLang="zh-CN" sz="3200" dirty="0" err="1">
                <a:gradFill>
                  <a:gsLst>
                    <a:gs pos="0">
                      <a:srgbClr val="007BD3"/>
                    </a:gs>
                    <a:gs pos="100000">
                      <a:srgbClr val="034373"/>
                    </a:gs>
                  </a:gsLst>
                  <a:lin scaled="0"/>
                </a:gradFill>
                <a:latin typeface="Times New Roman" panose="02020603050405020304" pitchFamily="18" charset="0"/>
                <a:cs typeface="Times New Roman" panose="02020603050405020304" pitchFamily="18" charset="0"/>
              </a:rPr>
              <a:t>最佳个体保存方法</a:t>
            </a:r>
            <a:endParaRPr lang="en-US" altLang="zh-CN" sz="3200" dirty="0">
              <a:latin typeface="Times New Roman" panose="02020603050405020304" pitchFamily="18" charset="0"/>
              <a:cs typeface="Times New Roman" panose="02020603050405020304" pitchFamily="18" charset="0"/>
            </a:endParaRPr>
          </a:p>
          <a:p>
            <a:pPr lvl="1" algn="l">
              <a:buSzTx/>
            </a:pPr>
            <a:r>
              <a:rPr lang="en-US" altLang="zh-CN" sz="2400" dirty="0">
                <a:latin typeface="Times New Roman" panose="02020603050405020304" pitchFamily="18" charset="0"/>
                <a:cs typeface="Times New Roman" panose="02020603050405020304" pitchFamily="18" charset="0"/>
              </a:rPr>
              <a:t>种群中适应度值最高的个体不经交叉直接复制下一代，保证遗传算法终止时，得到的最后结果一定是历代出现过的最高适应度个体。这种方法能明显提高遗传算法的收敛速度。</a:t>
            </a:r>
          </a:p>
        </p:txBody>
      </p:sp>
    </p:spTree>
  </p:cSld>
  <p:clrMapOvr>
    <a:masterClrMapping/>
  </p:clrMapOvr>
  <p:transition spd="med">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3"/>
          <p:cNvSpPr>
            <a:spLocks noGrp="1"/>
          </p:cNvSpPr>
          <p:nvPr>
            <p:ph idx="1"/>
          </p:nvPr>
        </p:nvSpPr>
        <p:spPr>
          <a:xfrm>
            <a:off x="392113" y="941388"/>
            <a:ext cx="8229600" cy="1584325"/>
          </a:xfrm>
        </p:spPr>
        <p:txBody>
          <a:bodyPr vert="horz" wrap="square" anchor="t"/>
          <a:lstStyle/>
          <a:p>
            <a:pPr>
              <a:buSzPct val="68000"/>
            </a:pPr>
            <a:r>
              <a:rPr kumimoji="0" lang="zh-CN" altLang="en-US" kern="1200" dirty="0">
                <a:latin typeface="Times New Roman" panose="02020603050405020304" pitchFamily="18" charset="0"/>
                <a:ea typeface="+mn-ea"/>
                <a:cs typeface="Times New Roman" panose="02020603050405020304" pitchFamily="18" charset="0"/>
              </a:rPr>
              <a:t>繁殖包括交叉和变异</a:t>
            </a:r>
            <a:endParaRPr kumimoji="0" lang="en-US" altLang="zh-CN" kern="1200" dirty="0">
              <a:latin typeface="Times New Roman" panose="02020603050405020304" pitchFamily="18" charset="0"/>
              <a:ea typeface="+mn-ea"/>
              <a:cs typeface="Times New Roman" panose="02020603050405020304" pitchFamily="18" charset="0"/>
            </a:endParaRPr>
          </a:p>
          <a:p>
            <a:pPr marL="603250" lvl="2" indent="-255270">
              <a:spcBef>
                <a:spcPts val="400"/>
              </a:spcBef>
              <a:buSzPct val="68000"/>
              <a:buFont typeface="Wingdings 3" panose="05040102010807070707" pitchFamily="18" charset="2"/>
              <a:buChar char=""/>
            </a:pPr>
            <a:r>
              <a:rPr kumimoji="0" lang="zh-CN" altLang="en-US" sz="2600" kern="1200" dirty="0">
                <a:latin typeface="Times New Roman" panose="02020603050405020304" pitchFamily="18" charset="0"/>
                <a:ea typeface="+mn-ea"/>
                <a:cs typeface="Times New Roman" panose="02020603050405020304" pitchFamily="18" charset="0"/>
              </a:rPr>
              <a:t>交叉</a:t>
            </a:r>
            <a:r>
              <a:rPr kumimoji="0" lang="en-US" altLang="zh-CN" sz="2600" kern="1200" dirty="0">
                <a:latin typeface="Times New Roman" panose="02020603050405020304" pitchFamily="18" charset="0"/>
                <a:ea typeface="+mn-ea"/>
                <a:cs typeface="Times New Roman" panose="02020603050405020304" pitchFamily="18" charset="0"/>
              </a:rPr>
              <a:t>(Crossover)</a:t>
            </a:r>
          </a:p>
          <a:p>
            <a:pPr lvl="1"/>
            <a:r>
              <a:rPr kumimoji="0" lang="en-US" altLang="zh-CN" kern="1200" dirty="0">
                <a:latin typeface="Times New Roman" panose="02020603050405020304" pitchFamily="18" charset="0"/>
                <a:ea typeface="+mn-ea"/>
                <a:cs typeface="Times New Roman" panose="02020603050405020304" pitchFamily="18" charset="0"/>
              </a:rPr>
              <a:t>Crossover in Biology</a:t>
            </a:r>
            <a:endParaRPr kumimoji="0" lang="zh-CN" altLang="en-US" kern="1200" dirty="0">
              <a:latin typeface="Times New Roman" panose="02020603050405020304" pitchFamily="18" charset="0"/>
              <a:ea typeface="Times New Roman" panose="02020603050405020304" pitchFamily="18" charset="0"/>
              <a:cs typeface="+mn-cs"/>
            </a:endParaRPr>
          </a:p>
        </p:txBody>
      </p:sp>
      <p:sp>
        <p:nvSpPr>
          <p:cNvPr id="51203" name="灯片编号占位符 1"/>
          <p:cNvSpPr txBox="1">
            <a:spLocks noGrp="1"/>
          </p:cNvSpPr>
          <p:nvPr>
            <p:ph type="sldNum" sz="quarter" idx="4"/>
          </p:nvPr>
        </p:nvSpPr>
        <p:spPr>
          <a:xfrm>
            <a:off x="8647113" y="6218238"/>
            <a:ext cx="366712" cy="365125"/>
          </a:xfrm>
          <a:noFill/>
          <a:ln>
            <a:noFill/>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Lucida Sans Unicode" panose="020B0602030504020204" pitchFamily="34" charset="0"/>
                <a:ea typeface="黑体" panose="02010609060101010101" pitchFamily="49"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Lucida Sans Unicode" panose="020B0602030504020204" pitchFamily="34" charset="0"/>
                <a:ea typeface="宋体" panose="02010600030101010101" pitchFamily="2" charset="-122"/>
                <a:cs typeface="+mn-cs"/>
              </a:defRPr>
            </a:lvl5pPr>
          </a:lstStyle>
          <a:p>
            <a:pPr lvl="0" algn="r">
              <a:buNone/>
            </a:pPr>
            <a:endParaRPr lang="zh-CN" altLang="en-US" sz="1000" dirty="0">
              <a:solidFill>
                <a:srgbClr val="000000"/>
              </a:solidFill>
            </a:endParaRPr>
          </a:p>
        </p:txBody>
      </p:sp>
      <p:sp>
        <p:nvSpPr>
          <p:cNvPr id="3" name="标题 2"/>
          <p:cNvSpPr>
            <a:spLocks noGrp="1"/>
          </p:cNvSpPr>
          <p:nvPr>
            <p:ph type="title"/>
          </p:nvPr>
        </p:nvSpPr>
        <p:spPr>
          <a:xfrm>
            <a:off x="450884" y="188640"/>
            <a:ext cx="8229600" cy="778098"/>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a:t>
            </a:r>
            <a:r>
              <a:rPr kumimoji="0" lang="en-GB" altLang="zh-CN" sz="4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 </a:t>
            </a:r>
            <a:r>
              <a:rPr kumimoji="0" lang="en-US" altLang="zh-CN" sz="4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Reproduction</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grpSp>
        <p:nvGrpSpPr>
          <p:cNvPr id="5" name="Group 61"/>
          <p:cNvGrpSpPr/>
          <p:nvPr/>
        </p:nvGrpSpPr>
        <p:grpSpPr>
          <a:xfrm>
            <a:off x="2698750" y="3765550"/>
            <a:ext cx="592138" cy="1824038"/>
            <a:chOff x="1033" y="2335"/>
            <a:chExt cx="373" cy="1149"/>
          </a:xfrm>
        </p:grpSpPr>
        <p:sp>
          <p:nvSpPr>
            <p:cNvPr id="51262" name="Freeform 62"/>
            <p:cNvSpPr/>
            <p:nvPr/>
          </p:nvSpPr>
          <p:spPr>
            <a:xfrm>
              <a:off x="1033" y="2335"/>
              <a:ext cx="303" cy="1149"/>
            </a:xfrm>
            <a:custGeom>
              <a:avLst/>
              <a:gdLst/>
              <a:ahLst/>
              <a:cxnLst>
                <a:cxn ang="0">
                  <a:pos x="248" y="525"/>
                </a:cxn>
                <a:cxn ang="0">
                  <a:pos x="261" y="491"/>
                </a:cxn>
                <a:cxn ang="0">
                  <a:pos x="273" y="459"/>
                </a:cxn>
                <a:cxn ang="0">
                  <a:pos x="284" y="428"/>
                </a:cxn>
                <a:cxn ang="0">
                  <a:pos x="293" y="399"/>
                </a:cxn>
                <a:cxn ang="0">
                  <a:pos x="299" y="371"/>
                </a:cxn>
                <a:cxn ang="0">
                  <a:pos x="303" y="344"/>
                </a:cxn>
                <a:cxn ang="0">
                  <a:pos x="303" y="319"/>
                </a:cxn>
                <a:cxn ang="0">
                  <a:pos x="300" y="296"/>
                </a:cxn>
                <a:cxn ang="0">
                  <a:pos x="226" y="0"/>
                </a:cxn>
                <a:cxn ang="0">
                  <a:pos x="55" y="47"/>
                </a:cxn>
                <a:cxn ang="0">
                  <a:pos x="164" y="465"/>
                </a:cxn>
                <a:cxn ang="0">
                  <a:pos x="164" y="466"/>
                </a:cxn>
                <a:cxn ang="0">
                  <a:pos x="164" y="466"/>
                </a:cxn>
                <a:cxn ang="0">
                  <a:pos x="163" y="466"/>
                </a:cxn>
                <a:cxn ang="0">
                  <a:pos x="163" y="467"/>
                </a:cxn>
                <a:cxn ang="0">
                  <a:pos x="147" y="490"/>
                </a:cxn>
                <a:cxn ang="0">
                  <a:pos x="130" y="513"/>
                </a:cxn>
                <a:cxn ang="0">
                  <a:pos x="114" y="537"/>
                </a:cxn>
                <a:cxn ang="0">
                  <a:pos x="99" y="561"/>
                </a:cxn>
                <a:cxn ang="0">
                  <a:pos x="83" y="585"/>
                </a:cxn>
                <a:cxn ang="0">
                  <a:pos x="68" y="609"/>
                </a:cxn>
                <a:cxn ang="0">
                  <a:pos x="54" y="633"/>
                </a:cxn>
                <a:cxn ang="0">
                  <a:pos x="42" y="657"/>
                </a:cxn>
                <a:cxn ang="0">
                  <a:pos x="31" y="681"/>
                </a:cxn>
                <a:cxn ang="0">
                  <a:pos x="21" y="704"/>
                </a:cxn>
                <a:cxn ang="0">
                  <a:pos x="12" y="728"/>
                </a:cxn>
                <a:cxn ang="0">
                  <a:pos x="6" y="751"/>
                </a:cxn>
                <a:cxn ang="0">
                  <a:pos x="2" y="774"/>
                </a:cxn>
                <a:cxn ang="0">
                  <a:pos x="0" y="797"/>
                </a:cxn>
                <a:cxn ang="0">
                  <a:pos x="1" y="819"/>
                </a:cxn>
                <a:cxn ang="0">
                  <a:pos x="4" y="840"/>
                </a:cxn>
                <a:cxn ang="0">
                  <a:pos x="28" y="935"/>
                </a:cxn>
                <a:cxn ang="0">
                  <a:pos x="47" y="1008"/>
                </a:cxn>
                <a:cxn ang="0">
                  <a:pos x="61" y="1063"/>
                </a:cxn>
                <a:cxn ang="0">
                  <a:pos x="71" y="1101"/>
                </a:cxn>
                <a:cxn ang="0">
                  <a:pos x="77" y="1126"/>
                </a:cxn>
                <a:cxn ang="0">
                  <a:pos x="81" y="1141"/>
                </a:cxn>
                <a:cxn ang="0">
                  <a:pos x="83" y="1148"/>
                </a:cxn>
                <a:cxn ang="0">
                  <a:pos x="83" y="1149"/>
                </a:cxn>
                <a:cxn ang="0">
                  <a:pos x="253" y="1105"/>
                </a:cxn>
                <a:cxn ang="0">
                  <a:pos x="252" y="1104"/>
                </a:cxn>
                <a:cxn ang="0">
                  <a:pos x="251" y="1098"/>
                </a:cxn>
                <a:cxn ang="0">
                  <a:pos x="248" y="1086"/>
                </a:cxn>
                <a:cxn ang="0">
                  <a:pos x="242" y="1065"/>
                </a:cxn>
                <a:cxn ang="0">
                  <a:pos x="234" y="1031"/>
                </a:cxn>
                <a:cxn ang="0">
                  <a:pos x="222" y="983"/>
                </a:cxn>
                <a:cxn ang="0">
                  <a:pos x="206" y="919"/>
                </a:cxn>
                <a:cxn ang="0">
                  <a:pos x="185" y="835"/>
                </a:cxn>
                <a:cxn ang="0">
                  <a:pos x="180" y="798"/>
                </a:cxn>
                <a:cxn ang="0">
                  <a:pos x="180" y="760"/>
                </a:cxn>
                <a:cxn ang="0">
                  <a:pos x="185" y="721"/>
                </a:cxn>
                <a:cxn ang="0">
                  <a:pos x="194" y="681"/>
                </a:cxn>
                <a:cxn ang="0">
                  <a:pos x="205" y="642"/>
                </a:cxn>
                <a:cxn ang="0">
                  <a:pos x="219" y="602"/>
                </a:cxn>
                <a:cxn ang="0">
                  <a:pos x="233" y="563"/>
                </a:cxn>
                <a:cxn ang="0">
                  <a:pos x="248" y="525"/>
                </a:cxn>
              </a:cxnLst>
              <a:rect l="0" t="0" r="0" b="0"/>
              <a:pathLst>
                <a:path w="606" h="2298">
                  <a:moveTo>
                    <a:pt x="495" y="1049"/>
                  </a:moveTo>
                  <a:lnTo>
                    <a:pt x="522" y="982"/>
                  </a:lnTo>
                  <a:lnTo>
                    <a:pt x="546" y="917"/>
                  </a:lnTo>
                  <a:lnTo>
                    <a:pt x="567" y="856"/>
                  </a:lnTo>
                  <a:lnTo>
                    <a:pt x="585" y="798"/>
                  </a:lnTo>
                  <a:lnTo>
                    <a:pt x="598" y="741"/>
                  </a:lnTo>
                  <a:lnTo>
                    <a:pt x="605" y="688"/>
                  </a:lnTo>
                  <a:lnTo>
                    <a:pt x="606" y="638"/>
                  </a:lnTo>
                  <a:lnTo>
                    <a:pt x="599" y="591"/>
                  </a:lnTo>
                  <a:lnTo>
                    <a:pt x="452" y="0"/>
                  </a:lnTo>
                  <a:lnTo>
                    <a:pt x="110" y="93"/>
                  </a:lnTo>
                  <a:lnTo>
                    <a:pt x="327" y="930"/>
                  </a:lnTo>
                  <a:lnTo>
                    <a:pt x="327" y="931"/>
                  </a:lnTo>
                  <a:lnTo>
                    <a:pt x="327" y="931"/>
                  </a:lnTo>
                  <a:lnTo>
                    <a:pt x="326" y="932"/>
                  </a:lnTo>
                  <a:lnTo>
                    <a:pt x="326" y="933"/>
                  </a:lnTo>
                  <a:lnTo>
                    <a:pt x="294" y="980"/>
                  </a:lnTo>
                  <a:lnTo>
                    <a:pt x="260" y="1026"/>
                  </a:lnTo>
                  <a:lnTo>
                    <a:pt x="228" y="1073"/>
                  </a:lnTo>
                  <a:lnTo>
                    <a:pt x="197" y="1121"/>
                  </a:lnTo>
                  <a:lnTo>
                    <a:pt x="166" y="1169"/>
                  </a:lnTo>
                  <a:lnTo>
                    <a:pt x="136" y="1217"/>
                  </a:lnTo>
                  <a:lnTo>
                    <a:pt x="108" y="1265"/>
                  </a:lnTo>
                  <a:lnTo>
                    <a:pt x="84" y="1313"/>
                  </a:lnTo>
                  <a:lnTo>
                    <a:pt x="61" y="1361"/>
                  </a:lnTo>
                  <a:lnTo>
                    <a:pt x="42" y="1408"/>
                  </a:lnTo>
                  <a:lnTo>
                    <a:pt x="24" y="1456"/>
                  </a:lnTo>
                  <a:lnTo>
                    <a:pt x="12" y="1502"/>
                  </a:lnTo>
                  <a:lnTo>
                    <a:pt x="4" y="1548"/>
                  </a:lnTo>
                  <a:lnTo>
                    <a:pt x="0" y="1593"/>
                  </a:lnTo>
                  <a:lnTo>
                    <a:pt x="1" y="1638"/>
                  </a:lnTo>
                  <a:lnTo>
                    <a:pt x="7" y="1680"/>
                  </a:lnTo>
                  <a:lnTo>
                    <a:pt x="55" y="1869"/>
                  </a:lnTo>
                  <a:lnTo>
                    <a:pt x="93" y="2016"/>
                  </a:lnTo>
                  <a:lnTo>
                    <a:pt x="121" y="2125"/>
                  </a:lnTo>
                  <a:lnTo>
                    <a:pt x="141" y="2201"/>
                  </a:lnTo>
                  <a:lnTo>
                    <a:pt x="154" y="2252"/>
                  </a:lnTo>
                  <a:lnTo>
                    <a:pt x="161" y="2281"/>
                  </a:lnTo>
                  <a:lnTo>
                    <a:pt x="165" y="2295"/>
                  </a:lnTo>
                  <a:lnTo>
                    <a:pt x="166" y="2298"/>
                  </a:lnTo>
                  <a:lnTo>
                    <a:pt x="505" y="2209"/>
                  </a:lnTo>
                  <a:lnTo>
                    <a:pt x="503" y="2207"/>
                  </a:lnTo>
                  <a:lnTo>
                    <a:pt x="501" y="2195"/>
                  </a:lnTo>
                  <a:lnTo>
                    <a:pt x="495" y="2171"/>
                  </a:lnTo>
                  <a:lnTo>
                    <a:pt x="484" y="2129"/>
                  </a:lnTo>
                  <a:lnTo>
                    <a:pt x="468" y="2062"/>
                  </a:lnTo>
                  <a:lnTo>
                    <a:pt x="444" y="1966"/>
                  </a:lnTo>
                  <a:lnTo>
                    <a:pt x="411" y="1838"/>
                  </a:lnTo>
                  <a:lnTo>
                    <a:pt x="369" y="1670"/>
                  </a:lnTo>
                  <a:lnTo>
                    <a:pt x="359" y="1596"/>
                  </a:lnTo>
                  <a:lnTo>
                    <a:pt x="359" y="1520"/>
                  </a:lnTo>
                  <a:lnTo>
                    <a:pt x="370" y="1442"/>
                  </a:lnTo>
                  <a:lnTo>
                    <a:pt x="387" y="1362"/>
                  </a:lnTo>
                  <a:lnTo>
                    <a:pt x="410" y="1283"/>
                  </a:lnTo>
                  <a:lnTo>
                    <a:pt x="437" y="1203"/>
                  </a:lnTo>
                  <a:lnTo>
                    <a:pt x="465" y="1125"/>
                  </a:lnTo>
                  <a:lnTo>
                    <a:pt x="495" y="1049"/>
                  </a:lnTo>
                  <a:close/>
                </a:path>
              </a:pathLst>
            </a:custGeom>
            <a:solidFill>
              <a:srgbClr val="000000">
                <a:alpha val="100000"/>
              </a:srgbClr>
            </a:solidFill>
            <a:ln w="9525">
              <a:noFill/>
            </a:ln>
          </p:spPr>
          <p:txBody>
            <a:bodyPr/>
            <a:lstStyle/>
            <a:p>
              <a:endParaRPr lang="zh-CN" altLang="en-US"/>
            </a:p>
          </p:txBody>
        </p:sp>
        <p:sp>
          <p:nvSpPr>
            <p:cNvPr id="51263" name="Freeform 63"/>
            <p:cNvSpPr/>
            <p:nvPr/>
          </p:nvSpPr>
          <p:spPr>
            <a:xfrm>
              <a:off x="1128" y="2375"/>
              <a:ext cx="167" cy="390"/>
            </a:xfrm>
            <a:custGeom>
              <a:avLst/>
              <a:gdLst/>
              <a:ahLst/>
              <a:cxnLst>
                <a:cxn ang="0">
                  <a:pos x="0" y="29"/>
                </a:cxn>
                <a:cxn ang="0">
                  <a:pos x="107" y="0"/>
                </a:cxn>
                <a:cxn ang="0">
                  <a:pos x="167" y="239"/>
                </a:cxn>
                <a:cxn ang="0">
                  <a:pos x="167" y="239"/>
                </a:cxn>
                <a:cxn ang="0">
                  <a:pos x="167" y="251"/>
                </a:cxn>
                <a:cxn ang="0">
                  <a:pos x="164" y="266"/>
                </a:cxn>
                <a:cxn ang="0">
                  <a:pos x="159" y="282"/>
                </a:cxn>
                <a:cxn ang="0">
                  <a:pos x="149" y="301"/>
                </a:cxn>
                <a:cxn ang="0">
                  <a:pos x="138" y="322"/>
                </a:cxn>
                <a:cxn ang="0">
                  <a:pos x="125" y="344"/>
                </a:cxn>
                <a:cxn ang="0">
                  <a:pos x="110" y="366"/>
                </a:cxn>
                <a:cxn ang="0">
                  <a:pos x="94" y="390"/>
                </a:cxn>
                <a:cxn ang="0">
                  <a:pos x="0" y="29"/>
                </a:cxn>
              </a:cxnLst>
              <a:rect l="0" t="0" r="0" b="0"/>
              <a:pathLst>
                <a:path w="335" h="779">
                  <a:moveTo>
                    <a:pt x="0" y="58"/>
                  </a:moveTo>
                  <a:lnTo>
                    <a:pt x="215" y="0"/>
                  </a:lnTo>
                  <a:lnTo>
                    <a:pt x="335" y="478"/>
                  </a:lnTo>
                  <a:lnTo>
                    <a:pt x="334" y="478"/>
                  </a:lnTo>
                  <a:lnTo>
                    <a:pt x="335" y="502"/>
                  </a:lnTo>
                  <a:lnTo>
                    <a:pt x="329" y="531"/>
                  </a:lnTo>
                  <a:lnTo>
                    <a:pt x="318" y="564"/>
                  </a:lnTo>
                  <a:lnTo>
                    <a:pt x="299" y="602"/>
                  </a:lnTo>
                  <a:lnTo>
                    <a:pt x="276" y="643"/>
                  </a:lnTo>
                  <a:lnTo>
                    <a:pt x="250" y="687"/>
                  </a:lnTo>
                  <a:lnTo>
                    <a:pt x="220" y="731"/>
                  </a:lnTo>
                  <a:lnTo>
                    <a:pt x="188" y="779"/>
                  </a:lnTo>
                  <a:lnTo>
                    <a:pt x="0" y="58"/>
                  </a:lnTo>
                  <a:close/>
                </a:path>
              </a:pathLst>
            </a:custGeom>
            <a:solidFill>
              <a:srgbClr val="FF1900">
                <a:alpha val="100000"/>
              </a:srgbClr>
            </a:solidFill>
            <a:ln w="9525">
              <a:noFill/>
            </a:ln>
          </p:spPr>
          <p:txBody>
            <a:bodyPr/>
            <a:lstStyle/>
            <a:p>
              <a:endParaRPr lang="zh-CN" altLang="en-US"/>
            </a:p>
          </p:txBody>
        </p:sp>
        <p:sp>
          <p:nvSpPr>
            <p:cNvPr id="51264" name="Freeform 64"/>
            <p:cNvSpPr/>
            <p:nvPr/>
          </p:nvSpPr>
          <p:spPr>
            <a:xfrm>
              <a:off x="1066" y="2704"/>
              <a:ext cx="233" cy="740"/>
            </a:xfrm>
            <a:custGeom>
              <a:avLst/>
              <a:gdLst/>
              <a:ahLst/>
              <a:cxnLst>
                <a:cxn ang="0">
                  <a:pos x="3" y="464"/>
                </a:cxn>
                <a:cxn ang="0">
                  <a:pos x="0" y="445"/>
                </a:cxn>
                <a:cxn ang="0">
                  <a:pos x="0" y="425"/>
                </a:cxn>
                <a:cxn ang="0">
                  <a:pos x="2" y="405"/>
                </a:cxn>
                <a:cxn ang="0">
                  <a:pos x="7" y="383"/>
                </a:cxn>
                <a:cxn ang="0">
                  <a:pos x="13" y="361"/>
                </a:cxn>
                <a:cxn ang="0">
                  <a:pos x="21" y="340"/>
                </a:cxn>
                <a:cxn ang="0">
                  <a:pos x="31" y="317"/>
                </a:cxn>
                <a:cxn ang="0">
                  <a:pos x="43" y="294"/>
                </a:cxn>
                <a:cxn ang="0">
                  <a:pos x="55" y="272"/>
                </a:cxn>
                <a:cxn ang="0">
                  <a:pos x="68" y="248"/>
                </a:cxn>
                <a:cxn ang="0">
                  <a:pos x="82" y="226"/>
                </a:cxn>
                <a:cxn ang="0">
                  <a:pos x="97" y="203"/>
                </a:cxn>
                <a:cxn ang="0">
                  <a:pos x="112" y="180"/>
                </a:cxn>
                <a:cxn ang="0">
                  <a:pos x="127" y="159"/>
                </a:cxn>
                <a:cxn ang="0">
                  <a:pos x="142" y="137"/>
                </a:cxn>
                <a:cxn ang="0">
                  <a:pos x="157" y="116"/>
                </a:cxn>
                <a:cxn ang="0">
                  <a:pos x="168" y="100"/>
                </a:cxn>
                <a:cxn ang="0">
                  <a:pos x="179" y="85"/>
                </a:cxn>
                <a:cxn ang="0">
                  <a:pos x="189" y="70"/>
                </a:cxn>
                <a:cxn ang="0">
                  <a:pos x="199" y="55"/>
                </a:cxn>
                <a:cxn ang="0">
                  <a:pos x="208" y="40"/>
                </a:cxn>
                <a:cxn ang="0">
                  <a:pos x="217" y="27"/>
                </a:cxn>
                <a:cxn ang="0">
                  <a:pos x="225" y="13"/>
                </a:cxn>
                <a:cxn ang="0">
                  <a:pos x="233" y="0"/>
                </a:cxn>
                <a:cxn ang="0">
                  <a:pos x="229" y="16"/>
                </a:cxn>
                <a:cxn ang="0">
                  <a:pos x="225" y="34"/>
                </a:cxn>
                <a:cxn ang="0">
                  <a:pos x="219" y="51"/>
                </a:cxn>
                <a:cxn ang="0">
                  <a:pos x="213" y="69"/>
                </a:cxn>
                <a:cxn ang="0">
                  <a:pos x="207" y="87"/>
                </a:cxn>
                <a:cxn ang="0">
                  <a:pos x="200" y="106"/>
                </a:cxn>
                <a:cxn ang="0">
                  <a:pos x="192" y="124"/>
                </a:cxn>
                <a:cxn ang="0">
                  <a:pos x="185" y="143"/>
                </a:cxn>
                <a:cxn ang="0">
                  <a:pos x="169" y="183"/>
                </a:cxn>
                <a:cxn ang="0">
                  <a:pos x="154" y="224"/>
                </a:cxn>
                <a:cxn ang="0">
                  <a:pos x="140" y="265"/>
                </a:cxn>
                <a:cxn ang="0">
                  <a:pos x="128" y="307"/>
                </a:cxn>
                <a:cxn ang="0">
                  <a:pos x="119" y="349"/>
                </a:cxn>
                <a:cxn ang="0">
                  <a:pos x="114" y="391"/>
                </a:cxn>
                <a:cxn ang="0">
                  <a:pos x="114" y="432"/>
                </a:cxn>
                <a:cxn ang="0">
                  <a:pos x="119" y="473"/>
                </a:cxn>
                <a:cxn ang="0">
                  <a:pos x="124" y="493"/>
                </a:cxn>
                <a:cxn ang="0">
                  <a:pos x="131" y="521"/>
                </a:cxn>
                <a:cxn ang="0">
                  <a:pos x="140" y="554"/>
                </a:cxn>
                <a:cxn ang="0">
                  <a:pos x="149" y="590"/>
                </a:cxn>
                <a:cxn ang="0">
                  <a:pos x="158" y="626"/>
                </a:cxn>
                <a:cxn ang="0">
                  <a:pos x="167" y="660"/>
                </a:cxn>
                <a:cxn ang="0">
                  <a:pos x="175" y="689"/>
                </a:cxn>
                <a:cxn ang="0">
                  <a:pos x="180" y="712"/>
                </a:cxn>
                <a:cxn ang="0">
                  <a:pos x="73" y="740"/>
                </a:cxn>
                <a:cxn ang="0">
                  <a:pos x="66" y="714"/>
                </a:cxn>
                <a:cxn ang="0">
                  <a:pos x="58" y="680"/>
                </a:cxn>
                <a:cxn ang="0">
                  <a:pos x="47" y="640"/>
                </a:cxn>
                <a:cxn ang="0">
                  <a:pos x="36" y="598"/>
                </a:cxn>
                <a:cxn ang="0">
                  <a:pos x="25" y="556"/>
                </a:cxn>
                <a:cxn ang="0">
                  <a:pos x="16" y="518"/>
                </a:cxn>
                <a:cxn ang="0">
                  <a:pos x="8" y="486"/>
                </a:cxn>
                <a:cxn ang="0">
                  <a:pos x="3" y="464"/>
                </a:cxn>
              </a:cxnLst>
              <a:rect l="0" t="0" r="0" b="0"/>
              <a:pathLst>
                <a:path w="465" h="1479">
                  <a:moveTo>
                    <a:pt x="6" y="927"/>
                  </a:moveTo>
                  <a:lnTo>
                    <a:pt x="0" y="889"/>
                  </a:lnTo>
                  <a:lnTo>
                    <a:pt x="0" y="850"/>
                  </a:lnTo>
                  <a:lnTo>
                    <a:pt x="4" y="809"/>
                  </a:lnTo>
                  <a:lnTo>
                    <a:pt x="14" y="766"/>
                  </a:lnTo>
                  <a:lnTo>
                    <a:pt x="26" y="722"/>
                  </a:lnTo>
                  <a:lnTo>
                    <a:pt x="42" y="679"/>
                  </a:lnTo>
                  <a:lnTo>
                    <a:pt x="62" y="634"/>
                  </a:lnTo>
                  <a:lnTo>
                    <a:pt x="85" y="587"/>
                  </a:lnTo>
                  <a:lnTo>
                    <a:pt x="109" y="543"/>
                  </a:lnTo>
                  <a:lnTo>
                    <a:pt x="136" y="496"/>
                  </a:lnTo>
                  <a:lnTo>
                    <a:pt x="163" y="451"/>
                  </a:lnTo>
                  <a:lnTo>
                    <a:pt x="193" y="405"/>
                  </a:lnTo>
                  <a:lnTo>
                    <a:pt x="223" y="360"/>
                  </a:lnTo>
                  <a:lnTo>
                    <a:pt x="253" y="317"/>
                  </a:lnTo>
                  <a:lnTo>
                    <a:pt x="283" y="274"/>
                  </a:lnTo>
                  <a:lnTo>
                    <a:pt x="313" y="231"/>
                  </a:lnTo>
                  <a:lnTo>
                    <a:pt x="335" y="200"/>
                  </a:lnTo>
                  <a:lnTo>
                    <a:pt x="357" y="169"/>
                  </a:lnTo>
                  <a:lnTo>
                    <a:pt x="378" y="139"/>
                  </a:lnTo>
                  <a:lnTo>
                    <a:pt x="397" y="109"/>
                  </a:lnTo>
                  <a:lnTo>
                    <a:pt x="416" y="80"/>
                  </a:lnTo>
                  <a:lnTo>
                    <a:pt x="434" y="53"/>
                  </a:lnTo>
                  <a:lnTo>
                    <a:pt x="450" y="26"/>
                  </a:lnTo>
                  <a:lnTo>
                    <a:pt x="465" y="0"/>
                  </a:lnTo>
                  <a:lnTo>
                    <a:pt x="458" y="32"/>
                  </a:lnTo>
                  <a:lnTo>
                    <a:pt x="449" y="67"/>
                  </a:lnTo>
                  <a:lnTo>
                    <a:pt x="437" y="101"/>
                  </a:lnTo>
                  <a:lnTo>
                    <a:pt x="426" y="137"/>
                  </a:lnTo>
                  <a:lnTo>
                    <a:pt x="413" y="173"/>
                  </a:lnTo>
                  <a:lnTo>
                    <a:pt x="399" y="211"/>
                  </a:lnTo>
                  <a:lnTo>
                    <a:pt x="384" y="248"/>
                  </a:lnTo>
                  <a:lnTo>
                    <a:pt x="370" y="286"/>
                  </a:lnTo>
                  <a:lnTo>
                    <a:pt x="338" y="365"/>
                  </a:lnTo>
                  <a:lnTo>
                    <a:pt x="307" y="447"/>
                  </a:lnTo>
                  <a:lnTo>
                    <a:pt x="280" y="530"/>
                  </a:lnTo>
                  <a:lnTo>
                    <a:pt x="255" y="614"/>
                  </a:lnTo>
                  <a:lnTo>
                    <a:pt x="238" y="698"/>
                  </a:lnTo>
                  <a:lnTo>
                    <a:pt x="228" y="782"/>
                  </a:lnTo>
                  <a:lnTo>
                    <a:pt x="228" y="864"/>
                  </a:lnTo>
                  <a:lnTo>
                    <a:pt x="238" y="945"/>
                  </a:lnTo>
                  <a:lnTo>
                    <a:pt x="247" y="986"/>
                  </a:lnTo>
                  <a:lnTo>
                    <a:pt x="261" y="1042"/>
                  </a:lnTo>
                  <a:lnTo>
                    <a:pt x="279" y="1107"/>
                  </a:lnTo>
                  <a:lnTo>
                    <a:pt x="297" y="1179"/>
                  </a:lnTo>
                  <a:lnTo>
                    <a:pt x="315" y="1251"/>
                  </a:lnTo>
                  <a:lnTo>
                    <a:pt x="333" y="1319"/>
                  </a:lnTo>
                  <a:lnTo>
                    <a:pt x="349" y="1378"/>
                  </a:lnTo>
                  <a:lnTo>
                    <a:pt x="360" y="1424"/>
                  </a:lnTo>
                  <a:lnTo>
                    <a:pt x="146" y="1479"/>
                  </a:lnTo>
                  <a:lnTo>
                    <a:pt x="132" y="1428"/>
                  </a:lnTo>
                  <a:lnTo>
                    <a:pt x="115" y="1360"/>
                  </a:lnTo>
                  <a:lnTo>
                    <a:pt x="94" y="1280"/>
                  </a:lnTo>
                  <a:lnTo>
                    <a:pt x="72" y="1195"/>
                  </a:lnTo>
                  <a:lnTo>
                    <a:pt x="50" y="1111"/>
                  </a:lnTo>
                  <a:lnTo>
                    <a:pt x="31" y="1035"/>
                  </a:lnTo>
                  <a:lnTo>
                    <a:pt x="16" y="971"/>
                  </a:lnTo>
                  <a:lnTo>
                    <a:pt x="6" y="927"/>
                  </a:lnTo>
                  <a:close/>
                </a:path>
              </a:pathLst>
            </a:custGeom>
            <a:solidFill>
              <a:srgbClr val="FF1900">
                <a:alpha val="100000"/>
              </a:srgbClr>
            </a:solidFill>
            <a:ln w="9525">
              <a:noFill/>
            </a:ln>
          </p:spPr>
          <p:txBody>
            <a:bodyPr/>
            <a:lstStyle/>
            <a:p>
              <a:endParaRPr lang="zh-CN" altLang="en-US"/>
            </a:p>
          </p:txBody>
        </p:sp>
        <p:sp>
          <p:nvSpPr>
            <p:cNvPr id="51265" name="Freeform 65"/>
            <p:cNvSpPr/>
            <p:nvPr/>
          </p:nvSpPr>
          <p:spPr>
            <a:xfrm>
              <a:off x="1247" y="3290"/>
              <a:ext cx="159" cy="71"/>
            </a:xfrm>
            <a:custGeom>
              <a:avLst/>
              <a:gdLst/>
              <a:ahLst/>
              <a:cxnLst>
                <a:cxn ang="0">
                  <a:pos x="9" y="71"/>
                </a:cxn>
                <a:cxn ang="0">
                  <a:pos x="159" y="31"/>
                </a:cxn>
                <a:cxn ang="0">
                  <a:pos x="151" y="0"/>
                </a:cxn>
                <a:cxn ang="0">
                  <a:pos x="0" y="39"/>
                </a:cxn>
                <a:cxn ang="0">
                  <a:pos x="9" y="71"/>
                </a:cxn>
              </a:cxnLst>
              <a:rect l="0" t="0" r="0" b="0"/>
              <a:pathLst>
                <a:path w="318" h="142">
                  <a:moveTo>
                    <a:pt x="17" y="142"/>
                  </a:moveTo>
                  <a:lnTo>
                    <a:pt x="318" y="62"/>
                  </a:lnTo>
                  <a:lnTo>
                    <a:pt x="301" y="0"/>
                  </a:lnTo>
                  <a:lnTo>
                    <a:pt x="0" y="78"/>
                  </a:lnTo>
                  <a:lnTo>
                    <a:pt x="17" y="142"/>
                  </a:lnTo>
                  <a:close/>
                </a:path>
              </a:pathLst>
            </a:custGeom>
            <a:solidFill>
              <a:srgbClr val="000000">
                <a:alpha val="100000"/>
              </a:srgbClr>
            </a:solidFill>
            <a:ln w="9525">
              <a:noFill/>
            </a:ln>
          </p:spPr>
          <p:txBody>
            <a:bodyPr/>
            <a:lstStyle/>
            <a:p>
              <a:endParaRPr lang="zh-CN" altLang="en-US"/>
            </a:p>
          </p:txBody>
        </p:sp>
        <p:sp>
          <p:nvSpPr>
            <p:cNvPr id="51266" name="Freeform 66"/>
            <p:cNvSpPr/>
            <p:nvPr/>
          </p:nvSpPr>
          <p:spPr>
            <a:xfrm>
              <a:off x="1225" y="3205"/>
              <a:ext cx="158" cy="71"/>
            </a:xfrm>
            <a:custGeom>
              <a:avLst/>
              <a:gdLst/>
              <a:ahLst/>
              <a:cxnLst>
                <a:cxn ang="0">
                  <a:pos x="8" y="71"/>
                </a:cxn>
                <a:cxn ang="0">
                  <a:pos x="158" y="32"/>
                </a:cxn>
                <a:cxn ang="0">
                  <a:pos x="150" y="0"/>
                </a:cxn>
                <a:cxn ang="0">
                  <a:pos x="0" y="40"/>
                </a:cxn>
                <a:cxn ang="0">
                  <a:pos x="8" y="71"/>
                </a:cxn>
              </a:cxnLst>
              <a:rect l="0" t="0" r="0" b="0"/>
              <a:pathLst>
                <a:path w="316" h="142">
                  <a:moveTo>
                    <a:pt x="16" y="142"/>
                  </a:moveTo>
                  <a:lnTo>
                    <a:pt x="316" y="64"/>
                  </a:lnTo>
                  <a:lnTo>
                    <a:pt x="300" y="0"/>
                  </a:lnTo>
                  <a:lnTo>
                    <a:pt x="0" y="79"/>
                  </a:lnTo>
                  <a:lnTo>
                    <a:pt x="16" y="142"/>
                  </a:lnTo>
                  <a:close/>
                </a:path>
              </a:pathLst>
            </a:custGeom>
            <a:solidFill>
              <a:srgbClr val="000000">
                <a:alpha val="100000"/>
              </a:srgbClr>
            </a:solidFill>
            <a:ln w="9525">
              <a:noFill/>
            </a:ln>
          </p:spPr>
          <p:txBody>
            <a:bodyPr/>
            <a:lstStyle/>
            <a:p>
              <a:endParaRPr lang="zh-CN" altLang="en-US"/>
            </a:p>
          </p:txBody>
        </p:sp>
        <p:sp>
          <p:nvSpPr>
            <p:cNvPr id="51267" name="Freeform 67"/>
            <p:cNvSpPr/>
            <p:nvPr/>
          </p:nvSpPr>
          <p:spPr>
            <a:xfrm>
              <a:off x="1201" y="3115"/>
              <a:ext cx="159" cy="71"/>
            </a:xfrm>
            <a:custGeom>
              <a:avLst/>
              <a:gdLst/>
              <a:ahLst/>
              <a:cxnLst>
                <a:cxn ang="0">
                  <a:pos x="9" y="71"/>
                </a:cxn>
                <a:cxn ang="0">
                  <a:pos x="159" y="32"/>
                </a:cxn>
                <a:cxn ang="0">
                  <a:pos x="151" y="0"/>
                </a:cxn>
                <a:cxn ang="0">
                  <a:pos x="0" y="40"/>
                </a:cxn>
                <a:cxn ang="0">
                  <a:pos x="9" y="71"/>
                </a:cxn>
              </a:cxnLst>
              <a:rect l="0" t="0" r="0" b="0"/>
              <a:pathLst>
                <a:path w="318" h="142">
                  <a:moveTo>
                    <a:pt x="17" y="142"/>
                  </a:moveTo>
                  <a:lnTo>
                    <a:pt x="318" y="64"/>
                  </a:lnTo>
                  <a:lnTo>
                    <a:pt x="301" y="0"/>
                  </a:lnTo>
                  <a:lnTo>
                    <a:pt x="0" y="80"/>
                  </a:lnTo>
                  <a:lnTo>
                    <a:pt x="17" y="142"/>
                  </a:lnTo>
                  <a:close/>
                </a:path>
              </a:pathLst>
            </a:custGeom>
            <a:solidFill>
              <a:srgbClr val="000000">
                <a:alpha val="100000"/>
              </a:srgbClr>
            </a:solidFill>
            <a:ln w="9525">
              <a:noFill/>
            </a:ln>
          </p:spPr>
          <p:txBody>
            <a:bodyPr/>
            <a:lstStyle/>
            <a:p>
              <a:endParaRPr lang="zh-CN" altLang="en-US"/>
            </a:p>
          </p:txBody>
        </p:sp>
        <p:sp>
          <p:nvSpPr>
            <p:cNvPr id="51268" name="Freeform 68"/>
            <p:cNvSpPr/>
            <p:nvPr/>
          </p:nvSpPr>
          <p:spPr>
            <a:xfrm>
              <a:off x="1204" y="3036"/>
              <a:ext cx="130" cy="64"/>
            </a:xfrm>
            <a:custGeom>
              <a:avLst/>
              <a:gdLst/>
              <a:ahLst/>
              <a:cxnLst>
                <a:cxn ang="0">
                  <a:pos x="8" y="64"/>
                </a:cxn>
                <a:cxn ang="0">
                  <a:pos x="130" y="32"/>
                </a:cxn>
                <a:cxn ang="0">
                  <a:pos x="122" y="0"/>
                </a:cxn>
                <a:cxn ang="0">
                  <a:pos x="0" y="33"/>
                </a:cxn>
                <a:cxn ang="0">
                  <a:pos x="8" y="64"/>
                </a:cxn>
              </a:cxnLst>
              <a:rect l="0" t="0" r="0" b="0"/>
              <a:pathLst>
                <a:path w="260" h="126">
                  <a:moveTo>
                    <a:pt x="16" y="126"/>
                  </a:moveTo>
                  <a:lnTo>
                    <a:pt x="260" y="63"/>
                  </a:lnTo>
                  <a:lnTo>
                    <a:pt x="244" y="0"/>
                  </a:lnTo>
                  <a:lnTo>
                    <a:pt x="0" y="64"/>
                  </a:lnTo>
                  <a:lnTo>
                    <a:pt x="16" y="126"/>
                  </a:lnTo>
                  <a:close/>
                </a:path>
              </a:pathLst>
            </a:custGeom>
            <a:solidFill>
              <a:srgbClr val="000000">
                <a:alpha val="100000"/>
              </a:srgbClr>
            </a:solidFill>
            <a:ln w="9525">
              <a:noFill/>
            </a:ln>
          </p:spPr>
          <p:txBody>
            <a:bodyPr/>
            <a:lstStyle/>
            <a:p>
              <a:endParaRPr lang="zh-CN" altLang="en-US"/>
            </a:p>
          </p:txBody>
        </p:sp>
      </p:grpSp>
      <p:grpSp>
        <p:nvGrpSpPr>
          <p:cNvPr id="13" name="Group 76"/>
          <p:cNvGrpSpPr/>
          <p:nvPr/>
        </p:nvGrpSpPr>
        <p:grpSpPr>
          <a:xfrm>
            <a:off x="2419350" y="3841750"/>
            <a:ext cx="1066800" cy="1616075"/>
            <a:chOff x="1434" y="1528"/>
            <a:chExt cx="672" cy="1018"/>
          </a:xfrm>
        </p:grpSpPr>
        <p:sp>
          <p:nvSpPr>
            <p:cNvPr id="51255" name="Freeform 19"/>
            <p:cNvSpPr/>
            <p:nvPr/>
          </p:nvSpPr>
          <p:spPr>
            <a:xfrm>
              <a:off x="1434" y="1528"/>
              <a:ext cx="672" cy="1018"/>
            </a:xfrm>
            <a:custGeom>
              <a:avLst/>
              <a:gdLst/>
              <a:ahLst/>
              <a:cxnLst>
                <a:cxn ang="0">
                  <a:pos x="588" y="659"/>
                </a:cxn>
                <a:cxn ang="0">
                  <a:pos x="577" y="626"/>
                </a:cxn>
                <a:cxn ang="0">
                  <a:pos x="562" y="597"/>
                </a:cxn>
                <a:cxn ang="0">
                  <a:pos x="543" y="570"/>
                </a:cxn>
                <a:cxn ang="0">
                  <a:pos x="521" y="545"/>
                </a:cxn>
                <a:cxn ang="0">
                  <a:pos x="496" y="522"/>
                </a:cxn>
                <a:cxn ang="0">
                  <a:pos x="470" y="500"/>
                </a:cxn>
                <a:cxn ang="0">
                  <a:pos x="442" y="479"/>
                </a:cxn>
                <a:cxn ang="0">
                  <a:pos x="414" y="459"/>
                </a:cxn>
                <a:cxn ang="0">
                  <a:pos x="387" y="440"/>
                </a:cxn>
                <a:cxn ang="0">
                  <a:pos x="360" y="420"/>
                </a:cxn>
                <a:cxn ang="0">
                  <a:pos x="334" y="399"/>
                </a:cxn>
                <a:cxn ang="0">
                  <a:pos x="310" y="377"/>
                </a:cxn>
                <a:cxn ang="0">
                  <a:pos x="288" y="354"/>
                </a:cxn>
                <a:cxn ang="0">
                  <a:pos x="269" y="329"/>
                </a:cxn>
                <a:cxn ang="0">
                  <a:pos x="253" y="301"/>
                </a:cxn>
                <a:cxn ang="0">
                  <a:pos x="241" y="270"/>
                </a:cxn>
                <a:cxn ang="0">
                  <a:pos x="202" y="122"/>
                </a:cxn>
                <a:cxn ang="0">
                  <a:pos x="181" y="40"/>
                </a:cxn>
                <a:cxn ang="0">
                  <a:pos x="172" y="7"/>
                </a:cxn>
                <a:cxn ang="0">
                  <a:pos x="171" y="0"/>
                </a:cxn>
                <a:cxn ang="0">
                  <a:pos x="1" y="46"/>
                </a:cxn>
                <a:cxn ang="0">
                  <a:pos x="6" y="66"/>
                </a:cxn>
                <a:cxn ang="0">
                  <a:pos x="22" y="128"/>
                </a:cxn>
                <a:cxn ang="0">
                  <a:pos x="56" y="256"/>
                </a:cxn>
                <a:cxn ang="0">
                  <a:pos x="90" y="380"/>
                </a:cxn>
                <a:cxn ang="0">
                  <a:pos x="115" y="426"/>
                </a:cxn>
                <a:cxn ang="0">
                  <a:pos x="148" y="466"/>
                </a:cxn>
                <a:cxn ang="0">
                  <a:pos x="186" y="498"/>
                </a:cxn>
                <a:cxn ang="0">
                  <a:pos x="229" y="526"/>
                </a:cxn>
                <a:cxn ang="0">
                  <a:pos x="275" y="548"/>
                </a:cxn>
                <a:cxn ang="0">
                  <a:pos x="323" y="567"/>
                </a:cxn>
                <a:cxn ang="0">
                  <a:pos x="370" y="583"/>
                </a:cxn>
                <a:cxn ang="0">
                  <a:pos x="503" y="1018"/>
                </a:cxn>
              </a:cxnLst>
              <a:rect l="0" t="0" r="0" b="0"/>
              <a:pathLst>
                <a:path w="1344" h="2036">
                  <a:moveTo>
                    <a:pt x="1344" y="1951"/>
                  </a:moveTo>
                  <a:lnTo>
                    <a:pt x="1175" y="1317"/>
                  </a:lnTo>
                  <a:lnTo>
                    <a:pt x="1165" y="1283"/>
                  </a:lnTo>
                  <a:lnTo>
                    <a:pt x="1154" y="1252"/>
                  </a:lnTo>
                  <a:lnTo>
                    <a:pt x="1140" y="1222"/>
                  </a:lnTo>
                  <a:lnTo>
                    <a:pt x="1123" y="1194"/>
                  </a:lnTo>
                  <a:lnTo>
                    <a:pt x="1106" y="1166"/>
                  </a:lnTo>
                  <a:lnTo>
                    <a:pt x="1085" y="1139"/>
                  </a:lnTo>
                  <a:lnTo>
                    <a:pt x="1064" y="1114"/>
                  </a:lnTo>
                  <a:lnTo>
                    <a:pt x="1041" y="1090"/>
                  </a:lnTo>
                  <a:lnTo>
                    <a:pt x="1017" y="1067"/>
                  </a:lnTo>
                  <a:lnTo>
                    <a:pt x="992" y="1044"/>
                  </a:lnTo>
                  <a:lnTo>
                    <a:pt x="965" y="1022"/>
                  </a:lnTo>
                  <a:lnTo>
                    <a:pt x="939" y="1000"/>
                  </a:lnTo>
                  <a:lnTo>
                    <a:pt x="911" y="979"/>
                  </a:lnTo>
                  <a:lnTo>
                    <a:pt x="883" y="958"/>
                  </a:lnTo>
                  <a:lnTo>
                    <a:pt x="855" y="938"/>
                  </a:lnTo>
                  <a:lnTo>
                    <a:pt x="827" y="918"/>
                  </a:lnTo>
                  <a:lnTo>
                    <a:pt x="800" y="899"/>
                  </a:lnTo>
                  <a:lnTo>
                    <a:pt x="773" y="880"/>
                  </a:lnTo>
                  <a:lnTo>
                    <a:pt x="746" y="861"/>
                  </a:lnTo>
                  <a:lnTo>
                    <a:pt x="720" y="840"/>
                  </a:lnTo>
                  <a:lnTo>
                    <a:pt x="693" y="820"/>
                  </a:lnTo>
                  <a:lnTo>
                    <a:pt x="668" y="798"/>
                  </a:lnTo>
                  <a:lnTo>
                    <a:pt x="644" y="778"/>
                  </a:lnTo>
                  <a:lnTo>
                    <a:pt x="620" y="754"/>
                  </a:lnTo>
                  <a:lnTo>
                    <a:pt x="597" y="731"/>
                  </a:lnTo>
                  <a:lnTo>
                    <a:pt x="576" y="707"/>
                  </a:lnTo>
                  <a:lnTo>
                    <a:pt x="555" y="682"/>
                  </a:lnTo>
                  <a:lnTo>
                    <a:pt x="537" y="657"/>
                  </a:lnTo>
                  <a:lnTo>
                    <a:pt x="521" y="629"/>
                  </a:lnTo>
                  <a:lnTo>
                    <a:pt x="506" y="601"/>
                  </a:lnTo>
                  <a:lnTo>
                    <a:pt x="492" y="571"/>
                  </a:lnTo>
                  <a:lnTo>
                    <a:pt x="481" y="540"/>
                  </a:lnTo>
                  <a:lnTo>
                    <a:pt x="438" y="372"/>
                  </a:lnTo>
                  <a:lnTo>
                    <a:pt x="404" y="243"/>
                  </a:lnTo>
                  <a:lnTo>
                    <a:pt x="379" y="147"/>
                  </a:lnTo>
                  <a:lnTo>
                    <a:pt x="362" y="80"/>
                  </a:lnTo>
                  <a:lnTo>
                    <a:pt x="351" y="38"/>
                  </a:lnTo>
                  <a:lnTo>
                    <a:pt x="344" y="13"/>
                  </a:lnTo>
                  <a:lnTo>
                    <a:pt x="342" y="2"/>
                  </a:lnTo>
                  <a:lnTo>
                    <a:pt x="341" y="0"/>
                  </a:lnTo>
                  <a:lnTo>
                    <a:pt x="0" y="88"/>
                  </a:lnTo>
                  <a:lnTo>
                    <a:pt x="1" y="91"/>
                  </a:lnTo>
                  <a:lnTo>
                    <a:pt x="3" y="103"/>
                  </a:lnTo>
                  <a:lnTo>
                    <a:pt x="12" y="131"/>
                  </a:lnTo>
                  <a:lnTo>
                    <a:pt x="24" y="179"/>
                  </a:lnTo>
                  <a:lnTo>
                    <a:pt x="44" y="255"/>
                  </a:lnTo>
                  <a:lnTo>
                    <a:pt x="73" y="365"/>
                  </a:lnTo>
                  <a:lnTo>
                    <a:pt x="111" y="512"/>
                  </a:lnTo>
                  <a:lnTo>
                    <a:pt x="161" y="706"/>
                  </a:lnTo>
                  <a:lnTo>
                    <a:pt x="180" y="759"/>
                  </a:lnTo>
                  <a:lnTo>
                    <a:pt x="202" y="807"/>
                  </a:lnTo>
                  <a:lnTo>
                    <a:pt x="229" y="852"/>
                  </a:lnTo>
                  <a:lnTo>
                    <a:pt x="260" y="894"/>
                  </a:lnTo>
                  <a:lnTo>
                    <a:pt x="295" y="931"/>
                  </a:lnTo>
                  <a:lnTo>
                    <a:pt x="332" y="965"/>
                  </a:lnTo>
                  <a:lnTo>
                    <a:pt x="372" y="996"/>
                  </a:lnTo>
                  <a:lnTo>
                    <a:pt x="415" y="1025"/>
                  </a:lnTo>
                  <a:lnTo>
                    <a:pt x="458" y="1051"/>
                  </a:lnTo>
                  <a:lnTo>
                    <a:pt x="504" y="1075"/>
                  </a:lnTo>
                  <a:lnTo>
                    <a:pt x="550" y="1096"/>
                  </a:lnTo>
                  <a:lnTo>
                    <a:pt x="598" y="1115"/>
                  </a:lnTo>
                  <a:lnTo>
                    <a:pt x="645" y="1134"/>
                  </a:lnTo>
                  <a:lnTo>
                    <a:pt x="692" y="1150"/>
                  </a:lnTo>
                  <a:lnTo>
                    <a:pt x="739" y="1165"/>
                  </a:lnTo>
                  <a:lnTo>
                    <a:pt x="784" y="1179"/>
                  </a:lnTo>
                  <a:lnTo>
                    <a:pt x="1005" y="2036"/>
                  </a:lnTo>
                  <a:lnTo>
                    <a:pt x="1344" y="1951"/>
                  </a:lnTo>
                  <a:close/>
                </a:path>
              </a:pathLst>
            </a:custGeom>
            <a:solidFill>
              <a:srgbClr val="000000">
                <a:alpha val="100000"/>
              </a:srgbClr>
            </a:solidFill>
            <a:ln w="9525">
              <a:noFill/>
            </a:ln>
          </p:spPr>
          <p:txBody>
            <a:bodyPr/>
            <a:lstStyle/>
            <a:p>
              <a:endParaRPr lang="zh-CN" altLang="en-US"/>
            </a:p>
          </p:txBody>
        </p:sp>
        <p:sp>
          <p:nvSpPr>
            <p:cNvPr id="51256" name="Freeform 20"/>
            <p:cNvSpPr/>
            <p:nvPr/>
          </p:nvSpPr>
          <p:spPr>
            <a:xfrm>
              <a:off x="1862" y="2128"/>
              <a:ext cx="204" cy="378"/>
            </a:xfrm>
            <a:custGeom>
              <a:avLst/>
              <a:gdLst/>
              <a:ahLst/>
              <a:cxnLst>
                <a:cxn ang="0">
                  <a:pos x="128" y="67"/>
                </a:cxn>
                <a:cxn ang="0">
                  <a:pos x="128" y="67"/>
                </a:cxn>
                <a:cxn ang="0">
                  <a:pos x="131" y="79"/>
                </a:cxn>
                <a:cxn ang="0">
                  <a:pos x="138" y="106"/>
                </a:cxn>
                <a:cxn ang="0">
                  <a:pos x="149" y="145"/>
                </a:cxn>
                <a:cxn ang="0">
                  <a:pos x="161" y="189"/>
                </a:cxn>
                <a:cxn ang="0">
                  <a:pos x="173" y="237"/>
                </a:cxn>
                <a:cxn ang="0">
                  <a:pos x="186" y="283"/>
                </a:cxn>
                <a:cxn ang="0">
                  <a:pos x="196" y="323"/>
                </a:cxn>
                <a:cxn ang="0">
                  <a:pos x="204" y="352"/>
                </a:cxn>
                <a:cxn ang="0">
                  <a:pos x="99" y="378"/>
                </a:cxn>
                <a:cxn ang="0">
                  <a:pos x="0" y="0"/>
                </a:cxn>
                <a:cxn ang="0">
                  <a:pos x="12" y="4"/>
                </a:cxn>
                <a:cxn ang="0">
                  <a:pos x="24" y="8"/>
                </a:cxn>
                <a:cxn ang="0">
                  <a:pos x="35" y="11"/>
                </a:cxn>
                <a:cxn ang="0">
                  <a:pos x="46" y="15"/>
                </a:cxn>
                <a:cxn ang="0">
                  <a:pos x="57" y="19"/>
                </a:cxn>
                <a:cxn ang="0">
                  <a:pos x="67" y="23"/>
                </a:cxn>
                <a:cxn ang="0">
                  <a:pos x="76" y="26"/>
                </a:cxn>
                <a:cxn ang="0">
                  <a:pos x="85" y="30"/>
                </a:cxn>
                <a:cxn ang="0">
                  <a:pos x="93" y="34"/>
                </a:cxn>
                <a:cxn ang="0">
                  <a:pos x="101" y="39"/>
                </a:cxn>
                <a:cxn ang="0">
                  <a:pos x="108" y="43"/>
                </a:cxn>
                <a:cxn ang="0">
                  <a:pos x="114" y="48"/>
                </a:cxn>
                <a:cxn ang="0">
                  <a:pos x="119" y="52"/>
                </a:cxn>
                <a:cxn ang="0">
                  <a:pos x="123" y="57"/>
                </a:cxn>
                <a:cxn ang="0">
                  <a:pos x="126" y="62"/>
                </a:cxn>
                <a:cxn ang="0">
                  <a:pos x="128" y="67"/>
                </a:cxn>
              </a:cxnLst>
              <a:rect l="0" t="0" r="0" b="0"/>
              <a:pathLst>
                <a:path w="407" h="756">
                  <a:moveTo>
                    <a:pt x="255" y="134"/>
                  </a:moveTo>
                  <a:lnTo>
                    <a:pt x="255" y="134"/>
                  </a:lnTo>
                  <a:lnTo>
                    <a:pt x="261" y="157"/>
                  </a:lnTo>
                  <a:lnTo>
                    <a:pt x="276" y="211"/>
                  </a:lnTo>
                  <a:lnTo>
                    <a:pt x="297" y="289"/>
                  </a:lnTo>
                  <a:lnTo>
                    <a:pt x="321" y="378"/>
                  </a:lnTo>
                  <a:lnTo>
                    <a:pt x="346" y="473"/>
                  </a:lnTo>
                  <a:lnTo>
                    <a:pt x="371" y="565"/>
                  </a:lnTo>
                  <a:lnTo>
                    <a:pt x="391" y="645"/>
                  </a:lnTo>
                  <a:lnTo>
                    <a:pt x="407" y="703"/>
                  </a:lnTo>
                  <a:lnTo>
                    <a:pt x="197" y="756"/>
                  </a:lnTo>
                  <a:lnTo>
                    <a:pt x="0" y="0"/>
                  </a:lnTo>
                  <a:lnTo>
                    <a:pt x="24" y="7"/>
                  </a:lnTo>
                  <a:lnTo>
                    <a:pt x="47" y="15"/>
                  </a:lnTo>
                  <a:lnTo>
                    <a:pt x="70" y="22"/>
                  </a:lnTo>
                  <a:lnTo>
                    <a:pt x="92" y="30"/>
                  </a:lnTo>
                  <a:lnTo>
                    <a:pt x="113" y="37"/>
                  </a:lnTo>
                  <a:lnTo>
                    <a:pt x="133" y="45"/>
                  </a:lnTo>
                  <a:lnTo>
                    <a:pt x="152" y="52"/>
                  </a:lnTo>
                  <a:lnTo>
                    <a:pt x="170" y="60"/>
                  </a:lnTo>
                  <a:lnTo>
                    <a:pt x="186" y="68"/>
                  </a:lnTo>
                  <a:lnTo>
                    <a:pt x="201" y="78"/>
                  </a:lnTo>
                  <a:lnTo>
                    <a:pt x="215" y="86"/>
                  </a:lnTo>
                  <a:lnTo>
                    <a:pt x="227" y="95"/>
                  </a:lnTo>
                  <a:lnTo>
                    <a:pt x="237" y="104"/>
                  </a:lnTo>
                  <a:lnTo>
                    <a:pt x="245" y="113"/>
                  </a:lnTo>
                  <a:lnTo>
                    <a:pt x="252" y="124"/>
                  </a:lnTo>
                  <a:lnTo>
                    <a:pt x="255" y="134"/>
                  </a:lnTo>
                  <a:close/>
                </a:path>
              </a:pathLst>
            </a:custGeom>
            <a:solidFill>
              <a:srgbClr val="0099D8">
                <a:alpha val="100000"/>
              </a:srgbClr>
            </a:solidFill>
            <a:ln w="9525">
              <a:noFill/>
            </a:ln>
          </p:spPr>
          <p:txBody>
            <a:bodyPr/>
            <a:lstStyle/>
            <a:p>
              <a:endParaRPr lang="zh-CN" altLang="en-US"/>
            </a:p>
          </p:txBody>
        </p:sp>
        <p:sp>
          <p:nvSpPr>
            <p:cNvPr id="51257" name="Freeform 21"/>
            <p:cNvSpPr/>
            <p:nvPr/>
          </p:nvSpPr>
          <p:spPr>
            <a:xfrm>
              <a:off x="1474" y="1568"/>
              <a:ext cx="484" cy="560"/>
            </a:xfrm>
            <a:custGeom>
              <a:avLst/>
              <a:gdLst/>
              <a:ahLst/>
              <a:cxnLst>
                <a:cxn ang="0">
                  <a:pos x="67" y="283"/>
                </a:cxn>
                <a:cxn ang="0">
                  <a:pos x="48" y="214"/>
                </a:cxn>
                <a:cxn ang="0">
                  <a:pos x="26" y="129"/>
                </a:cxn>
                <a:cxn ang="0">
                  <a:pos x="7" y="54"/>
                </a:cxn>
                <a:cxn ang="0">
                  <a:pos x="107" y="0"/>
                </a:cxn>
                <a:cxn ang="0">
                  <a:pos x="120" y="53"/>
                </a:cxn>
                <a:cxn ang="0">
                  <a:pos x="139" y="123"/>
                </a:cxn>
                <a:cxn ang="0">
                  <a:pos x="157" y="192"/>
                </a:cxn>
                <a:cxn ang="0">
                  <a:pos x="170" y="240"/>
                </a:cxn>
                <a:cxn ang="0">
                  <a:pos x="183" y="274"/>
                </a:cxn>
                <a:cxn ang="0">
                  <a:pos x="200" y="305"/>
                </a:cxn>
                <a:cxn ang="0">
                  <a:pos x="221" y="333"/>
                </a:cxn>
                <a:cxn ang="0">
                  <a:pos x="245" y="359"/>
                </a:cxn>
                <a:cxn ang="0">
                  <a:pos x="271" y="382"/>
                </a:cxn>
                <a:cxn ang="0">
                  <a:pos x="298" y="404"/>
                </a:cxn>
                <a:cxn ang="0">
                  <a:pos x="326" y="426"/>
                </a:cxn>
                <a:cxn ang="0">
                  <a:pos x="355" y="446"/>
                </a:cxn>
                <a:cxn ang="0">
                  <a:pos x="374" y="460"/>
                </a:cxn>
                <a:cxn ang="0">
                  <a:pos x="392" y="473"/>
                </a:cxn>
                <a:cxn ang="0">
                  <a:pos x="409" y="487"/>
                </a:cxn>
                <a:cxn ang="0">
                  <a:pos x="427" y="500"/>
                </a:cxn>
                <a:cxn ang="0">
                  <a:pos x="443" y="514"/>
                </a:cxn>
                <a:cxn ang="0">
                  <a:pos x="458" y="529"/>
                </a:cxn>
                <a:cxn ang="0">
                  <a:pos x="472" y="544"/>
                </a:cxn>
                <a:cxn ang="0">
                  <a:pos x="484" y="560"/>
                </a:cxn>
                <a:cxn ang="0">
                  <a:pos x="473" y="556"/>
                </a:cxn>
                <a:cxn ang="0">
                  <a:pos x="462" y="551"/>
                </a:cxn>
                <a:cxn ang="0">
                  <a:pos x="450" y="547"/>
                </a:cxn>
                <a:cxn ang="0">
                  <a:pos x="438" y="543"/>
                </a:cxn>
                <a:cxn ang="0">
                  <a:pos x="424" y="538"/>
                </a:cxn>
                <a:cxn ang="0">
                  <a:pos x="411" y="534"/>
                </a:cxn>
                <a:cxn ang="0">
                  <a:pos x="397" y="529"/>
                </a:cxn>
                <a:cxn ang="0">
                  <a:pos x="382" y="525"/>
                </a:cxn>
                <a:cxn ang="0">
                  <a:pos x="336" y="511"/>
                </a:cxn>
                <a:cxn ang="0">
                  <a:pos x="288" y="495"/>
                </a:cxn>
                <a:cxn ang="0">
                  <a:pos x="241" y="476"/>
                </a:cxn>
                <a:cxn ang="0">
                  <a:pos x="196" y="453"/>
                </a:cxn>
                <a:cxn ang="0">
                  <a:pos x="155" y="426"/>
                </a:cxn>
                <a:cxn ang="0">
                  <a:pos x="120" y="393"/>
                </a:cxn>
                <a:cxn ang="0">
                  <a:pos x="92" y="353"/>
                </a:cxn>
                <a:cxn ang="0">
                  <a:pos x="73" y="305"/>
                </a:cxn>
              </a:cxnLst>
              <a:rect l="0" t="0" r="0" b="0"/>
              <a:pathLst>
                <a:path w="969" h="1120">
                  <a:moveTo>
                    <a:pt x="146" y="610"/>
                  </a:moveTo>
                  <a:lnTo>
                    <a:pt x="134" y="566"/>
                  </a:lnTo>
                  <a:lnTo>
                    <a:pt x="117" y="503"/>
                  </a:lnTo>
                  <a:lnTo>
                    <a:pt x="96" y="427"/>
                  </a:lnTo>
                  <a:lnTo>
                    <a:pt x="75" y="342"/>
                  </a:lnTo>
                  <a:lnTo>
                    <a:pt x="52" y="257"/>
                  </a:lnTo>
                  <a:lnTo>
                    <a:pt x="32" y="176"/>
                  </a:lnTo>
                  <a:lnTo>
                    <a:pt x="14" y="108"/>
                  </a:lnTo>
                  <a:lnTo>
                    <a:pt x="0" y="57"/>
                  </a:lnTo>
                  <a:lnTo>
                    <a:pt x="215" y="0"/>
                  </a:lnTo>
                  <a:lnTo>
                    <a:pt x="226" y="46"/>
                  </a:lnTo>
                  <a:lnTo>
                    <a:pt x="241" y="105"/>
                  </a:lnTo>
                  <a:lnTo>
                    <a:pt x="258" y="173"/>
                  </a:lnTo>
                  <a:lnTo>
                    <a:pt x="278" y="246"/>
                  </a:lnTo>
                  <a:lnTo>
                    <a:pt x="296" y="317"/>
                  </a:lnTo>
                  <a:lnTo>
                    <a:pt x="314" y="383"/>
                  </a:lnTo>
                  <a:lnTo>
                    <a:pt x="329" y="439"/>
                  </a:lnTo>
                  <a:lnTo>
                    <a:pt x="340" y="480"/>
                  </a:lnTo>
                  <a:lnTo>
                    <a:pt x="353" y="514"/>
                  </a:lnTo>
                  <a:lnTo>
                    <a:pt x="367" y="548"/>
                  </a:lnTo>
                  <a:lnTo>
                    <a:pt x="383" y="580"/>
                  </a:lnTo>
                  <a:lnTo>
                    <a:pt x="401" y="610"/>
                  </a:lnTo>
                  <a:lnTo>
                    <a:pt x="421" y="637"/>
                  </a:lnTo>
                  <a:lnTo>
                    <a:pt x="443" y="665"/>
                  </a:lnTo>
                  <a:lnTo>
                    <a:pt x="466" y="692"/>
                  </a:lnTo>
                  <a:lnTo>
                    <a:pt x="490" y="717"/>
                  </a:lnTo>
                  <a:lnTo>
                    <a:pt x="515" y="741"/>
                  </a:lnTo>
                  <a:lnTo>
                    <a:pt x="542" y="764"/>
                  </a:lnTo>
                  <a:lnTo>
                    <a:pt x="568" y="786"/>
                  </a:lnTo>
                  <a:lnTo>
                    <a:pt x="596" y="808"/>
                  </a:lnTo>
                  <a:lnTo>
                    <a:pt x="625" y="830"/>
                  </a:lnTo>
                  <a:lnTo>
                    <a:pt x="653" y="851"/>
                  </a:lnTo>
                  <a:lnTo>
                    <a:pt x="682" y="871"/>
                  </a:lnTo>
                  <a:lnTo>
                    <a:pt x="711" y="892"/>
                  </a:lnTo>
                  <a:lnTo>
                    <a:pt x="729" y="906"/>
                  </a:lnTo>
                  <a:lnTo>
                    <a:pt x="748" y="919"/>
                  </a:lnTo>
                  <a:lnTo>
                    <a:pt x="766" y="932"/>
                  </a:lnTo>
                  <a:lnTo>
                    <a:pt x="785" y="945"/>
                  </a:lnTo>
                  <a:lnTo>
                    <a:pt x="802" y="959"/>
                  </a:lnTo>
                  <a:lnTo>
                    <a:pt x="819" y="973"/>
                  </a:lnTo>
                  <a:lnTo>
                    <a:pt x="837" y="987"/>
                  </a:lnTo>
                  <a:lnTo>
                    <a:pt x="854" y="1000"/>
                  </a:lnTo>
                  <a:lnTo>
                    <a:pt x="870" y="1014"/>
                  </a:lnTo>
                  <a:lnTo>
                    <a:pt x="886" y="1028"/>
                  </a:lnTo>
                  <a:lnTo>
                    <a:pt x="901" y="1043"/>
                  </a:lnTo>
                  <a:lnTo>
                    <a:pt x="916" y="1058"/>
                  </a:lnTo>
                  <a:lnTo>
                    <a:pt x="931" y="1073"/>
                  </a:lnTo>
                  <a:lnTo>
                    <a:pt x="944" y="1088"/>
                  </a:lnTo>
                  <a:lnTo>
                    <a:pt x="958" y="1104"/>
                  </a:lnTo>
                  <a:lnTo>
                    <a:pt x="969" y="1120"/>
                  </a:lnTo>
                  <a:lnTo>
                    <a:pt x="959" y="1116"/>
                  </a:lnTo>
                  <a:lnTo>
                    <a:pt x="947" y="1111"/>
                  </a:lnTo>
                  <a:lnTo>
                    <a:pt x="937" y="1106"/>
                  </a:lnTo>
                  <a:lnTo>
                    <a:pt x="925" y="1102"/>
                  </a:lnTo>
                  <a:lnTo>
                    <a:pt x="913" y="1097"/>
                  </a:lnTo>
                  <a:lnTo>
                    <a:pt x="901" y="1093"/>
                  </a:lnTo>
                  <a:lnTo>
                    <a:pt x="888" y="1089"/>
                  </a:lnTo>
                  <a:lnTo>
                    <a:pt x="876" y="1085"/>
                  </a:lnTo>
                  <a:lnTo>
                    <a:pt x="862" y="1080"/>
                  </a:lnTo>
                  <a:lnTo>
                    <a:pt x="849" y="1075"/>
                  </a:lnTo>
                  <a:lnTo>
                    <a:pt x="835" y="1072"/>
                  </a:lnTo>
                  <a:lnTo>
                    <a:pt x="822" y="1067"/>
                  </a:lnTo>
                  <a:lnTo>
                    <a:pt x="808" y="1063"/>
                  </a:lnTo>
                  <a:lnTo>
                    <a:pt x="794" y="1058"/>
                  </a:lnTo>
                  <a:lnTo>
                    <a:pt x="780" y="1055"/>
                  </a:lnTo>
                  <a:lnTo>
                    <a:pt x="765" y="1050"/>
                  </a:lnTo>
                  <a:lnTo>
                    <a:pt x="719" y="1036"/>
                  </a:lnTo>
                  <a:lnTo>
                    <a:pt x="672" y="1021"/>
                  </a:lnTo>
                  <a:lnTo>
                    <a:pt x="625" y="1006"/>
                  </a:lnTo>
                  <a:lnTo>
                    <a:pt x="577" y="989"/>
                  </a:lnTo>
                  <a:lnTo>
                    <a:pt x="530" y="971"/>
                  </a:lnTo>
                  <a:lnTo>
                    <a:pt x="483" y="951"/>
                  </a:lnTo>
                  <a:lnTo>
                    <a:pt x="438" y="930"/>
                  </a:lnTo>
                  <a:lnTo>
                    <a:pt x="393" y="906"/>
                  </a:lnTo>
                  <a:lnTo>
                    <a:pt x="352" y="879"/>
                  </a:lnTo>
                  <a:lnTo>
                    <a:pt x="311" y="851"/>
                  </a:lnTo>
                  <a:lnTo>
                    <a:pt x="275" y="820"/>
                  </a:lnTo>
                  <a:lnTo>
                    <a:pt x="241" y="785"/>
                  </a:lnTo>
                  <a:lnTo>
                    <a:pt x="211" y="747"/>
                  </a:lnTo>
                  <a:lnTo>
                    <a:pt x="185" y="705"/>
                  </a:lnTo>
                  <a:lnTo>
                    <a:pt x="163" y="659"/>
                  </a:lnTo>
                  <a:lnTo>
                    <a:pt x="146" y="610"/>
                  </a:lnTo>
                  <a:close/>
                </a:path>
              </a:pathLst>
            </a:custGeom>
            <a:solidFill>
              <a:srgbClr val="0099D8">
                <a:alpha val="100000"/>
              </a:srgbClr>
            </a:solidFill>
            <a:ln w="9525">
              <a:noFill/>
            </a:ln>
          </p:spPr>
          <p:txBody>
            <a:bodyPr/>
            <a:lstStyle/>
            <a:p>
              <a:endParaRPr lang="zh-CN" altLang="en-US"/>
            </a:p>
          </p:txBody>
        </p:sp>
        <p:sp>
          <p:nvSpPr>
            <p:cNvPr id="51258" name="Freeform 25"/>
            <p:cNvSpPr/>
            <p:nvPr/>
          </p:nvSpPr>
          <p:spPr>
            <a:xfrm>
              <a:off x="1607" y="1575"/>
              <a:ext cx="159" cy="72"/>
            </a:xfrm>
            <a:custGeom>
              <a:avLst/>
              <a:gdLst/>
              <a:ahLst/>
              <a:cxnLst>
                <a:cxn ang="0">
                  <a:pos x="8" y="72"/>
                </a:cxn>
                <a:cxn ang="0">
                  <a:pos x="159" y="32"/>
                </a:cxn>
                <a:cxn ang="0">
                  <a:pos x="151" y="0"/>
                </a:cxn>
                <a:cxn ang="0">
                  <a:pos x="0" y="40"/>
                </a:cxn>
                <a:cxn ang="0">
                  <a:pos x="8" y="72"/>
                </a:cxn>
              </a:cxnLst>
              <a:rect l="0" t="0" r="0" b="0"/>
              <a:pathLst>
                <a:path w="317" h="143">
                  <a:moveTo>
                    <a:pt x="16" y="143"/>
                  </a:moveTo>
                  <a:lnTo>
                    <a:pt x="317" y="64"/>
                  </a:lnTo>
                  <a:lnTo>
                    <a:pt x="301" y="0"/>
                  </a:lnTo>
                  <a:lnTo>
                    <a:pt x="0" y="80"/>
                  </a:lnTo>
                  <a:lnTo>
                    <a:pt x="16" y="143"/>
                  </a:lnTo>
                  <a:close/>
                </a:path>
              </a:pathLst>
            </a:custGeom>
            <a:solidFill>
              <a:srgbClr val="000000">
                <a:alpha val="100000"/>
              </a:srgbClr>
            </a:solidFill>
            <a:ln w="9525">
              <a:noFill/>
            </a:ln>
          </p:spPr>
          <p:txBody>
            <a:bodyPr/>
            <a:lstStyle/>
            <a:p>
              <a:endParaRPr lang="zh-CN" altLang="en-US"/>
            </a:p>
          </p:txBody>
        </p:sp>
        <p:sp>
          <p:nvSpPr>
            <p:cNvPr id="51259" name="Freeform 26"/>
            <p:cNvSpPr/>
            <p:nvPr/>
          </p:nvSpPr>
          <p:spPr>
            <a:xfrm>
              <a:off x="1629" y="1660"/>
              <a:ext cx="159" cy="71"/>
            </a:xfrm>
            <a:custGeom>
              <a:avLst/>
              <a:gdLst/>
              <a:ahLst/>
              <a:cxnLst>
                <a:cxn ang="0">
                  <a:pos x="8" y="71"/>
                </a:cxn>
                <a:cxn ang="0">
                  <a:pos x="159" y="32"/>
                </a:cxn>
                <a:cxn ang="0">
                  <a:pos x="151" y="0"/>
                </a:cxn>
                <a:cxn ang="0">
                  <a:pos x="0" y="39"/>
                </a:cxn>
                <a:cxn ang="0">
                  <a:pos x="8" y="71"/>
                </a:cxn>
              </a:cxnLst>
              <a:rect l="0" t="0" r="0" b="0"/>
              <a:pathLst>
                <a:path w="319" h="141">
                  <a:moveTo>
                    <a:pt x="16" y="141"/>
                  </a:moveTo>
                  <a:lnTo>
                    <a:pt x="319" y="63"/>
                  </a:lnTo>
                  <a:lnTo>
                    <a:pt x="302" y="0"/>
                  </a:lnTo>
                  <a:lnTo>
                    <a:pt x="0" y="78"/>
                  </a:lnTo>
                  <a:lnTo>
                    <a:pt x="16" y="141"/>
                  </a:lnTo>
                  <a:close/>
                </a:path>
              </a:pathLst>
            </a:custGeom>
            <a:solidFill>
              <a:srgbClr val="000000">
                <a:alpha val="100000"/>
              </a:srgbClr>
            </a:solidFill>
            <a:ln w="9525">
              <a:noFill/>
            </a:ln>
          </p:spPr>
          <p:txBody>
            <a:bodyPr/>
            <a:lstStyle/>
            <a:p>
              <a:endParaRPr lang="zh-CN" altLang="en-US"/>
            </a:p>
          </p:txBody>
        </p:sp>
        <p:sp>
          <p:nvSpPr>
            <p:cNvPr id="51260" name="Freeform 27"/>
            <p:cNvSpPr/>
            <p:nvPr/>
          </p:nvSpPr>
          <p:spPr>
            <a:xfrm>
              <a:off x="1652" y="1750"/>
              <a:ext cx="159" cy="71"/>
            </a:xfrm>
            <a:custGeom>
              <a:avLst/>
              <a:gdLst/>
              <a:ahLst/>
              <a:cxnLst>
                <a:cxn ang="0">
                  <a:pos x="9" y="71"/>
                </a:cxn>
                <a:cxn ang="0">
                  <a:pos x="159" y="32"/>
                </a:cxn>
                <a:cxn ang="0">
                  <a:pos x="151" y="0"/>
                </a:cxn>
                <a:cxn ang="0">
                  <a:pos x="0" y="40"/>
                </a:cxn>
                <a:cxn ang="0">
                  <a:pos x="9" y="71"/>
                </a:cxn>
              </a:cxnLst>
              <a:rect l="0" t="0" r="0" b="0"/>
              <a:pathLst>
                <a:path w="318" h="142">
                  <a:moveTo>
                    <a:pt x="17" y="142"/>
                  </a:moveTo>
                  <a:lnTo>
                    <a:pt x="318" y="63"/>
                  </a:lnTo>
                  <a:lnTo>
                    <a:pt x="302" y="0"/>
                  </a:lnTo>
                  <a:lnTo>
                    <a:pt x="0" y="79"/>
                  </a:lnTo>
                  <a:lnTo>
                    <a:pt x="17" y="142"/>
                  </a:lnTo>
                  <a:close/>
                </a:path>
              </a:pathLst>
            </a:custGeom>
            <a:solidFill>
              <a:srgbClr val="000000">
                <a:alpha val="100000"/>
              </a:srgbClr>
            </a:solidFill>
            <a:ln w="9525">
              <a:noFill/>
            </a:ln>
          </p:spPr>
          <p:txBody>
            <a:bodyPr/>
            <a:lstStyle/>
            <a:p>
              <a:endParaRPr lang="zh-CN" altLang="en-US"/>
            </a:p>
          </p:txBody>
        </p:sp>
        <p:sp>
          <p:nvSpPr>
            <p:cNvPr id="51261" name="Freeform 28"/>
            <p:cNvSpPr/>
            <p:nvPr/>
          </p:nvSpPr>
          <p:spPr>
            <a:xfrm>
              <a:off x="1697" y="1835"/>
              <a:ext cx="116" cy="60"/>
            </a:xfrm>
            <a:custGeom>
              <a:avLst/>
              <a:gdLst/>
              <a:ahLst/>
              <a:cxnLst>
                <a:cxn ang="0">
                  <a:pos x="8" y="60"/>
                </a:cxn>
                <a:cxn ang="0">
                  <a:pos x="116" y="32"/>
                </a:cxn>
                <a:cxn ang="0">
                  <a:pos x="108" y="0"/>
                </a:cxn>
                <a:cxn ang="0">
                  <a:pos x="0" y="29"/>
                </a:cxn>
                <a:cxn ang="0">
                  <a:pos x="8" y="60"/>
                </a:cxn>
              </a:cxnLst>
              <a:rect l="0" t="0" r="0" b="0"/>
              <a:pathLst>
                <a:path w="234" h="120">
                  <a:moveTo>
                    <a:pt x="16" y="120"/>
                  </a:moveTo>
                  <a:lnTo>
                    <a:pt x="234" y="63"/>
                  </a:lnTo>
                  <a:lnTo>
                    <a:pt x="218" y="0"/>
                  </a:lnTo>
                  <a:lnTo>
                    <a:pt x="0" y="58"/>
                  </a:lnTo>
                  <a:lnTo>
                    <a:pt x="16" y="120"/>
                  </a:lnTo>
                  <a:close/>
                </a:path>
              </a:pathLst>
            </a:custGeom>
            <a:solidFill>
              <a:srgbClr val="000000">
                <a:alpha val="100000"/>
              </a:srgbClr>
            </a:solidFill>
            <a:ln w="9525">
              <a:noFill/>
            </a:ln>
          </p:spPr>
          <p:txBody>
            <a:bodyPr/>
            <a:lstStyle/>
            <a:p>
              <a:endParaRPr lang="zh-CN" altLang="en-US"/>
            </a:p>
          </p:txBody>
        </p:sp>
      </p:grpSp>
      <p:grpSp>
        <p:nvGrpSpPr>
          <p:cNvPr id="21" name="Group 75"/>
          <p:cNvGrpSpPr/>
          <p:nvPr/>
        </p:nvGrpSpPr>
        <p:grpSpPr>
          <a:xfrm flipH="1">
            <a:off x="609600" y="3783013"/>
            <a:ext cx="1066800" cy="1616075"/>
            <a:chOff x="294" y="1491"/>
            <a:chExt cx="672" cy="1018"/>
          </a:xfrm>
        </p:grpSpPr>
        <p:sp>
          <p:nvSpPr>
            <p:cNvPr id="51248" name="Freeform 34"/>
            <p:cNvSpPr/>
            <p:nvPr/>
          </p:nvSpPr>
          <p:spPr>
            <a:xfrm flipH="1">
              <a:off x="294" y="1491"/>
              <a:ext cx="672" cy="1018"/>
            </a:xfrm>
            <a:custGeom>
              <a:avLst/>
              <a:gdLst/>
              <a:ahLst/>
              <a:cxnLst>
                <a:cxn ang="0">
                  <a:pos x="588" y="659"/>
                </a:cxn>
                <a:cxn ang="0">
                  <a:pos x="577" y="626"/>
                </a:cxn>
                <a:cxn ang="0">
                  <a:pos x="562" y="597"/>
                </a:cxn>
                <a:cxn ang="0">
                  <a:pos x="543" y="570"/>
                </a:cxn>
                <a:cxn ang="0">
                  <a:pos x="521" y="545"/>
                </a:cxn>
                <a:cxn ang="0">
                  <a:pos x="496" y="522"/>
                </a:cxn>
                <a:cxn ang="0">
                  <a:pos x="470" y="500"/>
                </a:cxn>
                <a:cxn ang="0">
                  <a:pos x="442" y="479"/>
                </a:cxn>
                <a:cxn ang="0">
                  <a:pos x="414" y="459"/>
                </a:cxn>
                <a:cxn ang="0">
                  <a:pos x="387" y="440"/>
                </a:cxn>
                <a:cxn ang="0">
                  <a:pos x="360" y="420"/>
                </a:cxn>
                <a:cxn ang="0">
                  <a:pos x="334" y="399"/>
                </a:cxn>
                <a:cxn ang="0">
                  <a:pos x="310" y="377"/>
                </a:cxn>
                <a:cxn ang="0">
                  <a:pos x="288" y="354"/>
                </a:cxn>
                <a:cxn ang="0">
                  <a:pos x="269" y="329"/>
                </a:cxn>
                <a:cxn ang="0">
                  <a:pos x="253" y="301"/>
                </a:cxn>
                <a:cxn ang="0">
                  <a:pos x="241" y="270"/>
                </a:cxn>
                <a:cxn ang="0">
                  <a:pos x="202" y="122"/>
                </a:cxn>
                <a:cxn ang="0">
                  <a:pos x="181" y="40"/>
                </a:cxn>
                <a:cxn ang="0">
                  <a:pos x="172" y="7"/>
                </a:cxn>
                <a:cxn ang="0">
                  <a:pos x="171" y="0"/>
                </a:cxn>
                <a:cxn ang="0">
                  <a:pos x="1" y="46"/>
                </a:cxn>
                <a:cxn ang="0">
                  <a:pos x="6" y="66"/>
                </a:cxn>
                <a:cxn ang="0">
                  <a:pos x="22" y="128"/>
                </a:cxn>
                <a:cxn ang="0">
                  <a:pos x="56" y="256"/>
                </a:cxn>
                <a:cxn ang="0">
                  <a:pos x="90" y="380"/>
                </a:cxn>
                <a:cxn ang="0">
                  <a:pos x="115" y="426"/>
                </a:cxn>
                <a:cxn ang="0">
                  <a:pos x="148" y="466"/>
                </a:cxn>
                <a:cxn ang="0">
                  <a:pos x="186" y="498"/>
                </a:cxn>
                <a:cxn ang="0">
                  <a:pos x="229" y="526"/>
                </a:cxn>
                <a:cxn ang="0">
                  <a:pos x="275" y="548"/>
                </a:cxn>
                <a:cxn ang="0">
                  <a:pos x="323" y="567"/>
                </a:cxn>
                <a:cxn ang="0">
                  <a:pos x="370" y="583"/>
                </a:cxn>
                <a:cxn ang="0">
                  <a:pos x="503" y="1018"/>
                </a:cxn>
              </a:cxnLst>
              <a:rect l="0" t="0" r="0" b="0"/>
              <a:pathLst>
                <a:path w="1344" h="2036">
                  <a:moveTo>
                    <a:pt x="1344" y="1951"/>
                  </a:moveTo>
                  <a:lnTo>
                    <a:pt x="1175" y="1317"/>
                  </a:lnTo>
                  <a:lnTo>
                    <a:pt x="1165" y="1283"/>
                  </a:lnTo>
                  <a:lnTo>
                    <a:pt x="1154" y="1252"/>
                  </a:lnTo>
                  <a:lnTo>
                    <a:pt x="1140" y="1222"/>
                  </a:lnTo>
                  <a:lnTo>
                    <a:pt x="1123" y="1194"/>
                  </a:lnTo>
                  <a:lnTo>
                    <a:pt x="1106" y="1166"/>
                  </a:lnTo>
                  <a:lnTo>
                    <a:pt x="1085" y="1139"/>
                  </a:lnTo>
                  <a:lnTo>
                    <a:pt x="1064" y="1114"/>
                  </a:lnTo>
                  <a:lnTo>
                    <a:pt x="1041" y="1090"/>
                  </a:lnTo>
                  <a:lnTo>
                    <a:pt x="1017" y="1067"/>
                  </a:lnTo>
                  <a:lnTo>
                    <a:pt x="992" y="1044"/>
                  </a:lnTo>
                  <a:lnTo>
                    <a:pt x="965" y="1022"/>
                  </a:lnTo>
                  <a:lnTo>
                    <a:pt x="939" y="1000"/>
                  </a:lnTo>
                  <a:lnTo>
                    <a:pt x="911" y="979"/>
                  </a:lnTo>
                  <a:lnTo>
                    <a:pt x="883" y="958"/>
                  </a:lnTo>
                  <a:lnTo>
                    <a:pt x="855" y="938"/>
                  </a:lnTo>
                  <a:lnTo>
                    <a:pt x="827" y="918"/>
                  </a:lnTo>
                  <a:lnTo>
                    <a:pt x="800" y="899"/>
                  </a:lnTo>
                  <a:lnTo>
                    <a:pt x="773" y="880"/>
                  </a:lnTo>
                  <a:lnTo>
                    <a:pt x="746" y="861"/>
                  </a:lnTo>
                  <a:lnTo>
                    <a:pt x="720" y="840"/>
                  </a:lnTo>
                  <a:lnTo>
                    <a:pt x="693" y="820"/>
                  </a:lnTo>
                  <a:lnTo>
                    <a:pt x="668" y="798"/>
                  </a:lnTo>
                  <a:lnTo>
                    <a:pt x="644" y="778"/>
                  </a:lnTo>
                  <a:lnTo>
                    <a:pt x="620" y="754"/>
                  </a:lnTo>
                  <a:lnTo>
                    <a:pt x="597" y="731"/>
                  </a:lnTo>
                  <a:lnTo>
                    <a:pt x="576" y="707"/>
                  </a:lnTo>
                  <a:lnTo>
                    <a:pt x="555" y="682"/>
                  </a:lnTo>
                  <a:lnTo>
                    <a:pt x="537" y="657"/>
                  </a:lnTo>
                  <a:lnTo>
                    <a:pt x="521" y="629"/>
                  </a:lnTo>
                  <a:lnTo>
                    <a:pt x="506" y="601"/>
                  </a:lnTo>
                  <a:lnTo>
                    <a:pt x="492" y="571"/>
                  </a:lnTo>
                  <a:lnTo>
                    <a:pt x="481" y="540"/>
                  </a:lnTo>
                  <a:lnTo>
                    <a:pt x="438" y="372"/>
                  </a:lnTo>
                  <a:lnTo>
                    <a:pt x="404" y="243"/>
                  </a:lnTo>
                  <a:lnTo>
                    <a:pt x="379" y="147"/>
                  </a:lnTo>
                  <a:lnTo>
                    <a:pt x="362" y="80"/>
                  </a:lnTo>
                  <a:lnTo>
                    <a:pt x="351" y="38"/>
                  </a:lnTo>
                  <a:lnTo>
                    <a:pt x="344" y="13"/>
                  </a:lnTo>
                  <a:lnTo>
                    <a:pt x="342" y="2"/>
                  </a:lnTo>
                  <a:lnTo>
                    <a:pt x="341" y="0"/>
                  </a:lnTo>
                  <a:lnTo>
                    <a:pt x="0" y="88"/>
                  </a:lnTo>
                  <a:lnTo>
                    <a:pt x="1" y="91"/>
                  </a:lnTo>
                  <a:lnTo>
                    <a:pt x="3" y="103"/>
                  </a:lnTo>
                  <a:lnTo>
                    <a:pt x="12" y="131"/>
                  </a:lnTo>
                  <a:lnTo>
                    <a:pt x="24" y="179"/>
                  </a:lnTo>
                  <a:lnTo>
                    <a:pt x="44" y="255"/>
                  </a:lnTo>
                  <a:lnTo>
                    <a:pt x="73" y="365"/>
                  </a:lnTo>
                  <a:lnTo>
                    <a:pt x="111" y="512"/>
                  </a:lnTo>
                  <a:lnTo>
                    <a:pt x="161" y="706"/>
                  </a:lnTo>
                  <a:lnTo>
                    <a:pt x="180" y="759"/>
                  </a:lnTo>
                  <a:lnTo>
                    <a:pt x="202" y="807"/>
                  </a:lnTo>
                  <a:lnTo>
                    <a:pt x="229" y="852"/>
                  </a:lnTo>
                  <a:lnTo>
                    <a:pt x="260" y="894"/>
                  </a:lnTo>
                  <a:lnTo>
                    <a:pt x="295" y="931"/>
                  </a:lnTo>
                  <a:lnTo>
                    <a:pt x="332" y="965"/>
                  </a:lnTo>
                  <a:lnTo>
                    <a:pt x="372" y="996"/>
                  </a:lnTo>
                  <a:lnTo>
                    <a:pt x="415" y="1025"/>
                  </a:lnTo>
                  <a:lnTo>
                    <a:pt x="458" y="1051"/>
                  </a:lnTo>
                  <a:lnTo>
                    <a:pt x="504" y="1075"/>
                  </a:lnTo>
                  <a:lnTo>
                    <a:pt x="550" y="1096"/>
                  </a:lnTo>
                  <a:lnTo>
                    <a:pt x="598" y="1115"/>
                  </a:lnTo>
                  <a:lnTo>
                    <a:pt x="645" y="1134"/>
                  </a:lnTo>
                  <a:lnTo>
                    <a:pt x="692" y="1150"/>
                  </a:lnTo>
                  <a:lnTo>
                    <a:pt x="739" y="1165"/>
                  </a:lnTo>
                  <a:lnTo>
                    <a:pt x="784" y="1179"/>
                  </a:lnTo>
                  <a:lnTo>
                    <a:pt x="1005" y="2036"/>
                  </a:lnTo>
                  <a:lnTo>
                    <a:pt x="1344" y="1951"/>
                  </a:lnTo>
                  <a:close/>
                </a:path>
              </a:pathLst>
            </a:custGeom>
            <a:solidFill>
              <a:srgbClr val="000000">
                <a:alpha val="100000"/>
              </a:srgbClr>
            </a:solidFill>
            <a:ln w="9525">
              <a:noFill/>
            </a:ln>
          </p:spPr>
          <p:txBody>
            <a:bodyPr/>
            <a:lstStyle/>
            <a:p>
              <a:endParaRPr lang="zh-CN" altLang="en-US"/>
            </a:p>
          </p:txBody>
        </p:sp>
        <p:sp>
          <p:nvSpPr>
            <p:cNvPr id="51249" name="Freeform 35"/>
            <p:cNvSpPr/>
            <p:nvPr/>
          </p:nvSpPr>
          <p:spPr>
            <a:xfrm flipH="1">
              <a:off x="334" y="2091"/>
              <a:ext cx="204" cy="378"/>
            </a:xfrm>
            <a:custGeom>
              <a:avLst/>
              <a:gdLst/>
              <a:ahLst/>
              <a:cxnLst>
                <a:cxn ang="0">
                  <a:pos x="128" y="67"/>
                </a:cxn>
                <a:cxn ang="0">
                  <a:pos x="128" y="67"/>
                </a:cxn>
                <a:cxn ang="0">
                  <a:pos x="131" y="79"/>
                </a:cxn>
                <a:cxn ang="0">
                  <a:pos x="138" y="106"/>
                </a:cxn>
                <a:cxn ang="0">
                  <a:pos x="149" y="145"/>
                </a:cxn>
                <a:cxn ang="0">
                  <a:pos x="161" y="189"/>
                </a:cxn>
                <a:cxn ang="0">
                  <a:pos x="173" y="237"/>
                </a:cxn>
                <a:cxn ang="0">
                  <a:pos x="186" y="283"/>
                </a:cxn>
                <a:cxn ang="0">
                  <a:pos x="196" y="323"/>
                </a:cxn>
                <a:cxn ang="0">
                  <a:pos x="204" y="352"/>
                </a:cxn>
                <a:cxn ang="0">
                  <a:pos x="99" y="378"/>
                </a:cxn>
                <a:cxn ang="0">
                  <a:pos x="0" y="0"/>
                </a:cxn>
                <a:cxn ang="0">
                  <a:pos x="12" y="4"/>
                </a:cxn>
                <a:cxn ang="0">
                  <a:pos x="24" y="8"/>
                </a:cxn>
                <a:cxn ang="0">
                  <a:pos x="35" y="11"/>
                </a:cxn>
                <a:cxn ang="0">
                  <a:pos x="46" y="15"/>
                </a:cxn>
                <a:cxn ang="0">
                  <a:pos x="57" y="19"/>
                </a:cxn>
                <a:cxn ang="0">
                  <a:pos x="67" y="23"/>
                </a:cxn>
                <a:cxn ang="0">
                  <a:pos x="76" y="26"/>
                </a:cxn>
                <a:cxn ang="0">
                  <a:pos x="85" y="30"/>
                </a:cxn>
                <a:cxn ang="0">
                  <a:pos x="93" y="34"/>
                </a:cxn>
                <a:cxn ang="0">
                  <a:pos x="101" y="39"/>
                </a:cxn>
                <a:cxn ang="0">
                  <a:pos x="108" y="43"/>
                </a:cxn>
                <a:cxn ang="0">
                  <a:pos x="114" y="48"/>
                </a:cxn>
                <a:cxn ang="0">
                  <a:pos x="119" y="52"/>
                </a:cxn>
                <a:cxn ang="0">
                  <a:pos x="123" y="57"/>
                </a:cxn>
                <a:cxn ang="0">
                  <a:pos x="126" y="62"/>
                </a:cxn>
                <a:cxn ang="0">
                  <a:pos x="128" y="67"/>
                </a:cxn>
              </a:cxnLst>
              <a:rect l="0" t="0" r="0" b="0"/>
              <a:pathLst>
                <a:path w="407" h="756">
                  <a:moveTo>
                    <a:pt x="255" y="134"/>
                  </a:moveTo>
                  <a:lnTo>
                    <a:pt x="255" y="134"/>
                  </a:lnTo>
                  <a:lnTo>
                    <a:pt x="261" y="157"/>
                  </a:lnTo>
                  <a:lnTo>
                    <a:pt x="276" y="211"/>
                  </a:lnTo>
                  <a:lnTo>
                    <a:pt x="297" y="289"/>
                  </a:lnTo>
                  <a:lnTo>
                    <a:pt x="321" y="378"/>
                  </a:lnTo>
                  <a:lnTo>
                    <a:pt x="346" y="473"/>
                  </a:lnTo>
                  <a:lnTo>
                    <a:pt x="371" y="565"/>
                  </a:lnTo>
                  <a:lnTo>
                    <a:pt x="391" y="645"/>
                  </a:lnTo>
                  <a:lnTo>
                    <a:pt x="407" y="703"/>
                  </a:lnTo>
                  <a:lnTo>
                    <a:pt x="197" y="756"/>
                  </a:lnTo>
                  <a:lnTo>
                    <a:pt x="0" y="0"/>
                  </a:lnTo>
                  <a:lnTo>
                    <a:pt x="24" y="7"/>
                  </a:lnTo>
                  <a:lnTo>
                    <a:pt x="47" y="15"/>
                  </a:lnTo>
                  <a:lnTo>
                    <a:pt x="70" y="22"/>
                  </a:lnTo>
                  <a:lnTo>
                    <a:pt x="92" y="30"/>
                  </a:lnTo>
                  <a:lnTo>
                    <a:pt x="113" y="37"/>
                  </a:lnTo>
                  <a:lnTo>
                    <a:pt x="133" y="45"/>
                  </a:lnTo>
                  <a:lnTo>
                    <a:pt x="152" y="52"/>
                  </a:lnTo>
                  <a:lnTo>
                    <a:pt x="170" y="60"/>
                  </a:lnTo>
                  <a:lnTo>
                    <a:pt x="186" y="68"/>
                  </a:lnTo>
                  <a:lnTo>
                    <a:pt x="201" y="78"/>
                  </a:lnTo>
                  <a:lnTo>
                    <a:pt x="215" y="86"/>
                  </a:lnTo>
                  <a:lnTo>
                    <a:pt x="227" y="95"/>
                  </a:lnTo>
                  <a:lnTo>
                    <a:pt x="237" y="104"/>
                  </a:lnTo>
                  <a:lnTo>
                    <a:pt x="245" y="113"/>
                  </a:lnTo>
                  <a:lnTo>
                    <a:pt x="252" y="124"/>
                  </a:lnTo>
                  <a:lnTo>
                    <a:pt x="255" y="134"/>
                  </a:lnTo>
                  <a:close/>
                </a:path>
              </a:pathLst>
            </a:custGeom>
            <a:solidFill>
              <a:srgbClr val="FFFF99">
                <a:alpha val="100000"/>
              </a:srgbClr>
            </a:solidFill>
            <a:ln w="9525">
              <a:noFill/>
            </a:ln>
          </p:spPr>
          <p:txBody>
            <a:bodyPr/>
            <a:lstStyle/>
            <a:p>
              <a:endParaRPr lang="zh-CN" altLang="en-US"/>
            </a:p>
          </p:txBody>
        </p:sp>
        <p:sp>
          <p:nvSpPr>
            <p:cNvPr id="51250" name="Freeform 36"/>
            <p:cNvSpPr/>
            <p:nvPr/>
          </p:nvSpPr>
          <p:spPr>
            <a:xfrm flipH="1">
              <a:off x="442" y="1531"/>
              <a:ext cx="484" cy="560"/>
            </a:xfrm>
            <a:custGeom>
              <a:avLst/>
              <a:gdLst/>
              <a:ahLst/>
              <a:cxnLst>
                <a:cxn ang="0">
                  <a:pos x="67" y="283"/>
                </a:cxn>
                <a:cxn ang="0">
                  <a:pos x="48" y="214"/>
                </a:cxn>
                <a:cxn ang="0">
                  <a:pos x="26" y="129"/>
                </a:cxn>
                <a:cxn ang="0">
                  <a:pos x="7" y="54"/>
                </a:cxn>
                <a:cxn ang="0">
                  <a:pos x="107" y="0"/>
                </a:cxn>
                <a:cxn ang="0">
                  <a:pos x="120" y="53"/>
                </a:cxn>
                <a:cxn ang="0">
                  <a:pos x="139" y="123"/>
                </a:cxn>
                <a:cxn ang="0">
                  <a:pos x="157" y="192"/>
                </a:cxn>
                <a:cxn ang="0">
                  <a:pos x="170" y="240"/>
                </a:cxn>
                <a:cxn ang="0">
                  <a:pos x="183" y="274"/>
                </a:cxn>
                <a:cxn ang="0">
                  <a:pos x="200" y="305"/>
                </a:cxn>
                <a:cxn ang="0">
                  <a:pos x="221" y="333"/>
                </a:cxn>
                <a:cxn ang="0">
                  <a:pos x="245" y="359"/>
                </a:cxn>
                <a:cxn ang="0">
                  <a:pos x="271" y="382"/>
                </a:cxn>
                <a:cxn ang="0">
                  <a:pos x="298" y="404"/>
                </a:cxn>
                <a:cxn ang="0">
                  <a:pos x="326" y="426"/>
                </a:cxn>
                <a:cxn ang="0">
                  <a:pos x="355" y="446"/>
                </a:cxn>
                <a:cxn ang="0">
                  <a:pos x="374" y="460"/>
                </a:cxn>
                <a:cxn ang="0">
                  <a:pos x="392" y="473"/>
                </a:cxn>
                <a:cxn ang="0">
                  <a:pos x="409" y="487"/>
                </a:cxn>
                <a:cxn ang="0">
                  <a:pos x="427" y="500"/>
                </a:cxn>
                <a:cxn ang="0">
                  <a:pos x="443" y="514"/>
                </a:cxn>
                <a:cxn ang="0">
                  <a:pos x="458" y="529"/>
                </a:cxn>
                <a:cxn ang="0">
                  <a:pos x="472" y="544"/>
                </a:cxn>
                <a:cxn ang="0">
                  <a:pos x="484" y="560"/>
                </a:cxn>
                <a:cxn ang="0">
                  <a:pos x="473" y="556"/>
                </a:cxn>
                <a:cxn ang="0">
                  <a:pos x="462" y="551"/>
                </a:cxn>
                <a:cxn ang="0">
                  <a:pos x="450" y="547"/>
                </a:cxn>
                <a:cxn ang="0">
                  <a:pos x="438" y="543"/>
                </a:cxn>
                <a:cxn ang="0">
                  <a:pos x="424" y="538"/>
                </a:cxn>
                <a:cxn ang="0">
                  <a:pos x="411" y="534"/>
                </a:cxn>
                <a:cxn ang="0">
                  <a:pos x="397" y="529"/>
                </a:cxn>
                <a:cxn ang="0">
                  <a:pos x="382" y="525"/>
                </a:cxn>
                <a:cxn ang="0">
                  <a:pos x="336" y="511"/>
                </a:cxn>
                <a:cxn ang="0">
                  <a:pos x="288" y="495"/>
                </a:cxn>
                <a:cxn ang="0">
                  <a:pos x="241" y="476"/>
                </a:cxn>
                <a:cxn ang="0">
                  <a:pos x="196" y="453"/>
                </a:cxn>
                <a:cxn ang="0">
                  <a:pos x="155" y="426"/>
                </a:cxn>
                <a:cxn ang="0">
                  <a:pos x="120" y="393"/>
                </a:cxn>
                <a:cxn ang="0">
                  <a:pos x="92" y="353"/>
                </a:cxn>
                <a:cxn ang="0">
                  <a:pos x="73" y="305"/>
                </a:cxn>
              </a:cxnLst>
              <a:rect l="0" t="0" r="0" b="0"/>
              <a:pathLst>
                <a:path w="969" h="1120">
                  <a:moveTo>
                    <a:pt x="146" y="610"/>
                  </a:moveTo>
                  <a:lnTo>
                    <a:pt x="134" y="566"/>
                  </a:lnTo>
                  <a:lnTo>
                    <a:pt x="117" y="503"/>
                  </a:lnTo>
                  <a:lnTo>
                    <a:pt x="96" y="427"/>
                  </a:lnTo>
                  <a:lnTo>
                    <a:pt x="75" y="342"/>
                  </a:lnTo>
                  <a:lnTo>
                    <a:pt x="52" y="257"/>
                  </a:lnTo>
                  <a:lnTo>
                    <a:pt x="32" y="176"/>
                  </a:lnTo>
                  <a:lnTo>
                    <a:pt x="14" y="108"/>
                  </a:lnTo>
                  <a:lnTo>
                    <a:pt x="0" y="57"/>
                  </a:lnTo>
                  <a:lnTo>
                    <a:pt x="215" y="0"/>
                  </a:lnTo>
                  <a:lnTo>
                    <a:pt x="226" y="46"/>
                  </a:lnTo>
                  <a:lnTo>
                    <a:pt x="241" y="105"/>
                  </a:lnTo>
                  <a:lnTo>
                    <a:pt x="258" y="173"/>
                  </a:lnTo>
                  <a:lnTo>
                    <a:pt x="278" y="246"/>
                  </a:lnTo>
                  <a:lnTo>
                    <a:pt x="296" y="317"/>
                  </a:lnTo>
                  <a:lnTo>
                    <a:pt x="314" y="383"/>
                  </a:lnTo>
                  <a:lnTo>
                    <a:pt x="329" y="439"/>
                  </a:lnTo>
                  <a:lnTo>
                    <a:pt x="340" y="480"/>
                  </a:lnTo>
                  <a:lnTo>
                    <a:pt x="353" y="514"/>
                  </a:lnTo>
                  <a:lnTo>
                    <a:pt x="367" y="548"/>
                  </a:lnTo>
                  <a:lnTo>
                    <a:pt x="383" y="580"/>
                  </a:lnTo>
                  <a:lnTo>
                    <a:pt x="401" y="610"/>
                  </a:lnTo>
                  <a:lnTo>
                    <a:pt x="421" y="637"/>
                  </a:lnTo>
                  <a:lnTo>
                    <a:pt x="443" y="665"/>
                  </a:lnTo>
                  <a:lnTo>
                    <a:pt x="466" y="692"/>
                  </a:lnTo>
                  <a:lnTo>
                    <a:pt x="490" y="717"/>
                  </a:lnTo>
                  <a:lnTo>
                    <a:pt x="515" y="741"/>
                  </a:lnTo>
                  <a:lnTo>
                    <a:pt x="542" y="764"/>
                  </a:lnTo>
                  <a:lnTo>
                    <a:pt x="568" y="786"/>
                  </a:lnTo>
                  <a:lnTo>
                    <a:pt x="596" y="808"/>
                  </a:lnTo>
                  <a:lnTo>
                    <a:pt x="625" y="830"/>
                  </a:lnTo>
                  <a:lnTo>
                    <a:pt x="653" y="851"/>
                  </a:lnTo>
                  <a:lnTo>
                    <a:pt x="682" y="871"/>
                  </a:lnTo>
                  <a:lnTo>
                    <a:pt x="711" y="892"/>
                  </a:lnTo>
                  <a:lnTo>
                    <a:pt x="729" y="906"/>
                  </a:lnTo>
                  <a:lnTo>
                    <a:pt x="748" y="919"/>
                  </a:lnTo>
                  <a:lnTo>
                    <a:pt x="766" y="932"/>
                  </a:lnTo>
                  <a:lnTo>
                    <a:pt x="785" y="945"/>
                  </a:lnTo>
                  <a:lnTo>
                    <a:pt x="802" y="959"/>
                  </a:lnTo>
                  <a:lnTo>
                    <a:pt x="819" y="973"/>
                  </a:lnTo>
                  <a:lnTo>
                    <a:pt x="837" y="987"/>
                  </a:lnTo>
                  <a:lnTo>
                    <a:pt x="854" y="1000"/>
                  </a:lnTo>
                  <a:lnTo>
                    <a:pt x="870" y="1014"/>
                  </a:lnTo>
                  <a:lnTo>
                    <a:pt x="886" y="1028"/>
                  </a:lnTo>
                  <a:lnTo>
                    <a:pt x="901" y="1043"/>
                  </a:lnTo>
                  <a:lnTo>
                    <a:pt x="916" y="1058"/>
                  </a:lnTo>
                  <a:lnTo>
                    <a:pt x="931" y="1073"/>
                  </a:lnTo>
                  <a:lnTo>
                    <a:pt x="944" y="1088"/>
                  </a:lnTo>
                  <a:lnTo>
                    <a:pt x="958" y="1104"/>
                  </a:lnTo>
                  <a:lnTo>
                    <a:pt x="969" y="1120"/>
                  </a:lnTo>
                  <a:lnTo>
                    <a:pt x="959" y="1116"/>
                  </a:lnTo>
                  <a:lnTo>
                    <a:pt x="947" y="1111"/>
                  </a:lnTo>
                  <a:lnTo>
                    <a:pt x="937" y="1106"/>
                  </a:lnTo>
                  <a:lnTo>
                    <a:pt x="925" y="1102"/>
                  </a:lnTo>
                  <a:lnTo>
                    <a:pt x="913" y="1097"/>
                  </a:lnTo>
                  <a:lnTo>
                    <a:pt x="901" y="1093"/>
                  </a:lnTo>
                  <a:lnTo>
                    <a:pt x="888" y="1089"/>
                  </a:lnTo>
                  <a:lnTo>
                    <a:pt x="876" y="1085"/>
                  </a:lnTo>
                  <a:lnTo>
                    <a:pt x="862" y="1080"/>
                  </a:lnTo>
                  <a:lnTo>
                    <a:pt x="849" y="1075"/>
                  </a:lnTo>
                  <a:lnTo>
                    <a:pt x="835" y="1072"/>
                  </a:lnTo>
                  <a:lnTo>
                    <a:pt x="822" y="1067"/>
                  </a:lnTo>
                  <a:lnTo>
                    <a:pt x="808" y="1063"/>
                  </a:lnTo>
                  <a:lnTo>
                    <a:pt x="794" y="1058"/>
                  </a:lnTo>
                  <a:lnTo>
                    <a:pt x="780" y="1055"/>
                  </a:lnTo>
                  <a:lnTo>
                    <a:pt x="765" y="1050"/>
                  </a:lnTo>
                  <a:lnTo>
                    <a:pt x="719" y="1036"/>
                  </a:lnTo>
                  <a:lnTo>
                    <a:pt x="672" y="1021"/>
                  </a:lnTo>
                  <a:lnTo>
                    <a:pt x="625" y="1006"/>
                  </a:lnTo>
                  <a:lnTo>
                    <a:pt x="577" y="989"/>
                  </a:lnTo>
                  <a:lnTo>
                    <a:pt x="530" y="971"/>
                  </a:lnTo>
                  <a:lnTo>
                    <a:pt x="483" y="951"/>
                  </a:lnTo>
                  <a:lnTo>
                    <a:pt x="438" y="930"/>
                  </a:lnTo>
                  <a:lnTo>
                    <a:pt x="393" y="906"/>
                  </a:lnTo>
                  <a:lnTo>
                    <a:pt x="352" y="879"/>
                  </a:lnTo>
                  <a:lnTo>
                    <a:pt x="311" y="851"/>
                  </a:lnTo>
                  <a:lnTo>
                    <a:pt x="275" y="820"/>
                  </a:lnTo>
                  <a:lnTo>
                    <a:pt x="241" y="785"/>
                  </a:lnTo>
                  <a:lnTo>
                    <a:pt x="211" y="747"/>
                  </a:lnTo>
                  <a:lnTo>
                    <a:pt x="185" y="705"/>
                  </a:lnTo>
                  <a:lnTo>
                    <a:pt x="163" y="659"/>
                  </a:lnTo>
                  <a:lnTo>
                    <a:pt x="146" y="610"/>
                  </a:lnTo>
                  <a:close/>
                </a:path>
              </a:pathLst>
            </a:custGeom>
            <a:solidFill>
              <a:srgbClr val="FFFF99">
                <a:alpha val="100000"/>
              </a:srgbClr>
            </a:solidFill>
            <a:ln w="9525">
              <a:noFill/>
            </a:ln>
          </p:spPr>
          <p:txBody>
            <a:bodyPr/>
            <a:lstStyle/>
            <a:p>
              <a:endParaRPr lang="zh-CN" altLang="en-US"/>
            </a:p>
          </p:txBody>
        </p:sp>
        <p:sp>
          <p:nvSpPr>
            <p:cNvPr id="51251" name="Freeform 44"/>
            <p:cNvSpPr/>
            <p:nvPr/>
          </p:nvSpPr>
          <p:spPr>
            <a:xfrm flipH="1">
              <a:off x="414" y="2383"/>
              <a:ext cx="159" cy="71"/>
            </a:xfrm>
            <a:custGeom>
              <a:avLst/>
              <a:gdLst/>
              <a:ahLst/>
              <a:cxnLst>
                <a:cxn ang="0">
                  <a:pos x="9" y="71"/>
                </a:cxn>
                <a:cxn ang="0">
                  <a:pos x="159" y="31"/>
                </a:cxn>
                <a:cxn ang="0">
                  <a:pos x="151" y="0"/>
                </a:cxn>
                <a:cxn ang="0">
                  <a:pos x="0" y="39"/>
                </a:cxn>
                <a:cxn ang="0">
                  <a:pos x="9" y="71"/>
                </a:cxn>
              </a:cxnLst>
              <a:rect l="0" t="0" r="0" b="0"/>
              <a:pathLst>
                <a:path w="318" h="142">
                  <a:moveTo>
                    <a:pt x="17" y="142"/>
                  </a:moveTo>
                  <a:lnTo>
                    <a:pt x="318" y="62"/>
                  </a:lnTo>
                  <a:lnTo>
                    <a:pt x="301" y="0"/>
                  </a:lnTo>
                  <a:lnTo>
                    <a:pt x="0" y="78"/>
                  </a:lnTo>
                  <a:lnTo>
                    <a:pt x="17" y="142"/>
                  </a:lnTo>
                  <a:close/>
                </a:path>
              </a:pathLst>
            </a:custGeom>
            <a:solidFill>
              <a:srgbClr val="000000">
                <a:alpha val="100000"/>
              </a:srgbClr>
            </a:solidFill>
            <a:ln w="9525">
              <a:noFill/>
            </a:ln>
          </p:spPr>
          <p:txBody>
            <a:bodyPr/>
            <a:lstStyle/>
            <a:p>
              <a:endParaRPr lang="zh-CN" altLang="en-US"/>
            </a:p>
          </p:txBody>
        </p:sp>
        <p:sp>
          <p:nvSpPr>
            <p:cNvPr id="51252" name="Freeform 45"/>
            <p:cNvSpPr/>
            <p:nvPr/>
          </p:nvSpPr>
          <p:spPr>
            <a:xfrm flipH="1">
              <a:off x="437" y="2298"/>
              <a:ext cx="158" cy="71"/>
            </a:xfrm>
            <a:custGeom>
              <a:avLst/>
              <a:gdLst/>
              <a:ahLst/>
              <a:cxnLst>
                <a:cxn ang="0">
                  <a:pos x="8" y="71"/>
                </a:cxn>
                <a:cxn ang="0">
                  <a:pos x="158" y="32"/>
                </a:cxn>
                <a:cxn ang="0">
                  <a:pos x="150" y="0"/>
                </a:cxn>
                <a:cxn ang="0">
                  <a:pos x="0" y="40"/>
                </a:cxn>
                <a:cxn ang="0">
                  <a:pos x="8" y="71"/>
                </a:cxn>
              </a:cxnLst>
              <a:rect l="0" t="0" r="0" b="0"/>
              <a:pathLst>
                <a:path w="316" h="142">
                  <a:moveTo>
                    <a:pt x="16" y="142"/>
                  </a:moveTo>
                  <a:lnTo>
                    <a:pt x="316" y="64"/>
                  </a:lnTo>
                  <a:lnTo>
                    <a:pt x="300" y="0"/>
                  </a:lnTo>
                  <a:lnTo>
                    <a:pt x="0" y="79"/>
                  </a:lnTo>
                  <a:lnTo>
                    <a:pt x="16" y="142"/>
                  </a:lnTo>
                  <a:close/>
                </a:path>
              </a:pathLst>
            </a:custGeom>
            <a:solidFill>
              <a:srgbClr val="000000">
                <a:alpha val="100000"/>
              </a:srgbClr>
            </a:solidFill>
            <a:ln w="9525">
              <a:noFill/>
            </a:ln>
          </p:spPr>
          <p:txBody>
            <a:bodyPr/>
            <a:lstStyle/>
            <a:p>
              <a:endParaRPr lang="zh-CN" altLang="en-US"/>
            </a:p>
          </p:txBody>
        </p:sp>
        <p:sp>
          <p:nvSpPr>
            <p:cNvPr id="51253" name="Freeform 46"/>
            <p:cNvSpPr/>
            <p:nvPr/>
          </p:nvSpPr>
          <p:spPr>
            <a:xfrm flipH="1">
              <a:off x="460" y="2208"/>
              <a:ext cx="159" cy="71"/>
            </a:xfrm>
            <a:custGeom>
              <a:avLst/>
              <a:gdLst/>
              <a:ahLst/>
              <a:cxnLst>
                <a:cxn ang="0">
                  <a:pos x="9" y="71"/>
                </a:cxn>
                <a:cxn ang="0">
                  <a:pos x="159" y="32"/>
                </a:cxn>
                <a:cxn ang="0">
                  <a:pos x="151" y="0"/>
                </a:cxn>
                <a:cxn ang="0">
                  <a:pos x="0" y="40"/>
                </a:cxn>
                <a:cxn ang="0">
                  <a:pos x="9" y="71"/>
                </a:cxn>
              </a:cxnLst>
              <a:rect l="0" t="0" r="0" b="0"/>
              <a:pathLst>
                <a:path w="318" h="142">
                  <a:moveTo>
                    <a:pt x="17" y="142"/>
                  </a:moveTo>
                  <a:lnTo>
                    <a:pt x="318" y="64"/>
                  </a:lnTo>
                  <a:lnTo>
                    <a:pt x="301" y="0"/>
                  </a:lnTo>
                  <a:lnTo>
                    <a:pt x="0" y="80"/>
                  </a:lnTo>
                  <a:lnTo>
                    <a:pt x="17" y="142"/>
                  </a:lnTo>
                  <a:close/>
                </a:path>
              </a:pathLst>
            </a:custGeom>
            <a:solidFill>
              <a:srgbClr val="000000">
                <a:alpha val="100000"/>
              </a:srgbClr>
            </a:solidFill>
            <a:ln w="9525">
              <a:noFill/>
            </a:ln>
          </p:spPr>
          <p:txBody>
            <a:bodyPr/>
            <a:lstStyle/>
            <a:p>
              <a:endParaRPr lang="zh-CN" altLang="en-US"/>
            </a:p>
          </p:txBody>
        </p:sp>
        <p:sp>
          <p:nvSpPr>
            <p:cNvPr id="51254" name="Freeform 47"/>
            <p:cNvSpPr/>
            <p:nvPr/>
          </p:nvSpPr>
          <p:spPr>
            <a:xfrm flipH="1">
              <a:off x="486" y="2129"/>
              <a:ext cx="130" cy="64"/>
            </a:xfrm>
            <a:custGeom>
              <a:avLst/>
              <a:gdLst/>
              <a:ahLst/>
              <a:cxnLst>
                <a:cxn ang="0">
                  <a:pos x="8" y="64"/>
                </a:cxn>
                <a:cxn ang="0">
                  <a:pos x="130" y="32"/>
                </a:cxn>
                <a:cxn ang="0">
                  <a:pos x="122" y="0"/>
                </a:cxn>
                <a:cxn ang="0">
                  <a:pos x="0" y="33"/>
                </a:cxn>
                <a:cxn ang="0">
                  <a:pos x="8" y="64"/>
                </a:cxn>
              </a:cxnLst>
              <a:rect l="0" t="0" r="0" b="0"/>
              <a:pathLst>
                <a:path w="260" h="126">
                  <a:moveTo>
                    <a:pt x="16" y="126"/>
                  </a:moveTo>
                  <a:lnTo>
                    <a:pt x="260" y="63"/>
                  </a:lnTo>
                  <a:lnTo>
                    <a:pt x="244" y="0"/>
                  </a:lnTo>
                  <a:lnTo>
                    <a:pt x="0" y="64"/>
                  </a:lnTo>
                  <a:lnTo>
                    <a:pt x="16" y="126"/>
                  </a:lnTo>
                  <a:close/>
                </a:path>
              </a:pathLst>
            </a:custGeom>
            <a:solidFill>
              <a:srgbClr val="000000">
                <a:alpha val="100000"/>
              </a:srgbClr>
            </a:solidFill>
            <a:ln w="9525">
              <a:noFill/>
            </a:ln>
          </p:spPr>
          <p:txBody>
            <a:bodyPr/>
            <a:lstStyle/>
            <a:p>
              <a:endParaRPr lang="zh-CN" altLang="en-US"/>
            </a:p>
          </p:txBody>
        </p:sp>
      </p:grpSp>
      <p:grpSp>
        <p:nvGrpSpPr>
          <p:cNvPr id="29" name="Group 52"/>
          <p:cNvGrpSpPr/>
          <p:nvPr/>
        </p:nvGrpSpPr>
        <p:grpSpPr>
          <a:xfrm flipH="1">
            <a:off x="911225" y="3668713"/>
            <a:ext cx="490538" cy="1824037"/>
            <a:chOff x="1090" y="2024"/>
            <a:chExt cx="309" cy="1149"/>
          </a:xfrm>
        </p:grpSpPr>
        <p:sp>
          <p:nvSpPr>
            <p:cNvPr id="51241" name="Freeform 53"/>
            <p:cNvSpPr/>
            <p:nvPr/>
          </p:nvSpPr>
          <p:spPr>
            <a:xfrm flipH="1">
              <a:off x="1090" y="2024"/>
              <a:ext cx="303" cy="1149"/>
            </a:xfrm>
            <a:custGeom>
              <a:avLst/>
              <a:gdLst/>
              <a:ahLst/>
              <a:cxnLst>
                <a:cxn ang="0">
                  <a:pos x="248" y="525"/>
                </a:cxn>
                <a:cxn ang="0">
                  <a:pos x="261" y="491"/>
                </a:cxn>
                <a:cxn ang="0">
                  <a:pos x="273" y="459"/>
                </a:cxn>
                <a:cxn ang="0">
                  <a:pos x="284" y="428"/>
                </a:cxn>
                <a:cxn ang="0">
                  <a:pos x="293" y="399"/>
                </a:cxn>
                <a:cxn ang="0">
                  <a:pos x="299" y="371"/>
                </a:cxn>
                <a:cxn ang="0">
                  <a:pos x="303" y="344"/>
                </a:cxn>
                <a:cxn ang="0">
                  <a:pos x="303" y="319"/>
                </a:cxn>
                <a:cxn ang="0">
                  <a:pos x="300" y="296"/>
                </a:cxn>
                <a:cxn ang="0">
                  <a:pos x="226" y="0"/>
                </a:cxn>
                <a:cxn ang="0">
                  <a:pos x="55" y="47"/>
                </a:cxn>
                <a:cxn ang="0">
                  <a:pos x="164" y="465"/>
                </a:cxn>
                <a:cxn ang="0">
                  <a:pos x="164" y="466"/>
                </a:cxn>
                <a:cxn ang="0">
                  <a:pos x="164" y="466"/>
                </a:cxn>
                <a:cxn ang="0">
                  <a:pos x="163" y="466"/>
                </a:cxn>
                <a:cxn ang="0">
                  <a:pos x="163" y="467"/>
                </a:cxn>
                <a:cxn ang="0">
                  <a:pos x="147" y="490"/>
                </a:cxn>
                <a:cxn ang="0">
                  <a:pos x="130" y="513"/>
                </a:cxn>
                <a:cxn ang="0">
                  <a:pos x="114" y="537"/>
                </a:cxn>
                <a:cxn ang="0">
                  <a:pos x="99" y="561"/>
                </a:cxn>
                <a:cxn ang="0">
                  <a:pos x="83" y="585"/>
                </a:cxn>
                <a:cxn ang="0">
                  <a:pos x="68" y="609"/>
                </a:cxn>
                <a:cxn ang="0">
                  <a:pos x="54" y="633"/>
                </a:cxn>
                <a:cxn ang="0">
                  <a:pos x="42" y="657"/>
                </a:cxn>
                <a:cxn ang="0">
                  <a:pos x="31" y="681"/>
                </a:cxn>
                <a:cxn ang="0">
                  <a:pos x="21" y="704"/>
                </a:cxn>
                <a:cxn ang="0">
                  <a:pos x="12" y="728"/>
                </a:cxn>
                <a:cxn ang="0">
                  <a:pos x="6" y="751"/>
                </a:cxn>
                <a:cxn ang="0">
                  <a:pos x="2" y="774"/>
                </a:cxn>
                <a:cxn ang="0">
                  <a:pos x="0" y="797"/>
                </a:cxn>
                <a:cxn ang="0">
                  <a:pos x="1" y="819"/>
                </a:cxn>
                <a:cxn ang="0">
                  <a:pos x="4" y="840"/>
                </a:cxn>
                <a:cxn ang="0">
                  <a:pos x="28" y="935"/>
                </a:cxn>
                <a:cxn ang="0">
                  <a:pos x="47" y="1008"/>
                </a:cxn>
                <a:cxn ang="0">
                  <a:pos x="61" y="1063"/>
                </a:cxn>
                <a:cxn ang="0">
                  <a:pos x="71" y="1101"/>
                </a:cxn>
                <a:cxn ang="0">
                  <a:pos x="77" y="1126"/>
                </a:cxn>
                <a:cxn ang="0">
                  <a:pos x="81" y="1141"/>
                </a:cxn>
                <a:cxn ang="0">
                  <a:pos x="83" y="1148"/>
                </a:cxn>
                <a:cxn ang="0">
                  <a:pos x="83" y="1149"/>
                </a:cxn>
                <a:cxn ang="0">
                  <a:pos x="253" y="1105"/>
                </a:cxn>
                <a:cxn ang="0">
                  <a:pos x="252" y="1104"/>
                </a:cxn>
                <a:cxn ang="0">
                  <a:pos x="251" y="1098"/>
                </a:cxn>
                <a:cxn ang="0">
                  <a:pos x="248" y="1086"/>
                </a:cxn>
                <a:cxn ang="0">
                  <a:pos x="242" y="1065"/>
                </a:cxn>
                <a:cxn ang="0">
                  <a:pos x="234" y="1031"/>
                </a:cxn>
                <a:cxn ang="0">
                  <a:pos x="222" y="983"/>
                </a:cxn>
                <a:cxn ang="0">
                  <a:pos x="206" y="919"/>
                </a:cxn>
                <a:cxn ang="0">
                  <a:pos x="185" y="835"/>
                </a:cxn>
                <a:cxn ang="0">
                  <a:pos x="180" y="798"/>
                </a:cxn>
                <a:cxn ang="0">
                  <a:pos x="180" y="760"/>
                </a:cxn>
                <a:cxn ang="0">
                  <a:pos x="185" y="721"/>
                </a:cxn>
                <a:cxn ang="0">
                  <a:pos x="194" y="681"/>
                </a:cxn>
                <a:cxn ang="0">
                  <a:pos x="205" y="642"/>
                </a:cxn>
                <a:cxn ang="0">
                  <a:pos x="219" y="602"/>
                </a:cxn>
                <a:cxn ang="0">
                  <a:pos x="233" y="563"/>
                </a:cxn>
                <a:cxn ang="0">
                  <a:pos x="248" y="525"/>
                </a:cxn>
              </a:cxnLst>
              <a:rect l="0" t="0" r="0" b="0"/>
              <a:pathLst>
                <a:path w="606" h="2298">
                  <a:moveTo>
                    <a:pt x="495" y="1049"/>
                  </a:moveTo>
                  <a:lnTo>
                    <a:pt x="522" y="982"/>
                  </a:lnTo>
                  <a:lnTo>
                    <a:pt x="546" y="917"/>
                  </a:lnTo>
                  <a:lnTo>
                    <a:pt x="567" y="856"/>
                  </a:lnTo>
                  <a:lnTo>
                    <a:pt x="585" y="798"/>
                  </a:lnTo>
                  <a:lnTo>
                    <a:pt x="598" y="741"/>
                  </a:lnTo>
                  <a:lnTo>
                    <a:pt x="605" y="688"/>
                  </a:lnTo>
                  <a:lnTo>
                    <a:pt x="606" y="638"/>
                  </a:lnTo>
                  <a:lnTo>
                    <a:pt x="599" y="591"/>
                  </a:lnTo>
                  <a:lnTo>
                    <a:pt x="452" y="0"/>
                  </a:lnTo>
                  <a:lnTo>
                    <a:pt x="110" y="93"/>
                  </a:lnTo>
                  <a:lnTo>
                    <a:pt x="327" y="930"/>
                  </a:lnTo>
                  <a:lnTo>
                    <a:pt x="327" y="931"/>
                  </a:lnTo>
                  <a:lnTo>
                    <a:pt x="327" y="931"/>
                  </a:lnTo>
                  <a:lnTo>
                    <a:pt x="326" y="932"/>
                  </a:lnTo>
                  <a:lnTo>
                    <a:pt x="326" y="933"/>
                  </a:lnTo>
                  <a:lnTo>
                    <a:pt x="294" y="980"/>
                  </a:lnTo>
                  <a:lnTo>
                    <a:pt x="260" y="1026"/>
                  </a:lnTo>
                  <a:lnTo>
                    <a:pt x="228" y="1073"/>
                  </a:lnTo>
                  <a:lnTo>
                    <a:pt x="197" y="1121"/>
                  </a:lnTo>
                  <a:lnTo>
                    <a:pt x="166" y="1169"/>
                  </a:lnTo>
                  <a:lnTo>
                    <a:pt x="136" y="1217"/>
                  </a:lnTo>
                  <a:lnTo>
                    <a:pt x="108" y="1265"/>
                  </a:lnTo>
                  <a:lnTo>
                    <a:pt x="84" y="1313"/>
                  </a:lnTo>
                  <a:lnTo>
                    <a:pt x="61" y="1361"/>
                  </a:lnTo>
                  <a:lnTo>
                    <a:pt x="42" y="1408"/>
                  </a:lnTo>
                  <a:lnTo>
                    <a:pt x="24" y="1456"/>
                  </a:lnTo>
                  <a:lnTo>
                    <a:pt x="12" y="1502"/>
                  </a:lnTo>
                  <a:lnTo>
                    <a:pt x="4" y="1548"/>
                  </a:lnTo>
                  <a:lnTo>
                    <a:pt x="0" y="1593"/>
                  </a:lnTo>
                  <a:lnTo>
                    <a:pt x="1" y="1638"/>
                  </a:lnTo>
                  <a:lnTo>
                    <a:pt x="7" y="1680"/>
                  </a:lnTo>
                  <a:lnTo>
                    <a:pt x="55" y="1869"/>
                  </a:lnTo>
                  <a:lnTo>
                    <a:pt x="93" y="2016"/>
                  </a:lnTo>
                  <a:lnTo>
                    <a:pt x="121" y="2125"/>
                  </a:lnTo>
                  <a:lnTo>
                    <a:pt x="141" y="2201"/>
                  </a:lnTo>
                  <a:lnTo>
                    <a:pt x="154" y="2252"/>
                  </a:lnTo>
                  <a:lnTo>
                    <a:pt x="161" y="2281"/>
                  </a:lnTo>
                  <a:lnTo>
                    <a:pt x="165" y="2295"/>
                  </a:lnTo>
                  <a:lnTo>
                    <a:pt x="166" y="2298"/>
                  </a:lnTo>
                  <a:lnTo>
                    <a:pt x="505" y="2209"/>
                  </a:lnTo>
                  <a:lnTo>
                    <a:pt x="503" y="2207"/>
                  </a:lnTo>
                  <a:lnTo>
                    <a:pt x="501" y="2195"/>
                  </a:lnTo>
                  <a:lnTo>
                    <a:pt x="495" y="2171"/>
                  </a:lnTo>
                  <a:lnTo>
                    <a:pt x="484" y="2129"/>
                  </a:lnTo>
                  <a:lnTo>
                    <a:pt x="468" y="2062"/>
                  </a:lnTo>
                  <a:lnTo>
                    <a:pt x="444" y="1966"/>
                  </a:lnTo>
                  <a:lnTo>
                    <a:pt x="411" y="1838"/>
                  </a:lnTo>
                  <a:lnTo>
                    <a:pt x="369" y="1670"/>
                  </a:lnTo>
                  <a:lnTo>
                    <a:pt x="359" y="1596"/>
                  </a:lnTo>
                  <a:lnTo>
                    <a:pt x="359" y="1520"/>
                  </a:lnTo>
                  <a:lnTo>
                    <a:pt x="370" y="1442"/>
                  </a:lnTo>
                  <a:lnTo>
                    <a:pt x="387" y="1362"/>
                  </a:lnTo>
                  <a:lnTo>
                    <a:pt x="410" y="1283"/>
                  </a:lnTo>
                  <a:lnTo>
                    <a:pt x="437" y="1203"/>
                  </a:lnTo>
                  <a:lnTo>
                    <a:pt x="465" y="1125"/>
                  </a:lnTo>
                  <a:lnTo>
                    <a:pt x="495" y="1049"/>
                  </a:lnTo>
                  <a:close/>
                </a:path>
              </a:pathLst>
            </a:custGeom>
            <a:solidFill>
              <a:srgbClr val="000000">
                <a:alpha val="100000"/>
              </a:srgbClr>
            </a:solidFill>
            <a:ln w="9525">
              <a:noFill/>
            </a:ln>
          </p:spPr>
          <p:txBody>
            <a:bodyPr/>
            <a:lstStyle/>
            <a:p>
              <a:endParaRPr lang="zh-CN" altLang="en-US"/>
            </a:p>
          </p:txBody>
        </p:sp>
        <p:sp>
          <p:nvSpPr>
            <p:cNvPr id="51242" name="Freeform 54"/>
            <p:cNvSpPr/>
            <p:nvPr/>
          </p:nvSpPr>
          <p:spPr>
            <a:xfrm flipH="1">
              <a:off x="1131" y="2064"/>
              <a:ext cx="167" cy="390"/>
            </a:xfrm>
            <a:custGeom>
              <a:avLst/>
              <a:gdLst/>
              <a:ahLst/>
              <a:cxnLst>
                <a:cxn ang="0">
                  <a:pos x="0" y="29"/>
                </a:cxn>
                <a:cxn ang="0">
                  <a:pos x="107" y="0"/>
                </a:cxn>
                <a:cxn ang="0">
                  <a:pos x="167" y="239"/>
                </a:cxn>
                <a:cxn ang="0">
                  <a:pos x="167" y="239"/>
                </a:cxn>
                <a:cxn ang="0">
                  <a:pos x="167" y="251"/>
                </a:cxn>
                <a:cxn ang="0">
                  <a:pos x="164" y="266"/>
                </a:cxn>
                <a:cxn ang="0">
                  <a:pos x="159" y="282"/>
                </a:cxn>
                <a:cxn ang="0">
                  <a:pos x="149" y="301"/>
                </a:cxn>
                <a:cxn ang="0">
                  <a:pos x="138" y="322"/>
                </a:cxn>
                <a:cxn ang="0">
                  <a:pos x="125" y="344"/>
                </a:cxn>
                <a:cxn ang="0">
                  <a:pos x="110" y="366"/>
                </a:cxn>
                <a:cxn ang="0">
                  <a:pos x="94" y="390"/>
                </a:cxn>
                <a:cxn ang="0">
                  <a:pos x="0" y="29"/>
                </a:cxn>
              </a:cxnLst>
              <a:rect l="0" t="0" r="0" b="0"/>
              <a:pathLst>
                <a:path w="335" h="779">
                  <a:moveTo>
                    <a:pt x="0" y="58"/>
                  </a:moveTo>
                  <a:lnTo>
                    <a:pt x="215" y="0"/>
                  </a:lnTo>
                  <a:lnTo>
                    <a:pt x="335" y="478"/>
                  </a:lnTo>
                  <a:lnTo>
                    <a:pt x="334" y="478"/>
                  </a:lnTo>
                  <a:lnTo>
                    <a:pt x="335" y="502"/>
                  </a:lnTo>
                  <a:lnTo>
                    <a:pt x="329" y="531"/>
                  </a:lnTo>
                  <a:lnTo>
                    <a:pt x="318" y="564"/>
                  </a:lnTo>
                  <a:lnTo>
                    <a:pt x="299" y="602"/>
                  </a:lnTo>
                  <a:lnTo>
                    <a:pt x="276" y="643"/>
                  </a:lnTo>
                  <a:lnTo>
                    <a:pt x="250" y="687"/>
                  </a:lnTo>
                  <a:lnTo>
                    <a:pt x="220" y="731"/>
                  </a:lnTo>
                  <a:lnTo>
                    <a:pt x="188" y="779"/>
                  </a:lnTo>
                  <a:lnTo>
                    <a:pt x="0" y="58"/>
                  </a:lnTo>
                  <a:close/>
                </a:path>
              </a:pathLst>
            </a:custGeom>
            <a:solidFill>
              <a:srgbClr val="006600">
                <a:alpha val="100000"/>
              </a:srgbClr>
            </a:solidFill>
            <a:ln w="9525">
              <a:noFill/>
            </a:ln>
          </p:spPr>
          <p:txBody>
            <a:bodyPr/>
            <a:lstStyle/>
            <a:p>
              <a:endParaRPr lang="zh-CN" altLang="en-US"/>
            </a:p>
          </p:txBody>
        </p:sp>
        <p:sp>
          <p:nvSpPr>
            <p:cNvPr id="51243" name="Freeform 55"/>
            <p:cNvSpPr/>
            <p:nvPr/>
          </p:nvSpPr>
          <p:spPr>
            <a:xfrm flipH="1">
              <a:off x="1127" y="2393"/>
              <a:ext cx="233" cy="740"/>
            </a:xfrm>
            <a:custGeom>
              <a:avLst/>
              <a:gdLst/>
              <a:ahLst/>
              <a:cxnLst>
                <a:cxn ang="0">
                  <a:pos x="3" y="464"/>
                </a:cxn>
                <a:cxn ang="0">
                  <a:pos x="0" y="445"/>
                </a:cxn>
                <a:cxn ang="0">
                  <a:pos x="0" y="425"/>
                </a:cxn>
                <a:cxn ang="0">
                  <a:pos x="2" y="405"/>
                </a:cxn>
                <a:cxn ang="0">
                  <a:pos x="7" y="383"/>
                </a:cxn>
                <a:cxn ang="0">
                  <a:pos x="13" y="361"/>
                </a:cxn>
                <a:cxn ang="0">
                  <a:pos x="21" y="340"/>
                </a:cxn>
                <a:cxn ang="0">
                  <a:pos x="31" y="317"/>
                </a:cxn>
                <a:cxn ang="0">
                  <a:pos x="43" y="294"/>
                </a:cxn>
                <a:cxn ang="0">
                  <a:pos x="55" y="272"/>
                </a:cxn>
                <a:cxn ang="0">
                  <a:pos x="68" y="248"/>
                </a:cxn>
                <a:cxn ang="0">
                  <a:pos x="82" y="226"/>
                </a:cxn>
                <a:cxn ang="0">
                  <a:pos x="97" y="203"/>
                </a:cxn>
                <a:cxn ang="0">
                  <a:pos x="112" y="180"/>
                </a:cxn>
                <a:cxn ang="0">
                  <a:pos x="127" y="159"/>
                </a:cxn>
                <a:cxn ang="0">
                  <a:pos x="142" y="137"/>
                </a:cxn>
                <a:cxn ang="0">
                  <a:pos x="157" y="116"/>
                </a:cxn>
                <a:cxn ang="0">
                  <a:pos x="168" y="100"/>
                </a:cxn>
                <a:cxn ang="0">
                  <a:pos x="179" y="85"/>
                </a:cxn>
                <a:cxn ang="0">
                  <a:pos x="189" y="70"/>
                </a:cxn>
                <a:cxn ang="0">
                  <a:pos x="199" y="55"/>
                </a:cxn>
                <a:cxn ang="0">
                  <a:pos x="208" y="40"/>
                </a:cxn>
                <a:cxn ang="0">
                  <a:pos x="217" y="27"/>
                </a:cxn>
                <a:cxn ang="0">
                  <a:pos x="225" y="13"/>
                </a:cxn>
                <a:cxn ang="0">
                  <a:pos x="233" y="0"/>
                </a:cxn>
                <a:cxn ang="0">
                  <a:pos x="229" y="16"/>
                </a:cxn>
                <a:cxn ang="0">
                  <a:pos x="225" y="34"/>
                </a:cxn>
                <a:cxn ang="0">
                  <a:pos x="219" y="51"/>
                </a:cxn>
                <a:cxn ang="0">
                  <a:pos x="213" y="69"/>
                </a:cxn>
                <a:cxn ang="0">
                  <a:pos x="207" y="87"/>
                </a:cxn>
                <a:cxn ang="0">
                  <a:pos x="200" y="106"/>
                </a:cxn>
                <a:cxn ang="0">
                  <a:pos x="192" y="124"/>
                </a:cxn>
                <a:cxn ang="0">
                  <a:pos x="185" y="143"/>
                </a:cxn>
                <a:cxn ang="0">
                  <a:pos x="169" y="183"/>
                </a:cxn>
                <a:cxn ang="0">
                  <a:pos x="154" y="224"/>
                </a:cxn>
                <a:cxn ang="0">
                  <a:pos x="140" y="265"/>
                </a:cxn>
                <a:cxn ang="0">
                  <a:pos x="128" y="307"/>
                </a:cxn>
                <a:cxn ang="0">
                  <a:pos x="119" y="349"/>
                </a:cxn>
                <a:cxn ang="0">
                  <a:pos x="114" y="391"/>
                </a:cxn>
                <a:cxn ang="0">
                  <a:pos x="114" y="432"/>
                </a:cxn>
                <a:cxn ang="0">
                  <a:pos x="119" y="473"/>
                </a:cxn>
                <a:cxn ang="0">
                  <a:pos x="124" y="493"/>
                </a:cxn>
                <a:cxn ang="0">
                  <a:pos x="131" y="521"/>
                </a:cxn>
                <a:cxn ang="0">
                  <a:pos x="140" y="554"/>
                </a:cxn>
                <a:cxn ang="0">
                  <a:pos x="149" y="590"/>
                </a:cxn>
                <a:cxn ang="0">
                  <a:pos x="158" y="626"/>
                </a:cxn>
                <a:cxn ang="0">
                  <a:pos x="167" y="660"/>
                </a:cxn>
                <a:cxn ang="0">
                  <a:pos x="175" y="689"/>
                </a:cxn>
                <a:cxn ang="0">
                  <a:pos x="180" y="712"/>
                </a:cxn>
                <a:cxn ang="0">
                  <a:pos x="73" y="740"/>
                </a:cxn>
                <a:cxn ang="0">
                  <a:pos x="66" y="714"/>
                </a:cxn>
                <a:cxn ang="0">
                  <a:pos x="58" y="680"/>
                </a:cxn>
                <a:cxn ang="0">
                  <a:pos x="47" y="640"/>
                </a:cxn>
                <a:cxn ang="0">
                  <a:pos x="36" y="598"/>
                </a:cxn>
                <a:cxn ang="0">
                  <a:pos x="25" y="556"/>
                </a:cxn>
                <a:cxn ang="0">
                  <a:pos x="16" y="518"/>
                </a:cxn>
                <a:cxn ang="0">
                  <a:pos x="8" y="486"/>
                </a:cxn>
                <a:cxn ang="0">
                  <a:pos x="3" y="464"/>
                </a:cxn>
              </a:cxnLst>
              <a:rect l="0" t="0" r="0" b="0"/>
              <a:pathLst>
                <a:path w="465" h="1479">
                  <a:moveTo>
                    <a:pt x="6" y="927"/>
                  </a:moveTo>
                  <a:lnTo>
                    <a:pt x="0" y="889"/>
                  </a:lnTo>
                  <a:lnTo>
                    <a:pt x="0" y="850"/>
                  </a:lnTo>
                  <a:lnTo>
                    <a:pt x="4" y="809"/>
                  </a:lnTo>
                  <a:lnTo>
                    <a:pt x="14" y="766"/>
                  </a:lnTo>
                  <a:lnTo>
                    <a:pt x="26" y="722"/>
                  </a:lnTo>
                  <a:lnTo>
                    <a:pt x="42" y="679"/>
                  </a:lnTo>
                  <a:lnTo>
                    <a:pt x="62" y="634"/>
                  </a:lnTo>
                  <a:lnTo>
                    <a:pt x="85" y="587"/>
                  </a:lnTo>
                  <a:lnTo>
                    <a:pt x="109" y="543"/>
                  </a:lnTo>
                  <a:lnTo>
                    <a:pt x="136" y="496"/>
                  </a:lnTo>
                  <a:lnTo>
                    <a:pt x="163" y="451"/>
                  </a:lnTo>
                  <a:lnTo>
                    <a:pt x="193" y="405"/>
                  </a:lnTo>
                  <a:lnTo>
                    <a:pt x="223" y="360"/>
                  </a:lnTo>
                  <a:lnTo>
                    <a:pt x="253" y="317"/>
                  </a:lnTo>
                  <a:lnTo>
                    <a:pt x="283" y="274"/>
                  </a:lnTo>
                  <a:lnTo>
                    <a:pt x="313" y="231"/>
                  </a:lnTo>
                  <a:lnTo>
                    <a:pt x="335" y="200"/>
                  </a:lnTo>
                  <a:lnTo>
                    <a:pt x="357" y="169"/>
                  </a:lnTo>
                  <a:lnTo>
                    <a:pt x="378" y="139"/>
                  </a:lnTo>
                  <a:lnTo>
                    <a:pt x="397" y="109"/>
                  </a:lnTo>
                  <a:lnTo>
                    <a:pt x="416" y="80"/>
                  </a:lnTo>
                  <a:lnTo>
                    <a:pt x="434" y="53"/>
                  </a:lnTo>
                  <a:lnTo>
                    <a:pt x="450" y="26"/>
                  </a:lnTo>
                  <a:lnTo>
                    <a:pt x="465" y="0"/>
                  </a:lnTo>
                  <a:lnTo>
                    <a:pt x="458" y="32"/>
                  </a:lnTo>
                  <a:lnTo>
                    <a:pt x="449" y="67"/>
                  </a:lnTo>
                  <a:lnTo>
                    <a:pt x="437" y="101"/>
                  </a:lnTo>
                  <a:lnTo>
                    <a:pt x="426" y="137"/>
                  </a:lnTo>
                  <a:lnTo>
                    <a:pt x="413" y="173"/>
                  </a:lnTo>
                  <a:lnTo>
                    <a:pt x="399" y="211"/>
                  </a:lnTo>
                  <a:lnTo>
                    <a:pt x="384" y="248"/>
                  </a:lnTo>
                  <a:lnTo>
                    <a:pt x="370" y="286"/>
                  </a:lnTo>
                  <a:lnTo>
                    <a:pt x="338" y="365"/>
                  </a:lnTo>
                  <a:lnTo>
                    <a:pt x="307" y="447"/>
                  </a:lnTo>
                  <a:lnTo>
                    <a:pt x="280" y="530"/>
                  </a:lnTo>
                  <a:lnTo>
                    <a:pt x="255" y="614"/>
                  </a:lnTo>
                  <a:lnTo>
                    <a:pt x="238" y="698"/>
                  </a:lnTo>
                  <a:lnTo>
                    <a:pt x="228" y="782"/>
                  </a:lnTo>
                  <a:lnTo>
                    <a:pt x="228" y="864"/>
                  </a:lnTo>
                  <a:lnTo>
                    <a:pt x="238" y="945"/>
                  </a:lnTo>
                  <a:lnTo>
                    <a:pt x="247" y="986"/>
                  </a:lnTo>
                  <a:lnTo>
                    <a:pt x="261" y="1042"/>
                  </a:lnTo>
                  <a:lnTo>
                    <a:pt x="279" y="1107"/>
                  </a:lnTo>
                  <a:lnTo>
                    <a:pt x="297" y="1179"/>
                  </a:lnTo>
                  <a:lnTo>
                    <a:pt x="315" y="1251"/>
                  </a:lnTo>
                  <a:lnTo>
                    <a:pt x="333" y="1319"/>
                  </a:lnTo>
                  <a:lnTo>
                    <a:pt x="349" y="1378"/>
                  </a:lnTo>
                  <a:lnTo>
                    <a:pt x="360" y="1424"/>
                  </a:lnTo>
                  <a:lnTo>
                    <a:pt x="146" y="1479"/>
                  </a:lnTo>
                  <a:lnTo>
                    <a:pt x="132" y="1428"/>
                  </a:lnTo>
                  <a:lnTo>
                    <a:pt x="115" y="1360"/>
                  </a:lnTo>
                  <a:lnTo>
                    <a:pt x="94" y="1280"/>
                  </a:lnTo>
                  <a:lnTo>
                    <a:pt x="72" y="1195"/>
                  </a:lnTo>
                  <a:lnTo>
                    <a:pt x="50" y="1111"/>
                  </a:lnTo>
                  <a:lnTo>
                    <a:pt x="31" y="1035"/>
                  </a:lnTo>
                  <a:lnTo>
                    <a:pt x="16" y="971"/>
                  </a:lnTo>
                  <a:lnTo>
                    <a:pt x="6" y="927"/>
                  </a:lnTo>
                  <a:close/>
                </a:path>
              </a:pathLst>
            </a:custGeom>
            <a:solidFill>
              <a:srgbClr val="006600">
                <a:alpha val="100000"/>
              </a:srgbClr>
            </a:solidFill>
            <a:ln w="9525">
              <a:noFill/>
            </a:ln>
          </p:spPr>
          <p:txBody>
            <a:bodyPr/>
            <a:lstStyle/>
            <a:p>
              <a:endParaRPr lang="zh-CN" altLang="en-US"/>
            </a:p>
          </p:txBody>
        </p:sp>
        <p:sp>
          <p:nvSpPr>
            <p:cNvPr id="51244" name="Freeform 56"/>
            <p:cNvSpPr/>
            <p:nvPr/>
          </p:nvSpPr>
          <p:spPr>
            <a:xfrm flipH="1">
              <a:off x="1240" y="2134"/>
              <a:ext cx="159" cy="72"/>
            </a:xfrm>
            <a:custGeom>
              <a:avLst/>
              <a:gdLst/>
              <a:ahLst/>
              <a:cxnLst>
                <a:cxn ang="0">
                  <a:pos x="8" y="72"/>
                </a:cxn>
                <a:cxn ang="0">
                  <a:pos x="159" y="32"/>
                </a:cxn>
                <a:cxn ang="0">
                  <a:pos x="151" y="0"/>
                </a:cxn>
                <a:cxn ang="0">
                  <a:pos x="0" y="40"/>
                </a:cxn>
                <a:cxn ang="0">
                  <a:pos x="8" y="72"/>
                </a:cxn>
              </a:cxnLst>
              <a:rect l="0" t="0" r="0" b="0"/>
              <a:pathLst>
                <a:path w="317" h="143">
                  <a:moveTo>
                    <a:pt x="16" y="143"/>
                  </a:moveTo>
                  <a:lnTo>
                    <a:pt x="317" y="64"/>
                  </a:lnTo>
                  <a:lnTo>
                    <a:pt x="301" y="0"/>
                  </a:lnTo>
                  <a:lnTo>
                    <a:pt x="0" y="80"/>
                  </a:lnTo>
                  <a:lnTo>
                    <a:pt x="16" y="143"/>
                  </a:lnTo>
                  <a:close/>
                </a:path>
              </a:pathLst>
            </a:custGeom>
            <a:solidFill>
              <a:srgbClr val="000000">
                <a:alpha val="100000"/>
              </a:srgbClr>
            </a:solidFill>
            <a:ln w="9525">
              <a:noFill/>
            </a:ln>
          </p:spPr>
          <p:txBody>
            <a:bodyPr/>
            <a:lstStyle/>
            <a:p>
              <a:endParaRPr lang="zh-CN" altLang="en-US"/>
            </a:p>
          </p:txBody>
        </p:sp>
        <p:sp>
          <p:nvSpPr>
            <p:cNvPr id="51245" name="Freeform 57"/>
            <p:cNvSpPr/>
            <p:nvPr/>
          </p:nvSpPr>
          <p:spPr>
            <a:xfrm flipH="1">
              <a:off x="1218" y="2219"/>
              <a:ext cx="159" cy="71"/>
            </a:xfrm>
            <a:custGeom>
              <a:avLst/>
              <a:gdLst/>
              <a:ahLst/>
              <a:cxnLst>
                <a:cxn ang="0">
                  <a:pos x="8" y="71"/>
                </a:cxn>
                <a:cxn ang="0">
                  <a:pos x="159" y="32"/>
                </a:cxn>
                <a:cxn ang="0">
                  <a:pos x="151" y="0"/>
                </a:cxn>
                <a:cxn ang="0">
                  <a:pos x="0" y="39"/>
                </a:cxn>
                <a:cxn ang="0">
                  <a:pos x="8" y="71"/>
                </a:cxn>
              </a:cxnLst>
              <a:rect l="0" t="0" r="0" b="0"/>
              <a:pathLst>
                <a:path w="319" h="141">
                  <a:moveTo>
                    <a:pt x="16" y="141"/>
                  </a:moveTo>
                  <a:lnTo>
                    <a:pt x="319" y="63"/>
                  </a:lnTo>
                  <a:lnTo>
                    <a:pt x="302" y="0"/>
                  </a:lnTo>
                  <a:lnTo>
                    <a:pt x="0" y="78"/>
                  </a:lnTo>
                  <a:lnTo>
                    <a:pt x="16" y="141"/>
                  </a:lnTo>
                  <a:close/>
                </a:path>
              </a:pathLst>
            </a:custGeom>
            <a:solidFill>
              <a:srgbClr val="000000">
                <a:alpha val="100000"/>
              </a:srgbClr>
            </a:solidFill>
            <a:ln w="9525">
              <a:noFill/>
            </a:ln>
          </p:spPr>
          <p:txBody>
            <a:bodyPr/>
            <a:lstStyle/>
            <a:p>
              <a:endParaRPr lang="zh-CN" altLang="en-US"/>
            </a:p>
          </p:txBody>
        </p:sp>
        <p:sp>
          <p:nvSpPr>
            <p:cNvPr id="51246" name="Freeform 58"/>
            <p:cNvSpPr/>
            <p:nvPr/>
          </p:nvSpPr>
          <p:spPr>
            <a:xfrm flipH="1">
              <a:off x="1195" y="2309"/>
              <a:ext cx="159" cy="71"/>
            </a:xfrm>
            <a:custGeom>
              <a:avLst/>
              <a:gdLst/>
              <a:ahLst/>
              <a:cxnLst>
                <a:cxn ang="0">
                  <a:pos x="9" y="71"/>
                </a:cxn>
                <a:cxn ang="0">
                  <a:pos x="159" y="32"/>
                </a:cxn>
                <a:cxn ang="0">
                  <a:pos x="151" y="0"/>
                </a:cxn>
                <a:cxn ang="0">
                  <a:pos x="0" y="40"/>
                </a:cxn>
                <a:cxn ang="0">
                  <a:pos x="9" y="71"/>
                </a:cxn>
              </a:cxnLst>
              <a:rect l="0" t="0" r="0" b="0"/>
              <a:pathLst>
                <a:path w="318" h="142">
                  <a:moveTo>
                    <a:pt x="17" y="142"/>
                  </a:moveTo>
                  <a:lnTo>
                    <a:pt x="318" y="63"/>
                  </a:lnTo>
                  <a:lnTo>
                    <a:pt x="302" y="0"/>
                  </a:lnTo>
                  <a:lnTo>
                    <a:pt x="0" y="79"/>
                  </a:lnTo>
                  <a:lnTo>
                    <a:pt x="17" y="142"/>
                  </a:lnTo>
                  <a:close/>
                </a:path>
              </a:pathLst>
            </a:custGeom>
            <a:solidFill>
              <a:srgbClr val="000000">
                <a:alpha val="100000"/>
              </a:srgbClr>
            </a:solidFill>
            <a:ln w="9525">
              <a:noFill/>
            </a:ln>
          </p:spPr>
          <p:txBody>
            <a:bodyPr/>
            <a:lstStyle/>
            <a:p>
              <a:endParaRPr lang="zh-CN" altLang="en-US"/>
            </a:p>
          </p:txBody>
        </p:sp>
        <p:sp>
          <p:nvSpPr>
            <p:cNvPr id="51247" name="Freeform 59"/>
            <p:cNvSpPr/>
            <p:nvPr/>
          </p:nvSpPr>
          <p:spPr>
            <a:xfrm flipH="1">
              <a:off x="1193" y="2394"/>
              <a:ext cx="116" cy="60"/>
            </a:xfrm>
            <a:custGeom>
              <a:avLst/>
              <a:gdLst/>
              <a:ahLst/>
              <a:cxnLst>
                <a:cxn ang="0">
                  <a:pos x="8" y="60"/>
                </a:cxn>
                <a:cxn ang="0">
                  <a:pos x="116" y="32"/>
                </a:cxn>
                <a:cxn ang="0">
                  <a:pos x="108" y="0"/>
                </a:cxn>
                <a:cxn ang="0">
                  <a:pos x="0" y="29"/>
                </a:cxn>
                <a:cxn ang="0">
                  <a:pos x="8" y="60"/>
                </a:cxn>
              </a:cxnLst>
              <a:rect l="0" t="0" r="0" b="0"/>
              <a:pathLst>
                <a:path w="234" h="120">
                  <a:moveTo>
                    <a:pt x="16" y="120"/>
                  </a:moveTo>
                  <a:lnTo>
                    <a:pt x="234" y="63"/>
                  </a:lnTo>
                  <a:lnTo>
                    <a:pt x="218" y="0"/>
                  </a:lnTo>
                  <a:lnTo>
                    <a:pt x="0" y="58"/>
                  </a:lnTo>
                  <a:lnTo>
                    <a:pt x="16" y="120"/>
                  </a:lnTo>
                  <a:close/>
                </a:path>
              </a:pathLst>
            </a:custGeom>
            <a:solidFill>
              <a:srgbClr val="000000">
                <a:alpha val="100000"/>
              </a:srgbClr>
            </a:solidFill>
            <a:ln w="9525">
              <a:noFill/>
            </a:ln>
          </p:spPr>
          <p:txBody>
            <a:bodyPr/>
            <a:lstStyle/>
            <a:p>
              <a:endParaRPr lang="zh-CN" altLang="en-US"/>
            </a:p>
          </p:txBody>
        </p:sp>
      </p:grpSp>
      <p:sp>
        <p:nvSpPr>
          <p:cNvPr id="38" name="Text Box 70"/>
          <p:cNvSpPr txBox="1"/>
          <p:nvPr/>
        </p:nvSpPr>
        <p:spPr>
          <a:xfrm>
            <a:off x="5291138" y="5518150"/>
            <a:ext cx="2665412" cy="366713"/>
          </a:xfrm>
          <a:prstGeom prst="rect">
            <a:avLst/>
          </a:prstGeom>
          <a:noFill/>
          <a:ln w="9525">
            <a:noFill/>
          </a:ln>
        </p:spPr>
        <p:txBody>
          <a:bodyPr>
            <a:spAutoFit/>
          </a:bodyPr>
          <a:lstStyle/>
          <a:p>
            <a:pPr>
              <a:spcBef>
                <a:spcPct val="50000"/>
              </a:spcBef>
            </a:pPr>
            <a:r>
              <a:rPr lang="en-US" altLang="zh-CN" dirty="0">
                <a:solidFill>
                  <a:srgbClr val="000000"/>
                </a:solidFill>
                <a:latin typeface="Arial" panose="020B0604020202020204" pitchFamily="34" charset="0"/>
                <a:ea typeface="宋体" panose="02010600030101010101" pitchFamily="2" charset="-122"/>
              </a:rPr>
              <a:t>ac OR ad OR bc OR bd</a:t>
            </a:r>
          </a:p>
        </p:txBody>
      </p:sp>
      <p:grpSp>
        <p:nvGrpSpPr>
          <p:cNvPr id="39" name="Group 73"/>
          <p:cNvGrpSpPr/>
          <p:nvPr/>
        </p:nvGrpSpPr>
        <p:grpSpPr>
          <a:xfrm>
            <a:off x="969963" y="2493963"/>
            <a:ext cx="608012" cy="1044575"/>
            <a:chOff x="521" y="754"/>
            <a:chExt cx="383" cy="658"/>
          </a:xfrm>
        </p:grpSpPr>
        <p:pic>
          <p:nvPicPr>
            <p:cNvPr id="51239" name="Picture 12" descr="MC900287100[1]"/>
            <p:cNvPicPr>
              <a:picLocks noChangeAspect="1"/>
            </p:cNvPicPr>
            <p:nvPr/>
          </p:nvPicPr>
          <p:blipFill>
            <a:blip r:embed="rId3"/>
            <a:stretch>
              <a:fillRect/>
            </a:stretch>
          </p:blipFill>
          <p:spPr>
            <a:xfrm>
              <a:off x="521" y="754"/>
              <a:ext cx="383" cy="408"/>
            </a:xfrm>
            <a:prstGeom prst="rect">
              <a:avLst/>
            </a:prstGeom>
            <a:noFill/>
            <a:ln w="9525">
              <a:noFill/>
            </a:ln>
          </p:spPr>
        </p:pic>
        <p:sp>
          <p:nvSpPr>
            <p:cNvPr id="51240" name="Text Box 71"/>
            <p:cNvSpPr txBox="1"/>
            <p:nvPr/>
          </p:nvSpPr>
          <p:spPr>
            <a:xfrm>
              <a:off x="566" y="1162"/>
              <a:ext cx="318" cy="250"/>
            </a:xfrm>
            <a:prstGeom prst="rect">
              <a:avLst/>
            </a:prstGeom>
            <a:noFill/>
            <a:ln w="9525">
              <a:noFill/>
            </a:ln>
          </p:spPr>
          <p:txBody>
            <a:bodyPr>
              <a:spAutoFit/>
            </a:bodyPr>
            <a:lstStyle/>
            <a:p>
              <a:pPr>
                <a:spcBef>
                  <a:spcPct val="50000"/>
                </a:spcBef>
              </a:pPr>
              <a:r>
                <a:rPr lang="en-US" altLang="zh-CN" sz="2000" dirty="0">
                  <a:solidFill>
                    <a:srgbClr val="000000"/>
                  </a:solidFill>
                  <a:latin typeface="Times New Roman" panose="02020603050405020304" pitchFamily="18" charset="0"/>
                  <a:ea typeface="宋体" panose="02010600030101010101" pitchFamily="2" charset="-122"/>
                </a:rPr>
                <a:t>P1</a:t>
              </a:r>
            </a:p>
          </p:txBody>
        </p:sp>
      </p:grpSp>
      <p:grpSp>
        <p:nvGrpSpPr>
          <p:cNvPr id="42" name="Group 74"/>
          <p:cNvGrpSpPr/>
          <p:nvPr/>
        </p:nvGrpSpPr>
        <p:grpSpPr>
          <a:xfrm>
            <a:off x="2411413" y="2493963"/>
            <a:ext cx="661987" cy="1044575"/>
            <a:chOff x="1429" y="754"/>
            <a:chExt cx="417" cy="658"/>
          </a:xfrm>
        </p:grpSpPr>
        <p:pic>
          <p:nvPicPr>
            <p:cNvPr id="51237" name="Picture 15" descr="MC900287101[1]"/>
            <p:cNvPicPr>
              <a:picLocks noChangeAspect="1"/>
            </p:cNvPicPr>
            <p:nvPr/>
          </p:nvPicPr>
          <p:blipFill>
            <a:blip r:embed="rId4"/>
            <a:stretch>
              <a:fillRect/>
            </a:stretch>
          </p:blipFill>
          <p:spPr>
            <a:xfrm flipH="1">
              <a:off x="1429" y="754"/>
              <a:ext cx="417" cy="465"/>
            </a:xfrm>
            <a:prstGeom prst="rect">
              <a:avLst/>
            </a:prstGeom>
            <a:noFill/>
            <a:ln w="9525">
              <a:noFill/>
            </a:ln>
          </p:spPr>
        </p:pic>
        <p:sp>
          <p:nvSpPr>
            <p:cNvPr id="51238" name="Text Box 72"/>
            <p:cNvSpPr txBox="1"/>
            <p:nvPr/>
          </p:nvSpPr>
          <p:spPr>
            <a:xfrm>
              <a:off x="1519" y="1162"/>
              <a:ext cx="318" cy="250"/>
            </a:xfrm>
            <a:prstGeom prst="rect">
              <a:avLst/>
            </a:prstGeom>
            <a:noFill/>
            <a:ln w="9525">
              <a:noFill/>
            </a:ln>
          </p:spPr>
          <p:txBody>
            <a:bodyPr>
              <a:spAutoFit/>
            </a:bodyPr>
            <a:lstStyle/>
            <a:p>
              <a:pPr>
                <a:spcBef>
                  <a:spcPct val="50000"/>
                </a:spcBef>
              </a:pPr>
              <a:r>
                <a:rPr lang="en-US" altLang="zh-CN" sz="2000" dirty="0">
                  <a:solidFill>
                    <a:srgbClr val="000000"/>
                  </a:solidFill>
                  <a:latin typeface="Times New Roman" panose="02020603050405020304" pitchFamily="18" charset="0"/>
                  <a:ea typeface="宋体" panose="02010600030101010101" pitchFamily="2" charset="-122"/>
                </a:rPr>
                <a:t>P2</a:t>
              </a:r>
            </a:p>
          </p:txBody>
        </p:sp>
      </p:grpSp>
      <p:grpSp>
        <p:nvGrpSpPr>
          <p:cNvPr id="45" name="Group 79"/>
          <p:cNvGrpSpPr/>
          <p:nvPr/>
        </p:nvGrpSpPr>
        <p:grpSpPr>
          <a:xfrm>
            <a:off x="6227763" y="2349500"/>
            <a:ext cx="863600" cy="1223963"/>
            <a:chOff x="3833" y="754"/>
            <a:chExt cx="544" cy="771"/>
          </a:xfrm>
        </p:grpSpPr>
        <p:sp>
          <p:nvSpPr>
            <p:cNvPr id="51235" name="Text Box 77"/>
            <p:cNvSpPr txBox="1"/>
            <p:nvPr/>
          </p:nvSpPr>
          <p:spPr>
            <a:xfrm>
              <a:off x="3833" y="1275"/>
              <a:ext cx="499" cy="250"/>
            </a:xfrm>
            <a:prstGeom prst="rect">
              <a:avLst/>
            </a:prstGeom>
            <a:noFill/>
            <a:ln w="9525">
              <a:noFill/>
            </a:ln>
          </p:spPr>
          <p:txBody>
            <a:bodyPr>
              <a:spAutoFit/>
            </a:bodyPr>
            <a:lstStyle/>
            <a:p>
              <a:pPr>
                <a:spcBef>
                  <a:spcPct val="50000"/>
                </a:spcBef>
              </a:pPr>
              <a:r>
                <a:rPr lang="en-US" altLang="zh-CN" sz="2000" dirty="0">
                  <a:solidFill>
                    <a:srgbClr val="000000"/>
                  </a:solidFill>
                  <a:latin typeface="Times New Roman" panose="02020603050405020304" pitchFamily="18" charset="0"/>
                  <a:ea typeface="宋体" panose="02010600030101010101" pitchFamily="2" charset="-122"/>
                </a:rPr>
                <a:t>Child</a:t>
              </a:r>
            </a:p>
          </p:txBody>
        </p:sp>
        <p:pic>
          <p:nvPicPr>
            <p:cNvPr id="51236" name="Picture 78" descr="MC900434859[1]"/>
            <p:cNvPicPr>
              <a:picLocks noChangeAspect="1"/>
            </p:cNvPicPr>
            <p:nvPr/>
          </p:nvPicPr>
          <p:blipFill>
            <a:blip r:embed="rId5"/>
            <a:stretch>
              <a:fillRect/>
            </a:stretch>
          </p:blipFill>
          <p:spPr>
            <a:xfrm>
              <a:off x="3833" y="754"/>
              <a:ext cx="544" cy="544"/>
            </a:xfrm>
            <a:prstGeom prst="rect">
              <a:avLst/>
            </a:prstGeom>
            <a:noFill/>
            <a:ln w="9525">
              <a:noFill/>
            </a:ln>
          </p:spPr>
        </p:pic>
      </p:grpSp>
      <p:grpSp>
        <p:nvGrpSpPr>
          <p:cNvPr id="48" name="Group 80"/>
          <p:cNvGrpSpPr/>
          <p:nvPr/>
        </p:nvGrpSpPr>
        <p:grpSpPr>
          <a:xfrm flipH="1">
            <a:off x="898525" y="3668713"/>
            <a:ext cx="490538" cy="1824037"/>
            <a:chOff x="1090" y="2024"/>
            <a:chExt cx="309" cy="1149"/>
          </a:xfrm>
        </p:grpSpPr>
        <p:sp>
          <p:nvSpPr>
            <p:cNvPr id="51228" name="Freeform 81"/>
            <p:cNvSpPr/>
            <p:nvPr/>
          </p:nvSpPr>
          <p:spPr>
            <a:xfrm flipH="1">
              <a:off x="1090" y="2024"/>
              <a:ext cx="303" cy="1149"/>
            </a:xfrm>
            <a:custGeom>
              <a:avLst/>
              <a:gdLst/>
              <a:ahLst/>
              <a:cxnLst>
                <a:cxn ang="0">
                  <a:pos x="248" y="525"/>
                </a:cxn>
                <a:cxn ang="0">
                  <a:pos x="261" y="491"/>
                </a:cxn>
                <a:cxn ang="0">
                  <a:pos x="273" y="459"/>
                </a:cxn>
                <a:cxn ang="0">
                  <a:pos x="284" y="428"/>
                </a:cxn>
                <a:cxn ang="0">
                  <a:pos x="293" y="399"/>
                </a:cxn>
                <a:cxn ang="0">
                  <a:pos x="299" y="371"/>
                </a:cxn>
                <a:cxn ang="0">
                  <a:pos x="303" y="344"/>
                </a:cxn>
                <a:cxn ang="0">
                  <a:pos x="303" y="319"/>
                </a:cxn>
                <a:cxn ang="0">
                  <a:pos x="300" y="296"/>
                </a:cxn>
                <a:cxn ang="0">
                  <a:pos x="226" y="0"/>
                </a:cxn>
                <a:cxn ang="0">
                  <a:pos x="55" y="47"/>
                </a:cxn>
                <a:cxn ang="0">
                  <a:pos x="164" y="465"/>
                </a:cxn>
                <a:cxn ang="0">
                  <a:pos x="164" y="466"/>
                </a:cxn>
                <a:cxn ang="0">
                  <a:pos x="164" y="466"/>
                </a:cxn>
                <a:cxn ang="0">
                  <a:pos x="163" y="466"/>
                </a:cxn>
                <a:cxn ang="0">
                  <a:pos x="163" y="467"/>
                </a:cxn>
                <a:cxn ang="0">
                  <a:pos x="147" y="490"/>
                </a:cxn>
                <a:cxn ang="0">
                  <a:pos x="130" y="513"/>
                </a:cxn>
                <a:cxn ang="0">
                  <a:pos x="114" y="537"/>
                </a:cxn>
                <a:cxn ang="0">
                  <a:pos x="99" y="561"/>
                </a:cxn>
                <a:cxn ang="0">
                  <a:pos x="83" y="585"/>
                </a:cxn>
                <a:cxn ang="0">
                  <a:pos x="68" y="609"/>
                </a:cxn>
                <a:cxn ang="0">
                  <a:pos x="54" y="633"/>
                </a:cxn>
                <a:cxn ang="0">
                  <a:pos x="42" y="657"/>
                </a:cxn>
                <a:cxn ang="0">
                  <a:pos x="31" y="681"/>
                </a:cxn>
                <a:cxn ang="0">
                  <a:pos x="21" y="704"/>
                </a:cxn>
                <a:cxn ang="0">
                  <a:pos x="12" y="728"/>
                </a:cxn>
                <a:cxn ang="0">
                  <a:pos x="6" y="751"/>
                </a:cxn>
                <a:cxn ang="0">
                  <a:pos x="2" y="774"/>
                </a:cxn>
                <a:cxn ang="0">
                  <a:pos x="0" y="797"/>
                </a:cxn>
                <a:cxn ang="0">
                  <a:pos x="1" y="819"/>
                </a:cxn>
                <a:cxn ang="0">
                  <a:pos x="4" y="840"/>
                </a:cxn>
                <a:cxn ang="0">
                  <a:pos x="28" y="935"/>
                </a:cxn>
                <a:cxn ang="0">
                  <a:pos x="47" y="1008"/>
                </a:cxn>
                <a:cxn ang="0">
                  <a:pos x="61" y="1063"/>
                </a:cxn>
                <a:cxn ang="0">
                  <a:pos x="71" y="1101"/>
                </a:cxn>
                <a:cxn ang="0">
                  <a:pos x="77" y="1126"/>
                </a:cxn>
                <a:cxn ang="0">
                  <a:pos x="81" y="1141"/>
                </a:cxn>
                <a:cxn ang="0">
                  <a:pos x="83" y="1148"/>
                </a:cxn>
                <a:cxn ang="0">
                  <a:pos x="83" y="1149"/>
                </a:cxn>
                <a:cxn ang="0">
                  <a:pos x="253" y="1105"/>
                </a:cxn>
                <a:cxn ang="0">
                  <a:pos x="252" y="1104"/>
                </a:cxn>
                <a:cxn ang="0">
                  <a:pos x="251" y="1098"/>
                </a:cxn>
                <a:cxn ang="0">
                  <a:pos x="248" y="1086"/>
                </a:cxn>
                <a:cxn ang="0">
                  <a:pos x="242" y="1065"/>
                </a:cxn>
                <a:cxn ang="0">
                  <a:pos x="234" y="1031"/>
                </a:cxn>
                <a:cxn ang="0">
                  <a:pos x="222" y="983"/>
                </a:cxn>
                <a:cxn ang="0">
                  <a:pos x="206" y="919"/>
                </a:cxn>
                <a:cxn ang="0">
                  <a:pos x="185" y="835"/>
                </a:cxn>
                <a:cxn ang="0">
                  <a:pos x="180" y="798"/>
                </a:cxn>
                <a:cxn ang="0">
                  <a:pos x="180" y="760"/>
                </a:cxn>
                <a:cxn ang="0">
                  <a:pos x="185" y="721"/>
                </a:cxn>
                <a:cxn ang="0">
                  <a:pos x="194" y="681"/>
                </a:cxn>
                <a:cxn ang="0">
                  <a:pos x="205" y="642"/>
                </a:cxn>
                <a:cxn ang="0">
                  <a:pos x="219" y="602"/>
                </a:cxn>
                <a:cxn ang="0">
                  <a:pos x="233" y="563"/>
                </a:cxn>
                <a:cxn ang="0">
                  <a:pos x="248" y="525"/>
                </a:cxn>
              </a:cxnLst>
              <a:rect l="0" t="0" r="0" b="0"/>
              <a:pathLst>
                <a:path w="606" h="2298">
                  <a:moveTo>
                    <a:pt x="495" y="1049"/>
                  </a:moveTo>
                  <a:lnTo>
                    <a:pt x="522" y="982"/>
                  </a:lnTo>
                  <a:lnTo>
                    <a:pt x="546" y="917"/>
                  </a:lnTo>
                  <a:lnTo>
                    <a:pt x="567" y="856"/>
                  </a:lnTo>
                  <a:lnTo>
                    <a:pt x="585" y="798"/>
                  </a:lnTo>
                  <a:lnTo>
                    <a:pt x="598" y="741"/>
                  </a:lnTo>
                  <a:lnTo>
                    <a:pt x="605" y="688"/>
                  </a:lnTo>
                  <a:lnTo>
                    <a:pt x="606" y="638"/>
                  </a:lnTo>
                  <a:lnTo>
                    <a:pt x="599" y="591"/>
                  </a:lnTo>
                  <a:lnTo>
                    <a:pt x="452" y="0"/>
                  </a:lnTo>
                  <a:lnTo>
                    <a:pt x="110" y="93"/>
                  </a:lnTo>
                  <a:lnTo>
                    <a:pt x="327" y="930"/>
                  </a:lnTo>
                  <a:lnTo>
                    <a:pt x="327" y="931"/>
                  </a:lnTo>
                  <a:lnTo>
                    <a:pt x="327" y="931"/>
                  </a:lnTo>
                  <a:lnTo>
                    <a:pt x="326" y="932"/>
                  </a:lnTo>
                  <a:lnTo>
                    <a:pt x="326" y="933"/>
                  </a:lnTo>
                  <a:lnTo>
                    <a:pt x="294" y="980"/>
                  </a:lnTo>
                  <a:lnTo>
                    <a:pt x="260" y="1026"/>
                  </a:lnTo>
                  <a:lnTo>
                    <a:pt x="228" y="1073"/>
                  </a:lnTo>
                  <a:lnTo>
                    <a:pt x="197" y="1121"/>
                  </a:lnTo>
                  <a:lnTo>
                    <a:pt x="166" y="1169"/>
                  </a:lnTo>
                  <a:lnTo>
                    <a:pt x="136" y="1217"/>
                  </a:lnTo>
                  <a:lnTo>
                    <a:pt x="108" y="1265"/>
                  </a:lnTo>
                  <a:lnTo>
                    <a:pt x="84" y="1313"/>
                  </a:lnTo>
                  <a:lnTo>
                    <a:pt x="61" y="1361"/>
                  </a:lnTo>
                  <a:lnTo>
                    <a:pt x="42" y="1408"/>
                  </a:lnTo>
                  <a:lnTo>
                    <a:pt x="24" y="1456"/>
                  </a:lnTo>
                  <a:lnTo>
                    <a:pt x="12" y="1502"/>
                  </a:lnTo>
                  <a:lnTo>
                    <a:pt x="4" y="1548"/>
                  </a:lnTo>
                  <a:lnTo>
                    <a:pt x="0" y="1593"/>
                  </a:lnTo>
                  <a:lnTo>
                    <a:pt x="1" y="1638"/>
                  </a:lnTo>
                  <a:lnTo>
                    <a:pt x="7" y="1680"/>
                  </a:lnTo>
                  <a:lnTo>
                    <a:pt x="55" y="1869"/>
                  </a:lnTo>
                  <a:lnTo>
                    <a:pt x="93" y="2016"/>
                  </a:lnTo>
                  <a:lnTo>
                    <a:pt x="121" y="2125"/>
                  </a:lnTo>
                  <a:lnTo>
                    <a:pt x="141" y="2201"/>
                  </a:lnTo>
                  <a:lnTo>
                    <a:pt x="154" y="2252"/>
                  </a:lnTo>
                  <a:lnTo>
                    <a:pt x="161" y="2281"/>
                  </a:lnTo>
                  <a:lnTo>
                    <a:pt x="165" y="2295"/>
                  </a:lnTo>
                  <a:lnTo>
                    <a:pt x="166" y="2298"/>
                  </a:lnTo>
                  <a:lnTo>
                    <a:pt x="505" y="2209"/>
                  </a:lnTo>
                  <a:lnTo>
                    <a:pt x="503" y="2207"/>
                  </a:lnTo>
                  <a:lnTo>
                    <a:pt x="501" y="2195"/>
                  </a:lnTo>
                  <a:lnTo>
                    <a:pt x="495" y="2171"/>
                  </a:lnTo>
                  <a:lnTo>
                    <a:pt x="484" y="2129"/>
                  </a:lnTo>
                  <a:lnTo>
                    <a:pt x="468" y="2062"/>
                  </a:lnTo>
                  <a:lnTo>
                    <a:pt x="444" y="1966"/>
                  </a:lnTo>
                  <a:lnTo>
                    <a:pt x="411" y="1838"/>
                  </a:lnTo>
                  <a:lnTo>
                    <a:pt x="369" y="1670"/>
                  </a:lnTo>
                  <a:lnTo>
                    <a:pt x="359" y="1596"/>
                  </a:lnTo>
                  <a:lnTo>
                    <a:pt x="359" y="1520"/>
                  </a:lnTo>
                  <a:lnTo>
                    <a:pt x="370" y="1442"/>
                  </a:lnTo>
                  <a:lnTo>
                    <a:pt x="387" y="1362"/>
                  </a:lnTo>
                  <a:lnTo>
                    <a:pt x="410" y="1283"/>
                  </a:lnTo>
                  <a:lnTo>
                    <a:pt x="437" y="1203"/>
                  </a:lnTo>
                  <a:lnTo>
                    <a:pt x="465" y="1125"/>
                  </a:lnTo>
                  <a:lnTo>
                    <a:pt x="495" y="1049"/>
                  </a:lnTo>
                  <a:close/>
                </a:path>
              </a:pathLst>
            </a:custGeom>
            <a:solidFill>
              <a:srgbClr val="000000">
                <a:alpha val="100000"/>
              </a:srgbClr>
            </a:solidFill>
            <a:ln w="9525">
              <a:noFill/>
            </a:ln>
          </p:spPr>
          <p:txBody>
            <a:bodyPr/>
            <a:lstStyle/>
            <a:p>
              <a:endParaRPr lang="zh-CN" altLang="en-US"/>
            </a:p>
          </p:txBody>
        </p:sp>
        <p:sp>
          <p:nvSpPr>
            <p:cNvPr id="51229" name="Freeform 82"/>
            <p:cNvSpPr/>
            <p:nvPr/>
          </p:nvSpPr>
          <p:spPr>
            <a:xfrm flipH="1">
              <a:off x="1131" y="2064"/>
              <a:ext cx="167" cy="390"/>
            </a:xfrm>
            <a:custGeom>
              <a:avLst/>
              <a:gdLst/>
              <a:ahLst/>
              <a:cxnLst>
                <a:cxn ang="0">
                  <a:pos x="0" y="29"/>
                </a:cxn>
                <a:cxn ang="0">
                  <a:pos x="107" y="0"/>
                </a:cxn>
                <a:cxn ang="0">
                  <a:pos x="167" y="239"/>
                </a:cxn>
                <a:cxn ang="0">
                  <a:pos x="167" y="239"/>
                </a:cxn>
                <a:cxn ang="0">
                  <a:pos x="167" y="251"/>
                </a:cxn>
                <a:cxn ang="0">
                  <a:pos x="164" y="266"/>
                </a:cxn>
                <a:cxn ang="0">
                  <a:pos x="159" y="282"/>
                </a:cxn>
                <a:cxn ang="0">
                  <a:pos x="149" y="301"/>
                </a:cxn>
                <a:cxn ang="0">
                  <a:pos x="138" y="322"/>
                </a:cxn>
                <a:cxn ang="0">
                  <a:pos x="125" y="344"/>
                </a:cxn>
                <a:cxn ang="0">
                  <a:pos x="110" y="366"/>
                </a:cxn>
                <a:cxn ang="0">
                  <a:pos x="94" y="390"/>
                </a:cxn>
                <a:cxn ang="0">
                  <a:pos x="0" y="29"/>
                </a:cxn>
              </a:cxnLst>
              <a:rect l="0" t="0" r="0" b="0"/>
              <a:pathLst>
                <a:path w="335" h="779">
                  <a:moveTo>
                    <a:pt x="0" y="58"/>
                  </a:moveTo>
                  <a:lnTo>
                    <a:pt x="215" y="0"/>
                  </a:lnTo>
                  <a:lnTo>
                    <a:pt x="335" y="478"/>
                  </a:lnTo>
                  <a:lnTo>
                    <a:pt x="334" y="478"/>
                  </a:lnTo>
                  <a:lnTo>
                    <a:pt x="335" y="502"/>
                  </a:lnTo>
                  <a:lnTo>
                    <a:pt x="329" y="531"/>
                  </a:lnTo>
                  <a:lnTo>
                    <a:pt x="318" y="564"/>
                  </a:lnTo>
                  <a:lnTo>
                    <a:pt x="299" y="602"/>
                  </a:lnTo>
                  <a:lnTo>
                    <a:pt x="276" y="643"/>
                  </a:lnTo>
                  <a:lnTo>
                    <a:pt x="250" y="687"/>
                  </a:lnTo>
                  <a:lnTo>
                    <a:pt x="220" y="731"/>
                  </a:lnTo>
                  <a:lnTo>
                    <a:pt x="188" y="779"/>
                  </a:lnTo>
                  <a:lnTo>
                    <a:pt x="0" y="58"/>
                  </a:lnTo>
                  <a:close/>
                </a:path>
              </a:pathLst>
            </a:custGeom>
            <a:solidFill>
              <a:srgbClr val="006600">
                <a:alpha val="100000"/>
              </a:srgbClr>
            </a:solidFill>
            <a:ln w="9525">
              <a:noFill/>
            </a:ln>
          </p:spPr>
          <p:txBody>
            <a:bodyPr/>
            <a:lstStyle/>
            <a:p>
              <a:endParaRPr lang="zh-CN" altLang="en-US"/>
            </a:p>
          </p:txBody>
        </p:sp>
        <p:sp>
          <p:nvSpPr>
            <p:cNvPr id="51230" name="Freeform 83"/>
            <p:cNvSpPr/>
            <p:nvPr/>
          </p:nvSpPr>
          <p:spPr>
            <a:xfrm flipH="1">
              <a:off x="1127" y="2393"/>
              <a:ext cx="233" cy="740"/>
            </a:xfrm>
            <a:custGeom>
              <a:avLst/>
              <a:gdLst/>
              <a:ahLst/>
              <a:cxnLst>
                <a:cxn ang="0">
                  <a:pos x="3" y="464"/>
                </a:cxn>
                <a:cxn ang="0">
                  <a:pos x="0" y="445"/>
                </a:cxn>
                <a:cxn ang="0">
                  <a:pos x="0" y="425"/>
                </a:cxn>
                <a:cxn ang="0">
                  <a:pos x="2" y="405"/>
                </a:cxn>
                <a:cxn ang="0">
                  <a:pos x="7" y="383"/>
                </a:cxn>
                <a:cxn ang="0">
                  <a:pos x="13" y="361"/>
                </a:cxn>
                <a:cxn ang="0">
                  <a:pos x="21" y="340"/>
                </a:cxn>
                <a:cxn ang="0">
                  <a:pos x="31" y="317"/>
                </a:cxn>
                <a:cxn ang="0">
                  <a:pos x="43" y="294"/>
                </a:cxn>
                <a:cxn ang="0">
                  <a:pos x="55" y="272"/>
                </a:cxn>
                <a:cxn ang="0">
                  <a:pos x="68" y="248"/>
                </a:cxn>
                <a:cxn ang="0">
                  <a:pos x="82" y="226"/>
                </a:cxn>
                <a:cxn ang="0">
                  <a:pos x="97" y="203"/>
                </a:cxn>
                <a:cxn ang="0">
                  <a:pos x="112" y="180"/>
                </a:cxn>
                <a:cxn ang="0">
                  <a:pos x="127" y="159"/>
                </a:cxn>
                <a:cxn ang="0">
                  <a:pos x="142" y="137"/>
                </a:cxn>
                <a:cxn ang="0">
                  <a:pos x="157" y="116"/>
                </a:cxn>
                <a:cxn ang="0">
                  <a:pos x="168" y="100"/>
                </a:cxn>
                <a:cxn ang="0">
                  <a:pos x="179" y="85"/>
                </a:cxn>
                <a:cxn ang="0">
                  <a:pos x="189" y="70"/>
                </a:cxn>
                <a:cxn ang="0">
                  <a:pos x="199" y="55"/>
                </a:cxn>
                <a:cxn ang="0">
                  <a:pos x="208" y="40"/>
                </a:cxn>
                <a:cxn ang="0">
                  <a:pos x="217" y="27"/>
                </a:cxn>
                <a:cxn ang="0">
                  <a:pos x="225" y="13"/>
                </a:cxn>
                <a:cxn ang="0">
                  <a:pos x="233" y="0"/>
                </a:cxn>
                <a:cxn ang="0">
                  <a:pos x="229" y="16"/>
                </a:cxn>
                <a:cxn ang="0">
                  <a:pos x="225" y="34"/>
                </a:cxn>
                <a:cxn ang="0">
                  <a:pos x="219" y="51"/>
                </a:cxn>
                <a:cxn ang="0">
                  <a:pos x="213" y="69"/>
                </a:cxn>
                <a:cxn ang="0">
                  <a:pos x="207" y="87"/>
                </a:cxn>
                <a:cxn ang="0">
                  <a:pos x="200" y="106"/>
                </a:cxn>
                <a:cxn ang="0">
                  <a:pos x="192" y="124"/>
                </a:cxn>
                <a:cxn ang="0">
                  <a:pos x="185" y="143"/>
                </a:cxn>
                <a:cxn ang="0">
                  <a:pos x="169" y="183"/>
                </a:cxn>
                <a:cxn ang="0">
                  <a:pos x="154" y="224"/>
                </a:cxn>
                <a:cxn ang="0">
                  <a:pos x="140" y="265"/>
                </a:cxn>
                <a:cxn ang="0">
                  <a:pos x="128" y="307"/>
                </a:cxn>
                <a:cxn ang="0">
                  <a:pos x="119" y="349"/>
                </a:cxn>
                <a:cxn ang="0">
                  <a:pos x="114" y="391"/>
                </a:cxn>
                <a:cxn ang="0">
                  <a:pos x="114" y="432"/>
                </a:cxn>
                <a:cxn ang="0">
                  <a:pos x="119" y="473"/>
                </a:cxn>
                <a:cxn ang="0">
                  <a:pos x="124" y="493"/>
                </a:cxn>
                <a:cxn ang="0">
                  <a:pos x="131" y="521"/>
                </a:cxn>
                <a:cxn ang="0">
                  <a:pos x="140" y="554"/>
                </a:cxn>
                <a:cxn ang="0">
                  <a:pos x="149" y="590"/>
                </a:cxn>
                <a:cxn ang="0">
                  <a:pos x="158" y="626"/>
                </a:cxn>
                <a:cxn ang="0">
                  <a:pos x="167" y="660"/>
                </a:cxn>
                <a:cxn ang="0">
                  <a:pos x="175" y="689"/>
                </a:cxn>
                <a:cxn ang="0">
                  <a:pos x="180" y="712"/>
                </a:cxn>
                <a:cxn ang="0">
                  <a:pos x="73" y="740"/>
                </a:cxn>
                <a:cxn ang="0">
                  <a:pos x="66" y="714"/>
                </a:cxn>
                <a:cxn ang="0">
                  <a:pos x="58" y="680"/>
                </a:cxn>
                <a:cxn ang="0">
                  <a:pos x="47" y="640"/>
                </a:cxn>
                <a:cxn ang="0">
                  <a:pos x="36" y="598"/>
                </a:cxn>
                <a:cxn ang="0">
                  <a:pos x="25" y="556"/>
                </a:cxn>
                <a:cxn ang="0">
                  <a:pos x="16" y="518"/>
                </a:cxn>
                <a:cxn ang="0">
                  <a:pos x="8" y="486"/>
                </a:cxn>
                <a:cxn ang="0">
                  <a:pos x="3" y="464"/>
                </a:cxn>
              </a:cxnLst>
              <a:rect l="0" t="0" r="0" b="0"/>
              <a:pathLst>
                <a:path w="465" h="1479">
                  <a:moveTo>
                    <a:pt x="6" y="927"/>
                  </a:moveTo>
                  <a:lnTo>
                    <a:pt x="0" y="889"/>
                  </a:lnTo>
                  <a:lnTo>
                    <a:pt x="0" y="850"/>
                  </a:lnTo>
                  <a:lnTo>
                    <a:pt x="4" y="809"/>
                  </a:lnTo>
                  <a:lnTo>
                    <a:pt x="14" y="766"/>
                  </a:lnTo>
                  <a:lnTo>
                    <a:pt x="26" y="722"/>
                  </a:lnTo>
                  <a:lnTo>
                    <a:pt x="42" y="679"/>
                  </a:lnTo>
                  <a:lnTo>
                    <a:pt x="62" y="634"/>
                  </a:lnTo>
                  <a:lnTo>
                    <a:pt x="85" y="587"/>
                  </a:lnTo>
                  <a:lnTo>
                    <a:pt x="109" y="543"/>
                  </a:lnTo>
                  <a:lnTo>
                    <a:pt x="136" y="496"/>
                  </a:lnTo>
                  <a:lnTo>
                    <a:pt x="163" y="451"/>
                  </a:lnTo>
                  <a:lnTo>
                    <a:pt x="193" y="405"/>
                  </a:lnTo>
                  <a:lnTo>
                    <a:pt x="223" y="360"/>
                  </a:lnTo>
                  <a:lnTo>
                    <a:pt x="253" y="317"/>
                  </a:lnTo>
                  <a:lnTo>
                    <a:pt x="283" y="274"/>
                  </a:lnTo>
                  <a:lnTo>
                    <a:pt x="313" y="231"/>
                  </a:lnTo>
                  <a:lnTo>
                    <a:pt x="335" y="200"/>
                  </a:lnTo>
                  <a:lnTo>
                    <a:pt x="357" y="169"/>
                  </a:lnTo>
                  <a:lnTo>
                    <a:pt x="378" y="139"/>
                  </a:lnTo>
                  <a:lnTo>
                    <a:pt x="397" y="109"/>
                  </a:lnTo>
                  <a:lnTo>
                    <a:pt x="416" y="80"/>
                  </a:lnTo>
                  <a:lnTo>
                    <a:pt x="434" y="53"/>
                  </a:lnTo>
                  <a:lnTo>
                    <a:pt x="450" y="26"/>
                  </a:lnTo>
                  <a:lnTo>
                    <a:pt x="465" y="0"/>
                  </a:lnTo>
                  <a:lnTo>
                    <a:pt x="458" y="32"/>
                  </a:lnTo>
                  <a:lnTo>
                    <a:pt x="449" y="67"/>
                  </a:lnTo>
                  <a:lnTo>
                    <a:pt x="437" y="101"/>
                  </a:lnTo>
                  <a:lnTo>
                    <a:pt x="426" y="137"/>
                  </a:lnTo>
                  <a:lnTo>
                    <a:pt x="413" y="173"/>
                  </a:lnTo>
                  <a:lnTo>
                    <a:pt x="399" y="211"/>
                  </a:lnTo>
                  <a:lnTo>
                    <a:pt x="384" y="248"/>
                  </a:lnTo>
                  <a:lnTo>
                    <a:pt x="370" y="286"/>
                  </a:lnTo>
                  <a:lnTo>
                    <a:pt x="338" y="365"/>
                  </a:lnTo>
                  <a:lnTo>
                    <a:pt x="307" y="447"/>
                  </a:lnTo>
                  <a:lnTo>
                    <a:pt x="280" y="530"/>
                  </a:lnTo>
                  <a:lnTo>
                    <a:pt x="255" y="614"/>
                  </a:lnTo>
                  <a:lnTo>
                    <a:pt x="238" y="698"/>
                  </a:lnTo>
                  <a:lnTo>
                    <a:pt x="228" y="782"/>
                  </a:lnTo>
                  <a:lnTo>
                    <a:pt x="228" y="864"/>
                  </a:lnTo>
                  <a:lnTo>
                    <a:pt x="238" y="945"/>
                  </a:lnTo>
                  <a:lnTo>
                    <a:pt x="247" y="986"/>
                  </a:lnTo>
                  <a:lnTo>
                    <a:pt x="261" y="1042"/>
                  </a:lnTo>
                  <a:lnTo>
                    <a:pt x="279" y="1107"/>
                  </a:lnTo>
                  <a:lnTo>
                    <a:pt x="297" y="1179"/>
                  </a:lnTo>
                  <a:lnTo>
                    <a:pt x="315" y="1251"/>
                  </a:lnTo>
                  <a:lnTo>
                    <a:pt x="333" y="1319"/>
                  </a:lnTo>
                  <a:lnTo>
                    <a:pt x="349" y="1378"/>
                  </a:lnTo>
                  <a:lnTo>
                    <a:pt x="360" y="1424"/>
                  </a:lnTo>
                  <a:lnTo>
                    <a:pt x="146" y="1479"/>
                  </a:lnTo>
                  <a:lnTo>
                    <a:pt x="132" y="1428"/>
                  </a:lnTo>
                  <a:lnTo>
                    <a:pt x="115" y="1360"/>
                  </a:lnTo>
                  <a:lnTo>
                    <a:pt x="94" y="1280"/>
                  </a:lnTo>
                  <a:lnTo>
                    <a:pt x="72" y="1195"/>
                  </a:lnTo>
                  <a:lnTo>
                    <a:pt x="50" y="1111"/>
                  </a:lnTo>
                  <a:lnTo>
                    <a:pt x="31" y="1035"/>
                  </a:lnTo>
                  <a:lnTo>
                    <a:pt x="16" y="971"/>
                  </a:lnTo>
                  <a:lnTo>
                    <a:pt x="6" y="927"/>
                  </a:lnTo>
                  <a:close/>
                </a:path>
              </a:pathLst>
            </a:custGeom>
            <a:solidFill>
              <a:srgbClr val="006600">
                <a:alpha val="100000"/>
              </a:srgbClr>
            </a:solidFill>
            <a:ln w="9525">
              <a:noFill/>
            </a:ln>
          </p:spPr>
          <p:txBody>
            <a:bodyPr/>
            <a:lstStyle/>
            <a:p>
              <a:endParaRPr lang="zh-CN" altLang="en-US"/>
            </a:p>
          </p:txBody>
        </p:sp>
        <p:sp>
          <p:nvSpPr>
            <p:cNvPr id="51231" name="Freeform 84"/>
            <p:cNvSpPr/>
            <p:nvPr/>
          </p:nvSpPr>
          <p:spPr>
            <a:xfrm flipH="1">
              <a:off x="1240" y="2134"/>
              <a:ext cx="159" cy="72"/>
            </a:xfrm>
            <a:custGeom>
              <a:avLst/>
              <a:gdLst/>
              <a:ahLst/>
              <a:cxnLst>
                <a:cxn ang="0">
                  <a:pos x="8" y="72"/>
                </a:cxn>
                <a:cxn ang="0">
                  <a:pos x="159" y="32"/>
                </a:cxn>
                <a:cxn ang="0">
                  <a:pos x="151" y="0"/>
                </a:cxn>
                <a:cxn ang="0">
                  <a:pos x="0" y="40"/>
                </a:cxn>
                <a:cxn ang="0">
                  <a:pos x="8" y="72"/>
                </a:cxn>
              </a:cxnLst>
              <a:rect l="0" t="0" r="0" b="0"/>
              <a:pathLst>
                <a:path w="317" h="143">
                  <a:moveTo>
                    <a:pt x="16" y="143"/>
                  </a:moveTo>
                  <a:lnTo>
                    <a:pt x="317" y="64"/>
                  </a:lnTo>
                  <a:lnTo>
                    <a:pt x="301" y="0"/>
                  </a:lnTo>
                  <a:lnTo>
                    <a:pt x="0" y="80"/>
                  </a:lnTo>
                  <a:lnTo>
                    <a:pt x="16" y="143"/>
                  </a:lnTo>
                  <a:close/>
                </a:path>
              </a:pathLst>
            </a:custGeom>
            <a:solidFill>
              <a:srgbClr val="000000">
                <a:alpha val="100000"/>
              </a:srgbClr>
            </a:solidFill>
            <a:ln w="9525">
              <a:noFill/>
            </a:ln>
          </p:spPr>
          <p:txBody>
            <a:bodyPr/>
            <a:lstStyle/>
            <a:p>
              <a:endParaRPr lang="zh-CN" altLang="en-US"/>
            </a:p>
          </p:txBody>
        </p:sp>
        <p:sp>
          <p:nvSpPr>
            <p:cNvPr id="51232" name="Freeform 85"/>
            <p:cNvSpPr/>
            <p:nvPr/>
          </p:nvSpPr>
          <p:spPr>
            <a:xfrm flipH="1">
              <a:off x="1218" y="2219"/>
              <a:ext cx="159" cy="71"/>
            </a:xfrm>
            <a:custGeom>
              <a:avLst/>
              <a:gdLst/>
              <a:ahLst/>
              <a:cxnLst>
                <a:cxn ang="0">
                  <a:pos x="8" y="71"/>
                </a:cxn>
                <a:cxn ang="0">
                  <a:pos x="159" y="32"/>
                </a:cxn>
                <a:cxn ang="0">
                  <a:pos x="151" y="0"/>
                </a:cxn>
                <a:cxn ang="0">
                  <a:pos x="0" y="39"/>
                </a:cxn>
                <a:cxn ang="0">
                  <a:pos x="8" y="71"/>
                </a:cxn>
              </a:cxnLst>
              <a:rect l="0" t="0" r="0" b="0"/>
              <a:pathLst>
                <a:path w="319" h="141">
                  <a:moveTo>
                    <a:pt x="16" y="141"/>
                  </a:moveTo>
                  <a:lnTo>
                    <a:pt x="319" y="63"/>
                  </a:lnTo>
                  <a:lnTo>
                    <a:pt x="302" y="0"/>
                  </a:lnTo>
                  <a:lnTo>
                    <a:pt x="0" y="78"/>
                  </a:lnTo>
                  <a:lnTo>
                    <a:pt x="16" y="141"/>
                  </a:lnTo>
                  <a:close/>
                </a:path>
              </a:pathLst>
            </a:custGeom>
            <a:solidFill>
              <a:srgbClr val="000000">
                <a:alpha val="100000"/>
              </a:srgbClr>
            </a:solidFill>
            <a:ln w="9525">
              <a:noFill/>
            </a:ln>
          </p:spPr>
          <p:txBody>
            <a:bodyPr/>
            <a:lstStyle/>
            <a:p>
              <a:endParaRPr lang="zh-CN" altLang="en-US"/>
            </a:p>
          </p:txBody>
        </p:sp>
        <p:sp>
          <p:nvSpPr>
            <p:cNvPr id="51233" name="Freeform 86"/>
            <p:cNvSpPr/>
            <p:nvPr/>
          </p:nvSpPr>
          <p:spPr>
            <a:xfrm flipH="1">
              <a:off x="1195" y="2309"/>
              <a:ext cx="159" cy="71"/>
            </a:xfrm>
            <a:custGeom>
              <a:avLst/>
              <a:gdLst/>
              <a:ahLst/>
              <a:cxnLst>
                <a:cxn ang="0">
                  <a:pos x="9" y="71"/>
                </a:cxn>
                <a:cxn ang="0">
                  <a:pos x="159" y="32"/>
                </a:cxn>
                <a:cxn ang="0">
                  <a:pos x="151" y="0"/>
                </a:cxn>
                <a:cxn ang="0">
                  <a:pos x="0" y="40"/>
                </a:cxn>
                <a:cxn ang="0">
                  <a:pos x="9" y="71"/>
                </a:cxn>
              </a:cxnLst>
              <a:rect l="0" t="0" r="0" b="0"/>
              <a:pathLst>
                <a:path w="318" h="142">
                  <a:moveTo>
                    <a:pt x="17" y="142"/>
                  </a:moveTo>
                  <a:lnTo>
                    <a:pt x="318" y="63"/>
                  </a:lnTo>
                  <a:lnTo>
                    <a:pt x="302" y="0"/>
                  </a:lnTo>
                  <a:lnTo>
                    <a:pt x="0" y="79"/>
                  </a:lnTo>
                  <a:lnTo>
                    <a:pt x="17" y="142"/>
                  </a:lnTo>
                  <a:close/>
                </a:path>
              </a:pathLst>
            </a:custGeom>
            <a:solidFill>
              <a:srgbClr val="000000">
                <a:alpha val="100000"/>
              </a:srgbClr>
            </a:solidFill>
            <a:ln w="9525">
              <a:noFill/>
            </a:ln>
          </p:spPr>
          <p:txBody>
            <a:bodyPr/>
            <a:lstStyle/>
            <a:p>
              <a:endParaRPr lang="zh-CN" altLang="en-US"/>
            </a:p>
          </p:txBody>
        </p:sp>
        <p:sp>
          <p:nvSpPr>
            <p:cNvPr id="51234" name="Freeform 87"/>
            <p:cNvSpPr/>
            <p:nvPr/>
          </p:nvSpPr>
          <p:spPr>
            <a:xfrm flipH="1">
              <a:off x="1193" y="2394"/>
              <a:ext cx="116" cy="60"/>
            </a:xfrm>
            <a:custGeom>
              <a:avLst/>
              <a:gdLst/>
              <a:ahLst/>
              <a:cxnLst>
                <a:cxn ang="0">
                  <a:pos x="8" y="60"/>
                </a:cxn>
                <a:cxn ang="0">
                  <a:pos x="116" y="32"/>
                </a:cxn>
                <a:cxn ang="0">
                  <a:pos x="108" y="0"/>
                </a:cxn>
                <a:cxn ang="0">
                  <a:pos x="0" y="29"/>
                </a:cxn>
                <a:cxn ang="0">
                  <a:pos x="8" y="60"/>
                </a:cxn>
              </a:cxnLst>
              <a:rect l="0" t="0" r="0" b="0"/>
              <a:pathLst>
                <a:path w="234" h="120">
                  <a:moveTo>
                    <a:pt x="16" y="120"/>
                  </a:moveTo>
                  <a:lnTo>
                    <a:pt x="234" y="63"/>
                  </a:lnTo>
                  <a:lnTo>
                    <a:pt x="218" y="0"/>
                  </a:lnTo>
                  <a:lnTo>
                    <a:pt x="0" y="58"/>
                  </a:lnTo>
                  <a:lnTo>
                    <a:pt x="16" y="120"/>
                  </a:lnTo>
                  <a:close/>
                </a:path>
              </a:pathLst>
            </a:custGeom>
            <a:solidFill>
              <a:srgbClr val="000000">
                <a:alpha val="100000"/>
              </a:srgbClr>
            </a:solidFill>
            <a:ln w="9525">
              <a:noFill/>
            </a:ln>
          </p:spPr>
          <p:txBody>
            <a:bodyPr/>
            <a:lstStyle/>
            <a:p>
              <a:endParaRPr lang="zh-CN" altLang="en-US"/>
            </a:p>
          </p:txBody>
        </p:sp>
      </p:grpSp>
      <p:grpSp>
        <p:nvGrpSpPr>
          <p:cNvPr id="56" name="Group 109"/>
          <p:cNvGrpSpPr/>
          <p:nvPr/>
        </p:nvGrpSpPr>
        <p:grpSpPr>
          <a:xfrm>
            <a:off x="2411413" y="3836988"/>
            <a:ext cx="1066800" cy="1616075"/>
            <a:chOff x="2608" y="2205"/>
            <a:chExt cx="672" cy="1018"/>
          </a:xfrm>
        </p:grpSpPr>
        <p:sp>
          <p:nvSpPr>
            <p:cNvPr id="51220" name="Freeform 97"/>
            <p:cNvSpPr/>
            <p:nvPr/>
          </p:nvSpPr>
          <p:spPr>
            <a:xfrm>
              <a:off x="2608" y="2205"/>
              <a:ext cx="672" cy="1018"/>
            </a:xfrm>
            <a:custGeom>
              <a:avLst/>
              <a:gdLst/>
              <a:ahLst/>
              <a:cxnLst>
                <a:cxn ang="0">
                  <a:pos x="588" y="659"/>
                </a:cxn>
                <a:cxn ang="0">
                  <a:pos x="577" y="626"/>
                </a:cxn>
                <a:cxn ang="0">
                  <a:pos x="562" y="597"/>
                </a:cxn>
                <a:cxn ang="0">
                  <a:pos x="543" y="570"/>
                </a:cxn>
                <a:cxn ang="0">
                  <a:pos x="521" y="545"/>
                </a:cxn>
                <a:cxn ang="0">
                  <a:pos x="496" y="522"/>
                </a:cxn>
                <a:cxn ang="0">
                  <a:pos x="470" y="500"/>
                </a:cxn>
                <a:cxn ang="0">
                  <a:pos x="442" y="479"/>
                </a:cxn>
                <a:cxn ang="0">
                  <a:pos x="414" y="459"/>
                </a:cxn>
                <a:cxn ang="0">
                  <a:pos x="387" y="440"/>
                </a:cxn>
                <a:cxn ang="0">
                  <a:pos x="360" y="420"/>
                </a:cxn>
                <a:cxn ang="0">
                  <a:pos x="334" y="399"/>
                </a:cxn>
                <a:cxn ang="0">
                  <a:pos x="310" y="377"/>
                </a:cxn>
                <a:cxn ang="0">
                  <a:pos x="288" y="354"/>
                </a:cxn>
                <a:cxn ang="0">
                  <a:pos x="269" y="329"/>
                </a:cxn>
                <a:cxn ang="0">
                  <a:pos x="253" y="301"/>
                </a:cxn>
                <a:cxn ang="0">
                  <a:pos x="241" y="270"/>
                </a:cxn>
                <a:cxn ang="0">
                  <a:pos x="202" y="122"/>
                </a:cxn>
                <a:cxn ang="0">
                  <a:pos x="181" y="40"/>
                </a:cxn>
                <a:cxn ang="0">
                  <a:pos x="172" y="7"/>
                </a:cxn>
                <a:cxn ang="0">
                  <a:pos x="171" y="0"/>
                </a:cxn>
                <a:cxn ang="0">
                  <a:pos x="1" y="46"/>
                </a:cxn>
                <a:cxn ang="0">
                  <a:pos x="6" y="66"/>
                </a:cxn>
                <a:cxn ang="0">
                  <a:pos x="22" y="128"/>
                </a:cxn>
                <a:cxn ang="0">
                  <a:pos x="56" y="256"/>
                </a:cxn>
                <a:cxn ang="0">
                  <a:pos x="90" y="380"/>
                </a:cxn>
                <a:cxn ang="0">
                  <a:pos x="115" y="426"/>
                </a:cxn>
                <a:cxn ang="0">
                  <a:pos x="148" y="466"/>
                </a:cxn>
                <a:cxn ang="0">
                  <a:pos x="186" y="498"/>
                </a:cxn>
                <a:cxn ang="0">
                  <a:pos x="229" y="526"/>
                </a:cxn>
                <a:cxn ang="0">
                  <a:pos x="275" y="548"/>
                </a:cxn>
                <a:cxn ang="0">
                  <a:pos x="323" y="567"/>
                </a:cxn>
                <a:cxn ang="0">
                  <a:pos x="370" y="583"/>
                </a:cxn>
                <a:cxn ang="0">
                  <a:pos x="503" y="1018"/>
                </a:cxn>
              </a:cxnLst>
              <a:rect l="0" t="0" r="0" b="0"/>
              <a:pathLst>
                <a:path w="1344" h="2036">
                  <a:moveTo>
                    <a:pt x="1344" y="1951"/>
                  </a:moveTo>
                  <a:lnTo>
                    <a:pt x="1175" y="1317"/>
                  </a:lnTo>
                  <a:lnTo>
                    <a:pt x="1165" y="1283"/>
                  </a:lnTo>
                  <a:lnTo>
                    <a:pt x="1154" y="1252"/>
                  </a:lnTo>
                  <a:lnTo>
                    <a:pt x="1140" y="1222"/>
                  </a:lnTo>
                  <a:lnTo>
                    <a:pt x="1123" y="1194"/>
                  </a:lnTo>
                  <a:lnTo>
                    <a:pt x="1106" y="1166"/>
                  </a:lnTo>
                  <a:lnTo>
                    <a:pt x="1085" y="1139"/>
                  </a:lnTo>
                  <a:lnTo>
                    <a:pt x="1064" y="1114"/>
                  </a:lnTo>
                  <a:lnTo>
                    <a:pt x="1041" y="1090"/>
                  </a:lnTo>
                  <a:lnTo>
                    <a:pt x="1017" y="1067"/>
                  </a:lnTo>
                  <a:lnTo>
                    <a:pt x="992" y="1044"/>
                  </a:lnTo>
                  <a:lnTo>
                    <a:pt x="965" y="1022"/>
                  </a:lnTo>
                  <a:lnTo>
                    <a:pt x="939" y="1000"/>
                  </a:lnTo>
                  <a:lnTo>
                    <a:pt x="911" y="979"/>
                  </a:lnTo>
                  <a:lnTo>
                    <a:pt x="883" y="958"/>
                  </a:lnTo>
                  <a:lnTo>
                    <a:pt x="855" y="938"/>
                  </a:lnTo>
                  <a:lnTo>
                    <a:pt x="827" y="918"/>
                  </a:lnTo>
                  <a:lnTo>
                    <a:pt x="800" y="899"/>
                  </a:lnTo>
                  <a:lnTo>
                    <a:pt x="773" y="880"/>
                  </a:lnTo>
                  <a:lnTo>
                    <a:pt x="746" y="861"/>
                  </a:lnTo>
                  <a:lnTo>
                    <a:pt x="720" y="840"/>
                  </a:lnTo>
                  <a:lnTo>
                    <a:pt x="693" y="820"/>
                  </a:lnTo>
                  <a:lnTo>
                    <a:pt x="668" y="798"/>
                  </a:lnTo>
                  <a:lnTo>
                    <a:pt x="644" y="778"/>
                  </a:lnTo>
                  <a:lnTo>
                    <a:pt x="620" y="754"/>
                  </a:lnTo>
                  <a:lnTo>
                    <a:pt x="597" y="731"/>
                  </a:lnTo>
                  <a:lnTo>
                    <a:pt x="576" y="707"/>
                  </a:lnTo>
                  <a:lnTo>
                    <a:pt x="555" y="682"/>
                  </a:lnTo>
                  <a:lnTo>
                    <a:pt x="537" y="657"/>
                  </a:lnTo>
                  <a:lnTo>
                    <a:pt x="521" y="629"/>
                  </a:lnTo>
                  <a:lnTo>
                    <a:pt x="506" y="601"/>
                  </a:lnTo>
                  <a:lnTo>
                    <a:pt x="492" y="571"/>
                  </a:lnTo>
                  <a:lnTo>
                    <a:pt x="481" y="540"/>
                  </a:lnTo>
                  <a:lnTo>
                    <a:pt x="438" y="372"/>
                  </a:lnTo>
                  <a:lnTo>
                    <a:pt x="404" y="243"/>
                  </a:lnTo>
                  <a:lnTo>
                    <a:pt x="379" y="147"/>
                  </a:lnTo>
                  <a:lnTo>
                    <a:pt x="362" y="80"/>
                  </a:lnTo>
                  <a:lnTo>
                    <a:pt x="351" y="38"/>
                  </a:lnTo>
                  <a:lnTo>
                    <a:pt x="344" y="13"/>
                  </a:lnTo>
                  <a:lnTo>
                    <a:pt x="342" y="2"/>
                  </a:lnTo>
                  <a:lnTo>
                    <a:pt x="341" y="0"/>
                  </a:lnTo>
                  <a:lnTo>
                    <a:pt x="0" y="88"/>
                  </a:lnTo>
                  <a:lnTo>
                    <a:pt x="1" y="91"/>
                  </a:lnTo>
                  <a:lnTo>
                    <a:pt x="3" y="103"/>
                  </a:lnTo>
                  <a:lnTo>
                    <a:pt x="12" y="131"/>
                  </a:lnTo>
                  <a:lnTo>
                    <a:pt x="24" y="179"/>
                  </a:lnTo>
                  <a:lnTo>
                    <a:pt x="44" y="255"/>
                  </a:lnTo>
                  <a:lnTo>
                    <a:pt x="73" y="365"/>
                  </a:lnTo>
                  <a:lnTo>
                    <a:pt x="111" y="512"/>
                  </a:lnTo>
                  <a:lnTo>
                    <a:pt x="161" y="706"/>
                  </a:lnTo>
                  <a:lnTo>
                    <a:pt x="180" y="759"/>
                  </a:lnTo>
                  <a:lnTo>
                    <a:pt x="202" y="807"/>
                  </a:lnTo>
                  <a:lnTo>
                    <a:pt x="229" y="852"/>
                  </a:lnTo>
                  <a:lnTo>
                    <a:pt x="260" y="894"/>
                  </a:lnTo>
                  <a:lnTo>
                    <a:pt x="295" y="931"/>
                  </a:lnTo>
                  <a:lnTo>
                    <a:pt x="332" y="965"/>
                  </a:lnTo>
                  <a:lnTo>
                    <a:pt x="372" y="996"/>
                  </a:lnTo>
                  <a:lnTo>
                    <a:pt x="415" y="1025"/>
                  </a:lnTo>
                  <a:lnTo>
                    <a:pt x="458" y="1051"/>
                  </a:lnTo>
                  <a:lnTo>
                    <a:pt x="504" y="1075"/>
                  </a:lnTo>
                  <a:lnTo>
                    <a:pt x="550" y="1096"/>
                  </a:lnTo>
                  <a:lnTo>
                    <a:pt x="598" y="1115"/>
                  </a:lnTo>
                  <a:lnTo>
                    <a:pt x="645" y="1134"/>
                  </a:lnTo>
                  <a:lnTo>
                    <a:pt x="692" y="1150"/>
                  </a:lnTo>
                  <a:lnTo>
                    <a:pt x="739" y="1165"/>
                  </a:lnTo>
                  <a:lnTo>
                    <a:pt x="784" y="1179"/>
                  </a:lnTo>
                  <a:lnTo>
                    <a:pt x="1005" y="2036"/>
                  </a:lnTo>
                  <a:lnTo>
                    <a:pt x="1344" y="1951"/>
                  </a:lnTo>
                  <a:close/>
                </a:path>
              </a:pathLst>
            </a:custGeom>
            <a:solidFill>
              <a:srgbClr val="000000">
                <a:alpha val="100000"/>
              </a:srgbClr>
            </a:solidFill>
            <a:ln w="9525">
              <a:noFill/>
            </a:ln>
          </p:spPr>
          <p:txBody>
            <a:bodyPr/>
            <a:lstStyle/>
            <a:p>
              <a:endParaRPr lang="zh-CN" altLang="en-US"/>
            </a:p>
          </p:txBody>
        </p:sp>
        <p:sp>
          <p:nvSpPr>
            <p:cNvPr id="51221" name="Freeform 98"/>
            <p:cNvSpPr/>
            <p:nvPr/>
          </p:nvSpPr>
          <p:spPr>
            <a:xfrm>
              <a:off x="3036" y="2805"/>
              <a:ext cx="204" cy="378"/>
            </a:xfrm>
            <a:custGeom>
              <a:avLst/>
              <a:gdLst/>
              <a:ahLst/>
              <a:cxnLst>
                <a:cxn ang="0">
                  <a:pos x="128" y="67"/>
                </a:cxn>
                <a:cxn ang="0">
                  <a:pos x="128" y="67"/>
                </a:cxn>
                <a:cxn ang="0">
                  <a:pos x="131" y="79"/>
                </a:cxn>
                <a:cxn ang="0">
                  <a:pos x="138" y="106"/>
                </a:cxn>
                <a:cxn ang="0">
                  <a:pos x="149" y="145"/>
                </a:cxn>
                <a:cxn ang="0">
                  <a:pos x="161" y="189"/>
                </a:cxn>
                <a:cxn ang="0">
                  <a:pos x="173" y="237"/>
                </a:cxn>
                <a:cxn ang="0">
                  <a:pos x="186" y="283"/>
                </a:cxn>
                <a:cxn ang="0">
                  <a:pos x="196" y="323"/>
                </a:cxn>
                <a:cxn ang="0">
                  <a:pos x="204" y="352"/>
                </a:cxn>
                <a:cxn ang="0">
                  <a:pos x="99" y="378"/>
                </a:cxn>
                <a:cxn ang="0">
                  <a:pos x="0" y="0"/>
                </a:cxn>
                <a:cxn ang="0">
                  <a:pos x="12" y="4"/>
                </a:cxn>
                <a:cxn ang="0">
                  <a:pos x="24" y="8"/>
                </a:cxn>
                <a:cxn ang="0">
                  <a:pos x="35" y="11"/>
                </a:cxn>
                <a:cxn ang="0">
                  <a:pos x="46" y="15"/>
                </a:cxn>
                <a:cxn ang="0">
                  <a:pos x="57" y="19"/>
                </a:cxn>
                <a:cxn ang="0">
                  <a:pos x="67" y="23"/>
                </a:cxn>
                <a:cxn ang="0">
                  <a:pos x="76" y="26"/>
                </a:cxn>
                <a:cxn ang="0">
                  <a:pos x="85" y="30"/>
                </a:cxn>
                <a:cxn ang="0">
                  <a:pos x="93" y="34"/>
                </a:cxn>
                <a:cxn ang="0">
                  <a:pos x="101" y="39"/>
                </a:cxn>
                <a:cxn ang="0">
                  <a:pos x="108" y="43"/>
                </a:cxn>
                <a:cxn ang="0">
                  <a:pos x="114" y="48"/>
                </a:cxn>
                <a:cxn ang="0">
                  <a:pos x="119" y="52"/>
                </a:cxn>
                <a:cxn ang="0">
                  <a:pos x="123" y="57"/>
                </a:cxn>
                <a:cxn ang="0">
                  <a:pos x="126" y="62"/>
                </a:cxn>
                <a:cxn ang="0">
                  <a:pos x="128" y="67"/>
                </a:cxn>
              </a:cxnLst>
              <a:rect l="0" t="0" r="0" b="0"/>
              <a:pathLst>
                <a:path w="407" h="756">
                  <a:moveTo>
                    <a:pt x="255" y="134"/>
                  </a:moveTo>
                  <a:lnTo>
                    <a:pt x="255" y="134"/>
                  </a:lnTo>
                  <a:lnTo>
                    <a:pt x="261" y="157"/>
                  </a:lnTo>
                  <a:lnTo>
                    <a:pt x="276" y="211"/>
                  </a:lnTo>
                  <a:lnTo>
                    <a:pt x="297" y="289"/>
                  </a:lnTo>
                  <a:lnTo>
                    <a:pt x="321" y="378"/>
                  </a:lnTo>
                  <a:lnTo>
                    <a:pt x="346" y="473"/>
                  </a:lnTo>
                  <a:lnTo>
                    <a:pt x="371" y="565"/>
                  </a:lnTo>
                  <a:lnTo>
                    <a:pt x="391" y="645"/>
                  </a:lnTo>
                  <a:lnTo>
                    <a:pt x="407" y="703"/>
                  </a:lnTo>
                  <a:lnTo>
                    <a:pt x="197" y="756"/>
                  </a:lnTo>
                  <a:lnTo>
                    <a:pt x="0" y="0"/>
                  </a:lnTo>
                  <a:lnTo>
                    <a:pt x="24" y="7"/>
                  </a:lnTo>
                  <a:lnTo>
                    <a:pt x="47" y="15"/>
                  </a:lnTo>
                  <a:lnTo>
                    <a:pt x="70" y="22"/>
                  </a:lnTo>
                  <a:lnTo>
                    <a:pt x="92" y="30"/>
                  </a:lnTo>
                  <a:lnTo>
                    <a:pt x="113" y="37"/>
                  </a:lnTo>
                  <a:lnTo>
                    <a:pt x="133" y="45"/>
                  </a:lnTo>
                  <a:lnTo>
                    <a:pt x="152" y="52"/>
                  </a:lnTo>
                  <a:lnTo>
                    <a:pt x="170" y="60"/>
                  </a:lnTo>
                  <a:lnTo>
                    <a:pt x="186" y="68"/>
                  </a:lnTo>
                  <a:lnTo>
                    <a:pt x="201" y="78"/>
                  </a:lnTo>
                  <a:lnTo>
                    <a:pt x="215" y="86"/>
                  </a:lnTo>
                  <a:lnTo>
                    <a:pt x="227" y="95"/>
                  </a:lnTo>
                  <a:lnTo>
                    <a:pt x="237" y="104"/>
                  </a:lnTo>
                  <a:lnTo>
                    <a:pt x="245" y="113"/>
                  </a:lnTo>
                  <a:lnTo>
                    <a:pt x="252" y="124"/>
                  </a:lnTo>
                  <a:lnTo>
                    <a:pt x="255" y="134"/>
                  </a:lnTo>
                  <a:close/>
                </a:path>
              </a:pathLst>
            </a:custGeom>
            <a:solidFill>
              <a:srgbClr val="0099D8">
                <a:alpha val="100000"/>
              </a:srgbClr>
            </a:solidFill>
            <a:ln w="9525">
              <a:noFill/>
            </a:ln>
          </p:spPr>
          <p:txBody>
            <a:bodyPr/>
            <a:lstStyle/>
            <a:p>
              <a:endParaRPr lang="zh-CN" altLang="en-US"/>
            </a:p>
          </p:txBody>
        </p:sp>
        <p:sp>
          <p:nvSpPr>
            <p:cNvPr id="51222" name="Freeform 99"/>
            <p:cNvSpPr/>
            <p:nvPr/>
          </p:nvSpPr>
          <p:spPr>
            <a:xfrm>
              <a:off x="2648" y="2245"/>
              <a:ext cx="484" cy="560"/>
            </a:xfrm>
            <a:custGeom>
              <a:avLst/>
              <a:gdLst/>
              <a:ahLst/>
              <a:cxnLst>
                <a:cxn ang="0">
                  <a:pos x="67" y="283"/>
                </a:cxn>
                <a:cxn ang="0">
                  <a:pos x="48" y="214"/>
                </a:cxn>
                <a:cxn ang="0">
                  <a:pos x="26" y="129"/>
                </a:cxn>
                <a:cxn ang="0">
                  <a:pos x="7" y="54"/>
                </a:cxn>
                <a:cxn ang="0">
                  <a:pos x="107" y="0"/>
                </a:cxn>
                <a:cxn ang="0">
                  <a:pos x="120" y="53"/>
                </a:cxn>
                <a:cxn ang="0">
                  <a:pos x="139" y="123"/>
                </a:cxn>
                <a:cxn ang="0">
                  <a:pos x="157" y="192"/>
                </a:cxn>
                <a:cxn ang="0">
                  <a:pos x="170" y="240"/>
                </a:cxn>
                <a:cxn ang="0">
                  <a:pos x="183" y="274"/>
                </a:cxn>
                <a:cxn ang="0">
                  <a:pos x="200" y="305"/>
                </a:cxn>
                <a:cxn ang="0">
                  <a:pos x="221" y="333"/>
                </a:cxn>
                <a:cxn ang="0">
                  <a:pos x="245" y="359"/>
                </a:cxn>
                <a:cxn ang="0">
                  <a:pos x="271" y="382"/>
                </a:cxn>
                <a:cxn ang="0">
                  <a:pos x="298" y="404"/>
                </a:cxn>
                <a:cxn ang="0">
                  <a:pos x="326" y="426"/>
                </a:cxn>
                <a:cxn ang="0">
                  <a:pos x="355" y="446"/>
                </a:cxn>
                <a:cxn ang="0">
                  <a:pos x="374" y="460"/>
                </a:cxn>
                <a:cxn ang="0">
                  <a:pos x="392" y="473"/>
                </a:cxn>
                <a:cxn ang="0">
                  <a:pos x="409" y="487"/>
                </a:cxn>
                <a:cxn ang="0">
                  <a:pos x="427" y="500"/>
                </a:cxn>
                <a:cxn ang="0">
                  <a:pos x="443" y="514"/>
                </a:cxn>
                <a:cxn ang="0">
                  <a:pos x="458" y="529"/>
                </a:cxn>
                <a:cxn ang="0">
                  <a:pos x="472" y="544"/>
                </a:cxn>
                <a:cxn ang="0">
                  <a:pos x="484" y="560"/>
                </a:cxn>
                <a:cxn ang="0">
                  <a:pos x="473" y="556"/>
                </a:cxn>
                <a:cxn ang="0">
                  <a:pos x="462" y="551"/>
                </a:cxn>
                <a:cxn ang="0">
                  <a:pos x="450" y="547"/>
                </a:cxn>
                <a:cxn ang="0">
                  <a:pos x="438" y="543"/>
                </a:cxn>
                <a:cxn ang="0">
                  <a:pos x="424" y="538"/>
                </a:cxn>
                <a:cxn ang="0">
                  <a:pos x="411" y="534"/>
                </a:cxn>
                <a:cxn ang="0">
                  <a:pos x="397" y="529"/>
                </a:cxn>
                <a:cxn ang="0">
                  <a:pos x="382" y="525"/>
                </a:cxn>
                <a:cxn ang="0">
                  <a:pos x="336" y="511"/>
                </a:cxn>
                <a:cxn ang="0">
                  <a:pos x="288" y="495"/>
                </a:cxn>
                <a:cxn ang="0">
                  <a:pos x="241" y="476"/>
                </a:cxn>
                <a:cxn ang="0">
                  <a:pos x="196" y="453"/>
                </a:cxn>
                <a:cxn ang="0">
                  <a:pos x="155" y="426"/>
                </a:cxn>
                <a:cxn ang="0">
                  <a:pos x="120" y="393"/>
                </a:cxn>
                <a:cxn ang="0">
                  <a:pos x="92" y="353"/>
                </a:cxn>
                <a:cxn ang="0">
                  <a:pos x="73" y="305"/>
                </a:cxn>
              </a:cxnLst>
              <a:rect l="0" t="0" r="0" b="0"/>
              <a:pathLst>
                <a:path w="969" h="1120">
                  <a:moveTo>
                    <a:pt x="146" y="610"/>
                  </a:moveTo>
                  <a:lnTo>
                    <a:pt x="134" y="566"/>
                  </a:lnTo>
                  <a:lnTo>
                    <a:pt x="117" y="503"/>
                  </a:lnTo>
                  <a:lnTo>
                    <a:pt x="96" y="427"/>
                  </a:lnTo>
                  <a:lnTo>
                    <a:pt x="75" y="342"/>
                  </a:lnTo>
                  <a:lnTo>
                    <a:pt x="52" y="257"/>
                  </a:lnTo>
                  <a:lnTo>
                    <a:pt x="32" y="176"/>
                  </a:lnTo>
                  <a:lnTo>
                    <a:pt x="14" y="108"/>
                  </a:lnTo>
                  <a:lnTo>
                    <a:pt x="0" y="57"/>
                  </a:lnTo>
                  <a:lnTo>
                    <a:pt x="215" y="0"/>
                  </a:lnTo>
                  <a:lnTo>
                    <a:pt x="226" y="46"/>
                  </a:lnTo>
                  <a:lnTo>
                    <a:pt x="241" y="105"/>
                  </a:lnTo>
                  <a:lnTo>
                    <a:pt x="258" y="173"/>
                  </a:lnTo>
                  <a:lnTo>
                    <a:pt x="278" y="246"/>
                  </a:lnTo>
                  <a:lnTo>
                    <a:pt x="296" y="317"/>
                  </a:lnTo>
                  <a:lnTo>
                    <a:pt x="314" y="383"/>
                  </a:lnTo>
                  <a:lnTo>
                    <a:pt x="329" y="439"/>
                  </a:lnTo>
                  <a:lnTo>
                    <a:pt x="340" y="480"/>
                  </a:lnTo>
                  <a:lnTo>
                    <a:pt x="353" y="514"/>
                  </a:lnTo>
                  <a:lnTo>
                    <a:pt x="367" y="548"/>
                  </a:lnTo>
                  <a:lnTo>
                    <a:pt x="383" y="580"/>
                  </a:lnTo>
                  <a:lnTo>
                    <a:pt x="401" y="610"/>
                  </a:lnTo>
                  <a:lnTo>
                    <a:pt x="421" y="637"/>
                  </a:lnTo>
                  <a:lnTo>
                    <a:pt x="443" y="665"/>
                  </a:lnTo>
                  <a:lnTo>
                    <a:pt x="466" y="692"/>
                  </a:lnTo>
                  <a:lnTo>
                    <a:pt x="490" y="717"/>
                  </a:lnTo>
                  <a:lnTo>
                    <a:pt x="515" y="741"/>
                  </a:lnTo>
                  <a:lnTo>
                    <a:pt x="542" y="764"/>
                  </a:lnTo>
                  <a:lnTo>
                    <a:pt x="568" y="786"/>
                  </a:lnTo>
                  <a:lnTo>
                    <a:pt x="596" y="808"/>
                  </a:lnTo>
                  <a:lnTo>
                    <a:pt x="625" y="830"/>
                  </a:lnTo>
                  <a:lnTo>
                    <a:pt x="653" y="851"/>
                  </a:lnTo>
                  <a:lnTo>
                    <a:pt x="682" y="871"/>
                  </a:lnTo>
                  <a:lnTo>
                    <a:pt x="711" y="892"/>
                  </a:lnTo>
                  <a:lnTo>
                    <a:pt x="729" y="906"/>
                  </a:lnTo>
                  <a:lnTo>
                    <a:pt x="748" y="919"/>
                  </a:lnTo>
                  <a:lnTo>
                    <a:pt x="766" y="932"/>
                  </a:lnTo>
                  <a:lnTo>
                    <a:pt x="785" y="945"/>
                  </a:lnTo>
                  <a:lnTo>
                    <a:pt x="802" y="959"/>
                  </a:lnTo>
                  <a:lnTo>
                    <a:pt x="819" y="973"/>
                  </a:lnTo>
                  <a:lnTo>
                    <a:pt x="837" y="987"/>
                  </a:lnTo>
                  <a:lnTo>
                    <a:pt x="854" y="1000"/>
                  </a:lnTo>
                  <a:lnTo>
                    <a:pt x="870" y="1014"/>
                  </a:lnTo>
                  <a:lnTo>
                    <a:pt x="886" y="1028"/>
                  </a:lnTo>
                  <a:lnTo>
                    <a:pt x="901" y="1043"/>
                  </a:lnTo>
                  <a:lnTo>
                    <a:pt x="916" y="1058"/>
                  </a:lnTo>
                  <a:lnTo>
                    <a:pt x="931" y="1073"/>
                  </a:lnTo>
                  <a:lnTo>
                    <a:pt x="944" y="1088"/>
                  </a:lnTo>
                  <a:lnTo>
                    <a:pt x="958" y="1104"/>
                  </a:lnTo>
                  <a:lnTo>
                    <a:pt x="969" y="1120"/>
                  </a:lnTo>
                  <a:lnTo>
                    <a:pt x="959" y="1116"/>
                  </a:lnTo>
                  <a:lnTo>
                    <a:pt x="947" y="1111"/>
                  </a:lnTo>
                  <a:lnTo>
                    <a:pt x="937" y="1106"/>
                  </a:lnTo>
                  <a:lnTo>
                    <a:pt x="925" y="1102"/>
                  </a:lnTo>
                  <a:lnTo>
                    <a:pt x="913" y="1097"/>
                  </a:lnTo>
                  <a:lnTo>
                    <a:pt x="901" y="1093"/>
                  </a:lnTo>
                  <a:lnTo>
                    <a:pt x="888" y="1089"/>
                  </a:lnTo>
                  <a:lnTo>
                    <a:pt x="876" y="1085"/>
                  </a:lnTo>
                  <a:lnTo>
                    <a:pt x="862" y="1080"/>
                  </a:lnTo>
                  <a:lnTo>
                    <a:pt x="849" y="1075"/>
                  </a:lnTo>
                  <a:lnTo>
                    <a:pt x="835" y="1072"/>
                  </a:lnTo>
                  <a:lnTo>
                    <a:pt x="822" y="1067"/>
                  </a:lnTo>
                  <a:lnTo>
                    <a:pt x="808" y="1063"/>
                  </a:lnTo>
                  <a:lnTo>
                    <a:pt x="794" y="1058"/>
                  </a:lnTo>
                  <a:lnTo>
                    <a:pt x="780" y="1055"/>
                  </a:lnTo>
                  <a:lnTo>
                    <a:pt x="765" y="1050"/>
                  </a:lnTo>
                  <a:lnTo>
                    <a:pt x="719" y="1036"/>
                  </a:lnTo>
                  <a:lnTo>
                    <a:pt x="672" y="1021"/>
                  </a:lnTo>
                  <a:lnTo>
                    <a:pt x="625" y="1006"/>
                  </a:lnTo>
                  <a:lnTo>
                    <a:pt x="577" y="989"/>
                  </a:lnTo>
                  <a:lnTo>
                    <a:pt x="530" y="971"/>
                  </a:lnTo>
                  <a:lnTo>
                    <a:pt x="483" y="951"/>
                  </a:lnTo>
                  <a:lnTo>
                    <a:pt x="438" y="930"/>
                  </a:lnTo>
                  <a:lnTo>
                    <a:pt x="393" y="906"/>
                  </a:lnTo>
                  <a:lnTo>
                    <a:pt x="352" y="879"/>
                  </a:lnTo>
                  <a:lnTo>
                    <a:pt x="311" y="851"/>
                  </a:lnTo>
                  <a:lnTo>
                    <a:pt x="275" y="820"/>
                  </a:lnTo>
                  <a:lnTo>
                    <a:pt x="241" y="785"/>
                  </a:lnTo>
                  <a:lnTo>
                    <a:pt x="211" y="747"/>
                  </a:lnTo>
                  <a:lnTo>
                    <a:pt x="185" y="705"/>
                  </a:lnTo>
                  <a:lnTo>
                    <a:pt x="163" y="659"/>
                  </a:lnTo>
                  <a:lnTo>
                    <a:pt x="146" y="610"/>
                  </a:lnTo>
                  <a:close/>
                </a:path>
              </a:pathLst>
            </a:custGeom>
            <a:solidFill>
              <a:srgbClr val="0099D8">
                <a:alpha val="100000"/>
              </a:srgbClr>
            </a:solidFill>
            <a:ln w="9525">
              <a:noFill/>
            </a:ln>
          </p:spPr>
          <p:txBody>
            <a:bodyPr/>
            <a:lstStyle/>
            <a:p>
              <a:endParaRPr lang="zh-CN" altLang="en-US"/>
            </a:p>
          </p:txBody>
        </p:sp>
        <p:grpSp>
          <p:nvGrpSpPr>
            <p:cNvPr id="51223" name="Group 108"/>
            <p:cNvGrpSpPr/>
            <p:nvPr/>
          </p:nvGrpSpPr>
          <p:grpSpPr>
            <a:xfrm rot="-1903247" flipV="1">
              <a:off x="2901" y="2883"/>
              <a:ext cx="206" cy="320"/>
              <a:chOff x="2810" y="2883"/>
              <a:chExt cx="206" cy="320"/>
            </a:xfrm>
          </p:grpSpPr>
          <p:sp>
            <p:nvSpPr>
              <p:cNvPr id="51224" name="Freeform 104"/>
              <p:cNvSpPr/>
              <p:nvPr/>
            </p:nvSpPr>
            <p:spPr>
              <a:xfrm>
                <a:off x="2810" y="2883"/>
                <a:ext cx="159" cy="72"/>
              </a:xfrm>
              <a:custGeom>
                <a:avLst/>
                <a:gdLst/>
                <a:ahLst/>
                <a:cxnLst>
                  <a:cxn ang="0">
                    <a:pos x="8" y="72"/>
                  </a:cxn>
                  <a:cxn ang="0">
                    <a:pos x="159" y="32"/>
                  </a:cxn>
                  <a:cxn ang="0">
                    <a:pos x="151" y="0"/>
                  </a:cxn>
                  <a:cxn ang="0">
                    <a:pos x="0" y="40"/>
                  </a:cxn>
                  <a:cxn ang="0">
                    <a:pos x="8" y="72"/>
                  </a:cxn>
                </a:cxnLst>
                <a:rect l="0" t="0" r="0" b="0"/>
                <a:pathLst>
                  <a:path w="317" h="143">
                    <a:moveTo>
                      <a:pt x="16" y="143"/>
                    </a:moveTo>
                    <a:lnTo>
                      <a:pt x="317" y="64"/>
                    </a:lnTo>
                    <a:lnTo>
                      <a:pt x="301" y="0"/>
                    </a:lnTo>
                    <a:lnTo>
                      <a:pt x="0" y="80"/>
                    </a:lnTo>
                    <a:lnTo>
                      <a:pt x="16" y="143"/>
                    </a:lnTo>
                    <a:close/>
                  </a:path>
                </a:pathLst>
              </a:custGeom>
              <a:solidFill>
                <a:srgbClr val="000000">
                  <a:alpha val="100000"/>
                </a:srgbClr>
              </a:solidFill>
              <a:ln w="9525">
                <a:noFill/>
              </a:ln>
            </p:spPr>
            <p:txBody>
              <a:bodyPr/>
              <a:lstStyle/>
              <a:p>
                <a:endParaRPr lang="zh-CN" altLang="en-US"/>
              </a:p>
            </p:txBody>
          </p:sp>
          <p:sp>
            <p:nvSpPr>
              <p:cNvPr id="51225" name="Freeform 105"/>
              <p:cNvSpPr/>
              <p:nvPr/>
            </p:nvSpPr>
            <p:spPr>
              <a:xfrm>
                <a:off x="2832" y="2968"/>
                <a:ext cx="159" cy="71"/>
              </a:xfrm>
              <a:custGeom>
                <a:avLst/>
                <a:gdLst/>
                <a:ahLst/>
                <a:cxnLst>
                  <a:cxn ang="0">
                    <a:pos x="8" y="71"/>
                  </a:cxn>
                  <a:cxn ang="0">
                    <a:pos x="159" y="32"/>
                  </a:cxn>
                  <a:cxn ang="0">
                    <a:pos x="151" y="0"/>
                  </a:cxn>
                  <a:cxn ang="0">
                    <a:pos x="0" y="39"/>
                  </a:cxn>
                  <a:cxn ang="0">
                    <a:pos x="8" y="71"/>
                  </a:cxn>
                </a:cxnLst>
                <a:rect l="0" t="0" r="0" b="0"/>
                <a:pathLst>
                  <a:path w="319" h="141">
                    <a:moveTo>
                      <a:pt x="16" y="141"/>
                    </a:moveTo>
                    <a:lnTo>
                      <a:pt x="319" y="63"/>
                    </a:lnTo>
                    <a:lnTo>
                      <a:pt x="302" y="0"/>
                    </a:lnTo>
                    <a:lnTo>
                      <a:pt x="0" y="78"/>
                    </a:lnTo>
                    <a:lnTo>
                      <a:pt x="16" y="141"/>
                    </a:lnTo>
                    <a:close/>
                  </a:path>
                </a:pathLst>
              </a:custGeom>
              <a:solidFill>
                <a:srgbClr val="000000">
                  <a:alpha val="100000"/>
                </a:srgbClr>
              </a:solidFill>
              <a:ln w="9525">
                <a:noFill/>
              </a:ln>
            </p:spPr>
            <p:txBody>
              <a:bodyPr/>
              <a:lstStyle/>
              <a:p>
                <a:endParaRPr lang="zh-CN" altLang="en-US"/>
              </a:p>
            </p:txBody>
          </p:sp>
          <p:sp>
            <p:nvSpPr>
              <p:cNvPr id="51226" name="Freeform 106"/>
              <p:cNvSpPr/>
              <p:nvPr/>
            </p:nvSpPr>
            <p:spPr>
              <a:xfrm>
                <a:off x="2855" y="3058"/>
                <a:ext cx="159" cy="71"/>
              </a:xfrm>
              <a:custGeom>
                <a:avLst/>
                <a:gdLst/>
                <a:ahLst/>
                <a:cxnLst>
                  <a:cxn ang="0">
                    <a:pos x="9" y="71"/>
                  </a:cxn>
                  <a:cxn ang="0">
                    <a:pos x="159" y="32"/>
                  </a:cxn>
                  <a:cxn ang="0">
                    <a:pos x="151" y="0"/>
                  </a:cxn>
                  <a:cxn ang="0">
                    <a:pos x="0" y="40"/>
                  </a:cxn>
                  <a:cxn ang="0">
                    <a:pos x="9" y="71"/>
                  </a:cxn>
                </a:cxnLst>
                <a:rect l="0" t="0" r="0" b="0"/>
                <a:pathLst>
                  <a:path w="318" h="142">
                    <a:moveTo>
                      <a:pt x="17" y="142"/>
                    </a:moveTo>
                    <a:lnTo>
                      <a:pt x="318" y="63"/>
                    </a:lnTo>
                    <a:lnTo>
                      <a:pt x="302" y="0"/>
                    </a:lnTo>
                    <a:lnTo>
                      <a:pt x="0" y="79"/>
                    </a:lnTo>
                    <a:lnTo>
                      <a:pt x="17" y="142"/>
                    </a:lnTo>
                    <a:close/>
                  </a:path>
                </a:pathLst>
              </a:custGeom>
              <a:solidFill>
                <a:srgbClr val="000000">
                  <a:alpha val="100000"/>
                </a:srgbClr>
              </a:solidFill>
              <a:ln w="9525">
                <a:noFill/>
              </a:ln>
            </p:spPr>
            <p:txBody>
              <a:bodyPr/>
              <a:lstStyle/>
              <a:p>
                <a:endParaRPr lang="zh-CN" altLang="en-US"/>
              </a:p>
            </p:txBody>
          </p:sp>
          <p:sp>
            <p:nvSpPr>
              <p:cNvPr id="51227" name="Freeform 107"/>
              <p:cNvSpPr/>
              <p:nvPr/>
            </p:nvSpPr>
            <p:spPr>
              <a:xfrm>
                <a:off x="2900" y="3143"/>
                <a:ext cx="116" cy="60"/>
              </a:xfrm>
              <a:custGeom>
                <a:avLst/>
                <a:gdLst/>
                <a:ahLst/>
                <a:cxnLst>
                  <a:cxn ang="0">
                    <a:pos x="8" y="60"/>
                  </a:cxn>
                  <a:cxn ang="0">
                    <a:pos x="116" y="32"/>
                  </a:cxn>
                  <a:cxn ang="0">
                    <a:pos x="108" y="0"/>
                  </a:cxn>
                  <a:cxn ang="0">
                    <a:pos x="0" y="29"/>
                  </a:cxn>
                  <a:cxn ang="0">
                    <a:pos x="8" y="60"/>
                  </a:cxn>
                </a:cxnLst>
                <a:rect l="0" t="0" r="0" b="0"/>
                <a:pathLst>
                  <a:path w="234" h="120">
                    <a:moveTo>
                      <a:pt x="16" y="120"/>
                    </a:moveTo>
                    <a:lnTo>
                      <a:pt x="234" y="63"/>
                    </a:lnTo>
                    <a:lnTo>
                      <a:pt x="218" y="0"/>
                    </a:lnTo>
                    <a:lnTo>
                      <a:pt x="0" y="58"/>
                    </a:lnTo>
                    <a:lnTo>
                      <a:pt x="16" y="120"/>
                    </a:lnTo>
                    <a:close/>
                  </a:path>
                </a:pathLst>
              </a:custGeom>
              <a:solidFill>
                <a:srgbClr val="000000">
                  <a:alpha val="100000"/>
                </a:srgbClr>
              </a:solidFill>
              <a:ln w="9525">
                <a:noFill/>
              </a:ln>
            </p:spPr>
            <p:txBody>
              <a:bodyPr/>
              <a:lstStyle/>
              <a:p>
                <a:endParaRPr lang="zh-CN" altLang="en-US"/>
              </a:p>
            </p:txBody>
          </p:sp>
        </p:grpSp>
      </p:grpSp>
      <p:sp>
        <p:nvSpPr>
          <p:cNvPr id="65" name="Rectangle 110"/>
          <p:cNvSpPr/>
          <p:nvPr/>
        </p:nvSpPr>
        <p:spPr>
          <a:xfrm>
            <a:off x="969963" y="5518150"/>
            <a:ext cx="311150" cy="366713"/>
          </a:xfrm>
          <a:prstGeom prst="rect">
            <a:avLst/>
          </a:prstGeom>
          <a:noFill/>
          <a:ln w="9525">
            <a:noFill/>
          </a:ln>
        </p:spPr>
        <p:txBody>
          <a:bodyPr wrap="none">
            <a:spAutoFit/>
          </a:bodyPr>
          <a:lstStyle/>
          <a:p>
            <a:pPr algn="ctr"/>
            <a:r>
              <a:rPr lang="en-US" altLang="zh-CN" dirty="0">
                <a:solidFill>
                  <a:srgbClr val="000000"/>
                </a:solidFill>
                <a:latin typeface="Arial" panose="020B0604020202020204" pitchFamily="34" charset="0"/>
                <a:ea typeface="宋体" panose="02010600030101010101" pitchFamily="2" charset="-122"/>
              </a:rPr>
              <a:t>a</a:t>
            </a:r>
            <a:endParaRPr lang="zh-CN" altLang="en-US" dirty="0">
              <a:solidFill>
                <a:srgbClr val="000000"/>
              </a:solidFill>
              <a:latin typeface="Arial" panose="020B0604020202020204" pitchFamily="34" charset="0"/>
              <a:ea typeface="宋体" panose="02010600030101010101" pitchFamily="2" charset="-122"/>
            </a:endParaRPr>
          </a:p>
        </p:txBody>
      </p:sp>
      <p:sp>
        <p:nvSpPr>
          <p:cNvPr id="66" name="Rectangle 111"/>
          <p:cNvSpPr/>
          <p:nvPr/>
        </p:nvSpPr>
        <p:spPr>
          <a:xfrm>
            <a:off x="1401763" y="5518150"/>
            <a:ext cx="311150" cy="366713"/>
          </a:xfrm>
          <a:prstGeom prst="rect">
            <a:avLst/>
          </a:prstGeom>
          <a:noFill/>
          <a:ln w="9525">
            <a:noFill/>
          </a:ln>
        </p:spPr>
        <p:txBody>
          <a:bodyPr wrap="none">
            <a:spAutoFit/>
          </a:bodyPr>
          <a:lstStyle/>
          <a:p>
            <a:pPr algn="ctr"/>
            <a:r>
              <a:rPr lang="en-US" altLang="zh-CN" dirty="0">
                <a:solidFill>
                  <a:srgbClr val="000000"/>
                </a:solidFill>
                <a:latin typeface="Arial" panose="020B0604020202020204" pitchFamily="34" charset="0"/>
                <a:ea typeface="宋体" panose="02010600030101010101" pitchFamily="2" charset="-122"/>
              </a:rPr>
              <a:t>b</a:t>
            </a:r>
            <a:endParaRPr lang="zh-CN" altLang="en-US" dirty="0">
              <a:solidFill>
                <a:srgbClr val="000000"/>
              </a:solidFill>
              <a:latin typeface="Arial" panose="020B0604020202020204" pitchFamily="34" charset="0"/>
              <a:ea typeface="宋体" panose="02010600030101010101" pitchFamily="2" charset="-122"/>
            </a:endParaRPr>
          </a:p>
        </p:txBody>
      </p:sp>
      <p:sp>
        <p:nvSpPr>
          <p:cNvPr id="67" name="Rectangle 112"/>
          <p:cNvSpPr/>
          <p:nvPr/>
        </p:nvSpPr>
        <p:spPr>
          <a:xfrm>
            <a:off x="2776538" y="5583238"/>
            <a:ext cx="298450" cy="366712"/>
          </a:xfrm>
          <a:prstGeom prst="rect">
            <a:avLst/>
          </a:prstGeom>
          <a:noFill/>
          <a:ln w="9525">
            <a:noFill/>
          </a:ln>
        </p:spPr>
        <p:txBody>
          <a:bodyPr wrap="none">
            <a:spAutoFit/>
          </a:bodyPr>
          <a:lstStyle/>
          <a:p>
            <a:pPr algn="ctr"/>
            <a:r>
              <a:rPr lang="en-US" altLang="zh-CN" dirty="0">
                <a:solidFill>
                  <a:srgbClr val="000000"/>
                </a:solidFill>
                <a:latin typeface="Arial" panose="020B0604020202020204" pitchFamily="34" charset="0"/>
                <a:ea typeface="宋体" panose="02010600030101010101" pitchFamily="2" charset="-122"/>
              </a:rPr>
              <a:t>c</a:t>
            </a:r>
            <a:endParaRPr lang="zh-CN" altLang="en-US" dirty="0">
              <a:solidFill>
                <a:srgbClr val="000000"/>
              </a:solidFill>
              <a:latin typeface="Arial" panose="020B0604020202020204" pitchFamily="34" charset="0"/>
              <a:ea typeface="宋体" panose="02010600030101010101" pitchFamily="2" charset="-122"/>
            </a:endParaRPr>
          </a:p>
        </p:txBody>
      </p:sp>
      <p:sp>
        <p:nvSpPr>
          <p:cNvPr id="68" name="Rectangle 113"/>
          <p:cNvSpPr/>
          <p:nvPr/>
        </p:nvSpPr>
        <p:spPr>
          <a:xfrm>
            <a:off x="3201988" y="5583238"/>
            <a:ext cx="311150" cy="366712"/>
          </a:xfrm>
          <a:prstGeom prst="rect">
            <a:avLst/>
          </a:prstGeom>
          <a:noFill/>
          <a:ln w="9525">
            <a:noFill/>
          </a:ln>
        </p:spPr>
        <p:txBody>
          <a:bodyPr wrap="none">
            <a:spAutoFit/>
          </a:bodyPr>
          <a:lstStyle/>
          <a:p>
            <a:pPr algn="ctr"/>
            <a:r>
              <a:rPr lang="en-US" altLang="zh-CN" dirty="0">
                <a:solidFill>
                  <a:srgbClr val="000000"/>
                </a:solidFill>
                <a:latin typeface="Arial" panose="020B0604020202020204" pitchFamily="34" charset="0"/>
                <a:ea typeface="宋体" panose="02010600030101010101" pitchFamily="2" charset="-122"/>
              </a:rPr>
              <a:t>d</a:t>
            </a:r>
            <a:endParaRPr lang="zh-CN" altLang="en-US" dirty="0">
              <a:solidFill>
                <a:srgbClr val="000000"/>
              </a:solidFill>
              <a:latin typeface="Arial" panose="020B0604020202020204" pitchFamily="34" charset="0"/>
              <a:ea typeface="宋体" panose="02010600030101010101" pitchFamily="2" charset="-122"/>
            </a:endParaRPr>
          </a:p>
        </p:txBody>
      </p:sp>
      <p:sp>
        <p:nvSpPr>
          <p:cNvPr id="51219" name="Text Box 69"/>
          <p:cNvSpPr txBox="1"/>
          <p:nvPr/>
        </p:nvSpPr>
        <p:spPr>
          <a:xfrm>
            <a:off x="3995738" y="5946775"/>
            <a:ext cx="4957762" cy="830263"/>
          </a:xfrm>
          <a:prstGeom prst="rect">
            <a:avLst/>
          </a:prstGeom>
          <a:noFill/>
          <a:ln w="9525">
            <a:noFill/>
          </a:ln>
        </p:spPr>
        <p:txBody>
          <a:bodyPr>
            <a:spAutoFit/>
          </a:bodyPr>
          <a:lstStyle/>
          <a:p>
            <a:pPr>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Crossover produces either of these results for each chromosome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blinds(horizontal)">
                                      <p:cBhvr>
                                        <p:cTn id="11" dur="500"/>
                                        <p:tgtEl>
                                          <p:spTgt spid="4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par>
                                <p:cTn id="17" presetID="3" presetClass="entr" presetSubtype="1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linds(horizontal)">
                                      <p:cBhvr>
                                        <p:cTn id="19" dur="500"/>
                                        <p:tgtEl>
                                          <p:spTgt spid="13"/>
                                        </p:tgtEl>
                                      </p:cBhvr>
                                    </p:animEffect>
                                  </p:childTnLst>
                                </p:cTn>
                              </p:par>
                              <p:par>
                                <p:cTn id="20" presetID="3" presetClass="entr" presetSubtype="10" fill="hold"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blinds(horizontal)">
                                      <p:cBhvr>
                                        <p:cTn id="22" dur="500"/>
                                        <p:tgtEl>
                                          <p:spTgt spid="48"/>
                                        </p:tgtEl>
                                      </p:cBhvr>
                                    </p:animEffect>
                                  </p:childTnLst>
                                </p:cTn>
                              </p:par>
                              <p:par>
                                <p:cTn id="23" presetID="3" presetClass="entr" presetSubtype="1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linds(horizontal)">
                                      <p:cBhvr>
                                        <p:cTn id="25" dur="500"/>
                                        <p:tgtEl>
                                          <p:spTgt spid="21"/>
                                        </p:tgtEl>
                                      </p:cBhvr>
                                    </p:animEffect>
                                  </p:childTnLst>
                                </p:cTn>
                              </p:par>
                              <p:par>
                                <p:cTn id="26" presetID="3" presetClass="entr" presetSubtype="10"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blinds(horizontal)">
                                      <p:cBhvr>
                                        <p:cTn id="28" dur="500"/>
                                        <p:tgtEl>
                                          <p:spTgt spid="29"/>
                                        </p:tgtEl>
                                      </p:cBhvr>
                                    </p:animEffect>
                                  </p:childTnLst>
                                </p:cTn>
                              </p:par>
                              <p:par>
                                <p:cTn id="29" presetID="3" presetClass="entr" presetSubtype="1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blinds(horizontal)">
                                      <p:cBhvr>
                                        <p:cTn id="31" dur="500"/>
                                        <p:tgtEl>
                                          <p:spTgt spid="5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blinds(horizontal)">
                                      <p:cBhvr>
                                        <p:cTn id="34" dur="500"/>
                                        <p:tgtEl>
                                          <p:spTgt spid="6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blinds(horizontal)">
                                      <p:cBhvr>
                                        <p:cTn id="37" dur="500"/>
                                        <p:tgtEl>
                                          <p:spTgt spid="6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blinds(horizontal)">
                                      <p:cBhvr>
                                        <p:cTn id="40" dur="500"/>
                                        <p:tgtEl>
                                          <p:spTgt spid="6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blinds(horizontal)">
                                      <p:cBhvr>
                                        <p:cTn id="43" dur="500"/>
                                        <p:tgtEl>
                                          <p:spTgt spid="68"/>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blinds(horizontal)">
                                      <p:cBhvr>
                                        <p:cTn id="48" dur="500"/>
                                        <p:tgtEl>
                                          <p:spTgt spid="45"/>
                                        </p:tgtEl>
                                      </p:cBhvr>
                                    </p:animEffect>
                                  </p:childTnLst>
                                </p:cTn>
                              </p:par>
                            </p:childTnLst>
                          </p:cTn>
                        </p:par>
                      </p:childTnLst>
                    </p:cTn>
                  </p:par>
                  <p:par>
                    <p:cTn id="49" fill="hold">
                      <p:stCondLst>
                        <p:cond delay="indefinite"/>
                      </p:stCondLst>
                      <p:childTnLst>
                        <p:par>
                          <p:cTn id="50" fill="hold">
                            <p:stCondLst>
                              <p:cond delay="0"/>
                            </p:stCondLst>
                            <p:childTnLst>
                              <p:par>
                                <p:cTn id="51" presetID="63" presetClass="path" presetSubtype="0" accel="50000" decel="50000" fill="hold" nodeType="clickEffect">
                                  <p:stCondLst>
                                    <p:cond delay="0"/>
                                  </p:stCondLst>
                                  <p:childTnLst>
                                    <p:animMotion origin="layout" path="M 5E-6 -2.59259E-6 L 0.58664 0.00185 " pathEditMode="relative" rAng="0" ptsTypes="AA">
                                      <p:cBhvr>
                                        <p:cTn id="52" dur="2000" fill="hold"/>
                                        <p:tgtEl>
                                          <p:spTgt spid="48"/>
                                        </p:tgtEl>
                                        <p:attrNameLst>
                                          <p:attrName>ppt_x</p:attrName>
                                          <p:attrName>ppt_y</p:attrName>
                                        </p:attrNameLst>
                                      </p:cBhvr>
                                      <p:rCtr x="29300" y="100"/>
                                    </p:animMotion>
                                  </p:childTnLst>
                                </p:cTn>
                              </p:par>
                            </p:childTnLst>
                          </p:cTn>
                        </p:par>
                      </p:childTnLst>
                    </p:cTn>
                  </p:par>
                  <p:par>
                    <p:cTn id="53" fill="hold">
                      <p:stCondLst>
                        <p:cond delay="indefinite"/>
                      </p:stCondLst>
                      <p:childTnLst>
                        <p:par>
                          <p:cTn id="54" fill="hold">
                            <p:stCondLst>
                              <p:cond delay="0"/>
                            </p:stCondLst>
                            <p:childTnLst>
                              <p:par>
                                <p:cTn id="55" presetID="63" presetClass="path" presetSubtype="0" accel="50000" decel="50000" fill="hold" nodeType="clickEffect">
                                  <p:stCondLst>
                                    <p:cond delay="0"/>
                                  </p:stCondLst>
                                  <p:childTnLst>
                                    <p:animMotion origin="layout" path="M -3.61111E-6 -3.33333E-6 L 0.39132 -0.00185 " pathEditMode="relative" rAng="0" ptsTypes="AA">
                                      <p:cBhvr>
                                        <p:cTn id="56" dur="2000" fill="hold"/>
                                        <p:tgtEl>
                                          <p:spTgt spid="56"/>
                                        </p:tgtEl>
                                        <p:attrNameLst>
                                          <p:attrName>ppt_x</p:attrName>
                                          <p:attrName>ppt_y</p:attrName>
                                        </p:attrNameLst>
                                      </p:cBhvr>
                                      <p:rCtr x="19600" y="-100"/>
                                    </p:animMotion>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blinds(horizontal)">
                                      <p:cBhvr>
                                        <p:cTn id="6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65" grpId="0"/>
      <p:bldP spid="66" grpId="0"/>
      <p:bldP spid="67" grpId="0"/>
      <p:bldP spid="6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p:cNvSpPr>
          <p:nvPr>
            <p:ph idx="1"/>
          </p:nvPr>
        </p:nvSpPr>
        <p:spPr>
          <a:xfrm>
            <a:off x="250825" y="1412875"/>
            <a:ext cx="7772400" cy="4968875"/>
          </a:xfrm>
        </p:spPr>
        <p:txBody>
          <a:bodyPr vert="horz" wrap="square" anchor="t"/>
          <a:lstStyle/>
          <a:p>
            <a:pPr>
              <a:lnSpc>
                <a:spcPct val="90000"/>
              </a:lnSpc>
              <a:buSzPct val="68000"/>
            </a:pPr>
            <a:r>
              <a:rPr kumimoji="0" lang="en-US" altLang="zh-CN" sz="3200" kern="1200" dirty="0">
                <a:latin typeface="Times New Roman" panose="02020603050405020304" pitchFamily="18" charset="0"/>
                <a:ea typeface="+mn-ea"/>
                <a:cs typeface="Times New Roman" panose="02020603050405020304" pitchFamily="18" charset="0"/>
              </a:rPr>
              <a:t>Reproduction operators</a:t>
            </a:r>
          </a:p>
          <a:p>
            <a:pPr lvl="1">
              <a:lnSpc>
                <a:spcPct val="90000"/>
              </a:lnSpc>
            </a:pPr>
            <a:r>
              <a:rPr kumimoji="0" lang="zh-CN" altLang="en-US" sz="2800" kern="1200" dirty="0">
                <a:latin typeface="Times New Roman" panose="02020603050405020304" pitchFamily="18" charset="0"/>
                <a:ea typeface="+mn-ea"/>
                <a:cs typeface="Times New Roman" panose="02020603050405020304" pitchFamily="18" charset="0"/>
              </a:rPr>
              <a:t>交叉</a:t>
            </a:r>
            <a:r>
              <a:rPr kumimoji="0" lang="en-US" altLang="zh-CN" sz="2800" kern="1200" dirty="0">
                <a:latin typeface="Times New Roman" panose="02020603050405020304" pitchFamily="18" charset="0"/>
                <a:ea typeface="+mn-ea"/>
                <a:cs typeface="Times New Roman" panose="02020603050405020304" pitchFamily="18" charset="0"/>
              </a:rPr>
              <a:t>(Crossover)</a:t>
            </a:r>
          </a:p>
          <a:p>
            <a:pPr lvl="2">
              <a:lnSpc>
                <a:spcPct val="90000"/>
              </a:lnSpc>
              <a:buSzPct val="100000"/>
            </a:pPr>
            <a:r>
              <a:rPr kumimoji="0" lang="zh-CN" altLang="en-US" sz="2200" kern="1200" dirty="0">
                <a:latin typeface="Times New Roman" panose="02020603050405020304" pitchFamily="18" charset="0"/>
                <a:ea typeface="+mn-ea"/>
                <a:cs typeface="Times New Roman" panose="02020603050405020304" pitchFamily="18" charset="0"/>
              </a:rPr>
              <a:t>两个双亲染色体产生两个子代个体</a:t>
            </a:r>
            <a:r>
              <a:rPr kumimoji="0" lang="en-US" altLang="zh-CN" sz="2200" kern="1200" dirty="0">
                <a:latin typeface="Times New Roman" panose="02020603050405020304" pitchFamily="18" charset="0"/>
                <a:ea typeface="+mn-ea"/>
                <a:cs typeface="Times New Roman" panose="02020603050405020304" pitchFamily="18" charset="0"/>
              </a:rPr>
              <a:t>offspring</a:t>
            </a:r>
          </a:p>
          <a:p>
            <a:pPr lvl="2">
              <a:lnSpc>
                <a:spcPct val="90000"/>
              </a:lnSpc>
              <a:buSzPct val="100000"/>
            </a:pPr>
            <a:r>
              <a:rPr kumimoji="0" lang="zh-CN" altLang="en-US" sz="2200" kern="1200" dirty="0">
                <a:latin typeface="Times New Roman" panose="02020603050405020304" pitchFamily="18" charset="0"/>
                <a:ea typeface="+mn-ea"/>
                <a:cs typeface="Times New Roman" panose="02020603050405020304" pitchFamily="18" charset="0"/>
              </a:rPr>
              <a:t>有一定的概率两个双亲染色体毫无变化的直接成为子代</a:t>
            </a:r>
            <a:endParaRPr kumimoji="0" lang="en-US" altLang="zh-CN" sz="2200" kern="1200" dirty="0">
              <a:latin typeface="Times New Roman" panose="02020603050405020304" pitchFamily="18" charset="0"/>
              <a:ea typeface="+mn-ea"/>
              <a:cs typeface="Times New Roman" panose="02020603050405020304" pitchFamily="18" charset="0"/>
            </a:endParaRPr>
          </a:p>
          <a:p>
            <a:pPr lvl="2">
              <a:lnSpc>
                <a:spcPct val="90000"/>
              </a:lnSpc>
              <a:buSzPct val="100000"/>
            </a:pPr>
            <a:r>
              <a:rPr kumimoji="0" lang="zh-CN" altLang="en-US" sz="2200" kern="1200" dirty="0">
                <a:latin typeface="Times New Roman" panose="02020603050405020304" pitchFamily="18" charset="0"/>
                <a:ea typeface="+mn-ea"/>
                <a:cs typeface="Times New Roman" panose="02020603050405020304" pitchFamily="18" charset="0"/>
              </a:rPr>
              <a:t>以一定的概率双亲染色体随机组合生成子代</a:t>
            </a:r>
            <a:endParaRPr kumimoji="0" lang="en-US" altLang="zh-CN" sz="2200" kern="1200" dirty="0">
              <a:latin typeface="Times New Roman" panose="02020603050405020304" pitchFamily="18" charset="0"/>
              <a:ea typeface="+mn-ea"/>
              <a:cs typeface="Times New Roman" panose="02020603050405020304" pitchFamily="18" charset="0"/>
            </a:endParaRPr>
          </a:p>
          <a:p>
            <a:pPr lvl="1">
              <a:lnSpc>
                <a:spcPct val="90000"/>
              </a:lnSpc>
            </a:pPr>
            <a:r>
              <a:rPr kumimoji="0" lang="zh-CN" altLang="en-US" sz="2800" kern="1200" dirty="0">
                <a:latin typeface="Times New Roman" panose="02020603050405020304" pitchFamily="18" charset="0"/>
                <a:ea typeface="+mn-ea"/>
                <a:cs typeface="Times New Roman" panose="02020603050405020304" pitchFamily="18" charset="0"/>
              </a:rPr>
              <a:t>变异</a:t>
            </a:r>
            <a:r>
              <a:rPr kumimoji="0" lang="en-US" altLang="zh-CN" sz="2800" kern="1200" dirty="0">
                <a:latin typeface="Times New Roman" panose="02020603050405020304" pitchFamily="18" charset="0"/>
                <a:ea typeface="+mn-ea"/>
                <a:cs typeface="Times New Roman" panose="02020603050405020304" pitchFamily="18" charset="0"/>
              </a:rPr>
              <a:t>(Mutation)</a:t>
            </a:r>
          </a:p>
          <a:p>
            <a:pPr lvl="2">
              <a:lnSpc>
                <a:spcPct val="90000"/>
              </a:lnSpc>
              <a:buSzPct val="100000"/>
            </a:pPr>
            <a:r>
              <a:rPr kumimoji="0" lang="zh-CN" altLang="en-US" sz="2200" kern="1200" dirty="0">
                <a:latin typeface="Times New Roman" panose="02020603050405020304" pitchFamily="18" charset="0"/>
                <a:ea typeface="+mn-ea"/>
                <a:cs typeface="Times New Roman" panose="02020603050405020304" pitchFamily="18" charset="0"/>
              </a:rPr>
              <a:t>子代个体以一定的概率随机改变自己的基因</a:t>
            </a:r>
            <a:endParaRPr kumimoji="0" lang="en-US" altLang="zh-CN" sz="2200" kern="1200" dirty="0">
              <a:latin typeface="Times New Roman" panose="02020603050405020304" pitchFamily="18" charset="0"/>
              <a:ea typeface="+mn-ea"/>
              <a:cs typeface="Times New Roman" panose="02020603050405020304" pitchFamily="18" charset="0"/>
            </a:endParaRPr>
          </a:p>
          <a:p>
            <a:pPr lvl="2">
              <a:lnSpc>
                <a:spcPct val="90000"/>
              </a:lnSpc>
              <a:buSzPct val="100000"/>
            </a:pPr>
            <a:r>
              <a:rPr kumimoji="0" lang="en-US" altLang="zh-CN" sz="2200" kern="1200" dirty="0">
                <a:latin typeface="Times New Roman" panose="02020603050405020304" pitchFamily="18" charset="0"/>
                <a:ea typeface="+mn-ea"/>
                <a:cs typeface="Times New Roman" panose="02020603050405020304" pitchFamily="18" charset="0"/>
              </a:rPr>
              <a:t>Generally the chance of mutation is low (e.g. 0.001)</a:t>
            </a:r>
            <a:endParaRPr kumimoji="0" lang="en-US" altLang="zh-CN" sz="2200" kern="1200" dirty="0">
              <a:latin typeface="Times New Roman" panose="02020603050405020304" pitchFamily="18" charset="0"/>
              <a:ea typeface="Times New Roman" panose="02020603050405020304" pitchFamily="18" charset="0"/>
              <a:cs typeface="+mn-cs"/>
            </a:endParaRPr>
          </a:p>
        </p:txBody>
      </p:sp>
      <p:sp>
        <p:nvSpPr>
          <p:cNvPr id="46082" name="Rectangle 2"/>
          <p:cNvSpPr>
            <a:spLocks noGrp="1" noChangeArrowheads="1"/>
          </p:cNvSpPr>
          <p:nvPr>
            <p:ph type="title"/>
          </p:nvPr>
        </p:nvSpPr>
        <p:spPr>
          <a:xfrm>
            <a:off x="604044" y="188913"/>
            <a:ext cx="7793037" cy="836613"/>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a:t>
            </a:r>
            <a:r>
              <a:rPr kumimoji="0" lang="en-GB"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 </a:t>
            </a: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Reproduction</a:t>
            </a:r>
          </a:p>
        </p:txBody>
      </p:sp>
      <p:grpSp>
        <p:nvGrpSpPr>
          <p:cNvPr id="46097" name="Group 17"/>
          <p:cNvGrpSpPr/>
          <p:nvPr/>
        </p:nvGrpSpPr>
        <p:grpSpPr>
          <a:xfrm>
            <a:off x="4535488" y="4554538"/>
            <a:ext cx="4643437" cy="2303462"/>
            <a:chOff x="2336" y="391"/>
            <a:chExt cx="2925" cy="1451"/>
          </a:xfrm>
        </p:grpSpPr>
        <p:sp>
          <p:nvSpPr>
            <p:cNvPr id="52229" name="Cloud"/>
            <p:cNvSpPr>
              <a:spLocks noChangeAspect="1" noEditPoints="1"/>
            </p:cNvSpPr>
            <p:nvPr/>
          </p:nvSpPr>
          <p:spPr>
            <a:xfrm>
              <a:off x="2336" y="482"/>
              <a:ext cx="2903" cy="1360"/>
            </a:xfrm>
            <a:custGeom>
              <a:avLst/>
              <a:gdLst>
                <a:gd name="txL" fmla="*/ 2976 w 21600"/>
                <a:gd name="txT" fmla="*/ 3256 h 21600"/>
                <a:gd name="txR" fmla="*/ 17084 w 21600"/>
                <a:gd name="txB" fmla="*/ 17344 h 21600"/>
              </a:gdLst>
              <a:ahLst/>
              <a:cxnLst>
                <a:cxn ang="0">
                  <a:pos x="9" y="680"/>
                </a:cxn>
                <a:cxn ang="0">
                  <a:pos x="1452" y="1359"/>
                </a:cxn>
                <a:cxn ang="0">
                  <a:pos x="2901" y="680"/>
                </a:cxn>
                <a:cxn ang="0">
                  <a:pos x="1452" y="78"/>
                </a:cxn>
              </a:cxnLst>
              <a:rect l="txL" t="txT" r="txR" b="txB"/>
              <a:pathLst>
                <a:path w="21600" h="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10"/>
                    <a:pt x="2172" y="13110"/>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solidFill>
              <a:srgbClr val="FFCC99">
                <a:alpha val="100000"/>
              </a:srgbClr>
            </a:solidFill>
            <a:ln w="9525">
              <a:noFill/>
            </a:ln>
            <a:effectLst>
              <a:outerShdw dist="107763" dir="2699999" algn="ctr" rotWithShape="0">
                <a:srgbClr val="808080">
                  <a:alpha val="100000"/>
                </a:srgbClr>
              </a:outerShdw>
            </a:effectLst>
          </p:spPr>
          <p:txBody>
            <a:bodyPr/>
            <a:lstStyle/>
            <a:p>
              <a:endParaRPr lang="zh-CN" altLang="en-US"/>
            </a:p>
          </p:txBody>
        </p:sp>
        <p:pic>
          <p:nvPicPr>
            <p:cNvPr id="52230" name="Picture 11" descr="MC900211979[1]"/>
            <p:cNvPicPr>
              <a:picLocks noChangeAspect="1"/>
            </p:cNvPicPr>
            <p:nvPr/>
          </p:nvPicPr>
          <p:blipFill>
            <a:blip r:embed="rId2"/>
            <a:stretch>
              <a:fillRect/>
            </a:stretch>
          </p:blipFill>
          <p:spPr>
            <a:xfrm>
              <a:off x="2562" y="391"/>
              <a:ext cx="453" cy="455"/>
            </a:xfrm>
            <a:prstGeom prst="rect">
              <a:avLst/>
            </a:prstGeom>
            <a:noFill/>
            <a:ln w="9525">
              <a:noFill/>
            </a:ln>
          </p:spPr>
        </p:pic>
        <p:sp>
          <p:nvSpPr>
            <p:cNvPr id="52231" name="Rectangle 16"/>
            <p:cNvSpPr/>
            <p:nvPr/>
          </p:nvSpPr>
          <p:spPr>
            <a:xfrm>
              <a:off x="2381" y="890"/>
              <a:ext cx="2880" cy="564"/>
            </a:xfrm>
            <a:prstGeom prst="rect">
              <a:avLst/>
            </a:prstGeom>
            <a:noFill/>
            <a:ln w="9525">
              <a:noFill/>
            </a:ln>
          </p:spPr>
          <p:txBody>
            <a:bodyPr>
              <a:spAutoFit/>
            </a:bodyPr>
            <a:lstStyle/>
            <a:p>
              <a:pPr>
                <a:spcBef>
                  <a:spcPct val="20000"/>
                </a:spcBef>
                <a:buClr>
                  <a:srgbClr val="44B9E8"/>
                </a:buClr>
                <a:buSzPct val="60000"/>
                <a:buFont typeface="Wingdings" panose="05000000000000000000" pitchFamily="2" charset="2"/>
                <a:buBlip>
                  <a:blip r:embed="rId3"/>
                </a:buBlip>
              </a:pPr>
              <a:r>
                <a:rPr lang="en-US" altLang="zh-CN" sz="2400" dirty="0">
                  <a:solidFill>
                    <a:srgbClr val="000000"/>
                  </a:solidFill>
                  <a:latin typeface="Times New Roman" panose="02020603050405020304" pitchFamily="18" charset="0"/>
                  <a:ea typeface="楷体_GB2312"/>
                </a:rPr>
                <a:t>GA emphasize crossover</a:t>
              </a:r>
            </a:p>
            <a:p>
              <a:pPr>
                <a:spcBef>
                  <a:spcPct val="20000"/>
                </a:spcBef>
                <a:buClr>
                  <a:srgbClr val="44B9E8"/>
                </a:buClr>
                <a:buSzPct val="60000"/>
                <a:buFont typeface="Wingdings" panose="05000000000000000000" pitchFamily="2" charset="2"/>
                <a:buBlip>
                  <a:blip r:embed="rId3"/>
                </a:buBlip>
              </a:pPr>
              <a:r>
                <a:rPr lang="en-US" altLang="zh-CN" sz="2400" dirty="0">
                  <a:solidFill>
                    <a:srgbClr val="000000"/>
                  </a:solidFill>
                  <a:latin typeface="Times New Roman" panose="02020603050405020304" pitchFamily="18" charset="0"/>
                  <a:ea typeface="楷体_GB2312"/>
                </a:rPr>
                <a:t>ES and EP emphasize mutation</a:t>
              </a:r>
              <a:endParaRPr lang="zh-CN" altLang="en-US" sz="2400" dirty="0">
                <a:solidFill>
                  <a:srgbClr val="000000"/>
                </a:solidFill>
                <a:latin typeface="Times New Roman" panose="02020603050405020304" pitchFamily="18" charset="0"/>
                <a:ea typeface="楷体_GB2312"/>
              </a:endParaRPr>
            </a:p>
          </p:txBody>
        </p:sp>
      </p:grpSp>
      <p:sp>
        <p:nvSpPr>
          <p:cNvPr id="2" name="矩形 1">
            <a:extLst>
              <a:ext uri="{FF2B5EF4-FFF2-40B4-BE49-F238E27FC236}">
                <a16:creationId xmlns:a16="http://schemas.microsoft.com/office/drawing/2014/main" id="{F1BDF7D4-13B6-4A9F-87FE-4BFE7B40B53F}"/>
              </a:ext>
            </a:extLst>
          </p:cNvPr>
          <p:cNvSpPr/>
          <p:nvPr/>
        </p:nvSpPr>
        <p:spPr>
          <a:xfrm>
            <a:off x="1939752" y="5433129"/>
            <a:ext cx="2664296" cy="830997"/>
          </a:xfrm>
          <a:prstGeom prst="rect">
            <a:avLst/>
          </a:prstGeom>
        </p:spPr>
        <p:txBody>
          <a:bodyPr wrap="square">
            <a:spAutoFit/>
          </a:bodyPr>
          <a:lstStyle/>
          <a:p>
            <a:pPr lvl="1"/>
            <a:r>
              <a:rPr lang="zh-CN" altLang="en-US" sz="2400" dirty="0">
                <a:latin typeface="Times New Roman" panose="02020603050405020304" pitchFamily="18" charset="0"/>
                <a:ea typeface="黑体" panose="02010609060101010101" pitchFamily="49" charset="-122"/>
                <a:sym typeface="+mn-ea"/>
              </a:rPr>
              <a:t>进化策略 </a:t>
            </a:r>
            <a:r>
              <a:rPr lang="en-US" altLang="zh-CN" sz="2400" dirty="0">
                <a:latin typeface="Times New Roman" panose="02020603050405020304" pitchFamily="18" charset="0"/>
                <a:ea typeface="黑体" panose="02010609060101010101" pitchFamily="49" charset="-122"/>
                <a:sym typeface="+mn-ea"/>
              </a:rPr>
              <a:t>(ES)</a:t>
            </a:r>
          </a:p>
          <a:p>
            <a:pPr lvl="1"/>
            <a:r>
              <a:rPr lang="zh-CN" altLang="en-US" sz="2400" dirty="0">
                <a:latin typeface="Times New Roman" panose="02020603050405020304" pitchFamily="18" charset="0"/>
                <a:ea typeface="黑体" panose="02010609060101010101" pitchFamily="49" charset="-122"/>
                <a:sym typeface="+mn-ea"/>
              </a:rPr>
              <a:t>进化编程 </a:t>
            </a:r>
            <a:r>
              <a:rPr lang="en-US" altLang="zh-CN" sz="2400" dirty="0">
                <a:latin typeface="Times New Roman" panose="02020603050405020304" pitchFamily="18" charset="0"/>
                <a:ea typeface="黑体" panose="02010609060101010101" pitchFamily="49" charset="-122"/>
                <a:sym typeface="+mn-ea"/>
              </a:rPr>
              <a:t>(EP)</a:t>
            </a:r>
            <a:endParaRPr lang="en-US" altLang="zh-CN" sz="2400"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97"/>
                                        </p:tgtEl>
                                        <p:attrNameLst>
                                          <p:attrName>style.visibility</p:attrName>
                                        </p:attrNameLst>
                                      </p:cBhvr>
                                      <p:to>
                                        <p:strVal val="visible"/>
                                      </p:to>
                                    </p:set>
                                    <p:animEffect transition="in" filter="blinds(horizontal)">
                                      <p:cBhvr>
                                        <p:cTn id="7" dur="500"/>
                                        <p:tgtEl>
                                          <p:spTgt spid="46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539552" y="188640"/>
            <a:ext cx="7793037" cy="836613"/>
          </a:xfrm>
          <a:noFill/>
          <a:ln>
            <a:noFill/>
          </a:ln>
          <a:effectLst/>
          <a:sp3d prstMaterial="plastic"/>
        </p:spPr>
        <p:txBody>
          <a:bodyPr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a:t>
            </a:r>
            <a:r>
              <a:rPr kumimoji="0" lang="en-GB"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 </a:t>
            </a: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Crossover in GAs</a:t>
            </a:r>
          </a:p>
        </p:txBody>
      </p:sp>
      <p:sp>
        <p:nvSpPr>
          <p:cNvPr id="53251" name="Rectangle 3"/>
          <p:cNvSpPr>
            <a:spLocks noGrp="1"/>
          </p:cNvSpPr>
          <p:nvPr>
            <p:ph type="body"/>
          </p:nvPr>
        </p:nvSpPr>
        <p:spPr>
          <a:xfrm>
            <a:off x="323850" y="1341438"/>
            <a:ext cx="8147050" cy="4400550"/>
          </a:xfrm>
        </p:spPr>
        <p:txBody>
          <a:bodyPr vert="horz" wrap="square" anchor="t"/>
          <a:lstStyle/>
          <a:p>
            <a:r>
              <a:rPr lang="en-US" altLang="zh-CN" sz="3600" dirty="0">
                <a:latin typeface="Times New Roman" panose="02020603050405020304" pitchFamily="18" charset="0"/>
                <a:cs typeface="Times New Roman" panose="02020603050405020304" pitchFamily="18" charset="0"/>
              </a:rPr>
              <a:t>Crossover</a:t>
            </a:r>
          </a:p>
          <a:p>
            <a:pPr lvl="1"/>
            <a:r>
              <a:rPr lang="en-US" altLang="zh-CN" sz="3200" dirty="0">
                <a:latin typeface="Times New Roman" panose="02020603050405020304" pitchFamily="18" charset="0"/>
                <a:cs typeface="Times New Roman" panose="02020603050405020304" pitchFamily="18" charset="0"/>
              </a:rPr>
              <a:t>Generating offspring from two selected parents</a:t>
            </a:r>
          </a:p>
          <a:p>
            <a:pPr lvl="2"/>
            <a:r>
              <a:rPr lang="zh-CN" altLang="en-US" sz="2800" dirty="0">
                <a:latin typeface="Times New Roman" panose="02020603050405020304" pitchFamily="18" charset="0"/>
                <a:cs typeface="Times New Roman" panose="02020603050405020304" pitchFamily="18" charset="0"/>
              </a:rPr>
              <a:t>单点交叉</a:t>
            </a:r>
            <a:r>
              <a:rPr lang="en-US" altLang="zh-CN" sz="2800" dirty="0">
                <a:latin typeface="Times New Roman" panose="02020603050405020304" pitchFamily="18" charset="0"/>
                <a:cs typeface="Times New Roman" panose="02020603050405020304" pitchFamily="18" charset="0"/>
              </a:rPr>
              <a:t>(</a:t>
            </a:r>
            <a:r>
              <a:rPr lang="en-US" altLang="zh-CN" sz="2800" i="1" dirty="0">
                <a:solidFill>
                  <a:srgbClr val="FF0000"/>
                </a:solidFill>
                <a:latin typeface="Times New Roman" panose="02020603050405020304" pitchFamily="18" charset="0"/>
                <a:cs typeface="Times New Roman" panose="02020603050405020304" pitchFamily="18" charset="0"/>
              </a:rPr>
              <a:t>Single point</a:t>
            </a:r>
            <a:r>
              <a:rPr lang="en-US" altLang="zh-CN" sz="2800" dirty="0">
                <a:latin typeface="Times New Roman" panose="02020603050405020304" pitchFamily="18" charset="0"/>
                <a:cs typeface="Times New Roman" panose="02020603050405020304" pitchFamily="18" charset="0"/>
              </a:rPr>
              <a:t> crossover)</a:t>
            </a:r>
          </a:p>
          <a:p>
            <a:pPr lvl="2"/>
            <a:r>
              <a:rPr lang="zh-CN" altLang="en-US" sz="2800" dirty="0">
                <a:latin typeface="Times New Roman" panose="02020603050405020304" pitchFamily="18" charset="0"/>
                <a:cs typeface="Times New Roman" panose="02020603050405020304" pitchFamily="18" charset="0"/>
              </a:rPr>
              <a:t>两点交叉</a:t>
            </a:r>
            <a:r>
              <a:rPr lang="en-US" altLang="zh-CN" sz="2800" dirty="0">
                <a:latin typeface="Times New Roman" panose="02020603050405020304" pitchFamily="18" charset="0"/>
                <a:cs typeface="Times New Roman" panose="02020603050405020304" pitchFamily="18" charset="0"/>
              </a:rPr>
              <a:t>(</a:t>
            </a:r>
            <a:r>
              <a:rPr lang="en-US" altLang="zh-CN" sz="2800" i="1" dirty="0">
                <a:solidFill>
                  <a:srgbClr val="FF0000"/>
                </a:solidFill>
                <a:latin typeface="Times New Roman" panose="02020603050405020304" pitchFamily="18" charset="0"/>
                <a:cs typeface="Times New Roman" panose="02020603050405020304" pitchFamily="18" charset="0"/>
              </a:rPr>
              <a:t>Two point</a:t>
            </a:r>
            <a:r>
              <a:rPr lang="en-US" altLang="zh-CN" sz="2800" dirty="0">
                <a:latin typeface="Times New Roman" panose="02020603050405020304" pitchFamily="18" charset="0"/>
                <a:cs typeface="Times New Roman" panose="02020603050405020304" pitchFamily="18" charset="0"/>
              </a:rPr>
              <a:t> crossover/Multi point crossover)</a:t>
            </a:r>
          </a:p>
          <a:p>
            <a:pPr lvl="2"/>
            <a:r>
              <a:rPr lang="zh-CN" altLang="en-US" sz="2800" dirty="0">
                <a:latin typeface="Times New Roman" panose="02020603050405020304" pitchFamily="18" charset="0"/>
                <a:cs typeface="Times New Roman" panose="02020603050405020304" pitchFamily="18" charset="0"/>
              </a:rPr>
              <a:t>均匀交叉</a:t>
            </a:r>
            <a:r>
              <a:rPr lang="en-US" altLang="zh-CN" sz="2800" dirty="0">
                <a:latin typeface="Times New Roman" panose="02020603050405020304" pitchFamily="18" charset="0"/>
                <a:cs typeface="Times New Roman" panose="02020603050405020304" pitchFamily="18" charset="0"/>
              </a:rPr>
              <a:t>(</a:t>
            </a:r>
            <a:r>
              <a:rPr lang="en-US" altLang="zh-CN" sz="2800" i="1" dirty="0">
                <a:solidFill>
                  <a:srgbClr val="FF0000"/>
                </a:solidFill>
                <a:latin typeface="Times New Roman" panose="02020603050405020304" pitchFamily="18" charset="0"/>
                <a:cs typeface="Times New Roman" panose="02020603050405020304" pitchFamily="18" charset="0"/>
              </a:rPr>
              <a:t>Uniform</a:t>
            </a:r>
            <a:r>
              <a:rPr lang="en-US" altLang="zh-CN" sz="2800" dirty="0">
                <a:latin typeface="Times New Roman" panose="02020603050405020304" pitchFamily="18" charset="0"/>
                <a:cs typeface="Times New Roman" panose="02020603050405020304" pitchFamily="18" charset="0"/>
              </a:rPr>
              <a:t> crossover)</a:t>
            </a:r>
            <a:endParaRPr lang="en-US" altLang="zh-CN" sz="28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3"/>
          <p:cNvSpPr>
            <a:spLocks noGrp="1"/>
          </p:cNvSpPr>
          <p:nvPr>
            <p:ph idx="1"/>
          </p:nvPr>
        </p:nvSpPr>
        <p:spPr>
          <a:xfrm>
            <a:off x="457200" y="1484630"/>
            <a:ext cx="8463280" cy="5172710"/>
          </a:xfrm>
        </p:spPr>
        <p:txBody>
          <a:bodyPr vert="horz" wrap="square" anchor="t"/>
          <a:lstStyle/>
          <a:p>
            <a:pPr>
              <a:buSzPct val="68000"/>
            </a:pPr>
            <a:r>
              <a:rPr kumimoji="0" lang="en-US" altLang="zh-CN" kern="1200" dirty="0">
                <a:latin typeface="Times New Roman" panose="02020603050405020304" pitchFamily="18" charset="0"/>
                <a:ea typeface="黑体" panose="02010609060101010101" pitchFamily="49" charset="-122"/>
                <a:cs typeface="+mn-cs"/>
              </a:rPr>
              <a:t>20</a:t>
            </a:r>
            <a:r>
              <a:rPr kumimoji="0" lang="zh-CN" altLang="en-US" kern="1200" dirty="0">
                <a:latin typeface="Times New Roman" panose="02020603050405020304" pitchFamily="18" charset="0"/>
                <a:ea typeface="黑体" panose="02010609060101010101" pitchFamily="49" charset="-122"/>
                <a:cs typeface="+mn-cs"/>
              </a:rPr>
              <a:t>世纪</a:t>
            </a:r>
            <a:r>
              <a:rPr kumimoji="0" lang="en-US" altLang="zh-CN" kern="1200" dirty="0">
                <a:latin typeface="Times New Roman" panose="02020603050405020304" pitchFamily="18" charset="0"/>
                <a:ea typeface="黑体" panose="02010609060101010101" pitchFamily="49" charset="-122"/>
                <a:cs typeface="+mn-cs"/>
              </a:rPr>
              <a:t>60</a:t>
            </a:r>
            <a:r>
              <a:rPr kumimoji="0" lang="zh-CN" altLang="en-US" kern="1200" dirty="0">
                <a:latin typeface="Times New Roman" panose="02020603050405020304" pitchFamily="18" charset="0"/>
                <a:ea typeface="黑体" panose="02010609060101010101" pitchFamily="49" charset="-122"/>
                <a:cs typeface="+mn-cs"/>
              </a:rPr>
              <a:t>年代以来，如何模仿生物来建立功能强大的算法，进而将它们运用于复杂的优化问题，越来越成为一个研究热点。进化计算在这一背景下蕴育而生。</a:t>
            </a:r>
            <a:endParaRPr kumimoji="0" lang="en-US" altLang="zh-CN" kern="1200" dirty="0">
              <a:latin typeface="Times New Roman" panose="02020603050405020304" pitchFamily="18" charset="0"/>
              <a:ea typeface="黑体" panose="02010609060101010101" pitchFamily="49" charset="-122"/>
              <a:cs typeface="+mn-cs"/>
            </a:endParaRPr>
          </a:p>
          <a:p>
            <a:pPr>
              <a:buSzPct val="68000"/>
            </a:pPr>
            <a:endParaRPr kumimoji="0" lang="zh-CN" altLang="en-US" kern="1200" dirty="0">
              <a:latin typeface="Times New Roman" panose="02020603050405020304" pitchFamily="18" charset="0"/>
              <a:ea typeface="黑体" panose="02010609060101010101" pitchFamily="49" charset="-122"/>
              <a:cs typeface="+mn-cs"/>
            </a:endParaRPr>
          </a:p>
          <a:p>
            <a:pPr algn="l">
              <a:buSzPct val="68000"/>
            </a:pPr>
            <a:r>
              <a:rPr lang="en-US" altLang="zh-CN" sz="2700" dirty="0" err="1">
                <a:ea typeface="黑体" panose="02010609060101010101" pitchFamily="49" charset="-122"/>
                <a:cs typeface="+mn-cs"/>
                <a:sym typeface="+mn-ea"/>
              </a:rPr>
              <a:t>进化算法可广泛应用于</a:t>
            </a:r>
            <a:r>
              <a:rPr lang="en-US" altLang="zh-CN" sz="2700" dirty="0" err="1">
                <a:solidFill>
                  <a:srgbClr val="FF0000"/>
                </a:solidFill>
                <a:ea typeface="黑体" panose="02010609060101010101" pitchFamily="49" charset="-122"/>
                <a:cs typeface="+mn-cs"/>
                <a:sym typeface="+mn-ea"/>
              </a:rPr>
              <a:t>组合优化</a:t>
            </a:r>
            <a:r>
              <a:rPr lang="en-US" altLang="zh-CN" sz="2700" dirty="0" err="1">
                <a:ea typeface="黑体" panose="02010609060101010101" pitchFamily="49" charset="-122"/>
                <a:cs typeface="+mn-cs"/>
                <a:sym typeface="+mn-ea"/>
              </a:rPr>
              <a:t>、机器学习、自适应控制、规划设计和人工生命等领域</a:t>
            </a:r>
            <a:r>
              <a:rPr lang="en-US" altLang="zh-CN" sz="2700" dirty="0">
                <a:ea typeface="黑体" panose="02010609060101010101" pitchFamily="49" charset="-122"/>
                <a:cs typeface="+mn-cs"/>
                <a:sym typeface="+mn-ea"/>
              </a:rPr>
              <a:t>。</a:t>
            </a:r>
            <a:endParaRPr lang="en-US" altLang="zh-CN" sz="2700" dirty="0">
              <a:solidFill>
                <a:schemeClr val="tx1"/>
              </a:solidFill>
              <a:latin typeface="Times New Roman" panose="02020603050405020304" pitchFamily="18" charset="0"/>
              <a:ea typeface="黑体" panose="02010609060101010101" pitchFamily="49" charset="-122"/>
              <a:cs typeface="+mn-cs"/>
            </a:endParaRPr>
          </a:p>
          <a:p>
            <a:pPr marL="109855" indent="0">
              <a:buSzPct val="68000"/>
              <a:buNone/>
            </a:pPr>
            <a:endParaRPr kumimoji="0" lang="en-GB" altLang="zh-CN" sz="2000" kern="1200" dirty="0">
              <a:latin typeface="Times New Roman" panose="02020603050405020304" pitchFamily="18" charset="0"/>
              <a:ea typeface="黑体" panose="02010609060101010101" pitchFamily="49" charset="-122"/>
              <a:cs typeface="+mn-cs"/>
            </a:endParaRPr>
          </a:p>
        </p:txBody>
      </p:sp>
      <p:sp>
        <p:nvSpPr>
          <p:cNvPr id="136194" name="Rectangle 2"/>
          <p:cNvSpPr>
            <a:spLocks noGrp="1" noChangeArrowheads="1"/>
          </p:cNvSpPr>
          <p:nvPr>
            <p:ph type="title"/>
          </p:nvPr>
        </p:nvSpPr>
        <p:spPr>
          <a:xfrm>
            <a:off x="683568" y="332656"/>
            <a:ext cx="7793038" cy="936104"/>
          </a:xfrm>
          <a:noFill/>
          <a:ln>
            <a:noFill/>
          </a:ln>
          <a:effectLst/>
          <a:sp3d prstMaterial="plastic"/>
        </p:spPr>
        <p:txBody>
          <a:bodyPr vert="horz" rtlCol="0" anchor="ctr">
            <a:normAutofit fontScale="90000"/>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b="0" dirty="0">
                <a:latin typeface="Times New Roman" panose="02020603050405020304" pitchFamily="18" charset="0"/>
                <a:ea typeface="黑体" panose="02010609060101010101" pitchFamily="49" charset="-122"/>
                <a:sym typeface="+mn-ea"/>
              </a:rPr>
              <a:t>进化算法（</a:t>
            </a: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Evolutional Algorithms）</a:t>
            </a:r>
            <a:endParaRPr kumimoji="0" lang="zh-CN" altLang="en-GB"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40"/>
          <p:cNvSpPr>
            <a:spLocks noGrp="1"/>
          </p:cNvSpPr>
          <p:nvPr>
            <p:ph idx="1"/>
          </p:nvPr>
        </p:nvSpPr>
        <p:spPr>
          <a:xfrm>
            <a:off x="468313" y="1125538"/>
            <a:ext cx="5903912" cy="2447925"/>
          </a:xfrm>
        </p:spPr>
        <p:txBody>
          <a:bodyPr vert="horz" wrap="square" anchor="t"/>
          <a:lstStyle/>
          <a:p>
            <a:pPr>
              <a:buSzPct val="68000"/>
            </a:pPr>
            <a:r>
              <a:rPr kumimoji="0" lang="en-US" altLang="zh-CN" kern="1200" dirty="0">
                <a:latin typeface="Times New Roman" panose="02020603050405020304" pitchFamily="18" charset="0"/>
                <a:ea typeface="+mn-ea"/>
                <a:cs typeface="Times New Roman" panose="02020603050405020304" pitchFamily="18" charset="0"/>
              </a:rPr>
              <a:t>Crossover for Discrete Representation</a:t>
            </a:r>
          </a:p>
          <a:p>
            <a:pPr>
              <a:buSzPct val="68000"/>
            </a:pPr>
            <a:r>
              <a:rPr kumimoji="0" lang="en-US" altLang="zh-CN" kern="1200" dirty="0">
                <a:latin typeface="Times New Roman" panose="02020603050405020304" pitchFamily="18" charset="0"/>
                <a:ea typeface="+mn-ea"/>
                <a:cs typeface="Times New Roman" panose="02020603050405020304" pitchFamily="18" charset="0"/>
              </a:rPr>
              <a:t>Whole Population:</a:t>
            </a:r>
          </a:p>
          <a:p>
            <a:pPr lvl="1"/>
            <a:r>
              <a:rPr kumimoji="0" lang="en-US" altLang="zh-CN" kern="1200" dirty="0">
                <a:latin typeface="Times New Roman" panose="02020603050405020304" pitchFamily="18" charset="0"/>
                <a:ea typeface="+mn-ea"/>
                <a:cs typeface="Times New Roman" panose="02020603050405020304" pitchFamily="18" charset="0"/>
              </a:rPr>
              <a:t>Each chromosome is cut into </a:t>
            </a:r>
            <a:r>
              <a:rPr kumimoji="0" lang="en-US" altLang="zh-CN" i="1" kern="1200" dirty="0">
                <a:latin typeface="Times New Roman" panose="02020603050405020304" pitchFamily="18" charset="0"/>
                <a:ea typeface="+mn-ea"/>
                <a:cs typeface="Times New Roman" panose="02020603050405020304" pitchFamily="18" charset="0"/>
              </a:rPr>
              <a:t>n</a:t>
            </a:r>
            <a:r>
              <a:rPr kumimoji="0" lang="en-US" altLang="zh-CN" kern="1200" dirty="0">
                <a:latin typeface="Times New Roman" panose="02020603050405020304" pitchFamily="18" charset="0"/>
                <a:ea typeface="+mn-ea"/>
                <a:cs typeface="Times New Roman" panose="02020603050405020304" pitchFamily="18" charset="0"/>
              </a:rPr>
              <a:t> pieces randomly </a:t>
            </a:r>
          </a:p>
          <a:p>
            <a:pPr lvl="1"/>
            <a:r>
              <a:rPr kumimoji="0" lang="en-US" altLang="zh-CN" i="1" kern="1200" dirty="0">
                <a:latin typeface="Times New Roman" panose="02020603050405020304" pitchFamily="18" charset="0"/>
                <a:ea typeface="+mn-ea"/>
                <a:cs typeface="Times New Roman" panose="02020603050405020304" pitchFamily="18" charset="0"/>
              </a:rPr>
              <a:t>n=</a:t>
            </a:r>
            <a:r>
              <a:rPr kumimoji="0" lang="en-US" altLang="zh-CN" kern="1200" dirty="0">
                <a:latin typeface="Times New Roman" panose="02020603050405020304" pitchFamily="18" charset="0"/>
                <a:ea typeface="+mn-ea"/>
                <a:cs typeface="Times New Roman" panose="02020603050405020304" pitchFamily="18" charset="0"/>
              </a:rPr>
              <a:t>1,</a:t>
            </a:r>
            <a:r>
              <a:rPr kumimoji="0" lang="en-US" altLang="zh-CN" i="1" kern="1200" dirty="0">
                <a:solidFill>
                  <a:srgbClr val="FF0000"/>
                </a:solidFill>
                <a:latin typeface="Times New Roman" panose="02020603050405020304" pitchFamily="18" charset="0"/>
                <a:ea typeface="+mn-ea"/>
                <a:cs typeface="Times New Roman" panose="02020603050405020304" pitchFamily="18" charset="0"/>
              </a:rPr>
              <a:t>Single point</a:t>
            </a:r>
            <a:r>
              <a:rPr kumimoji="0" lang="en-US" altLang="zh-CN" kern="1200" dirty="0">
                <a:latin typeface="Times New Roman" panose="02020603050405020304" pitchFamily="18" charset="0"/>
                <a:ea typeface="+mn-ea"/>
                <a:cs typeface="Times New Roman" panose="02020603050405020304" pitchFamily="18" charset="0"/>
              </a:rPr>
              <a:t> </a:t>
            </a:r>
            <a:r>
              <a:rPr kumimoji="0" lang="en-US" altLang="zh-CN" i="1" kern="1200" dirty="0">
                <a:solidFill>
                  <a:srgbClr val="FF0000"/>
                </a:solidFill>
                <a:latin typeface="Times New Roman" panose="02020603050405020304" pitchFamily="18" charset="0"/>
                <a:ea typeface="+mn-ea"/>
                <a:cs typeface="Times New Roman" panose="02020603050405020304" pitchFamily="18" charset="0"/>
              </a:rPr>
              <a:t>crossover</a:t>
            </a:r>
            <a:endParaRPr kumimoji="0" lang="zh-CN" altLang="en-US" kern="1200" dirty="0">
              <a:latin typeface="Times New Roman" panose="02020603050405020304" pitchFamily="18" charset="0"/>
              <a:ea typeface="Times New Roman" panose="02020603050405020304" pitchFamily="18" charset="0"/>
              <a:cs typeface="+mn-cs"/>
            </a:endParaRPr>
          </a:p>
        </p:txBody>
      </p:sp>
      <p:sp>
        <p:nvSpPr>
          <p:cNvPr id="165003" name="Rectangle 139"/>
          <p:cNvSpPr>
            <a:spLocks noGrp="1" noChangeArrowheads="1"/>
          </p:cNvSpPr>
          <p:nvPr>
            <p:ph type="title"/>
          </p:nvPr>
        </p:nvSpPr>
        <p:spPr>
          <a:xfrm>
            <a:off x="457200" y="274638"/>
            <a:ext cx="8229600" cy="778098"/>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a:t>
            </a:r>
            <a:r>
              <a:rPr kumimoji="0" lang="en-GB"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 </a:t>
            </a: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Crossover in GAs</a:t>
            </a:r>
          </a:p>
        </p:txBody>
      </p:sp>
      <p:grpSp>
        <p:nvGrpSpPr>
          <p:cNvPr id="164868" name="Group 4"/>
          <p:cNvGrpSpPr/>
          <p:nvPr/>
        </p:nvGrpSpPr>
        <p:grpSpPr>
          <a:xfrm>
            <a:off x="5795963" y="1560513"/>
            <a:ext cx="3203575" cy="1539875"/>
            <a:chOff x="3072" y="1056"/>
            <a:chExt cx="2018" cy="970"/>
          </a:xfrm>
        </p:grpSpPr>
        <p:graphicFrame>
          <p:nvGraphicFramePr>
            <p:cNvPr id="54307" name="Object 5"/>
            <p:cNvGraphicFramePr/>
            <p:nvPr/>
          </p:nvGraphicFramePr>
          <p:xfrm>
            <a:off x="3911" y="1295"/>
            <a:ext cx="621" cy="731"/>
          </p:xfrm>
          <a:graphic>
            <a:graphicData uri="http://schemas.openxmlformats.org/presentationml/2006/ole">
              <mc:AlternateContent xmlns:mc="http://schemas.openxmlformats.org/markup-compatibility/2006">
                <mc:Choice xmlns:v="urn:schemas-microsoft-com:vml" Requires="v">
                  <p:oleObj spid="_x0000_s9257" r:id="rId4" imgW="986155" imgH="1160780" progId="MS_ClipArt_Gallery.2">
                    <p:embed/>
                  </p:oleObj>
                </mc:Choice>
                <mc:Fallback>
                  <p:oleObj r:id="rId4" imgW="986155" imgH="1160780" progId="MS_ClipArt_Gallery.2">
                    <p:embed/>
                    <p:pic>
                      <p:nvPicPr>
                        <p:cNvPr id="0" name="图片 3078"/>
                        <p:cNvPicPr/>
                        <p:nvPr/>
                      </p:nvPicPr>
                      <p:blipFill>
                        <a:blip r:embed="rId5"/>
                        <a:stretch>
                          <a:fillRect/>
                        </a:stretch>
                      </p:blipFill>
                      <p:spPr>
                        <a:xfrm>
                          <a:off x="3911" y="1295"/>
                          <a:ext cx="621" cy="731"/>
                        </a:xfrm>
                        <a:prstGeom prst="rect">
                          <a:avLst/>
                        </a:prstGeom>
                        <a:noFill/>
                        <a:ln w="38100">
                          <a:noFill/>
                          <a:miter/>
                        </a:ln>
                      </p:spPr>
                    </p:pic>
                  </p:oleObj>
                </mc:Fallback>
              </mc:AlternateContent>
            </a:graphicData>
          </a:graphic>
        </p:graphicFrame>
        <p:pic>
          <p:nvPicPr>
            <p:cNvPr id="54308" name="Picture 6"/>
            <p:cNvPicPr/>
            <p:nvPr/>
          </p:nvPicPr>
          <p:blipFill>
            <a:blip r:embed="rId6"/>
            <a:stretch>
              <a:fillRect/>
            </a:stretch>
          </p:blipFill>
          <p:spPr>
            <a:xfrm>
              <a:off x="3617" y="1056"/>
              <a:ext cx="478" cy="562"/>
            </a:xfrm>
            <a:prstGeom prst="rect">
              <a:avLst/>
            </a:prstGeom>
            <a:noFill/>
            <a:ln w="9525">
              <a:noFill/>
            </a:ln>
          </p:spPr>
        </p:pic>
        <p:grpSp>
          <p:nvGrpSpPr>
            <p:cNvPr id="54309" name="Group 7"/>
            <p:cNvGrpSpPr/>
            <p:nvPr/>
          </p:nvGrpSpPr>
          <p:grpSpPr>
            <a:xfrm>
              <a:off x="3410" y="1440"/>
              <a:ext cx="399" cy="528"/>
              <a:chOff x="3410" y="1440"/>
              <a:chExt cx="399" cy="528"/>
            </a:xfrm>
          </p:grpSpPr>
          <p:sp>
            <p:nvSpPr>
              <p:cNvPr id="54360" name="Freeform 8"/>
              <p:cNvSpPr/>
              <p:nvPr/>
            </p:nvSpPr>
            <p:spPr>
              <a:xfrm>
                <a:off x="3526" y="1748"/>
                <a:ext cx="156" cy="204"/>
              </a:xfrm>
              <a:custGeom>
                <a:avLst/>
                <a:gdLst/>
                <a:ahLst/>
                <a:cxnLst>
                  <a:cxn ang="0">
                    <a:pos x="8" y="16"/>
                  </a:cxn>
                  <a:cxn ang="0">
                    <a:pos x="5" y="39"/>
                  </a:cxn>
                  <a:cxn ang="0">
                    <a:pos x="2" y="53"/>
                  </a:cxn>
                  <a:cxn ang="0">
                    <a:pos x="0" y="75"/>
                  </a:cxn>
                  <a:cxn ang="0">
                    <a:pos x="0" y="91"/>
                  </a:cxn>
                  <a:cxn ang="0">
                    <a:pos x="0" y="109"/>
                  </a:cxn>
                  <a:cxn ang="0">
                    <a:pos x="3" y="127"/>
                  </a:cxn>
                  <a:cxn ang="0">
                    <a:pos x="7" y="148"/>
                  </a:cxn>
                  <a:cxn ang="0">
                    <a:pos x="10" y="163"/>
                  </a:cxn>
                  <a:cxn ang="0">
                    <a:pos x="15" y="178"/>
                  </a:cxn>
                  <a:cxn ang="0">
                    <a:pos x="15" y="188"/>
                  </a:cxn>
                  <a:cxn ang="0">
                    <a:pos x="15" y="197"/>
                  </a:cxn>
                  <a:cxn ang="0">
                    <a:pos x="18" y="201"/>
                  </a:cxn>
                  <a:cxn ang="0">
                    <a:pos x="23" y="203"/>
                  </a:cxn>
                  <a:cxn ang="0">
                    <a:pos x="30" y="203"/>
                  </a:cxn>
                  <a:cxn ang="0">
                    <a:pos x="35" y="201"/>
                  </a:cxn>
                  <a:cxn ang="0">
                    <a:pos x="42" y="198"/>
                  </a:cxn>
                  <a:cxn ang="0">
                    <a:pos x="49" y="193"/>
                  </a:cxn>
                  <a:cxn ang="0">
                    <a:pos x="54" y="184"/>
                  </a:cxn>
                  <a:cxn ang="0">
                    <a:pos x="56" y="177"/>
                  </a:cxn>
                  <a:cxn ang="0">
                    <a:pos x="55" y="170"/>
                  </a:cxn>
                  <a:cxn ang="0">
                    <a:pos x="52" y="164"/>
                  </a:cxn>
                  <a:cxn ang="0">
                    <a:pos x="49" y="151"/>
                  </a:cxn>
                  <a:cxn ang="0">
                    <a:pos x="50" y="138"/>
                  </a:cxn>
                  <a:cxn ang="0">
                    <a:pos x="50" y="123"/>
                  </a:cxn>
                  <a:cxn ang="0">
                    <a:pos x="54" y="109"/>
                  </a:cxn>
                  <a:cxn ang="0">
                    <a:pos x="57" y="98"/>
                  </a:cxn>
                  <a:cxn ang="0">
                    <a:pos x="62" y="93"/>
                  </a:cxn>
                  <a:cxn ang="0">
                    <a:pos x="67" y="89"/>
                  </a:cxn>
                  <a:cxn ang="0">
                    <a:pos x="73" y="86"/>
                  </a:cxn>
                  <a:cxn ang="0">
                    <a:pos x="84" y="86"/>
                  </a:cxn>
                  <a:cxn ang="0">
                    <a:pos x="92" y="89"/>
                  </a:cxn>
                  <a:cxn ang="0">
                    <a:pos x="96" y="95"/>
                  </a:cxn>
                  <a:cxn ang="0">
                    <a:pos x="100" y="103"/>
                  </a:cxn>
                  <a:cxn ang="0">
                    <a:pos x="100" y="115"/>
                  </a:cxn>
                  <a:cxn ang="0">
                    <a:pos x="101" y="136"/>
                  </a:cxn>
                  <a:cxn ang="0">
                    <a:pos x="100" y="154"/>
                  </a:cxn>
                  <a:cxn ang="0">
                    <a:pos x="97" y="165"/>
                  </a:cxn>
                  <a:cxn ang="0">
                    <a:pos x="96" y="173"/>
                  </a:cxn>
                  <a:cxn ang="0">
                    <a:pos x="96" y="178"/>
                  </a:cxn>
                  <a:cxn ang="0">
                    <a:pos x="98" y="182"/>
                  </a:cxn>
                  <a:cxn ang="0">
                    <a:pos x="100" y="186"/>
                  </a:cxn>
                  <a:cxn ang="0">
                    <a:pos x="104" y="189"/>
                  </a:cxn>
                  <a:cxn ang="0">
                    <a:pos x="109" y="191"/>
                  </a:cxn>
                  <a:cxn ang="0">
                    <a:pos x="116" y="191"/>
                  </a:cxn>
                  <a:cxn ang="0">
                    <a:pos x="129" y="190"/>
                  </a:cxn>
                  <a:cxn ang="0">
                    <a:pos x="133" y="188"/>
                  </a:cxn>
                  <a:cxn ang="0">
                    <a:pos x="137" y="186"/>
                  </a:cxn>
                  <a:cxn ang="0">
                    <a:pos x="139" y="177"/>
                  </a:cxn>
                  <a:cxn ang="0">
                    <a:pos x="138" y="168"/>
                  </a:cxn>
                  <a:cxn ang="0">
                    <a:pos x="140" y="147"/>
                  </a:cxn>
                  <a:cxn ang="0">
                    <a:pos x="145" y="125"/>
                  </a:cxn>
                  <a:cxn ang="0">
                    <a:pos x="150" y="94"/>
                  </a:cxn>
                  <a:cxn ang="0">
                    <a:pos x="155" y="68"/>
                  </a:cxn>
                  <a:cxn ang="0">
                    <a:pos x="155" y="40"/>
                  </a:cxn>
                  <a:cxn ang="0">
                    <a:pos x="149" y="16"/>
                  </a:cxn>
                  <a:cxn ang="0">
                    <a:pos x="147" y="0"/>
                  </a:cxn>
                  <a:cxn ang="0">
                    <a:pos x="8" y="16"/>
                  </a:cxn>
                </a:cxnLst>
                <a:rect l="0" t="0" r="0" b="0"/>
                <a:pathLst>
                  <a:path w="156" h="204">
                    <a:moveTo>
                      <a:pt x="8" y="16"/>
                    </a:moveTo>
                    <a:lnTo>
                      <a:pt x="5" y="39"/>
                    </a:lnTo>
                    <a:lnTo>
                      <a:pt x="2" y="53"/>
                    </a:lnTo>
                    <a:lnTo>
                      <a:pt x="0" y="75"/>
                    </a:lnTo>
                    <a:lnTo>
                      <a:pt x="0" y="91"/>
                    </a:lnTo>
                    <a:lnTo>
                      <a:pt x="0" y="109"/>
                    </a:lnTo>
                    <a:lnTo>
                      <a:pt x="3" y="127"/>
                    </a:lnTo>
                    <a:lnTo>
                      <a:pt x="7" y="148"/>
                    </a:lnTo>
                    <a:lnTo>
                      <a:pt x="10" y="163"/>
                    </a:lnTo>
                    <a:lnTo>
                      <a:pt x="15" y="178"/>
                    </a:lnTo>
                    <a:lnTo>
                      <a:pt x="15" y="188"/>
                    </a:lnTo>
                    <a:lnTo>
                      <a:pt x="15" y="197"/>
                    </a:lnTo>
                    <a:lnTo>
                      <a:pt x="18" y="201"/>
                    </a:lnTo>
                    <a:lnTo>
                      <a:pt x="23" y="203"/>
                    </a:lnTo>
                    <a:lnTo>
                      <a:pt x="30" y="203"/>
                    </a:lnTo>
                    <a:lnTo>
                      <a:pt x="35" y="201"/>
                    </a:lnTo>
                    <a:lnTo>
                      <a:pt x="42" y="198"/>
                    </a:lnTo>
                    <a:lnTo>
                      <a:pt x="49" y="193"/>
                    </a:lnTo>
                    <a:lnTo>
                      <a:pt x="54" y="184"/>
                    </a:lnTo>
                    <a:lnTo>
                      <a:pt x="56" y="177"/>
                    </a:lnTo>
                    <a:lnTo>
                      <a:pt x="55" y="170"/>
                    </a:lnTo>
                    <a:lnTo>
                      <a:pt x="52" y="164"/>
                    </a:lnTo>
                    <a:lnTo>
                      <a:pt x="49" y="151"/>
                    </a:lnTo>
                    <a:lnTo>
                      <a:pt x="50" y="138"/>
                    </a:lnTo>
                    <a:lnTo>
                      <a:pt x="50" y="123"/>
                    </a:lnTo>
                    <a:lnTo>
                      <a:pt x="54" y="109"/>
                    </a:lnTo>
                    <a:lnTo>
                      <a:pt x="57" y="98"/>
                    </a:lnTo>
                    <a:lnTo>
                      <a:pt x="62" y="93"/>
                    </a:lnTo>
                    <a:lnTo>
                      <a:pt x="67" y="89"/>
                    </a:lnTo>
                    <a:lnTo>
                      <a:pt x="73" y="86"/>
                    </a:lnTo>
                    <a:lnTo>
                      <a:pt x="84" y="86"/>
                    </a:lnTo>
                    <a:lnTo>
                      <a:pt x="92" y="89"/>
                    </a:lnTo>
                    <a:lnTo>
                      <a:pt x="96" y="95"/>
                    </a:lnTo>
                    <a:lnTo>
                      <a:pt x="100" y="103"/>
                    </a:lnTo>
                    <a:lnTo>
                      <a:pt x="100" y="115"/>
                    </a:lnTo>
                    <a:lnTo>
                      <a:pt x="101" y="136"/>
                    </a:lnTo>
                    <a:lnTo>
                      <a:pt x="100" y="154"/>
                    </a:lnTo>
                    <a:lnTo>
                      <a:pt x="97" y="165"/>
                    </a:lnTo>
                    <a:lnTo>
                      <a:pt x="96" y="173"/>
                    </a:lnTo>
                    <a:lnTo>
                      <a:pt x="96" y="178"/>
                    </a:lnTo>
                    <a:lnTo>
                      <a:pt x="98" y="182"/>
                    </a:lnTo>
                    <a:lnTo>
                      <a:pt x="100" y="186"/>
                    </a:lnTo>
                    <a:lnTo>
                      <a:pt x="104" y="189"/>
                    </a:lnTo>
                    <a:lnTo>
                      <a:pt x="109" y="191"/>
                    </a:lnTo>
                    <a:lnTo>
                      <a:pt x="116" y="191"/>
                    </a:lnTo>
                    <a:lnTo>
                      <a:pt x="129" y="190"/>
                    </a:lnTo>
                    <a:lnTo>
                      <a:pt x="133" y="188"/>
                    </a:lnTo>
                    <a:lnTo>
                      <a:pt x="137" y="186"/>
                    </a:lnTo>
                    <a:lnTo>
                      <a:pt x="139" y="177"/>
                    </a:lnTo>
                    <a:lnTo>
                      <a:pt x="138" y="168"/>
                    </a:lnTo>
                    <a:lnTo>
                      <a:pt x="140" y="147"/>
                    </a:lnTo>
                    <a:lnTo>
                      <a:pt x="145" y="125"/>
                    </a:lnTo>
                    <a:lnTo>
                      <a:pt x="150" y="94"/>
                    </a:lnTo>
                    <a:lnTo>
                      <a:pt x="155" y="68"/>
                    </a:lnTo>
                    <a:lnTo>
                      <a:pt x="155" y="40"/>
                    </a:lnTo>
                    <a:lnTo>
                      <a:pt x="149" y="16"/>
                    </a:lnTo>
                    <a:lnTo>
                      <a:pt x="147" y="0"/>
                    </a:lnTo>
                    <a:lnTo>
                      <a:pt x="8" y="16"/>
                    </a:lnTo>
                  </a:path>
                </a:pathLst>
              </a:custGeom>
              <a:solidFill>
                <a:srgbClr val="5F5F5F">
                  <a:alpha val="100000"/>
                </a:srgbClr>
              </a:solid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54361" name="Freeform 9"/>
              <p:cNvSpPr/>
              <p:nvPr/>
            </p:nvSpPr>
            <p:spPr>
              <a:xfrm>
                <a:off x="3507" y="1578"/>
                <a:ext cx="206" cy="390"/>
              </a:xfrm>
              <a:custGeom>
                <a:avLst/>
                <a:gdLst/>
                <a:ahLst/>
                <a:cxnLst>
                  <a:cxn ang="0">
                    <a:pos x="4" y="78"/>
                  </a:cxn>
                  <a:cxn ang="0">
                    <a:pos x="0" y="112"/>
                  </a:cxn>
                  <a:cxn ang="0">
                    <a:pos x="2" y="148"/>
                  </a:cxn>
                  <a:cxn ang="0">
                    <a:pos x="11" y="181"/>
                  </a:cxn>
                  <a:cxn ang="0">
                    <a:pos x="27" y="215"/>
                  </a:cxn>
                  <a:cxn ang="0">
                    <a:pos x="41" y="247"/>
                  </a:cxn>
                  <a:cxn ang="0">
                    <a:pos x="49" y="297"/>
                  </a:cxn>
                  <a:cxn ang="0">
                    <a:pos x="51" y="348"/>
                  </a:cxn>
                  <a:cxn ang="0">
                    <a:pos x="50" y="382"/>
                  </a:cxn>
                  <a:cxn ang="0">
                    <a:pos x="64" y="388"/>
                  </a:cxn>
                  <a:cxn ang="0">
                    <a:pos x="76" y="387"/>
                  </a:cxn>
                  <a:cxn ang="0">
                    <a:pos x="89" y="382"/>
                  </a:cxn>
                  <a:cxn ang="0">
                    <a:pos x="98" y="372"/>
                  </a:cxn>
                  <a:cxn ang="0">
                    <a:pos x="96" y="352"/>
                  </a:cxn>
                  <a:cxn ang="0">
                    <a:pos x="86" y="309"/>
                  </a:cxn>
                  <a:cxn ang="0">
                    <a:pos x="90" y="257"/>
                  </a:cxn>
                  <a:cxn ang="0">
                    <a:pos x="96" y="240"/>
                  </a:cxn>
                  <a:cxn ang="0">
                    <a:pos x="113" y="228"/>
                  </a:cxn>
                  <a:cxn ang="0">
                    <a:pos x="130" y="227"/>
                  </a:cxn>
                  <a:cxn ang="0">
                    <a:pos x="142" y="236"/>
                  </a:cxn>
                  <a:cxn ang="0">
                    <a:pos x="152" y="261"/>
                  </a:cxn>
                  <a:cxn ang="0">
                    <a:pos x="152" y="302"/>
                  </a:cxn>
                  <a:cxn ang="0">
                    <a:pos x="139" y="343"/>
                  </a:cxn>
                  <a:cxn ang="0">
                    <a:pos x="129" y="361"/>
                  </a:cxn>
                  <a:cxn ang="0">
                    <a:pos x="131" y="372"/>
                  </a:cxn>
                  <a:cxn ang="0">
                    <a:pos x="139" y="379"/>
                  </a:cxn>
                  <a:cxn ang="0">
                    <a:pos x="150" y="383"/>
                  </a:cxn>
                  <a:cxn ang="0">
                    <a:pos x="160" y="383"/>
                  </a:cxn>
                  <a:cxn ang="0">
                    <a:pos x="172" y="380"/>
                  </a:cxn>
                  <a:cxn ang="0">
                    <a:pos x="184" y="367"/>
                  </a:cxn>
                  <a:cxn ang="0">
                    <a:pos x="191" y="346"/>
                  </a:cxn>
                  <a:cxn ang="0">
                    <a:pos x="195" y="313"/>
                  </a:cxn>
                  <a:cxn ang="0">
                    <a:pos x="192" y="243"/>
                  </a:cxn>
                  <a:cxn ang="0">
                    <a:pos x="191" y="177"/>
                  </a:cxn>
                  <a:cxn ang="0">
                    <a:pos x="201" y="132"/>
                  </a:cxn>
                  <a:cxn ang="0">
                    <a:pos x="198" y="71"/>
                  </a:cxn>
                  <a:cxn ang="0">
                    <a:pos x="180" y="34"/>
                  </a:cxn>
                  <a:cxn ang="0">
                    <a:pos x="145" y="8"/>
                  </a:cxn>
                  <a:cxn ang="0">
                    <a:pos x="94" y="7"/>
                  </a:cxn>
                  <a:cxn ang="0">
                    <a:pos x="48" y="24"/>
                  </a:cxn>
                  <a:cxn ang="0">
                    <a:pos x="8" y="58"/>
                  </a:cxn>
                </a:cxnLst>
                <a:rect l="0" t="0" r="0" b="0"/>
                <a:pathLst>
                  <a:path w="206" h="390">
                    <a:moveTo>
                      <a:pt x="8" y="58"/>
                    </a:moveTo>
                    <a:lnTo>
                      <a:pt x="4" y="78"/>
                    </a:lnTo>
                    <a:lnTo>
                      <a:pt x="1" y="94"/>
                    </a:lnTo>
                    <a:lnTo>
                      <a:pt x="0" y="112"/>
                    </a:lnTo>
                    <a:lnTo>
                      <a:pt x="0" y="126"/>
                    </a:lnTo>
                    <a:lnTo>
                      <a:pt x="2" y="148"/>
                    </a:lnTo>
                    <a:lnTo>
                      <a:pt x="8" y="165"/>
                    </a:lnTo>
                    <a:lnTo>
                      <a:pt x="11" y="181"/>
                    </a:lnTo>
                    <a:lnTo>
                      <a:pt x="18" y="200"/>
                    </a:lnTo>
                    <a:lnTo>
                      <a:pt x="27" y="215"/>
                    </a:lnTo>
                    <a:lnTo>
                      <a:pt x="32" y="230"/>
                    </a:lnTo>
                    <a:lnTo>
                      <a:pt x="41" y="247"/>
                    </a:lnTo>
                    <a:lnTo>
                      <a:pt x="44" y="266"/>
                    </a:lnTo>
                    <a:lnTo>
                      <a:pt x="49" y="297"/>
                    </a:lnTo>
                    <a:lnTo>
                      <a:pt x="50" y="328"/>
                    </a:lnTo>
                    <a:lnTo>
                      <a:pt x="51" y="348"/>
                    </a:lnTo>
                    <a:lnTo>
                      <a:pt x="49" y="365"/>
                    </a:lnTo>
                    <a:lnTo>
                      <a:pt x="50" y="382"/>
                    </a:lnTo>
                    <a:lnTo>
                      <a:pt x="57" y="387"/>
                    </a:lnTo>
                    <a:lnTo>
                      <a:pt x="64" y="388"/>
                    </a:lnTo>
                    <a:lnTo>
                      <a:pt x="70" y="389"/>
                    </a:lnTo>
                    <a:lnTo>
                      <a:pt x="76" y="387"/>
                    </a:lnTo>
                    <a:lnTo>
                      <a:pt x="83" y="385"/>
                    </a:lnTo>
                    <a:lnTo>
                      <a:pt x="89" y="382"/>
                    </a:lnTo>
                    <a:lnTo>
                      <a:pt x="96" y="376"/>
                    </a:lnTo>
                    <a:lnTo>
                      <a:pt x="98" y="372"/>
                    </a:lnTo>
                    <a:lnTo>
                      <a:pt x="100" y="367"/>
                    </a:lnTo>
                    <a:lnTo>
                      <a:pt x="96" y="352"/>
                    </a:lnTo>
                    <a:lnTo>
                      <a:pt x="89" y="337"/>
                    </a:lnTo>
                    <a:lnTo>
                      <a:pt x="86" y="309"/>
                    </a:lnTo>
                    <a:lnTo>
                      <a:pt x="87" y="280"/>
                    </a:lnTo>
                    <a:lnTo>
                      <a:pt x="90" y="257"/>
                    </a:lnTo>
                    <a:lnTo>
                      <a:pt x="92" y="248"/>
                    </a:lnTo>
                    <a:lnTo>
                      <a:pt x="96" y="240"/>
                    </a:lnTo>
                    <a:lnTo>
                      <a:pt x="106" y="231"/>
                    </a:lnTo>
                    <a:lnTo>
                      <a:pt x="113" y="228"/>
                    </a:lnTo>
                    <a:lnTo>
                      <a:pt x="122" y="226"/>
                    </a:lnTo>
                    <a:lnTo>
                      <a:pt x="130" y="227"/>
                    </a:lnTo>
                    <a:lnTo>
                      <a:pt x="138" y="230"/>
                    </a:lnTo>
                    <a:lnTo>
                      <a:pt x="142" y="236"/>
                    </a:lnTo>
                    <a:lnTo>
                      <a:pt x="146" y="242"/>
                    </a:lnTo>
                    <a:lnTo>
                      <a:pt x="152" y="261"/>
                    </a:lnTo>
                    <a:lnTo>
                      <a:pt x="155" y="281"/>
                    </a:lnTo>
                    <a:lnTo>
                      <a:pt x="152" y="302"/>
                    </a:lnTo>
                    <a:lnTo>
                      <a:pt x="143" y="324"/>
                    </a:lnTo>
                    <a:lnTo>
                      <a:pt x="139" y="343"/>
                    </a:lnTo>
                    <a:lnTo>
                      <a:pt x="131" y="353"/>
                    </a:lnTo>
                    <a:lnTo>
                      <a:pt x="129" y="361"/>
                    </a:lnTo>
                    <a:lnTo>
                      <a:pt x="130" y="367"/>
                    </a:lnTo>
                    <a:lnTo>
                      <a:pt x="131" y="372"/>
                    </a:lnTo>
                    <a:lnTo>
                      <a:pt x="134" y="375"/>
                    </a:lnTo>
                    <a:lnTo>
                      <a:pt x="139" y="379"/>
                    </a:lnTo>
                    <a:lnTo>
                      <a:pt x="145" y="382"/>
                    </a:lnTo>
                    <a:lnTo>
                      <a:pt x="150" y="383"/>
                    </a:lnTo>
                    <a:lnTo>
                      <a:pt x="155" y="384"/>
                    </a:lnTo>
                    <a:lnTo>
                      <a:pt x="160" y="383"/>
                    </a:lnTo>
                    <a:lnTo>
                      <a:pt x="167" y="382"/>
                    </a:lnTo>
                    <a:lnTo>
                      <a:pt x="172" y="380"/>
                    </a:lnTo>
                    <a:lnTo>
                      <a:pt x="177" y="377"/>
                    </a:lnTo>
                    <a:lnTo>
                      <a:pt x="184" y="367"/>
                    </a:lnTo>
                    <a:lnTo>
                      <a:pt x="189" y="354"/>
                    </a:lnTo>
                    <a:lnTo>
                      <a:pt x="191" y="346"/>
                    </a:lnTo>
                    <a:lnTo>
                      <a:pt x="194" y="339"/>
                    </a:lnTo>
                    <a:lnTo>
                      <a:pt x="195" y="313"/>
                    </a:lnTo>
                    <a:lnTo>
                      <a:pt x="194" y="285"/>
                    </a:lnTo>
                    <a:lnTo>
                      <a:pt x="192" y="243"/>
                    </a:lnTo>
                    <a:lnTo>
                      <a:pt x="191" y="212"/>
                    </a:lnTo>
                    <a:lnTo>
                      <a:pt x="191" y="177"/>
                    </a:lnTo>
                    <a:lnTo>
                      <a:pt x="194" y="157"/>
                    </a:lnTo>
                    <a:lnTo>
                      <a:pt x="201" y="132"/>
                    </a:lnTo>
                    <a:lnTo>
                      <a:pt x="205" y="110"/>
                    </a:lnTo>
                    <a:lnTo>
                      <a:pt x="198" y="71"/>
                    </a:lnTo>
                    <a:lnTo>
                      <a:pt x="191" y="50"/>
                    </a:lnTo>
                    <a:lnTo>
                      <a:pt x="180" y="34"/>
                    </a:lnTo>
                    <a:lnTo>
                      <a:pt x="164" y="19"/>
                    </a:lnTo>
                    <a:lnTo>
                      <a:pt x="145" y="8"/>
                    </a:lnTo>
                    <a:lnTo>
                      <a:pt x="114" y="0"/>
                    </a:lnTo>
                    <a:lnTo>
                      <a:pt x="94" y="7"/>
                    </a:lnTo>
                    <a:lnTo>
                      <a:pt x="69" y="12"/>
                    </a:lnTo>
                    <a:lnTo>
                      <a:pt x="48" y="24"/>
                    </a:lnTo>
                    <a:lnTo>
                      <a:pt x="25" y="40"/>
                    </a:lnTo>
                    <a:lnTo>
                      <a:pt x="8" y="58"/>
                    </a:lnTo>
                  </a:path>
                </a:pathLst>
              </a:custGeom>
              <a:solidFill>
                <a:srgbClr val="000000">
                  <a:alpha val="100000"/>
                </a:srgbClr>
              </a:solid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54362" name="Freeform 10"/>
              <p:cNvSpPr/>
              <p:nvPr/>
            </p:nvSpPr>
            <p:spPr>
              <a:xfrm>
                <a:off x="3515" y="1624"/>
                <a:ext cx="158" cy="196"/>
              </a:xfrm>
              <a:custGeom>
                <a:avLst/>
                <a:gdLst/>
                <a:ahLst/>
                <a:cxnLst>
                  <a:cxn ang="0">
                    <a:pos x="0" y="20"/>
                  </a:cxn>
                  <a:cxn ang="0">
                    <a:pos x="16" y="32"/>
                  </a:cxn>
                  <a:cxn ang="0">
                    <a:pos x="34" y="36"/>
                  </a:cxn>
                  <a:cxn ang="0">
                    <a:pos x="57" y="36"/>
                  </a:cxn>
                  <a:cxn ang="0">
                    <a:pos x="74" y="44"/>
                  </a:cxn>
                  <a:cxn ang="0">
                    <a:pos x="82" y="67"/>
                  </a:cxn>
                  <a:cxn ang="0">
                    <a:pos x="91" y="84"/>
                  </a:cxn>
                  <a:cxn ang="0">
                    <a:pos x="105" y="104"/>
                  </a:cxn>
                  <a:cxn ang="0">
                    <a:pos x="112" y="127"/>
                  </a:cxn>
                  <a:cxn ang="0">
                    <a:pos x="117" y="152"/>
                  </a:cxn>
                  <a:cxn ang="0">
                    <a:pos x="118" y="168"/>
                  </a:cxn>
                  <a:cxn ang="0">
                    <a:pos x="114" y="180"/>
                  </a:cxn>
                  <a:cxn ang="0">
                    <a:pos x="106" y="184"/>
                  </a:cxn>
                  <a:cxn ang="0">
                    <a:pos x="98" y="179"/>
                  </a:cxn>
                  <a:cxn ang="0">
                    <a:pos x="93" y="173"/>
                  </a:cxn>
                  <a:cxn ang="0">
                    <a:pos x="93" y="163"/>
                  </a:cxn>
                  <a:cxn ang="0">
                    <a:pos x="85" y="150"/>
                  </a:cxn>
                  <a:cxn ang="0">
                    <a:pos x="80" y="158"/>
                  </a:cxn>
                  <a:cxn ang="0">
                    <a:pos x="77" y="168"/>
                  </a:cxn>
                  <a:cxn ang="0">
                    <a:pos x="77" y="182"/>
                  </a:cxn>
                  <a:cxn ang="0">
                    <a:pos x="80" y="190"/>
                  </a:cxn>
                  <a:cxn ang="0">
                    <a:pos x="86" y="195"/>
                  </a:cxn>
                  <a:cxn ang="0">
                    <a:pos x="95" y="187"/>
                  </a:cxn>
                  <a:cxn ang="0">
                    <a:pos x="115" y="185"/>
                  </a:cxn>
                  <a:cxn ang="0">
                    <a:pos x="132" y="186"/>
                  </a:cxn>
                  <a:cxn ang="0">
                    <a:pos x="139" y="195"/>
                  </a:cxn>
                  <a:cxn ang="0">
                    <a:pos x="149" y="182"/>
                  </a:cxn>
                  <a:cxn ang="0">
                    <a:pos x="155" y="165"/>
                  </a:cxn>
                  <a:cxn ang="0">
                    <a:pos x="155" y="129"/>
                  </a:cxn>
                  <a:cxn ang="0">
                    <a:pos x="149" y="97"/>
                  </a:cxn>
                  <a:cxn ang="0">
                    <a:pos x="147" y="81"/>
                  </a:cxn>
                  <a:cxn ang="0">
                    <a:pos x="143" y="59"/>
                  </a:cxn>
                  <a:cxn ang="0">
                    <a:pos x="141" y="34"/>
                  </a:cxn>
                  <a:cxn ang="0">
                    <a:pos x="146" y="14"/>
                  </a:cxn>
                  <a:cxn ang="0">
                    <a:pos x="149" y="2"/>
                  </a:cxn>
                </a:cxnLst>
                <a:rect l="0" t="0" r="0" b="0"/>
                <a:pathLst>
                  <a:path w="158" h="196">
                    <a:moveTo>
                      <a:pt x="5" y="0"/>
                    </a:moveTo>
                    <a:lnTo>
                      <a:pt x="0" y="20"/>
                    </a:lnTo>
                    <a:lnTo>
                      <a:pt x="5" y="27"/>
                    </a:lnTo>
                    <a:lnTo>
                      <a:pt x="16" y="32"/>
                    </a:lnTo>
                    <a:lnTo>
                      <a:pt x="25" y="34"/>
                    </a:lnTo>
                    <a:lnTo>
                      <a:pt x="34" y="36"/>
                    </a:lnTo>
                    <a:lnTo>
                      <a:pt x="46" y="37"/>
                    </a:lnTo>
                    <a:lnTo>
                      <a:pt x="57" y="36"/>
                    </a:lnTo>
                    <a:lnTo>
                      <a:pt x="70" y="34"/>
                    </a:lnTo>
                    <a:lnTo>
                      <a:pt x="74" y="44"/>
                    </a:lnTo>
                    <a:lnTo>
                      <a:pt x="78" y="56"/>
                    </a:lnTo>
                    <a:lnTo>
                      <a:pt x="82" y="67"/>
                    </a:lnTo>
                    <a:lnTo>
                      <a:pt x="86" y="76"/>
                    </a:lnTo>
                    <a:lnTo>
                      <a:pt x="91" y="84"/>
                    </a:lnTo>
                    <a:lnTo>
                      <a:pt x="101" y="97"/>
                    </a:lnTo>
                    <a:lnTo>
                      <a:pt x="105" y="104"/>
                    </a:lnTo>
                    <a:lnTo>
                      <a:pt x="108" y="115"/>
                    </a:lnTo>
                    <a:lnTo>
                      <a:pt x="112" y="127"/>
                    </a:lnTo>
                    <a:lnTo>
                      <a:pt x="115" y="139"/>
                    </a:lnTo>
                    <a:lnTo>
                      <a:pt x="117" y="152"/>
                    </a:lnTo>
                    <a:lnTo>
                      <a:pt x="118" y="160"/>
                    </a:lnTo>
                    <a:lnTo>
                      <a:pt x="118" y="168"/>
                    </a:lnTo>
                    <a:lnTo>
                      <a:pt x="116" y="174"/>
                    </a:lnTo>
                    <a:lnTo>
                      <a:pt x="114" y="180"/>
                    </a:lnTo>
                    <a:lnTo>
                      <a:pt x="110" y="183"/>
                    </a:lnTo>
                    <a:lnTo>
                      <a:pt x="106" y="184"/>
                    </a:lnTo>
                    <a:lnTo>
                      <a:pt x="101" y="182"/>
                    </a:lnTo>
                    <a:lnTo>
                      <a:pt x="98" y="179"/>
                    </a:lnTo>
                    <a:lnTo>
                      <a:pt x="95" y="177"/>
                    </a:lnTo>
                    <a:lnTo>
                      <a:pt x="93" y="173"/>
                    </a:lnTo>
                    <a:lnTo>
                      <a:pt x="92" y="168"/>
                    </a:lnTo>
                    <a:lnTo>
                      <a:pt x="93" y="163"/>
                    </a:lnTo>
                    <a:lnTo>
                      <a:pt x="94" y="159"/>
                    </a:lnTo>
                    <a:lnTo>
                      <a:pt x="85" y="150"/>
                    </a:lnTo>
                    <a:lnTo>
                      <a:pt x="82" y="154"/>
                    </a:lnTo>
                    <a:lnTo>
                      <a:pt x="80" y="158"/>
                    </a:lnTo>
                    <a:lnTo>
                      <a:pt x="79" y="162"/>
                    </a:lnTo>
                    <a:lnTo>
                      <a:pt x="77" y="168"/>
                    </a:lnTo>
                    <a:lnTo>
                      <a:pt x="76" y="174"/>
                    </a:lnTo>
                    <a:lnTo>
                      <a:pt x="77" y="182"/>
                    </a:lnTo>
                    <a:lnTo>
                      <a:pt x="78" y="185"/>
                    </a:lnTo>
                    <a:lnTo>
                      <a:pt x="80" y="190"/>
                    </a:lnTo>
                    <a:lnTo>
                      <a:pt x="84" y="193"/>
                    </a:lnTo>
                    <a:lnTo>
                      <a:pt x="86" y="195"/>
                    </a:lnTo>
                    <a:lnTo>
                      <a:pt x="90" y="191"/>
                    </a:lnTo>
                    <a:lnTo>
                      <a:pt x="95" y="187"/>
                    </a:lnTo>
                    <a:lnTo>
                      <a:pt x="103" y="185"/>
                    </a:lnTo>
                    <a:lnTo>
                      <a:pt x="115" y="185"/>
                    </a:lnTo>
                    <a:lnTo>
                      <a:pt x="123" y="185"/>
                    </a:lnTo>
                    <a:lnTo>
                      <a:pt x="132" y="186"/>
                    </a:lnTo>
                    <a:lnTo>
                      <a:pt x="136" y="190"/>
                    </a:lnTo>
                    <a:lnTo>
                      <a:pt x="139" y="195"/>
                    </a:lnTo>
                    <a:lnTo>
                      <a:pt x="147" y="188"/>
                    </a:lnTo>
                    <a:lnTo>
                      <a:pt x="149" y="182"/>
                    </a:lnTo>
                    <a:lnTo>
                      <a:pt x="153" y="173"/>
                    </a:lnTo>
                    <a:lnTo>
                      <a:pt x="155" y="165"/>
                    </a:lnTo>
                    <a:lnTo>
                      <a:pt x="157" y="148"/>
                    </a:lnTo>
                    <a:lnTo>
                      <a:pt x="155" y="129"/>
                    </a:lnTo>
                    <a:lnTo>
                      <a:pt x="153" y="112"/>
                    </a:lnTo>
                    <a:lnTo>
                      <a:pt x="149" y="97"/>
                    </a:lnTo>
                    <a:lnTo>
                      <a:pt x="148" y="89"/>
                    </a:lnTo>
                    <a:lnTo>
                      <a:pt x="147" y="81"/>
                    </a:lnTo>
                    <a:lnTo>
                      <a:pt x="145" y="72"/>
                    </a:lnTo>
                    <a:lnTo>
                      <a:pt x="143" y="59"/>
                    </a:lnTo>
                    <a:lnTo>
                      <a:pt x="142" y="46"/>
                    </a:lnTo>
                    <a:lnTo>
                      <a:pt x="141" y="34"/>
                    </a:lnTo>
                    <a:lnTo>
                      <a:pt x="142" y="23"/>
                    </a:lnTo>
                    <a:lnTo>
                      <a:pt x="146" y="14"/>
                    </a:lnTo>
                    <a:lnTo>
                      <a:pt x="150" y="9"/>
                    </a:lnTo>
                    <a:lnTo>
                      <a:pt x="149" y="2"/>
                    </a:lnTo>
                    <a:lnTo>
                      <a:pt x="5" y="0"/>
                    </a:lnTo>
                  </a:path>
                </a:pathLst>
              </a:custGeom>
              <a:solidFill>
                <a:srgbClr val="7F7F7F">
                  <a:alpha val="100000"/>
                </a:srgbClr>
              </a:solidFill>
              <a:ln w="9525">
                <a:noFill/>
              </a:ln>
            </p:spPr>
            <p:txBody>
              <a:bodyPr/>
              <a:lstStyle/>
              <a:p>
                <a:endParaRPr lang="zh-CN" altLang="en-US"/>
              </a:p>
            </p:txBody>
          </p:sp>
          <p:sp>
            <p:nvSpPr>
              <p:cNvPr id="54363" name="Freeform 11"/>
              <p:cNvSpPr/>
              <p:nvPr/>
            </p:nvSpPr>
            <p:spPr>
              <a:xfrm>
                <a:off x="3410" y="1440"/>
                <a:ext cx="399" cy="383"/>
              </a:xfrm>
              <a:custGeom>
                <a:avLst/>
                <a:gdLst/>
                <a:ahLst/>
                <a:cxnLst>
                  <a:cxn ang="0">
                    <a:pos x="137" y="7"/>
                  </a:cxn>
                  <a:cxn ang="0">
                    <a:pos x="108" y="11"/>
                  </a:cxn>
                  <a:cxn ang="0">
                    <a:pos x="78" y="20"/>
                  </a:cxn>
                  <a:cxn ang="0">
                    <a:pos x="40" y="38"/>
                  </a:cxn>
                  <a:cxn ang="0">
                    <a:pos x="16" y="64"/>
                  </a:cxn>
                  <a:cxn ang="0">
                    <a:pos x="2" y="94"/>
                  </a:cxn>
                  <a:cxn ang="0">
                    <a:pos x="1" y="129"/>
                  </a:cxn>
                  <a:cxn ang="0">
                    <a:pos x="12" y="157"/>
                  </a:cxn>
                  <a:cxn ang="0">
                    <a:pos x="41" y="166"/>
                  </a:cxn>
                  <a:cxn ang="0">
                    <a:pos x="102" y="199"/>
                  </a:cxn>
                  <a:cxn ang="0">
                    <a:pos x="134" y="211"/>
                  </a:cxn>
                  <a:cxn ang="0">
                    <a:pos x="166" y="213"/>
                  </a:cxn>
                  <a:cxn ang="0">
                    <a:pos x="186" y="234"/>
                  </a:cxn>
                  <a:cxn ang="0">
                    <a:pos x="201" y="262"/>
                  </a:cxn>
                  <a:cxn ang="0">
                    <a:pos x="217" y="292"/>
                  </a:cxn>
                  <a:cxn ang="0">
                    <a:pos x="226" y="330"/>
                  </a:cxn>
                  <a:cxn ang="0">
                    <a:pos x="225" y="352"/>
                  </a:cxn>
                  <a:cxn ang="0">
                    <a:pos x="214" y="361"/>
                  </a:cxn>
                  <a:cxn ang="0">
                    <a:pos x="203" y="354"/>
                  </a:cxn>
                  <a:cxn ang="0">
                    <a:pos x="202" y="341"/>
                  </a:cxn>
                  <a:cxn ang="0">
                    <a:pos x="191" y="332"/>
                  </a:cxn>
                  <a:cxn ang="0">
                    <a:pos x="186" y="345"/>
                  </a:cxn>
                  <a:cxn ang="0">
                    <a:pos x="186" y="363"/>
                  </a:cxn>
                  <a:cxn ang="0">
                    <a:pos x="196" y="374"/>
                  </a:cxn>
                  <a:cxn ang="0">
                    <a:pos x="219" y="382"/>
                  </a:cxn>
                  <a:cxn ang="0">
                    <a:pos x="240" y="378"/>
                  </a:cxn>
                  <a:cxn ang="0">
                    <a:pos x="255" y="366"/>
                  </a:cxn>
                  <a:cxn ang="0">
                    <a:pos x="263" y="342"/>
                  </a:cxn>
                  <a:cxn ang="0">
                    <a:pos x="261" y="289"/>
                  </a:cxn>
                  <a:cxn ang="0">
                    <a:pos x="255" y="258"/>
                  </a:cxn>
                  <a:cxn ang="0">
                    <a:pos x="251" y="224"/>
                  </a:cxn>
                  <a:cxn ang="0">
                    <a:pos x="252" y="196"/>
                  </a:cxn>
                  <a:cxn ang="0">
                    <a:pos x="276" y="196"/>
                  </a:cxn>
                  <a:cxn ang="0">
                    <a:pos x="309" y="200"/>
                  </a:cxn>
                  <a:cxn ang="0">
                    <a:pos x="330" y="180"/>
                  </a:cxn>
                  <a:cxn ang="0">
                    <a:pos x="348" y="162"/>
                  </a:cxn>
                  <a:cxn ang="0">
                    <a:pos x="367" y="143"/>
                  </a:cxn>
                  <a:cxn ang="0">
                    <a:pos x="384" y="128"/>
                  </a:cxn>
                  <a:cxn ang="0">
                    <a:pos x="395" y="115"/>
                  </a:cxn>
                  <a:cxn ang="0">
                    <a:pos x="398" y="95"/>
                  </a:cxn>
                  <a:cxn ang="0">
                    <a:pos x="393" y="72"/>
                  </a:cxn>
                  <a:cxn ang="0">
                    <a:pos x="382" y="53"/>
                  </a:cxn>
                  <a:cxn ang="0">
                    <a:pos x="366" y="31"/>
                  </a:cxn>
                  <a:cxn ang="0">
                    <a:pos x="341" y="13"/>
                  </a:cxn>
                  <a:cxn ang="0">
                    <a:pos x="316" y="3"/>
                  </a:cxn>
                  <a:cxn ang="0">
                    <a:pos x="280" y="0"/>
                  </a:cxn>
                  <a:cxn ang="0">
                    <a:pos x="255" y="2"/>
                  </a:cxn>
                  <a:cxn ang="0">
                    <a:pos x="242" y="8"/>
                  </a:cxn>
                  <a:cxn ang="0">
                    <a:pos x="219" y="4"/>
                  </a:cxn>
                  <a:cxn ang="0">
                    <a:pos x="194" y="3"/>
                  </a:cxn>
                  <a:cxn ang="0">
                    <a:pos x="168" y="12"/>
                  </a:cxn>
                </a:cxnLst>
                <a:rect l="0" t="0" r="0" b="0"/>
                <a:pathLst>
                  <a:path w="399" h="383">
                    <a:moveTo>
                      <a:pt x="158" y="16"/>
                    </a:moveTo>
                    <a:lnTo>
                      <a:pt x="144" y="8"/>
                    </a:lnTo>
                    <a:lnTo>
                      <a:pt x="137" y="7"/>
                    </a:lnTo>
                    <a:lnTo>
                      <a:pt x="129" y="8"/>
                    </a:lnTo>
                    <a:lnTo>
                      <a:pt x="117" y="9"/>
                    </a:lnTo>
                    <a:lnTo>
                      <a:pt x="108" y="11"/>
                    </a:lnTo>
                    <a:lnTo>
                      <a:pt x="94" y="14"/>
                    </a:lnTo>
                    <a:lnTo>
                      <a:pt x="85" y="18"/>
                    </a:lnTo>
                    <a:lnTo>
                      <a:pt x="78" y="20"/>
                    </a:lnTo>
                    <a:lnTo>
                      <a:pt x="66" y="25"/>
                    </a:lnTo>
                    <a:lnTo>
                      <a:pt x="49" y="32"/>
                    </a:lnTo>
                    <a:lnTo>
                      <a:pt x="40" y="38"/>
                    </a:lnTo>
                    <a:lnTo>
                      <a:pt x="32" y="44"/>
                    </a:lnTo>
                    <a:lnTo>
                      <a:pt x="23" y="54"/>
                    </a:lnTo>
                    <a:lnTo>
                      <a:pt x="16" y="64"/>
                    </a:lnTo>
                    <a:lnTo>
                      <a:pt x="8" y="76"/>
                    </a:lnTo>
                    <a:lnTo>
                      <a:pt x="5" y="84"/>
                    </a:lnTo>
                    <a:lnTo>
                      <a:pt x="2" y="94"/>
                    </a:lnTo>
                    <a:lnTo>
                      <a:pt x="0" y="106"/>
                    </a:lnTo>
                    <a:lnTo>
                      <a:pt x="0" y="118"/>
                    </a:lnTo>
                    <a:lnTo>
                      <a:pt x="1" y="129"/>
                    </a:lnTo>
                    <a:lnTo>
                      <a:pt x="3" y="139"/>
                    </a:lnTo>
                    <a:lnTo>
                      <a:pt x="7" y="148"/>
                    </a:lnTo>
                    <a:lnTo>
                      <a:pt x="12" y="157"/>
                    </a:lnTo>
                    <a:lnTo>
                      <a:pt x="21" y="159"/>
                    </a:lnTo>
                    <a:lnTo>
                      <a:pt x="32" y="162"/>
                    </a:lnTo>
                    <a:lnTo>
                      <a:pt x="41" y="166"/>
                    </a:lnTo>
                    <a:lnTo>
                      <a:pt x="56" y="173"/>
                    </a:lnTo>
                    <a:lnTo>
                      <a:pt x="79" y="186"/>
                    </a:lnTo>
                    <a:lnTo>
                      <a:pt x="102" y="199"/>
                    </a:lnTo>
                    <a:lnTo>
                      <a:pt x="113" y="205"/>
                    </a:lnTo>
                    <a:lnTo>
                      <a:pt x="124" y="209"/>
                    </a:lnTo>
                    <a:lnTo>
                      <a:pt x="134" y="211"/>
                    </a:lnTo>
                    <a:lnTo>
                      <a:pt x="143" y="213"/>
                    </a:lnTo>
                    <a:lnTo>
                      <a:pt x="154" y="214"/>
                    </a:lnTo>
                    <a:lnTo>
                      <a:pt x="166" y="213"/>
                    </a:lnTo>
                    <a:lnTo>
                      <a:pt x="178" y="211"/>
                    </a:lnTo>
                    <a:lnTo>
                      <a:pt x="182" y="222"/>
                    </a:lnTo>
                    <a:lnTo>
                      <a:pt x="186" y="234"/>
                    </a:lnTo>
                    <a:lnTo>
                      <a:pt x="191" y="244"/>
                    </a:lnTo>
                    <a:lnTo>
                      <a:pt x="194" y="254"/>
                    </a:lnTo>
                    <a:lnTo>
                      <a:pt x="201" y="262"/>
                    </a:lnTo>
                    <a:lnTo>
                      <a:pt x="210" y="274"/>
                    </a:lnTo>
                    <a:lnTo>
                      <a:pt x="213" y="281"/>
                    </a:lnTo>
                    <a:lnTo>
                      <a:pt x="217" y="292"/>
                    </a:lnTo>
                    <a:lnTo>
                      <a:pt x="220" y="305"/>
                    </a:lnTo>
                    <a:lnTo>
                      <a:pt x="224" y="317"/>
                    </a:lnTo>
                    <a:lnTo>
                      <a:pt x="226" y="330"/>
                    </a:lnTo>
                    <a:lnTo>
                      <a:pt x="227" y="337"/>
                    </a:lnTo>
                    <a:lnTo>
                      <a:pt x="227" y="345"/>
                    </a:lnTo>
                    <a:lnTo>
                      <a:pt x="225" y="352"/>
                    </a:lnTo>
                    <a:lnTo>
                      <a:pt x="222" y="357"/>
                    </a:lnTo>
                    <a:lnTo>
                      <a:pt x="219" y="360"/>
                    </a:lnTo>
                    <a:lnTo>
                      <a:pt x="214" y="361"/>
                    </a:lnTo>
                    <a:lnTo>
                      <a:pt x="210" y="359"/>
                    </a:lnTo>
                    <a:lnTo>
                      <a:pt x="206" y="357"/>
                    </a:lnTo>
                    <a:lnTo>
                      <a:pt x="203" y="354"/>
                    </a:lnTo>
                    <a:lnTo>
                      <a:pt x="202" y="350"/>
                    </a:lnTo>
                    <a:lnTo>
                      <a:pt x="201" y="346"/>
                    </a:lnTo>
                    <a:lnTo>
                      <a:pt x="202" y="341"/>
                    </a:lnTo>
                    <a:lnTo>
                      <a:pt x="203" y="336"/>
                    </a:lnTo>
                    <a:lnTo>
                      <a:pt x="194" y="327"/>
                    </a:lnTo>
                    <a:lnTo>
                      <a:pt x="191" y="332"/>
                    </a:lnTo>
                    <a:lnTo>
                      <a:pt x="188" y="336"/>
                    </a:lnTo>
                    <a:lnTo>
                      <a:pt x="187" y="339"/>
                    </a:lnTo>
                    <a:lnTo>
                      <a:pt x="186" y="345"/>
                    </a:lnTo>
                    <a:lnTo>
                      <a:pt x="185" y="352"/>
                    </a:lnTo>
                    <a:lnTo>
                      <a:pt x="186" y="359"/>
                    </a:lnTo>
                    <a:lnTo>
                      <a:pt x="186" y="363"/>
                    </a:lnTo>
                    <a:lnTo>
                      <a:pt x="188" y="367"/>
                    </a:lnTo>
                    <a:lnTo>
                      <a:pt x="193" y="371"/>
                    </a:lnTo>
                    <a:lnTo>
                      <a:pt x="196" y="374"/>
                    </a:lnTo>
                    <a:lnTo>
                      <a:pt x="203" y="379"/>
                    </a:lnTo>
                    <a:lnTo>
                      <a:pt x="210" y="382"/>
                    </a:lnTo>
                    <a:lnTo>
                      <a:pt x="219" y="382"/>
                    </a:lnTo>
                    <a:lnTo>
                      <a:pt x="225" y="382"/>
                    </a:lnTo>
                    <a:lnTo>
                      <a:pt x="233" y="381"/>
                    </a:lnTo>
                    <a:lnTo>
                      <a:pt x="240" y="378"/>
                    </a:lnTo>
                    <a:lnTo>
                      <a:pt x="245" y="376"/>
                    </a:lnTo>
                    <a:lnTo>
                      <a:pt x="251" y="371"/>
                    </a:lnTo>
                    <a:lnTo>
                      <a:pt x="255" y="366"/>
                    </a:lnTo>
                    <a:lnTo>
                      <a:pt x="258" y="359"/>
                    </a:lnTo>
                    <a:lnTo>
                      <a:pt x="261" y="351"/>
                    </a:lnTo>
                    <a:lnTo>
                      <a:pt x="263" y="342"/>
                    </a:lnTo>
                    <a:lnTo>
                      <a:pt x="265" y="325"/>
                    </a:lnTo>
                    <a:lnTo>
                      <a:pt x="263" y="306"/>
                    </a:lnTo>
                    <a:lnTo>
                      <a:pt x="261" y="289"/>
                    </a:lnTo>
                    <a:lnTo>
                      <a:pt x="258" y="274"/>
                    </a:lnTo>
                    <a:lnTo>
                      <a:pt x="256" y="266"/>
                    </a:lnTo>
                    <a:lnTo>
                      <a:pt x="255" y="258"/>
                    </a:lnTo>
                    <a:lnTo>
                      <a:pt x="253" y="249"/>
                    </a:lnTo>
                    <a:lnTo>
                      <a:pt x="251" y="236"/>
                    </a:lnTo>
                    <a:lnTo>
                      <a:pt x="251" y="224"/>
                    </a:lnTo>
                    <a:lnTo>
                      <a:pt x="250" y="211"/>
                    </a:lnTo>
                    <a:lnTo>
                      <a:pt x="251" y="200"/>
                    </a:lnTo>
                    <a:lnTo>
                      <a:pt x="252" y="196"/>
                    </a:lnTo>
                    <a:lnTo>
                      <a:pt x="259" y="187"/>
                    </a:lnTo>
                    <a:lnTo>
                      <a:pt x="258" y="179"/>
                    </a:lnTo>
                    <a:lnTo>
                      <a:pt x="276" y="196"/>
                    </a:lnTo>
                    <a:lnTo>
                      <a:pt x="296" y="211"/>
                    </a:lnTo>
                    <a:lnTo>
                      <a:pt x="305" y="204"/>
                    </a:lnTo>
                    <a:lnTo>
                      <a:pt x="309" y="200"/>
                    </a:lnTo>
                    <a:lnTo>
                      <a:pt x="316" y="193"/>
                    </a:lnTo>
                    <a:lnTo>
                      <a:pt x="323" y="187"/>
                    </a:lnTo>
                    <a:lnTo>
                      <a:pt x="330" y="180"/>
                    </a:lnTo>
                    <a:lnTo>
                      <a:pt x="335" y="175"/>
                    </a:lnTo>
                    <a:lnTo>
                      <a:pt x="341" y="168"/>
                    </a:lnTo>
                    <a:lnTo>
                      <a:pt x="348" y="162"/>
                    </a:lnTo>
                    <a:lnTo>
                      <a:pt x="356" y="155"/>
                    </a:lnTo>
                    <a:lnTo>
                      <a:pt x="361" y="149"/>
                    </a:lnTo>
                    <a:lnTo>
                      <a:pt x="367" y="143"/>
                    </a:lnTo>
                    <a:lnTo>
                      <a:pt x="373" y="138"/>
                    </a:lnTo>
                    <a:lnTo>
                      <a:pt x="380" y="132"/>
                    </a:lnTo>
                    <a:lnTo>
                      <a:pt x="384" y="128"/>
                    </a:lnTo>
                    <a:lnTo>
                      <a:pt x="388" y="125"/>
                    </a:lnTo>
                    <a:lnTo>
                      <a:pt x="391" y="121"/>
                    </a:lnTo>
                    <a:lnTo>
                      <a:pt x="395" y="115"/>
                    </a:lnTo>
                    <a:lnTo>
                      <a:pt x="397" y="108"/>
                    </a:lnTo>
                    <a:lnTo>
                      <a:pt x="397" y="103"/>
                    </a:lnTo>
                    <a:lnTo>
                      <a:pt x="398" y="95"/>
                    </a:lnTo>
                    <a:lnTo>
                      <a:pt x="397" y="86"/>
                    </a:lnTo>
                    <a:lnTo>
                      <a:pt x="395" y="77"/>
                    </a:lnTo>
                    <a:lnTo>
                      <a:pt x="393" y="72"/>
                    </a:lnTo>
                    <a:lnTo>
                      <a:pt x="391" y="68"/>
                    </a:lnTo>
                    <a:lnTo>
                      <a:pt x="387" y="59"/>
                    </a:lnTo>
                    <a:lnTo>
                      <a:pt x="382" y="53"/>
                    </a:lnTo>
                    <a:lnTo>
                      <a:pt x="376" y="44"/>
                    </a:lnTo>
                    <a:lnTo>
                      <a:pt x="372" y="38"/>
                    </a:lnTo>
                    <a:lnTo>
                      <a:pt x="366" y="31"/>
                    </a:lnTo>
                    <a:lnTo>
                      <a:pt x="360" y="26"/>
                    </a:lnTo>
                    <a:lnTo>
                      <a:pt x="351" y="18"/>
                    </a:lnTo>
                    <a:lnTo>
                      <a:pt x="341" y="13"/>
                    </a:lnTo>
                    <a:lnTo>
                      <a:pt x="333" y="10"/>
                    </a:lnTo>
                    <a:lnTo>
                      <a:pt x="324" y="5"/>
                    </a:lnTo>
                    <a:lnTo>
                      <a:pt x="316" y="3"/>
                    </a:lnTo>
                    <a:lnTo>
                      <a:pt x="304" y="1"/>
                    </a:lnTo>
                    <a:lnTo>
                      <a:pt x="291" y="0"/>
                    </a:lnTo>
                    <a:lnTo>
                      <a:pt x="280" y="0"/>
                    </a:lnTo>
                    <a:lnTo>
                      <a:pt x="269" y="0"/>
                    </a:lnTo>
                    <a:lnTo>
                      <a:pt x="263" y="1"/>
                    </a:lnTo>
                    <a:lnTo>
                      <a:pt x="255" y="2"/>
                    </a:lnTo>
                    <a:lnTo>
                      <a:pt x="248" y="4"/>
                    </a:lnTo>
                    <a:lnTo>
                      <a:pt x="244" y="6"/>
                    </a:lnTo>
                    <a:lnTo>
                      <a:pt x="242" y="8"/>
                    </a:lnTo>
                    <a:lnTo>
                      <a:pt x="236" y="6"/>
                    </a:lnTo>
                    <a:lnTo>
                      <a:pt x="227" y="5"/>
                    </a:lnTo>
                    <a:lnTo>
                      <a:pt x="219" y="4"/>
                    </a:lnTo>
                    <a:lnTo>
                      <a:pt x="211" y="3"/>
                    </a:lnTo>
                    <a:lnTo>
                      <a:pt x="203" y="3"/>
                    </a:lnTo>
                    <a:lnTo>
                      <a:pt x="194" y="3"/>
                    </a:lnTo>
                    <a:lnTo>
                      <a:pt x="186" y="5"/>
                    </a:lnTo>
                    <a:lnTo>
                      <a:pt x="178" y="8"/>
                    </a:lnTo>
                    <a:lnTo>
                      <a:pt x="168" y="12"/>
                    </a:lnTo>
                    <a:lnTo>
                      <a:pt x="158" y="16"/>
                    </a:lnTo>
                  </a:path>
                </a:pathLst>
              </a:custGeom>
              <a:solidFill>
                <a:srgbClr val="000000">
                  <a:alpha val="100000"/>
                </a:srgbClr>
              </a:solid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54364" name="Freeform 12"/>
              <p:cNvSpPr/>
              <p:nvPr/>
            </p:nvSpPr>
            <p:spPr>
              <a:xfrm>
                <a:off x="3598" y="1662"/>
                <a:ext cx="58" cy="17"/>
              </a:xfrm>
              <a:custGeom>
                <a:avLst/>
                <a:gdLst/>
                <a:ahLst/>
                <a:cxnLst>
                  <a:cxn ang="0">
                    <a:pos x="0" y="0"/>
                  </a:cxn>
                  <a:cxn ang="0">
                    <a:pos x="5" y="4"/>
                  </a:cxn>
                  <a:cxn ang="0">
                    <a:pos x="10" y="8"/>
                  </a:cxn>
                  <a:cxn ang="0">
                    <a:pos x="15" y="9"/>
                  </a:cxn>
                  <a:cxn ang="0">
                    <a:pos x="20" y="12"/>
                  </a:cxn>
                  <a:cxn ang="0">
                    <a:pos x="27" y="14"/>
                  </a:cxn>
                  <a:cxn ang="0">
                    <a:pos x="32" y="16"/>
                  </a:cxn>
                  <a:cxn ang="0">
                    <a:pos x="40" y="16"/>
                  </a:cxn>
                  <a:cxn ang="0">
                    <a:pos x="46" y="12"/>
                  </a:cxn>
                  <a:cxn ang="0">
                    <a:pos x="51" y="8"/>
                  </a:cxn>
                  <a:cxn ang="0">
                    <a:pos x="55" y="3"/>
                  </a:cxn>
                  <a:cxn ang="0">
                    <a:pos x="57" y="1"/>
                  </a:cxn>
                </a:cxnLst>
                <a:rect l="0" t="0" r="0" b="0"/>
                <a:pathLst>
                  <a:path w="58" h="17">
                    <a:moveTo>
                      <a:pt x="0" y="0"/>
                    </a:moveTo>
                    <a:lnTo>
                      <a:pt x="5" y="4"/>
                    </a:lnTo>
                    <a:lnTo>
                      <a:pt x="10" y="8"/>
                    </a:lnTo>
                    <a:lnTo>
                      <a:pt x="15" y="9"/>
                    </a:lnTo>
                    <a:lnTo>
                      <a:pt x="20" y="12"/>
                    </a:lnTo>
                    <a:lnTo>
                      <a:pt x="27" y="14"/>
                    </a:lnTo>
                    <a:lnTo>
                      <a:pt x="32" y="16"/>
                    </a:lnTo>
                    <a:lnTo>
                      <a:pt x="40" y="16"/>
                    </a:lnTo>
                    <a:lnTo>
                      <a:pt x="46" y="12"/>
                    </a:lnTo>
                    <a:lnTo>
                      <a:pt x="51" y="8"/>
                    </a:lnTo>
                    <a:lnTo>
                      <a:pt x="55" y="3"/>
                    </a:lnTo>
                    <a:lnTo>
                      <a:pt x="57" y="1"/>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54365" name="Freeform 13"/>
              <p:cNvSpPr/>
              <p:nvPr/>
            </p:nvSpPr>
            <p:spPr>
              <a:xfrm>
                <a:off x="3598" y="1656"/>
                <a:ext cx="58" cy="17"/>
              </a:xfrm>
              <a:custGeom>
                <a:avLst/>
                <a:gdLst/>
                <a:ahLst/>
                <a:cxnLst>
                  <a:cxn ang="0">
                    <a:pos x="0" y="5"/>
                  </a:cxn>
                  <a:cxn ang="0">
                    <a:pos x="6" y="8"/>
                  </a:cxn>
                  <a:cxn ang="0">
                    <a:pos x="13" y="13"/>
                  </a:cxn>
                  <a:cxn ang="0">
                    <a:pos x="18" y="16"/>
                  </a:cxn>
                  <a:cxn ang="0">
                    <a:pos x="24" y="16"/>
                  </a:cxn>
                  <a:cxn ang="0">
                    <a:pos x="32" y="16"/>
                  </a:cxn>
                  <a:cxn ang="0">
                    <a:pos x="39" y="16"/>
                  </a:cxn>
                  <a:cxn ang="0">
                    <a:pos x="44" y="13"/>
                  </a:cxn>
                  <a:cxn ang="0">
                    <a:pos x="50" y="10"/>
                  </a:cxn>
                  <a:cxn ang="0">
                    <a:pos x="55" y="2"/>
                  </a:cxn>
                  <a:cxn ang="0">
                    <a:pos x="57" y="0"/>
                  </a:cxn>
                </a:cxnLst>
                <a:rect l="0" t="0" r="0" b="0"/>
                <a:pathLst>
                  <a:path w="58" h="17">
                    <a:moveTo>
                      <a:pt x="0" y="5"/>
                    </a:moveTo>
                    <a:lnTo>
                      <a:pt x="6" y="8"/>
                    </a:lnTo>
                    <a:lnTo>
                      <a:pt x="13" y="13"/>
                    </a:lnTo>
                    <a:lnTo>
                      <a:pt x="18" y="16"/>
                    </a:lnTo>
                    <a:lnTo>
                      <a:pt x="24" y="16"/>
                    </a:lnTo>
                    <a:lnTo>
                      <a:pt x="32" y="16"/>
                    </a:lnTo>
                    <a:lnTo>
                      <a:pt x="39" y="16"/>
                    </a:lnTo>
                    <a:lnTo>
                      <a:pt x="44" y="13"/>
                    </a:lnTo>
                    <a:lnTo>
                      <a:pt x="50" y="10"/>
                    </a:lnTo>
                    <a:lnTo>
                      <a:pt x="55" y="2"/>
                    </a:lnTo>
                    <a:lnTo>
                      <a:pt x="57" y="0"/>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54366" name="Freeform 14"/>
              <p:cNvSpPr/>
              <p:nvPr/>
            </p:nvSpPr>
            <p:spPr>
              <a:xfrm>
                <a:off x="3604" y="1630"/>
                <a:ext cx="53" cy="17"/>
              </a:xfrm>
              <a:custGeom>
                <a:avLst/>
                <a:gdLst/>
                <a:ahLst/>
                <a:cxnLst>
                  <a:cxn ang="0">
                    <a:pos x="0" y="16"/>
                  </a:cxn>
                  <a:cxn ang="0">
                    <a:pos x="6" y="5"/>
                  </a:cxn>
                  <a:cxn ang="0">
                    <a:pos x="12" y="5"/>
                  </a:cxn>
                  <a:cxn ang="0">
                    <a:pos x="18" y="0"/>
                  </a:cxn>
                  <a:cxn ang="0">
                    <a:pos x="26" y="0"/>
                  </a:cxn>
                  <a:cxn ang="0">
                    <a:pos x="32" y="0"/>
                  </a:cxn>
                  <a:cxn ang="0">
                    <a:pos x="39" y="0"/>
                  </a:cxn>
                  <a:cxn ang="0">
                    <a:pos x="46" y="0"/>
                  </a:cxn>
                  <a:cxn ang="0">
                    <a:pos x="52" y="5"/>
                  </a:cxn>
                </a:cxnLst>
                <a:rect l="0" t="0" r="0" b="0"/>
                <a:pathLst>
                  <a:path w="53" h="17">
                    <a:moveTo>
                      <a:pt x="0" y="16"/>
                    </a:moveTo>
                    <a:lnTo>
                      <a:pt x="6" y="5"/>
                    </a:lnTo>
                    <a:lnTo>
                      <a:pt x="12" y="5"/>
                    </a:lnTo>
                    <a:lnTo>
                      <a:pt x="18" y="0"/>
                    </a:lnTo>
                    <a:lnTo>
                      <a:pt x="26" y="0"/>
                    </a:lnTo>
                    <a:lnTo>
                      <a:pt x="32" y="0"/>
                    </a:lnTo>
                    <a:lnTo>
                      <a:pt x="39" y="0"/>
                    </a:lnTo>
                    <a:lnTo>
                      <a:pt x="46" y="0"/>
                    </a:lnTo>
                    <a:lnTo>
                      <a:pt x="52" y="5"/>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54367" name="Freeform 15"/>
              <p:cNvSpPr/>
              <p:nvPr/>
            </p:nvSpPr>
            <p:spPr>
              <a:xfrm>
                <a:off x="3592" y="1604"/>
                <a:ext cx="66" cy="17"/>
              </a:xfrm>
              <a:custGeom>
                <a:avLst/>
                <a:gdLst/>
                <a:ahLst/>
                <a:cxnLst>
                  <a:cxn ang="0">
                    <a:pos x="0" y="16"/>
                  </a:cxn>
                  <a:cxn ang="0">
                    <a:pos x="4" y="12"/>
                  </a:cxn>
                  <a:cxn ang="0">
                    <a:pos x="9" y="6"/>
                  </a:cxn>
                  <a:cxn ang="0">
                    <a:pos x="16" y="4"/>
                  </a:cxn>
                  <a:cxn ang="0">
                    <a:pos x="21" y="2"/>
                  </a:cxn>
                  <a:cxn ang="0">
                    <a:pos x="26" y="0"/>
                  </a:cxn>
                  <a:cxn ang="0">
                    <a:pos x="33" y="0"/>
                  </a:cxn>
                  <a:cxn ang="0">
                    <a:pos x="40" y="0"/>
                  </a:cxn>
                  <a:cxn ang="0">
                    <a:pos x="47" y="2"/>
                  </a:cxn>
                  <a:cxn ang="0">
                    <a:pos x="55" y="4"/>
                  </a:cxn>
                  <a:cxn ang="0">
                    <a:pos x="61" y="8"/>
                  </a:cxn>
                  <a:cxn ang="0">
                    <a:pos x="65" y="12"/>
                  </a:cxn>
                </a:cxnLst>
                <a:rect l="0" t="0" r="0" b="0"/>
                <a:pathLst>
                  <a:path w="66" h="17">
                    <a:moveTo>
                      <a:pt x="0" y="16"/>
                    </a:moveTo>
                    <a:lnTo>
                      <a:pt x="4" y="12"/>
                    </a:lnTo>
                    <a:lnTo>
                      <a:pt x="9" y="6"/>
                    </a:lnTo>
                    <a:lnTo>
                      <a:pt x="16" y="4"/>
                    </a:lnTo>
                    <a:lnTo>
                      <a:pt x="21" y="2"/>
                    </a:lnTo>
                    <a:lnTo>
                      <a:pt x="26" y="0"/>
                    </a:lnTo>
                    <a:lnTo>
                      <a:pt x="33" y="0"/>
                    </a:lnTo>
                    <a:lnTo>
                      <a:pt x="40" y="0"/>
                    </a:lnTo>
                    <a:lnTo>
                      <a:pt x="47" y="2"/>
                    </a:lnTo>
                    <a:lnTo>
                      <a:pt x="55" y="4"/>
                    </a:lnTo>
                    <a:lnTo>
                      <a:pt x="61" y="8"/>
                    </a:lnTo>
                    <a:lnTo>
                      <a:pt x="65" y="12"/>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54368" name="Freeform 16"/>
              <p:cNvSpPr/>
              <p:nvPr/>
            </p:nvSpPr>
            <p:spPr>
              <a:xfrm>
                <a:off x="3574" y="1568"/>
                <a:ext cx="87" cy="32"/>
              </a:xfrm>
              <a:custGeom>
                <a:avLst/>
                <a:gdLst/>
                <a:ahLst/>
                <a:cxnLst>
                  <a:cxn ang="0">
                    <a:pos x="0" y="31"/>
                  </a:cxn>
                  <a:cxn ang="0">
                    <a:pos x="2" y="27"/>
                  </a:cxn>
                  <a:cxn ang="0">
                    <a:pos x="6" y="21"/>
                  </a:cxn>
                  <a:cxn ang="0">
                    <a:pos x="11" y="15"/>
                  </a:cxn>
                  <a:cxn ang="0">
                    <a:pos x="15" y="12"/>
                  </a:cxn>
                  <a:cxn ang="0">
                    <a:pos x="20" y="8"/>
                  </a:cxn>
                  <a:cxn ang="0">
                    <a:pos x="23" y="5"/>
                  </a:cxn>
                  <a:cxn ang="0">
                    <a:pos x="26" y="4"/>
                  </a:cxn>
                  <a:cxn ang="0">
                    <a:pos x="31" y="2"/>
                  </a:cxn>
                  <a:cxn ang="0">
                    <a:pos x="37" y="0"/>
                  </a:cxn>
                  <a:cxn ang="0">
                    <a:pos x="41" y="0"/>
                  </a:cxn>
                  <a:cxn ang="0">
                    <a:pos x="47" y="0"/>
                  </a:cxn>
                  <a:cxn ang="0">
                    <a:pos x="54" y="0"/>
                  </a:cxn>
                  <a:cxn ang="0">
                    <a:pos x="61" y="2"/>
                  </a:cxn>
                  <a:cxn ang="0">
                    <a:pos x="66" y="4"/>
                  </a:cxn>
                  <a:cxn ang="0">
                    <a:pos x="72" y="7"/>
                  </a:cxn>
                  <a:cxn ang="0">
                    <a:pos x="77" y="10"/>
                  </a:cxn>
                  <a:cxn ang="0">
                    <a:pos x="80" y="14"/>
                  </a:cxn>
                  <a:cxn ang="0">
                    <a:pos x="83" y="19"/>
                  </a:cxn>
                  <a:cxn ang="0">
                    <a:pos x="86" y="25"/>
                  </a:cxn>
                </a:cxnLst>
                <a:rect l="0" t="0" r="0" b="0"/>
                <a:pathLst>
                  <a:path w="87" h="32">
                    <a:moveTo>
                      <a:pt x="0" y="31"/>
                    </a:moveTo>
                    <a:lnTo>
                      <a:pt x="2" y="27"/>
                    </a:lnTo>
                    <a:lnTo>
                      <a:pt x="6" y="21"/>
                    </a:lnTo>
                    <a:lnTo>
                      <a:pt x="11" y="15"/>
                    </a:lnTo>
                    <a:lnTo>
                      <a:pt x="15" y="12"/>
                    </a:lnTo>
                    <a:lnTo>
                      <a:pt x="20" y="8"/>
                    </a:lnTo>
                    <a:lnTo>
                      <a:pt x="23" y="5"/>
                    </a:lnTo>
                    <a:lnTo>
                      <a:pt x="26" y="4"/>
                    </a:lnTo>
                    <a:lnTo>
                      <a:pt x="31" y="2"/>
                    </a:lnTo>
                    <a:lnTo>
                      <a:pt x="37" y="0"/>
                    </a:lnTo>
                    <a:lnTo>
                      <a:pt x="41" y="0"/>
                    </a:lnTo>
                    <a:lnTo>
                      <a:pt x="47" y="0"/>
                    </a:lnTo>
                    <a:lnTo>
                      <a:pt x="54" y="0"/>
                    </a:lnTo>
                    <a:lnTo>
                      <a:pt x="61" y="2"/>
                    </a:lnTo>
                    <a:lnTo>
                      <a:pt x="66" y="4"/>
                    </a:lnTo>
                    <a:lnTo>
                      <a:pt x="72" y="7"/>
                    </a:lnTo>
                    <a:lnTo>
                      <a:pt x="77" y="10"/>
                    </a:lnTo>
                    <a:lnTo>
                      <a:pt x="80" y="14"/>
                    </a:lnTo>
                    <a:lnTo>
                      <a:pt x="83" y="19"/>
                    </a:lnTo>
                    <a:lnTo>
                      <a:pt x="86" y="25"/>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54369" name="Freeform 17"/>
              <p:cNvSpPr/>
              <p:nvPr/>
            </p:nvSpPr>
            <p:spPr>
              <a:xfrm>
                <a:off x="3587" y="1539"/>
                <a:ext cx="63" cy="17"/>
              </a:xfrm>
              <a:custGeom>
                <a:avLst/>
                <a:gdLst/>
                <a:ahLst/>
                <a:cxnLst>
                  <a:cxn ang="0">
                    <a:pos x="0" y="16"/>
                  </a:cxn>
                  <a:cxn ang="0">
                    <a:pos x="4" y="11"/>
                  </a:cxn>
                  <a:cxn ang="0">
                    <a:pos x="9" y="7"/>
                  </a:cxn>
                  <a:cxn ang="0">
                    <a:pos x="14" y="4"/>
                  </a:cxn>
                  <a:cxn ang="0">
                    <a:pos x="18" y="2"/>
                  </a:cxn>
                  <a:cxn ang="0">
                    <a:pos x="23" y="1"/>
                  </a:cxn>
                  <a:cxn ang="0">
                    <a:pos x="26" y="0"/>
                  </a:cxn>
                  <a:cxn ang="0">
                    <a:pos x="31" y="0"/>
                  </a:cxn>
                  <a:cxn ang="0">
                    <a:pos x="37" y="0"/>
                  </a:cxn>
                  <a:cxn ang="0">
                    <a:pos x="43" y="1"/>
                  </a:cxn>
                  <a:cxn ang="0">
                    <a:pos x="46" y="3"/>
                  </a:cxn>
                  <a:cxn ang="0">
                    <a:pos x="51" y="6"/>
                  </a:cxn>
                  <a:cxn ang="0">
                    <a:pos x="56" y="9"/>
                  </a:cxn>
                  <a:cxn ang="0">
                    <a:pos x="62" y="14"/>
                  </a:cxn>
                </a:cxnLst>
                <a:rect l="0" t="0" r="0" b="0"/>
                <a:pathLst>
                  <a:path w="63" h="17">
                    <a:moveTo>
                      <a:pt x="0" y="16"/>
                    </a:moveTo>
                    <a:lnTo>
                      <a:pt x="4" y="11"/>
                    </a:lnTo>
                    <a:lnTo>
                      <a:pt x="9" y="7"/>
                    </a:lnTo>
                    <a:lnTo>
                      <a:pt x="14" y="4"/>
                    </a:lnTo>
                    <a:lnTo>
                      <a:pt x="18" y="2"/>
                    </a:lnTo>
                    <a:lnTo>
                      <a:pt x="23" y="1"/>
                    </a:lnTo>
                    <a:lnTo>
                      <a:pt x="26" y="0"/>
                    </a:lnTo>
                    <a:lnTo>
                      <a:pt x="31" y="0"/>
                    </a:lnTo>
                    <a:lnTo>
                      <a:pt x="37" y="0"/>
                    </a:lnTo>
                    <a:lnTo>
                      <a:pt x="43" y="1"/>
                    </a:lnTo>
                    <a:lnTo>
                      <a:pt x="46" y="3"/>
                    </a:lnTo>
                    <a:lnTo>
                      <a:pt x="51" y="6"/>
                    </a:lnTo>
                    <a:lnTo>
                      <a:pt x="56" y="9"/>
                    </a:lnTo>
                    <a:lnTo>
                      <a:pt x="62" y="14"/>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54370" name="Freeform 18"/>
              <p:cNvSpPr/>
              <p:nvPr/>
            </p:nvSpPr>
            <p:spPr>
              <a:xfrm>
                <a:off x="3591" y="1518"/>
                <a:ext cx="59" cy="17"/>
              </a:xfrm>
              <a:custGeom>
                <a:avLst/>
                <a:gdLst/>
                <a:ahLst/>
                <a:cxnLst>
                  <a:cxn ang="0">
                    <a:pos x="0" y="16"/>
                  </a:cxn>
                  <a:cxn ang="0">
                    <a:pos x="4" y="11"/>
                  </a:cxn>
                  <a:cxn ang="0">
                    <a:pos x="9" y="8"/>
                  </a:cxn>
                  <a:cxn ang="0">
                    <a:pos x="16" y="4"/>
                  </a:cxn>
                  <a:cxn ang="0">
                    <a:pos x="21" y="1"/>
                  </a:cxn>
                  <a:cxn ang="0">
                    <a:pos x="27" y="1"/>
                  </a:cxn>
                  <a:cxn ang="0">
                    <a:pos x="34" y="0"/>
                  </a:cxn>
                  <a:cxn ang="0">
                    <a:pos x="40" y="1"/>
                  </a:cxn>
                  <a:cxn ang="0">
                    <a:pos x="45" y="1"/>
                  </a:cxn>
                  <a:cxn ang="0">
                    <a:pos x="50" y="4"/>
                  </a:cxn>
                  <a:cxn ang="0">
                    <a:pos x="56" y="11"/>
                  </a:cxn>
                  <a:cxn ang="0">
                    <a:pos x="58" y="12"/>
                  </a:cxn>
                </a:cxnLst>
                <a:rect l="0" t="0" r="0" b="0"/>
                <a:pathLst>
                  <a:path w="59" h="17">
                    <a:moveTo>
                      <a:pt x="0" y="16"/>
                    </a:moveTo>
                    <a:lnTo>
                      <a:pt x="4" y="11"/>
                    </a:lnTo>
                    <a:lnTo>
                      <a:pt x="9" y="8"/>
                    </a:lnTo>
                    <a:lnTo>
                      <a:pt x="16" y="4"/>
                    </a:lnTo>
                    <a:lnTo>
                      <a:pt x="21" y="1"/>
                    </a:lnTo>
                    <a:lnTo>
                      <a:pt x="27" y="1"/>
                    </a:lnTo>
                    <a:lnTo>
                      <a:pt x="34" y="0"/>
                    </a:lnTo>
                    <a:lnTo>
                      <a:pt x="40" y="1"/>
                    </a:lnTo>
                    <a:lnTo>
                      <a:pt x="45" y="1"/>
                    </a:lnTo>
                    <a:lnTo>
                      <a:pt x="50" y="4"/>
                    </a:lnTo>
                    <a:lnTo>
                      <a:pt x="56" y="11"/>
                    </a:lnTo>
                    <a:lnTo>
                      <a:pt x="58" y="12"/>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grpSp>
            <p:nvGrpSpPr>
              <p:cNvPr id="54371" name="Group 19"/>
              <p:cNvGrpSpPr/>
              <p:nvPr/>
            </p:nvGrpSpPr>
            <p:grpSpPr>
              <a:xfrm>
                <a:off x="3564" y="1612"/>
                <a:ext cx="36" cy="50"/>
                <a:chOff x="3564" y="1612"/>
                <a:chExt cx="36" cy="50"/>
              </a:xfrm>
            </p:grpSpPr>
            <p:sp>
              <p:nvSpPr>
                <p:cNvPr id="54406" name="Freeform 20"/>
                <p:cNvSpPr/>
                <p:nvPr/>
              </p:nvSpPr>
              <p:spPr>
                <a:xfrm>
                  <a:off x="3564" y="1612"/>
                  <a:ext cx="36" cy="50"/>
                </a:xfrm>
                <a:custGeom>
                  <a:avLst/>
                  <a:gdLst/>
                  <a:ahLst/>
                  <a:cxnLst>
                    <a:cxn ang="0">
                      <a:pos x="8" y="0"/>
                    </a:cxn>
                    <a:cxn ang="0">
                      <a:pos x="15" y="1"/>
                    </a:cxn>
                    <a:cxn ang="0">
                      <a:pos x="18" y="2"/>
                    </a:cxn>
                    <a:cxn ang="0">
                      <a:pos x="22" y="4"/>
                    </a:cxn>
                    <a:cxn ang="0">
                      <a:pos x="24" y="6"/>
                    </a:cxn>
                    <a:cxn ang="0">
                      <a:pos x="26" y="9"/>
                    </a:cxn>
                    <a:cxn ang="0">
                      <a:pos x="26" y="13"/>
                    </a:cxn>
                    <a:cxn ang="0">
                      <a:pos x="27" y="17"/>
                    </a:cxn>
                    <a:cxn ang="0">
                      <a:pos x="27" y="19"/>
                    </a:cxn>
                    <a:cxn ang="0">
                      <a:pos x="30" y="19"/>
                    </a:cxn>
                    <a:cxn ang="0">
                      <a:pos x="33" y="19"/>
                    </a:cxn>
                    <a:cxn ang="0">
                      <a:pos x="35" y="20"/>
                    </a:cxn>
                    <a:cxn ang="0">
                      <a:pos x="35" y="23"/>
                    </a:cxn>
                    <a:cxn ang="0">
                      <a:pos x="33" y="29"/>
                    </a:cxn>
                    <a:cxn ang="0">
                      <a:pos x="29" y="35"/>
                    </a:cxn>
                    <a:cxn ang="0">
                      <a:pos x="26" y="40"/>
                    </a:cxn>
                    <a:cxn ang="0">
                      <a:pos x="24" y="43"/>
                    </a:cxn>
                    <a:cxn ang="0">
                      <a:pos x="21" y="47"/>
                    </a:cxn>
                    <a:cxn ang="0">
                      <a:pos x="18" y="48"/>
                    </a:cxn>
                    <a:cxn ang="0">
                      <a:pos x="15" y="49"/>
                    </a:cxn>
                    <a:cxn ang="0">
                      <a:pos x="11" y="49"/>
                    </a:cxn>
                    <a:cxn ang="0">
                      <a:pos x="8" y="48"/>
                    </a:cxn>
                    <a:cxn ang="0">
                      <a:pos x="6" y="46"/>
                    </a:cxn>
                    <a:cxn ang="0">
                      <a:pos x="4" y="43"/>
                    </a:cxn>
                    <a:cxn ang="0">
                      <a:pos x="2" y="40"/>
                    </a:cxn>
                    <a:cxn ang="0">
                      <a:pos x="0" y="36"/>
                    </a:cxn>
                    <a:cxn ang="0">
                      <a:pos x="0" y="31"/>
                    </a:cxn>
                    <a:cxn ang="0">
                      <a:pos x="0" y="25"/>
                    </a:cxn>
                    <a:cxn ang="0">
                      <a:pos x="1" y="20"/>
                    </a:cxn>
                    <a:cxn ang="0">
                      <a:pos x="3" y="14"/>
                    </a:cxn>
                    <a:cxn ang="0">
                      <a:pos x="4" y="9"/>
                    </a:cxn>
                    <a:cxn ang="0">
                      <a:pos x="6" y="4"/>
                    </a:cxn>
                    <a:cxn ang="0">
                      <a:pos x="8" y="0"/>
                    </a:cxn>
                  </a:cxnLst>
                  <a:rect l="0" t="0" r="0" b="0"/>
                  <a:pathLst>
                    <a:path w="36" h="50">
                      <a:moveTo>
                        <a:pt x="8" y="0"/>
                      </a:moveTo>
                      <a:lnTo>
                        <a:pt x="15" y="1"/>
                      </a:lnTo>
                      <a:lnTo>
                        <a:pt x="18" y="2"/>
                      </a:lnTo>
                      <a:lnTo>
                        <a:pt x="22" y="4"/>
                      </a:lnTo>
                      <a:lnTo>
                        <a:pt x="24" y="6"/>
                      </a:lnTo>
                      <a:lnTo>
                        <a:pt x="26" y="9"/>
                      </a:lnTo>
                      <a:lnTo>
                        <a:pt x="26" y="13"/>
                      </a:lnTo>
                      <a:lnTo>
                        <a:pt x="27" y="17"/>
                      </a:lnTo>
                      <a:lnTo>
                        <a:pt x="27" y="19"/>
                      </a:lnTo>
                      <a:lnTo>
                        <a:pt x="30" y="19"/>
                      </a:lnTo>
                      <a:lnTo>
                        <a:pt x="33" y="19"/>
                      </a:lnTo>
                      <a:lnTo>
                        <a:pt x="35" y="20"/>
                      </a:lnTo>
                      <a:lnTo>
                        <a:pt x="35" y="23"/>
                      </a:lnTo>
                      <a:lnTo>
                        <a:pt x="33" y="29"/>
                      </a:lnTo>
                      <a:lnTo>
                        <a:pt x="29" y="35"/>
                      </a:lnTo>
                      <a:lnTo>
                        <a:pt x="26" y="40"/>
                      </a:lnTo>
                      <a:lnTo>
                        <a:pt x="24" y="43"/>
                      </a:lnTo>
                      <a:lnTo>
                        <a:pt x="21" y="47"/>
                      </a:lnTo>
                      <a:lnTo>
                        <a:pt x="18" y="48"/>
                      </a:lnTo>
                      <a:lnTo>
                        <a:pt x="15" y="49"/>
                      </a:lnTo>
                      <a:lnTo>
                        <a:pt x="11" y="49"/>
                      </a:lnTo>
                      <a:lnTo>
                        <a:pt x="8" y="48"/>
                      </a:lnTo>
                      <a:lnTo>
                        <a:pt x="6" y="46"/>
                      </a:lnTo>
                      <a:lnTo>
                        <a:pt x="4" y="43"/>
                      </a:lnTo>
                      <a:lnTo>
                        <a:pt x="2" y="40"/>
                      </a:lnTo>
                      <a:lnTo>
                        <a:pt x="0" y="36"/>
                      </a:lnTo>
                      <a:lnTo>
                        <a:pt x="0" y="31"/>
                      </a:lnTo>
                      <a:lnTo>
                        <a:pt x="0" y="25"/>
                      </a:lnTo>
                      <a:lnTo>
                        <a:pt x="1" y="20"/>
                      </a:lnTo>
                      <a:lnTo>
                        <a:pt x="3" y="14"/>
                      </a:lnTo>
                      <a:lnTo>
                        <a:pt x="4" y="9"/>
                      </a:lnTo>
                      <a:lnTo>
                        <a:pt x="6" y="4"/>
                      </a:lnTo>
                      <a:lnTo>
                        <a:pt x="8" y="0"/>
                      </a:lnTo>
                    </a:path>
                  </a:pathLst>
                </a:custGeom>
                <a:solidFill>
                  <a:srgbClr val="FFFFFF">
                    <a:alpha val="100000"/>
                  </a:srgbClr>
                </a:solid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54407" name="Freeform 21"/>
                <p:cNvSpPr/>
                <p:nvPr/>
              </p:nvSpPr>
              <p:spPr>
                <a:xfrm>
                  <a:off x="3576" y="1632"/>
                  <a:ext cx="17" cy="17"/>
                </a:xfrm>
                <a:custGeom>
                  <a:avLst/>
                  <a:gdLst/>
                  <a:ahLst/>
                  <a:cxnLst>
                    <a:cxn ang="0">
                      <a:pos x="16" y="0"/>
                    </a:cxn>
                    <a:cxn ang="0">
                      <a:pos x="13" y="2"/>
                    </a:cxn>
                    <a:cxn ang="0">
                      <a:pos x="11" y="7"/>
                    </a:cxn>
                    <a:cxn ang="0">
                      <a:pos x="8" y="10"/>
                    </a:cxn>
                    <a:cxn ang="0">
                      <a:pos x="5" y="14"/>
                    </a:cxn>
                    <a:cxn ang="0">
                      <a:pos x="2" y="16"/>
                    </a:cxn>
                    <a:cxn ang="0">
                      <a:pos x="0" y="14"/>
                    </a:cxn>
                    <a:cxn ang="0">
                      <a:pos x="0" y="10"/>
                    </a:cxn>
                  </a:cxnLst>
                  <a:rect l="0" t="0" r="0" b="0"/>
                  <a:pathLst>
                    <a:path w="17" h="17">
                      <a:moveTo>
                        <a:pt x="16" y="0"/>
                      </a:moveTo>
                      <a:lnTo>
                        <a:pt x="13" y="2"/>
                      </a:lnTo>
                      <a:lnTo>
                        <a:pt x="11" y="7"/>
                      </a:lnTo>
                      <a:lnTo>
                        <a:pt x="8" y="10"/>
                      </a:lnTo>
                      <a:lnTo>
                        <a:pt x="5" y="14"/>
                      </a:lnTo>
                      <a:lnTo>
                        <a:pt x="2" y="16"/>
                      </a:lnTo>
                      <a:lnTo>
                        <a:pt x="0" y="14"/>
                      </a:lnTo>
                      <a:lnTo>
                        <a:pt x="0" y="10"/>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grpSp>
          <p:sp>
            <p:nvSpPr>
              <p:cNvPr id="54372" name="Freeform 22"/>
              <p:cNvSpPr/>
              <p:nvPr/>
            </p:nvSpPr>
            <p:spPr>
              <a:xfrm>
                <a:off x="3556" y="1526"/>
                <a:ext cx="25" cy="100"/>
              </a:xfrm>
              <a:custGeom>
                <a:avLst/>
                <a:gdLst/>
                <a:ahLst/>
                <a:cxnLst>
                  <a:cxn ang="0">
                    <a:pos x="0" y="1"/>
                  </a:cxn>
                  <a:cxn ang="0">
                    <a:pos x="4" y="0"/>
                  </a:cxn>
                  <a:cxn ang="0">
                    <a:pos x="9" y="1"/>
                  </a:cxn>
                  <a:cxn ang="0">
                    <a:pos x="15" y="2"/>
                  </a:cxn>
                  <a:cxn ang="0">
                    <a:pos x="18" y="5"/>
                  </a:cxn>
                  <a:cxn ang="0">
                    <a:pos x="21" y="9"/>
                  </a:cxn>
                  <a:cxn ang="0">
                    <a:pos x="23" y="14"/>
                  </a:cxn>
                  <a:cxn ang="0">
                    <a:pos x="24" y="18"/>
                  </a:cxn>
                  <a:cxn ang="0">
                    <a:pos x="24" y="24"/>
                  </a:cxn>
                  <a:cxn ang="0">
                    <a:pos x="24" y="30"/>
                  </a:cxn>
                  <a:cxn ang="0">
                    <a:pos x="23" y="36"/>
                  </a:cxn>
                  <a:cxn ang="0">
                    <a:pos x="21" y="42"/>
                  </a:cxn>
                  <a:cxn ang="0">
                    <a:pos x="19" y="48"/>
                  </a:cxn>
                  <a:cxn ang="0">
                    <a:pos x="17" y="54"/>
                  </a:cxn>
                  <a:cxn ang="0">
                    <a:pos x="15" y="60"/>
                  </a:cxn>
                  <a:cxn ang="0">
                    <a:pos x="12" y="65"/>
                  </a:cxn>
                  <a:cxn ang="0">
                    <a:pos x="10" y="70"/>
                  </a:cxn>
                  <a:cxn ang="0">
                    <a:pos x="8" y="79"/>
                  </a:cxn>
                  <a:cxn ang="0">
                    <a:pos x="8" y="85"/>
                  </a:cxn>
                  <a:cxn ang="0">
                    <a:pos x="8" y="92"/>
                  </a:cxn>
                  <a:cxn ang="0">
                    <a:pos x="10" y="97"/>
                  </a:cxn>
                  <a:cxn ang="0">
                    <a:pos x="11" y="99"/>
                  </a:cxn>
                </a:cxnLst>
                <a:rect l="0" t="0" r="0" b="0"/>
                <a:pathLst>
                  <a:path w="25" h="100">
                    <a:moveTo>
                      <a:pt x="0" y="1"/>
                    </a:moveTo>
                    <a:lnTo>
                      <a:pt x="4" y="0"/>
                    </a:lnTo>
                    <a:lnTo>
                      <a:pt x="9" y="1"/>
                    </a:lnTo>
                    <a:lnTo>
                      <a:pt x="15" y="2"/>
                    </a:lnTo>
                    <a:lnTo>
                      <a:pt x="18" y="5"/>
                    </a:lnTo>
                    <a:lnTo>
                      <a:pt x="21" y="9"/>
                    </a:lnTo>
                    <a:lnTo>
                      <a:pt x="23" y="14"/>
                    </a:lnTo>
                    <a:lnTo>
                      <a:pt x="24" y="18"/>
                    </a:lnTo>
                    <a:lnTo>
                      <a:pt x="24" y="24"/>
                    </a:lnTo>
                    <a:lnTo>
                      <a:pt x="24" y="30"/>
                    </a:lnTo>
                    <a:lnTo>
                      <a:pt x="23" y="36"/>
                    </a:lnTo>
                    <a:lnTo>
                      <a:pt x="21" y="42"/>
                    </a:lnTo>
                    <a:lnTo>
                      <a:pt x="19" y="48"/>
                    </a:lnTo>
                    <a:lnTo>
                      <a:pt x="17" y="54"/>
                    </a:lnTo>
                    <a:lnTo>
                      <a:pt x="15" y="60"/>
                    </a:lnTo>
                    <a:lnTo>
                      <a:pt x="12" y="65"/>
                    </a:lnTo>
                    <a:lnTo>
                      <a:pt x="10" y="70"/>
                    </a:lnTo>
                    <a:lnTo>
                      <a:pt x="8" y="79"/>
                    </a:lnTo>
                    <a:lnTo>
                      <a:pt x="8" y="85"/>
                    </a:lnTo>
                    <a:lnTo>
                      <a:pt x="8" y="92"/>
                    </a:lnTo>
                    <a:lnTo>
                      <a:pt x="10" y="97"/>
                    </a:lnTo>
                    <a:lnTo>
                      <a:pt x="11" y="99"/>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54373" name="Freeform 23"/>
              <p:cNvSpPr/>
              <p:nvPr/>
            </p:nvSpPr>
            <p:spPr>
              <a:xfrm>
                <a:off x="3541" y="1456"/>
                <a:ext cx="30" cy="132"/>
              </a:xfrm>
              <a:custGeom>
                <a:avLst/>
                <a:gdLst/>
                <a:ahLst/>
                <a:cxnLst>
                  <a:cxn ang="0">
                    <a:pos x="28" y="0"/>
                  </a:cxn>
                  <a:cxn ang="0">
                    <a:pos x="21" y="4"/>
                  </a:cxn>
                  <a:cxn ang="0">
                    <a:pos x="16" y="9"/>
                  </a:cxn>
                  <a:cxn ang="0">
                    <a:pos x="11" y="14"/>
                  </a:cxn>
                  <a:cxn ang="0">
                    <a:pos x="7" y="19"/>
                  </a:cxn>
                  <a:cxn ang="0">
                    <a:pos x="3" y="26"/>
                  </a:cxn>
                  <a:cxn ang="0">
                    <a:pos x="1" y="32"/>
                  </a:cxn>
                  <a:cxn ang="0">
                    <a:pos x="0" y="38"/>
                  </a:cxn>
                  <a:cxn ang="0">
                    <a:pos x="0" y="43"/>
                  </a:cxn>
                  <a:cxn ang="0">
                    <a:pos x="1" y="48"/>
                  </a:cxn>
                  <a:cxn ang="0">
                    <a:pos x="4" y="52"/>
                  </a:cxn>
                  <a:cxn ang="0">
                    <a:pos x="7" y="56"/>
                  </a:cxn>
                  <a:cxn ang="0">
                    <a:pos x="8" y="59"/>
                  </a:cxn>
                  <a:cxn ang="0">
                    <a:pos x="7" y="61"/>
                  </a:cxn>
                  <a:cxn ang="0">
                    <a:pos x="4" y="65"/>
                  </a:cxn>
                  <a:cxn ang="0">
                    <a:pos x="3" y="67"/>
                  </a:cxn>
                  <a:cxn ang="0">
                    <a:pos x="1" y="72"/>
                  </a:cxn>
                  <a:cxn ang="0">
                    <a:pos x="1" y="76"/>
                  </a:cxn>
                  <a:cxn ang="0">
                    <a:pos x="2" y="80"/>
                  </a:cxn>
                  <a:cxn ang="0">
                    <a:pos x="5" y="83"/>
                  </a:cxn>
                  <a:cxn ang="0">
                    <a:pos x="8" y="86"/>
                  </a:cxn>
                  <a:cxn ang="0">
                    <a:pos x="12" y="90"/>
                  </a:cxn>
                  <a:cxn ang="0">
                    <a:pos x="16" y="95"/>
                  </a:cxn>
                  <a:cxn ang="0">
                    <a:pos x="21" y="101"/>
                  </a:cxn>
                  <a:cxn ang="0">
                    <a:pos x="23" y="107"/>
                  </a:cxn>
                  <a:cxn ang="0">
                    <a:pos x="26" y="115"/>
                  </a:cxn>
                  <a:cxn ang="0">
                    <a:pos x="28" y="125"/>
                  </a:cxn>
                  <a:cxn ang="0">
                    <a:pos x="29" y="131"/>
                  </a:cxn>
                </a:cxnLst>
                <a:rect l="0" t="0" r="0" b="0"/>
                <a:pathLst>
                  <a:path w="30" h="132">
                    <a:moveTo>
                      <a:pt x="28" y="0"/>
                    </a:moveTo>
                    <a:lnTo>
                      <a:pt x="21" y="4"/>
                    </a:lnTo>
                    <a:lnTo>
                      <a:pt x="16" y="9"/>
                    </a:lnTo>
                    <a:lnTo>
                      <a:pt x="11" y="14"/>
                    </a:lnTo>
                    <a:lnTo>
                      <a:pt x="7" y="19"/>
                    </a:lnTo>
                    <a:lnTo>
                      <a:pt x="3" y="26"/>
                    </a:lnTo>
                    <a:lnTo>
                      <a:pt x="1" y="32"/>
                    </a:lnTo>
                    <a:lnTo>
                      <a:pt x="0" y="38"/>
                    </a:lnTo>
                    <a:lnTo>
                      <a:pt x="0" y="43"/>
                    </a:lnTo>
                    <a:lnTo>
                      <a:pt x="1" y="48"/>
                    </a:lnTo>
                    <a:lnTo>
                      <a:pt x="4" y="52"/>
                    </a:lnTo>
                    <a:lnTo>
                      <a:pt x="7" y="56"/>
                    </a:lnTo>
                    <a:lnTo>
                      <a:pt x="8" y="59"/>
                    </a:lnTo>
                    <a:lnTo>
                      <a:pt x="7" y="61"/>
                    </a:lnTo>
                    <a:lnTo>
                      <a:pt x="4" y="65"/>
                    </a:lnTo>
                    <a:lnTo>
                      <a:pt x="3" y="67"/>
                    </a:lnTo>
                    <a:lnTo>
                      <a:pt x="1" y="72"/>
                    </a:lnTo>
                    <a:lnTo>
                      <a:pt x="1" y="76"/>
                    </a:lnTo>
                    <a:lnTo>
                      <a:pt x="2" y="80"/>
                    </a:lnTo>
                    <a:lnTo>
                      <a:pt x="5" y="83"/>
                    </a:lnTo>
                    <a:lnTo>
                      <a:pt x="8" y="86"/>
                    </a:lnTo>
                    <a:lnTo>
                      <a:pt x="12" y="90"/>
                    </a:lnTo>
                    <a:lnTo>
                      <a:pt x="16" y="95"/>
                    </a:lnTo>
                    <a:lnTo>
                      <a:pt x="21" y="101"/>
                    </a:lnTo>
                    <a:lnTo>
                      <a:pt x="23" y="107"/>
                    </a:lnTo>
                    <a:lnTo>
                      <a:pt x="26" y="115"/>
                    </a:lnTo>
                    <a:lnTo>
                      <a:pt x="28" y="125"/>
                    </a:lnTo>
                    <a:lnTo>
                      <a:pt x="29" y="131"/>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54374" name="Freeform 24"/>
              <p:cNvSpPr/>
              <p:nvPr/>
            </p:nvSpPr>
            <p:spPr>
              <a:xfrm>
                <a:off x="3664" y="1466"/>
                <a:ext cx="96" cy="29"/>
              </a:xfrm>
              <a:custGeom>
                <a:avLst/>
                <a:gdLst/>
                <a:ahLst/>
                <a:cxnLst>
                  <a:cxn ang="0">
                    <a:pos x="0" y="28"/>
                  </a:cxn>
                  <a:cxn ang="0">
                    <a:pos x="8" y="27"/>
                  </a:cxn>
                  <a:cxn ang="0">
                    <a:pos x="17" y="24"/>
                  </a:cxn>
                  <a:cxn ang="0">
                    <a:pos x="25" y="19"/>
                  </a:cxn>
                  <a:cxn ang="0">
                    <a:pos x="31" y="13"/>
                  </a:cxn>
                  <a:cxn ang="0">
                    <a:pos x="36" y="7"/>
                  </a:cxn>
                  <a:cxn ang="0">
                    <a:pos x="40" y="2"/>
                  </a:cxn>
                  <a:cxn ang="0">
                    <a:pos x="44" y="1"/>
                  </a:cxn>
                  <a:cxn ang="0">
                    <a:pos x="53" y="0"/>
                  </a:cxn>
                  <a:cxn ang="0">
                    <a:pos x="62" y="0"/>
                  </a:cxn>
                  <a:cxn ang="0">
                    <a:pos x="68" y="0"/>
                  </a:cxn>
                  <a:cxn ang="0">
                    <a:pos x="77" y="3"/>
                  </a:cxn>
                  <a:cxn ang="0">
                    <a:pos x="85" y="6"/>
                  </a:cxn>
                  <a:cxn ang="0">
                    <a:pos x="95" y="10"/>
                  </a:cxn>
                  <a:cxn ang="0">
                    <a:pos x="88" y="12"/>
                  </a:cxn>
                  <a:cxn ang="0">
                    <a:pos x="84" y="14"/>
                  </a:cxn>
                  <a:cxn ang="0">
                    <a:pos x="81" y="17"/>
                  </a:cxn>
                  <a:cxn ang="0">
                    <a:pos x="80" y="20"/>
                  </a:cxn>
                </a:cxnLst>
                <a:rect l="0" t="0" r="0" b="0"/>
                <a:pathLst>
                  <a:path w="96" h="29">
                    <a:moveTo>
                      <a:pt x="0" y="28"/>
                    </a:moveTo>
                    <a:lnTo>
                      <a:pt x="8" y="27"/>
                    </a:lnTo>
                    <a:lnTo>
                      <a:pt x="17" y="24"/>
                    </a:lnTo>
                    <a:lnTo>
                      <a:pt x="25" y="19"/>
                    </a:lnTo>
                    <a:lnTo>
                      <a:pt x="31" y="13"/>
                    </a:lnTo>
                    <a:lnTo>
                      <a:pt x="36" y="7"/>
                    </a:lnTo>
                    <a:lnTo>
                      <a:pt x="40" y="2"/>
                    </a:lnTo>
                    <a:lnTo>
                      <a:pt x="44" y="1"/>
                    </a:lnTo>
                    <a:lnTo>
                      <a:pt x="53" y="0"/>
                    </a:lnTo>
                    <a:lnTo>
                      <a:pt x="62" y="0"/>
                    </a:lnTo>
                    <a:lnTo>
                      <a:pt x="68" y="0"/>
                    </a:lnTo>
                    <a:lnTo>
                      <a:pt x="77" y="3"/>
                    </a:lnTo>
                    <a:lnTo>
                      <a:pt x="85" y="6"/>
                    </a:lnTo>
                    <a:lnTo>
                      <a:pt x="95" y="10"/>
                    </a:lnTo>
                    <a:lnTo>
                      <a:pt x="88" y="12"/>
                    </a:lnTo>
                    <a:lnTo>
                      <a:pt x="84" y="14"/>
                    </a:lnTo>
                    <a:lnTo>
                      <a:pt x="81" y="17"/>
                    </a:lnTo>
                    <a:lnTo>
                      <a:pt x="80" y="20"/>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54375" name="Freeform 25"/>
              <p:cNvSpPr/>
              <p:nvPr/>
            </p:nvSpPr>
            <p:spPr>
              <a:xfrm>
                <a:off x="3753" y="1485"/>
                <a:ext cx="37" cy="59"/>
              </a:xfrm>
              <a:custGeom>
                <a:avLst/>
                <a:gdLst/>
                <a:ahLst/>
                <a:cxnLst>
                  <a:cxn ang="0">
                    <a:pos x="16" y="0"/>
                  </a:cxn>
                  <a:cxn ang="0">
                    <a:pos x="9" y="1"/>
                  </a:cxn>
                  <a:cxn ang="0">
                    <a:pos x="4" y="6"/>
                  </a:cxn>
                  <a:cxn ang="0">
                    <a:pos x="1" y="11"/>
                  </a:cxn>
                  <a:cxn ang="0">
                    <a:pos x="0" y="17"/>
                  </a:cxn>
                  <a:cxn ang="0">
                    <a:pos x="11" y="17"/>
                  </a:cxn>
                  <a:cxn ang="0">
                    <a:pos x="20" y="19"/>
                  </a:cxn>
                  <a:cxn ang="0">
                    <a:pos x="27" y="22"/>
                  </a:cxn>
                  <a:cxn ang="0">
                    <a:pos x="32" y="27"/>
                  </a:cxn>
                  <a:cxn ang="0">
                    <a:pos x="35" y="32"/>
                  </a:cxn>
                  <a:cxn ang="0">
                    <a:pos x="36" y="37"/>
                  </a:cxn>
                  <a:cxn ang="0">
                    <a:pos x="36" y="44"/>
                  </a:cxn>
                  <a:cxn ang="0">
                    <a:pos x="34" y="52"/>
                  </a:cxn>
                  <a:cxn ang="0">
                    <a:pos x="31" y="58"/>
                  </a:cxn>
                </a:cxnLst>
                <a:rect l="0" t="0" r="0" b="0"/>
                <a:pathLst>
                  <a:path w="37" h="59">
                    <a:moveTo>
                      <a:pt x="16" y="0"/>
                    </a:moveTo>
                    <a:lnTo>
                      <a:pt x="9" y="1"/>
                    </a:lnTo>
                    <a:lnTo>
                      <a:pt x="4" y="6"/>
                    </a:lnTo>
                    <a:lnTo>
                      <a:pt x="1" y="11"/>
                    </a:lnTo>
                    <a:lnTo>
                      <a:pt x="0" y="17"/>
                    </a:lnTo>
                    <a:lnTo>
                      <a:pt x="11" y="17"/>
                    </a:lnTo>
                    <a:lnTo>
                      <a:pt x="20" y="19"/>
                    </a:lnTo>
                    <a:lnTo>
                      <a:pt x="27" y="22"/>
                    </a:lnTo>
                    <a:lnTo>
                      <a:pt x="32" y="27"/>
                    </a:lnTo>
                    <a:lnTo>
                      <a:pt x="35" y="32"/>
                    </a:lnTo>
                    <a:lnTo>
                      <a:pt x="36" y="37"/>
                    </a:lnTo>
                    <a:lnTo>
                      <a:pt x="36" y="44"/>
                    </a:lnTo>
                    <a:lnTo>
                      <a:pt x="34" y="52"/>
                    </a:lnTo>
                    <a:lnTo>
                      <a:pt x="31" y="58"/>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54376" name="Freeform 26"/>
              <p:cNvSpPr/>
              <p:nvPr/>
            </p:nvSpPr>
            <p:spPr>
              <a:xfrm>
                <a:off x="3430" y="1486"/>
                <a:ext cx="106" cy="31"/>
              </a:xfrm>
              <a:custGeom>
                <a:avLst/>
                <a:gdLst/>
                <a:ahLst/>
                <a:cxnLst>
                  <a:cxn ang="0">
                    <a:pos x="0" y="30"/>
                  </a:cxn>
                  <a:cxn ang="0">
                    <a:pos x="7" y="29"/>
                  </a:cxn>
                  <a:cxn ang="0">
                    <a:pos x="14" y="25"/>
                  </a:cxn>
                  <a:cxn ang="0">
                    <a:pos x="20" y="20"/>
                  </a:cxn>
                  <a:cxn ang="0">
                    <a:pos x="23" y="15"/>
                  </a:cxn>
                  <a:cxn ang="0">
                    <a:pos x="22" y="8"/>
                  </a:cxn>
                  <a:cxn ang="0">
                    <a:pos x="30" y="6"/>
                  </a:cxn>
                  <a:cxn ang="0">
                    <a:pos x="31" y="6"/>
                  </a:cxn>
                  <a:cxn ang="0">
                    <a:pos x="37" y="4"/>
                  </a:cxn>
                  <a:cxn ang="0">
                    <a:pos x="38" y="4"/>
                  </a:cxn>
                  <a:cxn ang="0">
                    <a:pos x="46" y="3"/>
                  </a:cxn>
                  <a:cxn ang="0">
                    <a:pos x="56" y="1"/>
                  </a:cxn>
                  <a:cxn ang="0">
                    <a:pos x="57" y="2"/>
                  </a:cxn>
                  <a:cxn ang="0">
                    <a:pos x="66" y="1"/>
                  </a:cxn>
                  <a:cxn ang="0">
                    <a:pos x="77" y="1"/>
                  </a:cxn>
                  <a:cxn ang="0">
                    <a:pos x="88" y="1"/>
                  </a:cxn>
                  <a:cxn ang="0">
                    <a:pos x="103" y="1"/>
                  </a:cxn>
                  <a:cxn ang="0">
                    <a:pos x="103" y="0"/>
                  </a:cxn>
                  <a:cxn ang="0">
                    <a:pos x="105" y="0"/>
                  </a:cxn>
                </a:cxnLst>
                <a:rect l="0" t="0" r="0" b="0"/>
                <a:pathLst>
                  <a:path w="106" h="31">
                    <a:moveTo>
                      <a:pt x="0" y="30"/>
                    </a:moveTo>
                    <a:lnTo>
                      <a:pt x="7" y="29"/>
                    </a:lnTo>
                    <a:lnTo>
                      <a:pt x="14" y="25"/>
                    </a:lnTo>
                    <a:lnTo>
                      <a:pt x="20" y="20"/>
                    </a:lnTo>
                    <a:lnTo>
                      <a:pt x="23" y="15"/>
                    </a:lnTo>
                    <a:lnTo>
                      <a:pt x="22" y="8"/>
                    </a:lnTo>
                    <a:lnTo>
                      <a:pt x="30" y="6"/>
                    </a:lnTo>
                    <a:lnTo>
                      <a:pt x="31" y="6"/>
                    </a:lnTo>
                    <a:lnTo>
                      <a:pt x="37" y="4"/>
                    </a:lnTo>
                    <a:lnTo>
                      <a:pt x="38" y="4"/>
                    </a:lnTo>
                    <a:lnTo>
                      <a:pt x="46" y="3"/>
                    </a:lnTo>
                    <a:lnTo>
                      <a:pt x="56" y="1"/>
                    </a:lnTo>
                    <a:lnTo>
                      <a:pt x="57" y="2"/>
                    </a:lnTo>
                    <a:lnTo>
                      <a:pt x="66" y="1"/>
                    </a:lnTo>
                    <a:lnTo>
                      <a:pt x="77" y="1"/>
                    </a:lnTo>
                    <a:lnTo>
                      <a:pt x="88" y="1"/>
                    </a:lnTo>
                    <a:lnTo>
                      <a:pt x="103" y="1"/>
                    </a:lnTo>
                    <a:lnTo>
                      <a:pt x="103" y="0"/>
                    </a:lnTo>
                    <a:lnTo>
                      <a:pt x="105" y="0"/>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54377" name="Freeform 27"/>
              <p:cNvSpPr/>
              <p:nvPr/>
            </p:nvSpPr>
            <p:spPr>
              <a:xfrm>
                <a:off x="3667" y="1505"/>
                <a:ext cx="17" cy="79"/>
              </a:xfrm>
              <a:custGeom>
                <a:avLst/>
                <a:gdLst/>
                <a:ahLst/>
                <a:cxnLst>
                  <a:cxn ang="0">
                    <a:pos x="1" y="0"/>
                  </a:cxn>
                  <a:cxn ang="0">
                    <a:pos x="4" y="0"/>
                  </a:cxn>
                  <a:cxn ang="0">
                    <a:pos x="8" y="1"/>
                  </a:cxn>
                  <a:cxn ang="0">
                    <a:pos x="10" y="3"/>
                  </a:cxn>
                  <a:cxn ang="0">
                    <a:pos x="12" y="6"/>
                  </a:cxn>
                  <a:cxn ang="0">
                    <a:pos x="14" y="8"/>
                  </a:cxn>
                  <a:cxn ang="0">
                    <a:pos x="16" y="12"/>
                  </a:cxn>
                  <a:cxn ang="0">
                    <a:pos x="16" y="16"/>
                  </a:cxn>
                  <a:cxn ang="0">
                    <a:pos x="16" y="20"/>
                  </a:cxn>
                  <a:cxn ang="0">
                    <a:pos x="16" y="23"/>
                  </a:cxn>
                  <a:cxn ang="0">
                    <a:pos x="14" y="27"/>
                  </a:cxn>
                  <a:cxn ang="0">
                    <a:pos x="14" y="31"/>
                  </a:cxn>
                  <a:cxn ang="0">
                    <a:pos x="13" y="35"/>
                  </a:cxn>
                  <a:cxn ang="0">
                    <a:pos x="12" y="42"/>
                  </a:cxn>
                  <a:cxn ang="0">
                    <a:pos x="10" y="46"/>
                  </a:cxn>
                  <a:cxn ang="0">
                    <a:pos x="9" y="50"/>
                  </a:cxn>
                  <a:cxn ang="0">
                    <a:pos x="6" y="54"/>
                  </a:cxn>
                  <a:cxn ang="0">
                    <a:pos x="4" y="59"/>
                  </a:cxn>
                  <a:cxn ang="0">
                    <a:pos x="3" y="62"/>
                  </a:cxn>
                  <a:cxn ang="0">
                    <a:pos x="1" y="66"/>
                  </a:cxn>
                  <a:cxn ang="0">
                    <a:pos x="0" y="73"/>
                  </a:cxn>
                  <a:cxn ang="0">
                    <a:pos x="0" y="78"/>
                  </a:cxn>
                </a:cxnLst>
                <a:rect l="0" t="0" r="0" b="0"/>
                <a:pathLst>
                  <a:path w="17" h="79">
                    <a:moveTo>
                      <a:pt x="1" y="0"/>
                    </a:moveTo>
                    <a:lnTo>
                      <a:pt x="4" y="0"/>
                    </a:lnTo>
                    <a:lnTo>
                      <a:pt x="8" y="1"/>
                    </a:lnTo>
                    <a:lnTo>
                      <a:pt x="10" y="3"/>
                    </a:lnTo>
                    <a:lnTo>
                      <a:pt x="12" y="6"/>
                    </a:lnTo>
                    <a:lnTo>
                      <a:pt x="14" y="8"/>
                    </a:lnTo>
                    <a:lnTo>
                      <a:pt x="16" y="12"/>
                    </a:lnTo>
                    <a:lnTo>
                      <a:pt x="16" y="16"/>
                    </a:lnTo>
                    <a:lnTo>
                      <a:pt x="16" y="20"/>
                    </a:lnTo>
                    <a:lnTo>
                      <a:pt x="16" y="23"/>
                    </a:lnTo>
                    <a:lnTo>
                      <a:pt x="14" y="27"/>
                    </a:lnTo>
                    <a:lnTo>
                      <a:pt x="14" y="31"/>
                    </a:lnTo>
                    <a:lnTo>
                      <a:pt x="13" y="35"/>
                    </a:lnTo>
                    <a:lnTo>
                      <a:pt x="12" y="42"/>
                    </a:lnTo>
                    <a:lnTo>
                      <a:pt x="10" y="46"/>
                    </a:lnTo>
                    <a:lnTo>
                      <a:pt x="9" y="50"/>
                    </a:lnTo>
                    <a:lnTo>
                      <a:pt x="6" y="54"/>
                    </a:lnTo>
                    <a:lnTo>
                      <a:pt x="4" y="59"/>
                    </a:lnTo>
                    <a:lnTo>
                      <a:pt x="3" y="62"/>
                    </a:lnTo>
                    <a:lnTo>
                      <a:pt x="1" y="66"/>
                    </a:lnTo>
                    <a:lnTo>
                      <a:pt x="0" y="73"/>
                    </a:lnTo>
                    <a:lnTo>
                      <a:pt x="0" y="78"/>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grpSp>
            <p:nvGrpSpPr>
              <p:cNvPr id="54378" name="Group 28"/>
              <p:cNvGrpSpPr/>
              <p:nvPr/>
            </p:nvGrpSpPr>
            <p:grpSpPr>
              <a:xfrm>
                <a:off x="3559" y="1529"/>
                <a:ext cx="123" cy="25"/>
                <a:chOff x="3559" y="1529"/>
                <a:chExt cx="123" cy="25"/>
              </a:xfrm>
            </p:grpSpPr>
            <p:grpSp>
              <p:nvGrpSpPr>
                <p:cNvPr id="54394" name="Group 29"/>
                <p:cNvGrpSpPr/>
                <p:nvPr/>
              </p:nvGrpSpPr>
              <p:grpSpPr>
                <a:xfrm>
                  <a:off x="3660" y="1529"/>
                  <a:ext cx="22" cy="21"/>
                  <a:chOff x="3660" y="1529"/>
                  <a:chExt cx="22" cy="21"/>
                </a:xfrm>
              </p:grpSpPr>
              <p:sp>
                <p:nvSpPr>
                  <p:cNvPr id="54401" name="Oval 30"/>
                  <p:cNvSpPr/>
                  <p:nvPr/>
                </p:nvSpPr>
                <p:spPr>
                  <a:xfrm>
                    <a:off x="3660" y="1529"/>
                    <a:ext cx="16" cy="17"/>
                  </a:xfrm>
                  <a:prstGeom prst="ellipse">
                    <a:avLst/>
                  </a:prstGeom>
                  <a:solidFill>
                    <a:srgbClr val="9F9F9F"/>
                  </a:solidFill>
                  <a:ln w="9525">
                    <a:noFill/>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54402" name="Oval 31"/>
                  <p:cNvSpPr/>
                  <p:nvPr/>
                </p:nvSpPr>
                <p:spPr>
                  <a:xfrm>
                    <a:off x="3660" y="1529"/>
                    <a:ext cx="16" cy="16"/>
                  </a:xfrm>
                  <a:prstGeom prst="ellipse">
                    <a:avLst/>
                  </a:prstGeom>
                  <a:solidFill>
                    <a:srgbClr val="7F7F7F"/>
                  </a:solidFill>
                  <a:ln w="9525">
                    <a:noFill/>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54403" name="Oval 32"/>
                  <p:cNvSpPr/>
                  <p:nvPr/>
                </p:nvSpPr>
                <p:spPr>
                  <a:xfrm>
                    <a:off x="3666" y="1534"/>
                    <a:ext cx="8" cy="8"/>
                  </a:xfrm>
                  <a:prstGeom prst="ellipse">
                    <a:avLst/>
                  </a:prstGeom>
                  <a:solidFill>
                    <a:srgbClr val="3F3F3F"/>
                  </a:solidFill>
                  <a:ln w="12700" cap="flat" cmpd="sng">
                    <a:solidFill>
                      <a:srgbClr val="5F5F5F"/>
                    </a:solidFill>
                    <a:prstDash val="solid"/>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54404" name="Oval 33"/>
                  <p:cNvSpPr/>
                  <p:nvPr/>
                </p:nvSpPr>
                <p:spPr>
                  <a:xfrm>
                    <a:off x="3664" y="1532"/>
                    <a:ext cx="16" cy="16"/>
                  </a:xfrm>
                  <a:prstGeom prst="ellipse">
                    <a:avLst/>
                  </a:prstGeom>
                  <a:solidFill>
                    <a:srgbClr val="DFDFDF"/>
                  </a:solidFill>
                  <a:ln w="9525">
                    <a:noFill/>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54405" name="Oval 34"/>
                  <p:cNvSpPr/>
                  <p:nvPr/>
                </p:nvSpPr>
                <p:spPr>
                  <a:xfrm>
                    <a:off x="3666" y="1534"/>
                    <a:ext cx="16" cy="16"/>
                  </a:xfrm>
                  <a:prstGeom prst="ellipse">
                    <a:avLst/>
                  </a:prstGeom>
                  <a:solidFill>
                    <a:srgbClr val="DFDFDF"/>
                  </a:solidFill>
                  <a:ln w="9525">
                    <a:noFill/>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grpSp>
            <p:grpSp>
              <p:nvGrpSpPr>
                <p:cNvPr id="54395" name="Group 35"/>
                <p:cNvGrpSpPr/>
                <p:nvPr/>
              </p:nvGrpSpPr>
              <p:grpSpPr>
                <a:xfrm>
                  <a:off x="3559" y="1533"/>
                  <a:ext cx="22" cy="21"/>
                  <a:chOff x="3559" y="1533"/>
                  <a:chExt cx="22" cy="21"/>
                </a:xfrm>
              </p:grpSpPr>
              <p:sp>
                <p:nvSpPr>
                  <p:cNvPr id="54396" name="Oval 36"/>
                  <p:cNvSpPr/>
                  <p:nvPr/>
                </p:nvSpPr>
                <p:spPr>
                  <a:xfrm>
                    <a:off x="3559" y="1533"/>
                    <a:ext cx="16" cy="17"/>
                  </a:xfrm>
                  <a:prstGeom prst="ellipse">
                    <a:avLst/>
                  </a:prstGeom>
                  <a:solidFill>
                    <a:srgbClr val="9F9F9F"/>
                  </a:solidFill>
                  <a:ln w="9525">
                    <a:noFill/>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54397" name="Oval 37"/>
                  <p:cNvSpPr/>
                  <p:nvPr/>
                </p:nvSpPr>
                <p:spPr>
                  <a:xfrm>
                    <a:off x="3559" y="1533"/>
                    <a:ext cx="16" cy="16"/>
                  </a:xfrm>
                  <a:prstGeom prst="ellipse">
                    <a:avLst/>
                  </a:prstGeom>
                  <a:solidFill>
                    <a:srgbClr val="7F7F7F"/>
                  </a:solidFill>
                  <a:ln w="9525">
                    <a:noFill/>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54398" name="Oval 38"/>
                  <p:cNvSpPr/>
                  <p:nvPr/>
                </p:nvSpPr>
                <p:spPr>
                  <a:xfrm>
                    <a:off x="3564" y="1538"/>
                    <a:ext cx="8" cy="8"/>
                  </a:xfrm>
                  <a:prstGeom prst="ellipse">
                    <a:avLst/>
                  </a:prstGeom>
                  <a:solidFill>
                    <a:srgbClr val="3F3F3F"/>
                  </a:solidFill>
                  <a:ln w="12700" cap="flat" cmpd="sng">
                    <a:solidFill>
                      <a:srgbClr val="5F5F5F"/>
                    </a:solidFill>
                    <a:prstDash val="solid"/>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54399" name="Oval 39"/>
                  <p:cNvSpPr/>
                  <p:nvPr/>
                </p:nvSpPr>
                <p:spPr>
                  <a:xfrm>
                    <a:off x="3563" y="1536"/>
                    <a:ext cx="16" cy="16"/>
                  </a:xfrm>
                  <a:prstGeom prst="ellipse">
                    <a:avLst/>
                  </a:prstGeom>
                  <a:solidFill>
                    <a:srgbClr val="DFDFDF"/>
                  </a:solidFill>
                  <a:ln w="9525">
                    <a:noFill/>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54400" name="Oval 40"/>
                  <p:cNvSpPr/>
                  <p:nvPr/>
                </p:nvSpPr>
                <p:spPr>
                  <a:xfrm>
                    <a:off x="3565" y="1538"/>
                    <a:ext cx="16" cy="16"/>
                  </a:xfrm>
                  <a:prstGeom prst="ellipse">
                    <a:avLst/>
                  </a:prstGeom>
                  <a:solidFill>
                    <a:srgbClr val="DFDFDF"/>
                  </a:solidFill>
                  <a:ln w="9525">
                    <a:noFill/>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grpSp>
          </p:grpSp>
          <p:sp>
            <p:nvSpPr>
              <p:cNvPr id="54379" name="Freeform 41"/>
              <p:cNvSpPr/>
              <p:nvPr/>
            </p:nvSpPr>
            <p:spPr>
              <a:xfrm>
                <a:off x="3664" y="1613"/>
                <a:ext cx="47" cy="62"/>
              </a:xfrm>
              <a:custGeom>
                <a:avLst/>
                <a:gdLst/>
                <a:ahLst/>
                <a:cxnLst>
                  <a:cxn ang="0">
                    <a:pos x="9" y="0"/>
                  </a:cxn>
                  <a:cxn ang="0">
                    <a:pos x="6" y="2"/>
                  </a:cxn>
                  <a:cxn ang="0">
                    <a:pos x="5" y="6"/>
                  </a:cxn>
                  <a:cxn ang="0">
                    <a:pos x="4" y="9"/>
                  </a:cxn>
                  <a:cxn ang="0">
                    <a:pos x="4" y="12"/>
                  </a:cxn>
                  <a:cxn ang="0">
                    <a:pos x="3" y="15"/>
                  </a:cxn>
                  <a:cxn ang="0">
                    <a:pos x="3" y="18"/>
                  </a:cxn>
                  <a:cxn ang="0">
                    <a:pos x="1" y="19"/>
                  </a:cxn>
                  <a:cxn ang="0">
                    <a:pos x="0" y="23"/>
                  </a:cxn>
                  <a:cxn ang="0">
                    <a:pos x="10" y="35"/>
                  </a:cxn>
                  <a:cxn ang="0">
                    <a:pos x="18" y="43"/>
                  </a:cxn>
                  <a:cxn ang="0">
                    <a:pos x="24" y="49"/>
                  </a:cxn>
                  <a:cxn ang="0">
                    <a:pos x="30" y="54"/>
                  </a:cxn>
                  <a:cxn ang="0">
                    <a:pos x="38" y="59"/>
                  </a:cxn>
                  <a:cxn ang="0">
                    <a:pos x="42" y="60"/>
                  </a:cxn>
                  <a:cxn ang="0">
                    <a:pos x="45" y="61"/>
                  </a:cxn>
                  <a:cxn ang="0">
                    <a:pos x="45" y="56"/>
                  </a:cxn>
                  <a:cxn ang="0">
                    <a:pos x="46" y="40"/>
                  </a:cxn>
                  <a:cxn ang="0">
                    <a:pos x="39" y="31"/>
                  </a:cxn>
                  <a:cxn ang="0">
                    <a:pos x="32" y="22"/>
                  </a:cxn>
                  <a:cxn ang="0">
                    <a:pos x="22" y="13"/>
                  </a:cxn>
                  <a:cxn ang="0">
                    <a:pos x="15" y="4"/>
                  </a:cxn>
                  <a:cxn ang="0">
                    <a:pos x="9" y="0"/>
                  </a:cxn>
                </a:cxnLst>
                <a:rect l="0" t="0" r="0" b="0"/>
                <a:pathLst>
                  <a:path w="47" h="62">
                    <a:moveTo>
                      <a:pt x="9" y="0"/>
                    </a:moveTo>
                    <a:lnTo>
                      <a:pt x="6" y="2"/>
                    </a:lnTo>
                    <a:lnTo>
                      <a:pt x="5" y="6"/>
                    </a:lnTo>
                    <a:lnTo>
                      <a:pt x="4" y="9"/>
                    </a:lnTo>
                    <a:lnTo>
                      <a:pt x="4" y="12"/>
                    </a:lnTo>
                    <a:lnTo>
                      <a:pt x="3" y="15"/>
                    </a:lnTo>
                    <a:lnTo>
                      <a:pt x="3" y="18"/>
                    </a:lnTo>
                    <a:lnTo>
                      <a:pt x="1" y="19"/>
                    </a:lnTo>
                    <a:lnTo>
                      <a:pt x="0" y="23"/>
                    </a:lnTo>
                    <a:lnTo>
                      <a:pt x="10" y="35"/>
                    </a:lnTo>
                    <a:lnTo>
                      <a:pt x="18" y="43"/>
                    </a:lnTo>
                    <a:lnTo>
                      <a:pt x="24" y="49"/>
                    </a:lnTo>
                    <a:lnTo>
                      <a:pt x="30" y="54"/>
                    </a:lnTo>
                    <a:lnTo>
                      <a:pt x="38" y="59"/>
                    </a:lnTo>
                    <a:lnTo>
                      <a:pt x="42" y="60"/>
                    </a:lnTo>
                    <a:lnTo>
                      <a:pt x="45" y="61"/>
                    </a:lnTo>
                    <a:lnTo>
                      <a:pt x="45" y="56"/>
                    </a:lnTo>
                    <a:lnTo>
                      <a:pt x="46" y="40"/>
                    </a:lnTo>
                    <a:lnTo>
                      <a:pt x="39" y="31"/>
                    </a:lnTo>
                    <a:lnTo>
                      <a:pt x="32" y="22"/>
                    </a:lnTo>
                    <a:lnTo>
                      <a:pt x="22" y="13"/>
                    </a:lnTo>
                    <a:lnTo>
                      <a:pt x="15" y="4"/>
                    </a:lnTo>
                    <a:lnTo>
                      <a:pt x="9" y="0"/>
                    </a:lnTo>
                  </a:path>
                </a:pathLst>
              </a:custGeom>
              <a:solidFill>
                <a:srgbClr val="7F7F7F">
                  <a:alpha val="100000"/>
                </a:srgbClr>
              </a:solidFill>
              <a:ln w="9525">
                <a:noFill/>
              </a:ln>
            </p:spPr>
            <p:txBody>
              <a:bodyPr/>
              <a:lstStyle/>
              <a:p>
                <a:endParaRPr lang="zh-CN" altLang="en-US"/>
              </a:p>
            </p:txBody>
          </p:sp>
          <p:grpSp>
            <p:nvGrpSpPr>
              <p:cNvPr id="54380" name="Group 42"/>
              <p:cNvGrpSpPr/>
              <p:nvPr/>
            </p:nvGrpSpPr>
            <p:grpSpPr>
              <a:xfrm>
                <a:off x="3666" y="1609"/>
                <a:ext cx="56" cy="62"/>
                <a:chOff x="3666" y="1609"/>
                <a:chExt cx="56" cy="62"/>
              </a:xfrm>
            </p:grpSpPr>
            <p:sp>
              <p:nvSpPr>
                <p:cNvPr id="54392" name="Freeform 43"/>
                <p:cNvSpPr/>
                <p:nvPr/>
              </p:nvSpPr>
              <p:spPr>
                <a:xfrm>
                  <a:off x="3666" y="1609"/>
                  <a:ext cx="56" cy="62"/>
                </a:xfrm>
                <a:custGeom>
                  <a:avLst/>
                  <a:gdLst/>
                  <a:ahLst/>
                  <a:cxnLst>
                    <a:cxn ang="0">
                      <a:pos x="10" y="0"/>
                    </a:cxn>
                    <a:cxn ang="0">
                      <a:pos x="7" y="2"/>
                    </a:cxn>
                    <a:cxn ang="0">
                      <a:pos x="5" y="5"/>
                    </a:cxn>
                    <a:cxn ang="0">
                      <a:pos x="3" y="7"/>
                    </a:cxn>
                    <a:cxn ang="0">
                      <a:pos x="2" y="10"/>
                    </a:cxn>
                    <a:cxn ang="0">
                      <a:pos x="2" y="13"/>
                    </a:cxn>
                    <a:cxn ang="0">
                      <a:pos x="1" y="17"/>
                    </a:cxn>
                    <a:cxn ang="0">
                      <a:pos x="1" y="21"/>
                    </a:cxn>
                    <a:cxn ang="0">
                      <a:pos x="0" y="22"/>
                    </a:cxn>
                    <a:cxn ang="0">
                      <a:pos x="12" y="35"/>
                    </a:cxn>
                    <a:cxn ang="0">
                      <a:pos x="19" y="43"/>
                    </a:cxn>
                    <a:cxn ang="0">
                      <a:pos x="25" y="49"/>
                    </a:cxn>
                    <a:cxn ang="0">
                      <a:pos x="31" y="54"/>
                    </a:cxn>
                    <a:cxn ang="0">
                      <a:pos x="39" y="59"/>
                    </a:cxn>
                    <a:cxn ang="0">
                      <a:pos x="43" y="60"/>
                    </a:cxn>
                    <a:cxn ang="0">
                      <a:pos x="48" y="61"/>
                    </a:cxn>
                    <a:cxn ang="0">
                      <a:pos x="51" y="61"/>
                    </a:cxn>
                    <a:cxn ang="0">
                      <a:pos x="54" y="59"/>
                    </a:cxn>
                    <a:cxn ang="0">
                      <a:pos x="55" y="56"/>
                    </a:cxn>
                    <a:cxn ang="0">
                      <a:pos x="55" y="53"/>
                    </a:cxn>
                    <a:cxn ang="0">
                      <a:pos x="53" y="50"/>
                    </a:cxn>
                    <a:cxn ang="0">
                      <a:pos x="51" y="46"/>
                    </a:cxn>
                    <a:cxn ang="0">
                      <a:pos x="47" y="40"/>
                    </a:cxn>
                    <a:cxn ang="0">
                      <a:pos x="40" y="31"/>
                    </a:cxn>
                    <a:cxn ang="0">
                      <a:pos x="33" y="22"/>
                    </a:cxn>
                    <a:cxn ang="0">
                      <a:pos x="23" y="13"/>
                    </a:cxn>
                    <a:cxn ang="0">
                      <a:pos x="16" y="4"/>
                    </a:cxn>
                    <a:cxn ang="0">
                      <a:pos x="10" y="0"/>
                    </a:cxn>
                  </a:cxnLst>
                  <a:rect l="0" t="0" r="0" b="0"/>
                  <a:pathLst>
                    <a:path w="56" h="62">
                      <a:moveTo>
                        <a:pt x="10" y="0"/>
                      </a:moveTo>
                      <a:lnTo>
                        <a:pt x="7" y="2"/>
                      </a:lnTo>
                      <a:lnTo>
                        <a:pt x="5" y="5"/>
                      </a:lnTo>
                      <a:lnTo>
                        <a:pt x="3" y="7"/>
                      </a:lnTo>
                      <a:lnTo>
                        <a:pt x="2" y="10"/>
                      </a:lnTo>
                      <a:lnTo>
                        <a:pt x="2" y="13"/>
                      </a:lnTo>
                      <a:lnTo>
                        <a:pt x="1" y="17"/>
                      </a:lnTo>
                      <a:lnTo>
                        <a:pt x="1" y="21"/>
                      </a:lnTo>
                      <a:lnTo>
                        <a:pt x="0" y="22"/>
                      </a:lnTo>
                      <a:lnTo>
                        <a:pt x="12" y="35"/>
                      </a:lnTo>
                      <a:lnTo>
                        <a:pt x="19" y="43"/>
                      </a:lnTo>
                      <a:lnTo>
                        <a:pt x="25" y="49"/>
                      </a:lnTo>
                      <a:lnTo>
                        <a:pt x="31" y="54"/>
                      </a:lnTo>
                      <a:lnTo>
                        <a:pt x="39" y="59"/>
                      </a:lnTo>
                      <a:lnTo>
                        <a:pt x="43" y="60"/>
                      </a:lnTo>
                      <a:lnTo>
                        <a:pt x="48" y="61"/>
                      </a:lnTo>
                      <a:lnTo>
                        <a:pt x="51" y="61"/>
                      </a:lnTo>
                      <a:lnTo>
                        <a:pt x="54" y="59"/>
                      </a:lnTo>
                      <a:lnTo>
                        <a:pt x="55" y="56"/>
                      </a:lnTo>
                      <a:lnTo>
                        <a:pt x="55" y="53"/>
                      </a:lnTo>
                      <a:lnTo>
                        <a:pt x="53" y="50"/>
                      </a:lnTo>
                      <a:lnTo>
                        <a:pt x="51" y="46"/>
                      </a:lnTo>
                      <a:lnTo>
                        <a:pt x="47" y="40"/>
                      </a:lnTo>
                      <a:lnTo>
                        <a:pt x="40" y="31"/>
                      </a:lnTo>
                      <a:lnTo>
                        <a:pt x="33" y="22"/>
                      </a:lnTo>
                      <a:lnTo>
                        <a:pt x="23" y="13"/>
                      </a:lnTo>
                      <a:lnTo>
                        <a:pt x="16" y="4"/>
                      </a:lnTo>
                      <a:lnTo>
                        <a:pt x="10" y="0"/>
                      </a:lnTo>
                    </a:path>
                  </a:pathLst>
                </a:custGeom>
                <a:solidFill>
                  <a:srgbClr val="FFFFFF">
                    <a:alpha val="100000"/>
                  </a:srgbClr>
                </a:solid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54393" name="Freeform 44"/>
                <p:cNvSpPr/>
                <p:nvPr/>
              </p:nvSpPr>
              <p:spPr>
                <a:xfrm>
                  <a:off x="3695" y="1647"/>
                  <a:ext cx="26" cy="17"/>
                </a:xfrm>
                <a:custGeom>
                  <a:avLst/>
                  <a:gdLst/>
                  <a:ahLst/>
                  <a:cxnLst>
                    <a:cxn ang="0">
                      <a:pos x="0" y="16"/>
                    </a:cxn>
                    <a:cxn ang="0">
                      <a:pos x="12" y="16"/>
                    </a:cxn>
                    <a:cxn ang="0">
                      <a:pos x="10" y="11"/>
                    </a:cxn>
                    <a:cxn ang="0">
                      <a:pos x="8" y="8"/>
                    </a:cxn>
                    <a:cxn ang="0">
                      <a:pos x="6" y="4"/>
                    </a:cxn>
                    <a:cxn ang="0">
                      <a:pos x="4" y="0"/>
                    </a:cxn>
                    <a:cxn ang="0">
                      <a:pos x="8" y="0"/>
                    </a:cxn>
                    <a:cxn ang="0">
                      <a:pos x="12" y="2"/>
                    </a:cxn>
                    <a:cxn ang="0">
                      <a:pos x="16" y="6"/>
                    </a:cxn>
                    <a:cxn ang="0">
                      <a:pos x="20" y="9"/>
                    </a:cxn>
                    <a:cxn ang="0">
                      <a:pos x="23" y="11"/>
                    </a:cxn>
                    <a:cxn ang="0">
                      <a:pos x="25" y="13"/>
                    </a:cxn>
                  </a:cxnLst>
                  <a:rect l="0" t="0" r="0" b="0"/>
                  <a:pathLst>
                    <a:path w="26" h="17">
                      <a:moveTo>
                        <a:pt x="0" y="16"/>
                      </a:moveTo>
                      <a:lnTo>
                        <a:pt x="12" y="16"/>
                      </a:lnTo>
                      <a:lnTo>
                        <a:pt x="10" y="11"/>
                      </a:lnTo>
                      <a:lnTo>
                        <a:pt x="8" y="8"/>
                      </a:lnTo>
                      <a:lnTo>
                        <a:pt x="6" y="4"/>
                      </a:lnTo>
                      <a:lnTo>
                        <a:pt x="4" y="0"/>
                      </a:lnTo>
                      <a:lnTo>
                        <a:pt x="8" y="0"/>
                      </a:lnTo>
                      <a:lnTo>
                        <a:pt x="12" y="2"/>
                      </a:lnTo>
                      <a:lnTo>
                        <a:pt x="16" y="6"/>
                      </a:lnTo>
                      <a:lnTo>
                        <a:pt x="20" y="9"/>
                      </a:lnTo>
                      <a:lnTo>
                        <a:pt x="23" y="11"/>
                      </a:lnTo>
                      <a:lnTo>
                        <a:pt x="25" y="13"/>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grpSp>
          <p:sp>
            <p:nvSpPr>
              <p:cNvPr id="54381" name="Freeform 45"/>
              <p:cNvSpPr/>
              <p:nvPr/>
            </p:nvSpPr>
            <p:spPr>
              <a:xfrm>
                <a:off x="3654" y="1521"/>
                <a:ext cx="27" cy="111"/>
              </a:xfrm>
              <a:custGeom>
                <a:avLst/>
                <a:gdLst/>
                <a:ahLst/>
                <a:cxnLst>
                  <a:cxn ang="0">
                    <a:pos x="13" y="0"/>
                  </a:cxn>
                  <a:cxn ang="0">
                    <a:pos x="9" y="0"/>
                  </a:cxn>
                  <a:cxn ang="0">
                    <a:pos x="6" y="2"/>
                  </a:cxn>
                  <a:cxn ang="0">
                    <a:pos x="4" y="4"/>
                  </a:cxn>
                  <a:cxn ang="0">
                    <a:pos x="2" y="6"/>
                  </a:cxn>
                  <a:cxn ang="0">
                    <a:pos x="0" y="10"/>
                  </a:cxn>
                  <a:cxn ang="0">
                    <a:pos x="0" y="13"/>
                  </a:cxn>
                  <a:cxn ang="0">
                    <a:pos x="0" y="16"/>
                  </a:cxn>
                  <a:cxn ang="0">
                    <a:pos x="0" y="19"/>
                  </a:cxn>
                  <a:cxn ang="0">
                    <a:pos x="0" y="23"/>
                  </a:cxn>
                  <a:cxn ang="0">
                    <a:pos x="0" y="33"/>
                  </a:cxn>
                  <a:cxn ang="0">
                    <a:pos x="1" y="43"/>
                  </a:cxn>
                  <a:cxn ang="0">
                    <a:pos x="3" y="49"/>
                  </a:cxn>
                  <a:cxn ang="0">
                    <a:pos x="7" y="54"/>
                  </a:cxn>
                  <a:cxn ang="0">
                    <a:pos x="12" y="61"/>
                  </a:cxn>
                  <a:cxn ang="0">
                    <a:pos x="15" y="66"/>
                  </a:cxn>
                  <a:cxn ang="0">
                    <a:pos x="20" y="72"/>
                  </a:cxn>
                  <a:cxn ang="0">
                    <a:pos x="23" y="75"/>
                  </a:cxn>
                  <a:cxn ang="0">
                    <a:pos x="25" y="79"/>
                  </a:cxn>
                  <a:cxn ang="0">
                    <a:pos x="26" y="81"/>
                  </a:cxn>
                  <a:cxn ang="0">
                    <a:pos x="26" y="85"/>
                  </a:cxn>
                  <a:cxn ang="0">
                    <a:pos x="24" y="88"/>
                  </a:cxn>
                  <a:cxn ang="0">
                    <a:pos x="19" y="90"/>
                  </a:cxn>
                  <a:cxn ang="0">
                    <a:pos x="17" y="92"/>
                  </a:cxn>
                  <a:cxn ang="0">
                    <a:pos x="15" y="96"/>
                  </a:cxn>
                  <a:cxn ang="0">
                    <a:pos x="14" y="100"/>
                  </a:cxn>
                  <a:cxn ang="0">
                    <a:pos x="13" y="106"/>
                  </a:cxn>
                  <a:cxn ang="0">
                    <a:pos x="13" y="110"/>
                  </a:cxn>
                </a:cxnLst>
                <a:rect l="0" t="0" r="0" b="0"/>
                <a:pathLst>
                  <a:path w="27" h="111">
                    <a:moveTo>
                      <a:pt x="13" y="0"/>
                    </a:moveTo>
                    <a:lnTo>
                      <a:pt x="9" y="0"/>
                    </a:lnTo>
                    <a:lnTo>
                      <a:pt x="6" y="2"/>
                    </a:lnTo>
                    <a:lnTo>
                      <a:pt x="4" y="4"/>
                    </a:lnTo>
                    <a:lnTo>
                      <a:pt x="2" y="6"/>
                    </a:lnTo>
                    <a:lnTo>
                      <a:pt x="0" y="10"/>
                    </a:lnTo>
                    <a:lnTo>
                      <a:pt x="0" y="13"/>
                    </a:lnTo>
                    <a:lnTo>
                      <a:pt x="0" y="16"/>
                    </a:lnTo>
                    <a:lnTo>
                      <a:pt x="0" y="19"/>
                    </a:lnTo>
                    <a:lnTo>
                      <a:pt x="0" y="23"/>
                    </a:lnTo>
                    <a:lnTo>
                      <a:pt x="0" y="33"/>
                    </a:lnTo>
                    <a:lnTo>
                      <a:pt x="1" y="43"/>
                    </a:lnTo>
                    <a:lnTo>
                      <a:pt x="3" y="49"/>
                    </a:lnTo>
                    <a:lnTo>
                      <a:pt x="7" y="54"/>
                    </a:lnTo>
                    <a:lnTo>
                      <a:pt x="12" y="61"/>
                    </a:lnTo>
                    <a:lnTo>
                      <a:pt x="15" y="66"/>
                    </a:lnTo>
                    <a:lnTo>
                      <a:pt x="20" y="72"/>
                    </a:lnTo>
                    <a:lnTo>
                      <a:pt x="23" y="75"/>
                    </a:lnTo>
                    <a:lnTo>
                      <a:pt x="25" y="79"/>
                    </a:lnTo>
                    <a:lnTo>
                      <a:pt x="26" y="81"/>
                    </a:lnTo>
                    <a:lnTo>
                      <a:pt x="26" y="85"/>
                    </a:lnTo>
                    <a:lnTo>
                      <a:pt x="24" y="88"/>
                    </a:lnTo>
                    <a:lnTo>
                      <a:pt x="19" y="90"/>
                    </a:lnTo>
                    <a:lnTo>
                      <a:pt x="17" y="92"/>
                    </a:lnTo>
                    <a:lnTo>
                      <a:pt x="15" y="96"/>
                    </a:lnTo>
                    <a:lnTo>
                      <a:pt x="14" y="100"/>
                    </a:lnTo>
                    <a:lnTo>
                      <a:pt x="13" y="106"/>
                    </a:lnTo>
                    <a:lnTo>
                      <a:pt x="13" y="110"/>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grpSp>
            <p:nvGrpSpPr>
              <p:cNvPr id="54382" name="Group 46"/>
              <p:cNvGrpSpPr/>
              <p:nvPr/>
            </p:nvGrpSpPr>
            <p:grpSpPr>
              <a:xfrm>
                <a:off x="3560" y="1935"/>
                <a:ext cx="57" cy="30"/>
                <a:chOff x="3560" y="1935"/>
                <a:chExt cx="57" cy="30"/>
              </a:xfrm>
            </p:grpSpPr>
            <p:sp>
              <p:nvSpPr>
                <p:cNvPr id="54388" name="Freeform 47"/>
                <p:cNvSpPr/>
                <p:nvPr/>
              </p:nvSpPr>
              <p:spPr>
                <a:xfrm>
                  <a:off x="3560" y="1947"/>
                  <a:ext cx="17" cy="18"/>
                </a:xfrm>
                <a:custGeom>
                  <a:avLst/>
                  <a:gdLst/>
                  <a:ahLst/>
                  <a:cxnLst>
                    <a:cxn ang="0">
                      <a:pos x="0" y="12"/>
                    </a:cxn>
                    <a:cxn ang="0">
                      <a:pos x="0" y="5"/>
                    </a:cxn>
                    <a:cxn ang="0">
                      <a:pos x="1" y="1"/>
                    </a:cxn>
                    <a:cxn ang="0">
                      <a:pos x="5" y="0"/>
                    </a:cxn>
                    <a:cxn ang="0">
                      <a:pos x="9" y="0"/>
                    </a:cxn>
                    <a:cxn ang="0">
                      <a:pos x="12" y="4"/>
                    </a:cxn>
                    <a:cxn ang="0">
                      <a:pos x="14" y="10"/>
                    </a:cxn>
                    <a:cxn ang="0">
                      <a:pos x="16" y="14"/>
                    </a:cxn>
                    <a:cxn ang="0">
                      <a:pos x="16" y="16"/>
                    </a:cxn>
                    <a:cxn ang="0">
                      <a:pos x="10" y="17"/>
                    </a:cxn>
                    <a:cxn ang="0">
                      <a:pos x="4" y="15"/>
                    </a:cxn>
                    <a:cxn ang="0">
                      <a:pos x="0" y="12"/>
                    </a:cxn>
                  </a:cxnLst>
                  <a:rect l="0" t="0" r="0" b="0"/>
                  <a:pathLst>
                    <a:path w="17" h="18">
                      <a:moveTo>
                        <a:pt x="0" y="12"/>
                      </a:moveTo>
                      <a:lnTo>
                        <a:pt x="0" y="5"/>
                      </a:lnTo>
                      <a:lnTo>
                        <a:pt x="1" y="1"/>
                      </a:lnTo>
                      <a:lnTo>
                        <a:pt x="5" y="0"/>
                      </a:lnTo>
                      <a:lnTo>
                        <a:pt x="9" y="0"/>
                      </a:lnTo>
                      <a:lnTo>
                        <a:pt x="12" y="4"/>
                      </a:lnTo>
                      <a:lnTo>
                        <a:pt x="14" y="10"/>
                      </a:lnTo>
                      <a:lnTo>
                        <a:pt x="16" y="14"/>
                      </a:lnTo>
                      <a:lnTo>
                        <a:pt x="16" y="16"/>
                      </a:lnTo>
                      <a:lnTo>
                        <a:pt x="10" y="17"/>
                      </a:lnTo>
                      <a:lnTo>
                        <a:pt x="4" y="15"/>
                      </a:lnTo>
                      <a:lnTo>
                        <a:pt x="0" y="12"/>
                      </a:lnTo>
                    </a:path>
                  </a:pathLst>
                </a:custGeom>
                <a:solidFill>
                  <a:srgbClr val="DFDFDF">
                    <a:alpha val="100000"/>
                  </a:srgbClr>
                </a:solidFill>
                <a:ln w="9525">
                  <a:noFill/>
                </a:ln>
              </p:spPr>
              <p:txBody>
                <a:bodyPr/>
                <a:lstStyle/>
                <a:p>
                  <a:endParaRPr lang="zh-CN" altLang="en-US"/>
                </a:p>
              </p:txBody>
            </p:sp>
            <p:sp>
              <p:nvSpPr>
                <p:cNvPr id="54389" name="Freeform 48"/>
                <p:cNvSpPr/>
                <p:nvPr/>
              </p:nvSpPr>
              <p:spPr>
                <a:xfrm>
                  <a:off x="3573" y="1947"/>
                  <a:ext cx="17" cy="18"/>
                </a:xfrm>
                <a:custGeom>
                  <a:avLst/>
                  <a:gdLst/>
                  <a:ahLst/>
                  <a:cxnLst>
                    <a:cxn ang="0">
                      <a:pos x="0" y="16"/>
                    </a:cxn>
                    <a:cxn ang="0">
                      <a:pos x="0" y="11"/>
                    </a:cxn>
                    <a:cxn ang="0">
                      <a:pos x="1" y="4"/>
                    </a:cxn>
                    <a:cxn ang="0">
                      <a:pos x="3" y="1"/>
                    </a:cxn>
                    <a:cxn ang="0">
                      <a:pos x="5" y="0"/>
                    </a:cxn>
                    <a:cxn ang="0">
                      <a:pos x="9" y="0"/>
                    </a:cxn>
                    <a:cxn ang="0">
                      <a:pos x="12" y="2"/>
                    </a:cxn>
                    <a:cxn ang="0">
                      <a:pos x="14" y="7"/>
                    </a:cxn>
                    <a:cxn ang="0">
                      <a:pos x="16" y="11"/>
                    </a:cxn>
                    <a:cxn ang="0">
                      <a:pos x="16" y="15"/>
                    </a:cxn>
                    <a:cxn ang="0">
                      <a:pos x="11" y="16"/>
                    </a:cxn>
                    <a:cxn ang="0">
                      <a:pos x="5" y="17"/>
                    </a:cxn>
                    <a:cxn ang="0">
                      <a:pos x="0" y="16"/>
                    </a:cxn>
                  </a:cxnLst>
                  <a:rect l="0" t="0" r="0" b="0"/>
                  <a:pathLst>
                    <a:path w="17" h="18">
                      <a:moveTo>
                        <a:pt x="0" y="16"/>
                      </a:moveTo>
                      <a:lnTo>
                        <a:pt x="0" y="11"/>
                      </a:lnTo>
                      <a:lnTo>
                        <a:pt x="1" y="4"/>
                      </a:lnTo>
                      <a:lnTo>
                        <a:pt x="3" y="1"/>
                      </a:lnTo>
                      <a:lnTo>
                        <a:pt x="5" y="0"/>
                      </a:lnTo>
                      <a:lnTo>
                        <a:pt x="9" y="0"/>
                      </a:lnTo>
                      <a:lnTo>
                        <a:pt x="12" y="2"/>
                      </a:lnTo>
                      <a:lnTo>
                        <a:pt x="14" y="7"/>
                      </a:lnTo>
                      <a:lnTo>
                        <a:pt x="16" y="11"/>
                      </a:lnTo>
                      <a:lnTo>
                        <a:pt x="16" y="15"/>
                      </a:lnTo>
                      <a:lnTo>
                        <a:pt x="11" y="16"/>
                      </a:lnTo>
                      <a:lnTo>
                        <a:pt x="5" y="17"/>
                      </a:lnTo>
                      <a:lnTo>
                        <a:pt x="0" y="16"/>
                      </a:lnTo>
                    </a:path>
                  </a:pathLst>
                </a:custGeom>
                <a:solidFill>
                  <a:srgbClr val="DFDFDF">
                    <a:alpha val="100000"/>
                  </a:srgbClr>
                </a:solidFill>
                <a:ln w="9525">
                  <a:noFill/>
                </a:ln>
              </p:spPr>
              <p:txBody>
                <a:bodyPr/>
                <a:lstStyle/>
                <a:p>
                  <a:endParaRPr lang="zh-CN" altLang="en-US"/>
                </a:p>
              </p:txBody>
            </p:sp>
            <p:sp>
              <p:nvSpPr>
                <p:cNvPr id="54390" name="Freeform 49"/>
                <p:cNvSpPr/>
                <p:nvPr/>
              </p:nvSpPr>
              <p:spPr>
                <a:xfrm>
                  <a:off x="3587" y="1943"/>
                  <a:ext cx="17" cy="18"/>
                </a:xfrm>
                <a:custGeom>
                  <a:avLst/>
                  <a:gdLst/>
                  <a:ahLst/>
                  <a:cxnLst>
                    <a:cxn ang="0">
                      <a:pos x="1" y="17"/>
                    </a:cxn>
                    <a:cxn ang="0">
                      <a:pos x="1" y="14"/>
                    </a:cxn>
                    <a:cxn ang="0">
                      <a:pos x="0" y="9"/>
                    </a:cxn>
                    <a:cxn ang="0">
                      <a:pos x="0" y="5"/>
                    </a:cxn>
                    <a:cxn ang="0">
                      <a:pos x="2" y="3"/>
                    </a:cxn>
                    <a:cxn ang="0">
                      <a:pos x="4" y="1"/>
                    </a:cxn>
                    <a:cxn ang="0">
                      <a:pos x="8" y="0"/>
                    </a:cxn>
                    <a:cxn ang="0">
                      <a:pos x="12" y="2"/>
                    </a:cxn>
                    <a:cxn ang="0">
                      <a:pos x="13" y="4"/>
                    </a:cxn>
                    <a:cxn ang="0">
                      <a:pos x="14" y="8"/>
                    </a:cxn>
                    <a:cxn ang="0">
                      <a:pos x="16" y="11"/>
                    </a:cxn>
                    <a:cxn ang="0">
                      <a:pos x="12" y="14"/>
                    </a:cxn>
                    <a:cxn ang="0">
                      <a:pos x="7" y="16"/>
                    </a:cxn>
                    <a:cxn ang="0">
                      <a:pos x="1" y="17"/>
                    </a:cxn>
                  </a:cxnLst>
                  <a:rect l="0" t="0" r="0" b="0"/>
                  <a:pathLst>
                    <a:path w="17" h="18">
                      <a:moveTo>
                        <a:pt x="1" y="17"/>
                      </a:moveTo>
                      <a:lnTo>
                        <a:pt x="1" y="14"/>
                      </a:lnTo>
                      <a:lnTo>
                        <a:pt x="0" y="9"/>
                      </a:lnTo>
                      <a:lnTo>
                        <a:pt x="0" y="5"/>
                      </a:lnTo>
                      <a:lnTo>
                        <a:pt x="2" y="3"/>
                      </a:lnTo>
                      <a:lnTo>
                        <a:pt x="4" y="1"/>
                      </a:lnTo>
                      <a:lnTo>
                        <a:pt x="8" y="0"/>
                      </a:lnTo>
                      <a:lnTo>
                        <a:pt x="12" y="2"/>
                      </a:lnTo>
                      <a:lnTo>
                        <a:pt x="13" y="4"/>
                      </a:lnTo>
                      <a:lnTo>
                        <a:pt x="14" y="8"/>
                      </a:lnTo>
                      <a:lnTo>
                        <a:pt x="16" y="11"/>
                      </a:lnTo>
                      <a:lnTo>
                        <a:pt x="12" y="14"/>
                      </a:lnTo>
                      <a:lnTo>
                        <a:pt x="7" y="16"/>
                      </a:lnTo>
                      <a:lnTo>
                        <a:pt x="1" y="17"/>
                      </a:lnTo>
                    </a:path>
                  </a:pathLst>
                </a:custGeom>
                <a:solidFill>
                  <a:srgbClr val="DFDFDF">
                    <a:alpha val="100000"/>
                  </a:srgbClr>
                </a:solidFill>
                <a:ln w="9525">
                  <a:noFill/>
                </a:ln>
              </p:spPr>
              <p:txBody>
                <a:bodyPr/>
                <a:lstStyle/>
                <a:p>
                  <a:endParaRPr lang="zh-CN" altLang="en-US"/>
                </a:p>
              </p:txBody>
            </p:sp>
            <p:sp>
              <p:nvSpPr>
                <p:cNvPr id="54391" name="Freeform 50"/>
                <p:cNvSpPr/>
                <p:nvPr/>
              </p:nvSpPr>
              <p:spPr>
                <a:xfrm>
                  <a:off x="3600" y="1935"/>
                  <a:ext cx="17" cy="19"/>
                </a:xfrm>
                <a:custGeom>
                  <a:avLst/>
                  <a:gdLst/>
                  <a:ahLst/>
                  <a:cxnLst>
                    <a:cxn ang="0">
                      <a:pos x="2" y="0"/>
                    </a:cxn>
                    <a:cxn ang="0">
                      <a:pos x="0" y="3"/>
                    </a:cxn>
                    <a:cxn ang="0">
                      <a:pos x="0" y="6"/>
                    </a:cxn>
                    <a:cxn ang="0">
                      <a:pos x="0" y="8"/>
                    </a:cxn>
                    <a:cxn ang="0">
                      <a:pos x="0" y="12"/>
                    </a:cxn>
                    <a:cxn ang="0">
                      <a:pos x="0" y="14"/>
                    </a:cxn>
                    <a:cxn ang="0">
                      <a:pos x="2" y="18"/>
                    </a:cxn>
                    <a:cxn ang="0">
                      <a:pos x="10" y="15"/>
                    </a:cxn>
                    <a:cxn ang="0">
                      <a:pos x="16" y="12"/>
                    </a:cxn>
                    <a:cxn ang="0">
                      <a:pos x="16" y="10"/>
                    </a:cxn>
                    <a:cxn ang="0">
                      <a:pos x="10" y="5"/>
                    </a:cxn>
                    <a:cxn ang="0">
                      <a:pos x="2" y="0"/>
                    </a:cxn>
                  </a:cxnLst>
                  <a:rect l="0" t="0" r="0" b="0"/>
                  <a:pathLst>
                    <a:path w="17" h="19">
                      <a:moveTo>
                        <a:pt x="2" y="0"/>
                      </a:moveTo>
                      <a:lnTo>
                        <a:pt x="0" y="3"/>
                      </a:lnTo>
                      <a:lnTo>
                        <a:pt x="0" y="6"/>
                      </a:lnTo>
                      <a:lnTo>
                        <a:pt x="0" y="8"/>
                      </a:lnTo>
                      <a:lnTo>
                        <a:pt x="0" y="12"/>
                      </a:lnTo>
                      <a:lnTo>
                        <a:pt x="0" y="14"/>
                      </a:lnTo>
                      <a:lnTo>
                        <a:pt x="2" y="18"/>
                      </a:lnTo>
                      <a:lnTo>
                        <a:pt x="10" y="15"/>
                      </a:lnTo>
                      <a:lnTo>
                        <a:pt x="16" y="12"/>
                      </a:lnTo>
                      <a:lnTo>
                        <a:pt x="16" y="10"/>
                      </a:lnTo>
                      <a:lnTo>
                        <a:pt x="10" y="5"/>
                      </a:lnTo>
                      <a:lnTo>
                        <a:pt x="2" y="0"/>
                      </a:lnTo>
                    </a:path>
                  </a:pathLst>
                </a:custGeom>
                <a:solidFill>
                  <a:srgbClr val="DFDFDF">
                    <a:alpha val="100000"/>
                  </a:srgbClr>
                </a:solidFill>
                <a:ln w="9525">
                  <a:noFill/>
                </a:ln>
              </p:spPr>
              <p:txBody>
                <a:bodyPr/>
                <a:lstStyle/>
                <a:p>
                  <a:endParaRPr lang="zh-CN" altLang="en-US"/>
                </a:p>
              </p:txBody>
            </p:sp>
          </p:grpSp>
          <p:grpSp>
            <p:nvGrpSpPr>
              <p:cNvPr id="54383" name="Group 51"/>
              <p:cNvGrpSpPr/>
              <p:nvPr/>
            </p:nvGrpSpPr>
            <p:grpSpPr>
              <a:xfrm>
                <a:off x="3639" y="1929"/>
                <a:ext cx="52" cy="31"/>
                <a:chOff x="3639" y="1929"/>
                <a:chExt cx="52" cy="31"/>
              </a:xfrm>
            </p:grpSpPr>
            <p:sp>
              <p:nvSpPr>
                <p:cNvPr id="54384" name="Freeform 52"/>
                <p:cNvSpPr/>
                <p:nvPr/>
              </p:nvSpPr>
              <p:spPr>
                <a:xfrm>
                  <a:off x="3639" y="1929"/>
                  <a:ext cx="17" cy="19"/>
                </a:xfrm>
                <a:custGeom>
                  <a:avLst/>
                  <a:gdLst/>
                  <a:ahLst/>
                  <a:cxnLst>
                    <a:cxn ang="0">
                      <a:pos x="0" y="3"/>
                    </a:cxn>
                    <a:cxn ang="0">
                      <a:pos x="4" y="1"/>
                    </a:cxn>
                    <a:cxn ang="0">
                      <a:pos x="8" y="0"/>
                    </a:cxn>
                    <a:cxn ang="0">
                      <a:pos x="12" y="0"/>
                    </a:cxn>
                    <a:cxn ang="0">
                      <a:pos x="14" y="1"/>
                    </a:cxn>
                    <a:cxn ang="0">
                      <a:pos x="16" y="3"/>
                    </a:cxn>
                    <a:cxn ang="0">
                      <a:pos x="16" y="7"/>
                    </a:cxn>
                    <a:cxn ang="0">
                      <a:pos x="13" y="10"/>
                    </a:cxn>
                    <a:cxn ang="0">
                      <a:pos x="10" y="13"/>
                    </a:cxn>
                    <a:cxn ang="0">
                      <a:pos x="8" y="16"/>
                    </a:cxn>
                    <a:cxn ang="0">
                      <a:pos x="4" y="18"/>
                    </a:cxn>
                    <a:cxn ang="0">
                      <a:pos x="1" y="17"/>
                    </a:cxn>
                    <a:cxn ang="0">
                      <a:pos x="0" y="12"/>
                    </a:cxn>
                    <a:cxn ang="0">
                      <a:pos x="0" y="8"/>
                    </a:cxn>
                    <a:cxn ang="0">
                      <a:pos x="0" y="3"/>
                    </a:cxn>
                  </a:cxnLst>
                  <a:rect l="0" t="0" r="0" b="0"/>
                  <a:pathLst>
                    <a:path w="17" h="19">
                      <a:moveTo>
                        <a:pt x="0" y="3"/>
                      </a:moveTo>
                      <a:lnTo>
                        <a:pt x="4" y="1"/>
                      </a:lnTo>
                      <a:lnTo>
                        <a:pt x="8" y="0"/>
                      </a:lnTo>
                      <a:lnTo>
                        <a:pt x="12" y="0"/>
                      </a:lnTo>
                      <a:lnTo>
                        <a:pt x="14" y="1"/>
                      </a:lnTo>
                      <a:lnTo>
                        <a:pt x="16" y="3"/>
                      </a:lnTo>
                      <a:lnTo>
                        <a:pt x="16" y="7"/>
                      </a:lnTo>
                      <a:lnTo>
                        <a:pt x="13" y="10"/>
                      </a:lnTo>
                      <a:lnTo>
                        <a:pt x="10" y="13"/>
                      </a:lnTo>
                      <a:lnTo>
                        <a:pt x="8" y="16"/>
                      </a:lnTo>
                      <a:lnTo>
                        <a:pt x="4" y="18"/>
                      </a:lnTo>
                      <a:lnTo>
                        <a:pt x="1" y="17"/>
                      </a:lnTo>
                      <a:lnTo>
                        <a:pt x="0" y="12"/>
                      </a:lnTo>
                      <a:lnTo>
                        <a:pt x="0" y="8"/>
                      </a:lnTo>
                      <a:lnTo>
                        <a:pt x="0" y="3"/>
                      </a:lnTo>
                    </a:path>
                  </a:pathLst>
                </a:custGeom>
                <a:solidFill>
                  <a:srgbClr val="DFDFDF">
                    <a:alpha val="100000"/>
                  </a:srgbClr>
                </a:solidFill>
                <a:ln w="9525">
                  <a:noFill/>
                </a:ln>
              </p:spPr>
              <p:txBody>
                <a:bodyPr/>
                <a:lstStyle/>
                <a:p>
                  <a:endParaRPr lang="zh-CN" altLang="en-US"/>
                </a:p>
              </p:txBody>
            </p:sp>
            <p:sp>
              <p:nvSpPr>
                <p:cNvPr id="54385" name="Freeform 53"/>
                <p:cNvSpPr/>
                <p:nvPr/>
              </p:nvSpPr>
              <p:spPr>
                <a:xfrm>
                  <a:off x="3644" y="1938"/>
                  <a:ext cx="17" cy="21"/>
                </a:xfrm>
                <a:custGeom>
                  <a:avLst/>
                  <a:gdLst/>
                  <a:ahLst/>
                  <a:cxnLst>
                    <a:cxn ang="0">
                      <a:pos x="0" y="12"/>
                    </a:cxn>
                    <a:cxn ang="0">
                      <a:pos x="0" y="9"/>
                    </a:cxn>
                    <a:cxn ang="0">
                      <a:pos x="2" y="5"/>
                    </a:cxn>
                    <a:cxn ang="0">
                      <a:pos x="5" y="1"/>
                    </a:cxn>
                    <a:cxn ang="0">
                      <a:pos x="8" y="0"/>
                    </a:cxn>
                    <a:cxn ang="0">
                      <a:pos x="12" y="0"/>
                    </a:cxn>
                    <a:cxn ang="0">
                      <a:pos x="15" y="2"/>
                    </a:cxn>
                    <a:cxn ang="0">
                      <a:pos x="16" y="6"/>
                    </a:cxn>
                    <a:cxn ang="0">
                      <a:pos x="16" y="10"/>
                    </a:cxn>
                    <a:cxn ang="0">
                      <a:pos x="15" y="15"/>
                    </a:cxn>
                    <a:cxn ang="0">
                      <a:pos x="13" y="20"/>
                    </a:cxn>
                    <a:cxn ang="0">
                      <a:pos x="8" y="19"/>
                    </a:cxn>
                    <a:cxn ang="0">
                      <a:pos x="3" y="17"/>
                    </a:cxn>
                    <a:cxn ang="0">
                      <a:pos x="0" y="12"/>
                    </a:cxn>
                  </a:cxnLst>
                  <a:rect l="0" t="0" r="0" b="0"/>
                  <a:pathLst>
                    <a:path w="17" h="21">
                      <a:moveTo>
                        <a:pt x="0" y="12"/>
                      </a:moveTo>
                      <a:lnTo>
                        <a:pt x="0" y="9"/>
                      </a:lnTo>
                      <a:lnTo>
                        <a:pt x="2" y="5"/>
                      </a:lnTo>
                      <a:lnTo>
                        <a:pt x="5" y="1"/>
                      </a:lnTo>
                      <a:lnTo>
                        <a:pt x="8" y="0"/>
                      </a:lnTo>
                      <a:lnTo>
                        <a:pt x="12" y="0"/>
                      </a:lnTo>
                      <a:lnTo>
                        <a:pt x="15" y="2"/>
                      </a:lnTo>
                      <a:lnTo>
                        <a:pt x="16" y="6"/>
                      </a:lnTo>
                      <a:lnTo>
                        <a:pt x="16" y="10"/>
                      </a:lnTo>
                      <a:lnTo>
                        <a:pt x="15" y="15"/>
                      </a:lnTo>
                      <a:lnTo>
                        <a:pt x="13" y="20"/>
                      </a:lnTo>
                      <a:lnTo>
                        <a:pt x="8" y="19"/>
                      </a:lnTo>
                      <a:lnTo>
                        <a:pt x="3" y="17"/>
                      </a:lnTo>
                      <a:lnTo>
                        <a:pt x="0" y="12"/>
                      </a:lnTo>
                    </a:path>
                  </a:pathLst>
                </a:custGeom>
                <a:solidFill>
                  <a:srgbClr val="DFDFDF">
                    <a:alpha val="100000"/>
                  </a:srgbClr>
                </a:solidFill>
                <a:ln w="9525">
                  <a:noFill/>
                </a:ln>
              </p:spPr>
              <p:txBody>
                <a:bodyPr/>
                <a:lstStyle/>
                <a:p>
                  <a:endParaRPr lang="zh-CN" altLang="en-US"/>
                </a:p>
              </p:txBody>
            </p:sp>
            <p:sp>
              <p:nvSpPr>
                <p:cNvPr id="54386" name="Freeform 54"/>
                <p:cNvSpPr/>
                <p:nvPr/>
              </p:nvSpPr>
              <p:spPr>
                <a:xfrm>
                  <a:off x="3659" y="1943"/>
                  <a:ext cx="17" cy="17"/>
                </a:xfrm>
                <a:custGeom>
                  <a:avLst/>
                  <a:gdLst/>
                  <a:ahLst/>
                  <a:cxnLst>
                    <a:cxn ang="0">
                      <a:pos x="0" y="14"/>
                    </a:cxn>
                    <a:cxn ang="0">
                      <a:pos x="1" y="10"/>
                    </a:cxn>
                    <a:cxn ang="0">
                      <a:pos x="3" y="6"/>
                    </a:cxn>
                    <a:cxn ang="0">
                      <a:pos x="4" y="3"/>
                    </a:cxn>
                    <a:cxn ang="0">
                      <a:pos x="6" y="1"/>
                    </a:cxn>
                    <a:cxn ang="0">
                      <a:pos x="7" y="0"/>
                    </a:cxn>
                    <a:cxn ang="0">
                      <a:pos x="10" y="0"/>
                    </a:cxn>
                    <a:cxn ang="0">
                      <a:pos x="13" y="2"/>
                    </a:cxn>
                    <a:cxn ang="0">
                      <a:pos x="14" y="5"/>
                    </a:cxn>
                    <a:cxn ang="0">
                      <a:pos x="16" y="10"/>
                    </a:cxn>
                    <a:cxn ang="0">
                      <a:pos x="14" y="14"/>
                    </a:cxn>
                    <a:cxn ang="0">
                      <a:pos x="11" y="15"/>
                    </a:cxn>
                    <a:cxn ang="0">
                      <a:pos x="8" y="16"/>
                    </a:cxn>
                    <a:cxn ang="0">
                      <a:pos x="4" y="16"/>
                    </a:cxn>
                    <a:cxn ang="0">
                      <a:pos x="0" y="14"/>
                    </a:cxn>
                  </a:cxnLst>
                  <a:rect l="0" t="0" r="0" b="0"/>
                  <a:pathLst>
                    <a:path w="17" h="17">
                      <a:moveTo>
                        <a:pt x="0" y="14"/>
                      </a:moveTo>
                      <a:lnTo>
                        <a:pt x="1" y="10"/>
                      </a:lnTo>
                      <a:lnTo>
                        <a:pt x="3" y="6"/>
                      </a:lnTo>
                      <a:lnTo>
                        <a:pt x="4" y="3"/>
                      </a:lnTo>
                      <a:lnTo>
                        <a:pt x="6" y="1"/>
                      </a:lnTo>
                      <a:lnTo>
                        <a:pt x="7" y="0"/>
                      </a:lnTo>
                      <a:lnTo>
                        <a:pt x="10" y="0"/>
                      </a:lnTo>
                      <a:lnTo>
                        <a:pt x="13" y="2"/>
                      </a:lnTo>
                      <a:lnTo>
                        <a:pt x="14" y="5"/>
                      </a:lnTo>
                      <a:lnTo>
                        <a:pt x="16" y="10"/>
                      </a:lnTo>
                      <a:lnTo>
                        <a:pt x="14" y="14"/>
                      </a:lnTo>
                      <a:lnTo>
                        <a:pt x="11" y="15"/>
                      </a:lnTo>
                      <a:lnTo>
                        <a:pt x="8" y="16"/>
                      </a:lnTo>
                      <a:lnTo>
                        <a:pt x="4" y="16"/>
                      </a:lnTo>
                      <a:lnTo>
                        <a:pt x="0" y="14"/>
                      </a:lnTo>
                    </a:path>
                  </a:pathLst>
                </a:custGeom>
                <a:solidFill>
                  <a:srgbClr val="DFDFDF">
                    <a:alpha val="100000"/>
                  </a:srgbClr>
                </a:solidFill>
                <a:ln w="9525">
                  <a:noFill/>
                </a:ln>
              </p:spPr>
              <p:txBody>
                <a:bodyPr/>
                <a:lstStyle/>
                <a:p>
                  <a:endParaRPr lang="zh-CN" altLang="en-US"/>
                </a:p>
              </p:txBody>
            </p:sp>
            <p:sp>
              <p:nvSpPr>
                <p:cNvPr id="54387" name="Freeform 55"/>
                <p:cNvSpPr/>
                <p:nvPr/>
              </p:nvSpPr>
              <p:spPr>
                <a:xfrm>
                  <a:off x="3674" y="1943"/>
                  <a:ext cx="17" cy="17"/>
                </a:xfrm>
                <a:custGeom>
                  <a:avLst/>
                  <a:gdLst/>
                  <a:ahLst/>
                  <a:cxnLst>
                    <a:cxn ang="0">
                      <a:pos x="0" y="16"/>
                    </a:cxn>
                    <a:cxn ang="0">
                      <a:pos x="1" y="9"/>
                    </a:cxn>
                    <a:cxn ang="0">
                      <a:pos x="2" y="4"/>
                    </a:cxn>
                    <a:cxn ang="0">
                      <a:pos x="4" y="2"/>
                    </a:cxn>
                    <a:cxn ang="0">
                      <a:pos x="8" y="0"/>
                    </a:cxn>
                    <a:cxn ang="0">
                      <a:pos x="10" y="0"/>
                    </a:cxn>
                    <a:cxn ang="0">
                      <a:pos x="14" y="2"/>
                    </a:cxn>
                    <a:cxn ang="0">
                      <a:pos x="16" y="6"/>
                    </a:cxn>
                    <a:cxn ang="0">
                      <a:pos x="14" y="10"/>
                    </a:cxn>
                    <a:cxn ang="0">
                      <a:pos x="10" y="13"/>
                    </a:cxn>
                    <a:cxn ang="0">
                      <a:pos x="5" y="14"/>
                    </a:cxn>
                    <a:cxn ang="0">
                      <a:pos x="0" y="16"/>
                    </a:cxn>
                  </a:cxnLst>
                  <a:rect l="0" t="0" r="0" b="0"/>
                  <a:pathLst>
                    <a:path w="17" h="17">
                      <a:moveTo>
                        <a:pt x="0" y="16"/>
                      </a:moveTo>
                      <a:lnTo>
                        <a:pt x="1" y="9"/>
                      </a:lnTo>
                      <a:lnTo>
                        <a:pt x="2" y="4"/>
                      </a:lnTo>
                      <a:lnTo>
                        <a:pt x="4" y="2"/>
                      </a:lnTo>
                      <a:lnTo>
                        <a:pt x="8" y="0"/>
                      </a:lnTo>
                      <a:lnTo>
                        <a:pt x="10" y="0"/>
                      </a:lnTo>
                      <a:lnTo>
                        <a:pt x="14" y="2"/>
                      </a:lnTo>
                      <a:lnTo>
                        <a:pt x="16" y="6"/>
                      </a:lnTo>
                      <a:lnTo>
                        <a:pt x="14" y="10"/>
                      </a:lnTo>
                      <a:lnTo>
                        <a:pt x="10" y="13"/>
                      </a:lnTo>
                      <a:lnTo>
                        <a:pt x="5" y="14"/>
                      </a:lnTo>
                      <a:lnTo>
                        <a:pt x="0" y="16"/>
                      </a:lnTo>
                    </a:path>
                  </a:pathLst>
                </a:custGeom>
                <a:solidFill>
                  <a:srgbClr val="DFDFDF">
                    <a:alpha val="100000"/>
                  </a:srgbClr>
                </a:solidFill>
                <a:ln w="9525">
                  <a:noFill/>
                </a:ln>
              </p:spPr>
              <p:txBody>
                <a:bodyPr/>
                <a:lstStyle/>
                <a:p>
                  <a:endParaRPr lang="zh-CN" altLang="en-US"/>
                </a:p>
              </p:txBody>
            </p:sp>
          </p:grpSp>
        </p:grpSp>
        <p:grpSp>
          <p:nvGrpSpPr>
            <p:cNvPr id="54310" name="Group 56"/>
            <p:cNvGrpSpPr/>
            <p:nvPr/>
          </p:nvGrpSpPr>
          <p:grpSpPr>
            <a:xfrm>
              <a:off x="3072" y="1152"/>
              <a:ext cx="504" cy="483"/>
              <a:chOff x="3072" y="1152"/>
              <a:chExt cx="504" cy="483"/>
            </a:xfrm>
          </p:grpSpPr>
          <p:sp>
            <p:nvSpPr>
              <p:cNvPr id="54312" name="Freeform 57"/>
              <p:cNvSpPr/>
              <p:nvPr/>
            </p:nvSpPr>
            <p:spPr>
              <a:xfrm>
                <a:off x="3217" y="1435"/>
                <a:ext cx="197" cy="186"/>
              </a:xfrm>
              <a:custGeom>
                <a:avLst/>
                <a:gdLst/>
                <a:ahLst/>
                <a:cxnLst>
                  <a:cxn ang="0">
                    <a:pos x="12" y="13"/>
                  </a:cxn>
                  <a:cxn ang="0">
                    <a:pos x="6" y="35"/>
                  </a:cxn>
                  <a:cxn ang="0">
                    <a:pos x="3" y="48"/>
                  </a:cxn>
                  <a:cxn ang="0">
                    <a:pos x="1" y="68"/>
                  </a:cxn>
                  <a:cxn ang="0">
                    <a:pos x="0" y="82"/>
                  </a:cxn>
                  <a:cxn ang="0">
                    <a:pos x="1" y="99"/>
                  </a:cxn>
                  <a:cxn ang="0">
                    <a:pos x="5" y="115"/>
                  </a:cxn>
                  <a:cxn ang="0">
                    <a:pos x="10" y="134"/>
                  </a:cxn>
                  <a:cxn ang="0">
                    <a:pos x="13" y="148"/>
                  </a:cxn>
                  <a:cxn ang="0">
                    <a:pos x="19" y="161"/>
                  </a:cxn>
                  <a:cxn ang="0">
                    <a:pos x="19" y="171"/>
                  </a:cxn>
                  <a:cxn ang="0">
                    <a:pos x="19" y="179"/>
                  </a:cxn>
                  <a:cxn ang="0">
                    <a:pos x="23" y="183"/>
                  </a:cxn>
                  <a:cxn ang="0">
                    <a:pos x="29" y="185"/>
                  </a:cxn>
                  <a:cxn ang="0">
                    <a:pos x="39" y="185"/>
                  </a:cxn>
                  <a:cxn ang="0">
                    <a:pos x="45" y="183"/>
                  </a:cxn>
                  <a:cxn ang="0">
                    <a:pos x="54" y="180"/>
                  </a:cxn>
                  <a:cxn ang="0">
                    <a:pos x="63" y="175"/>
                  </a:cxn>
                  <a:cxn ang="0">
                    <a:pos x="69" y="167"/>
                  </a:cxn>
                  <a:cxn ang="0">
                    <a:pos x="72" y="161"/>
                  </a:cxn>
                  <a:cxn ang="0">
                    <a:pos x="71" y="155"/>
                  </a:cxn>
                  <a:cxn ang="0">
                    <a:pos x="67" y="149"/>
                  </a:cxn>
                  <a:cxn ang="0">
                    <a:pos x="64" y="137"/>
                  </a:cxn>
                  <a:cxn ang="0">
                    <a:pos x="64" y="125"/>
                  </a:cxn>
                  <a:cxn ang="0">
                    <a:pos x="65" y="112"/>
                  </a:cxn>
                  <a:cxn ang="0">
                    <a:pos x="68" y="99"/>
                  </a:cxn>
                  <a:cxn ang="0">
                    <a:pos x="74" y="89"/>
                  </a:cxn>
                  <a:cxn ang="0">
                    <a:pos x="80" y="84"/>
                  </a:cxn>
                  <a:cxn ang="0">
                    <a:pos x="86" y="80"/>
                  </a:cxn>
                  <a:cxn ang="0">
                    <a:pos x="94" y="78"/>
                  </a:cxn>
                  <a:cxn ang="0">
                    <a:pos x="107" y="78"/>
                  </a:cxn>
                  <a:cxn ang="0">
                    <a:pos x="117" y="81"/>
                  </a:cxn>
                  <a:cxn ang="0">
                    <a:pos x="123" y="86"/>
                  </a:cxn>
                  <a:cxn ang="0">
                    <a:pos x="127" y="93"/>
                  </a:cxn>
                  <a:cxn ang="0">
                    <a:pos x="128" y="104"/>
                  </a:cxn>
                  <a:cxn ang="0">
                    <a:pos x="129" y="123"/>
                  </a:cxn>
                  <a:cxn ang="0">
                    <a:pos x="127" y="140"/>
                  </a:cxn>
                  <a:cxn ang="0">
                    <a:pos x="123" y="150"/>
                  </a:cxn>
                  <a:cxn ang="0">
                    <a:pos x="123" y="157"/>
                  </a:cxn>
                  <a:cxn ang="0">
                    <a:pos x="123" y="162"/>
                  </a:cxn>
                  <a:cxn ang="0">
                    <a:pos x="125" y="165"/>
                  </a:cxn>
                  <a:cxn ang="0">
                    <a:pos x="128" y="169"/>
                  </a:cxn>
                  <a:cxn ang="0">
                    <a:pos x="132" y="171"/>
                  </a:cxn>
                  <a:cxn ang="0">
                    <a:pos x="139" y="173"/>
                  </a:cxn>
                  <a:cxn ang="0">
                    <a:pos x="147" y="174"/>
                  </a:cxn>
                  <a:cxn ang="0">
                    <a:pos x="163" y="172"/>
                  </a:cxn>
                  <a:cxn ang="0">
                    <a:pos x="170" y="171"/>
                  </a:cxn>
                  <a:cxn ang="0">
                    <a:pos x="174" y="169"/>
                  </a:cxn>
                  <a:cxn ang="0">
                    <a:pos x="176" y="161"/>
                  </a:cxn>
                  <a:cxn ang="0">
                    <a:pos x="175" y="153"/>
                  </a:cxn>
                  <a:cxn ang="0">
                    <a:pos x="178" y="133"/>
                  </a:cxn>
                  <a:cxn ang="0">
                    <a:pos x="184" y="114"/>
                  </a:cxn>
                  <a:cxn ang="0">
                    <a:pos x="192" y="85"/>
                  </a:cxn>
                  <a:cxn ang="0">
                    <a:pos x="196" y="61"/>
                  </a:cxn>
                  <a:cxn ang="0">
                    <a:pos x="196" y="36"/>
                  </a:cxn>
                  <a:cxn ang="0">
                    <a:pos x="190" y="13"/>
                  </a:cxn>
                  <a:cxn ang="0">
                    <a:pos x="186" y="0"/>
                  </a:cxn>
                  <a:cxn ang="0">
                    <a:pos x="12" y="13"/>
                  </a:cxn>
                </a:cxnLst>
                <a:rect l="0" t="0" r="0" b="0"/>
                <a:pathLst>
                  <a:path w="197" h="186">
                    <a:moveTo>
                      <a:pt x="12" y="13"/>
                    </a:moveTo>
                    <a:lnTo>
                      <a:pt x="6" y="35"/>
                    </a:lnTo>
                    <a:lnTo>
                      <a:pt x="3" y="48"/>
                    </a:lnTo>
                    <a:lnTo>
                      <a:pt x="1" y="68"/>
                    </a:lnTo>
                    <a:lnTo>
                      <a:pt x="0" y="82"/>
                    </a:lnTo>
                    <a:lnTo>
                      <a:pt x="1" y="99"/>
                    </a:lnTo>
                    <a:lnTo>
                      <a:pt x="5" y="115"/>
                    </a:lnTo>
                    <a:lnTo>
                      <a:pt x="10" y="134"/>
                    </a:lnTo>
                    <a:lnTo>
                      <a:pt x="13" y="148"/>
                    </a:lnTo>
                    <a:lnTo>
                      <a:pt x="19" y="161"/>
                    </a:lnTo>
                    <a:lnTo>
                      <a:pt x="19" y="171"/>
                    </a:lnTo>
                    <a:lnTo>
                      <a:pt x="19" y="179"/>
                    </a:lnTo>
                    <a:lnTo>
                      <a:pt x="23" y="183"/>
                    </a:lnTo>
                    <a:lnTo>
                      <a:pt x="29" y="185"/>
                    </a:lnTo>
                    <a:lnTo>
                      <a:pt x="39" y="185"/>
                    </a:lnTo>
                    <a:lnTo>
                      <a:pt x="45" y="183"/>
                    </a:lnTo>
                    <a:lnTo>
                      <a:pt x="54" y="180"/>
                    </a:lnTo>
                    <a:lnTo>
                      <a:pt x="63" y="175"/>
                    </a:lnTo>
                    <a:lnTo>
                      <a:pt x="69" y="167"/>
                    </a:lnTo>
                    <a:lnTo>
                      <a:pt x="72" y="161"/>
                    </a:lnTo>
                    <a:lnTo>
                      <a:pt x="71" y="155"/>
                    </a:lnTo>
                    <a:lnTo>
                      <a:pt x="67" y="149"/>
                    </a:lnTo>
                    <a:lnTo>
                      <a:pt x="64" y="137"/>
                    </a:lnTo>
                    <a:lnTo>
                      <a:pt x="64" y="125"/>
                    </a:lnTo>
                    <a:lnTo>
                      <a:pt x="65" y="112"/>
                    </a:lnTo>
                    <a:lnTo>
                      <a:pt x="68" y="99"/>
                    </a:lnTo>
                    <a:lnTo>
                      <a:pt x="74" y="89"/>
                    </a:lnTo>
                    <a:lnTo>
                      <a:pt x="80" y="84"/>
                    </a:lnTo>
                    <a:lnTo>
                      <a:pt x="86" y="80"/>
                    </a:lnTo>
                    <a:lnTo>
                      <a:pt x="94" y="78"/>
                    </a:lnTo>
                    <a:lnTo>
                      <a:pt x="107" y="78"/>
                    </a:lnTo>
                    <a:lnTo>
                      <a:pt x="117" y="81"/>
                    </a:lnTo>
                    <a:lnTo>
                      <a:pt x="123" y="86"/>
                    </a:lnTo>
                    <a:lnTo>
                      <a:pt x="127" y="93"/>
                    </a:lnTo>
                    <a:lnTo>
                      <a:pt x="128" y="104"/>
                    </a:lnTo>
                    <a:lnTo>
                      <a:pt x="129" y="123"/>
                    </a:lnTo>
                    <a:lnTo>
                      <a:pt x="127" y="140"/>
                    </a:lnTo>
                    <a:lnTo>
                      <a:pt x="123" y="150"/>
                    </a:lnTo>
                    <a:lnTo>
                      <a:pt x="123" y="157"/>
                    </a:lnTo>
                    <a:lnTo>
                      <a:pt x="123" y="162"/>
                    </a:lnTo>
                    <a:lnTo>
                      <a:pt x="125" y="165"/>
                    </a:lnTo>
                    <a:lnTo>
                      <a:pt x="128" y="169"/>
                    </a:lnTo>
                    <a:lnTo>
                      <a:pt x="132" y="171"/>
                    </a:lnTo>
                    <a:lnTo>
                      <a:pt x="139" y="173"/>
                    </a:lnTo>
                    <a:lnTo>
                      <a:pt x="147" y="174"/>
                    </a:lnTo>
                    <a:lnTo>
                      <a:pt x="163" y="172"/>
                    </a:lnTo>
                    <a:lnTo>
                      <a:pt x="170" y="171"/>
                    </a:lnTo>
                    <a:lnTo>
                      <a:pt x="174" y="169"/>
                    </a:lnTo>
                    <a:lnTo>
                      <a:pt x="176" y="161"/>
                    </a:lnTo>
                    <a:lnTo>
                      <a:pt x="175" y="153"/>
                    </a:lnTo>
                    <a:lnTo>
                      <a:pt x="178" y="133"/>
                    </a:lnTo>
                    <a:lnTo>
                      <a:pt x="184" y="114"/>
                    </a:lnTo>
                    <a:lnTo>
                      <a:pt x="192" y="85"/>
                    </a:lnTo>
                    <a:lnTo>
                      <a:pt x="196" y="61"/>
                    </a:lnTo>
                    <a:lnTo>
                      <a:pt x="196" y="36"/>
                    </a:lnTo>
                    <a:lnTo>
                      <a:pt x="190" y="13"/>
                    </a:lnTo>
                    <a:lnTo>
                      <a:pt x="186" y="0"/>
                    </a:lnTo>
                    <a:lnTo>
                      <a:pt x="12" y="13"/>
                    </a:lnTo>
                  </a:path>
                </a:pathLst>
              </a:custGeom>
              <a:solidFill>
                <a:srgbClr val="5F5F5F">
                  <a:alpha val="100000"/>
                </a:srgbClr>
              </a:solid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54313" name="Freeform 58"/>
              <p:cNvSpPr/>
              <p:nvPr/>
            </p:nvSpPr>
            <p:spPr>
              <a:xfrm>
                <a:off x="3194" y="1279"/>
                <a:ext cx="260" cy="356"/>
              </a:xfrm>
              <a:custGeom>
                <a:avLst/>
                <a:gdLst/>
                <a:ahLst/>
                <a:cxnLst>
                  <a:cxn ang="0">
                    <a:pos x="4" y="72"/>
                  </a:cxn>
                  <a:cxn ang="0">
                    <a:pos x="0" y="102"/>
                  </a:cxn>
                  <a:cxn ang="0">
                    <a:pos x="3" y="135"/>
                  </a:cxn>
                  <a:cxn ang="0">
                    <a:pos x="14" y="165"/>
                  </a:cxn>
                  <a:cxn ang="0">
                    <a:pos x="35" y="196"/>
                  </a:cxn>
                  <a:cxn ang="0">
                    <a:pos x="51" y="226"/>
                  </a:cxn>
                  <a:cxn ang="0">
                    <a:pos x="62" y="271"/>
                  </a:cxn>
                  <a:cxn ang="0">
                    <a:pos x="65" y="317"/>
                  </a:cxn>
                  <a:cxn ang="0">
                    <a:pos x="64" y="348"/>
                  </a:cxn>
                  <a:cxn ang="0">
                    <a:pos x="80" y="355"/>
                  </a:cxn>
                  <a:cxn ang="0">
                    <a:pos x="97" y="353"/>
                  </a:cxn>
                  <a:cxn ang="0">
                    <a:pos x="112" y="348"/>
                  </a:cxn>
                  <a:cxn ang="0">
                    <a:pos x="125" y="340"/>
                  </a:cxn>
                  <a:cxn ang="0">
                    <a:pos x="121" y="321"/>
                  </a:cxn>
                  <a:cxn ang="0">
                    <a:pos x="109" y="282"/>
                  </a:cxn>
                  <a:cxn ang="0">
                    <a:pos x="114" y="234"/>
                  </a:cxn>
                  <a:cxn ang="0">
                    <a:pos x="121" y="220"/>
                  </a:cxn>
                  <a:cxn ang="0">
                    <a:pos x="143" y="208"/>
                  </a:cxn>
                  <a:cxn ang="0">
                    <a:pos x="164" y="207"/>
                  </a:cxn>
                  <a:cxn ang="0">
                    <a:pos x="180" y="215"/>
                  </a:cxn>
                  <a:cxn ang="0">
                    <a:pos x="191" y="238"/>
                  </a:cxn>
                  <a:cxn ang="0">
                    <a:pos x="191" y="276"/>
                  </a:cxn>
                  <a:cxn ang="0">
                    <a:pos x="175" y="313"/>
                  </a:cxn>
                  <a:cxn ang="0">
                    <a:pos x="163" y="330"/>
                  </a:cxn>
                  <a:cxn ang="0">
                    <a:pos x="165" y="340"/>
                  </a:cxn>
                  <a:cxn ang="0">
                    <a:pos x="174" y="346"/>
                  </a:cxn>
                  <a:cxn ang="0">
                    <a:pos x="189" y="350"/>
                  </a:cxn>
                  <a:cxn ang="0">
                    <a:pos x="202" y="350"/>
                  </a:cxn>
                  <a:cxn ang="0">
                    <a:pos x="217" y="347"/>
                  </a:cxn>
                  <a:cxn ang="0">
                    <a:pos x="233" y="335"/>
                  </a:cxn>
                  <a:cxn ang="0">
                    <a:pos x="242" y="317"/>
                  </a:cxn>
                  <a:cxn ang="0">
                    <a:pos x="246" y="286"/>
                  </a:cxn>
                  <a:cxn ang="0">
                    <a:pos x="243" y="222"/>
                  </a:cxn>
                  <a:cxn ang="0">
                    <a:pos x="241" y="161"/>
                  </a:cxn>
                  <a:cxn ang="0">
                    <a:pos x="254" y="120"/>
                  </a:cxn>
                  <a:cxn ang="0">
                    <a:pos x="251" y="66"/>
                  </a:cxn>
                  <a:cxn ang="0">
                    <a:pos x="226" y="31"/>
                  </a:cxn>
                  <a:cxn ang="0">
                    <a:pos x="183" y="7"/>
                  </a:cxn>
                  <a:cxn ang="0">
                    <a:pos x="119" y="6"/>
                  </a:cxn>
                  <a:cxn ang="0">
                    <a:pos x="61" y="22"/>
                  </a:cxn>
                  <a:cxn ang="0">
                    <a:pos x="11" y="54"/>
                  </a:cxn>
                </a:cxnLst>
                <a:rect l="0" t="0" r="0" b="0"/>
                <a:pathLst>
                  <a:path w="260" h="356">
                    <a:moveTo>
                      <a:pt x="11" y="54"/>
                    </a:moveTo>
                    <a:lnTo>
                      <a:pt x="4" y="72"/>
                    </a:lnTo>
                    <a:lnTo>
                      <a:pt x="1" y="86"/>
                    </a:lnTo>
                    <a:lnTo>
                      <a:pt x="0" y="102"/>
                    </a:lnTo>
                    <a:lnTo>
                      <a:pt x="0" y="115"/>
                    </a:lnTo>
                    <a:lnTo>
                      <a:pt x="3" y="135"/>
                    </a:lnTo>
                    <a:lnTo>
                      <a:pt x="9" y="151"/>
                    </a:lnTo>
                    <a:lnTo>
                      <a:pt x="14" y="165"/>
                    </a:lnTo>
                    <a:lnTo>
                      <a:pt x="23" y="182"/>
                    </a:lnTo>
                    <a:lnTo>
                      <a:pt x="35" y="196"/>
                    </a:lnTo>
                    <a:lnTo>
                      <a:pt x="41" y="210"/>
                    </a:lnTo>
                    <a:lnTo>
                      <a:pt x="51" y="226"/>
                    </a:lnTo>
                    <a:lnTo>
                      <a:pt x="56" y="243"/>
                    </a:lnTo>
                    <a:lnTo>
                      <a:pt x="62" y="271"/>
                    </a:lnTo>
                    <a:lnTo>
                      <a:pt x="64" y="299"/>
                    </a:lnTo>
                    <a:lnTo>
                      <a:pt x="65" y="317"/>
                    </a:lnTo>
                    <a:lnTo>
                      <a:pt x="62" y="334"/>
                    </a:lnTo>
                    <a:lnTo>
                      <a:pt x="64" y="348"/>
                    </a:lnTo>
                    <a:lnTo>
                      <a:pt x="71" y="353"/>
                    </a:lnTo>
                    <a:lnTo>
                      <a:pt x="80" y="355"/>
                    </a:lnTo>
                    <a:lnTo>
                      <a:pt x="88" y="355"/>
                    </a:lnTo>
                    <a:lnTo>
                      <a:pt x="97" y="353"/>
                    </a:lnTo>
                    <a:lnTo>
                      <a:pt x="105" y="351"/>
                    </a:lnTo>
                    <a:lnTo>
                      <a:pt x="112" y="348"/>
                    </a:lnTo>
                    <a:lnTo>
                      <a:pt x="121" y="344"/>
                    </a:lnTo>
                    <a:lnTo>
                      <a:pt x="125" y="340"/>
                    </a:lnTo>
                    <a:lnTo>
                      <a:pt x="127" y="335"/>
                    </a:lnTo>
                    <a:lnTo>
                      <a:pt x="121" y="321"/>
                    </a:lnTo>
                    <a:lnTo>
                      <a:pt x="112" y="308"/>
                    </a:lnTo>
                    <a:lnTo>
                      <a:pt x="109" y="282"/>
                    </a:lnTo>
                    <a:lnTo>
                      <a:pt x="111" y="255"/>
                    </a:lnTo>
                    <a:lnTo>
                      <a:pt x="114" y="234"/>
                    </a:lnTo>
                    <a:lnTo>
                      <a:pt x="117" y="227"/>
                    </a:lnTo>
                    <a:lnTo>
                      <a:pt x="121" y="220"/>
                    </a:lnTo>
                    <a:lnTo>
                      <a:pt x="134" y="211"/>
                    </a:lnTo>
                    <a:lnTo>
                      <a:pt x="143" y="208"/>
                    </a:lnTo>
                    <a:lnTo>
                      <a:pt x="153" y="206"/>
                    </a:lnTo>
                    <a:lnTo>
                      <a:pt x="164" y="207"/>
                    </a:lnTo>
                    <a:lnTo>
                      <a:pt x="173" y="210"/>
                    </a:lnTo>
                    <a:lnTo>
                      <a:pt x="180" y="215"/>
                    </a:lnTo>
                    <a:lnTo>
                      <a:pt x="184" y="220"/>
                    </a:lnTo>
                    <a:lnTo>
                      <a:pt x="191" y="238"/>
                    </a:lnTo>
                    <a:lnTo>
                      <a:pt x="196" y="256"/>
                    </a:lnTo>
                    <a:lnTo>
                      <a:pt x="191" y="276"/>
                    </a:lnTo>
                    <a:lnTo>
                      <a:pt x="181" y="296"/>
                    </a:lnTo>
                    <a:lnTo>
                      <a:pt x="175" y="313"/>
                    </a:lnTo>
                    <a:lnTo>
                      <a:pt x="164" y="323"/>
                    </a:lnTo>
                    <a:lnTo>
                      <a:pt x="163" y="330"/>
                    </a:lnTo>
                    <a:lnTo>
                      <a:pt x="164" y="335"/>
                    </a:lnTo>
                    <a:lnTo>
                      <a:pt x="165" y="340"/>
                    </a:lnTo>
                    <a:lnTo>
                      <a:pt x="169" y="343"/>
                    </a:lnTo>
                    <a:lnTo>
                      <a:pt x="174" y="346"/>
                    </a:lnTo>
                    <a:lnTo>
                      <a:pt x="183" y="348"/>
                    </a:lnTo>
                    <a:lnTo>
                      <a:pt x="189" y="350"/>
                    </a:lnTo>
                    <a:lnTo>
                      <a:pt x="196" y="350"/>
                    </a:lnTo>
                    <a:lnTo>
                      <a:pt x="202" y="350"/>
                    </a:lnTo>
                    <a:lnTo>
                      <a:pt x="211" y="348"/>
                    </a:lnTo>
                    <a:lnTo>
                      <a:pt x="217" y="347"/>
                    </a:lnTo>
                    <a:lnTo>
                      <a:pt x="223" y="344"/>
                    </a:lnTo>
                    <a:lnTo>
                      <a:pt x="233" y="335"/>
                    </a:lnTo>
                    <a:lnTo>
                      <a:pt x="239" y="323"/>
                    </a:lnTo>
                    <a:lnTo>
                      <a:pt x="242" y="317"/>
                    </a:lnTo>
                    <a:lnTo>
                      <a:pt x="244" y="309"/>
                    </a:lnTo>
                    <a:lnTo>
                      <a:pt x="246" y="286"/>
                    </a:lnTo>
                    <a:lnTo>
                      <a:pt x="244" y="260"/>
                    </a:lnTo>
                    <a:lnTo>
                      <a:pt x="243" y="222"/>
                    </a:lnTo>
                    <a:lnTo>
                      <a:pt x="241" y="194"/>
                    </a:lnTo>
                    <a:lnTo>
                      <a:pt x="241" y="161"/>
                    </a:lnTo>
                    <a:lnTo>
                      <a:pt x="244" y="144"/>
                    </a:lnTo>
                    <a:lnTo>
                      <a:pt x="254" y="120"/>
                    </a:lnTo>
                    <a:lnTo>
                      <a:pt x="259" y="100"/>
                    </a:lnTo>
                    <a:lnTo>
                      <a:pt x="251" y="66"/>
                    </a:lnTo>
                    <a:lnTo>
                      <a:pt x="241" y="45"/>
                    </a:lnTo>
                    <a:lnTo>
                      <a:pt x="226" y="31"/>
                    </a:lnTo>
                    <a:lnTo>
                      <a:pt x="207" y="17"/>
                    </a:lnTo>
                    <a:lnTo>
                      <a:pt x="183" y="7"/>
                    </a:lnTo>
                    <a:lnTo>
                      <a:pt x="144" y="0"/>
                    </a:lnTo>
                    <a:lnTo>
                      <a:pt x="119" y="6"/>
                    </a:lnTo>
                    <a:lnTo>
                      <a:pt x="88" y="10"/>
                    </a:lnTo>
                    <a:lnTo>
                      <a:pt x="61" y="22"/>
                    </a:lnTo>
                    <a:lnTo>
                      <a:pt x="32" y="37"/>
                    </a:lnTo>
                    <a:lnTo>
                      <a:pt x="11" y="54"/>
                    </a:lnTo>
                  </a:path>
                </a:pathLst>
              </a:custGeom>
              <a:solidFill>
                <a:srgbClr val="F6BF69">
                  <a:alpha val="100000"/>
                </a:srgbClr>
              </a:solid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54314" name="Freeform 59"/>
              <p:cNvSpPr/>
              <p:nvPr/>
            </p:nvSpPr>
            <p:spPr>
              <a:xfrm>
                <a:off x="3204" y="1320"/>
                <a:ext cx="199" cy="181"/>
              </a:xfrm>
              <a:custGeom>
                <a:avLst/>
                <a:gdLst/>
                <a:ahLst/>
                <a:cxnLst>
                  <a:cxn ang="0">
                    <a:pos x="0" y="19"/>
                  </a:cxn>
                  <a:cxn ang="0">
                    <a:pos x="21" y="30"/>
                  </a:cxn>
                  <a:cxn ang="0">
                    <a:pos x="44" y="34"/>
                  </a:cxn>
                  <a:cxn ang="0">
                    <a:pos x="73" y="34"/>
                  </a:cxn>
                  <a:cxn ang="0">
                    <a:pos x="94" y="42"/>
                  </a:cxn>
                  <a:cxn ang="0">
                    <a:pos x="105" y="62"/>
                  </a:cxn>
                  <a:cxn ang="0">
                    <a:pos x="116" y="77"/>
                  </a:cxn>
                  <a:cxn ang="0">
                    <a:pos x="133" y="95"/>
                  </a:cxn>
                  <a:cxn ang="0">
                    <a:pos x="141" y="117"/>
                  </a:cxn>
                  <a:cxn ang="0">
                    <a:pos x="148" y="140"/>
                  </a:cxn>
                  <a:cxn ang="0">
                    <a:pos x="149" y="154"/>
                  </a:cxn>
                  <a:cxn ang="0">
                    <a:pos x="144" y="165"/>
                  </a:cxn>
                  <a:cxn ang="0">
                    <a:pos x="134" y="169"/>
                  </a:cxn>
                  <a:cxn ang="0">
                    <a:pos x="124" y="165"/>
                  </a:cxn>
                  <a:cxn ang="0">
                    <a:pos x="118" y="158"/>
                  </a:cxn>
                  <a:cxn ang="0">
                    <a:pos x="118" y="150"/>
                  </a:cxn>
                  <a:cxn ang="0">
                    <a:pos x="108" y="138"/>
                  </a:cxn>
                  <a:cxn ang="0">
                    <a:pos x="102" y="145"/>
                  </a:cxn>
                  <a:cxn ang="0">
                    <a:pos x="98" y="154"/>
                  </a:cxn>
                  <a:cxn ang="0">
                    <a:pos x="98" y="167"/>
                  </a:cxn>
                  <a:cxn ang="0">
                    <a:pos x="102" y="174"/>
                  </a:cxn>
                  <a:cxn ang="0">
                    <a:pos x="110" y="180"/>
                  </a:cxn>
                  <a:cxn ang="0">
                    <a:pos x="120" y="172"/>
                  </a:cxn>
                  <a:cxn ang="0">
                    <a:pos x="144" y="170"/>
                  </a:cxn>
                  <a:cxn ang="0">
                    <a:pos x="166" y="171"/>
                  </a:cxn>
                  <a:cxn ang="0">
                    <a:pos x="176" y="180"/>
                  </a:cxn>
                  <a:cxn ang="0">
                    <a:pos x="189" y="167"/>
                  </a:cxn>
                  <a:cxn ang="0">
                    <a:pos x="195" y="151"/>
                  </a:cxn>
                  <a:cxn ang="0">
                    <a:pos x="196" y="118"/>
                  </a:cxn>
                  <a:cxn ang="0">
                    <a:pos x="189" y="88"/>
                  </a:cxn>
                  <a:cxn ang="0">
                    <a:pos x="185" y="74"/>
                  </a:cxn>
                  <a:cxn ang="0">
                    <a:pos x="180" y="54"/>
                  </a:cxn>
                  <a:cxn ang="0">
                    <a:pos x="178" y="31"/>
                  </a:cxn>
                  <a:cxn ang="0">
                    <a:pos x="184" y="14"/>
                  </a:cxn>
                  <a:cxn ang="0">
                    <a:pos x="189" y="1"/>
                  </a:cxn>
                </a:cxnLst>
                <a:rect l="0" t="0" r="0" b="0"/>
                <a:pathLst>
                  <a:path w="199" h="181">
                    <a:moveTo>
                      <a:pt x="7" y="0"/>
                    </a:moveTo>
                    <a:lnTo>
                      <a:pt x="0" y="19"/>
                    </a:lnTo>
                    <a:lnTo>
                      <a:pt x="7" y="26"/>
                    </a:lnTo>
                    <a:lnTo>
                      <a:pt x="21" y="30"/>
                    </a:lnTo>
                    <a:lnTo>
                      <a:pt x="32" y="32"/>
                    </a:lnTo>
                    <a:lnTo>
                      <a:pt x="44" y="34"/>
                    </a:lnTo>
                    <a:lnTo>
                      <a:pt x="59" y="35"/>
                    </a:lnTo>
                    <a:lnTo>
                      <a:pt x="73" y="34"/>
                    </a:lnTo>
                    <a:lnTo>
                      <a:pt x="89" y="32"/>
                    </a:lnTo>
                    <a:lnTo>
                      <a:pt x="94" y="42"/>
                    </a:lnTo>
                    <a:lnTo>
                      <a:pt x="99" y="52"/>
                    </a:lnTo>
                    <a:lnTo>
                      <a:pt x="105" y="62"/>
                    </a:lnTo>
                    <a:lnTo>
                      <a:pt x="110" y="70"/>
                    </a:lnTo>
                    <a:lnTo>
                      <a:pt x="116" y="77"/>
                    </a:lnTo>
                    <a:lnTo>
                      <a:pt x="128" y="88"/>
                    </a:lnTo>
                    <a:lnTo>
                      <a:pt x="133" y="95"/>
                    </a:lnTo>
                    <a:lnTo>
                      <a:pt x="136" y="105"/>
                    </a:lnTo>
                    <a:lnTo>
                      <a:pt x="141" y="117"/>
                    </a:lnTo>
                    <a:lnTo>
                      <a:pt x="145" y="128"/>
                    </a:lnTo>
                    <a:lnTo>
                      <a:pt x="148" y="140"/>
                    </a:lnTo>
                    <a:lnTo>
                      <a:pt x="149" y="147"/>
                    </a:lnTo>
                    <a:lnTo>
                      <a:pt x="149" y="154"/>
                    </a:lnTo>
                    <a:lnTo>
                      <a:pt x="147" y="160"/>
                    </a:lnTo>
                    <a:lnTo>
                      <a:pt x="144" y="165"/>
                    </a:lnTo>
                    <a:lnTo>
                      <a:pt x="139" y="168"/>
                    </a:lnTo>
                    <a:lnTo>
                      <a:pt x="134" y="169"/>
                    </a:lnTo>
                    <a:lnTo>
                      <a:pt x="129" y="167"/>
                    </a:lnTo>
                    <a:lnTo>
                      <a:pt x="124" y="165"/>
                    </a:lnTo>
                    <a:lnTo>
                      <a:pt x="120" y="162"/>
                    </a:lnTo>
                    <a:lnTo>
                      <a:pt x="118" y="158"/>
                    </a:lnTo>
                    <a:lnTo>
                      <a:pt x="117" y="155"/>
                    </a:lnTo>
                    <a:lnTo>
                      <a:pt x="118" y="150"/>
                    </a:lnTo>
                    <a:lnTo>
                      <a:pt x="120" y="146"/>
                    </a:lnTo>
                    <a:lnTo>
                      <a:pt x="108" y="138"/>
                    </a:lnTo>
                    <a:lnTo>
                      <a:pt x="105" y="141"/>
                    </a:lnTo>
                    <a:lnTo>
                      <a:pt x="102" y="145"/>
                    </a:lnTo>
                    <a:lnTo>
                      <a:pt x="100" y="149"/>
                    </a:lnTo>
                    <a:lnTo>
                      <a:pt x="98" y="154"/>
                    </a:lnTo>
                    <a:lnTo>
                      <a:pt x="97" y="160"/>
                    </a:lnTo>
                    <a:lnTo>
                      <a:pt x="98" y="167"/>
                    </a:lnTo>
                    <a:lnTo>
                      <a:pt x="99" y="170"/>
                    </a:lnTo>
                    <a:lnTo>
                      <a:pt x="102" y="174"/>
                    </a:lnTo>
                    <a:lnTo>
                      <a:pt x="107" y="177"/>
                    </a:lnTo>
                    <a:lnTo>
                      <a:pt x="110" y="180"/>
                    </a:lnTo>
                    <a:lnTo>
                      <a:pt x="113" y="176"/>
                    </a:lnTo>
                    <a:lnTo>
                      <a:pt x="120" y="172"/>
                    </a:lnTo>
                    <a:lnTo>
                      <a:pt x="131" y="170"/>
                    </a:lnTo>
                    <a:lnTo>
                      <a:pt x="144" y="170"/>
                    </a:lnTo>
                    <a:lnTo>
                      <a:pt x="154" y="169"/>
                    </a:lnTo>
                    <a:lnTo>
                      <a:pt x="166" y="171"/>
                    </a:lnTo>
                    <a:lnTo>
                      <a:pt x="172" y="174"/>
                    </a:lnTo>
                    <a:lnTo>
                      <a:pt x="176" y="180"/>
                    </a:lnTo>
                    <a:lnTo>
                      <a:pt x="185" y="173"/>
                    </a:lnTo>
                    <a:lnTo>
                      <a:pt x="189" y="167"/>
                    </a:lnTo>
                    <a:lnTo>
                      <a:pt x="193" y="159"/>
                    </a:lnTo>
                    <a:lnTo>
                      <a:pt x="195" y="151"/>
                    </a:lnTo>
                    <a:lnTo>
                      <a:pt x="198" y="135"/>
                    </a:lnTo>
                    <a:lnTo>
                      <a:pt x="196" y="118"/>
                    </a:lnTo>
                    <a:lnTo>
                      <a:pt x="194" y="103"/>
                    </a:lnTo>
                    <a:lnTo>
                      <a:pt x="189" y="88"/>
                    </a:lnTo>
                    <a:lnTo>
                      <a:pt x="187" y="81"/>
                    </a:lnTo>
                    <a:lnTo>
                      <a:pt x="185" y="74"/>
                    </a:lnTo>
                    <a:lnTo>
                      <a:pt x="183" y="66"/>
                    </a:lnTo>
                    <a:lnTo>
                      <a:pt x="180" y="54"/>
                    </a:lnTo>
                    <a:lnTo>
                      <a:pt x="179" y="43"/>
                    </a:lnTo>
                    <a:lnTo>
                      <a:pt x="178" y="31"/>
                    </a:lnTo>
                    <a:lnTo>
                      <a:pt x="180" y="21"/>
                    </a:lnTo>
                    <a:lnTo>
                      <a:pt x="184" y="14"/>
                    </a:lnTo>
                    <a:lnTo>
                      <a:pt x="190" y="9"/>
                    </a:lnTo>
                    <a:lnTo>
                      <a:pt x="189" y="1"/>
                    </a:lnTo>
                    <a:lnTo>
                      <a:pt x="7" y="0"/>
                    </a:lnTo>
                  </a:path>
                </a:pathLst>
              </a:custGeom>
              <a:solidFill>
                <a:srgbClr val="7F7F7F">
                  <a:alpha val="100000"/>
                </a:srgbClr>
              </a:solidFill>
              <a:ln w="9525">
                <a:noFill/>
              </a:ln>
            </p:spPr>
            <p:txBody>
              <a:bodyPr/>
              <a:lstStyle/>
              <a:p>
                <a:endParaRPr lang="zh-CN" altLang="en-US"/>
              </a:p>
            </p:txBody>
          </p:sp>
          <p:sp>
            <p:nvSpPr>
              <p:cNvPr id="54315" name="Freeform 60"/>
              <p:cNvSpPr/>
              <p:nvPr/>
            </p:nvSpPr>
            <p:spPr>
              <a:xfrm>
                <a:off x="3072" y="1152"/>
                <a:ext cx="504" cy="351"/>
              </a:xfrm>
              <a:custGeom>
                <a:avLst/>
                <a:gdLst/>
                <a:ahLst/>
                <a:cxnLst>
                  <a:cxn ang="0">
                    <a:pos x="173" y="6"/>
                  </a:cxn>
                  <a:cxn ang="0">
                    <a:pos x="137" y="10"/>
                  </a:cxn>
                  <a:cxn ang="0">
                    <a:pos x="98" y="19"/>
                  </a:cxn>
                  <a:cxn ang="0">
                    <a:pos x="49" y="34"/>
                  </a:cxn>
                  <a:cxn ang="0">
                    <a:pos x="19" y="58"/>
                  </a:cxn>
                  <a:cxn ang="0">
                    <a:pos x="2" y="86"/>
                  </a:cxn>
                  <a:cxn ang="0">
                    <a:pos x="0" y="118"/>
                  </a:cxn>
                  <a:cxn ang="0">
                    <a:pos x="14" y="143"/>
                  </a:cxn>
                  <a:cxn ang="0">
                    <a:pos x="52" y="152"/>
                  </a:cxn>
                  <a:cxn ang="0">
                    <a:pos x="129" y="183"/>
                  </a:cxn>
                  <a:cxn ang="0">
                    <a:pos x="169" y="194"/>
                  </a:cxn>
                  <a:cxn ang="0">
                    <a:pos x="209" y="196"/>
                  </a:cxn>
                  <a:cxn ang="0">
                    <a:pos x="236" y="214"/>
                  </a:cxn>
                  <a:cxn ang="0">
                    <a:pos x="253" y="239"/>
                  </a:cxn>
                  <a:cxn ang="0">
                    <a:pos x="273" y="267"/>
                  </a:cxn>
                  <a:cxn ang="0">
                    <a:pos x="284" y="301"/>
                  </a:cxn>
                  <a:cxn ang="0">
                    <a:pos x="284" y="322"/>
                  </a:cxn>
                  <a:cxn ang="0">
                    <a:pos x="269" y="330"/>
                  </a:cxn>
                  <a:cxn ang="0">
                    <a:pos x="257" y="324"/>
                  </a:cxn>
                  <a:cxn ang="0">
                    <a:pos x="255" y="311"/>
                  </a:cxn>
                  <a:cxn ang="0">
                    <a:pos x="241" y="303"/>
                  </a:cxn>
                  <a:cxn ang="0">
                    <a:pos x="235" y="315"/>
                  </a:cxn>
                  <a:cxn ang="0">
                    <a:pos x="236" y="332"/>
                  </a:cxn>
                  <a:cxn ang="0">
                    <a:pos x="248" y="342"/>
                  </a:cxn>
                  <a:cxn ang="0">
                    <a:pos x="276" y="350"/>
                  </a:cxn>
                  <a:cxn ang="0">
                    <a:pos x="303" y="346"/>
                  </a:cxn>
                  <a:cxn ang="0">
                    <a:pos x="321" y="335"/>
                  </a:cxn>
                  <a:cxn ang="0">
                    <a:pos x="331" y="313"/>
                  </a:cxn>
                  <a:cxn ang="0">
                    <a:pos x="330" y="265"/>
                  </a:cxn>
                  <a:cxn ang="0">
                    <a:pos x="322" y="236"/>
                  </a:cxn>
                  <a:cxn ang="0">
                    <a:pos x="316" y="205"/>
                  </a:cxn>
                  <a:cxn ang="0">
                    <a:pos x="319" y="180"/>
                  </a:cxn>
                  <a:cxn ang="0">
                    <a:pos x="348" y="180"/>
                  </a:cxn>
                  <a:cxn ang="0">
                    <a:pos x="390" y="184"/>
                  </a:cxn>
                  <a:cxn ang="0">
                    <a:pos x="415" y="165"/>
                  </a:cxn>
                  <a:cxn ang="0">
                    <a:pos x="439" y="148"/>
                  </a:cxn>
                  <a:cxn ang="0">
                    <a:pos x="464" y="131"/>
                  </a:cxn>
                  <a:cxn ang="0">
                    <a:pos x="485" y="117"/>
                  </a:cxn>
                  <a:cxn ang="0">
                    <a:pos x="499" y="105"/>
                  </a:cxn>
                  <a:cxn ang="0">
                    <a:pos x="503" y="87"/>
                  </a:cxn>
                  <a:cxn ang="0">
                    <a:pos x="497" y="66"/>
                  </a:cxn>
                  <a:cxn ang="0">
                    <a:pos x="483" y="48"/>
                  </a:cxn>
                  <a:cxn ang="0">
                    <a:pos x="462" y="28"/>
                  </a:cxn>
                  <a:cxn ang="0">
                    <a:pos x="432" y="12"/>
                  </a:cxn>
                  <a:cxn ang="0">
                    <a:pos x="398" y="3"/>
                  </a:cxn>
                  <a:cxn ang="0">
                    <a:pos x="352" y="0"/>
                  </a:cxn>
                  <a:cxn ang="0">
                    <a:pos x="322" y="2"/>
                  </a:cxn>
                  <a:cxn ang="0">
                    <a:pos x="305" y="7"/>
                  </a:cxn>
                  <a:cxn ang="0">
                    <a:pos x="277" y="3"/>
                  </a:cxn>
                  <a:cxn ang="0">
                    <a:pos x="246" y="3"/>
                  </a:cxn>
                  <a:cxn ang="0">
                    <a:pos x="212" y="10"/>
                  </a:cxn>
                </a:cxnLst>
                <a:rect l="0" t="0" r="0" b="0"/>
                <a:pathLst>
                  <a:path w="504" h="351">
                    <a:moveTo>
                      <a:pt x="199" y="14"/>
                    </a:moveTo>
                    <a:lnTo>
                      <a:pt x="181" y="7"/>
                    </a:lnTo>
                    <a:lnTo>
                      <a:pt x="173" y="6"/>
                    </a:lnTo>
                    <a:lnTo>
                      <a:pt x="163" y="7"/>
                    </a:lnTo>
                    <a:lnTo>
                      <a:pt x="148" y="8"/>
                    </a:lnTo>
                    <a:lnTo>
                      <a:pt x="137" y="10"/>
                    </a:lnTo>
                    <a:lnTo>
                      <a:pt x="118" y="13"/>
                    </a:lnTo>
                    <a:lnTo>
                      <a:pt x="108" y="17"/>
                    </a:lnTo>
                    <a:lnTo>
                      <a:pt x="98" y="19"/>
                    </a:lnTo>
                    <a:lnTo>
                      <a:pt x="83" y="23"/>
                    </a:lnTo>
                    <a:lnTo>
                      <a:pt x="62" y="29"/>
                    </a:lnTo>
                    <a:lnTo>
                      <a:pt x="49" y="34"/>
                    </a:lnTo>
                    <a:lnTo>
                      <a:pt x="40" y="40"/>
                    </a:lnTo>
                    <a:lnTo>
                      <a:pt x="28" y="49"/>
                    </a:lnTo>
                    <a:lnTo>
                      <a:pt x="19" y="58"/>
                    </a:lnTo>
                    <a:lnTo>
                      <a:pt x="10" y="69"/>
                    </a:lnTo>
                    <a:lnTo>
                      <a:pt x="6" y="77"/>
                    </a:lnTo>
                    <a:lnTo>
                      <a:pt x="2" y="86"/>
                    </a:lnTo>
                    <a:lnTo>
                      <a:pt x="0" y="97"/>
                    </a:lnTo>
                    <a:lnTo>
                      <a:pt x="0" y="107"/>
                    </a:lnTo>
                    <a:lnTo>
                      <a:pt x="0" y="118"/>
                    </a:lnTo>
                    <a:lnTo>
                      <a:pt x="3" y="127"/>
                    </a:lnTo>
                    <a:lnTo>
                      <a:pt x="8" y="135"/>
                    </a:lnTo>
                    <a:lnTo>
                      <a:pt x="14" y="143"/>
                    </a:lnTo>
                    <a:lnTo>
                      <a:pt x="26" y="145"/>
                    </a:lnTo>
                    <a:lnTo>
                      <a:pt x="41" y="149"/>
                    </a:lnTo>
                    <a:lnTo>
                      <a:pt x="52" y="152"/>
                    </a:lnTo>
                    <a:lnTo>
                      <a:pt x="71" y="158"/>
                    </a:lnTo>
                    <a:lnTo>
                      <a:pt x="100" y="170"/>
                    </a:lnTo>
                    <a:lnTo>
                      <a:pt x="129" y="183"/>
                    </a:lnTo>
                    <a:lnTo>
                      <a:pt x="144" y="188"/>
                    </a:lnTo>
                    <a:lnTo>
                      <a:pt x="157" y="192"/>
                    </a:lnTo>
                    <a:lnTo>
                      <a:pt x="169" y="194"/>
                    </a:lnTo>
                    <a:lnTo>
                      <a:pt x="180" y="196"/>
                    </a:lnTo>
                    <a:lnTo>
                      <a:pt x="195" y="197"/>
                    </a:lnTo>
                    <a:lnTo>
                      <a:pt x="209" y="196"/>
                    </a:lnTo>
                    <a:lnTo>
                      <a:pt x="226" y="194"/>
                    </a:lnTo>
                    <a:lnTo>
                      <a:pt x="230" y="204"/>
                    </a:lnTo>
                    <a:lnTo>
                      <a:pt x="236" y="214"/>
                    </a:lnTo>
                    <a:lnTo>
                      <a:pt x="241" y="224"/>
                    </a:lnTo>
                    <a:lnTo>
                      <a:pt x="246" y="232"/>
                    </a:lnTo>
                    <a:lnTo>
                      <a:pt x="253" y="239"/>
                    </a:lnTo>
                    <a:lnTo>
                      <a:pt x="264" y="250"/>
                    </a:lnTo>
                    <a:lnTo>
                      <a:pt x="269" y="257"/>
                    </a:lnTo>
                    <a:lnTo>
                      <a:pt x="273" y="267"/>
                    </a:lnTo>
                    <a:lnTo>
                      <a:pt x="277" y="279"/>
                    </a:lnTo>
                    <a:lnTo>
                      <a:pt x="282" y="290"/>
                    </a:lnTo>
                    <a:lnTo>
                      <a:pt x="284" y="301"/>
                    </a:lnTo>
                    <a:lnTo>
                      <a:pt x="285" y="308"/>
                    </a:lnTo>
                    <a:lnTo>
                      <a:pt x="285" y="315"/>
                    </a:lnTo>
                    <a:lnTo>
                      <a:pt x="284" y="322"/>
                    </a:lnTo>
                    <a:lnTo>
                      <a:pt x="281" y="326"/>
                    </a:lnTo>
                    <a:lnTo>
                      <a:pt x="276" y="329"/>
                    </a:lnTo>
                    <a:lnTo>
                      <a:pt x="269" y="330"/>
                    </a:lnTo>
                    <a:lnTo>
                      <a:pt x="264" y="329"/>
                    </a:lnTo>
                    <a:lnTo>
                      <a:pt x="261" y="326"/>
                    </a:lnTo>
                    <a:lnTo>
                      <a:pt x="257" y="324"/>
                    </a:lnTo>
                    <a:lnTo>
                      <a:pt x="255" y="321"/>
                    </a:lnTo>
                    <a:lnTo>
                      <a:pt x="253" y="316"/>
                    </a:lnTo>
                    <a:lnTo>
                      <a:pt x="255" y="311"/>
                    </a:lnTo>
                    <a:lnTo>
                      <a:pt x="256" y="308"/>
                    </a:lnTo>
                    <a:lnTo>
                      <a:pt x="244" y="300"/>
                    </a:lnTo>
                    <a:lnTo>
                      <a:pt x="241" y="303"/>
                    </a:lnTo>
                    <a:lnTo>
                      <a:pt x="239" y="307"/>
                    </a:lnTo>
                    <a:lnTo>
                      <a:pt x="237" y="311"/>
                    </a:lnTo>
                    <a:lnTo>
                      <a:pt x="235" y="315"/>
                    </a:lnTo>
                    <a:lnTo>
                      <a:pt x="234" y="322"/>
                    </a:lnTo>
                    <a:lnTo>
                      <a:pt x="235" y="329"/>
                    </a:lnTo>
                    <a:lnTo>
                      <a:pt x="236" y="332"/>
                    </a:lnTo>
                    <a:lnTo>
                      <a:pt x="239" y="336"/>
                    </a:lnTo>
                    <a:lnTo>
                      <a:pt x="243" y="339"/>
                    </a:lnTo>
                    <a:lnTo>
                      <a:pt x="248" y="342"/>
                    </a:lnTo>
                    <a:lnTo>
                      <a:pt x="257" y="346"/>
                    </a:lnTo>
                    <a:lnTo>
                      <a:pt x="265" y="349"/>
                    </a:lnTo>
                    <a:lnTo>
                      <a:pt x="276" y="350"/>
                    </a:lnTo>
                    <a:lnTo>
                      <a:pt x="284" y="350"/>
                    </a:lnTo>
                    <a:lnTo>
                      <a:pt x="294" y="348"/>
                    </a:lnTo>
                    <a:lnTo>
                      <a:pt x="303" y="346"/>
                    </a:lnTo>
                    <a:lnTo>
                      <a:pt x="309" y="343"/>
                    </a:lnTo>
                    <a:lnTo>
                      <a:pt x="316" y="339"/>
                    </a:lnTo>
                    <a:lnTo>
                      <a:pt x="321" y="335"/>
                    </a:lnTo>
                    <a:lnTo>
                      <a:pt x="326" y="329"/>
                    </a:lnTo>
                    <a:lnTo>
                      <a:pt x="329" y="321"/>
                    </a:lnTo>
                    <a:lnTo>
                      <a:pt x="331" y="313"/>
                    </a:lnTo>
                    <a:lnTo>
                      <a:pt x="333" y="298"/>
                    </a:lnTo>
                    <a:lnTo>
                      <a:pt x="332" y="280"/>
                    </a:lnTo>
                    <a:lnTo>
                      <a:pt x="330" y="265"/>
                    </a:lnTo>
                    <a:lnTo>
                      <a:pt x="326" y="250"/>
                    </a:lnTo>
                    <a:lnTo>
                      <a:pt x="323" y="243"/>
                    </a:lnTo>
                    <a:lnTo>
                      <a:pt x="322" y="236"/>
                    </a:lnTo>
                    <a:lnTo>
                      <a:pt x="319" y="228"/>
                    </a:lnTo>
                    <a:lnTo>
                      <a:pt x="317" y="217"/>
                    </a:lnTo>
                    <a:lnTo>
                      <a:pt x="316" y="205"/>
                    </a:lnTo>
                    <a:lnTo>
                      <a:pt x="315" y="194"/>
                    </a:lnTo>
                    <a:lnTo>
                      <a:pt x="316" y="184"/>
                    </a:lnTo>
                    <a:lnTo>
                      <a:pt x="319" y="180"/>
                    </a:lnTo>
                    <a:lnTo>
                      <a:pt x="327" y="171"/>
                    </a:lnTo>
                    <a:lnTo>
                      <a:pt x="326" y="163"/>
                    </a:lnTo>
                    <a:lnTo>
                      <a:pt x="348" y="180"/>
                    </a:lnTo>
                    <a:lnTo>
                      <a:pt x="373" y="194"/>
                    </a:lnTo>
                    <a:lnTo>
                      <a:pt x="385" y="188"/>
                    </a:lnTo>
                    <a:lnTo>
                      <a:pt x="390" y="184"/>
                    </a:lnTo>
                    <a:lnTo>
                      <a:pt x="398" y="177"/>
                    </a:lnTo>
                    <a:lnTo>
                      <a:pt x="407" y="171"/>
                    </a:lnTo>
                    <a:lnTo>
                      <a:pt x="415" y="165"/>
                    </a:lnTo>
                    <a:lnTo>
                      <a:pt x="422" y="160"/>
                    </a:lnTo>
                    <a:lnTo>
                      <a:pt x="431" y="154"/>
                    </a:lnTo>
                    <a:lnTo>
                      <a:pt x="439" y="148"/>
                    </a:lnTo>
                    <a:lnTo>
                      <a:pt x="449" y="142"/>
                    </a:lnTo>
                    <a:lnTo>
                      <a:pt x="457" y="136"/>
                    </a:lnTo>
                    <a:lnTo>
                      <a:pt x="464" y="131"/>
                    </a:lnTo>
                    <a:lnTo>
                      <a:pt x="471" y="126"/>
                    </a:lnTo>
                    <a:lnTo>
                      <a:pt x="480" y="121"/>
                    </a:lnTo>
                    <a:lnTo>
                      <a:pt x="485" y="117"/>
                    </a:lnTo>
                    <a:lnTo>
                      <a:pt x="489" y="114"/>
                    </a:lnTo>
                    <a:lnTo>
                      <a:pt x="494" y="110"/>
                    </a:lnTo>
                    <a:lnTo>
                      <a:pt x="499" y="105"/>
                    </a:lnTo>
                    <a:lnTo>
                      <a:pt x="501" y="99"/>
                    </a:lnTo>
                    <a:lnTo>
                      <a:pt x="502" y="94"/>
                    </a:lnTo>
                    <a:lnTo>
                      <a:pt x="503" y="87"/>
                    </a:lnTo>
                    <a:lnTo>
                      <a:pt x="502" y="78"/>
                    </a:lnTo>
                    <a:lnTo>
                      <a:pt x="499" y="71"/>
                    </a:lnTo>
                    <a:lnTo>
                      <a:pt x="497" y="66"/>
                    </a:lnTo>
                    <a:lnTo>
                      <a:pt x="494" y="62"/>
                    </a:lnTo>
                    <a:lnTo>
                      <a:pt x="488" y="54"/>
                    </a:lnTo>
                    <a:lnTo>
                      <a:pt x="483" y="48"/>
                    </a:lnTo>
                    <a:lnTo>
                      <a:pt x="475" y="40"/>
                    </a:lnTo>
                    <a:lnTo>
                      <a:pt x="469" y="34"/>
                    </a:lnTo>
                    <a:lnTo>
                      <a:pt x="462" y="28"/>
                    </a:lnTo>
                    <a:lnTo>
                      <a:pt x="455" y="24"/>
                    </a:lnTo>
                    <a:lnTo>
                      <a:pt x="443" y="17"/>
                    </a:lnTo>
                    <a:lnTo>
                      <a:pt x="432" y="12"/>
                    </a:lnTo>
                    <a:lnTo>
                      <a:pt x="421" y="9"/>
                    </a:lnTo>
                    <a:lnTo>
                      <a:pt x="409" y="5"/>
                    </a:lnTo>
                    <a:lnTo>
                      <a:pt x="398" y="3"/>
                    </a:lnTo>
                    <a:lnTo>
                      <a:pt x="384" y="0"/>
                    </a:lnTo>
                    <a:lnTo>
                      <a:pt x="367" y="0"/>
                    </a:lnTo>
                    <a:lnTo>
                      <a:pt x="352" y="0"/>
                    </a:lnTo>
                    <a:lnTo>
                      <a:pt x="340" y="0"/>
                    </a:lnTo>
                    <a:lnTo>
                      <a:pt x="331" y="1"/>
                    </a:lnTo>
                    <a:lnTo>
                      <a:pt x="322" y="2"/>
                    </a:lnTo>
                    <a:lnTo>
                      <a:pt x="313" y="3"/>
                    </a:lnTo>
                    <a:lnTo>
                      <a:pt x="307" y="6"/>
                    </a:lnTo>
                    <a:lnTo>
                      <a:pt x="305" y="7"/>
                    </a:lnTo>
                    <a:lnTo>
                      <a:pt x="298" y="6"/>
                    </a:lnTo>
                    <a:lnTo>
                      <a:pt x="287" y="4"/>
                    </a:lnTo>
                    <a:lnTo>
                      <a:pt x="277" y="3"/>
                    </a:lnTo>
                    <a:lnTo>
                      <a:pt x="266" y="3"/>
                    </a:lnTo>
                    <a:lnTo>
                      <a:pt x="256" y="3"/>
                    </a:lnTo>
                    <a:lnTo>
                      <a:pt x="246" y="3"/>
                    </a:lnTo>
                    <a:lnTo>
                      <a:pt x="236" y="4"/>
                    </a:lnTo>
                    <a:lnTo>
                      <a:pt x="224" y="7"/>
                    </a:lnTo>
                    <a:lnTo>
                      <a:pt x="212" y="10"/>
                    </a:lnTo>
                    <a:lnTo>
                      <a:pt x="199" y="14"/>
                    </a:lnTo>
                  </a:path>
                </a:pathLst>
              </a:custGeom>
              <a:solidFill>
                <a:srgbClr val="C0C0C0">
                  <a:alpha val="100000"/>
                </a:srgbClr>
              </a:solid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54316" name="Freeform 61"/>
              <p:cNvSpPr/>
              <p:nvPr/>
            </p:nvSpPr>
            <p:spPr>
              <a:xfrm>
                <a:off x="3309" y="1356"/>
                <a:ext cx="72" cy="17"/>
              </a:xfrm>
              <a:custGeom>
                <a:avLst/>
                <a:gdLst/>
                <a:ahLst/>
                <a:cxnLst>
                  <a:cxn ang="0">
                    <a:pos x="0" y="0"/>
                  </a:cxn>
                  <a:cxn ang="0">
                    <a:pos x="6" y="5"/>
                  </a:cxn>
                  <a:cxn ang="0">
                    <a:pos x="13" y="8"/>
                  </a:cxn>
                  <a:cxn ang="0">
                    <a:pos x="19" y="11"/>
                  </a:cxn>
                  <a:cxn ang="0">
                    <a:pos x="26" y="13"/>
                  </a:cxn>
                  <a:cxn ang="0">
                    <a:pos x="33" y="15"/>
                  </a:cxn>
                  <a:cxn ang="0">
                    <a:pos x="41" y="16"/>
                  </a:cxn>
                  <a:cxn ang="0">
                    <a:pos x="49" y="16"/>
                  </a:cxn>
                  <a:cxn ang="0">
                    <a:pos x="58" y="13"/>
                  </a:cxn>
                  <a:cxn ang="0">
                    <a:pos x="64" y="9"/>
                  </a:cxn>
                  <a:cxn ang="0">
                    <a:pos x="70" y="4"/>
                  </a:cxn>
                  <a:cxn ang="0">
                    <a:pos x="71" y="1"/>
                  </a:cxn>
                </a:cxnLst>
                <a:rect l="0" t="0" r="0" b="0"/>
                <a:pathLst>
                  <a:path w="72" h="17">
                    <a:moveTo>
                      <a:pt x="0" y="0"/>
                    </a:moveTo>
                    <a:lnTo>
                      <a:pt x="6" y="5"/>
                    </a:lnTo>
                    <a:lnTo>
                      <a:pt x="13" y="8"/>
                    </a:lnTo>
                    <a:lnTo>
                      <a:pt x="19" y="11"/>
                    </a:lnTo>
                    <a:lnTo>
                      <a:pt x="26" y="13"/>
                    </a:lnTo>
                    <a:lnTo>
                      <a:pt x="33" y="15"/>
                    </a:lnTo>
                    <a:lnTo>
                      <a:pt x="41" y="16"/>
                    </a:lnTo>
                    <a:lnTo>
                      <a:pt x="49" y="16"/>
                    </a:lnTo>
                    <a:lnTo>
                      <a:pt x="58" y="13"/>
                    </a:lnTo>
                    <a:lnTo>
                      <a:pt x="64" y="9"/>
                    </a:lnTo>
                    <a:lnTo>
                      <a:pt x="70" y="4"/>
                    </a:lnTo>
                    <a:lnTo>
                      <a:pt x="71" y="1"/>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54317" name="Freeform 62"/>
              <p:cNvSpPr/>
              <p:nvPr/>
            </p:nvSpPr>
            <p:spPr>
              <a:xfrm>
                <a:off x="3309" y="1351"/>
                <a:ext cx="73" cy="17"/>
              </a:xfrm>
              <a:custGeom>
                <a:avLst/>
                <a:gdLst/>
                <a:ahLst/>
                <a:cxnLst>
                  <a:cxn ang="0">
                    <a:pos x="0" y="4"/>
                  </a:cxn>
                  <a:cxn ang="0">
                    <a:pos x="7" y="8"/>
                  </a:cxn>
                  <a:cxn ang="0">
                    <a:pos x="16" y="12"/>
                  </a:cxn>
                  <a:cxn ang="0">
                    <a:pos x="24" y="14"/>
                  </a:cxn>
                  <a:cxn ang="0">
                    <a:pos x="30" y="14"/>
                  </a:cxn>
                  <a:cxn ang="0">
                    <a:pos x="40" y="16"/>
                  </a:cxn>
                  <a:cxn ang="0">
                    <a:pos x="48" y="14"/>
                  </a:cxn>
                  <a:cxn ang="0">
                    <a:pos x="55" y="12"/>
                  </a:cxn>
                  <a:cxn ang="0">
                    <a:pos x="63" y="8"/>
                  </a:cxn>
                  <a:cxn ang="0">
                    <a:pos x="70" y="4"/>
                  </a:cxn>
                  <a:cxn ang="0">
                    <a:pos x="72" y="0"/>
                  </a:cxn>
                </a:cxnLst>
                <a:rect l="0" t="0" r="0" b="0"/>
                <a:pathLst>
                  <a:path w="73" h="17">
                    <a:moveTo>
                      <a:pt x="0" y="4"/>
                    </a:moveTo>
                    <a:lnTo>
                      <a:pt x="7" y="8"/>
                    </a:lnTo>
                    <a:lnTo>
                      <a:pt x="16" y="12"/>
                    </a:lnTo>
                    <a:lnTo>
                      <a:pt x="24" y="14"/>
                    </a:lnTo>
                    <a:lnTo>
                      <a:pt x="30" y="14"/>
                    </a:lnTo>
                    <a:lnTo>
                      <a:pt x="40" y="16"/>
                    </a:lnTo>
                    <a:lnTo>
                      <a:pt x="48" y="14"/>
                    </a:lnTo>
                    <a:lnTo>
                      <a:pt x="55" y="12"/>
                    </a:lnTo>
                    <a:lnTo>
                      <a:pt x="63" y="8"/>
                    </a:lnTo>
                    <a:lnTo>
                      <a:pt x="70" y="4"/>
                    </a:lnTo>
                    <a:lnTo>
                      <a:pt x="72" y="0"/>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54318" name="Freeform 63"/>
              <p:cNvSpPr/>
              <p:nvPr/>
            </p:nvSpPr>
            <p:spPr>
              <a:xfrm>
                <a:off x="3317" y="1327"/>
                <a:ext cx="67" cy="17"/>
              </a:xfrm>
              <a:custGeom>
                <a:avLst/>
                <a:gdLst/>
                <a:ahLst/>
                <a:cxnLst>
                  <a:cxn ang="0">
                    <a:pos x="0" y="16"/>
                  </a:cxn>
                  <a:cxn ang="0">
                    <a:pos x="8" y="6"/>
                  </a:cxn>
                  <a:cxn ang="0">
                    <a:pos x="16" y="3"/>
                  </a:cxn>
                  <a:cxn ang="0">
                    <a:pos x="23" y="0"/>
                  </a:cxn>
                  <a:cxn ang="0">
                    <a:pos x="33" y="0"/>
                  </a:cxn>
                  <a:cxn ang="0">
                    <a:pos x="41" y="0"/>
                  </a:cxn>
                  <a:cxn ang="0">
                    <a:pos x="50" y="0"/>
                  </a:cxn>
                  <a:cxn ang="0">
                    <a:pos x="59" y="3"/>
                  </a:cxn>
                  <a:cxn ang="0">
                    <a:pos x="66" y="6"/>
                  </a:cxn>
                </a:cxnLst>
                <a:rect l="0" t="0" r="0" b="0"/>
                <a:pathLst>
                  <a:path w="67" h="17">
                    <a:moveTo>
                      <a:pt x="0" y="16"/>
                    </a:moveTo>
                    <a:lnTo>
                      <a:pt x="8" y="6"/>
                    </a:lnTo>
                    <a:lnTo>
                      <a:pt x="16" y="3"/>
                    </a:lnTo>
                    <a:lnTo>
                      <a:pt x="23" y="0"/>
                    </a:lnTo>
                    <a:lnTo>
                      <a:pt x="33" y="0"/>
                    </a:lnTo>
                    <a:lnTo>
                      <a:pt x="41" y="0"/>
                    </a:lnTo>
                    <a:lnTo>
                      <a:pt x="50" y="0"/>
                    </a:lnTo>
                    <a:lnTo>
                      <a:pt x="59" y="3"/>
                    </a:lnTo>
                    <a:lnTo>
                      <a:pt x="66" y="6"/>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54319" name="Freeform 64"/>
              <p:cNvSpPr/>
              <p:nvPr/>
            </p:nvSpPr>
            <p:spPr>
              <a:xfrm>
                <a:off x="3303" y="1303"/>
                <a:ext cx="82" cy="17"/>
              </a:xfrm>
              <a:custGeom>
                <a:avLst/>
                <a:gdLst/>
                <a:ahLst/>
                <a:cxnLst>
                  <a:cxn ang="0">
                    <a:pos x="0" y="16"/>
                  </a:cxn>
                  <a:cxn ang="0">
                    <a:pos x="5" y="11"/>
                  </a:cxn>
                  <a:cxn ang="0">
                    <a:pos x="12" y="7"/>
                  </a:cxn>
                  <a:cxn ang="0">
                    <a:pos x="20" y="3"/>
                  </a:cxn>
                  <a:cxn ang="0">
                    <a:pos x="26" y="2"/>
                  </a:cxn>
                  <a:cxn ang="0">
                    <a:pos x="34" y="0"/>
                  </a:cxn>
                  <a:cxn ang="0">
                    <a:pos x="40" y="0"/>
                  </a:cxn>
                  <a:cxn ang="0">
                    <a:pos x="49" y="0"/>
                  </a:cxn>
                  <a:cxn ang="0">
                    <a:pos x="58" y="2"/>
                  </a:cxn>
                  <a:cxn ang="0">
                    <a:pos x="68" y="3"/>
                  </a:cxn>
                  <a:cxn ang="0">
                    <a:pos x="76" y="9"/>
                  </a:cxn>
                  <a:cxn ang="0">
                    <a:pos x="81" y="11"/>
                  </a:cxn>
                </a:cxnLst>
                <a:rect l="0" t="0" r="0" b="0"/>
                <a:pathLst>
                  <a:path w="82" h="17">
                    <a:moveTo>
                      <a:pt x="0" y="16"/>
                    </a:moveTo>
                    <a:lnTo>
                      <a:pt x="5" y="11"/>
                    </a:lnTo>
                    <a:lnTo>
                      <a:pt x="12" y="7"/>
                    </a:lnTo>
                    <a:lnTo>
                      <a:pt x="20" y="3"/>
                    </a:lnTo>
                    <a:lnTo>
                      <a:pt x="26" y="2"/>
                    </a:lnTo>
                    <a:lnTo>
                      <a:pt x="34" y="0"/>
                    </a:lnTo>
                    <a:lnTo>
                      <a:pt x="40" y="0"/>
                    </a:lnTo>
                    <a:lnTo>
                      <a:pt x="49" y="0"/>
                    </a:lnTo>
                    <a:lnTo>
                      <a:pt x="58" y="2"/>
                    </a:lnTo>
                    <a:lnTo>
                      <a:pt x="68" y="3"/>
                    </a:lnTo>
                    <a:lnTo>
                      <a:pt x="76" y="9"/>
                    </a:lnTo>
                    <a:lnTo>
                      <a:pt x="81" y="11"/>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54320" name="Freeform 65"/>
              <p:cNvSpPr/>
              <p:nvPr/>
            </p:nvSpPr>
            <p:spPr>
              <a:xfrm>
                <a:off x="3279" y="1269"/>
                <a:ext cx="108" cy="30"/>
              </a:xfrm>
              <a:custGeom>
                <a:avLst/>
                <a:gdLst/>
                <a:ahLst/>
                <a:cxnLst>
                  <a:cxn ang="0">
                    <a:pos x="0" y="29"/>
                  </a:cxn>
                  <a:cxn ang="0">
                    <a:pos x="3" y="25"/>
                  </a:cxn>
                  <a:cxn ang="0">
                    <a:pos x="8" y="20"/>
                  </a:cxn>
                  <a:cxn ang="0">
                    <a:pos x="14" y="14"/>
                  </a:cxn>
                  <a:cxn ang="0">
                    <a:pos x="18" y="11"/>
                  </a:cxn>
                  <a:cxn ang="0">
                    <a:pos x="25" y="7"/>
                  </a:cxn>
                  <a:cxn ang="0">
                    <a:pos x="30" y="5"/>
                  </a:cxn>
                  <a:cxn ang="0">
                    <a:pos x="34" y="3"/>
                  </a:cxn>
                  <a:cxn ang="0">
                    <a:pos x="39" y="1"/>
                  </a:cxn>
                  <a:cxn ang="0">
                    <a:pos x="47" y="0"/>
                  </a:cxn>
                  <a:cxn ang="0">
                    <a:pos x="53" y="0"/>
                  </a:cxn>
                  <a:cxn ang="0">
                    <a:pos x="60" y="0"/>
                  </a:cxn>
                  <a:cxn ang="0">
                    <a:pos x="68" y="0"/>
                  </a:cxn>
                  <a:cxn ang="0">
                    <a:pos x="76" y="1"/>
                  </a:cxn>
                  <a:cxn ang="0">
                    <a:pos x="82" y="3"/>
                  </a:cxn>
                  <a:cxn ang="0">
                    <a:pos x="90" y="7"/>
                  </a:cxn>
                  <a:cxn ang="0">
                    <a:pos x="96" y="10"/>
                  </a:cxn>
                  <a:cxn ang="0">
                    <a:pos x="100" y="13"/>
                  </a:cxn>
                  <a:cxn ang="0">
                    <a:pos x="104" y="18"/>
                  </a:cxn>
                  <a:cxn ang="0">
                    <a:pos x="107" y="22"/>
                  </a:cxn>
                </a:cxnLst>
                <a:rect l="0" t="0" r="0" b="0"/>
                <a:pathLst>
                  <a:path w="108" h="30">
                    <a:moveTo>
                      <a:pt x="0" y="29"/>
                    </a:moveTo>
                    <a:lnTo>
                      <a:pt x="3" y="25"/>
                    </a:lnTo>
                    <a:lnTo>
                      <a:pt x="8" y="20"/>
                    </a:lnTo>
                    <a:lnTo>
                      <a:pt x="14" y="14"/>
                    </a:lnTo>
                    <a:lnTo>
                      <a:pt x="18" y="11"/>
                    </a:lnTo>
                    <a:lnTo>
                      <a:pt x="25" y="7"/>
                    </a:lnTo>
                    <a:lnTo>
                      <a:pt x="30" y="5"/>
                    </a:lnTo>
                    <a:lnTo>
                      <a:pt x="34" y="3"/>
                    </a:lnTo>
                    <a:lnTo>
                      <a:pt x="39" y="1"/>
                    </a:lnTo>
                    <a:lnTo>
                      <a:pt x="47" y="0"/>
                    </a:lnTo>
                    <a:lnTo>
                      <a:pt x="53" y="0"/>
                    </a:lnTo>
                    <a:lnTo>
                      <a:pt x="60" y="0"/>
                    </a:lnTo>
                    <a:lnTo>
                      <a:pt x="68" y="0"/>
                    </a:lnTo>
                    <a:lnTo>
                      <a:pt x="76" y="1"/>
                    </a:lnTo>
                    <a:lnTo>
                      <a:pt x="82" y="3"/>
                    </a:lnTo>
                    <a:lnTo>
                      <a:pt x="90" y="7"/>
                    </a:lnTo>
                    <a:lnTo>
                      <a:pt x="96" y="10"/>
                    </a:lnTo>
                    <a:lnTo>
                      <a:pt x="100" y="13"/>
                    </a:lnTo>
                    <a:lnTo>
                      <a:pt x="104" y="18"/>
                    </a:lnTo>
                    <a:lnTo>
                      <a:pt x="107" y="22"/>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54321" name="Freeform 66"/>
              <p:cNvSpPr/>
              <p:nvPr/>
            </p:nvSpPr>
            <p:spPr>
              <a:xfrm>
                <a:off x="3296" y="1243"/>
                <a:ext cx="78" cy="17"/>
              </a:xfrm>
              <a:custGeom>
                <a:avLst/>
                <a:gdLst/>
                <a:ahLst/>
                <a:cxnLst>
                  <a:cxn ang="0">
                    <a:pos x="0" y="16"/>
                  </a:cxn>
                  <a:cxn ang="0">
                    <a:pos x="5" y="11"/>
                  </a:cxn>
                  <a:cxn ang="0">
                    <a:pos x="11" y="8"/>
                  </a:cxn>
                  <a:cxn ang="0">
                    <a:pos x="18" y="4"/>
                  </a:cxn>
                  <a:cxn ang="0">
                    <a:pos x="22" y="2"/>
                  </a:cxn>
                  <a:cxn ang="0">
                    <a:pos x="28" y="0"/>
                  </a:cxn>
                  <a:cxn ang="0">
                    <a:pos x="33" y="0"/>
                  </a:cxn>
                  <a:cxn ang="0">
                    <a:pos x="39" y="0"/>
                  </a:cxn>
                  <a:cxn ang="0">
                    <a:pos x="46" y="0"/>
                  </a:cxn>
                  <a:cxn ang="0">
                    <a:pos x="54" y="1"/>
                  </a:cxn>
                  <a:cxn ang="0">
                    <a:pos x="58" y="3"/>
                  </a:cxn>
                  <a:cxn ang="0">
                    <a:pos x="64" y="6"/>
                  </a:cxn>
                  <a:cxn ang="0">
                    <a:pos x="70" y="9"/>
                  </a:cxn>
                  <a:cxn ang="0">
                    <a:pos x="77" y="15"/>
                  </a:cxn>
                </a:cxnLst>
                <a:rect l="0" t="0" r="0" b="0"/>
                <a:pathLst>
                  <a:path w="78" h="17">
                    <a:moveTo>
                      <a:pt x="0" y="16"/>
                    </a:moveTo>
                    <a:lnTo>
                      <a:pt x="5" y="11"/>
                    </a:lnTo>
                    <a:lnTo>
                      <a:pt x="11" y="8"/>
                    </a:lnTo>
                    <a:lnTo>
                      <a:pt x="18" y="4"/>
                    </a:lnTo>
                    <a:lnTo>
                      <a:pt x="22" y="2"/>
                    </a:lnTo>
                    <a:lnTo>
                      <a:pt x="28" y="0"/>
                    </a:lnTo>
                    <a:lnTo>
                      <a:pt x="33" y="0"/>
                    </a:lnTo>
                    <a:lnTo>
                      <a:pt x="39" y="0"/>
                    </a:lnTo>
                    <a:lnTo>
                      <a:pt x="46" y="0"/>
                    </a:lnTo>
                    <a:lnTo>
                      <a:pt x="54" y="1"/>
                    </a:lnTo>
                    <a:lnTo>
                      <a:pt x="58" y="3"/>
                    </a:lnTo>
                    <a:lnTo>
                      <a:pt x="64" y="6"/>
                    </a:lnTo>
                    <a:lnTo>
                      <a:pt x="70" y="9"/>
                    </a:lnTo>
                    <a:lnTo>
                      <a:pt x="77" y="15"/>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54322" name="Freeform 67"/>
              <p:cNvSpPr/>
              <p:nvPr/>
            </p:nvSpPr>
            <p:spPr>
              <a:xfrm>
                <a:off x="3301" y="1223"/>
                <a:ext cx="74" cy="17"/>
              </a:xfrm>
              <a:custGeom>
                <a:avLst/>
                <a:gdLst/>
                <a:ahLst/>
                <a:cxnLst>
                  <a:cxn ang="0">
                    <a:pos x="0" y="16"/>
                  </a:cxn>
                  <a:cxn ang="0">
                    <a:pos x="5" y="12"/>
                  </a:cxn>
                  <a:cxn ang="0">
                    <a:pos x="11" y="8"/>
                  </a:cxn>
                  <a:cxn ang="0">
                    <a:pos x="20" y="5"/>
                  </a:cxn>
                  <a:cxn ang="0">
                    <a:pos x="28" y="3"/>
                  </a:cxn>
                  <a:cxn ang="0">
                    <a:pos x="34" y="1"/>
                  </a:cxn>
                  <a:cxn ang="0">
                    <a:pos x="41" y="0"/>
                  </a:cxn>
                  <a:cxn ang="0">
                    <a:pos x="50" y="1"/>
                  </a:cxn>
                  <a:cxn ang="0">
                    <a:pos x="55" y="3"/>
                  </a:cxn>
                  <a:cxn ang="0">
                    <a:pos x="63" y="7"/>
                  </a:cxn>
                  <a:cxn ang="0">
                    <a:pos x="70" y="12"/>
                  </a:cxn>
                  <a:cxn ang="0">
                    <a:pos x="73" y="13"/>
                  </a:cxn>
                </a:cxnLst>
                <a:rect l="0" t="0" r="0" b="0"/>
                <a:pathLst>
                  <a:path w="74" h="17">
                    <a:moveTo>
                      <a:pt x="0" y="16"/>
                    </a:moveTo>
                    <a:lnTo>
                      <a:pt x="5" y="12"/>
                    </a:lnTo>
                    <a:lnTo>
                      <a:pt x="11" y="8"/>
                    </a:lnTo>
                    <a:lnTo>
                      <a:pt x="20" y="5"/>
                    </a:lnTo>
                    <a:lnTo>
                      <a:pt x="28" y="3"/>
                    </a:lnTo>
                    <a:lnTo>
                      <a:pt x="34" y="1"/>
                    </a:lnTo>
                    <a:lnTo>
                      <a:pt x="41" y="0"/>
                    </a:lnTo>
                    <a:lnTo>
                      <a:pt x="50" y="1"/>
                    </a:lnTo>
                    <a:lnTo>
                      <a:pt x="55" y="3"/>
                    </a:lnTo>
                    <a:lnTo>
                      <a:pt x="63" y="7"/>
                    </a:lnTo>
                    <a:lnTo>
                      <a:pt x="70" y="12"/>
                    </a:lnTo>
                    <a:lnTo>
                      <a:pt x="73" y="13"/>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grpSp>
            <p:nvGrpSpPr>
              <p:cNvPr id="54323" name="Group 68"/>
              <p:cNvGrpSpPr/>
              <p:nvPr/>
            </p:nvGrpSpPr>
            <p:grpSpPr>
              <a:xfrm>
                <a:off x="3266" y="1310"/>
                <a:ext cx="45" cy="47"/>
                <a:chOff x="3266" y="1310"/>
                <a:chExt cx="45" cy="47"/>
              </a:xfrm>
            </p:grpSpPr>
            <p:sp>
              <p:nvSpPr>
                <p:cNvPr id="54358" name="Freeform 69"/>
                <p:cNvSpPr/>
                <p:nvPr/>
              </p:nvSpPr>
              <p:spPr>
                <a:xfrm>
                  <a:off x="3266" y="1310"/>
                  <a:ext cx="45" cy="47"/>
                </a:xfrm>
                <a:custGeom>
                  <a:avLst/>
                  <a:gdLst/>
                  <a:ahLst/>
                  <a:cxnLst>
                    <a:cxn ang="0">
                      <a:pos x="10" y="0"/>
                    </a:cxn>
                    <a:cxn ang="0">
                      <a:pos x="20" y="0"/>
                    </a:cxn>
                    <a:cxn ang="0">
                      <a:pos x="23" y="1"/>
                    </a:cxn>
                    <a:cxn ang="0">
                      <a:pos x="28" y="3"/>
                    </a:cxn>
                    <a:cxn ang="0">
                      <a:pos x="30" y="6"/>
                    </a:cxn>
                    <a:cxn ang="0">
                      <a:pos x="32" y="8"/>
                    </a:cxn>
                    <a:cxn ang="0">
                      <a:pos x="34" y="12"/>
                    </a:cxn>
                    <a:cxn ang="0">
                      <a:pos x="35" y="15"/>
                    </a:cxn>
                    <a:cxn ang="0">
                      <a:pos x="35" y="17"/>
                    </a:cxn>
                    <a:cxn ang="0">
                      <a:pos x="38" y="16"/>
                    </a:cxn>
                    <a:cxn ang="0">
                      <a:pos x="42" y="17"/>
                    </a:cxn>
                    <a:cxn ang="0">
                      <a:pos x="44" y="19"/>
                    </a:cxn>
                    <a:cxn ang="0">
                      <a:pos x="44" y="22"/>
                    </a:cxn>
                    <a:cxn ang="0">
                      <a:pos x="42" y="26"/>
                    </a:cxn>
                    <a:cxn ang="0">
                      <a:pos x="37" y="32"/>
                    </a:cxn>
                    <a:cxn ang="0">
                      <a:pos x="33" y="36"/>
                    </a:cxn>
                    <a:cxn ang="0">
                      <a:pos x="30" y="39"/>
                    </a:cxn>
                    <a:cxn ang="0">
                      <a:pos x="26" y="42"/>
                    </a:cxn>
                    <a:cxn ang="0">
                      <a:pos x="23" y="44"/>
                    </a:cxn>
                    <a:cxn ang="0">
                      <a:pos x="19" y="46"/>
                    </a:cxn>
                    <a:cxn ang="0">
                      <a:pos x="14" y="45"/>
                    </a:cxn>
                    <a:cxn ang="0">
                      <a:pos x="10" y="44"/>
                    </a:cxn>
                    <a:cxn ang="0">
                      <a:pos x="8" y="42"/>
                    </a:cxn>
                    <a:cxn ang="0">
                      <a:pos x="5" y="39"/>
                    </a:cxn>
                    <a:cxn ang="0">
                      <a:pos x="2" y="36"/>
                    </a:cxn>
                    <a:cxn ang="0">
                      <a:pos x="1" y="33"/>
                    </a:cxn>
                    <a:cxn ang="0">
                      <a:pos x="0" y="29"/>
                    </a:cxn>
                    <a:cxn ang="0">
                      <a:pos x="0" y="23"/>
                    </a:cxn>
                    <a:cxn ang="0">
                      <a:pos x="1" y="19"/>
                    </a:cxn>
                    <a:cxn ang="0">
                      <a:pos x="4" y="13"/>
                    </a:cxn>
                    <a:cxn ang="0">
                      <a:pos x="6" y="8"/>
                    </a:cxn>
                    <a:cxn ang="0">
                      <a:pos x="8" y="3"/>
                    </a:cxn>
                    <a:cxn ang="0">
                      <a:pos x="10" y="0"/>
                    </a:cxn>
                  </a:cxnLst>
                  <a:rect l="0" t="0" r="0" b="0"/>
                  <a:pathLst>
                    <a:path w="45" h="47">
                      <a:moveTo>
                        <a:pt x="10" y="0"/>
                      </a:moveTo>
                      <a:lnTo>
                        <a:pt x="20" y="0"/>
                      </a:lnTo>
                      <a:lnTo>
                        <a:pt x="23" y="1"/>
                      </a:lnTo>
                      <a:lnTo>
                        <a:pt x="28" y="3"/>
                      </a:lnTo>
                      <a:lnTo>
                        <a:pt x="30" y="6"/>
                      </a:lnTo>
                      <a:lnTo>
                        <a:pt x="32" y="8"/>
                      </a:lnTo>
                      <a:lnTo>
                        <a:pt x="34" y="12"/>
                      </a:lnTo>
                      <a:lnTo>
                        <a:pt x="35" y="15"/>
                      </a:lnTo>
                      <a:lnTo>
                        <a:pt x="35" y="17"/>
                      </a:lnTo>
                      <a:lnTo>
                        <a:pt x="38" y="16"/>
                      </a:lnTo>
                      <a:lnTo>
                        <a:pt x="42" y="17"/>
                      </a:lnTo>
                      <a:lnTo>
                        <a:pt x="44" y="19"/>
                      </a:lnTo>
                      <a:lnTo>
                        <a:pt x="44" y="22"/>
                      </a:lnTo>
                      <a:lnTo>
                        <a:pt x="42" y="26"/>
                      </a:lnTo>
                      <a:lnTo>
                        <a:pt x="37" y="32"/>
                      </a:lnTo>
                      <a:lnTo>
                        <a:pt x="33" y="36"/>
                      </a:lnTo>
                      <a:lnTo>
                        <a:pt x="30" y="39"/>
                      </a:lnTo>
                      <a:lnTo>
                        <a:pt x="26" y="42"/>
                      </a:lnTo>
                      <a:lnTo>
                        <a:pt x="23" y="44"/>
                      </a:lnTo>
                      <a:lnTo>
                        <a:pt x="19" y="46"/>
                      </a:lnTo>
                      <a:lnTo>
                        <a:pt x="14" y="45"/>
                      </a:lnTo>
                      <a:lnTo>
                        <a:pt x="10" y="44"/>
                      </a:lnTo>
                      <a:lnTo>
                        <a:pt x="8" y="42"/>
                      </a:lnTo>
                      <a:lnTo>
                        <a:pt x="5" y="39"/>
                      </a:lnTo>
                      <a:lnTo>
                        <a:pt x="2" y="36"/>
                      </a:lnTo>
                      <a:lnTo>
                        <a:pt x="1" y="33"/>
                      </a:lnTo>
                      <a:lnTo>
                        <a:pt x="0" y="29"/>
                      </a:lnTo>
                      <a:lnTo>
                        <a:pt x="0" y="23"/>
                      </a:lnTo>
                      <a:lnTo>
                        <a:pt x="1" y="19"/>
                      </a:lnTo>
                      <a:lnTo>
                        <a:pt x="4" y="13"/>
                      </a:lnTo>
                      <a:lnTo>
                        <a:pt x="6" y="8"/>
                      </a:lnTo>
                      <a:lnTo>
                        <a:pt x="8" y="3"/>
                      </a:lnTo>
                      <a:lnTo>
                        <a:pt x="10" y="0"/>
                      </a:lnTo>
                    </a:path>
                  </a:pathLst>
                </a:custGeom>
                <a:solidFill>
                  <a:srgbClr val="FFFFFF">
                    <a:alpha val="100000"/>
                  </a:srgbClr>
                </a:solid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54359" name="Freeform 70"/>
                <p:cNvSpPr/>
                <p:nvPr/>
              </p:nvSpPr>
              <p:spPr>
                <a:xfrm>
                  <a:off x="3282" y="1330"/>
                  <a:ext cx="20" cy="17"/>
                </a:xfrm>
                <a:custGeom>
                  <a:avLst/>
                  <a:gdLst/>
                  <a:ahLst/>
                  <a:cxnLst>
                    <a:cxn ang="0">
                      <a:pos x="19" y="0"/>
                    </a:cxn>
                    <a:cxn ang="0">
                      <a:pos x="15" y="3"/>
                    </a:cxn>
                    <a:cxn ang="0">
                      <a:pos x="13" y="7"/>
                    </a:cxn>
                    <a:cxn ang="0">
                      <a:pos x="9" y="9"/>
                    </a:cxn>
                    <a:cxn ang="0">
                      <a:pos x="5" y="14"/>
                    </a:cxn>
                    <a:cxn ang="0">
                      <a:pos x="2" y="16"/>
                    </a:cxn>
                    <a:cxn ang="0">
                      <a:pos x="0" y="14"/>
                    </a:cxn>
                    <a:cxn ang="0">
                      <a:pos x="0" y="11"/>
                    </a:cxn>
                  </a:cxnLst>
                  <a:rect l="0" t="0" r="0" b="0"/>
                  <a:pathLst>
                    <a:path w="20" h="17">
                      <a:moveTo>
                        <a:pt x="19" y="0"/>
                      </a:moveTo>
                      <a:lnTo>
                        <a:pt x="15" y="3"/>
                      </a:lnTo>
                      <a:lnTo>
                        <a:pt x="13" y="7"/>
                      </a:lnTo>
                      <a:lnTo>
                        <a:pt x="9" y="9"/>
                      </a:lnTo>
                      <a:lnTo>
                        <a:pt x="5" y="14"/>
                      </a:lnTo>
                      <a:lnTo>
                        <a:pt x="2" y="16"/>
                      </a:lnTo>
                      <a:lnTo>
                        <a:pt x="0" y="14"/>
                      </a:lnTo>
                      <a:lnTo>
                        <a:pt x="0" y="11"/>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grpSp>
          <p:sp>
            <p:nvSpPr>
              <p:cNvPr id="54324" name="Freeform 71"/>
              <p:cNvSpPr/>
              <p:nvPr/>
            </p:nvSpPr>
            <p:spPr>
              <a:xfrm>
                <a:off x="3256" y="1231"/>
                <a:ext cx="33" cy="92"/>
              </a:xfrm>
              <a:custGeom>
                <a:avLst/>
                <a:gdLst/>
                <a:ahLst/>
                <a:cxnLst>
                  <a:cxn ang="0">
                    <a:pos x="0" y="0"/>
                  </a:cxn>
                  <a:cxn ang="0">
                    <a:pos x="6" y="0"/>
                  </a:cxn>
                  <a:cxn ang="0">
                    <a:pos x="13" y="0"/>
                  </a:cxn>
                  <a:cxn ang="0">
                    <a:pos x="19" y="1"/>
                  </a:cxn>
                  <a:cxn ang="0">
                    <a:pos x="25" y="4"/>
                  </a:cxn>
                  <a:cxn ang="0">
                    <a:pos x="28" y="7"/>
                  </a:cxn>
                  <a:cxn ang="0">
                    <a:pos x="30" y="12"/>
                  </a:cxn>
                  <a:cxn ang="0">
                    <a:pos x="31" y="16"/>
                  </a:cxn>
                  <a:cxn ang="0">
                    <a:pos x="32" y="21"/>
                  </a:cxn>
                  <a:cxn ang="0">
                    <a:pos x="31" y="27"/>
                  </a:cxn>
                  <a:cxn ang="0">
                    <a:pos x="30" y="33"/>
                  </a:cxn>
                  <a:cxn ang="0">
                    <a:pos x="28" y="38"/>
                  </a:cxn>
                  <a:cxn ang="0">
                    <a:pos x="26" y="43"/>
                  </a:cxn>
                  <a:cxn ang="0">
                    <a:pos x="23" y="49"/>
                  </a:cxn>
                  <a:cxn ang="0">
                    <a:pos x="19" y="55"/>
                  </a:cxn>
                  <a:cxn ang="0">
                    <a:pos x="16" y="59"/>
                  </a:cxn>
                  <a:cxn ang="0">
                    <a:pos x="14" y="63"/>
                  </a:cxn>
                  <a:cxn ang="0">
                    <a:pos x="11" y="72"/>
                  </a:cxn>
                  <a:cxn ang="0">
                    <a:pos x="11" y="77"/>
                  </a:cxn>
                  <a:cxn ang="0">
                    <a:pos x="11" y="84"/>
                  </a:cxn>
                  <a:cxn ang="0">
                    <a:pos x="14" y="88"/>
                  </a:cxn>
                  <a:cxn ang="0">
                    <a:pos x="15" y="91"/>
                  </a:cxn>
                </a:cxnLst>
                <a:rect l="0" t="0" r="0" b="0"/>
                <a:pathLst>
                  <a:path w="33" h="92">
                    <a:moveTo>
                      <a:pt x="0" y="0"/>
                    </a:moveTo>
                    <a:lnTo>
                      <a:pt x="6" y="0"/>
                    </a:lnTo>
                    <a:lnTo>
                      <a:pt x="13" y="0"/>
                    </a:lnTo>
                    <a:lnTo>
                      <a:pt x="19" y="1"/>
                    </a:lnTo>
                    <a:lnTo>
                      <a:pt x="25" y="4"/>
                    </a:lnTo>
                    <a:lnTo>
                      <a:pt x="28" y="7"/>
                    </a:lnTo>
                    <a:lnTo>
                      <a:pt x="30" y="12"/>
                    </a:lnTo>
                    <a:lnTo>
                      <a:pt x="31" y="16"/>
                    </a:lnTo>
                    <a:lnTo>
                      <a:pt x="32" y="21"/>
                    </a:lnTo>
                    <a:lnTo>
                      <a:pt x="31" y="27"/>
                    </a:lnTo>
                    <a:lnTo>
                      <a:pt x="30" y="33"/>
                    </a:lnTo>
                    <a:lnTo>
                      <a:pt x="28" y="38"/>
                    </a:lnTo>
                    <a:lnTo>
                      <a:pt x="26" y="43"/>
                    </a:lnTo>
                    <a:lnTo>
                      <a:pt x="23" y="49"/>
                    </a:lnTo>
                    <a:lnTo>
                      <a:pt x="19" y="55"/>
                    </a:lnTo>
                    <a:lnTo>
                      <a:pt x="16" y="59"/>
                    </a:lnTo>
                    <a:lnTo>
                      <a:pt x="14" y="63"/>
                    </a:lnTo>
                    <a:lnTo>
                      <a:pt x="11" y="72"/>
                    </a:lnTo>
                    <a:lnTo>
                      <a:pt x="11" y="77"/>
                    </a:lnTo>
                    <a:lnTo>
                      <a:pt x="11" y="84"/>
                    </a:lnTo>
                    <a:lnTo>
                      <a:pt x="14" y="88"/>
                    </a:lnTo>
                    <a:lnTo>
                      <a:pt x="15" y="91"/>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54325" name="Freeform 72"/>
              <p:cNvSpPr/>
              <p:nvPr/>
            </p:nvSpPr>
            <p:spPr>
              <a:xfrm>
                <a:off x="3238" y="1167"/>
                <a:ext cx="38" cy="121"/>
              </a:xfrm>
              <a:custGeom>
                <a:avLst/>
                <a:gdLst/>
                <a:ahLst/>
                <a:cxnLst>
                  <a:cxn ang="0">
                    <a:pos x="35" y="0"/>
                  </a:cxn>
                  <a:cxn ang="0">
                    <a:pos x="27" y="4"/>
                  </a:cxn>
                  <a:cxn ang="0">
                    <a:pos x="20" y="8"/>
                  </a:cxn>
                  <a:cxn ang="0">
                    <a:pos x="14" y="12"/>
                  </a:cxn>
                  <a:cxn ang="0">
                    <a:pos x="9" y="17"/>
                  </a:cxn>
                  <a:cxn ang="0">
                    <a:pos x="4" y="24"/>
                  </a:cxn>
                  <a:cxn ang="0">
                    <a:pos x="0" y="30"/>
                  </a:cxn>
                  <a:cxn ang="0">
                    <a:pos x="0" y="34"/>
                  </a:cxn>
                  <a:cxn ang="0">
                    <a:pos x="0" y="39"/>
                  </a:cxn>
                  <a:cxn ang="0">
                    <a:pos x="1" y="44"/>
                  </a:cxn>
                  <a:cxn ang="0">
                    <a:pos x="4" y="48"/>
                  </a:cxn>
                  <a:cxn ang="0">
                    <a:pos x="7" y="51"/>
                  </a:cxn>
                  <a:cxn ang="0">
                    <a:pos x="11" y="54"/>
                  </a:cxn>
                  <a:cxn ang="0">
                    <a:pos x="8" y="56"/>
                  </a:cxn>
                  <a:cxn ang="0">
                    <a:pos x="4" y="59"/>
                  </a:cxn>
                  <a:cxn ang="0">
                    <a:pos x="3" y="61"/>
                  </a:cxn>
                  <a:cxn ang="0">
                    <a:pos x="1" y="65"/>
                  </a:cxn>
                  <a:cxn ang="0">
                    <a:pos x="1" y="69"/>
                  </a:cxn>
                  <a:cxn ang="0">
                    <a:pos x="2" y="72"/>
                  </a:cxn>
                  <a:cxn ang="0">
                    <a:pos x="6" y="76"/>
                  </a:cxn>
                  <a:cxn ang="0">
                    <a:pos x="10" y="78"/>
                  </a:cxn>
                  <a:cxn ang="0">
                    <a:pos x="15" y="82"/>
                  </a:cxn>
                  <a:cxn ang="0">
                    <a:pos x="20" y="86"/>
                  </a:cxn>
                  <a:cxn ang="0">
                    <a:pos x="25" y="92"/>
                  </a:cxn>
                  <a:cxn ang="0">
                    <a:pos x="30" y="98"/>
                  </a:cxn>
                  <a:cxn ang="0">
                    <a:pos x="33" y="105"/>
                  </a:cxn>
                  <a:cxn ang="0">
                    <a:pos x="36" y="113"/>
                  </a:cxn>
                  <a:cxn ang="0">
                    <a:pos x="37" y="120"/>
                  </a:cxn>
                </a:cxnLst>
                <a:rect l="0" t="0" r="0" b="0"/>
                <a:pathLst>
                  <a:path w="38" h="121">
                    <a:moveTo>
                      <a:pt x="35" y="0"/>
                    </a:moveTo>
                    <a:lnTo>
                      <a:pt x="27" y="4"/>
                    </a:lnTo>
                    <a:lnTo>
                      <a:pt x="20" y="8"/>
                    </a:lnTo>
                    <a:lnTo>
                      <a:pt x="14" y="12"/>
                    </a:lnTo>
                    <a:lnTo>
                      <a:pt x="9" y="17"/>
                    </a:lnTo>
                    <a:lnTo>
                      <a:pt x="4" y="24"/>
                    </a:lnTo>
                    <a:lnTo>
                      <a:pt x="0" y="30"/>
                    </a:lnTo>
                    <a:lnTo>
                      <a:pt x="0" y="34"/>
                    </a:lnTo>
                    <a:lnTo>
                      <a:pt x="0" y="39"/>
                    </a:lnTo>
                    <a:lnTo>
                      <a:pt x="1" y="44"/>
                    </a:lnTo>
                    <a:lnTo>
                      <a:pt x="4" y="48"/>
                    </a:lnTo>
                    <a:lnTo>
                      <a:pt x="7" y="51"/>
                    </a:lnTo>
                    <a:lnTo>
                      <a:pt x="11" y="54"/>
                    </a:lnTo>
                    <a:lnTo>
                      <a:pt x="8" y="56"/>
                    </a:lnTo>
                    <a:lnTo>
                      <a:pt x="4" y="59"/>
                    </a:lnTo>
                    <a:lnTo>
                      <a:pt x="3" y="61"/>
                    </a:lnTo>
                    <a:lnTo>
                      <a:pt x="1" y="65"/>
                    </a:lnTo>
                    <a:lnTo>
                      <a:pt x="1" y="69"/>
                    </a:lnTo>
                    <a:lnTo>
                      <a:pt x="2" y="72"/>
                    </a:lnTo>
                    <a:lnTo>
                      <a:pt x="6" y="76"/>
                    </a:lnTo>
                    <a:lnTo>
                      <a:pt x="10" y="78"/>
                    </a:lnTo>
                    <a:lnTo>
                      <a:pt x="15" y="82"/>
                    </a:lnTo>
                    <a:lnTo>
                      <a:pt x="20" y="86"/>
                    </a:lnTo>
                    <a:lnTo>
                      <a:pt x="25" y="92"/>
                    </a:lnTo>
                    <a:lnTo>
                      <a:pt x="30" y="98"/>
                    </a:lnTo>
                    <a:lnTo>
                      <a:pt x="33" y="105"/>
                    </a:lnTo>
                    <a:lnTo>
                      <a:pt x="36" y="113"/>
                    </a:lnTo>
                    <a:lnTo>
                      <a:pt x="37" y="120"/>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54326" name="Freeform 73"/>
              <p:cNvSpPr/>
              <p:nvPr/>
            </p:nvSpPr>
            <p:spPr>
              <a:xfrm>
                <a:off x="3392" y="1176"/>
                <a:ext cx="121" cy="27"/>
              </a:xfrm>
              <a:custGeom>
                <a:avLst/>
                <a:gdLst/>
                <a:ahLst/>
                <a:cxnLst>
                  <a:cxn ang="0">
                    <a:pos x="0" y="26"/>
                  </a:cxn>
                  <a:cxn ang="0">
                    <a:pos x="11" y="24"/>
                  </a:cxn>
                  <a:cxn ang="0">
                    <a:pos x="23" y="22"/>
                  </a:cxn>
                  <a:cxn ang="0">
                    <a:pos x="31" y="17"/>
                  </a:cxn>
                  <a:cxn ang="0">
                    <a:pos x="39" y="12"/>
                  </a:cxn>
                  <a:cxn ang="0">
                    <a:pos x="47" y="6"/>
                  </a:cxn>
                  <a:cxn ang="0">
                    <a:pos x="51" y="2"/>
                  </a:cxn>
                  <a:cxn ang="0">
                    <a:pos x="56" y="0"/>
                  </a:cxn>
                  <a:cxn ang="0">
                    <a:pos x="68" y="0"/>
                  </a:cxn>
                  <a:cxn ang="0">
                    <a:pos x="79" y="0"/>
                  </a:cxn>
                  <a:cxn ang="0">
                    <a:pos x="87" y="0"/>
                  </a:cxn>
                  <a:cxn ang="0">
                    <a:pos x="97" y="3"/>
                  </a:cxn>
                  <a:cxn ang="0">
                    <a:pos x="108" y="5"/>
                  </a:cxn>
                  <a:cxn ang="0">
                    <a:pos x="120" y="9"/>
                  </a:cxn>
                  <a:cxn ang="0">
                    <a:pos x="112" y="10"/>
                  </a:cxn>
                  <a:cxn ang="0">
                    <a:pos x="107" y="12"/>
                  </a:cxn>
                  <a:cxn ang="0">
                    <a:pos x="103" y="15"/>
                  </a:cxn>
                  <a:cxn ang="0">
                    <a:pos x="102" y="18"/>
                  </a:cxn>
                </a:cxnLst>
                <a:rect l="0" t="0" r="0" b="0"/>
                <a:pathLst>
                  <a:path w="121" h="27">
                    <a:moveTo>
                      <a:pt x="0" y="26"/>
                    </a:moveTo>
                    <a:lnTo>
                      <a:pt x="11" y="24"/>
                    </a:lnTo>
                    <a:lnTo>
                      <a:pt x="23" y="22"/>
                    </a:lnTo>
                    <a:lnTo>
                      <a:pt x="31" y="17"/>
                    </a:lnTo>
                    <a:lnTo>
                      <a:pt x="39" y="12"/>
                    </a:lnTo>
                    <a:lnTo>
                      <a:pt x="47" y="6"/>
                    </a:lnTo>
                    <a:lnTo>
                      <a:pt x="51" y="2"/>
                    </a:lnTo>
                    <a:lnTo>
                      <a:pt x="56" y="0"/>
                    </a:lnTo>
                    <a:lnTo>
                      <a:pt x="68" y="0"/>
                    </a:lnTo>
                    <a:lnTo>
                      <a:pt x="79" y="0"/>
                    </a:lnTo>
                    <a:lnTo>
                      <a:pt x="87" y="0"/>
                    </a:lnTo>
                    <a:lnTo>
                      <a:pt x="97" y="3"/>
                    </a:lnTo>
                    <a:lnTo>
                      <a:pt x="108" y="5"/>
                    </a:lnTo>
                    <a:lnTo>
                      <a:pt x="120" y="9"/>
                    </a:lnTo>
                    <a:lnTo>
                      <a:pt x="112" y="10"/>
                    </a:lnTo>
                    <a:lnTo>
                      <a:pt x="107" y="12"/>
                    </a:lnTo>
                    <a:lnTo>
                      <a:pt x="103" y="15"/>
                    </a:lnTo>
                    <a:lnTo>
                      <a:pt x="102" y="18"/>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54327" name="Freeform 74"/>
              <p:cNvSpPr/>
              <p:nvPr/>
            </p:nvSpPr>
            <p:spPr>
              <a:xfrm>
                <a:off x="3505" y="1194"/>
                <a:ext cx="47" cy="54"/>
              </a:xfrm>
              <a:custGeom>
                <a:avLst/>
                <a:gdLst/>
                <a:ahLst/>
                <a:cxnLst>
                  <a:cxn ang="0">
                    <a:pos x="21" y="0"/>
                  </a:cxn>
                  <a:cxn ang="0">
                    <a:pos x="13" y="0"/>
                  </a:cxn>
                  <a:cxn ang="0">
                    <a:pos x="6" y="5"/>
                  </a:cxn>
                  <a:cxn ang="0">
                    <a:pos x="2" y="10"/>
                  </a:cxn>
                  <a:cxn ang="0">
                    <a:pos x="0" y="15"/>
                  </a:cxn>
                  <a:cxn ang="0">
                    <a:pos x="15" y="15"/>
                  </a:cxn>
                  <a:cxn ang="0">
                    <a:pos x="26" y="17"/>
                  </a:cxn>
                  <a:cxn ang="0">
                    <a:pos x="35" y="20"/>
                  </a:cxn>
                  <a:cxn ang="0">
                    <a:pos x="41" y="24"/>
                  </a:cxn>
                  <a:cxn ang="0">
                    <a:pos x="45" y="29"/>
                  </a:cxn>
                  <a:cxn ang="0">
                    <a:pos x="46" y="33"/>
                  </a:cxn>
                  <a:cxn ang="0">
                    <a:pos x="46" y="40"/>
                  </a:cxn>
                  <a:cxn ang="0">
                    <a:pos x="43" y="47"/>
                  </a:cxn>
                  <a:cxn ang="0">
                    <a:pos x="40" y="53"/>
                  </a:cxn>
                </a:cxnLst>
                <a:rect l="0" t="0" r="0" b="0"/>
                <a:pathLst>
                  <a:path w="47" h="54">
                    <a:moveTo>
                      <a:pt x="21" y="0"/>
                    </a:moveTo>
                    <a:lnTo>
                      <a:pt x="13" y="0"/>
                    </a:lnTo>
                    <a:lnTo>
                      <a:pt x="6" y="5"/>
                    </a:lnTo>
                    <a:lnTo>
                      <a:pt x="2" y="10"/>
                    </a:lnTo>
                    <a:lnTo>
                      <a:pt x="0" y="15"/>
                    </a:lnTo>
                    <a:lnTo>
                      <a:pt x="15" y="15"/>
                    </a:lnTo>
                    <a:lnTo>
                      <a:pt x="26" y="17"/>
                    </a:lnTo>
                    <a:lnTo>
                      <a:pt x="35" y="20"/>
                    </a:lnTo>
                    <a:lnTo>
                      <a:pt x="41" y="24"/>
                    </a:lnTo>
                    <a:lnTo>
                      <a:pt x="45" y="29"/>
                    </a:lnTo>
                    <a:lnTo>
                      <a:pt x="46" y="33"/>
                    </a:lnTo>
                    <a:lnTo>
                      <a:pt x="46" y="40"/>
                    </a:lnTo>
                    <a:lnTo>
                      <a:pt x="43" y="47"/>
                    </a:lnTo>
                    <a:lnTo>
                      <a:pt x="40" y="53"/>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54328" name="Freeform 75"/>
              <p:cNvSpPr/>
              <p:nvPr/>
            </p:nvSpPr>
            <p:spPr>
              <a:xfrm>
                <a:off x="3096" y="1194"/>
                <a:ext cx="135" cy="29"/>
              </a:xfrm>
              <a:custGeom>
                <a:avLst/>
                <a:gdLst/>
                <a:ahLst/>
                <a:cxnLst>
                  <a:cxn ang="0">
                    <a:pos x="0" y="28"/>
                  </a:cxn>
                  <a:cxn ang="0">
                    <a:pos x="8" y="26"/>
                  </a:cxn>
                  <a:cxn ang="0">
                    <a:pos x="18" y="23"/>
                  </a:cxn>
                  <a:cxn ang="0">
                    <a:pos x="25" y="18"/>
                  </a:cxn>
                  <a:cxn ang="0">
                    <a:pos x="29" y="14"/>
                  </a:cxn>
                  <a:cxn ang="0">
                    <a:pos x="28" y="8"/>
                  </a:cxn>
                  <a:cxn ang="0">
                    <a:pos x="38" y="6"/>
                  </a:cxn>
                  <a:cxn ang="0">
                    <a:pos x="39" y="6"/>
                  </a:cxn>
                  <a:cxn ang="0">
                    <a:pos x="47" y="4"/>
                  </a:cxn>
                  <a:cxn ang="0">
                    <a:pos x="58" y="3"/>
                  </a:cxn>
                  <a:cxn ang="0">
                    <a:pos x="72" y="1"/>
                  </a:cxn>
                  <a:cxn ang="0">
                    <a:pos x="72" y="2"/>
                  </a:cxn>
                  <a:cxn ang="0">
                    <a:pos x="84" y="1"/>
                  </a:cxn>
                  <a:cxn ang="0">
                    <a:pos x="85" y="1"/>
                  </a:cxn>
                  <a:cxn ang="0">
                    <a:pos x="98" y="1"/>
                  </a:cxn>
                  <a:cxn ang="0">
                    <a:pos x="112" y="1"/>
                  </a:cxn>
                  <a:cxn ang="0">
                    <a:pos x="132" y="1"/>
                  </a:cxn>
                  <a:cxn ang="0">
                    <a:pos x="132" y="0"/>
                  </a:cxn>
                  <a:cxn ang="0">
                    <a:pos x="131" y="0"/>
                  </a:cxn>
                  <a:cxn ang="0">
                    <a:pos x="134" y="0"/>
                  </a:cxn>
                </a:cxnLst>
                <a:rect l="0" t="0" r="0" b="0"/>
                <a:pathLst>
                  <a:path w="135" h="29">
                    <a:moveTo>
                      <a:pt x="0" y="28"/>
                    </a:moveTo>
                    <a:lnTo>
                      <a:pt x="8" y="26"/>
                    </a:lnTo>
                    <a:lnTo>
                      <a:pt x="18" y="23"/>
                    </a:lnTo>
                    <a:lnTo>
                      <a:pt x="25" y="18"/>
                    </a:lnTo>
                    <a:lnTo>
                      <a:pt x="29" y="14"/>
                    </a:lnTo>
                    <a:lnTo>
                      <a:pt x="28" y="8"/>
                    </a:lnTo>
                    <a:lnTo>
                      <a:pt x="38" y="6"/>
                    </a:lnTo>
                    <a:lnTo>
                      <a:pt x="39" y="6"/>
                    </a:lnTo>
                    <a:lnTo>
                      <a:pt x="47" y="4"/>
                    </a:lnTo>
                    <a:lnTo>
                      <a:pt x="58" y="3"/>
                    </a:lnTo>
                    <a:lnTo>
                      <a:pt x="72" y="1"/>
                    </a:lnTo>
                    <a:lnTo>
                      <a:pt x="72" y="2"/>
                    </a:lnTo>
                    <a:lnTo>
                      <a:pt x="84" y="1"/>
                    </a:lnTo>
                    <a:lnTo>
                      <a:pt x="85" y="1"/>
                    </a:lnTo>
                    <a:lnTo>
                      <a:pt x="98" y="1"/>
                    </a:lnTo>
                    <a:lnTo>
                      <a:pt x="112" y="1"/>
                    </a:lnTo>
                    <a:lnTo>
                      <a:pt x="132" y="1"/>
                    </a:lnTo>
                    <a:lnTo>
                      <a:pt x="132" y="0"/>
                    </a:lnTo>
                    <a:lnTo>
                      <a:pt x="131" y="0"/>
                    </a:lnTo>
                    <a:lnTo>
                      <a:pt x="134" y="0"/>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54329" name="Freeform 76"/>
              <p:cNvSpPr/>
              <p:nvPr/>
            </p:nvSpPr>
            <p:spPr>
              <a:xfrm>
                <a:off x="3396" y="1213"/>
                <a:ext cx="17" cy="72"/>
              </a:xfrm>
              <a:custGeom>
                <a:avLst/>
                <a:gdLst/>
                <a:ahLst/>
                <a:cxnLst>
                  <a:cxn ang="0">
                    <a:pos x="1" y="0"/>
                  </a:cxn>
                  <a:cxn ang="0">
                    <a:pos x="4" y="0"/>
                  </a:cxn>
                  <a:cxn ang="0">
                    <a:pos x="7" y="0"/>
                  </a:cxn>
                  <a:cxn ang="0">
                    <a:pos x="10" y="2"/>
                  </a:cxn>
                  <a:cxn ang="0">
                    <a:pos x="13" y="4"/>
                  </a:cxn>
                  <a:cxn ang="0">
                    <a:pos x="14" y="6"/>
                  </a:cxn>
                  <a:cxn ang="0">
                    <a:pos x="15" y="10"/>
                  </a:cxn>
                  <a:cxn ang="0">
                    <a:pos x="16" y="13"/>
                  </a:cxn>
                  <a:cxn ang="0">
                    <a:pos x="16" y="17"/>
                  </a:cxn>
                  <a:cxn ang="0">
                    <a:pos x="16" y="20"/>
                  </a:cxn>
                  <a:cxn ang="0">
                    <a:pos x="15" y="23"/>
                  </a:cxn>
                  <a:cxn ang="0">
                    <a:pos x="14" y="27"/>
                  </a:cxn>
                  <a:cxn ang="0">
                    <a:pos x="13" y="31"/>
                  </a:cxn>
                  <a:cxn ang="0">
                    <a:pos x="12" y="37"/>
                  </a:cxn>
                  <a:cxn ang="0">
                    <a:pos x="10" y="40"/>
                  </a:cxn>
                  <a:cxn ang="0">
                    <a:pos x="8" y="45"/>
                  </a:cxn>
                  <a:cxn ang="0">
                    <a:pos x="6" y="48"/>
                  </a:cxn>
                  <a:cxn ang="0">
                    <a:pos x="4" y="52"/>
                  </a:cxn>
                  <a:cxn ang="0">
                    <a:pos x="3" y="55"/>
                  </a:cxn>
                  <a:cxn ang="0">
                    <a:pos x="1" y="59"/>
                  </a:cxn>
                  <a:cxn ang="0">
                    <a:pos x="0" y="65"/>
                  </a:cxn>
                  <a:cxn ang="0">
                    <a:pos x="0" y="71"/>
                  </a:cxn>
                </a:cxnLst>
                <a:rect l="0" t="0" r="0" b="0"/>
                <a:pathLst>
                  <a:path w="17" h="72">
                    <a:moveTo>
                      <a:pt x="1" y="0"/>
                    </a:moveTo>
                    <a:lnTo>
                      <a:pt x="4" y="0"/>
                    </a:lnTo>
                    <a:lnTo>
                      <a:pt x="7" y="0"/>
                    </a:lnTo>
                    <a:lnTo>
                      <a:pt x="10" y="2"/>
                    </a:lnTo>
                    <a:lnTo>
                      <a:pt x="13" y="4"/>
                    </a:lnTo>
                    <a:lnTo>
                      <a:pt x="14" y="6"/>
                    </a:lnTo>
                    <a:lnTo>
                      <a:pt x="15" y="10"/>
                    </a:lnTo>
                    <a:lnTo>
                      <a:pt x="16" y="13"/>
                    </a:lnTo>
                    <a:lnTo>
                      <a:pt x="16" y="17"/>
                    </a:lnTo>
                    <a:lnTo>
                      <a:pt x="16" y="20"/>
                    </a:lnTo>
                    <a:lnTo>
                      <a:pt x="15" y="23"/>
                    </a:lnTo>
                    <a:lnTo>
                      <a:pt x="14" y="27"/>
                    </a:lnTo>
                    <a:lnTo>
                      <a:pt x="13" y="31"/>
                    </a:lnTo>
                    <a:lnTo>
                      <a:pt x="12" y="37"/>
                    </a:lnTo>
                    <a:lnTo>
                      <a:pt x="10" y="40"/>
                    </a:lnTo>
                    <a:lnTo>
                      <a:pt x="8" y="45"/>
                    </a:lnTo>
                    <a:lnTo>
                      <a:pt x="6" y="48"/>
                    </a:lnTo>
                    <a:lnTo>
                      <a:pt x="4" y="52"/>
                    </a:lnTo>
                    <a:lnTo>
                      <a:pt x="3" y="55"/>
                    </a:lnTo>
                    <a:lnTo>
                      <a:pt x="1" y="59"/>
                    </a:lnTo>
                    <a:lnTo>
                      <a:pt x="0" y="65"/>
                    </a:lnTo>
                    <a:lnTo>
                      <a:pt x="0" y="71"/>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grpSp>
            <p:nvGrpSpPr>
              <p:cNvPr id="54330" name="Group 77"/>
              <p:cNvGrpSpPr/>
              <p:nvPr/>
            </p:nvGrpSpPr>
            <p:grpSpPr>
              <a:xfrm>
                <a:off x="3260" y="1233"/>
                <a:ext cx="152" cy="25"/>
                <a:chOff x="3260" y="1233"/>
                <a:chExt cx="152" cy="25"/>
              </a:xfrm>
            </p:grpSpPr>
            <p:grpSp>
              <p:nvGrpSpPr>
                <p:cNvPr id="54346" name="Group 78"/>
                <p:cNvGrpSpPr/>
                <p:nvPr/>
              </p:nvGrpSpPr>
              <p:grpSpPr>
                <a:xfrm>
                  <a:off x="3386" y="1233"/>
                  <a:ext cx="26" cy="21"/>
                  <a:chOff x="3386" y="1233"/>
                  <a:chExt cx="26" cy="21"/>
                </a:xfrm>
              </p:grpSpPr>
              <p:sp>
                <p:nvSpPr>
                  <p:cNvPr id="54353" name="Oval 79"/>
                  <p:cNvSpPr/>
                  <p:nvPr/>
                </p:nvSpPr>
                <p:spPr>
                  <a:xfrm>
                    <a:off x="3386" y="1234"/>
                    <a:ext cx="22" cy="17"/>
                  </a:xfrm>
                  <a:prstGeom prst="ellipse">
                    <a:avLst/>
                  </a:prstGeom>
                  <a:solidFill>
                    <a:srgbClr val="9F9F9F"/>
                  </a:solidFill>
                  <a:ln w="9525">
                    <a:noFill/>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54354" name="Oval 80"/>
                  <p:cNvSpPr/>
                  <p:nvPr/>
                </p:nvSpPr>
                <p:spPr>
                  <a:xfrm>
                    <a:off x="3387" y="1233"/>
                    <a:ext cx="20" cy="16"/>
                  </a:xfrm>
                  <a:prstGeom prst="ellipse">
                    <a:avLst/>
                  </a:prstGeom>
                  <a:solidFill>
                    <a:srgbClr val="7F7F7F"/>
                  </a:solidFill>
                  <a:ln w="9525">
                    <a:noFill/>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54355" name="Oval 81"/>
                  <p:cNvSpPr/>
                  <p:nvPr/>
                </p:nvSpPr>
                <p:spPr>
                  <a:xfrm>
                    <a:off x="3394" y="1239"/>
                    <a:ext cx="8" cy="8"/>
                  </a:xfrm>
                  <a:prstGeom prst="ellipse">
                    <a:avLst/>
                  </a:prstGeom>
                  <a:solidFill>
                    <a:srgbClr val="3F3F3F"/>
                  </a:solidFill>
                  <a:ln w="12700" cap="flat" cmpd="sng">
                    <a:solidFill>
                      <a:srgbClr val="5F5F5F"/>
                    </a:solidFill>
                    <a:prstDash val="solid"/>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54356" name="Oval 82"/>
                  <p:cNvSpPr/>
                  <p:nvPr/>
                </p:nvSpPr>
                <p:spPr>
                  <a:xfrm>
                    <a:off x="3393" y="1237"/>
                    <a:ext cx="17" cy="16"/>
                  </a:xfrm>
                  <a:prstGeom prst="ellipse">
                    <a:avLst/>
                  </a:prstGeom>
                  <a:solidFill>
                    <a:srgbClr val="DFDFDF"/>
                  </a:solidFill>
                  <a:ln w="9525">
                    <a:noFill/>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54357" name="Oval 83"/>
                  <p:cNvSpPr/>
                  <p:nvPr/>
                </p:nvSpPr>
                <p:spPr>
                  <a:xfrm>
                    <a:off x="3395" y="1238"/>
                    <a:ext cx="17" cy="16"/>
                  </a:xfrm>
                  <a:prstGeom prst="ellipse">
                    <a:avLst/>
                  </a:prstGeom>
                  <a:solidFill>
                    <a:srgbClr val="DFDFDF"/>
                  </a:solidFill>
                  <a:ln w="9525">
                    <a:noFill/>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grpSp>
            <p:grpSp>
              <p:nvGrpSpPr>
                <p:cNvPr id="54347" name="Group 84"/>
                <p:cNvGrpSpPr/>
                <p:nvPr/>
              </p:nvGrpSpPr>
              <p:grpSpPr>
                <a:xfrm>
                  <a:off x="3260" y="1237"/>
                  <a:ext cx="26" cy="21"/>
                  <a:chOff x="3260" y="1237"/>
                  <a:chExt cx="26" cy="21"/>
                </a:xfrm>
              </p:grpSpPr>
              <p:sp>
                <p:nvSpPr>
                  <p:cNvPr id="54348" name="Oval 85"/>
                  <p:cNvSpPr/>
                  <p:nvPr/>
                </p:nvSpPr>
                <p:spPr>
                  <a:xfrm>
                    <a:off x="3260" y="1237"/>
                    <a:ext cx="20" cy="17"/>
                  </a:xfrm>
                  <a:prstGeom prst="ellipse">
                    <a:avLst/>
                  </a:prstGeom>
                  <a:solidFill>
                    <a:srgbClr val="9F9F9F"/>
                  </a:solidFill>
                  <a:ln w="9525">
                    <a:noFill/>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54349" name="Oval 86"/>
                  <p:cNvSpPr/>
                  <p:nvPr/>
                </p:nvSpPr>
                <p:spPr>
                  <a:xfrm>
                    <a:off x="3261" y="1237"/>
                    <a:ext cx="19" cy="16"/>
                  </a:xfrm>
                  <a:prstGeom prst="ellipse">
                    <a:avLst/>
                  </a:prstGeom>
                  <a:solidFill>
                    <a:srgbClr val="7F7F7F"/>
                  </a:solidFill>
                  <a:ln w="9525">
                    <a:noFill/>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54350" name="Oval 87"/>
                  <p:cNvSpPr/>
                  <p:nvPr/>
                </p:nvSpPr>
                <p:spPr>
                  <a:xfrm>
                    <a:off x="3267" y="1243"/>
                    <a:ext cx="8" cy="8"/>
                  </a:xfrm>
                  <a:prstGeom prst="ellipse">
                    <a:avLst/>
                  </a:prstGeom>
                  <a:solidFill>
                    <a:srgbClr val="3F3F3F"/>
                  </a:solidFill>
                  <a:ln w="12700" cap="flat" cmpd="sng">
                    <a:solidFill>
                      <a:srgbClr val="5F5F5F"/>
                    </a:solidFill>
                    <a:prstDash val="solid"/>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54351" name="Oval 88"/>
                  <p:cNvSpPr/>
                  <p:nvPr/>
                </p:nvSpPr>
                <p:spPr>
                  <a:xfrm>
                    <a:off x="3266" y="1240"/>
                    <a:ext cx="17" cy="16"/>
                  </a:xfrm>
                  <a:prstGeom prst="ellipse">
                    <a:avLst/>
                  </a:prstGeom>
                  <a:solidFill>
                    <a:srgbClr val="DFDFDF"/>
                  </a:solidFill>
                  <a:ln w="9525">
                    <a:noFill/>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54352" name="Oval 89"/>
                  <p:cNvSpPr/>
                  <p:nvPr/>
                </p:nvSpPr>
                <p:spPr>
                  <a:xfrm>
                    <a:off x="3268" y="1242"/>
                    <a:ext cx="18" cy="16"/>
                  </a:xfrm>
                  <a:prstGeom prst="ellipse">
                    <a:avLst/>
                  </a:prstGeom>
                  <a:solidFill>
                    <a:srgbClr val="DFDFDF"/>
                  </a:solidFill>
                  <a:ln w="9525">
                    <a:noFill/>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grpSp>
          </p:grpSp>
          <p:sp>
            <p:nvSpPr>
              <p:cNvPr id="54331" name="Freeform 90"/>
              <p:cNvSpPr/>
              <p:nvPr/>
            </p:nvSpPr>
            <p:spPr>
              <a:xfrm>
                <a:off x="3392" y="1310"/>
                <a:ext cx="59" cy="58"/>
              </a:xfrm>
              <a:custGeom>
                <a:avLst/>
                <a:gdLst/>
                <a:ahLst/>
                <a:cxnLst>
                  <a:cxn ang="0">
                    <a:pos x="11" y="0"/>
                  </a:cxn>
                  <a:cxn ang="0">
                    <a:pos x="7" y="2"/>
                  </a:cxn>
                  <a:cxn ang="0">
                    <a:pos x="6" y="5"/>
                  </a:cxn>
                  <a:cxn ang="0">
                    <a:pos x="5" y="8"/>
                  </a:cxn>
                  <a:cxn ang="0">
                    <a:pos x="5" y="11"/>
                  </a:cxn>
                  <a:cxn ang="0">
                    <a:pos x="5" y="14"/>
                  </a:cxn>
                  <a:cxn ang="0">
                    <a:pos x="4" y="17"/>
                  </a:cxn>
                  <a:cxn ang="0">
                    <a:pos x="1" y="19"/>
                  </a:cxn>
                  <a:cxn ang="0">
                    <a:pos x="0" y="21"/>
                  </a:cxn>
                  <a:cxn ang="0">
                    <a:pos x="13" y="33"/>
                  </a:cxn>
                  <a:cxn ang="0">
                    <a:pos x="22" y="40"/>
                  </a:cxn>
                  <a:cxn ang="0">
                    <a:pos x="31" y="46"/>
                  </a:cxn>
                  <a:cxn ang="0">
                    <a:pos x="38" y="50"/>
                  </a:cxn>
                  <a:cxn ang="0">
                    <a:pos x="48" y="55"/>
                  </a:cxn>
                  <a:cxn ang="0">
                    <a:pos x="53" y="56"/>
                  </a:cxn>
                  <a:cxn ang="0">
                    <a:pos x="57" y="57"/>
                  </a:cxn>
                  <a:cxn ang="0">
                    <a:pos x="56" y="52"/>
                  </a:cxn>
                  <a:cxn ang="0">
                    <a:pos x="58" y="37"/>
                  </a:cxn>
                  <a:cxn ang="0">
                    <a:pos x="50" y="29"/>
                  </a:cxn>
                  <a:cxn ang="0">
                    <a:pos x="40" y="21"/>
                  </a:cxn>
                  <a:cxn ang="0">
                    <a:pos x="29" y="11"/>
                  </a:cxn>
                  <a:cxn ang="0">
                    <a:pos x="19" y="4"/>
                  </a:cxn>
                  <a:cxn ang="0">
                    <a:pos x="11" y="0"/>
                  </a:cxn>
                </a:cxnLst>
                <a:rect l="0" t="0" r="0" b="0"/>
                <a:pathLst>
                  <a:path w="59" h="58">
                    <a:moveTo>
                      <a:pt x="11" y="0"/>
                    </a:moveTo>
                    <a:lnTo>
                      <a:pt x="7" y="2"/>
                    </a:lnTo>
                    <a:lnTo>
                      <a:pt x="6" y="5"/>
                    </a:lnTo>
                    <a:lnTo>
                      <a:pt x="5" y="8"/>
                    </a:lnTo>
                    <a:lnTo>
                      <a:pt x="5" y="11"/>
                    </a:lnTo>
                    <a:lnTo>
                      <a:pt x="5" y="14"/>
                    </a:lnTo>
                    <a:lnTo>
                      <a:pt x="4" y="17"/>
                    </a:lnTo>
                    <a:lnTo>
                      <a:pt x="1" y="19"/>
                    </a:lnTo>
                    <a:lnTo>
                      <a:pt x="0" y="21"/>
                    </a:lnTo>
                    <a:lnTo>
                      <a:pt x="13" y="33"/>
                    </a:lnTo>
                    <a:lnTo>
                      <a:pt x="22" y="40"/>
                    </a:lnTo>
                    <a:lnTo>
                      <a:pt x="31" y="46"/>
                    </a:lnTo>
                    <a:lnTo>
                      <a:pt x="38" y="50"/>
                    </a:lnTo>
                    <a:lnTo>
                      <a:pt x="48" y="55"/>
                    </a:lnTo>
                    <a:lnTo>
                      <a:pt x="53" y="56"/>
                    </a:lnTo>
                    <a:lnTo>
                      <a:pt x="57" y="57"/>
                    </a:lnTo>
                    <a:lnTo>
                      <a:pt x="56" y="52"/>
                    </a:lnTo>
                    <a:lnTo>
                      <a:pt x="58" y="37"/>
                    </a:lnTo>
                    <a:lnTo>
                      <a:pt x="50" y="29"/>
                    </a:lnTo>
                    <a:lnTo>
                      <a:pt x="40" y="21"/>
                    </a:lnTo>
                    <a:lnTo>
                      <a:pt x="29" y="11"/>
                    </a:lnTo>
                    <a:lnTo>
                      <a:pt x="19" y="4"/>
                    </a:lnTo>
                    <a:lnTo>
                      <a:pt x="11" y="0"/>
                    </a:lnTo>
                  </a:path>
                </a:pathLst>
              </a:custGeom>
              <a:solidFill>
                <a:srgbClr val="7F7F7F">
                  <a:alpha val="100000"/>
                </a:srgbClr>
              </a:solidFill>
              <a:ln w="9525">
                <a:noFill/>
              </a:ln>
            </p:spPr>
            <p:txBody>
              <a:bodyPr/>
              <a:lstStyle/>
              <a:p>
                <a:endParaRPr lang="zh-CN" altLang="en-US"/>
              </a:p>
            </p:txBody>
          </p:sp>
          <p:grpSp>
            <p:nvGrpSpPr>
              <p:cNvPr id="54332" name="Group 91"/>
              <p:cNvGrpSpPr/>
              <p:nvPr/>
            </p:nvGrpSpPr>
            <p:grpSpPr>
              <a:xfrm>
                <a:off x="3395" y="1307"/>
                <a:ext cx="70" cy="58"/>
                <a:chOff x="3395" y="1307"/>
                <a:chExt cx="70" cy="58"/>
              </a:xfrm>
            </p:grpSpPr>
            <p:sp>
              <p:nvSpPr>
                <p:cNvPr id="54344" name="Freeform 92"/>
                <p:cNvSpPr/>
                <p:nvPr/>
              </p:nvSpPr>
              <p:spPr>
                <a:xfrm>
                  <a:off x="3395" y="1307"/>
                  <a:ext cx="70" cy="58"/>
                </a:xfrm>
                <a:custGeom>
                  <a:avLst/>
                  <a:gdLst/>
                  <a:ahLst/>
                  <a:cxnLst>
                    <a:cxn ang="0">
                      <a:pos x="13" y="0"/>
                    </a:cxn>
                    <a:cxn ang="0">
                      <a:pos x="9" y="1"/>
                    </a:cxn>
                    <a:cxn ang="0">
                      <a:pos x="5" y="4"/>
                    </a:cxn>
                    <a:cxn ang="0">
                      <a:pos x="4" y="6"/>
                    </a:cxn>
                    <a:cxn ang="0">
                      <a:pos x="3" y="8"/>
                    </a:cxn>
                    <a:cxn ang="0">
                      <a:pos x="2" y="11"/>
                    </a:cxn>
                    <a:cxn ang="0">
                      <a:pos x="2" y="15"/>
                    </a:cxn>
                    <a:cxn ang="0">
                      <a:pos x="1" y="19"/>
                    </a:cxn>
                    <a:cxn ang="0">
                      <a:pos x="0" y="20"/>
                    </a:cxn>
                    <a:cxn ang="0">
                      <a:pos x="15" y="32"/>
                    </a:cxn>
                    <a:cxn ang="0">
                      <a:pos x="24" y="40"/>
                    </a:cxn>
                    <a:cxn ang="0">
                      <a:pos x="33" y="46"/>
                    </a:cxn>
                    <a:cxn ang="0">
                      <a:pos x="40" y="49"/>
                    </a:cxn>
                    <a:cxn ang="0">
                      <a:pos x="50" y="54"/>
                    </a:cxn>
                    <a:cxn ang="0">
                      <a:pos x="54" y="56"/>
                    </a:cxn>
                    <a:cxn ang="0">
                      <a:pos x="60" y="57"/>
                    </a:cxn>
                    <a:cxn ang="0">
                      <a:pos x="65" y="56"/>
                    </a:cxn>
                    <a:cxn ang="0">
                      <a:pos x="67" y="54"/>
                    </a:cxn>
                    <a:cxn ang="0">
                      <a:pos x="69" y="52"/>
                    </a:cxn>
                    <a:cxn ang="0">
                      <a:pos x="69" y="49"/>
                    </a:cxn>
                    <a:cxn ang="0">
                      <a:pos x="67" y="46"/>
                    </a:cxn>
                    <a:cxn ang="0">
                      <a:pos x="64" y="42"/>
                    </a:cxn>
                    <a:cxn ang="0">
                      <a:pos x="59" y="37"/>
                    </a:cxn>
                    <a:cxn ang="0">
                      <a:pos x="51" y="29"/>
                    </a:cxn>
                    <a:cxn ang="0">
                      <a:pos x="42" y="21"/>
                    </a:cxn>
                    <a:cxn ang="0">
                      <a:pos x="30" y="11"/>
                    </a:cxn>
                    <a:cxn ang="0">
                      <a:pos x="20" y="3"/>
                    </a:cxn>
                    <a:cxn ang="0">
                      <a:pos x="13" y="0"/>
                    </a:cxn>
                  </a:cxnLst>
                  <a:rect l="0" t="0" r="0" b="0"/>
                  <a:pathLst>
                    <a:path w="70" h="58">
                      <a:moveTo>
                        <a:pt x="13" y="0"/>
                      </a:moveTo>
                      <a:lnTo>
                        <a:pt x="9" y="1"/>
                      </a:lnTo>
                      <a:lnTo>
                        <a:pt x="5" y="4"/>
                      </a:lnTo>
                      <a:lnTo>
                        <a:pt x="4" y="6"/>
                      </a:lnTo>
                      <a:lnTo>
                        <a:pt x="3" y="8"/>
                      </a:lnTo>
                      <a:lnTo>
                        <a:pt x="2" y="11"/>
                      </a:lnTo>
                      <a:lnTo>
                        <a:pt x="2" y="15"/>
                      </a:lnTo>
                      <a:lnTo>
                        <a:pt x="1" y="19"/>
                      </a:lnTo>
                      <a:lnTo>
                        <a:pt x="0" y="20"/>
                      </a:lnTo>
                      <a:lnTo>
                        <a:pt x="15" y="32"/>
                      </a:lnTo>
                      <a:lnTo>
                        <a:pt x="24" y="40"/>
                      </a:lnTo>
                      <a:lnTo>
                        <a:pt x="33" y="46"/>
                      </a:lnTo>
                      <a:lnTo>
                        <a:pt x="40" y="49"/>
                      </a:lnTo>
                      <a:lnTo>
                        <a:pt x="50" y="54"/>
                      </a:lnTo>
                      <a:lnTo>
                        <a:pt x="54" y="56"/>
                      </a:lnTo>
                      <a:lnTo>
                        <a:pt x="60" y="57"/>
                      </a:lnTo>
                      <a:lnTo>
                        <a:pt x="65" y="56"/>
                      </a:lnTo>
                      <a:lnTo>
                        <a:pt x="67" y="54"/>
                      </a:lnTo>
                      <a:lnTo>
                        <a:pt x="69" y="52"/>
                      </a:lnTo>
                      <a:lnTo>
                        <a:pt x="69" y="49"/>
                      </a:lnTo>
                      <a:lnTo>
                        <a:pt x="67" y="46"/>
                      </a:lnTo>
                      <a:lnTo>
                        <a:pt x="64" y="42"/>
                      </a:lnTo>
                      <a:lnTo>
                        <a:pt x="59" y="37"/>
                      </a:lnTo>
                      <a:lnTo>
                        <a:pt x="51" y="29"/>
                      </a:lnTo>
                      <a:lnTo>
                        <a:pt x="42" y="21"/>
                      </a:lnTo>
                      <a:lnTo>
                        <a:pt x="30" y="11"/>
                      </a:lnTo>
                      <a:lnTo>
                        <a:pt x="20" y="3"/>
                      </a:lnTo>
                      <a:lnTo>
                        <a:pt x="13" y="0"/>
                      </a:lnTo>
                    </a:path>
                  </a:pathLst>
                </a:custGeom>
                <a:solidFill>
                  <a:srgbClr val="FFFFFF">
                    <a:alpha val="100000"/>
                  </a:srgbClr>
                </a:solid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54345" name="Freeform 93"/>
                <p:cNvSpPr/>
                <p:nvPr/>
              </p:nvSpPr>
              <p:spPr>
                <a:xfrm>
                  <a:off x="3432" y="1343"/>
                  <a:ext cx="31" cy="17"/>
                </a:xfrm>
                <a:custGeom>
                  <a:avLst/>
                  <a:gdLst/>
                  <a:ahLst/>
                  <a:cxnLst>
                    <a:cxn ang="0">
                      <a:pos x="0" y="16"/>
                    </a:cxn>
                    <a:cxn ang="0">
                      <a:pos x="15" y="16"/>
                    </a:cxn>
                    <a:cxn ang="0">
                      <a:pos x="13" y="12"/>
                    </a:cxn>
                    <a:cxn ang="0">
                      <a:pos x="11" y="8"/>
                    </a:cxn>
                    <a:cxn ang="0">
                      <a:pos x="7" y="4"/>
                    </a:cxn>
                    <a:cxn ang="0">
                      <a:pos x="5" y="0"/>
                    </a:cxn>
                    <a:cxn ang="0">
                      <a:pos x="10" y="0"/>
                    </a:cxn>
                    <a:cxn ang="0">
                      <a:pos x="15" y="3"/>
                    </a:cxn>
                    <a:cxn ang="0">
                      <a:pos x="20" y="6"/>
                    </a:cxn>
                    <a:cxn ang="0">
                      <a:pos x="24" y="9"/>
                    </a:cxn>
                    <a:cxn ang="0">
                      <a:pos x="28" y="12"/>
                    </a:cxn>
                    <a:cxn ang="0">
                      <a:pos x="30" y="13"/>
                    </a:cxn>
                  </a:cxnLst>
                  <a:rect l="0" t="0" r="0" b="0"/>
                  <a:pathLst>
                    <a:path w="31" h="17">
                      <a:moveTo>
                        <a:pt x="0" y="16"/>
                      </a:moveTo>
                      <a:lnTo>
                        <a:pt x="15" y="16"/>
                      </a:lnTo>
                      <a:lnTo>
                        <a:pt x="13" y="12"/>
                      </a:lnTo>
                      <a:lnTo>
                        <a:pt x="11" y="8"/>
                      </a:lnTo>
                      <a:lnTo>
                        <a:pt x="7" y="4"/>
                      </a:lnTo>
                      <a:lnTo>
                        <a:pt x="5" y="0"/>
                      </a:lnTo>
                      <a:lnTo>
                        <a:pt x="10" y="0"/>
                      </a:lnTo>
                      <a:lnTo>
                        <a:pt x="15" y="3"/>
                      </a:lnTo>
                      <a:lnTo>
                        <a:pt x="20" y="6"/>
                      </a:lnTo>
                      <a:lnTo>
                        <a:pt x="24" y="9"/>
                      </a:lnTo>
                      <a:lnTo>
                        <a:pt x="28" y="12"/>
                      </a:lnTo>
                      <a:lnTo>
                        <a:pt x="30" y="13"/>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grpSp>
          <p:sp>
            <p:nvSpPr>
              <p:cNvPr id="54333" name="Freeform 94"/>
              <p:cNvSpPr/>
              <p:nvPr/>
            </p:nvSpPr>
            <p:spPr>
              <a:xfrm>
                <a:off x="3380" y="1227"/>
                <a:ext cx="34" cy="101"/>
              </a:xfrm>
              <a:custGeom>
                <a:avLst/>
                <a:gdLst/>
                <a:ahLst/>
                <a:cxnLst>
                  <a:cxn ang="0">
                    <a:pos x="16" y="0"/>
                  </a:cxn>
                  <a:cxn ang="0">
                    <a:pos x="11" y="0"/>
                  </a:cxn>
                  <a:cxn ang="0">
                    <a:pos x="8" y="1"/>
                  </a:cxn>
                  <a:cxn ang="0">
                    <a:pos x="4" y="3"/>
                  </a:cxn>
                  <a:cxn ang="0">
                    <a:pos x="2" y="5"/>
                  </a:cxn>
                  <a:cxn ang="0">
                    <a:pos x="0" y="8"/>
                  </a:cxn>
                  <a:cxn ang="0">
                    <a:pos x="0" y="11"/>
                  </a:cxn>
                  <a:cxn ang="0">
                    <a:pos x="0" y="14"/>
                  </a:cxn>
                  <a:cxn ang="0">
                    <a:pos x="0" y="16"/>
                  </a:cxn>
                  <a:cxn ang="0">
                    <a:pos x="0" y="20"/>
                  </a:cxn>
                  <a:cxn ang="0">
                    <a:pos x="0" y="30"/>
                  </a:cxn>
                  <a:cxn ang="0">
                    <a:pos x="1" y="38"/>
                  </a:cxn>
                  <a:cxn ang="0">
                    <a:pos x="4" y="43"/>
                  </a:cxn>
                  <a:cxn ang="0">
                    <a:pos x="9" y="49"/>
                  </a:cxn>
                  <a:cxn ang="0">
                    <a:pos x="15" y="55"/>
                  </a:cxn>
                  <a:cxn ang="0">
                    <a:pos x="19" y="60"/>
                  </a:cxn>
                  <a:cxn ang="0">
                    <a:pos x="26" y="64"/>
                  </a:cxn>
                  <a:cxn ang="0">
                    <a:pos x="30" y="67"/>
                  </a:cxn>
                  <a:cxn ang="0">
                    <a:pos x="32" y="71"/>
                  </a:cxn>
                  <a:cxn ang="0">
                    <a:pos x="33" y="73"/>
                  </a:cxn>
                  <a:cxn ang="0">
                    <a:pos x="33" y="76"/>
                  </a:cxn>
                  <a:cxn ang="0">
                    <a:pos x="30" y="80"/>
                  </a:cxn>
                  <a:cxn ang="0">
                    <a:pos x="25" y="81"/>
                  </a:cxn>
                  <a:cxn ang="0">
                    <a:pos x="21" y="83"/>
                  </a:cxn>
                  <a:cxn ang="0">
                    <a:pos x="18" y="86"/>
                  </a:cxn>
                  <a:cxn ang="0">
                    <a:pos x="17" y="90"/>
                  </a:cxn>
                  <a:cxn ang="0">
                    <a:pos x="17" y="96"/>
                  </a:cxn>
                  <a:cxn ang="0">
                    <a:pos x="16" y="100"/>
                  </a:cxn>
                </a:cxnLst>
                <a:rect l="0" t="0" r="0" b="0"/>
                <a:pathLst>
                  <a:path w="34" h="101">
                    <a:moveTo>
                      <a:pt x="16" y="0"/>
                    </a:moveTo>
                    <a:lnTo>
                      <a:pt x="11" y="0"/>
                    </a:lnTo>
                    <a:lnTo>
                      <a:pt x="8" y="1"/>
                    </a:lnTo>
                    <a:lnTo>
                      <a:pt x="4" y="3"/>
                    </a:lnTo>
                    <a:lnTo>
                      <a:pt x="2" y="5"/>
                    </a:lnTo>
                    <a:lnTo>
                      <a:pt x="0" y="8"/>
                    </a:lnTo>
                    <a:lnTo>
                      <a:pt x="0" y="11"/>
                    </a:lnTo>
                    <a:lnTo>
                      <a:pt x="0" y="14"/>
                    </a:lnTo>
                    <a:lnTo>
                      <a:pt x="0" y="16"/>
                    </a:lnTo>
                    <a:lnTo>
                      <a:pt x="0" y="20"/>
                    </a:lnTo>
                    <a:lnTo>
                      <a:pt x="0" y="30"/>
                    </a:lnTo>
                    <a:lnTo>
                      <a:pt x="1" y="38"/>
                    </a:lnTo>
                    <a:lnTo>
                      <a:pt x="4" y="43"/>
                    </a:lnTo>
                    <a:lnTo>
                      <a:pt x="9" y="49"/>
                    </a:lnTo>
                    <a:lnTo>
                      <a:pt x="15" y="55"/>
                    </a:lnTo>
                    <a:lnTo>
                      <a:pt x="19" y="60"/>
                    </a:lnTo>
                    <a:lnTo>
                      <a:pt x="26" y="64"/>
                    </a:lnTo>
                    <a:lnTo>
                      <a:pt x="30" y="67"/>
                    </a:lnTo>
                    <a:lnTo>
                      <a:pt x="32" y="71"/>
                    </a:lnTo>
                    <a:lnTo>
                      <a:pt x="33" y="73"/>
                    </a:lnTo>
                    <a:lnTo>
                      <a:pt x="33" y="76"/>
                    </a:lnTo>
                    <a:lnTo>
                      <a:pt x="30" y="80"/>
                    </a:lnTo>
                    <a:lnTo>
                      <a:pt x="25" y="81"/>
                    </a:lnTo>
                    <a:lnTo>
                      <a:pt x="21" y="83"/>
                    </a:lnTo>
                    <a:lnTo>
                      <a:pt x="18" y="86"/>
                    </a:lnTo>
                    <a:lnTo>
                      <a:pt x="17" y="90"/>
                    </a:lnTo>
                    <a:lnTo>
                      <a:pt x="17" y="96"/>
                    </a:lnTo>
                    <a:lnTo>
                      <a:pt x="16" y="100"/>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grpSp>
            <p:nvGrpSpPr>
              <p:cNvPr id="54334" name="Group 95"/>
              <p:cNvGrpSpPr/>
              <p:nvPr/>
            </p:nvGrpSpPr>
            <p:grpSpPr>
              <a:xfrm>
                <a:off x="3263" y="1606"/>
                <a:ext cx="66" cy="27"/>
                <a:chOff x="3263" y="1606"/>
                <a:chExt cx="66" cy="27"/>
              </a:xfrm>
            </p:grpSpPr>
            <p:sp>
              <p:nvSpPr>
                <p:cNvPr id="54340" name="Freeform 96"/>
                <p:cNvSpPr/>
                <p:nvPr/>
              </p:nvSpPr>
              <p:spPr>
                <a:xfrm>
                  <a:off x="3263" y="1616"/>
                  <a:ext cx="17" cy="17"/>
                </a:xfrm>
                <a:custGeom>
                  <a:avLst/>
                  <a:gdLst/>
                  <a:ahLst/>
                  <a:cxnLst>
                    <a:cxn ang="0">
                      <a:pos x="0" y="11"/>
                    </a:cxn>
                    <a:cxn ang="0">
                      <a:pos x="0" y="4"/>
                    </a:cxn>
                    <a:cxn ang="0">
                      <a:pos x="2" y="0"/>
                    </a:cxn>
                    <a:cxn ang="0">
                      <a:pos x="5" y="0"/>
                    </a:cxn>
                    <a:cxn ang="0">
                      <a:pos x="9" y="0"/>
                    </a:cxn>
                    <a:cxn ang="0">
                      <a:pos x="11" y="3"/>
                    </a:cxn>
                    <a:cxn ang="0">
                      <a:pos x="14" y="9"/>
                    </a:cxn>
                    <a:cxn ang="0">
                      <a:pos x="16" y="13"/>
                    </a:cxn>
                    <a:cxn ang="0">
                      <a:pos x="16" y="15"/>
                    </a:cxn>
                    <a:cxn ang="0">
                      <a:pos x="10" y="16"/>
                    </a:cxn>
                    <a:cxn ang="0">
                      <a:pos x="4" y="13"/>
                    </a:cxn>
                    <a:cxn ang="0">
                      <a:pos x="0" y="11"/>
                    </a:cxn>
                  </a:cxnLst>
                  <a:rect l="0" t="0" r="0" b="0"/>
                  <a:pathLst>
                    <a:path w="17" h="17">
                      <a:moveTo>
                        <a:pt x="0" y="11"/>
                      </a:moveTo>
                      <a:lnTo>
                        <a:pt x="0" y="4"/>
                      </a:lnTo>
                      <a:lnTo>
                        <a:pt x="2" y="0"/>
                      </a:lnTo>
                      <a:lnTo>
                        <a:pt x="5" y="0"/>
                      </a:lnTo>
                      <a:lnTo>
                        <a:pt x="9" y="0"/>
                      </a:lnTo>
                      <a:lnTo>
                        <a:pt x="11" y="3"/>
                      </a:lnTo>
                      <a:lnTo>
                        <a:pt x="14" y="9"/>
                      </a:lnTo>
                      <a:lnTo>
                        <a:pt x="16" y="13"/>
                      </a:lnTo>
                      <a:lnTo>
                        <a:pt x="16" y="15"/>
                      </a:lnTo>
                      <a:lnTo>
                        <a:pt x="10" y="16"/>
                      </a:lnTo>
                      <a:lnTo>
                        <a:pt x="4" y="13"/>
                      </a:lnTo>
                      <a:lnTo>
                        <a:pt x="0" y="11"/>
                      </a:lnTo>
                    </a:path>
                  </a:pathLst>
                </a:custGeom>
                <a:solidFill>
                  <a:srgbClr val="DFDFDF">
                    <a:alpha val="100000"/>
                  </a:srgbClr>
                </a:solidFill>
                <a:ln w="9525">
                  <a:noFill/>
                </a:ln>
              </p:spPr>
              <p:txBody>
                <a:bodyPr/>
                <a:lstStyle/>
                <a:p>
                  <a:endParaRPr lang="zh-CN" altLang="en-US"/>
                </a:p>
              </p:txBody>
            </p:sp>
            <p:sp>
              <p:nvSpPr>
                <p:cNvPr id="54341" name="Freeform 97"/>
                <p:cNvSpPr/>
                <p:nvPr/>
              </p:nvSpPr>
              <p:spPr>
                <a:xfrm>
                  <a:off x="3278" y="1616"/>
                  <a:ext cx="17" cy="17"/>
                </a:xfrm>
                <a:custGeom>
                  <a:avLst/>
                  <a:gdLst/>
                  <a:ahLst/>
                  <a:cxnLst>
                    <a:cxn ang="0">
                      <a:pos x="0" y="15"/>
                    </a:cxn>
                    <a:cxn ang="0">
                      <a:pos x="0" y="10"/>
                    </a:cxn>
                    <a:cxn ang="0">
                      <a:pos x="1" y="4"/>
                    </a:cxn>
                    <a:cxn ang="0">
                      <a:pos x="3" y="0"/>
                    </a:cxn>
                    <a:cxn ang="0">
                      <a:pos x="5" y="0"/>
                    </a:cxn>
                    <a:cxn ang="0">
                      <a:pos x="9" y="0"/>
                    </a:cxn>
                    <a:cxn ang="0">
                      <a:pos x="12" y="2"/>
                    </a:cxn>
                    <a:cxn ang="0">
                      <a:pos x="14" y="6"/>
                    </a:cxn>
                    <a:cxn ang="0">
                      <a:pos x="16" y="11"/>
                    </a:cxn>
                    <a:cxn ang="0">
                      <a:pos x="16" y="13"/>
                    </a:cxn>
                    <a:cxn ang="0">
                      <a:pos x="10" y="15"/>
                    </a:cxn>
                    <a:cxn ang="0">
                      <a:pos x="5" y="16"/>
                    </a:cxn>
                    <a:cxn ang="0">
                      <a:pos x="0" y="15"/>
                    </a:cxn>
                  </a:cxnLst>
                  <a:rect l="0" t="0" r="0" b="0"/>
                  <a:pathLst>
                    <a:path w="17" h="17">
                      <a:moveTo>
                        <a:pt x="0" y="15"/>
                      </a:moveTo>
                      <a:lnTo>
                        <a:pt x="0" y="10"/>
                      </a:lnTo>
                      <a:lnTo>
                        <a:pt x="1" y="4"/>
                      </a:lnTo>
                      <a:lnTo>
                        <a:pt x="3" y="0"/>
                      </a:lnTo>
                      <a:lnTo>
                        <a:pt x="5" y="0"/>
                      </a:lnTo>
                      <a:lnTo>
                        <a:pt x="9" y="0"/>
                      </a:lnTo>
                      <a:lnTo>
                        <a:pt x="12" y="2"/>
                      </a:lnTo>
                      <a:lnTo>
                        <a:pt x="14" y="6"/>
                      </a:lnTo>
                      <a:lnTo>
                        <a:pt x="16" y="11"/>
                      </a:lnTo>
                      <a:lnTo>
                        <a:pt x="16" y="13"/>
                      </a:lnTo>
                      <a:lnTo>
                        <a:pt x="10" y="15"/>
                      </a:lnTo>
                      <a:lnTo>
                        <a:pt x="5" y="16"/>
                      </a:lnTo>
                      <a:lnTo>
                        <a:pt x="0" y="15"/>
                      </a:lnTo>
                    </a:path>
                  </a:pathLst>
                </a:custGeom>
                <a:solidFill>
                  <a:srgbClr val="DFDFDF">
                    <a:alpha val="100000"/>
                  </a:srgbClr>
                </a:solidFill>
                <a:ln w="9525">
                  <a:noFill/>
                </a:ln>
              </p:spPr>
              <p:txBody>
                <a:bodyPr/>
                <a:lstStyle/>
                <a:p>
                  <a:endParaRPr lang="zh-CN" altLang="en-US"/>
                </a:p>
              </p:txBody>
            </p:sp>
            <p:sp>
              <p:nvSpPr>
                <p:cNvPr id="54342" name="Freeform 98"/>
                <p:cNvSpPr/>
                <p:nvPr/>
              </p:nvSpPr>
              <p:spPr>
                <a:xfrm>
                  <a:off x="3296" y="1613"/>
                  <a:ext cx="17" cy="17"/>
                </a:xfrm>
                <a:custGeom>
                  <a:avLst/>
                  <a:gdLst/>
                  <a:ahLst/>
                  <a:cxnLst>
                    <a:cxn ang="0">
                      <a:pos x="1" y="16"/>
                    </a:cxn>
                    <a:cxn ang="0">
                      <a:pos x="1" y="12"/>
                    </a:cxn>
                    <a:cxn ang="0">
                      <a:pos x="0" y="8"/>
                    </a:cxn>
                    <a:cxn ang="0">
                      <a:pos x="0" y="4"/>
                    </a:cxn>
                    <a:cxn ang="0">
                      <a:pos x="2" y="2"/>
                    </a:cxn>
                    <a:cxn ang="0">
                      <a:pos x="4" y="0"/>
                    </a:cxn>
                    <a:cxn ang="0">
                      <a:pos x="8" y="0"/>
                    </a:cxn>
                    <a:cxn ang="0">
                      <a:pos x="11" y="1"/>
                    </a:cxn>
                    <a:cxn ang="0">
                      <a:pos x="13" y="4"/>
                    </a:cxn>
                    <a:cxn ang="0">
                      <a:pos x="14" y="6"/>
                    </a:cxn>
                    <a:cxn ang="0">
                      <a:pos x="16" y="10"/>
                    </a:cxn>
                    <a:cxn ang="0">
                      <a:pos x="12" y="12"/>
                    </a:cxn>
                    <a:cxn ang="0">
                      <a:pos x="7" y="14"/>
                    </a:cxn>
                    <a:cxn ang="0">
                      <a:pos x="1" y="16"/>
                    </a:cxn>
                  </a:cxnLst>
                  <a:rect l="0" t="0" r="0" b="0"/>
                  <a:pathLst>
                    <a:path w="17" h="17">
                      <a:moveTo>
                        <a:pt x="1" y="16"/>
                      </a:moveTo>
                      <a:lnTo>
                        <a:pt x="1" y="12"/>
                      </a:lnTo>
                      <a:lnTo>
                        <a:pt x="0" y="8"/>
                      </a:lnTo>
                      <a:lnTo>
                        <a:pt x="0" y="4"/>
                      </a:lnTo>
                      <a:lnTo>
                        <a:pt x="2" y="2"/>
                      </a:lnTo>
                      <a:lnTo>
                        <a:pt x="4" y="0"/>
                      </a:lnTo>
                      <a:lnTo>
                        <a:pt x="8" y="0"/>
                      </a:lnTo>
                      <a:lnTo>
                        <a:pt x="11" y="1"/>
                      </a:lnTo>
                      <a:lnTo>
                        <a:pt x="13" y="4"/>
                      </a:lnTo>
                      <a:lnTo>
                        <a:pt x="14" y="6"/>
                      </a:lnTo>
                      <a:lnTo>
                        <a:pt x="16" y="10"/>
                      </a:lnTo>
                      <a:lnTo>
                        <a:pt x="12" y="12"/>
                      </a:lnTo>
                      <a:lnTo>
                        <a:pt x="7" y="14"/>
                      </a:lnTo>
                      <a:lnTo>
                        <a:pt x="1" y="16"/>
                      </a:lnTo>
                    </a:path>
                  </a:pathLst>
                </a:custGeom>
                <a:solidFill>
                  <a:srgbClr val="DFDFDF">
                    <a:alpha val="100000"/>
                  </a:srgbClr>
                </a:solidFill>
                <a:ln w="9525">
                  <a:noFill/>
                </a:ln>
              </p:spPr>
              <p:txBody>
                <a:bodyPr/>
                <a:lstStyle/>
                <a:p>
                  <a:endParaRPr lang="zh-CN" altLang="en-US"/>
                </a:p>
              </p:txBody>
            </p:sp>
            <p:sp>
              <p:nvSpPr>
                <p:cNvPr id="54343" name="Freeform 99"/>
                <p:cNvSpPr/>
                <p:nvPr/>
              </p:nvSpPr>
              <p:spPr>
                <a:xfrm>
                  <a:off x="3312" y="1606"/>
                  <a:ext cx="17" cy="17"/>
                </a:xfrm>
                <a:custGeom>
                  <a:avLst/>
                  <a:gdLst/>
                  <a:ahLst/>
                  <a:cxnLst>
                    <a:cxn ang="0">
                      <a:pos x="4" y="0"/>
                    </a:cxn>
                    <a:cxn ang="0">
                      <a:pos x="2" y="2"/>
                    </a:cxn>
                    <a:cxn ang="0">
                      <a:pos x="0" y="4"/>
                    </a:cxn>
                    <a:cxn ang="0">
                      <a:pos x="0" y="6"/>
                    </a:cxn>
                    <a:cxn ang="0">
                      <a:pos x="0" y="9"/>
                    </a:cxn>
                    <a:cxn ang="0">
                      <a:pos x="0" y="12"/>
                    </a:cxn>
                    <a:cxn ang="0">
                      <a:pos x="2" y="16"/>
                    </a:cxn>
                    <a:cxn ang="0">
                      <a:pos x="10" y="12"/>
                    </a:cxn>
                    <a:cxn ang="0">
                      <a:pos x="16" y="9"/>
                    </a:cxn>
                    <a:cxn ang="0">
                      <a:pos x="16" y="8"/>
                    </a:cxn>
                    <a:cxn ang="0">
                      <a:pos x="12" y="3"/>
                    </a:cxn>
                    <a:cxn ang="0">
                      <a:pos x="4" y="0"/>
                    </a:cxn>
                  </a:cxnLst>
                  <a:rect l="0" t="0" r="0" b="0"/>
                  <a:pathLst>
                    <a:path w="17" h="17">
                      <a:moveTo>
                        <a:pt x="4" y="0"/>
                      </a:moveTo>
                      <a:lnTo>
                        <a:pt x="2" y="2"/>
                      </a:lnTo>
                      <a:lnTo>
                        <a:pt x="0" y="4"/>
                      </a:lnTo>
                      <a:lnTo>
                        <a:pt x="0" y="6"/>
                      </a:lnTo>
                      <a:lnTo>
                        <a:pt x="0" y="9"/>
                      </a:lnTo>
                      <a:lnTo>
                        <a:pt x="0" y="12"/>
                      </a:lnTo>
                      <a:lnTo>
                        <a:pt x="2" y="16"/>
                      </a:lnTo>
                      <a:lnTo>
                        <a:pt x="10" y="12"/>
                      </a:lnTo>
                      <a:lnTo>
                        <a:pt x="16" y="9"/>
                      </a:lnTo>
                      <a:lnTo>
                        <a:pt x="16" y="8"/>
                      </a:lnTo>
                      <a:lnTo>
                        <a:pt x="12" y="3"/>
                      </a:lnTo>
                      <a:lnTo>
                        <a:pt x="4" y="0"/>
                      </a:lnTo>
                    </a:path>
                  </a:pathLst>
                </a:custGeom>
                <a:solidFill>
                  <a:srgbClr val="DFDFDF">
                    <a:alpha val="100000"/>
                  </a:srgbClr>
                </a:solidFill>
                <a:ln w="9525">
                  <a:noFill/>
                </a:ln>
              </p:spPr>
              <p:txBody>
                <a:bodyPr/>
                <a:lstStyle/>
                <a:p>
                  <a:endParaRPr lang="zh-CN" altLang="en-US"/>
                </a:p>
              </p:txBody>
            </p:sp>
          </p:grpSp>
          <p:grpSp>
            <p:nvGrpSpPr>
              <p:cNvPr id="54335" name="Group 100"/>
              <p:cNvGrpSpPr/>
              <p:nvPr/>
            </p:nvGrpSpPr>
            <p:grpSpPr>
              <a:xfrm>
                <a:off x="3360" y="1600"/>
                <a:ext cx="62" cy="29"/>
                <a:chOff x="3360" y="1600"/>
                <a:chExt cx="62" cy="29"/>
              </a:xfrm>
            </p:grpSpPr>
            <p:sp>
              <p:nvSpPr>
                <p:cNvPr id="54336" name="Freeform 101"/>
                <p:cNvSpPr/>
                <p:nvPr/>
              </p:nvSpPr>
              <p:spPr>
                <a:xfrm>
                  <a:off x="3360" y="1600"/>
                  <a:ext cx="17" cy="17"/>
                </a:xfrm>
                <a:custGeom>
                  <a:avLst/>
                  <a:gdLst/>
                  <a:ahLst/>
                  <a:cxnLst>
                    <a:cxn ang="0">
                      <a:pos x="1" y="3"/>
                    </a:cxn>
                    <a:cxn ang="0">
                      <a:pos x="4" y="1"/>
                    </a:cxn>
                    <a:cxn ang="0">
                      <a:pos x="8" y="0"/>
                    </a:cxn>
                    <a:cxn ang="0">
                      <a:pos x="11" y="0"/>
                    </a:cxn>
                    <a:cxn ang="0">
                      <a:pos x="13" y="0"/>
                    </a:cxn>
                    <a:cxn ang="0">
                      <a:pos x="16" y="3"/>
                    </a:cxn>
                    <a:cxn ang="0">
                      <a:pos x="14" y="6"/>
                    </a:cxn>
                    <a:cxn ang="0">
                      <a:pos x="12" y="9"/>
                    </a:cxn>
                    <a:cxn ang="0">
                      <a:pos x="10" y="12"/>
                    </a:cxn>
                    <a:cxn ang="0">
                      <a:pos x="7" y="14"/>
                    </a:cxn>
                    <a:cxn ang="0">
                      <a:pos x="4" y="16"/>
                    </a:cxn>
                    <a:cxn ang="0">
                      <a:pos x="1" y="15"/>
                    </a:cxn>
                    <a:cxn ang="0">
                      <a:pos x="0" y="10"/>
                    </a:cxn>
                    <a:cxn ang="0">
                      <a:pos x="0" y="7"/>
                    </a:cxn>
                    <a:cxn ang="0">
                      <a:pos x="1" y="3"/>
                    </a:cxn>
                  </a:cxnLst>
                  <a:rect l="0" t="0" r="0" b="0"/>
                  <a:pathLst>
                    <a:path w="17" h="17">
                      <a:moveTo>
                        <a:pt x="1" y="3"/>
                      </a:moveTo>
                      <a:lnTo>
                        <a:pt x="4" y="1"/>
                      </a:lnTo>
                      <a:lnTo>
                        <a:pt x="8" y="0"/>
                      </a:lnTo>
                      <a:lnTo>
                        <a:pt x="11" y="0"/>
                      </a:lnTo>
                      <a:lnTo>
                        <a:pt x="13" y="0"/>
                      </a:lnTo>
                      <a:lnTo>
                        <a:pt x="16" y="3"/>
                      </a:lnTo>
                      <a:lnTo>
                        <a:pt x="14" y="6"/>
                      </a:lnTo>
                      <a:lnTo>
                        <a:pt x="12" y="9"/>
                      </a:lnTo>
                      <a:lnTo>
                        <a:pt x="10" y="12"/>
                      </a:lnTo>
                      <a:lnTo>
                        <a:pt x="7" y="14"/>
                      </a:lnTo>
                      <a:lnTo>
                        <a:pt x="4" y="16"/>
                      </a:lnTo>
                      <a:lnTo>
                        <a:pt x="1" y="15"/>
                      </a:lnTo>
                      <a:lnTo>
                        <a:pt x="0" y="10"/>
                      </a:lnTo>
                      <a:lnTo>
                        <a:pt x="0" y="7"/>
                      </a:lnTo>
                      <a:lnTo>
                        <a:pt x="1" y="3"/>
                      </a:lnTo>
                    </a:path>
                  </a:pathLst>
                </a:custGeom>
                <a:solidFill>
                  <a:srgbClr val="DFDFDF">
                    <a:alpha val="100000"/>
                  </a:srgbClr>
                </a:solidFill>
                <a:ln w="9525">
                  <a:noFill/>
                </a:ln>
              </p:spPr>
              <p:txBody>
                <a:bodyPr/>
                <a:lstStyle/>
                <a:p>
                  <a:endParaRPr lang="zh-CN" altLang="en-US"/>
                </a:p>
              </p:txBody>
            </p:sp>
            <p:sp>
              <p:nvSpPr>
                <p:cNvPr id="54337" name="Freeform 102"/>
                <p:cNvSpPr/>
                <p:nvPr/>
              </p:nvSpPr>
              <p:spPr>
                <a:xfrm>
                  <a:off x="3367" y="1608"/>
                  <a:ext cx="19" cy="19"/>
                </a:xfrm>
                <a:custGeom>
                  <a:avLst/>
                  <a:gdLst/>
                  <a:ahLst/>
                  <a:cxnLst>
                    <a:cxn ang="0">
                      <a:pos x="0" y="11"/>
                    </a:cxn>
                    <a:cxn ang="0">
                      <a:pos x="1" y="8"/>
                    </a:cxn>
                    <a:cxn ang="0">
                      <a:pos x="3" y="5"/>
                    </a:cxn>
                    <a:cxn ang="0">
                      <a:pos x="7" y="1"/>
                    </a:cxn>
                    <a:cxn ang="0">
                      <a:pos x="9" y="0"/>
                    </a:cxn>
                    <a:cxn ang="0">
                      <a:pos x="14" y="0"/>
                    </a:cxn>
                    <a:cxn ang="0">
                      <a:pos x="17" y="2"/>
                    </a:cxn>
                    <a:cxn ang="0">
                      <a:pos x="18" y="5"/>
                    </a:cxn>
                    <a:cxn ang="0">
                      <a:pos x="18" y="9"/>
                    </a:cxn>
                    <a:cxn ang="0">
                      <a:pos x="17" y="13"/>
                    </a:cxn>
                    <a:cxn ang="0">
                      <a:pos x="15" y="18"/>
                    </a:cxn>
                    <a:cxn ang="0">
                      <a:pos x="9" y="17"/>
                    </a:cxn>
                    <a:cxn ang="0">
                      <a:pos x="4" y="15"/>
                    </a:cxn>
                    <a:cxn ang="0">
                      <a:pos x="0" y="11"/>
                    </a:cxn>
                  </a:cxnLst>
                  <a:rect l="0" t="0" r="0" b="0"/>
                  <a:pathLst>
                    <a:path w="19" h="19">
                      <a:moveTo>
                        <a:pt x="0" y="11"/>
                      </a:moveTo>
                      <a:lnTo>
                        <a:pt x="1" y="8"/>
                      </a:lnTo>
                      <a:lnTo>
                        <a:pt x="3" y="5"/>
                      </a:lnTo>
                      <a:lnTo>
                        <a:pt x="7" y="1"/>
                      </a:lnTo>
                      <a:lnTo>
                        <a:pt x="9" y="0"/>
                      </a:lnTo>
                      <a:lnTo>
                        <a:pt x="14" y="0"/>
                      </a:lnTo>
                      <a:lnTo>
                        <a:pt x="17" y="2"/>
                      </a:lnTo>
                      <a:lnTo>
                        <a:pt x="18" y="5"/>
                      </a:lnTo>
                      <a:lnTo>
                        <a:pt x="18" y="9"/>
                      </a:lnTo>
                      <a:lnTo>
                        <a:pt x="17" y="13"/>
                      </a:lnTo>
                      <a:lnTo>
                        <a:pt x="15" y="18"/>
                      </a:lnTo>
                      <a:lnTo>
                        <a:pt x="9" y="17"/>
                      </a:lnTo>
                      <a:lnTo>
                        <a:pt x="4" y="15"/>
                      </a:lnTo>
                      <a:lnTo>
                        <a:pt x="0" y="11"/>
                      </a:lnTo>
                    </a:path>
                  </a:pathLst>
                </a:custGeom>
                <a:solidFill>
                  <a:srgbClr val="DFDFDF">
                    <a:alpha val="100000"/>
                  </a:srgbClr>
                </a:solidFill>
                <a:ln w="9525">
                  <a:noFill/>
                </a:ln>
              </p:spPr>
              <p:txBody>
                <a:bodyPr/>
                <a:lstStyle/>
                <a:p>
                  <a:endParaRPr lang="zh-CN" altLang="en-US"/>
                </a:p>
              </p:txBody>
            </p:sp>
            <p:sp>
              <p:nvSpPr>
                <p:cNvPr id="54338" name="Freeform 103"/>
                <p:cNvSpPr/>
                <p:nvPr/>
              </p:nvSpPr>
              <p:spPr>
                <a:xfrm>
                  <a:off x="3386" y="1612"/>
                  <a:ext cx="18" cy="17"/>
                </a:xfrm>
                <a:custGeom>
                  <a:avLst/>
                  <a:gdLst/>
                  <a:ahLst/>
                  <a:cxnLst>
                    <a:cxn ang="0">
                      <a:pos x="0" y="14"/>
                    </a:cxn>
                    <a:cxn ang="0">
                      <a:pos x="1" y="10"/>
                    </a:cxn>
                    <a:cxn ang="0">
                      <a:pos x="3" y="5"/>
                    </a:cxn>
                    <a:cxn ang="0">
                      <a:pos x="4" y="3"/>
                    </a:cxn>
                    <a:cxn ang="0">
                      <a:pos x="6" y="1"/>
                    </a:cxn>
                    <a:cxn ang="0">
                      <a:pos x="8" y="0"/>
                    </a:cxn>
                    <a:cxn ang="0">
                      <a:pos x="12" y="0"/>
                    </a:cxn>
                    <a:cxn ang="0">
                      <a:pos x="15" y="2"/>
                    </a:cxn>
                    <a:cxn ang="0">
                      <a:pos x="16" y="5"/>
                    </a:cxn>
                    <a:cxn ang="0">
                      <a:pos x="17" y="10"/>
                    </a:cxn>
                    <a:cxn ang="0">
                      <a:pos x="17" y="14"/>
                    </a:cxn>
                    <a:cxn ang="0">
                      <a:pos x="12" y="16"/>
                    </a:cxn>
                    <a:cxn ang="0">
                      <a:pos x="8" y="16"/>
                    </a:cxn>
                    <a:cxn ang="0">
                      <a:pos x="4" y="16"/>
                    </a:cxn>
                    <a:cxn ang="0">
                      <a:pos x="0" y="14"/>
                    </a:cxn>
                  </a:cxnLst>
                  <a:rect l="0" t="0" r="0" b="0"/>
                  <a:pathLst>
                    <a:path w="18" h="17">
                      <a:moveTo>
                        <a:pt x="0" y="14"/>
                      </a:moveTo>
                      <a:lnTo>
                        <a:pt x="1" y="10"/>
                      </a:lnTo>
                      <a:lnTo>
                        <a:pt x="3" y="5"/>
                      </a:lnTo>
                      <a:lnTo>
                        <a:pt x="4" y="3"/>
                      </a:lnTo>
                      <a:lnTo>
                        <a:pt x="6" y="1"/>
                      </a:lnTo>
                      <a:lnTo>
                        <a:pt x="8" y="0"/>
                      </a:lnTo>
                      <a:lnTo>
                        <a:pt x="12" y="0"/>
                      </a:lnTo>
                      <a:lnTo>
                        <a:pt x="15" y="2"/>
                      </a:lnTo>
                      <a:lnTo>
                        <a:pt x="16" y="5"/>
                      </a:lnTo>
                      <a:lnTo>
                        <a:pt x="17" y="10"/>
                      </a:lnTo>
                      <a:lnTo>
                        <a:pt x="17" y="14"/>
                      </a:lnTo>
                      <a:lnTo>
                        <a:pt x="12" y="16"/>
                      </a:lnTo>
                      <a:lnTo>
                        <a:pt x="8" y="16"/>
                      </a:lnTo>
                      <a:lnTo>
                        <a:pt x="4" y="16"/>
                      </a:lnTo>
                      <a:lnTo>
                        <a:pt x="0" y="14"/>
                      </a:lnTo>
                    </a:path>
                  </a:pathLst>
                </a:custGeom>
                <a:solidFill>
                  <a:srgbClr val="DFDFDF">
                    <a:alpha val="100000"/>
                  </a:srgbClr>
                </a:solidFill>
                <a:ln w="9525">
                  <a:noFill/>
                </a:ln>
              </p:spPr>
              <p:txBody>
                <a:bodyPr/>
                <a:lstStyle/>
                <a:p>
                  <a:endParaRPr lang="zh-CN" altLang="en-US"/>
                </a:p>
              </p:txBody>
            </p:sp>
            <p:sp>
              <p:nvSpPr>
                <p:cNvPr id="54339" name="Freeform 104"/>
                <p:cNvSpPr/>
                <p:nvPr/>
              </p:nvSpPr>
              <p:spPr>
                <a:xfrm>
                  <a:off x="3405" y="1612"/>
                  <a:ext cx="17" cy="17"/>
                </a:xfrm>
                <a:custGeom>
                  <a:avLst/>
                  <a:gdLst/>
                  <a:ahLst/>
                  <a:cxnLst>
                    <a:cxn ang="0">
                      <a:pos x="0" y="16"/>
                    </a:cxn>
                    <a:cxn ang="0">
                      <a:pos x="1" y="9"/>
                    </a:cxn>
                    <a:cxn ang="0">
                      <a:pos x="3" y="4"/>
                    </a:cxn>
                    <a:cxn ang="0">
                      <a:pos x="5" y="1"/>
                    </a:cxn>
                    <a:cxn ang="0">
                      <a:pos x="8" y="0"/>
                    </a:cxn>
                    <a:cxn ang="0">
                      <a:pos x="11" y="0"/>
                    </a:cxn>
                    <a:cxn ang="0">
                      <a:pos x="16" y="2"/>
                    </a:cxn>
                    <a:cxn ang="0">
                      <a:pos x="16" y="7"/>
                    </a:cxn>
                    <a:cxn ang="0">
                      <a:pos x="16" y="11"/>
                    </a:cxn>
                    <a:cxn ang="0">
                      <a:pos x="11" y="13"/>
                    </a:cxn>
                    <a:cxn ang="0">
                      <a:pos x="6" y="15"/>
                    </a:cxn>
                    <a:cxn ang="0">
                      <a:pos x="0" y="16"/>
                    </a:cxn>
                  </a:cxnLst>
                  <a:rect l="0" t="0" r="0" b="0"/>
                  <a:pathLst>
                    <a:path w="17" h="17">
                      <a:moveTo>
                        <a:pt x="0" y="16"/>
                      </a:moveTo>
                      <a:lnTo>
                        <a:pt x="1" y="9"/>
                      </a:lnTo>
                      <a:lnTo>
                        <a:pt x="3" y="4"/>
                      </a:lnTo>
                      <a:lnTo>
                        <a:pt x="5" y="1"/>
                      </a:lnTo>
                      <a:lnTo>
                        <a:pt x="8" y="0"/>
                      </a:lnTo>
                      <a:lnTo>
                        <a:pt x="11" y="0"/>
                      </a:lnTo>
                      <a:lnTo>
                        <a:pt x="16" y="2"/>
                      </a:lnTo>
                      <a:lnTo>
                        <a:pt x="16" y="7"/>
                      </a:lnTo>
                      <a:lnTo>
                        <a:pt x="16" y="11"/>
                      </a:lnTo>
                      <a:lnTo>
                        <a:pt x="11" y="13"/>
                      </a:lnTo>
                      <a:lnTo>
                        <a:pt x="6" y="15"/>
                      </a:lnTo>
                      <a:lnTo>
                        <a:pt x="0" y="16"/>
                      </a:lnTo>
                    </a:path>
                  </a:pathLst>
                </a:custGeom>
                <a:solidFill>
                  <a:srgbClr val="DFDFDF">
                    <a:alpha val="100000"/>
                  </a:srgbClr>
                </a:solidFill>
                <a:ln w="9525">
                  <a:noFill/>
                </a:ln>
              </p:spPr>
              <p:txBody>
                <a:bodyPr/>
                <a:lstStyle/>
                <a:p>
                  <a:endParaRPr lang="zh-CN" altLang="en-US"/>
                </a:p>
              </p:txBody>
            </p:sp>
          </p:grpSp>
        </p:grpSp>
        <p:sp>
          <p:nvSpPr>
            <p:cNvPr id="54311" name="Rectangle 105"/>
            <p:cNvSpPr/>
            <p:nvPr/>
          </p:nvSpPr>
          <p:spPr>
            <a:xfrm>
              <a:off x="4574" y="1153"/>
              <a:ext cx="516" cy="404"/>
            </a:xfrm>
            <a:prstGeom prst="rect">
              <a:avLst/>
            </a:prstGeom>
            <a:noFill/>
            <a:ln w="9525">
              <a:noFill/>
            </a:ln>
          </p:spPr>
          <p:txBody>
            <a:bodyPr wrap="none" lIns="92075" tIns="46038" rIns="92075" bIns="46038">
              <a:spAutoFit/>
            </a:bodyPr>
            <a:lstStyle/>
            <a:p>
              <a:pPr eaLnBrk="0" hangingPunct="0"/>
              <a:r>
                <a:rPr lang="en-US" altLang="zh-CN" sz="3600" b="1" dirty="0">
                  <a:solidFill>
                    <a:srgbClr val="464646"/>
                  </a:solidFill>
                  <a:latin typeface="Arial" panose="020B0604020202020204" pitchFamily="34" charset="0"/>
                  <a:ea typeface="宋体" panose="02010600030101010101" pitchFamily="2" charset="-122"/>
                </a:rPr>
                <a:t>. . .</a:t>
              </a:r>
            </a:p>
          </p:txBody>
        </p:sp>
      </p:grpSp>
      <p:sp>
        <p:nvSpPr>
          <p:cNvPr id="164970" name="Rectangle 106"/>
          <p:cNvSpPr/>
          <p:nvPr/>
        </p:nvSpPr>
        <p:spPr>
          <a:xfrm>
            <a:off x="468313" y="3573463"/>
            <a:ext cx="4751387" cy="476250"/>
          </a:xfrm>
          <a:prstGeom prst="rect">
            <a:avLst/>
          </a:prstGeom>
          <a:noFill/>
          <a:ln w="9525">
            <a:noFill/>
          </a:ln>
        </p:spPr>
        <p:txBody>
          <a:bodyPr lIns="46038" tIns="46038" rIns="46038" bIns="46038" anchor="t" anchorCtr="1">
            <a:spAutoFit/>
          </a:bodyPr>
          <a:lstStyle/>
          <a:p>
            <a:pPr defTabSz="914400" eaLnBrk="0" hangingPunct="0">
              <a:lnSpc>
                <a:spcPct val="90000"/>
              </a:lnSpc>
              <a:spcBef>
                <a:spcPct val="20000"/>
              </a:spcBef>
              <a:spcAft>
                <a:spcPct val="20000"/>
              </a:spcAft>
              <a:buClr>
                <a:srgbClr val="FAFD00"/>
              </a:buClr>
              <a:buSzPct val="125000"/>
              <a:buFont typeface="Arial" panose="020B0604020202020204" pitchFamily="34" charset="0"/>
              <a:tabLst>
                <a:tab pos="4572000" algn="l"/>
                <a:tab pos="4800600" algn="l"/>
              </a:tabLst>
            </a:pPr>
            <a:r>
              <a:rPr lang="en-US" altLang="zh-CN" sz="2800" dirty="0">
                <a:solidFill>
                  <a:srgbClr val="000000"/>
                </a:solidFill>
                <a:latin typeface="Times New Roman" panose="02020603050405020304" pitchFamily="18" charset="0"/>
                <a:ea typeface="宋体" panose="02010600030101010101" pitchFamily="2" charset="-122"/>
              </a:rPr>
              <a:t>Example: random position is </a:t>
            </a:r>
            <a:r>
              <a:rPr lang="en-US" altLang="zh-CN" sz="2800" dirty="0">
                <a:solidFill>
                  <a:srgbClr val="D60093"/>
                </a:solidFill>
                <a:latin typeface="Times New Roman" panose="02020603050405020304" pitchFamily="18" charset="0"/>
                <a:ea typeface="宋体" panose="02010600030101010101" pitchFamily="2" charset="-122"/>
              </a:rPr>
              <a:t>3</a:t>
            </a:r>
          </a:p>
        </p:txBody>
      </p:sp>
      <p:grpSp>
        <p:nvGrpSpPr>
          <p:cNvPr id="164971" name="Group 107"/>
          <p:cNvGrpSpPr/>
          <p:nvPr/>
        </p:nvGrpSpPr>
        <p:grpSpPr>
          <a:xfrm>
            <a:off x="684213" y="4295775"/>
            <a:ext cx="6554787" cy="641350"/>
            <a:chOff x="1749" y="2591"/>
            <a:chExt cx="4129" cy="404"/>
          </a:xfrm>
        </p:grpSpPr>
        <p:grpSp>
          <p:nvGrpSpPr>
            <p:cNvPr id="54301" name="Group 108"/>
            <p:cNvGrpSpPr/>
            <p:nvPr/>
          </p:nvGrpSpPr>
          <p:grpSpPr>
            <a:xfrm>
              <a:off x="1749" y="2591"/>
              <a:ext cx="2746" cy="404"/>
              <a:chOff x="1749" y="2591"/>
              <a:chExt cx="2746" cy="404"/>
            </a:xfrm>
          </p:grpSpPr>
          <p:sp>
            <p:nvSpPr>
              <p:cNvPr id="54303" name="Rectangle 109"/>
              <p:cNvSpPr/>
              <p:nvPr/>
            </p:nvSpPr>
            <p:spPr>
              <a:xfrm>
                <a:off x="1749" y="2644"/>
                <a:ext cx="1260" cy="328"/>
              </a:xfrm>
              <a:prstGeom prst="rect">
                <a:avLst/>
              </a:prstGeom>
              <a:noFill/>
              <a:ln w="12700" cap="flat" cmpd="sng">
                <a:solidFill>
                  <a:srgbClr val="FE9B03"/>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54304" name="Rectangle 110"/>
              <p:cNvSpPr/>
              <p:nvPr/>
            </p:nvSpPr>
            <p:spPr>
              <a:xfrm>
                <a:off x="1756" y="2591"/>
                <a:ext cx="1347" cy="404"/>
              </a:xfrm>
              <a:prstGeom prst="rect">
                <a:avLst/>
              </a:prstGeom>
              <a:noFill/>
              <a:ln w="9525">
                <a:noFill/>
              </a:ln>
            </p:spPr>
            <p:txBody>
              <a:bodyPr wrap="none" lIns="92075" tIns="46038" rIns="92075" bIns="46038">
                <a:spAutoFit/>
              </a:bodyPr>
              <a:lstStyle/>
              <a:p>
                <a:pPr eaLnBrk="0" hangingPunct="0"/>
                <a:r>
                  <a:rPr lang="en-US" altLang="zh-CN" sz="2000" b="1" dirty="0">
                    <a:solidFill>
                      <a:srgbClr val="660033"/>
                    </a:solidFill>
                    <a:latin typeface="Arial" panose="020B0604020202020204" pitchFamily="34" charset="0"/>
                    <a:ea typeface="宋体" panose="02010600030101010101" pitchFamily="2" charset="-122"/>
                  </a:rPr>
                  <a:t>1  1  1  1  1  1  1</a:t>
                </a:r>
                <a:r>
                  <a:rPr lang="en-US" altLang="zh-CN" sz="3600" b="1" dirty="0">
                    <a:solidFill>
                      <a:srgbClr val="660033"/>
                    </a:solidFill>
                    <a:latin typeface="Arial" panose="020B0604020202020204" pitchFamily="34" charset="0"/>
                    <a:ea typeface="宋体" panose="02010600030101010101" pitchFamily="2" charset="-122"/>
                  </a:rPr>
                  <a:t> </a:t>
                </a:r>
              </a:p>
            </p:txBody>
          </p:sp>
          <p:sp>
            <p:nvSpPr>
              <p:cNvPr id="54305" name="Rectangle 111"/>
              <p:cNvSpPr/>
              <p:nvPr/>
            </p:nvSpPr>
            <p:spPr>
              <a:xfrm>
                <a:off x="3141" y="2644"/>
                <a:ext cx="1260" cy="328"/>
              </a:xfrm>
              <a:prstGeom prst="rect">
                <a:avLst/>
              </a:prstGeom>
              <a:noFill/>
              <a:ln w="12700" cap="flat" cmpd="sng">
                <a:solidFill>
                  <a:srgbClr val="FE9B03"/>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54306" name="Rectangle 112"/>
              <p:cNvSpPr/>
              <p:nvPr/>
            </p:nvSpPr>
            <p:spPr>
              <a:xfrm>
                <a:off x="3148" y="2591"/>
                <a:ext cx="1347" cy="404"/>
              </a:xfrm>
              <a:prstGeom prst="rect">
                <a:avLst/>
              </a:prstGeom>
              <a:noFill/>
              <a:ln w="9525">
                <a:noFill/>
              </a:ln>
            </p:spPr>
            <p:txBody>
              <a:bodyPr wrap="none" lIns="92075" tIns="46038" rIns="92075" bIns="46038">
                <a:spAutoFit/>
              </a:bodyPr>
              <a:lstStyle/>
              <a:p>
                <a:pPr eaLnBrk="0" hangingPunct="0"/>
                <a:r>
                  <a:rPr lang="en-US" altLang="zh-CN" sz="2000" b="1" dirty="0">
                    <a:solidFill>
                      <a:srgbClr val="FF0000"/>
                    </a:solidFill>
                    <a:latin typeface="Arial" panose="020B0604020202020204" pitchFamily="34" charset="0"/>
                    <a:ea typeface="宋体" panose="02010600030101010101" pitchFamily="2" charset="-122"/>
                  </a:rPr>
                  <a:t>0  0  0  0  0  0  0</a:t>
                </a:r>
                <a:r>
                  <a:rPr lang="en-US" altLang="zh-CN" sz="3600" b="1" dirty="0">
                    <a:solidFill>
                      <a:srgbClr val="660033"/>
                    </a:solidFill>
                    <a:latin typeface="Arial" panose="020B0604020202020204" pitchFamily="34" charset="0"/>
                    <a:ea typeface="宋体" panose="02010600030101010101" pitchFamily="2" charset="-122"/>
                  </a:rPr>
                  <a:t> </a:t>
                </a:r>
              </a:p>
            </p:txBody>
          </p:sp>
        </p:grpSp>
        <p:sp>
          <p:nvSpPr>
            <p:cNvPr id="54302" name="Rectangle 113"/>
            <p:cNvSpPr/>
            <p:nvPr/>
          </p:nvSpPr>
          <p:spPr>
            <a:xfrm>
              <a:off x="4589" y="2611"/>
              <a:ext cx="1289" cy="250"/>
            </a:xfrm>
            <a:prstGeom prst="rect">
              <a:avLst/>
            </a:prstGeom>
            <a:noFill/>
            <a:ln w="9525">
              <a:noFill/>
            </a:ln>
          </p:spPr>
          <p:txBody>
            <a:bodyPr lIns="92075" tIns="46038" rIns="92075" bIns="46038">
              <a:spAutoFit/>
            </a:bodyPr>
            <a:lstStyle/>
            <a:p>
              <a:pPr eaLnBrk="0" hangingPunct="0"/>
              <a:r>
                <a:rPr lang="en-US" altLang="zh-CN" sz="2000" b="1" dirty="0">
                  <a:solidFill>
                    <a:srgbClr val="0000DE"/>
                  </a:solidFill>
                  <a:latin typeface="Arial" panose="020B0604020202020204" pitchFamily="34" charset="0"/>
                  <a:ea typeface="宋体" panose="02010600030101010101" pitchFamily="2" charset="-122"/>
                </a:rPr>
                <a:t>parents</a:t>
              </a:r>
            </a:p>
          </p:txBody>
        </p:sp>
      </p:grpSp>
      <p:grpSp>
        <p:nvGrpSpPr>
          <p:cNvPr id="164978" name="Group 114"/>
          <p:cNvGrpSpPr/>
          <p:nvPr/>
        </p:nvGrpSpPr>
        <p:grpSpPr>
          <a:xfrm>
            <a:off x="1393825" y="4022725"/>
            <a:ext cx="633413" cy="1114425"/>
            <a:chOff x="2203" y="2419"/>
            <a:chExt cx="399" cy="702"/>
          </a:xfrm>
        </p:grpSpPr>
        <p:sp>
          <p:nvSpPr>
            <p:cNvPr id="54299" name="Freeform 115"/>
            <p:cNvSpPr/>
            <p:nvPr/>
          </p:nvSpPr>
          <p:spPr>
            <a:xfrm>
              <a:off x="2203" y="2544"/>
              <a:ext cx="145" cy="577"/>
            </a:xfrm>
            <a:custGeom>
              <a:avLst/>
              <a:gdLst/>
              <a:ahLst/>
              <a:cxnLst>
                <a:cxn ang="0">
                  <a:pos x="0" y="0"/>
                </a:cxn>
                <a:cxn ang="0">
                  <a:pos x="96" y="144"/>
                </a:cxn>
                <a:cxn ang="0">
                  <a:pos x="48" y="240"/>
                </a:cxn>
                <a:cxn ang="0">
                  <a:pos x="144" y="384"/>
                </a:cxn>
                <a:cxn ang="0">
                  <a:pos x="48" y="528"/>
                </a:cxn>
                <a:cxn ang="0">
                  <a:pos x="144" y="576"/>
                </a:cxn>
              </a:cxnLst>
              <a:rect l="0" t="0" r="0" b="0"/>
              <a:pathLst>
                <a:path w="145" h="577">
                  <a:moveTo>
                    <a:pt x="0" y="0"/>
                  </a:moveTo>
                  <a:lnTo>
                    <a:pt x="96" y="144"/>
                  </a:lnTo>
                  <a:lnTo>
                    <a:pt x="48" y="240"/>
                  </a:lnTo>
                  <a:lnTo>
                    <a:pt x="144" y="384"/>
                  </a:lnTo>
                  <a:lnTo>
                    <a:pt x="48" y="528"/>
                  </a:lnTo>
                  <a:lnTo>
                    <a:pt x="144" y="576"/>
                  </a:lnTo>
                </a:path>
              </a:pathLst>
            </a:custGeom>
            <a:noFill/>
            <a:ln w="38100" cap="rnd" cmpd="sng">
              <a:solidFill>
                <a:schemeClr val="tx2">
                  <a:alpha val="100000"/>
                </a:schemeClr>
              </a:solidFill>
              <a:prstDash val="solid"/>
              <a:round/>
              <a:headEnd type="none" w="sm" len="sm"/>
              <a:tailEnd type="none" w="sm" len="sm"/>
            </a:ln>
          </p:spPr>
          <p:txBody>
            <a:bodyPr/>
            <a:lstStyle/>
            <a:p>
              <a:endParaRPr lang="zh-CN" altLang="en-US"/>
            </a:p>
          </p:txBody>
        </p:sp>
        <p:sp>
          <p:nvSpPr>
            <p:cNvPr id="54300" name="Rectangle 116"/>
            <p:cNvSpPr/>
            <p:nvPr/>
          </p:nvSpPr>
          <p:spPr>
            <a:xfrm>
              <a:off x="2246" y="2419"/>
              <a:ext cx="356" cy="250"/>
            </a:xfrm>
            <a:prstGeom prst="rect">
              <a:avLst/>
            </a:prstGeom>
            <a:noFill/>
            <a:ln w="28575">
              <a:noFill/>
            </a:ln>
          </p:spPr>
          <p:txBody>
            <a:bodyPr wrap="none" lIns="92075" tIns="46038" rIns="92075" bIns="46038">
              <a:spAutoFit/>
            </a:bodyPr>
            <a:lstStyle/>
            <a:p>
              <a:pPr eaLnBrk="0" hangingPunct="0"/>
              <a:r>
                <a:rPr lang="en-US" altLang="zh-CN" sz="2000" b="1" dirty="0">
                  <a:solidFill>
                    <a:srgbClr val="000000"/>
                  </a:solidFill>
                  <a:latin typeface="Arial" panose="020B0604020202020204" pitchFamily="34" charset="0"/>
                  <a:ea typeface="宋体" panose="02010600030101010101" pitchFamily="2" charset="-122"/>
                </a:rPr>
                <a:t>cut</a:t>
              </a:r>
            </a:p>
          </p:txBody>
        </p:sp>
      </p:grpSp>
      <p:grpSp>
        <p:nvGrpSpPr>
          <p:cNvPr id="164981" name="Group 117"/>
          <p:cNvGrpSpPr/>
          <p:nvPr/>
        </p:nvGrpSpPr>
        <p:grpSpPr>
          <a:xfrm>
            <a:off x="3581400" y="4022725"/>
            <a:ext cx="579438" cy="1038225"/>
            <a:chOff x="3581" y="2419"/>
            <a:chExt cx="365" cy="654"/>
          </a:xfrm>
        </p:grpSpPr>
        <p:sp>
          <p:nvSpPr>
            <p:cNvPr id="54297" name="Freeform 118"/>
            <p:cNvSpPr/>
            <p:nvPr/>
          </p:nvSpPr>
          <p:spPr>
            <a:xfrm>
              <a:off x="3581" y="2496"/>
              <a:ext cx="145" cy="577"/>
            </a:xfrm>
            <a:custGeom>
              <a:avLst/>
              <a:gdLst/>
              <a:ahLst/>
              <a:cxnLst>
                <a:cxn ang="0">
                  <a:pos x="0" y="0"/>
                </a:cxn>
                <a:cxn ang="0">
                  <a:pos x="96" y="144"/>
                </a:cxn>
                <a:cxn ang="0">
                  <a:pos x="48" y="240"/>
                </a:cxn>
                <a:cxn ang="0">
                  <a:pos x="144" y="384"/>
                </a:cxn>
                <a:cxn ang="0">
                  <a:pos x="48" y="528"/>
                </a:cxn>
                <a:cxn ang="0">
                  <a:pos x="144" y="576"/>
                </a:cxn>
              </a:cxnLst>
              <a:rect l="0" t="0" r="0" b="0"/>
              <a:pathLst>
                <a:path w="145" h="577">
                  <a:moveTo>
                    <a:pt x="0" y="0"/>
                  </a:moveTo>
                  <a:lnTo>
                    <a:pt x="96" y="144"/>
                  </a:lnTo>
                  <a:lnTo>
                    <a:pt x="48" y="240"/>
                  </a:lnTo>
                  <a:lnTo>
                    <a:pt x="144" y="384"/>
                  </a:lnTo>
                  <a:lnTo>
                    <a:pt x="48" y="528"/>
                  </a:lnTo>
                  <a:lnTo>
                    <a:pt x="144" y="576"/>
                  </a:lnTo>
                </a:path>
              </a:pathLst>
            </a:custGeom>
            <a:noFill/>
            <a:ln w="38100" cap="rnd" cmpd="sng">
              <a:solidFill>
                <a:schemeClr val="tx2">
                  <a:alpha val="100000"/>
                </a:schemeClr>
              </a:solidFill>
              <a:prstDash val="solid"/>
              <a:round/>
              <a:headEnd type="none" w="sm" len="sm"/>
              <a:tailEnd type="none" w="sm" len="sm"/>
            </a:ln>
          </p:spPr>
          <p:txBody>
            <a:bodyPr/>
            <a:lstStyle/>
            <a:p>
              <a:endParaRPr lang="zh-CN" altLang="en-US"/>
            </a:p>
          </p:txBody>
        </p:sp>
        <p:sp>
          <p:nvSpPr>
            <p:cNvPr id="54298" name="Rectangle 119"/>
            <p:cNvSpPr/>
            <p:nvPr/>
          </p:nvSpPr>
          <p:spPr>
            <a:xfrm>
              <a:off x="3590" y="2419"/>
              <a:ext cx="356" cy="250"/>
            </a:xfrm>
            <a:prstGeom prst="rect">
              <a:avLst/>
            </a:prstGeom>
            <a:noFill/>
            <a:ln w="28575">
              <a:noFill/>
            </a:ln>
          </p:spPr>
          <p:txBody>
            <a:bodyPr wrap="none" lIns="92075" tIns="46038" rIns="92075" bIns="46038">
              <a:spAutoFit/>
            </a:bodyPr>
            <a:lstStyle/>
            <a:p>
              <a:pPr eaLnBrk="0" hangingPunct="0"/>
              <a:r>
                <a:rPr lang="en-US" altLang="zh-CN" sz="2000" b="1" dirty="0">
                  <a:solidFill>
                    <a:srgbClr val="000000"/>
                  </a:solidFill>
                  <a:latin typeface="Arial" panose="020B0604020202020204" pitchFamily="34" charset="0"/>
                  <a:ea typeface="宋体" panose="02010600030101010101" pitchFamily="2" charset="-122"/>
                </a:rPr>
                <a:t>cut</a:t>
              </a:r>
            </a:p>
          </p:txBody>
        </p:sp>
      </p:grpSp>
      <p:grpSp>
        <p:nvGrpSpPr>
          <p:cNvPr id="164984" name="Group 120"/>
          <p:cNvGrpSpPr/>
          <p:nvPr/>
        </p:nvGrpSpPr>
        <p:grpSpPr>
          <a:xfrm>
            <a:off x="1096963" y="4981575"/>
            <a:ext cx="3157537" cy="382588"/>
            <a:chOff x="2016" y="2977"/>
            <a:chExt cx="1968" cy="287"/>
          </a:xfrm>
        </p:grpSpPr>
        <p:sp>
          <p:nvSpPr>
            <p:cNvPr id="54295" name="Line 121"/>
            <p:cNvSpPr/>
            <p:nvPr/>
          </p:nvSpPr>
          <p:spPr>
            <a:xfrm>
              <a:off x="2016" y="3025"/>
              <a:ext cx="0" cy="239"/>
            </a:xfrm>
            <a:prstGeom prst="line">
              <a:avLst/>
            </a:prstGeom>
            <a:ln w="38100" cap="flat" cmpd="sng">
              <a:solidFill>
                <a:schemeClr val="tx1"/>
              </a:solidFill>
              <a:prstDash val="solid"/>
              <a:headEnd type="none" w="sm" len="sm"/>
              <a:tailEnd type="stealth" w="med" len="med"/>
            </a:ln>
          </p:spPr>
        </p:sp>
        <p:sp>
          <p:nvSpPr>
            <p:cNvPr id="54296" name="Line 122"/>
            <p:cNvSpPr/>
            <p:nvPr/>
          </p:nvSpPr>
          <p:spPr>
            <a:xfrm flipH="1">
              <a:off x="2687" y="2977"/>
              <a:ext cx="1297" cy="287"/>
            </a:xfrm>
            <a:prstGeom prst="line">
              <a:avLst/>
            </a:prstGeom>
            <a:ln w="38100" cap="flat" cmpd="sng">
              <a:solidFill>
                <a:schemeClr val="tx1"/>
              </a:solidFill>
              <a:prstDash val="solid"/>
              <a:headEnd type="none" w="sm" len="sm"/>
              <a:tailEnd type="stealth" w="med" len="med"/>
            </a:ln>
          </p:spPr>
        </p:sp>
      </p:grpSp>
      <p:grpSp>
        <p:nvGrpSpPr>
          <p:cNvPr id="164999" name="Group 135"/>
          <p:cNvGrpSpPr/>
          <p:nvPr/>
        </p:nvGrpSpPr>
        <p:grpSpPr>
          <a:xfrm>
            <a:off x="673100" y="5362575"/>
            <a:ext cx="2149475" cy="641350"/>
            <a:chOff x="424" y="3244"/>
            <a:chExt cx="1354" cy="404"/>
          </a:xfrm>
        </p:grpSpPr>
        <p:sp>
          <p:nvSpPr>
            <p:cNvPr id="54293" name="Rectangle 124"/>
            <p:cNvSpPr/>
            <p:nvPr/>
          </p:nvSpPr>
          <p:spPr>
            <a:xfrm>
              <a:off x="424" y="3297"/>
              <a:ext cx="1260" cy="328"/>
            </a:xfrm>
            <a:prstGeom prst="rect">
              <a:avLst/>
            </a:prstGeom>
            <a:noFill/>
            <a:ln w="12700" cap="flat" cmpd="sng">
              <a:solidFill>
                <a:srgbClr val="FE9B03"/>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54294" name="Rectangle 125"/>
            <p:cNvSpPr/>
            <p:nvPr/>
          </p:nvSpPr>
          <p:spPr>
            <a:xfrm>
              <a:off x="431" y="3244"/>
              <a:ext cx="1347" cy="404"/>
            </a:xfrm>
            <a:prstGeom prst="rect">
              <a:avLst/>
            </a:prstGeom>
            <a:noFill/>
            <a:ln w="9525">
              <a:noFill/>
            </a:ln>
          </p:spPr>
          <p:txBody>
            <a:bodyPr wrap="none" lIns="92075" tIns="46038" rIns="92075" bIns="46038">
              <a:spAutoFit/>
            </a:bodyPr>
            <a:lstStyle/>
            <a:p>
              <a:pPr eaLnBrk="0" hangingPunct="0"/>
              <a:r>
                <a:rPr lang="en-US" altLang="zh-CN" sz="2000" b="1" dirty="0">
                  <a:solidFill>
                    <a:srgbClr val="660033"/>
                  </a:solidFill>
                  <a:latin typeface="Arial" panose="020B0604020202020204" pitchFamily="34" charset="0"/>
                  <a:ea typeface="宋体" panose="02010600030101010101" pitchFamily="2" charset="-122"/>
                </a:rPr>
                <a:t>1  1  1 </a:t>
              </a:r>
              <a:r>
                <a:rPr lang="en-US" altLang="zh-CN" sz="2000" b="1" dirty="0">
                  <a:solidFill>
                    <a:srgbClr val="FF0000"/>
                  </a:solidFill>
                  <a:latin typeface="Arial" panose="020B0604020202020204" pitchFamily="34" charset="0"/>
                  <a:ea typeface="宋体" panose="02010600030101010101" pitchFamily="2" charset="-122"/>
                </a:rPr>
                <a:t> 0  0  0  0</a:t>
              </a:r>
              <a:r>
                <a:rPr lang="en-US" altLang="zh-CN" sz="3600" b="1" dirty="0">
                  <a:solidFill>
                    <a:srgbClr val="FF0000"/>
                  </a:solidFill>
                  <a:latin typeface="Arial" panose="020B0604020202020204" pitchFamily="34" charset="0"/>
                  <a:ea typeface="宋体" panose="02010600030101010101" pitchFamily="2" charset="-122"/>
                </a:rPr>
                <a:t> </a:t>
              </a:r>
            </a:p>
          </p:txBody>
        </p:sp>
      </p:grpSp>
      <p:grpSp>
        <p:nvGrpSpPr>
          <p:cNvPr id="165000" name="Group 136"/>
          <p:cNvGrpSpPr/>
          <p:nvPr/>
        </p:nvGrpSpPr>
        <p:grpSpPr>
          <a:xfrm>
            <a:off x="2882900" y="5362575"/>
            <a:ext cx="2149475" cy="641350"/>
            <a:chOff x="1816" y="3244"/>
            <a:chExt cx="1354" cy="404"/>
          </a:xfrm>
        </p:grpSpPr>
        <p:sp>
          <p:nvSpPr>
            <p:cNvPr id="54291" name="Rectangle 126"/>
            <p:cNvSpPr/>
            <p:nvPr/>
          </p:nvSpPr>
          <p:spPr>
            <a:xfrm>
              <a:off x="1816" y="3297"/>
              <a:ext cx="1260" cy="328"/>
            </a:xfrm>
            <a:prstGeom prst="rect">
              <a:avLst/>
            </a:prstGeom>
            <a:noFill/>
            <a:ln w="12700" cap="flat" cmpd="sng">
              <a:solidFill>
                <a:srgbClr val="FE9B03"/>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54292" name="Rectangle 127"/>
            <p:cNvSpPr/>
            <p:nvPr/>
          </p:nvSpPr>
          <p:spPr>
            <a:xfrm>
              <a:off x="1823" y="3244"/>
              <a:ext cx="1347" cy="404"/>
            </a:xfrm>
            <a:prstGeom prst="rect">
              <a:avLst/>
            </a:prstGeom>
            <a:noFill/>
            <a:ln w="9525">
              <a:noFill/>
            </a:ln>
          </p:spPr>
          <p:txBody>
            <a:bodyPr wrap="none" lIns="92075" tIns="46038" rIns="92075" bIns="46038">
              <a:spAutoFit/>
            </a:bodyPr>
            <a:lstStyle/>
            <a:p>
              <a:pPr eaLnBrk="0" hangingPunct="0"/>
              <a:r>
                <a:rPr lang="en-US" altLang="zh-CN" sz="2000" b="1" dirty="0">
                  <a:solidFill>
                    <a:srgbClr val="FF0000"/>
                  </a:solidFill>
                  <a:latin typeface="Arial" panose="020B0604020202020204" pitchFamily="34" charset="0"/>
                  <a:ea typeface="宋体" panose="02010600030101010101" pitchFamily="2" charset="-122"/>
                </a:rPr>
                <a:t>0  0  0</a:t>
              </a:r>
              <a:r>
                <a:rPr lang="en-US" altLang="zh-CN" sz="2000" b="1" dirty="0">
                  <a:solidFill>
                    <a:srgbClr val="660033"/>
                  </a:solidFill>
                  <a:latin typeface="Arial" panose="020B0604020202020204" pitchFamily="34" charset="0"/>
                  <a:ea typeface="宋体" panose="02010600030101010101" pitchFamily="2" charset="-122"/>
                </a:rPr>
                <a:t>  1  1  1  1</a:t>
              </a:r>
              <a:r>
                <a:rPr lang="en-US" altLang="zh-CN" sz="3600" b="1" dirty="0">
                  <a:solidFill>
                    <a:srgbClr val="660033"/>
                  </a:solidFill>
                  <a:latin typeface="Arial" panose="020B0604020202020204" pitchFamily="34" charset="0"/>
                  <a:ea typeface="宋体" panose="02010600030101010101" pitchFamily="2" charset="-122"/>
                </a:rPr>
                <a:t> </a:t>
              </a:r>
            </a:p>
          </p:txBody>
        </p:sp>
      </p:grpSp>
      <p:grpSp>
        <p:nvGrpSpPr>
          <p:cNvPr id="164998" name="Group 134"/>
          <p:cNvGrpSpPr/>
          <p:nvPr/>
        </p:nvGrpSpPr>
        <p:grpSpPr>
          <a:xfrm>
            <a:off x="2120900" y="4981575"/>
            <a:ext cx="2133600" cy="457200"/>
            <a:chOff x="1336" y="3004"/>
            <a:chExt cx="1344" cy="288"/>
          </a:xfrm>
        </p:grpSpPr>
        <p:sp>
          <p:nvSpPr>
            <p:cNvPr id="54289" name="Line 129"/>
            <p:cNvSpPr/>
            <p:nvPr/>
          </p:nvSpPr>
          <p:spPr>
            <a:xfrm>
              <a:off x="1336" y="3004"/>
              <a:ext cx="1344" cy="240"/>
            </a:xfrm>
            <a:prstGeom prst="line">
              <a:avLst/>
            </a:prstGeom>
            <a:ln w="38100" cap="flat" cmpd="sng">
              <a:solidFill>
                <a:schemeClr val="tx1"/>
              </a:solidFill>
              <a:prstDash val="solid"/>
              <a:headEnd type="none" w="med" len="med"/>
              <a:tailEnd type="triangle" w="med" len="med"/>
            </a:ln>
          </p:spPr>
        </p:sp>
        <p:sp>
          <p:nvSpPr>
            <p:cNvPr id="54290" name="Line 130"/>
            <p:cNvSpPr/>
            <p:nvPr/>
          </p:nvSpPr>
          <p:spPr>
            <a:xfrm>
              <a:off x="2056" y="3004"/>
              <a:ext cx="1" cy="288"/>
            </a:xfrm>
            <a:prstGeom prst="line">
              <a:avLst/>
            </a:prstGeom>
            <a:ln w="38100" cap="flat" cmpd="sng">
              <a:solidFill>
                <a:schemeClr val="tx1"/>
              </a:solidFill>
              <a:prstDash val="solid"/>
              <a:headEnd type="none" w="med" len="med"/>
              <a:tailEnd type="triangle" w="med" len="med"/>
            </a:ln>
          </p:spPr>
        </p:sp>
      </p:grpSp>
      <p:pic>
        <p:nvPicPr>
          <p:cNvPr id="164995" name="Picture 131" descr="eleph2"/>
          <p:cNvPicPr>
            <a:picLocks noChangeAspect="1"/>
          </p:cNvPicPr>
          <p:nvPr/>
        </p:nvPicPr>
        <p:blipFill>
          <a:blip r:embed="rId7"/>
          <a:stretch>
            <a:fillRect/>
          </a:stretch>
        </p:blipFill>
        <p:spPr>
          <a:xfrm>
            <a:off x="6553200" y="4175125"/>
            <a:ext cx="1552575" cy="923925"/>
          </a:xfrm>
          <a:prstGeom prst="rect">
            <a:avLst/>
          </a:prstGeom>
          <a:noFill/>
          <a:ln w="9525">
            <a:noFill/>
          </a:ln>
        </p:spPr>
      </p:pic>
      <p:grpSp>
        <p:nvGrpSpPr>
          <p:cNvPr id="164997" name="Group 133"/>
          <p:cNvGrpSpPr/>
          <p:nvPr/>
        </p:nvGrpSpPr>
        <p:grpSpPr>
          <a:xfrm>
            <a:off x="5181600" y="5318125"/>
            <a:ext cx="2857500" cy="847725"/>
            <a:chOff x="3264" y="3216"/>
            <a:chExt cx="1800" cy="534"/>
          </a:xfrm>
        </p:grpSpPr>
        <p:sp>
          <p:nvSpPr>
            <p:cNvPr id="54287" name="Rectangle 128"/>
            <p:cNvSpPr/>
            <p:nvPr/>
          </p:nvSpPr>
          <p:spPr>
            <a:xfrm>
              <a:off x="3264" y="3264"/>
              <a:ext cx="809" cy="250"/>
            </a:xfrm>
            <a:prstGeom prst="rect">
              <a:avLst/>
            </a:prstGeom>
            <a:noFill/>
            <a:ln w="9525">
              <a:noFill/>
            </a:ln>
          </p:spPr>
          <p:txBody>
            <a:bodyPr wrap="none" lIns="92075" tIns="46038" rIns="92075" bIns="46038">
              <a:spAutoFit/>
            </a:bodyPr>
            <a:lstStyle/>
            <a:p>
              <a:pPr eaLnBrk="0" hangingPunct="0"/>
              <a:r>
                <a:rPr lang="en-US" altLang="zh-CN" sz="2000" b="1" dirty="0">
                  <a:solidFill>
                    <a:srgbClr val="0000DE"/>
                  </a:solidFill>
                  <a:latin typeface="Arial" panose="020B0604020202020204" pitchFamily="34" charset="0"/>
                  <a:ea typeface="宋体" panose="02010600030101010101" pitchFamily="2" charset="-122"/>
                </a:rPr>
                <a:t>offspring</a:t>
              </a:r>
            </a:p>
          </p:txBody>
        </p:sp>
        <p:pic>
          <p:nvPicPr>
            <p:cNvPr id="54288" name="Picture 132" descr="eleph2b"/>
            <p:cNvPicPr>
              <a:picLocks noChangeAspect="1"/>
            </p:cNvPicPr>
            <p:nvPr/>
          </p:nvPicPr>
          <p:blipFill>
            <a:blip r:embed="rId8"/>
            <a:stretch>
              <a:fillRect/>
            </a:stretch>
          </p:blipFill>
          <p:spPr>
            <a:xfrm>
              <a:off x="4080" y="3216"/>
              <a:ext cx="984" cy="534"/>
            </a:xfrm>
            <a:prstGeom prst="rect">
              <a:avLst/>
            </a:prstGeom>
            <a:noFill/>
            <a:ln w="9525">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4868"/>
                                        </p:tgtEl>
                                        <p:attrNameLst>
                                          <p:attrName>style.visibility</p:attrName>
                                        </p:attrNameLst>
                                      </p:cBhvr>
                                      <p:to>
                                        <p:strVal val="visible"/>
                                      </p:to>
                                    </p:set>
                                    <p:animEffect transition="in" filter="blinds(horizontal)">
                                      <p:cBhvr>
                                        <p:cTn id="7" dur="500"/>
                                        <p:tgtEl>
                                          <p:spTgt spid="1648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970"/>
                                        </p:tgtEl>
                                        <p:attrNameLst>
                                          <p:attrName>style.visibility</p:attrName>
                                        </p:attrNameLst>
                                      </p:cBhvr>
                                      <p:to>
                                        <p:strVal val="visible"/>
                                      </p:to>
                                    </p:set>
                                    <p:animEffect transition="in" filter="blinds(horizontal)">
                                      <p:cBhvr>
                                        <p:cTn id="12" dur="500"/>
                                        <p:tgtEl>
                                          <p:spTgt spid="1649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4971"/>
                                        </p:tgtEl>
                                        <p:attrNameLst>
                                          <p:attrName>style.visibility</p:attrName>
                                        </p:attrNameLst>
                                      </p:cBhvr>
                                      <p:to>
                                        <p:strVal val="visible"/>
                                      </p:to>
                                    </p:set>
                                    <p:animEffect transition="in" filter="blinds(horizontal)">
                                      <p:cBhvr>
                                        <p:cTn id="17" dur="500"/>
                                        <p:tgtEl>
                                          <p:spTgt spid="16497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4995"/>
                                        </p:tgtEl>
                                        <p:attrNameLst>
                                          <p:attrName>style.visibility</p:attrName>
                                        </p:attrNameLst>
                                      </p:cBhvr>
                                      <p:to>
                                        <p:strVal val="visible"/>
                                      </p:to>
                                    </p:set>
                                    <p:animEffect transition="in" filter="blinds(horizontal)">
                                      <p:cBhvr>
                                        <p:cTn id="22" dur="500"/>
                                        <p:tgtEl>
                                          <p:spTgt spid="16499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64978"/>
                                        </p:tgtEl>
                                        <p:attrNameLst>
                                          <p:attrName>style.visibility</p:attrName>
                                        </p:attrNameLst>
                                      </p:cBhvr>
                                      <p:to>
                                        <p:strVal val="visible"/>
                                      </p:to>
                                    </p:set>
                                    <p:animEffect transition="in" filter="wipe(up)">
                                      <p:cBhvr>
                                        <p:cTn id="27" dur="500"/>
                                        <p:tgtEl>
                                          <p:spTgt spid="16497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64981"/>
                                        </p:tgtEl>
                                        <p:attrNameLst>
                                          <p:attrName>style.visibility</p:attrName>
                                        </p:attrNameLst>
                                      </p:cBhvr>
                                      <p:to>
                                        <p:strVal val="visible"/>
                                      </p:to>
                                    </p:set>
                                    <p:animEffect transition="in" filter="wipe(up)">
                                      <p:cBhvr>
                                        <p:cTn id="32" dur="500"/>
                                        <p:tgtEl>
                                          <p:spTgt spid="16498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64984"/>
                                        </p:tgtEl>
                                        <p:attrNameLst>
                                          <p:attrName>style.visibility</p:attrName>
                                        </p:attrNameLst>
                                      </p:cBhvr>
                                      <p:to>
                                        <p:strVal val="visible"/>
                                      </p:to>
                                    </p:set>
                                    <p:animEffect transition="in" filter="wipe(up)">
                                      <p:cBhvr>
                                        <p:cTn id="37" dur="500"/>
                                        <p:tgtEl>
                                          <p:spTgt spid="164984"/>
                                        </p:tgtEl>
                                      </p:cBhvr>
                                    </p:animEffect>
                                  </p:childTnLst>
                                </p:cTn>
                              </p:par>
                            </p:childTnLst>
                          </p:cTn>
                        </p:par>
                        <p:par>
                          <p:cTn id="38" fill="hold">
                            <p:stCondLst>
                              <p:cond delay="500"/>
                            </p:stCondLst>
                            <p:childTnLst>
                              <p:par>
                                <p:cTn id="39" presetID="3" presetClass="entr" presetSubtype="10" fill="hold" nodeType="afterEffect">
                                  <p:stCondLst>
                                    <p:cond delay="0"/>
                                  </p:stCondLst>
                                  <p:childTnLst>
                                    <p:set>
                                      <p:cBhvr>
                                        <p:cTn id="40" dur="1" fill="hold">
                                          <p:stCondLst>
                                            <p:cond delay="0"/>
                                          </p:stCondLst>
                                        </p:cTn>
                                        <p:tgtEl>
                                          <p:spTgt spid="164999"/>
                                        </p:tgtEl>
                                        <p:attrNameLst>
                                          <p:attrName>style.visibility</p:attrName>
                                        </p:attrNameLst>
                                      </p:cBhvr>
                                      <p:to>
                                        <p:strVal val="visible"/>
                                      </p:to>
                                    </p:set>
                                    <p:animEffect transition="in" filter="blinds(horizontal)">
                                      <p:cBhvr>
                                        <p:cTn id="41" dur="500"/>
                                        <p:tgtEl>
                                          <p:spTgt spid="16499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164998"/>
                                        </p:tgtEl>
                                        <p:attrNameLst>
                                          <p:attrName>style.visibility</p:attrName>
                                        </p:attrNameLst>
                                      </p:cBhvr>
                                      <p:to>
                                        <p:strVal val="visible"/>
                                      </p:to>
                                    </p:set>
                                    <p:animEffect transition="in" filter="wipe(up)">
                                      <p:cBhvr>
                                        <p:cTn id="46" dur="500"/>
                                        <p:tgtEl>
                                          <p:spTgt spid="164998"/>
                                        </p:tgtEl>
                                      </p:cBhvr>
                                    </p:animEffect>
                                  </p:childTnLst>
                                </p:cTn>
                              </p:par>
                            </p:childTnLst>
                          </p:cTn>
                        </p:par>
                        <p:par>
                          <p:cTn id="47" fill="hold">
                            <p:stCondLst>
                              <p:cond delay="500"/>
                            </p:stCondLst>
                            <p:childTnLst>
                              <p:par>
                                <p:cTn id="48" presetID="3" presetClass="entr" presetSubtype="10" fill="hold" nodeType="afterEffect">
                                  <p:stCondLst>
                                    <p:cond delay="0"/>
                                  </p:stCondLst>
                                  <p:childTnLst>
                                    <p:set>
                                      <p:cBhvr>
                                        <p:cTn id="49" dur="1" fill="hold">
                                          <p:stCondLst>
                                            <p:cond delay="0"/>
                                          </p:stCondLst>
                                        </p:cTn>
                                        <p:tgtEl>
                                          <p:spTgt spid="165000"/>
                                        </p:tgtEl>
                                        <p:attrNameLst>
                                          <p:attrName>style.visibility</p:attrName>
                                        </p:attrNameLst>
                                      </p:cBhvr>
                                      <p:to>
                                        <p:strVal val="visible"/>
                                      </p:to>
                                    </p:set>
                                    <p:animEffect transition="in" filter="blinds(horizontal)">
                                      <p:cBhvr>
                                        <p:cTn id="50" dur="500"/>
                                        <p:tgtEl>
                                          <p:spTgt spid="165000"/>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164997"/>
                                        </p:tgtEl>
                                        <p:attrNameLst>
                                          <p:attrName>style.visibility</p:attrName>
                                        </p:attrNameLst>
                                      </p:cBhvr>
                                      <p:to>
                                        <p:strVal val="visible"/>
                                      </p:to>
                                    </p:set>
                                    <p:animEffect transition="in" filter="blinds(horizontal)">
                                      <p:cBhvr>
                                        <p:cTn id="55" dur="500"/>
                                        <p:tgtEl>
                                          <p:spTgt spid="164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7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733425" y="188640"/>
            <a:ext cx="7581900" cy="1008062"/>
          </a:xfrm>
          <a:noFill/>
          <a:ln>
            <a:noFill/>
          </a:ln>
          <a:effectLst/>
          <a:sp3d prstMaterial="plastic"/>
        </p:spPr>
        <p:txBody>
          <a:bodyPr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a:t>
            </a:r>
            <a:r>
              <a:rPr kumimoji="0" lang="en-GB"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 </a:t>
            </a: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Crossover in GAs</a:t>
            </a:r>
          </a:p>
        </p:txBody>
      </p:sp>
      <p:sp>
        <p:nvSpPr>
          <p:cNvPr id="55299" name="Rectangle 19"/>
          <p:cNvSpPr>
            <a:spLocks noGrp="1"/>
          </p:cNvSpPr>
          <p:nvPr>
            <p:ph type="body"/>
          </p:nvPr>
        </p:nvSpPr>
        <p:spPr>
          <a:xfrm>
            <a:off x="700088" y="1268413"/>
            <a:ext cx="8229600" cy="2016125"/>
          </a:xfrm>
        </p:spPr>
        <p:txBody>
          <a:bodyPr vert="horz" wrap="square" anchor="t"/>
          <a:lstStyle/>
          <a:p>
            <a:r>
              <a:rPr lang="en-US" altLang="zh-CN" dirty="0">
                <a:latin typeface="Times New Roman" panose="02020603050405020304" pitchFamily="18" charset="0"/>
                <a:cs typeface="Times New Roman" panose="02020603050405020304" pitchFamily="18" charset="0"/>
              </a:rPr>
              <a:t>Example for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=2, </a:t>
            </a:r>
            <a:r>
              <a:rPr lang="en-US" altLang="zh-CN" i="1" dirty="0">
                <a:solidFill>
                  <a:srgbClr val="FF0000"/>
                </a:solidFill>
                <a:latin typeface="Times New Roman" panose="02020603050405020304" pitchFamily="18" charset="0"/>
                <a:cs typeface="Times New Roman" panose="02020603050405020304" pitchFamily="18" charset="0"/>
              </a:rPr>
              <a:t>Two point</a:t>
            </a:r>
            <a:r>
              <a:rPr lang="en-US" altLang="zh-CN" dirty="0">
                <a:latin typeface="Times New Roman" panose="02020603050405020304" pitchFamily="18" charset="0"/>
                <a:cs typeface="Times New Roman" panose="02020603050405020304" pitchFamily="18" charset="0"/>
              </a:rPr>
              <a:t> crossover </a:t>
            </a:r>
          </a:p>
          <a:p>
            <a:pPr lvl="1"/>
            <a:r>
              <a:rPr lang="en-US" altLang="zh-CN" dirty="0">
                <a:latin typeface="Times New Roman" panose="02020603050405020304" pitchFamily="18" charset="0"/>
                <a:cs typeface="Times New Roman" panose="02020603050405020304" pitchFamily="18" charset="0"/>
              </a:rPr>
              <a:t>Randomly two positions in the chromosomes are chosen</a:t>
            </a:r>
          </a:p>
          <a:p>
            <a:pPr lvl="1"/>
            <a:r>
              <a:rPr lang="en-US" altLang="zh-CN" dirty="0">
                <a:latin typeface="Times New Roman" panose="02020603050405020304" pitchFamily="18" charset="0"/>
                <a:cs typeface="Times New Roman" panose="02020603050405020304" pitchFamily="18" charset="0"/>
              </a:rPr>
              <a:t>Avoids that genes at the head and genes at the tail of a chromosome are always split when recombined</a:t>
            </a:r>
            <a:endParaRPr lang="zh-CN" altLang="en-US" dirty="0">
              <a:latin typeface="Times New Roman" panose="02020603050405020304" pitchFamily="18" charset="0"/>
              <a:ea typeface="Times New Roman" panose="02020603050405020304" pitchFamily="18" charset="0"/>
            </a:endParaRPr>
          </a:p>
        </p:txBody>
      </p:sp>
      <p:sp>
        <p:nvSpPr>
          <p:cNvPr id="50182" name="Line 4"/>
          <p:cNvSpPr/>
          <p:nvPr/>
        </p:nvSpPr>
        <p:spPr>
          <a:xfrm>
            <a:off x="3806825" y="3875088"/>
            <a:ext cx="1588" cy="457200"/>
          </a:xfrm>
          <a:prstGeom prst="line">
            <a:avLst/>
          </a:prstGeom>
          <a:ln w="28575" cap="flat" cmpd="sng">
            <a:solidFill>
              <a:schemeClr val="tx1"/>
            </a:solidFill>
            <a:prstDash val="solid"/>
            <a:headEnd type="none" w="sm" len="sm"/>
            <a:tailEnd type="triangle" w="sm" len="sm"/>
          </a:ln>
        </p:spPr>
      </p:sp>
      <p:sp>
        <p:nvSpPr>
          <p:cNvPr id="50183" name="Line 5"/>
          <p:cNvSpPr/>
          <p:nvPr/>
        </p:nvSpPr>
        <p:spPr>
          <a:xfrm>
            <a:off x="6372225" y="3860800"/>
            <a:ext cx="1588" cy="457200"/>
          </a:xfrm>
          <a:prstGeom prst="line">
            <a:avLst/>
          </a:prstGeom>
          <a:ln w="28575" cap="flat" cmpd="sng">
            <a:solidFill>
              <a:schemeClr val="tx1"/>
            </a:solidFill>
            <a:prstDash val="solid"/>
            <a:headEnd type="none" w="sm" len="sm"/>
            <a:tailEnd type="triangle" w="sm" len="sm"/>
          </a:ln>
        </p:spPr>
      </p:sp>
      <p:sp>
        <p:nvSpPr>
          <p:cNvPr id="50184" name="AutoShape 6"/>
          <p:cNvSpPr/>
          <p:nvPr/>
        </p:nvSpPr>
        <p:spPr>
          <a:xfrm rot="-5400000">
            <a:off x="3379788" y="4378325"/>
            <a:ext cx="74612" cy="728663"/>
          </a:xfrm>
          <a:prstGeom prst="leftBrace">
            <a:avLst>
              <a:gd name="adj1" fmla="val 81383"/>
              <a:gd name="adj2" fmla="val 50000"/>
            </a:avLst>
          </a:prstGeom>
          <a:noFill/>
          <a:ln w="28575" cap="flat" cmpd="sng">
            <a:solidFill>
              <a:schemeClr val="tx1"/>
            </a:solidFill>
            <a:prstDash val="solid"/>
            <a:headEnd type="none" w="sm" len="sm"/>
            <a:tailEnd type="none" w="sm" len="sm"/>
          </a:ln>
        </p:spPr>
        <p:txBody>
          <a:bodyPr vert="eaVert" wrap="none" anchor="ctr"/>
          <a:lstStyle/>
          <a:p>
            <a:endParaRPr lang="zh-CN" altLang="en-US" dirty="0">
              <a:solidFill>
                <a:srgbClr val="000000"/>
              </a:solidFill>
              <a:latin typeface="Arial" panose="020B0604020202020204" pitchFamily="34" charset="0"/>
              <a:ea typeface="宋体" panose="02010600030101010101" pitchFamily="2" charset="-122"/>
            </a:endParaRPr>
          </a:p>
        </p:txBody>
      </p:sp>
      <p:sp>
        <p:nvSpPr>
          <p:cNvPr id="50185" name="AutoShape 7"/>
          <p:cNvSpPr/>
          <p:nvPr/>
        </p:nvSpPr>
        <p:spPr>
          <a:xfrm rot="-5400000">
            <a:off x="5945188" y="4333875"/>
            <a:ext cx="74612" cy="728663"/>
          </a:xfrm>
          <a:prstGeom prst="leftBrace">
            <a:avLst>
              <a:gd name="adj1" fmla="val 81383"/>
              <a:gd name="adj2" fmla="val 50000"/>
            </a:avLst>
          </a:prstGeom>
          <a:noFill/>
          <a:ln w="28575" cap="flat" cmpd="sng">
            <a:solidFill>
              <a:schemeClr val="tx1"/>
            </a:solidFill>
            <a:prstDash val="solid"/>
            <a:headEnd type="none" w="sm" len="sm"/>
            <a:tailEnd type="none" w="sm" len="sm"/>
          </a:ln>
        </p:spPr>
        <p:txBody>
          <a:bodyPr vert="eaVert" wrap="none" anchor="ctr"/>
          <a:lstStyle/>
          <a:p>
            <a:endParaRPr lang="zh-CN" altLang="en-US" dirty="0">
              <a:solidFill>
                <a:srgbClr val="000000"/>
              </a:solidFill>
              <a:latin typeface="Arial" panose="020B0604020202020204" pitchFamily="34" charset="0"/>
              <a:ea typeface="宋体" panose="02010600030101010101" pitchFamily="2" charset="-122"/>
            </a:endParaRPr>
          </a:p>
        </p:txBody>
      </p:sp>
      <p:sp>
        <p:nvSpPr>
          <p:cNvPr id="50186" name="AutoShape 8"/>
          <p:cNvSpPr/>
          <p:nvPr/>
        </p:nvSpPr>
        <p:spPr>
          <a:xfrm rot="-5400000">
            <a:off x="6719888" y="4368800"/>
            <a:ext cx="74612" cy="690563"/>
          </a:xfrm>
          <a:prstGeom prst="leftBrace">
            <a:avLst>
              <a:gd name="adj1" fmla="val 77128"/>
              <a:gd name="adj2" fmla="val 50000"/>
            </a:avLst>
          </a:prstGeom>
          <a:noFill/>
          <a:ln w="28575" cap="flat" cmpd="sng">
            <a:solidFill>
              <a:schemeClr val="tx1"/>
            </a:solidFill>
            <a:prstDash val="solid"/>
            <a:headEnd type="none" w="sm" len="sm"/>
            <a:tailEnd type="none" w="sm" len="sm"/>
          </a:ln>
        </p:spPr>
        <p:txBody>
          <a:bodyPr vert="eaVert" wrap="none" anchor="ctr"/>
          <a:lstStyle/>
          <a:p>
            <a:endParaRPr lang="zh-CN" altLang="en-US" dirty="0">
              <a:solidFill>
                <a:srgbClr val="000000"/>
              </a:solidFill>
              <a:latin typeface="Arial" panose="020B0604020202020204" pitchFamily="34" charset="0"/>
              <a:ea typeface="宋体" panose="02010600030101010101" pitchFamily="2" charset="-122"/>
            </a:endParaRPr>
          </a:p>
        </p:txBody>
      </p:sp>
      <p:sp>
        <p:nvSpPr>
          <p:cNvPr id="50187" name="AutoShape 9"/>
          <p:cNvSpPr/>
          <p:nvPr/>
        </p:nvSpPr>
        <p:spPr>
          <a:xfrm rot="-5400000">
            <a:off x="4175125" y="4395788"/>
            <a:ext cx="74613" cy="715962"/>
          </a:xfrm>
          <a:prstGeom prst="leftBrace">
            <a:avLst>
              <a:gd name="adj1" fmla="val 79963"/>
              <a:gd name="adj2" fmla="val 50000"/>
            </a:avLst>
          </a:prstGeom>
          <a:noFill/>
          <a:ln w="28575" cap="flat" cmpd="sng">
            <a:solidFill>
              <a:schemeClr val="tx1"/>
            </a:solidFill>
            <a:prstDash val="solid"/>
            <a:headEnd type="none" w="sm" len="sm"/>
            <a:tailEnd type="none" w="sm" len="sm"/>
          </a:ln>
        </p:spPr>
        <p:txBody>
          <a:bodyPr vert="eaVert" wrap="none" anchor="ctr"/>
          <a:lstStyle/>
          <a:p>
            <a:endParaRPr lang="zh-CN" altLang="en-US" dirty="0">
              <a:solidFill>
                <a:srgbClr val="000000"/>
              </a:solidFill>
              <a:latin typeface="Arial" panose="020B0604020202020204" pitchFamily="34" charset="0"/>
              <a:ea typeface="宋体" panose="02010600030101010101" pitchFamily="2" charset="-122"/>
            </a:endParaRPr>
          </a:p>
        </p:txBody>
      </p:sp>
      <p:sp>
        <p:nvSpPr>
          <p:cNvPr id="55306" name="AutoShape 10"/>
          <p:cNvSpPr/>
          <p:nvPr/>
        </p:nvSpPr>
        <p:spPr>
          <a:xfrm rot="5400000">
            <a:off x="3382963" y="4976813"/>
            <a:ext cx="74612" cy="728662"/>
          </a:xfrm>
          <a:prstGeom prst="leftBrace">
            <a:avLst>
              <a:gd name="adj1" fmla="val 81383"/>
              <a:gd name="adj2" fmla="val 50000"/>
            </a:avLst>
          </a:prstGeom>
          <a:noFill/>
          <a:ln w="28575" cap="flat" cmpd="sng">
            <a:solidFill>
              <a:schemeClr val="tx1"/>
            </a:solidFill>
            <a:prstDash val="solid"/>
            <a:headEnd type="none" w="sm" len="sm"/>
            <a:tailEnd type="none" w="sm" len="sm"/>
          </a:ln>
        </p:spPr>
        <p:txBody>
          <a:bodyPr rot="10800000" vert="eaVert" wrap="none" anchor="ctr"/>
          <a:lstStyle/>
          <a:p>
            <a:endParaRPr lang="zh-CN" altLang="en-US" dirty="0">
              <a:solidFill>
                <a:srgbClr val="000000"/>
              </a:solidFill>
              <a:latin typeface="Arial" panose="020B0604020202020204" pitchFamily="34" charset="0"/>
              <a:ea typeface="宋体" panose="02010600030101010101" pitchFamily="2" charset="-122"/>
            </a:endParaRPr>
          </a:p>
        </p:txBody>
      </p:sp>
      <p:sp>
        <p:nvSpPr>
          <p:cNvPr id="55307" name="AutoShape 11"/>
          <p:cNvSpPr/>
          <p:nvPr/>
        </p:nvSpPr>
        <p:spPr>
          <a:xfrm rot="5400000">
            <a:off x="5946775" y="4991100"/>
            <a:ext cx="74613" cy="728663"/>
          </a:xfrm>
          <a:prstGeom prst="leftBrace">
            <a:avLst>
              <a:gd name="adj1" fmla="val 81382"/>
              <a:gd name="adj2" fmla="val 50000"/>
            </a:avLst>
          </a:prstGeom>
          <a:noFill/>
          <a:ln w="28575" cap="flat" cmpd="sng">
            <a:solidFill>
              <a:schemeClr val="tx1"/>
            </a:solidFill>
            <a:prstDash val="solid"/>
            <a:headEnd type="none" w="sm" len="sm"/>
            <a:tailEnd type="none" w="sm" len="sm"/>
          </a:ln>
        </p:spPr>
        <p:txBody>
          <a:bodyPr rot="10800000" vert="eaVert" wrap="none" anchor="ctr"/>
          <a:lstStyle/>
          <a:p>
            <a:endParaRPr lang="zh-CN" altLang="en-US" dirty="0">
              <a:solidFill>
                <a:srgbClr val="000000"/>
              </a:solidFill>
              <a:latin typeface="Arial" panose="020B0604020202020204" pitchFamily="34" charset="0"/>
              <a:ea typeface="宋体" panose="02010600030101010101" pitchFamily="2" charset="-122"/>
            </a:endParaRPr>
          </a:p>
        </p:txBody>
      </p:sp>
      <p:sp>
        <p:nvSpPr>
          <p:cNvPr id="55308" name="AutoShape 12"/>
          <p:cNvSpPr/>
          <p:nvPr/>
        </p:nvSpPr>
        <p:spPr>
          <a:xfrm rot="5400000">
            <a:off x="6697663" y="4991100"/>
            <a:ext cx="74612" cy="739775"/>
          </a:xfrm>
          <a:prstGeom prst="leftBrace">
            <a:avLst>
              <a:gd name="adj1" fmla="val 82624"/>
              <a:gd name="adj2" fmla="val 50000"/>
            </a:avLst>
          </a:prstGeom>
          <a:noFill/>
          <a:ln w="28575" cap="flat" cmpd="sng">
            <a:solidFill>
              <a:schemeClr val="tx1"/>
            </a:solidFill>
            <a:prstDash val="solid"/>
            <a:headEnd type="none" w="sm" len="sm"/>
            <a:tailEnd type="none" w="sm" len="sm"/>
          </a:ln>
        </p:spPr>
        <p:txBody>
          <a:bodyPr rot="10800000" vert="eaVert" wrap="none" anchor="ctr"/>
          <a:lstStyle/>
          <a:p>
            <a:endParaRPr lang="zh-CN" altLang="en-US" dirty="0">
              <a:solidFill>
                <a:srgbClr val="000000"/>
              </a:solidFill>
              <a:latin typeface="Arial" panose="020B0604020202020204" pitchFamily="34" charset="0"/>
              <a:ea typeface="宋体" panose="02010600030101010101" pitchFamily="2" charset="-122"/>
            </a:endParaRPr>
          </a:p>
        </p:txBody>
      </p:sp>
      <p:sp>
        <p:nvSpPr>
          <p:cNvPr id="55309" name="AutoShape 13"/>
          <p:cNvSpPr/>
          <p:nvPr/>
        </p:nvSpPr>
        <p:spPr>
          <a:xfrm rot="5400000">
            <a:off x="4098925" y="4975225"/>
            <a:ext cx="74613" cy="752475"/>
          </a:xfrm>
          <a:prstGeom prst="leftBrace">
            <a:avLst>
              <a:gd name="adj1" fmla="val 84041"/>
              <a:gd name="adj2" fmla="val 50000"/>
            </a:avLst>
          </a:prstGeom>
          <a:noFill/>
          <a:ln w="28575" cap="flat" cmpd="sng">
            <a:solidFill>
              <a:schemeClr val="tx1"/>
            </a:solidFill>
            <a:prstDash val="solid"/>
            <a:headEnd type="none" w="sm" len="sm"/>
            <a:tailEnd type="none" w="sm" len="sm"/>
          </a:ln>
        </p:spPr>
        <p:txBody>
          <a:bodyPr rot="10800000" vert="eaVert" wrap="none" anchor="ctr"/>
          <a:lstStyle/>
          <a:p>
            <a:endParaRPr lang="zh-CN" altLang="en-US" dirty="0">
              <a:solidFill>
                <a:srgbClr val="000000"/>
              </a:solidFill>
              <a:latin typeface="Arial" panose="020B0604020202020204" pitchFamily="34" charset="0"/>
              <a:ea typeface="宋体" panose="02010600030101010101" pitchFamily="2" charset="-122"/>
            </a:endParaRPr>
          </a:p>
        </p:txBody>
      </p:sp>
      <p:cxnSp>
        <p:nvCxnSpPr>
          <p:cNvPr id="50192" name="AutoShape 14"/>
          <p:cNvCxnSpPr>
            <a:stCxn id="50185" idx="1"/>
            <a:endCxn id="55307" idx="1"/>
          </p:cNvCxnSpPr>
          <p:nvPr/>
        </p:nvCxnSpPr>
        <p:spPr>
          <a:xfrm>
            <a:off x="5983288" y="4752975"/>
            <a:ext cx="3175" cy="552450"/>
          </a:xfrm>
          <a:prstGeom prst="straightConnector1">
            <a:avLst/>
          </a:prstGeom>
          <a:ln w="28575" cap="flat" cmpd="sng">
            <a:solidFill>
              <a:srgbClr val="0066FF"/>
            </a:solidFill>
            <a:prstDash val="solid"/>
            <a:headEnd type="none" w="sm" len="sm"/>
            <a:tailEnd type="triangle" w="sm" len="sm"/>
          </a:ln>
        </p:spPr>
      </p:cxnSp>
      <p:cxnSp>
        <p:nvCxnSpPr>
          <p:cNvPr id="50193" name="AutoShape 15"/>
          <p:cNvCxnSpPr>
            <a:stCxn id="50184" idx="1"/>
            <a:endCxn id="55306" idx="1"/>
          </p:cNvCxnSpPr>
          <p:nvPr/>
        </p:nvCxnSpPr>
        <p:spPr>
          <a:xfrm>
            <a:off x="3417888" y="4797425"/>
            <a:ext cx="4762" cy="493713"/>
          </a:xfrm>
          <a:prstGeom prst="straightConnector1">
            <a:avLst/>
          </a:prstGeom>
          <a:ln w="28575" cap="flat" cmpd="sng">
            <a:solidFill>
              <a:srgbClr val="CC0066"/>
            </a:solidFill>
            <a:prstDash val="solid"/>
            <a:headEnd type="none" w="sm" len="sm"/>
            <a:tailEnd type="triangle" w="sm" len="sm"/>
          </a:ln>
        </p:spPr>
      </p:cxnSp>
      <p:cxnSp>
        <p:nvCxnSpPr>
          <p:cNvPr id="50194" name="AutoShape 16"/>
          <p:cNvCxnSpPr>
            <a:stCxn id="50187" idx="1"/>
            <a:endCxn id="55308" idx="1"/>
          </p:cNvCxnSpPr>
          <p:nvPr/>
        </p:nvCxnSpPr>
        <p:spPr>
          <a:xfrm>
            <a:off x="4213225" y="4808538"/>
            <a:ext cx="2524125" cy="501650"/>
          </a:xfrm>
          <a:prstGeom prst="straightConnector1">
            <a:avLst/>
          </a:prstGeom>
          <a:ln w="28575" cap="flat" cmpd="sng">
            <a:solidFill>
              <a:srgbClr val="CC0066"/>
            </a:solidFill>
            <a:prstDash val="solid"/>
            <a:headEnd type="none" w="sm" len="sm"/>
            <a:tailEnd type="triangle" w="sm" len="sm"/>
          </a:ln>
        </p:spPr>
      </p:cxnSp>
      <p:cxnSp>
        <p:nvCxnSpPr>
          <p:cNvPr id="50195" name="AutoShape 17"/>
          <p:cNvCxnSpPr>
            <a:stCxn id="50186" idx="1"/>
            <a:endCxn id="55309" idx="1"/>
          </p:cNvCxnSpPr>
          <p:nvPr/>
        </p:nvCxnSpPr>
        <p:spPr>
          <a:xfrm flipH="1">
            <a:off x="4138613" y="4768850"/>
            <a:ext cx="2619375" cy="531813"/>
          </a:xfrm>
          <a:prstGeom prst="straightConnector1">
            <a:avLst/>
          </a:prstGeom>
          <a:ln w="28575" cap="flat" cmpd="sng">
            <a:solidFill>
              <a:srgbClr val="0066FF"/>
            </a:solidFill>
            <a:prstDash val="solid"/>
            <a:headEnd type="none" w="sm" len="sm"/>
            <a:tailEnd type="triangle" w="sm" len="sm"/>
          </a:ln>
        </p:spPr>
      </p:cxnSp>
      <p:sp>
        <p:nvSpPr>
          <p:cNvPr id="50196" name="Text Box 18"/>
          <p:cNvSpPr txBox="1"/>
          <p:nvPr/>
        </p:nvSpPr>
        <p:spPr>
          <a:xfrm>
            <a:off x="2357438" y="3500438"/>
            <a:ext cx="3055937" cy="396875"/>
          </a:xfrm>
          <a:prstGeom prst="rect">
            <a:avLst/>
          </a:prstGeom>
          <a:noFill/>
          <a:ln w="12700">
            <a:noFill/>
          </a:ln>
        </p:spPr>
        <p:txBody>
          <a:bodyPr>
            <a:spAutoFit/>
          </a:bodyPr>
          <a:lstStyle/>
          <a:p>
            <a:pPr eaLnBrk="0" hangingPunct="0">
              <a:spcBef>
                <a:spcPct val="50000"/>
              </a:spcBef>
            </a:pPr>
            <a:r>
              <a:rPr lang="en-US" altLang="zh-CN" sz="2000" dirty="0">
                <a:solidFill>
                  <a:srgbClr val="000000"/>
                </a:solidFill>
                <a:latin typeface="Times New Roman" panose="02020603050405020304" pitchFamily="18" charset="0"/>
                <a:ea typeface="宋体" panose="02010600030101010101" pitchFamily="2" charset="-122"/>
              </a:rPr>
              <a:t>Randomly chosen positions</a:t>
            </a:r>
          </a:p>
        </p:txBody>
      </p:sp>
      <p:sp>
        <p:nvSpPr>
          <p:cNvPr id="50197" name="Line 20"/>
          <p:cNvSpPr/>
          <p:nvPr/>
        </p:nvSpPr>
        <p:spPr>
          <a:xfrm>
            <a:off x="4551363" y="3860800"/>
            <a:ext cx="1587" cy="457200"/>
          </a:xfrm>
          <a:prstGeom prst="line">
            <a:avLst/>
          </a:prstGeom>
          <a:ln w="28575" cap="flat" cmpd="sng">
            <a:solidFill>
              <a:schemeClr val="tx1"/>
            </a:solidFill>
            <a:prstDash val="solid"/>
            <a:headEnd type="none" w="sm" len="sm"/>
            <a:tailEnd type="triangle" w="sm" len="sm"/>
          </a:ln>
        </p:spPr>
      </p:sp>
      <p:sp>
        <p:nvSpPr>
          <p:cNvPr id="50198" name="Line 21"/>
          <p:cNvSpPr/>
          <p:nvPr/>
        </p:nvSpPr>
        <p:spPr>
          <a:xfrm>
            <a:off x="7137400" y="3903663"/>
            <a:ext cx="1588" cy="457200"/>
          </a:xfrm>
          <a:prstGeom prst="line">
            <a:avLst/>
          </a:prstGeom>
          <a:ln w="28575" cap="flat" cmpd="sng">
            <a:solidFill>
              <a:schemeClr val="tx1"/>
            </a:solidFill>
            <a:prstDash val="solid"/>
            <a:headEnd type="none" w="sm" len="sm"/>
            <a:tailEnd type="triangle" w="sm" len="sm"/>
          </a:ln>
        </p:spPr>
      </p:sp>
      <p:sp>
        <p:nvSpPr>
          <p:cNvPr id="50199" name="AutoShape 22"/>
          <p:cNvSpPr/>
          <p:nvPr/>
        </p:nvSpPr>
        <p:spPr>
          <a:xfrm rot="-5400000">
            <a:off x="4699000" y="4610100"/>
            <a:ext cx="100013" cy="295275"/>
          </a:xfrm>
          <a:prstGeom prst="leftBrace">
            <a:avLst>
              <a:gd name="adj1" fmla="val 24603"/>
              <a:gd name="adj2" fmla="val 50000"/>
            </a:avLst>
          </a:prstGeom>
          <a:noFill/>
          <a:ln w="28575" cap="flat" cmpd="sng">
            <a:solidFill>
              <a:schemeClr val="tx1"/>
            </a:solidFill>
            <a:prstDash val="solid"/>
            <a:headEnd type="none" w="sm" len="sm"/>
            <a:tailEnd type="none" w="sm" len="sm"/>
          </a:ln>
        </p:spPr>
        <p:txBody>
          <a:bodyPr vert="eaVert" wrap="none" anchor="ctr"/>
          <a:lstStyle/>
          <a:p>
            <a:endParaRPr lang="zh-CN" altLang="en-US" dirty="0">
              <a:solidFill>
                <a:srgbClr val="000000"/>
              </a:solidFill>
              <a:latin typeface="Arial" panose="020B0604020202020204" pitchFamily="34" charset="0"/>
              <a:ea typeface="宋体" panose="02010600030101010101" pitchFamily="2" charset="-122"/>
            </a:endParaRPr>
          </a:p>
        </p:txBody>
      </p:sp>
      <p:sp>
        <p:nvSpPr>
          <p:cNvPr id="50200" name="AutoShape 23"/>
          <p:cNvSpPr/>
          <p:nvPr/>
        </p:nvSpPr>
        <p:spPr>
          <a:xfrm rot="-5400000">
            <a:off x="7239000" y="4589463"/>
            <a:ext cx="100013" cy="295275"/>
          </a:xfrm>
          <a:prstGeom prst="leftBrace">
            <a:avLst>
              <a:gd name="adj1" fmla="val 24603"/>
              <a:gd name="adj2" fmla="val 50000"/>
            </a:avLst>
          </a:prstGeom>
          <a:noFill/>
          <a:ln w="28575" cap="flat" cmpd="sng">
            <a:solidFill>
              <a:schemeClr val="tx1"/>
            </a:solidFill>
            <a:prstDash val="solid"/>
            <a:headEnd type="none" w="sm" len="sm"/>
            <a:tailEnd type="none" w="sm" len="sm"/>
          </a:ln>
        </p:spPr>
        <p:txBody>
          <a:bodyPr vert="eaVert" wrap="none" anchor="ctr"/>
          <a:lstStyle/>
          <a:p>
            <a:endParaRPr lang="zh-CN" altLang="en-US" dirty="0">
              <a:solidFill>
                <a:srgbClr val="000000"/>
              </a:solidFill>
              <a:latin typeface="Arial" panose="020B0604020202020204" pitchFamily="34" charset="0"/>
              <a:ea typeface="宋体" panose="02010600030101010101" pitchFamily="2" charset="-122"/>
            </a:endParaRPr>
          </a:p>
        </p:txBody>
      </p:sp>
      <p:sp>
        <p:nvSpPr>
          <p:cNvPr id="55319" name="AutoShape 24"/>
          <p:cNvSpPr/>
          <p:nvPr/>
        </p:nvSpPr>
        <p:spPr>
          <a:xfrm rot="5400000">
            <a:off x="4679950" y="5153025"/>
            <a:ext cx="100013" cy="365125"/>
          </a:xfrm>
          <a:prstGeom prst="leftBrace">
            <a:avLst>
              <a:gd name="adj1" fmla="val 30423"/>
              <a:gd name="adj2" fmla="val 50000"/>
            </a:avLst>
          </a:prstGeom>
          <a:noFill/>
          <a:ln w="28575" cap="flat" cmpd="sng">
            <a:solidFill>
              <a:schemeClr val="tx1"/>
            </a:solidFill>
            <a:prstDash val="solid"/>
            <a:headEnd type="none" w="sm" len="sm"/>
            <a:tailEnd type="none" w="sm" len="sm"/>
          </a:ln>
        </p:spPr>
        <p:txBody>
          <a:bodyPr rot="10800000" vert="eaVert" wrap="none" anchor="ctr"/>
          <a:lstStyle/>
          <a:p>
            <a:endParaRPr lang="zh-CN" altLang="en-US" dirty="0">
              <a:solidFill>
                <a:srgbClr val="000000"/>
              </a:solidFill>
              <a:latin typeface="Arial" panose="020B0604020202020204" pitchFamily="34" charset="0"/>
              <a:ea typeface="宋体" panose="02010600030101010101" pitchFamily="2" charset="-122"/>
            </a:endParaRPr>
          </a:p>
        </p:txBody>
      </p:sp>
      <p:sp>
        <p:nvSpPr>
          <p:cNvPr id="55320" name="AutoShape 25"/>
          <p:cNvSpPr/>
          <p:nvPr/>
        </p:nvSpPr>
        <p:spPr>
          <a:xfrm rot="5400000">
            <a:off x="7246938" y="5241925"/>
            <a:ext cx="100012" cy="295275"/>
          </a:xfrm>
          <a:prstGeom prst="leftBrace">
            <a:avLst>
              <a:gd name="adj1" fmla="val 24603"/>
              <a:gd name="adj2" fmla="val 50000"/>
            </a:avLst>
          </a:prstGeom>
          <a:noFill/>
          <a:ln w="28575" cap="flat" cmpd="sng">
            <a:solidFill>
              <a:schemeClr val="tx1"/>
            </a:solidFill>
            <a:prstDash val="solid"/>
            <a:headEnd type="none" w="sm" len="sm"/>
            <a:tailEnd type="none" w="sm" len="sm"/>
          </a:ln>
        </p:spPr>
        <p:txBody>
          <a:bodyPr rot="10800000" vert="eaVert" wrap="none" anchor="ctr"/>
          <a:lstStyle/>
          <a:p>
            <a:endParaRPr lang="zh-CN" altLang="en-US" dirty="0">
              <a:solidFill>
                <a:srgbClr val="000000"/>
              </a:solidFill>
              <a:latin typeface="Arial" panose="020B0604020202020204" pitchFamily="34" charset="0"/>
              <a:ea typeface="宋体" panose="02010600030101010101" pitchFamily="2" charset="-122"/>
            </a:endParaRPr>
          </a:p>
        </p:txBody>
      </p:sp>
      <p:cxnSp>
        <p:nvCxnSpPr>
          <p:cNvPr id="50203" name="AutoShape 26"/>
          <p:cNvCxnSpPr>
            <a:stCxn id="50199" idx="1"/>
            <a:endCxn id="55319" idx="1"/>
          </p:cNvCxnSpPr>
          <p:nvPr/>
        </p:nvCxnSpPr>
        <p:spPr>
          <a:xfrm flipH="1">
            <a:off x="4732338" y="4824413"/>
            <a:ext cx="19050" cy="447675"/>
          </a:xfrm>
          <a:prstGeom prst="straightConnector1">
            <a:avLst/>
          </a:prstGeom>
          <a:ln w="28575" cap="flat" cmpd="sng">
            <a:solidFill>
              <a:srgbClr val="CC0066"/>
            </a:solidFill>
            <a:prstDash val="solid"/>
            <a:headEnd type="none" w="sm" len="sm"/>
            <a:tailEnd type="triangle" w="sm" len="sm"/>
          </a:ln>
        </p:spPr>
      </p:cxnSp>
      <p:cxnSp>
        <p:nvCxnSpPr>
          <p:cNvPr id="50204" name="AutoShape 27"/>
          <p:cNvCxnSpPr>
            <a:stCxn id="50200" idx="1"/>
            <a:endCxn id="55320" idx="1"/>
          </p:cNvCxnSpPr>
          <p:nvPr/>
        </p:nvCxnSpPr>
        <p:spPr>
          <a:xfrm>
            <a:off x="7291388" y="4803775"/>
            <a:ext cx="7937" cy="522288"/>
          </a:xfrm>
          <a:prstGeom prst="straightConnector1">
            <a:avLst/>
          </a:prstGeom>
          <a:ln w="28575" cap="flat" cmpd="sng">
            <a:solidFill>
              <a:srgbClr val="0066FF"/>
            </a:solidFill>
            <a:prstDash val="solid"/>
            <a:headEnd type="none" w="sm" len="sm"/>
            <a:tailEnd type="triangle" w="sm" len="sm"/>
          </a:ln>
        </p:spPr>
      </p:cxnSp>
      <p:sp>
        <p:nvSpPr>
          <p:cNvPr id="50210" name="Rectangle 34"/>
          <p:cNvSpPr/>
          <p:nvPr/>
        </p:nvSpPr>
        <p:spPr>
          <a:xfrm>
            <a:off x="700088" y="4252913"/>
            <a:ext cx="1404937" cy="457200"/>
          </a:xfrm>
          <a:prstGeom prst="rect">
            <a:avLst/>
          </a:prstGeom>
          <a:noFill/>
          <a:ln w="9525">
            <a:noFill/>
          </a:ln>
        </p:spPr>
        <p:txBody>
          <a:bodyPr wrap="none">
            <a:spAutoFit/>
          </a:bodyPr>
          <a:lstStyle/>
          <a:p>
            <a:pPr algn="ctr"/>
            <a:r>
              <a:rPr lang="en-US" altLang="zh-CN" sz="2400" b="1" dirty="0">
                <a:solidFill>
                  <a:srgbClr val="000000"/>
                </a:solidFill>
                <a:latin typeface="Arial" panose="020B0604020202020204" pitchFamily="34" charset="0"/>
                <a:ea typeface="宋体" panose="02010600030101010101" pitchFamily="2" charset="-122"/>
              </a:rPr>
              <a:t>Parents:</a:t>
            </a:r>
            <a:endParaRPr lang="zh-CN" altLang="en-US" sz="2400" b="1" dirty="0">
              <a:solidFill>
                <a:srgbClr val="000000"/>
              </a:solidFill>
              <a:latin typeface="Arial" panose="020B0604020202020204" pitchFamily="34" charset="0"/>
              <a:ea typeface="宋体" panose="02010600030101010101" pitchFamily="2" charset="-122"/>
            </a:endParaRPr>
          </a:p>
        </p:txBody>
      </p:sp>
      <p:sp>
        <p:nvSpPr>
          <p:cNvPr id="50211" name="Rectangle 35"/>
          <p:cNvSpPr/>
          <p:nvPr/>
        </p:nvSpPr>
        <p:spPr>
          <a:xfrm>
            <a:off x="733425" y="5259388"/>
            <a:ext cx="1655763" cy="457200"/>
          </a:xfrm>
          <a:prstGeom prst="rect">
            <a:avLst/>
          </a:prstGeom>
          <a:noFill/>
          <a:ln w="9525">
            <a:noFill/>
          </a:ln>
        </p:spPr>
        <p:txBody>
          <a:bodyPr wrap="none">
            <a:spAutoFit/>
          </a:bodyPr>
          <a:lstStyle/>
          <a:p>
            <a:pPr algn="ctr"/>
            <a:r>
              <a:rPr lang="en-US" altLang="zh-CN" sz="2400" b="1" dirty="0">
                <a:solidFill>
                  <a:srgbClr val="000000"/>
                </a:solidFill>
                <a:latin typeface="Arial" panose="020B0604020202020204" pitchFamily="34" charset="0"/>
                <a:ea typeface="宋体" panose="02010600030101010101" pitchFamily="2" charset="-122"/>
              </a:rPr>
              <a:t>Offspring:</a:t>
            </a:r>
            <a:endParaRPr lang="zh-CN" altLang="en-US" sz="2400" b="1" dirty="0">
              <a:solidFill>
                <a:srgbClr val="000000"/>
              </a:solidFill>
              <a:latin typeface="Arial" panose="020B0604020202020204" pitchFamily="34" charset="0"/>
              <a:ea typeface="宋体" panose="02010600030101010101" pitchFamily="2" charset="-122"/>
            </a:endParaRPr>
          </a:p>
        </p:txBody>
      </p:sp>
      <p:sp>
        <p:nvSpPr>
          <p:cNvPr id="50212" name="Rectangle 36"/>
          <p:cNvSpPr/>
          <p:nvPr/>
        </p:nvSpPr>
        <p:spPr>
          <a:xfrm>
            <a:off x="3003550" y="4252913"/>
            <a:ext cx="2009775" cy="457200"/>
          </a:xfrm>
          <a:prstGeom prst="rect">
            <a:avLst/>
          </a:prstGeom>
          <a:noFill/>
          <a:ln w="9525">
            <a:noFill/>
          </a:ln>
        </p:spPr>
        <p:txBody>
          <a:bodyPr wrap="none">
            <a:spAutoFit/>
          </a:bodyPr>
          <a:lstStyle/>
          <a:p>
            <a:pPr algn="ctr"/>
            <a:r>
              <a:rPr lang="en-US" altLang="zh-CN" sz="2400" b="1" dirty="0">
                <a:solidFill>
                  <a:srgbClr val="CC0066"/>
                </a:solidFill>
                <a:latin typeface="Courier New" panose="02070309020205020404" pitchFamily="49" charset="0"/>
                <a:ea typeface="宋体" panose="02010600030101010101" pitchFamily="2" charset="-122"/>
              </a:rPr>
              <a:t>1010001110</a:t>
            </a:r>
            <a:endParaRPr lang="zh-CN" altLang="en-US" sz="2400" b="1" dirty="0">
              <a:solidFill>
                <a:srgbClr val="CC0066"/>
              </a:solidFill>
              <a:latin typeface="Courier New" panose="02070309020205020404" pitchFamily="49" charset="0"/>
              <a:ea typeface="宋体" panose="02010600030101010101" pitchFamily="2" charset="-122"/>
            </a:endParaRPr>
          </a:p>
        </p:txBody>
      </p:sp>
      <p:sp>
        <p:nvSpPr>
          <p:cNvPr id="50213" name="Rectangle 37"/>
          <p:cNvSpPr/>
          <p:nvPr/>
        </p:nvSpPr>
        <p:spPr>
          <a:xfrm>
            <a:off x="5586413" y="4237038"/>
            <a:ext cx="2009775" cy="457200"/>
          </a:xfrm>
          <a:prstGeom prst="rect">
            <a:avLst/>
          </a:prstGeom>
          <a:noFill/>
          <a:ln w="9525">
            <a:noFill/>
          </a:ln>
        </p:spPr>
        <p:txBody>
          <a:bodyPr wrap="none">
            <a:spAutoFit/>
          </a:bodyPr>
          <a:lstStyle/>
          <a:p>
            <a:pPr algn="ctr"/>
            <a:r>
              <a:rPr lang="en-US" altLang="zh-CN" sz="2400" b="1" dirty="0">
                <a:solidFill>
                  <a:srgbClr val="0066FF"/>
                </a:solidFill>
                <a:latin typeface="Courier New" panose="02070309020205020404" pitchFamily="49" charset="0"/>
                <a:ea typeface="宋体" panose="02010600030101010101" pitchFamily="2" charset="-122"/>
              </a:rPr>
              <a:t>0011010010</a:t>
            </a:r>
            <a:endParaRPr lang="zh-CN" altLang="en-US" sz="2400" b="1" dirty="0">
              <a:solidFill>
                <a:srgbClr val="0066FF"/>
              </a:solidFill>
              <a:latin typeface="Courier New" panose="02070309020205020404" pitchFamily="49" charset="0"/>
              <a:ea typeface="宋体" panose="02010600030101010101" pitchFamily="2" charset="-122"/>
            </a:endParaRPr>
          </a:p>
        </p:txBody>
      </p:sp>
      <p:sp>
        <p:nvSpPr>
          <p:cNvPr id="50215" name="Rectangle 39"/>
          <p:cNvSpPr/>
          <p:nvPr/>
        </p:nvSpPr>
        <p:spPr>
          <a:xfrm>
            <a:off x="3003550" y="5332413"/>
            <a:ext cx="2009775" cy="457200"/>
          </a:xfrm>
          <a:prstGeom prst="rect">
            <a:avLst/>
          </a:prstGeom>
          <a:noFill/>
          <a:ln w="9525">
            <a:noFill/>
          </a:ln>
        </p:spPr>
        <p:txBody>
          <a:bodyPr wrap="none">
            <a:spAutoFit/>
          </a:bodyPr>
          <a:lstStyle/>
          <a:p>
            <a:pPr algn="ctr"/>
            <a:r>
              <a:rPr lang="en-US" altLang="zh-CN" sz="2400" b="1" dirty="0">
                <a:solidFill>
                  <a:srgbClr val="CC0066"/>
                </a:solidFill>
                <a:latin typeface="Courier New" panose="02070309020205020404" pitchFamily="49" charset="0"/>
                <a:ea typeface="宋体" panose="02010600030101010101" pitchFamily="2" charset="-122"/>
              </a:rPr>
              <a:t>1010</a:t>
            </a:r>
            <a:r>
              <a:rPr lang="en-US" altLang="zh-CN" sz="2400" b="1" dirty="0">
                <a:solidFill>
                  <a:srgbClr val="0066FF"/>
                </a:solidFill>
                <a:latin typeface="Courier New" panose="02070309020205020404" pitchFamily="49" charset="0"/>
                <a:ea typeface="宋体" panose="02010600030101010101" pitchFamily="2" charset="-122"/>
              </a:rPr>
              <a:t>0100</a:t>
            </a:r>
            <a:r>
              <a:rPr lang="en-US" altLang="zh-CN" sz="2400" b="1" dirty="0">
                <a:solidFill>
                  <a:srgbClr val="CC0066"/>
                </a:solidFill>
                <a:latin typeface="Courier New" panose="02070309020205020404" pitchFamily="49" charset="0"/>
                <a:ea typeface="宋体" panose="02010600030101010101" pitchFamily="2" charset="-122"/>
              </a:rPr>
              <a:t>10</a:t>
            </a:r>
            <a:endParaRPr lang="zh-CN" altLang="en-US" sz="2400" b="1" dirty="0">
              <a:solidFill>
                <a:srgbClr val="CC0066"/>
              </a:solidFill>
              <a:latin typeface="Courier New" panose="02070309020205020404" pitchFamily="49" charset="0"/>
              <a:ea typeface="宋体" panose="02010600030101010101" pitchFamily="2" charset="-122"/>
            </a:endParaRPr>
          </a:p>
        </p:txBody>
      </p:sp>
      <p:sp>
        <p:nvSpPr>
          <p:cNvPr id="50217" name="Rectangle 41"/>
          <p:cNvSpPr/>
          <p:nvPr/>
        </p:nvSpPr>
        <p:spPr>
          <a:xfrm>
            <a:off x="5546725" y="5348288"/>
            <a:ext cx="2009775" cy="457200"/>
          </a:xfrm>
          <a:prstGeom prst="rect">
            <a:avLst/>
          </a:prstGeom>
          <a:noFill/>
          <a:ln w="9525">
            <a:noFill/>
          </a:ln>
        </p:spPr>
        <p:txBody>
          <a:bodyPr wrap="none">
            <a:spAutoFit/>
          </a:bodyPr>
          <a:lstStyle/>
          <a:p>
            <a:pPr algn="ctr" eaLnBrk="0" hangingPunct="0">
              <a:spcBef>
                <a:spcPct val="50000"/>
              </a:spcBef>
            </a:pPr>
            <a:r>
              <a:rPr lang="en-US" altLang="zh-CN" sz="2400" b="1" dirty="0">
                <a:solidFill>
                  <a:srgbClr val="0066FF"/>
                </a:solidFill>
                <a:latin typeface="Courier New" panose="02070309020205020404" pitchFamily="49" charset="0"/>
                <a:ea typeface="宋体" panose="02010600030101010101" pitchFamily="2" charset="-122"/>
              </a:rPr>
              <a:t>0011</a:t>
            </a:r>
            <a:r>
              <a:rPr lang="en-US" altLang="zh-CN" sz="2400" b="1" dirty="0">
                <a:solidFill>
                  <a:srgbClr val="CC0066"/>
                </a:solidFill>
                <a:latin typeface="Courier New" panose="02070309020205020404" pitchFamily="49" charset="0"/>
                <a:ea typeface="宋体" panose="02010600030101010101" pitchFamily="2" charset="-122"/>
              </a:rPr>
              <a:t>0011</a:t>
            </a:r>
            <a:r>
              <a:rPr lang="en-US" altLang="zh-CN" sz="2400" b="1" dirty="0">
                <a:solidFill>
                  <a:srgbClr val="0066FF"/>
                </a:solidFill>
                <a:latin typeface="Courier New" panose="02070309020205020404" pitchFamily="49" charset="0"/>
                <a:ea typeface="宋体" panose="02010600030101010101" pitchFamily="2" charset="-122"/>
              </a:rPr>
              <a:t>10</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210"/>
                                        </p:tgtEl>
                                        <p:attrNameLst>
                                          <p:attrName>style.visibility</p:attrName>
                                        </p:attrNameLst>
                                      </p:cBhvr>
                                      <p:to>
                                        <p:strVal val="visible"/>
                                      </p:to>
                                    </p:set>
                                    <p:animEffect transition="in" filter="blinds(horizontal)">
                                      <p:cBhvr>
                                        <p:cTn id="7" dur="500"/>
                                        <p:tgtEl>
                                          <p:spTgt spid="502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212"/>
                                        </p:tgtEl>
                                        <p:attrNameLst>
                                          <p:attrName>style.visibility</p:attrName>
                                        </p:attrNameLst>
                                      </p:cBhvr>
                                      <p:to>
                                        <p:strVal val="visible"/>
                                      </p:to>
                                    </p:set>
                                    <p:animEffect transition="in" filter="blinds(horizontal)">
                                      <p:cBhvr>
                                        <p:cTn id="12" dur="500"/>
                                        <p:tgtEl>
                                          <p:spTgt spid="50212"/>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0213"/>
                                        </p:tgtEl>
                                        <p:attrNameLst>
                                          <p:attrName>style.visibility</p:attrName>
                                        </p:attrNameLst>
                                      </p:cBhvr>
                                      <p:to>
                                        <p:strVal val="visible"/>
                                      </p:to>
                                    </p:set>
                                    <p:animEffect transition="in" filter="blinds(horizontal)">
                                      <p:cBhvr>
                                        <p:cTn id="16" dur="500"/>
                                        <p:tgtEl>
                                          <p:spTgt spid="502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50196"/>
                                        </p:tgtEl>
                                        <p:attrNameLst>
                                          <p:attrName>style.visibility</p:attrName>
                                        </p:attrNameLst>
                                      </p:cBhvr>
                                      <p:to>
                                        <p:strVal val="visible"/>
                                      </p:to>
                                    </p:set>
                                    <p:animEffect transition="in" filter="wipe(up)">
                                      <p:cBhvr>
                                        <p:cTn id="21" dur="500"/>
                                        <p:tgtEl>
                                          <p:spTgt spid="50196"/>
                                        </p:tgtEl>
                                      </p:cBhvr>
                                    </p:animEffect>
                                  </p:childTnLst>
                                </p:cTn>
                              </p:par>
                              <p:par>
                                <p:cTn id="22" presetID="22" presetClass="entr" presetSubtype="1" fill="hold" nodeType="withEffect">
                                  <p:stCondLst>
                                    <p:cond delay="0"/>
                                  </p:stCondLst>
                                  <p:childTnLst>
                                    <p:set>
                                      <p:cBhvr>
                                        <p:cTn id="23" dur="1" fill="hold">
                                          <p:stCondLst>
                                            <p:cond delay="0"/>
                                          </p:stCondLst>
                                        </p:cTn>
                                        <p:tgtEl>
                                          <p:spTgt spid="50182"/>
                                        </p:tgtEl>
                                        <p:attrNameLst>
                                          <p:attrName>style.visibility</p:attrName>
                                        </p:attrNameLst>
                                      </p:cBhvr>
                                      <p:to>
                                        <p:strVal val="visible"/>
                                      </p:to>
                                    </p:set>
                                    <p:animEffect transition="in" filter="wipe(up)">
                                      <p:cBhvr>
                                        <p:cTn id="24" dur="500"/>
                                        <p:tgtEl>
                                          <p:spTgt spid="50182"/>
                                        </p:tgtEl>
                                      </p:cBhvr>
                                    </p:animEffect>
                                  </p:childTnLst>
                                </p:cTn>
                              </p:par>
                              <p:par>
                                <p:cTn id="25" presetID="22" presetClass="entr" presetSubtype="1" fill="hold" nodeType="withEffect">
                                  <p:stCondLst>
                                    <p:cond delay="0"/>
                                  </p:stCondLst>
                                  <p:childTnLst>
                                    <p:set>
                                      <p:cBhvr>
                                        <p:cTn id="26" dur="1" fill="hold">
                                          <p:stCondLst>
                                            <p:cond delay="0"/>
                                          </p:stCondLst>
                                        </p:cTn>
                                        <p:tgtEl>
                                          <p:spTgt spid="50197"/>
                                        </p:tgtEl>
                                        <p:attrNameLst>
                                          <p:attrName>style.visibility</p:attrName>
                                        </p:attrNameLst>
                                      </p:cBhvr>
                                      <p:to>
                                        <p:strVal val="visible"/>
                                      </p:to>
                                    </p:set>
                                    <p:animEffect transition="in" filter="wipe(up)">
                                      <p:cBhvr>
                                        <p:cTn id="27" dur="500"/>
                                        <p:tgtEl>
                                          <p:spTgt spid="50197"/>
                                        </p:tgtEl>
                                      </p:cBhvr>
                                    </p:animEffect>
                                  </p:childTnLst>
                                </p:cTn>
                              </p:par>
                              <p:par>
                                <p:cTn id="28" presetID="22" presetClass="entr" presetSubtype="1" fill="hold" nodeType="withEffect">
                                  <p:stCondLst>
                                    <p:cond delay="0"/>
                                  </p:stCondLst>
                                  <p:childTnLst>
                                    <p:set>
                                      <p:cBhvr>
                                        <p:cTn id="29" dur="1" fill="hold">
                                          <p:stCondLst>
                                            <p:cond delay="0"/>
                                          </p:stCondLst>
                                        </p:cTn>
                                        <p:tgtEl>
                                          <p:spTgt spid="50183"/>
                                        </p:tgtEl>
                                        <p:attrNameLst>
                                          <p:attrName>style.visibility</p:attrName>
                                        </p:attrNameLst>
                                      </p:cBhvr>
                                      <p:to>
                                        <p:strVal val="visible"/>
                                      </p:to>
                                    </p:set>
                                    <p:animEffect transition="in" filter="wipe(up)">
                                      <p:cBhvr>
                                        <p:cTn id="30" dur="500"/>
                                        <p:tgtEl>
                                          <p:spTgt spid="50183"/>
                                        </p:tgtEl>
                                      </p:cBhvr>
                                    </p:animEffect>
                                  </p:childTnLst>
                                </p:cTn>
                              </p:par>
                              <p:par>
                                <p:cTn id="31" presetID="22" presetClass="entr" presetSubtype="1" fill="hold" nodeType="withEffect">
                                  <p:stCondLst>
                                    <p:cond delay="0"/>
                                  </p:stCondLst>
                                  <p:childTnLst>
                                    <p:set>
                                      <p:cBhvr>
                                        <p:cTn id="32" dur="1" fill="hold">
                                          <p:stCondLst>
                                            <p:cond delay="0"/>
                                          </p:stCondLst>
                                        </p:cTn>
                                        <p:tgtEl>
                                          <p:spTgt spid="50198"/>
                                        </p:tgtEl>
                                        <p:attrNameLst>
                                          <p:attrName>style.visibility</p:attrName>
                                        </p:attrNameLst>
                                      </p:cBhvr>
                                      <p:to>
                                        <p:strVal val="visible"/>
                                      </p:to>
                                    </p:set>
                                    <p:animEffect transition="in" filter="wipe(up)">
                                      <p:cBhvr>
                                        <p:cTn id="33" dur="500"/>
                                        <p:tgtEl>
                                          <p:spTgt spid="5019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50184"/>
                                        </p:tgtEl>
                                        <p:attrNameLst>
                                          <p:attrName>style.visibility</p:attrName>
                                        </p:attrNameLst>
                                      </p:cBhvr>
                                      <p:to>
                                        <p:strVal val="visible"/>
                                      </p:to>
                                    </p:set>
                                    <p:animEffect transition="in" filter="wipe(up)">
                                      <p:cBhvr>
                                        <p:cTn id="38" dur="500"/>
                                        <p:tgtEl>
                                          <p:spTgt spid="5018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50185"/>
                                        </p:tgtEl>
                                        <p:attrNameLst>
                                          <p:attrName>style.visibility</p:attrName>
                                        </p:attrNameLst>
                                      </p:cBhvr>
                                      <p:to>
                                        <p:strVal val="visible"/>
                                      </p:to>
                                    </p:set>
                                    <p:animEffect transition="in" filter="wipe(up)">
                                      <p:cBhvr>
                                        <p:cTn id="41" dur="500"/>
                                        <p:tgtEl>
                                          <p:spTgt spid="50185"/>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50186"/>
                                        </p:tgtEl>
                                        <p:attrNameLst>
                                          <p:attrName>style.visibility</p:attrName>
                                        </p:attrNameLst>
                                      </p:cBhvr>
                                      <p:to>
                                        <p:strVal val="visible"/>
                                      </p:to>
                                    </p:set>
                                    <p:animEffect transition="in" filter="wipe(up)">
                                      <p:cBhvr>
                                        <p:cTn id="44" dur="500"/>
                                        <p:tgtEl>
                                          <p:spTgt spid="50186"/>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50187"/>
                                        </p:tgtEl>
                                        <p:attrNameLst>
                                          <p:attrName>style.visibility</p:attrName>
                                        </p:attrNameLst>
                                      </p:cBhvr>
                                      <p:to>
                                        <p:strVal val="visible"/>
                                      </p:to>
                                    </p:set>
                                    <p:animEffect transition="in" filter="wipe(up)">
                                      <p:cBhvr>
                                        <p:cTn id="47" dur="500"/>
                                        <p:tgtEl>
                                          <p:spTgt spid="50187"/>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50199"/>
                                        </p:tgtEl>
                                        <p:attrNameLst>
                                          <p:attrName>style.visibility</p:attrName>
                                        </p:attrNameLst>
                                      </p:cBhvr>
                                      <p:to>
                                        <p:strVal val="visible"/>
                                      </p:to>
                                    </p:set>
                                    <p:animEffect transition="in" filter="wipe(up)">
                                      <p:cBhvr>
                                        <p:cTn id="50" dur="500"/>
                                        <p:tgtEl>
                                          <p:spTgt spid="50199"/>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50200"/>
                                        </p:tgtEl>
                                        <p:attrNameLst>
                                          <p:attrName>style.visibility</p:attrName>
                                        </p:attrNameLst>
                                      </p:cBhvr>
                                      <p:to>
                                        <p:strVal val="visible"/>
                                      </p:to>
                                    </p:set>
                                    <p:animEffect transition="in" filter="wipe(up)">
                                      <p:cBhvr>
                                        <p:cTn id="53" dur="500"/>
                                        <p:tgtEl>
                                          <p:spTgt spid="50200"/>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50211"/>
                                        </p:tgtEl>
                                        <p:attrNameLst>
                                          <p:attrName>style.visibility</p:attrName>
                                        </p:attrNameLst>
                                      </p:cBhvr>
                                      <p:to>
                                        <p:strVal val="visible"/>
                                      </p:to>
                                    </p:set>
                                    <p:animEffect transition="in" filter="blinds(horizontal)">
                                      <p:cBhvr>
                                        <p:cTn id="58" dur="500"/>
                                        <p:tgtEl>
                                          <p:spTgt spid="5021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50193"/>
                                        </p:tgtEl>
                                        <p:attrNameLst>
                                          <p:attrName>style.visibility</p:attrName>
                                        </p:attrNameLst>
                                      </p:cBhvr>
                                      <p:to>
                                        <p:strVal val="visible"/>
                                      </p:to>
                                    </p:set>
                                    <p:animEffect transition="in" filter="wipe(up)">
                                      <p:cBhvr>
                                        <p:cTn id="63" dur="500"/>
                                        <p:tgtEl>
                                          <p:spTgt spid="50193"/>
                                        </p:tgtEl>
                                      </p:cBhvr>
                                    </p:animEffect>
                                  </p:childTnLst>
                                </p:cTn>
                              </p:par>
                              <p:par>
                                <p:cTn id="64" presetID="22" presetClass="entr" presetSubtype="1" fill="hold" nodeType="withEffect">
                                  <p:stCondLst>
                                    <p:cond delay="0"/>
                                  </p:stCondLst>
                                  <p:childTnLst>
                                    <p:set>
                                      <p:cBhvr>
                                        <p:cTn id="65" dur="1" fill="hold">
                                          <p:stCondLst>
                                            <p:cond delay="0"/>
                                          </p:stCondLst>
                                        </p:cTn>
                                        <p:tgtEl>
                                          <p:spTgt spid="50203"/>
                                        </p:tgtEl>
                                        <p:attrNameLst>
                                          <p:attrName>style.visibility</p:attrName>
                                        </p:attrNameLst>
                                      </p:cBhvr>
                                      <p:to>
                                        <p:strVal val="visible"/>
                                      </p:to>
                                    </p:set>
                                    <p:animEffect transition="in" filter="wipe(up)">
                                      <p:cBhvr>
                                        <p:cTn id="66" dur="500"/>
                                        <p:tgtEl>
                                          <p:spTgt spid="50203"/>
                                        </p:tgtEl>
                                      </p:cBhvr>
                                    </p:animEffect>
                                  </p:childTnLst>
                                </p:cTn>
                              </p:par>
                              <p:par>
                                <p:cTn id="67" presetID="22" presetClass="entr" presetSubtype="1" fill="hold" nodeType="withEffect">
                                  <p:stCondLst>
                                    <p:cond delay="0"/>
                                  </p:stCondLst>
                                  <p:childTnLst>
                                    <p:set>
                                      <p:cBhvr>
                                        <p:cTn id="68" dur="1" fill="hold">
                                          <p:stCondLst>
                                            <p:cond delay="0"/>
                                          </p:stCondLst>
                                        </p:cTn>
                                        <p:tgtEl>
                                          <p:spTgt spid="50194"/>
                                        </p:tgtEl>
                                        <p:attrNameLst>
                                          <p:attrName>style.visibility</p:attrName>
                                        </p:attrNameLst>
                                      </p:cBhvr>
                                      <p:to>
                                        <p:strVal val="visible"/>
                                      </p:to>
                                    </p:set>
                                    <p:animEffect transition="in" filter="wipe(up)">
                                      <p:cBhvr>
                                        <p:cTn id="69" dur="500"/>
                                        <p:tgtEl>
                                          <p:spTgt spid="50194"/>
                                        </p:tgtEl>
                                      </p:cBhvr>
                                    </p:animEffect>
                                  </p:childTnLst>
                                </p:cTn>
                              </p:par>
                              <p:par>
                                <p:cTn id="70" presetID="22" presetClass="entr" presetSubtype="1" fill="hold" nodeType="withEffect">
                                  <p:stCondLst>
                                    <p:cond delay="0"/>
                                  </p:stCondLst>
                                  <p:childTnLst>
                                    <p:set>
                                      <p:cBhvr>
                                        <p:cTn id="71" dur="1" fill="hold">
                                          <p:stCondLst>
                                            <p:cond delay="0"/>
                                          </p:stCondLst>
                                        </p:cTn>
                                        <p:tgtEl>
                                          <p:spTgt spid="50195"/>
                                        </p:tgtEl>
                                        <p:attrNameLst>
                                          <p:attrName>style.visibility</p:attrName>
                                        </p:attrNameLst>
                                      </p:cBhvr>
                                      <p:to>
                                        <p:strVal val="visible"/>
                                      </p:to>
                                    </p:set>
                                    <p:animEffect transition="in" filter="wipe(up)">
                                      <p:cBhvr>
                                        <p:cTn id="72" dur="500"/>
                                        <p:tgtEl>
                                          <p:spTgt spid="50195"/>
                                        </p:tgtEl>
                                      </p:cBhvr>
                                    </p:animEffect>
                                  </p:childTnLst>
                                </p:cTn>
                              </p:par>
                              <p:par>
                                <p:cTn id="73" presetID="22" presetClass="entr" presetSubtype="1" fill="hold" nodeType="withEffect">
                                  <p:stCondLst>
                                    <p:cond delay="0"/>
                                  </p:stCondLst>
                                  <p:childTnLst>
                                    <p:set>
                                      <p:cBhvr>
                                        <p:cTn id="74" dur="1" fill="hold">
                                          <p:stCondLst>
                                            <p:cond delay="0"/>
                                          </p:stCondLst>
                                        </p:cTn>
                                        <p:tgtEl>
                                          <p:spTgt spid="50192"/>
                                        </p:tgtEl>
                                        <p:attrNameLst>
                                          <p:attrName>style.visibility</p:attrName>
                                        </p:attrNameLst>
                                      </p:cBhvr>
                                      <p:to>
                                        <p:strVal val="visible"/>
                                      </p:to>
                                    </p:set>
                                    <p:animEffect transition="in" filter="wipe(up)">
                                      <p:cBhvr>
                                        <p:cTn id="75" dur="500"/>
                                        <p:tgtEl>
                                          <p:spTgt spid="50192"/>
                                        </p:tgtEl>
                                      </p:cBhvr>
                                    </p:animEffect>
                                  </p:childTnLst>
                                </p:cTn>
                              </p:par>
                              <p:par>
                                <p:cTn id="76" presetID="22" presetClass="entr" presetSubtype="1" fill="hold" nodeType="withEffect">
                                  <p:stCondLst>
                                    <p:cond delay="0"/>
                                  </p:stCondLst>
                                  <p:childTnLst>
                                    <p:set>
                                      <p:cBhvr>
                                        <p:cTn id="77" dur="1" fill="hold">
                                          <p:stCondLst>
                                            <p:cond delay="0"/>
                                          </p:stCondLst>
                                        </p:cTn>
                                        <p:tgtEl>
                                          <p:spTgt spid="50204"/>
                                        </p:tgtEl>
                                        <p:attrNameLst>
                                          <p:attrName>style.visibility</p:attrName>
                                        </p:attrNameLst>
                                      </p:cBhvr>
                                      <p:to>
                                        <p:strVal val="visible"/>
                                      </p:to>
                                    </p:set>
                                    <p:animEffect transition="in" filter="wipe(up)">
                                      <p:cBhvr>
                                        <p:cTn id="78" dur="500"/>
                                        <p:tgtEl>
                                          <p:spTgt spid="50204"/>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55306"/>
                                        </p:tgtEl>
                                        <p:attrNameLst>
                                          <p:attrName>style.visibility</p:attrName>
                                        </p:attrNameLst>
                                      </p:cBhvr>
                                      <p:to>
                                        <p:strVal val="visible"/>
                                      </p:to>
                                    </p:set>
                                    <p:animEffect transition="in" filter="wipe(up)">
                                      <p:cBhvr>
                                        <p:cTn id="81" dur="500"/>
                                        <p:tgtEl>
                                          <p:spTgt spid="55306"/>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55307"/>
                                        </p:tgtEl>
                                        <p:attrNameLst>
                                          <p:attrName>style.visibility</p:attrName>
                                        </p:attrNameLst>
                                      </p:cBhvr>
                                      <p:to>
                                        <p:strVal val="visible"/>
                                      </p:to>
                                    </p:set>
                                    <p:animEffect transition="in" filter="wipe(up)">
                                      <p:cBhvr>
                                        <p:cTn id="84" dur="500"/>
                                        <p:tgtEl>
                                          <p:spTgt spid="55307"/>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55308"/>
                                        </p:tgtEl>
                                        <p:attrNameLst>
                                          <p:attrName>style.visibility</p:attrName>
                                        </p:attrNameLst>
                                      </p:cBhvr>
                                      <p:to>
                                        <p:strVal val="visible"/>
                                      </p:to>
                                    </p:set>
                                    <p:animEffect transition="in" filter="wipe(up)">
                                      <p:cBhvr>
                                        <p:cTn id="87" dur="500"/>
                                        <p:tgtEl>
                                          <p:spTgt spid="55308"/>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55309"/>
                                        </p:tgtEl>
                                        <p:attrNameLst>
                                          <p:attrName>style.visibility</p:attrName>
                                        </p:attrNameLst>
                                      </p:cBhvr>
                                      <p:to>
                                        <p:strVal val="visible"/>
                                      </p:to>
                                    </p:set>
                                    <p:animEffect transition="in" filter="wipe(up)">
                                      <p:cBhvr>
                                        <p:cTn id="90" dur="500"/>
                                        <p:tgtEl>
                                          <p:spTgt spid="55309"/>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55319"/>
                                        </p:tgtEl>
                                        <p:attrNameLst>
                                          <p:attrName>style.visibility</p:attrName>
                                        </p:attrNameLst>
                                      </p:cBhvr>
                                      <p:to>
                                        <p:strVal val="visible"/>
                                      </p:to>
                                    </p:set>
                                    <p:animEffect transition="in" filter="wipe(up)">
                                      <p:cBhvr>
                                        <p:cTn id="93" dur="500"/>
                                        <p:tgtEl>
                                          <p:spTgt spid="55319"/>
                                        </p:tgtEl>
                                      </p:cBhvr>
                                    </p:animEffect>
                                  </p:childTnLst>
                                </p:cTn>
                              </p:par>
                              <p:par>
                                <p:cTn id="94" presetID="22" presetClass="entr" presetSubtype="1" fill="hold" grpId="0" nodeType="withEffect">
                                  <p:stCondLst>
                                    <p:cond delay="0"/>
                                  </p:stCondLst>
                                  <p:childTnLst>
                                    <p:set>
                                      <p:cBhvr>
                                        <p:cTn id="95" dur="1" fill="hold">
                                          <p:stCondLst>
                                            <p:cond delay="0"/>
                                          </p:stCondLst>
                                        </p:cTn>
                                        <p:tgtEl>
                                          <p:spTgt spid="55320"/>
                                        </p:tgtEl>
                                        <p:attrNameLst>
                                          <p:attrName>style.visibility</p:attrName>
                                        </p:attrNameLst>
                                      </p:cBhvr>
                                      <p:to>
                                        <p:strVal val="visible"/>
                                      </p:to>
                                    </p:set>
                                    <p:animEffect transition="in" filter="wipe(up)">
                                      <p:cBhvr>
                                        <p:cTn id="96" dur="500"/>
                                        <p:tgtEl>
                                          <p:spTgt spid="55320"/>
                                        </p:tgtEl>
                                      </p:cBhvr>
                                    </p:animEffect>
                                  </p:childTnLst>
                                </p:cTn>
                              </p:par>
                              <p:par>
                                <p:cTn id="97" presetID="22" presetClass="entr" presetSubtype="1" fill="hold" grpId="0" nodeType="withEffect">
                                  <p:stCondLst>
                                    <p:cond delay="0"/>
                                  </p:stCondLst>
                                  <p:childTnLst>
                                    <p:set>
                                      <p:cBhvr>
                                        <p:cTn id="98" dur="1" fill="hold">
                                          <p:stCondLst>
                                            <p:cond delay="0"/>
                                          </p:stCondLst>
                                        </p:cTn>
                                        <p:tgtEl>
                                          <p:spTgt spid="50215"/>
                                        </p:tgtEl>
                                        <p:attrNameLst>
                                          <p:attrName>style.visibility</p:attrName>
                                        </p:attrNameLst>
                                      </p:cBhvr>
                                      <p:to>
                                        <p:strVal val="visible"/>
                                      </p:to>
                                    </p:set>
                                    <p:animEffect transition="in" filter="wipe(up)">
                                      <p:cBhvr>
                                        <p:cTn id="99" dur="500"/>
                                        <p:tgtEl>
                                          <p:spTgt spid="50215"/>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50217"/>
                                        </p:tgtEl>
                                        <p:attrNameLst>
                                          <p:attrName>style.visibility</p:attrName>
                                        </p:attrNameLst>
                                      </p:cBhvr>
                                      <p:to>
                                        <p:strVal val="visible"/>
                                      </p:to>
                                    </p:set>
                                    <p:animEffect transition="in" filter="wipe(up)">
                                      <p:cBhvr>
                                        <p:cTn id="102" dur="500"/>
                                        <p:tgtEl>
                                          <p:spTgt spid="50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4" grpId="0" animBg="1"/>
      <p:bldP spid="50185" grpId="0" animBg="1"/>
      <p:bldP spid="50186" grpId="0" animBg="1"/>
      <p:bldP spid="50187" grpId="0" animBg="1"/>
      <p:bldP spid="55306" grpId="0" animBg="1"/>
      <p:bldP spid="55307" grpId="0" animBg="1"/>
      <p:bldP spid="55308" grpId="0" animBg="1"/>
      <p:bldP spid="55309" grpId="0" animBg="1"/>
      <p:bldP spid="50196" grpId="0"/>
      <p:bldP spid="50199" grpId="0" animBg="1"/>
      <p:bldP spid="50200" grpId="0" animBg="1"/>
      <p:bldP spid="55319" grpId="0" animBg="1"/>
      <p:bldP spid="55320" grpId="0" animBg="1"/>
      <p:bldP spid="50210" grpId="0"/>
      <p:bldP spid="50211" grpId="0"/>
      <p:bldP spid="50212" grpId="0"/>
      <p:bldP spid="50213" grpId="0"/>
      <p:bldP spid="50215" grpId="0"/>
      <p:bldP spid="502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1"/>
          <p:cNvSpPr>
            <a:spLocks noGrp="1"/>
          </p:cNvSpPr>
          <p:nvPr>
            <p:ph idx="1"/>
          </p:nvPr>
        </p:nvSpPr>
        <p:spPr>
          <a:xfrm>
            <a:off x="539750" y="1196975"/>
            <a:ext cx="7772400" cy="1727200"/>
          </a:xfrm>
        </p:spPr>
        <p:txBody>
          <a:bodyPr vert="horz" wrap="square" anchor="t"/>
          <a:lstStyle/>
          <a:p>
            <a:pPr>
              <a:buSzPct val="68000"/>
            </a:pPr>
            <a:r>
              <a:rPr kumimoji="0" lang="en-US" altLang="zh-CN" kern="1200" dirty="0">
                <a:latin typeface="Times New Roman" panose="02020603050405020304" pitchFamily="18" charset="0"/>
                <a:ea typeface="+mn-ea"/>
                <a:cs typeface="Times New Roman" panose="02020603050405020304" pitchFamily="18" charset="0"/>
              </a:rPr>
              <a:t>Uniform crossover </a:t>
            </a:r>
            <a:r>
              <a:rPr kumimoji="0" lang="zh-CN" altLang="en-US" kern="1200" dirty="0">
                <a:latin typeface="Times New Roman" panose="02020603050405020304" pitchFamily="18" charset="0"/>
                <a:ea typeface="+mn-ea"/>
                <a:cs typeface="Times New Roman" panose="02020603050405020304" pitchFamily="18" charset="0"/>
              </a:rPr>
              <a:t>（均匀交叉，多点交叉）</a:t>
            </a:r>
            <a:endParaRPr kumimoji="0" lang="en-US" altLang="zh-CN" kern="1200" dirty="0">
              <a:latin typeface="Times New Roman" panose="02020603050405020304" pitchFamily="18" charset="0"/>
              <a:ea typeface="+mn-ea"/>
              <a:cs typeface="Times New Roman" panose="02020603050405020304" pitchFamily="18" charset="0"/>
            </a:endParaRPr>
          </a:p>
          <a:p>
            <a:pPr lvl="1"/>
            <a:r>
              <a:rPr kumimoji="0" lang="zh-CN" altLang="en-US" kern="1200" dirty="0">
                <a:latin typeface="Times New Roman" panose="02020603050405020304" pitchFamily="18" charset="0"/>
                <a:ea typeface="+mn-ea"/>
                <a:cs typeface="Times New Roman" panose="02020603050405020304" pitchFamily="18" charset="0"/>
              </a:rPr>
              <a:t>随机生成一个掩码</a:t>
            </a:r>
            <a:endParaRPr kumimoji="0" lang="en-US" altLang="zh-CN" kern="1200" dirty="0">
              <a:latin typeface="Times New Roman" panose="02020603050405020304" pitchFamily="18" charset="0"/>
              <a:ea typeface="+mn-ea"/>
              <a:cs typeface="Times New Roman" panose="02020603050405020304" pitchFamily="18" charset="0"/>
            </a:endParaRPr>
          </a:p>
          <a:p>
            <a:pPr lvl="1"/>
            <a:r>
              <a:rPr kumimoji="0" lang="zh-CN" altLang="en-US" kern="1200" dirty="0">
                <a:latin typeface="Times New Roman" panose="02020603050405020304" pitchFamily="18" charset="0"/>
                <a:ea typeface="+mn-ea"/>
                <a:cs typeface="Times New Roman" panose="02020603050405020304" pitchFamily="18" charset="0"/>
              </a:rPr>
              <a:t>掩码决定哪些基因位来自哪个双亲染色体</a:t>
            </a:r>
            <a:endParaRPr kumimoji="0" lang="en-US" altLang="zh-CN" kern="1200" dirty="0">
              <a:latin typeface="Times New Roman" panose="02020603050405020304" pitchFamily="18" charset="0"/>
              <a:ea typeface="Times New Roman" panose="02020603050405020304" pitchFamily="18" charset="0"/>
              <a:cs typeface="+mn-cs"/>
            </a:endParaRPr>
          </a:p>
        </p:txBody>
      </p:sp>
      <p:sp>
        <p:nvSpPr>
          <p:cNvPr id="52234" name="Rectangle 10"/>
          <p:cNvSpPr>
            <a:spLocks noGrp="1" noChangeArrowheads="1"/>
          </p:cNvSpPr>
          <p:nvPr>
            <p:ph type="title"/>
          </p:nvPr>
        </p:nvSpPr>
        <p:spPr>
          <a:xfrm>
            <a:off x="457200" y="274638"/>
            <a:ext cx="8229600" cy="922114"/>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a:t>
            </a:r>
            <a:r>
              <a:rPr kumimoji="0" lang="en-GB"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 </a:t>
            </a: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Crossover in GAs</a:t>
            </a:r>
          </a:p>
        </p:txBody>
      </p:sp>
      <p:sp>
        <p:nvSpPr>
          <p:cNvPr id="52228" name="Text Box 4"/>
          <p:cNvSpPr txBox="1"/>
          <p:nvPr/>
        </p:nvSpPr>
        <p:spPr>
          <a:xfrm>
            <a:off x="611188" y="3068638"/>
            <a:ext cx="7772400" cy="2078037"/>
          </a:xfrm>
          <a:prstGeom prst="rect">
            <a:avLst/>
          </a:prstGeom>
          <a:noFill/>
          <a:ln w="12700">
            <a:noFill/>
          </a:ln>
        </p:spPr>
        <p:txBody>
          <a:bodyPr/>
          <a:lstStyle/>
          <a:p>
            <a:pPr eaLnBrk="0" hangingPunct="0">
              <a:spcBef>
                <a:spcPct val="50000"/>
              </a:spcBef>
            </a:pPr>
            <a:r>
              <a:rPr lang="en-US" altLang="zh-CN" sz="2400" b="1" dirty="0">
                <a:solidFill>
                  <a:srgbClr val="000000"/>
                </a:solidFill>
                <a:latin typeface="Courier New" panose="02070309020205020404" pitchFamily="49" charset="0"/>
                <a:ea typeface="宋体" panose="02010600030101010101" pitchFamily="2" charset="-122"/>
              </a:rPr>
              <a:t>Mask:      0110011000    (</a:t>
            </a:r>
            <a:r>
              <a:rPr lang="en-US" altLang="zh-CN" b="1" dirty="0">
                <a:solidFill>
                  <a:srgbClr val="000000"/>
                </a:solidFill>
                <a:latin typeface="Courier New" panose="02070309020205020404" pitchFamily="49" charset="0"/>
                <a:ea typeface="宋体" panose="02010600030101010101" pitchFamily="2" charset="-122"/>
              </a:rPr>
              <a:t>Randomly generated)</a:t>
            </a:r>
            <a:endParaRPr lang="en-US" altLang="zh-CN" sz="2400" b="1" dirty="0">
              <a:solidFill>
                <a:srgbClr val="000000"/>
              </a:solidFill>
              <a:latin typeface="Courier New" panose="02070309020205020404" pitchFamily="49" charset="0"/>
              <a:ea typeface="宋体" panose="02010600030101010101" pitchFamily="2" charset="-122"/>
            </a:endParaRPr>
          </a:p>
          <a:p>
            <a:pPr eaLnBrk="0" hangingPunct="0">
              <a:spcBef>
                <a:spcPct val="50000"/>
              </a:spcBef>
            </a:pPr>
            <a:r>
              <a:rPr lang="en-US" altLang="zh-CN" sz="2400" b="1" dirty="0">
                <a:solidFill>
                  <a:srgbClr val="000000"/>
                </a:solidFill>
                <a:latin typeface="Courier New" panose="02070309020205020404" pitchFamily="49" charset="0"/>
                <a:ea typeface="宋体" panose="02010600030101010101" pitchFamily="2" charset="-122"/>
              </a:rPr>
              <a:t>Parents:   </a:t>
            </a:r>
            <a:r>
              <a:rPr lang="en-US" altLang="zh-CN" sz="2400" b="1" dirty="0">
                <a:solidFill>
                  <a:srgbClr val="CC0066"/>
                </a:solidFill>
                <a:latin typeface="Courier New" panose="02070309020205020404" pitchFamily="49" charset="0"/>
                <a:ea typeface="宋体" panose="02010600030101010101" pitchFamily="2" charset="-122"/>
              </a:rPr>
              <a:t>1</a:t>
            </a:r>
            <a:r>
              <a:rPr lang="en-US" altLang="zh-CN" sz="2400" b="1" u="sng" dirty="0">
                <a:solidFill>
                  <a:srgbClr val="CC0066"/>
                </a:solidFill>
                <a:latin typeface="Courier New" panose="02070309020205020404" pitchFamily="49" charset="0"/>
                <a:ea typeface="宋体" panose="02010600030101010101" pitchFamily="2" charset="-122"/>
              </a:rPr>
              <a:t>01</a:t>
            </a:r>
            <a:r>
              <a:rPr lang="en-US" altLang="zh-CN" sz="2400" b="1" dirty="0">
                <a:solidFill>
                  <a:srgbClr val="CC0066"/>
                </a:solidFill>
                <a:latin typeface="Courier New" panose="02070309020205020404" pitchFamily="49" charset="0"/>
                <a:ea typeface="宋体" panose="02010600030101010101" pitchFamily="2" charset="-122"/>
              </a:rPr>
              <a:t>00</a:t>
            </a:r>
            <a:r>
              <a:rPr lang="en-US" altLang="zh-CN" sz="2400" b="1" u="sng" dirty="0">
                <a:solidFill>
                  <a:srgbClr val="CC0066"/>
                </a:solidFill>
                <a:latin typeface="Courier New" panose="02070309020205020404" pitchFamily="49" charset="0"/>
                <a:ea typeface="宋体" panose="02010600030101010101" pitchFamily="2" charset="-122"/>
              </a:rPr>
              <a:t>01</a:t>
            </a:r>
            <a:r>
              <a:rPr lang="en-US" altLang="zh-CN" sz="2400" b="1" dirty="0">
                <a:solidFill>
                  <a:srgbClr val="CC0066"/>
                </a:solidFill>
                <a:latin typeface="Courier New" panose="02070309020205020404" pitchFamily="49" charset="0"/>
                <a:ea typeface="宋体" panose="02010600030101010101" pitchFamily="2" charset="-122"/>
              </a:rPr>
              <a:t>110</a:t>
            </a:r>
            <a:r>
              <a:rPr lang="en-US" altLang="zh-CN" sz="2400" b="1" dirty="0">
                <a:solidFill>
                  <a:srgbClr val="000000"/>
                </a:solidFill>
                <a:latin typeface="Courier New" panose="02070309020205020404" pitchFamily="49" charset="0"/>
                <a:ea typeface="宋体" panose="02010600030101010101" pitchFamily="2" charset="-122"/>
              </a:rPr>
              <a:t>	</a:t>
            </a:r>
            <a:r>
              <a:rPr lang="en-US" altLang="zh-CN" sz="2400" b="1" u="sng" dirty="0">
                <a:solidFill>
                  <a:srgbClr val="0066FF"/>
                </a:solidFill>
                <a:latin typeface="Courier New" panose="02070309020205020404" pitchFamily="49" charset="0"/>
                <a:ea typeface="宋体" panose="02010600030101010101" pitchFamily="2" charset="-122"/>
              </a:rPr>
              <a:t>0</a:t>
            </a:r>
            <a:r>
              <a:rPr lang="en-US" altLang="zh-CN" sz="2400" b="1" dirty="0">
                <a:solidFill>
                  <a:srgbClr val="0066FF"/>
                </a:solidFill>
                <a:latin typeface="Courier New" panose="02070309020205020404" pitchFamily="49" charset="0"/>
                <a:ea typeface="宋体" panose="02010600030101010101" pitchFamily="2" charset="-122"/>
              </a:rPr>
              <a:t>01</a:t>
            </a:r>
            <a:r>
              <a:rPr lang="en-US" altLang="zh-CN" sz="2400" b="1" u="sng" dirty="0">
                <a:solidFill>
                  <a:srgbClr val="0066FF"/>
                </a:solidFill>
                <a:latin typeface="Courier New" panose="02070309020205020404" pitchFamily="49" charset="0"/>
                <a:ea typeface="宋体" panose="02010600030101010101" pitchFamily="2" charset="-122"/>
              </a:rPr>
              <a:t>10</a:t>
            </a:r>
            <a:r>
              <a:rPr lang="en-US" altLang="zh-CN" sz="2400" b="1" dirty="0">
                <a:solidFill>
                  <a:srgbClr val="0066FF"/>
                </a:solidFill>
                <a:latin typeface="Courier New" panose="02070309020205020404" pitchFamily="49" charset="0"/>
                <a:ea typeface="宋体" panose="02010600030101010101" pitchFamily="2" charset="-122"/>
              </a:rPr>
              <a:t>10</a:t>
            </a:r>
            <a:r>
              <a:rPr lang="en-US" altLang="zh-CN" sz="2400" b="1" u="sng" dirty="0">
                <a:solidFill>
                  <a:srgbClr val="0066FF"/>
                </a:solidFill>
                <a:latin typeface="Courier New" panose="02070309020205020404" pitchFamily="49" charset="0"/>
                <a:ea typeface="宋体" panose="02010600030101010101" pitchFamily="2" charset="-122"/>
              </a:rPr>
              <a:t>010</a:t>
            </a:r>
            <a:endParaRPr lang="en-US" altLang="zh-CN" sz="2400" b="1" dirty="0">
              <a:solidFill>
                <a:srgbClr val="000000"/>
              </a:solidFill>
              <a:latin typeface="Courier New" panose="02070309020205020404" pitchFamily="49" charset="0"/>
              <a:ea typeface="宋体" panose="02010600030101010101" pitchFamily="2" charset="-122"/>
            </a:endParaRPr>
          </a:p>
          <a:p>
            <a:pPr eaLnBrk="0" hangingPunct="0">
              <a:spcBef>
                <a:spcPct val="50000"/>
              </a:spcBef>
            </a:pPr>
            <a:endParaRPr lang="en-US" altLang="zh-CN" sz="2400" b="1" dirty="0">
              <a:solidFill>
                <a:srgbClr val="000000"/>
              </a:solidFill>
              <a:latin typeface="Courier New" panose="02070309020205020404" pitchFamily="49" charset="0"/>
              <a:ea typeface="宋体" panose="02010600030101010101" pitchFamily="2" charset="-122"/>
            </a:endParaRPr>
          </a:p>
          <a:p>
            <a:pPr eaLnBrk="0" hangingPunct="0">
              <a:spcBef>
                <a:spcPct val="50000"/>
              </a:spcBef>
            </a:pPr>
            <a:r>
              <a:rPr lang="en-US" altLang="zh-CN" sz="2400" b="1" dirty="0">
                <a:solidFill>
                  <a:srgbClr val="000000"/>
                </a:solidFill>
                <a:latin typeface="Courier New" panose="02070309020205020404" pitchFamily="49" charset="0"/>
                <a:ea typeface="宋体" panose="02010600030101010101" pitchFamily="2" charset="-122"/>
              </a:rPr>
              <a:t>Offspring: </a:t>
            </a:r>
            <a:r>
              <a:rPr lang="en-US" altLang="zh-CN" sz="2400" b="1" dirty="0">
                <a:solidFill>
                  <a:srgbClr val="0066FF"/>
                </a:solidFill>
                <a:latin typeface="Courier New" panose="02070309020205020404" pitchFamily="49" charset="0"/>
                <a:ea typeface="宋体" panose="02010600030101010101" pitchFamily="2" charset="-122"/>
              </a:rPr>
              <a:t>0</a:t>
            </a:r>
            <a:r>
              <a:rPr lang="en-US" altLang="zh-CN" sz="2400" b="1" dirty="0">
                <a:solidFill>
                  <a:srgbClr val="CC0066"/>
                </a:solidFill>
                <a:latin typeface="Courier New" panose="02070309020205020404" pitchFamily="49" charset="0"/>
                <a:ea typeface="宋体" panose="02010600030101010101" pitchFamily="2" charset="-122"/>
              </a:rPr>
              <a:t>01</a:t>
            </a:r>
            <a:r>
              <a:rPr lang="en-US" altLang="zh-CN" sz="2400" b="1" dirty="0">
                <a:solidFill>
                  <a:srgbClr val="0066FF"/>
                </a:solidFill>
                <a:latin typeface="Courier New" panose="02070309020205020404" pitchFamily="49" charset="0"/>
                <a:ea typeface="宋体" panose="02010600030101010101" pitchFamily="2" charset="-122"/>
              </a:rPr>
              <a:t>10</a:t>
            </a:r>
            <a:r>
              <a:rPr lang="en-US" altLang="zh-CN" sz="2400" b="1" dirty="0">
                <a:solidFill>
                  <a:srgbClr val="CC0066"/>
                </a:solidFill>
                <a:latin typeface="Courier New" panose="02070309020205020404" pitchFamily="49" charset="0"/>
                <a:ea typeface="宋体" panose="02010600030101010101" pitchFamily="2" charset="-122"/>
              </a:rPr>
              <a:t>01</a:t>
            </a:r>
            <a:r>
              <a:rPr lang="en-US" altLang="zh-CN" sz="2400" b="1" dirty="0">
                <a:solidFill>
                  <a:srgbClr val="0066FF"/>
                </a:solidFill>
                <a:latin typeface="Courier New" panose="02070309020205020404" pitchFamily="49" charset="0"/>
                <a:ea typeface="宋体" panose="02010600030101010101" pitchFamily="2" charset="-122"/>
              </a:rPr>
              <a:t>010</a:t>
            </a:r>
            <a:r>
              <a:rPr lang="en-US" altLang="zh-CN" sz="2400" b="1" dirty="0">
                <a:solidFill>
                  <a:srgbClr val="FF8119"/>
                </a:solidFill>
                <a:latin typeface="Courier New" panose="02070309020205020404" pitchFamily="49" charset="0"/>
                <a:ea typeface="宋体" panose="02010600030101010101" pitchFamily="2" charset="-122"/>
              </a:rPr>
              <a:t> </a:t>
            </a:r>
            <a:r>
              <a:rPr lang="en-US" altLang="zh-CN" sz="2400" b="1" dirty="0">
                <a:solidFill>
                  <a:srgbClr val="000000"/>
                </a:solidFill>
                <a:latin typeface="Courier New" panose="02070309020205020404" pitchFamily="49" charset="0"/>
                <a:ea typeface="宋体" panose="02010600030101010101" pitchFamily="2" charset="-122"/>
              </a:rPr>
              <a:t>	</a:t>
            </a:r>
            <a:r>
              <a:rPr lang="en-US" altLang="zh-CN" sz="2400" b="1" dirty="0">
                <a:solidFill>
                  <a:srgbClr val="CC0066"/>
                </a:solidFill>
                <a:latin typeface="Courier New" panose="02070309020205020404" pitchFamily="49" charset="0"/>
                <a:ea typeface="宋体" panose="02010600030101010101" pitchFamily="2" charset="-122"/>
              </a:rPr>
              <a:t>1</a:t>
            </a:r>
            <a:r>
              <a:rPr lang="en-US" altLang="zh-CN" sz="2400" b="1" dirty="0">
                <a:solidFill>
                  <a:srgbClr val="0066FF"/>
                </a:solidFill>
                <a:latin typeface="Courier New" panose="02070309020205020404" pitchFamily="49" charset="0"/>
                <a:ea typeface="宋体" panose="02010600030101010101" pitchFamily="2" charset="-122"/>
              </a:rPr>
              <a:t>01</a:t>
            </a:r>
            <a:r>
              <a:rPr lang="en-US" altLang="zh-CN" sz="2400" b="1" dirty="0">
                <a:solidFill>
                  <a:srgbClr val="CC0066"/>
                </a:solidFill>
                <a:latin typeface="Courier New" panose="02070309020205020404" pitchFamily="49" charset="0"/>
                <a:ea typeface="宋体" panose="02010600030101010101" pitchFamily="2" charset="-122"/>
              </a:rPr>
              <a:t>00</a:t>
            </a:r>
            <a:r>
              <a:rPr lang="en-US" altLang="zh-CN" sz="2400" b="1" dirty="0">
                <a:solidFill>
                  <a:srgbClr val="0066FF"/>
                </a:solidFill>
                <a:latin typeface="Courier New" panose="02070309020205020404" pitchFamily="49" charset="0"/>
                <a:ea typeface="宋体" panose="02010600030101010101" pitchFamily="2" charset="-122"/>
              </a:rPr>
              <a:t>10</a:t>
            </a:r>
            <a:r>
              <a:rPr lang="en-US" altLang="zh-CN" sz="2400" b="1" dirty="0">
                <a:solidFill>
                  <a:srgbClr val="CC0066"/>
                </a:solidFill>
                <a:latin typeface="Courier New" panose="02070309020205020404" pitchFamily="49" charset="0"/>
                <a:ea typeface="宋体" panose="02010600030101010101" pitchFamily="2" charset="-122"/>
              </a:rPr>
              <a:t>110</a:t>
            </a:r>
          </a:p>
          <a:p>
            <a:pPr eaLnBrk="0" hangingPunct="0">
              <a:spcBef>
                <a:spcPct val="50000"/>
              </a:spcBef>
            </a:pPr>
            <a:endParaRPr lang="zh-CN" altLang="en-US" sz="2400" b="1" dirty="0">
              <a:solidFill>
                <a:srgbClr val="FF8119"/>
              </a:solidFill>
              <a:latin typeface="Courier New" panose="02070309020205020404" pitchFamily="49" charset="0"/>
              <a:ea typeface="宋体" panose="02010600030101010101" pitchFamily="2" charset="-122"/>
            </a:endParaRPr>
          </a:p>
        </p:txBody>
      </p:sp>
    </p:spTree>
  </p:cSld>
  <p:clrMapOvr>
    <a:masterClrMapping/>
  </p:clrMapOvr>
  <p:transition spd="med">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961799" y="1636604"/>
            <a:ext cx="7928207" cy="482600"/>
          </a:xfrm>
          <a:prstGeom prst="rect">
            <a:avLst/>
          </a:prstGeom>
        </p:spPr>
        <p:txBody>
          <a:bodyPr wrap="square" lIns="68577" tIns="34289" rIns="68577" bIns="34289">
            <a:spAutoFit/>
          </a:bodyPr>
          <a:lstStyle/>
          <a:p>
            <a:r>
              <a:rPr lang="zh-CN" altLang="en-US" sz="2700" b="1" dirty="0">
                <a:latin typeface="+mj-ea"/>
              </a:rPr>
              <a:t>多点交叉</a:t>
            </a:r>
            <a:endParaRPr lang="en-US" altLang="zh-CN" sz="2700" b="1" dirty="0">
              <a:latin typeface="+mj-ea"/>
            </a:endParaRPr>
          </a:p>
        </p:txBody>
      </p:sp>
      <p:sp>
        <p:nvSpPr>
          <p:cNvPr id="2" name="灯片编号占位符 1"/>
          <p:cNvSpPr>
            <a:spLocks noGrp="1"/>
          </p:cNvSpPr>
          <p:nvPr>
            <p:ph type="sldNum" sz="quarter" idx="12"/>
          </p:nvPr>
        </p:nvSpPr>
        <p:spPr/>
        <p:txBody>
          <a:bodyPr/>
          <a:lstStyle/>
          <a:p>
            <a:fld id="{888F8D02-9041-4C59-BC62-13DE0E5C6713}" type="slidenum">
              <a:rPr lang="zh-CN" altLang="en-US" sz="750" smtClean="0"/>
              <a:t>53</a:t>
            </a:fld>
            <a:endParaRPr lang="zh-CN" altLang="en-US" sz="750" dirty="0"/>
          </a:p>
        </p:txBody>
      </p:sp>
      <p:sp>
        <p:nvSpPr>
          <p:cNvPr id="3" name="矩形 2"/>
          <p:cNvSpPr/>
          <p:nvPr/>
        </p:nvSpPr>
        <p:spPr>
          <a:xfrm>
            <a:off x="879613" y="2493922"/>
            <a:ext cx="7349987" cy="2968625"/>
          </a:xfrm>
          <a:prstGeom prst="rect">
            <a:avLst/>
          </a:prstGeom>
        </p:spPr>
        <p:txBody>
          <a:bodyPr wrap="square">
            <a:spAutoFit/>
          </a:bodyPr>
          <a:lstStyle/>
          <a:p>
            <a:pPr>
              <a:lnSpc>
                <a:spcPct val="130000"/>
              </a:lnSpc>
              <a:defRPr/>
            </a:pPr>
            <a:r>
              <a:rPr lang="zh-CN" altLang="en-US" sz="2400" b="1" dirty="0">
                <a:solidFill>
                  <a:srgbClr val="FF0000"/>
                </a:solidFill>
              </a:rPr>
              <a:t>例</a:t>
            </a:r>
            <a:r>
              <a:rPr lang="en-US" altLang="zh-CN" sz="2400" dirty="0">
                <a:solidFill>
                  <a:srgbClr val="FF0000"/>
                </a:solidFill>
              </a:rPr>
              <a:t>  </a:t>
            </a:r>
            <a:r>
              <a:rPr lang="zh-CN" altLang="en-US" sz="2400" dirty="0"/>
              <a:t>考虑如下两个</a:t>
            </a:r>
            <a:r>
              <a:rPr lang="en-US" altLang="zh-CN" sz="2400" dirty="0"/>
              <a:t>11</a:t>
            </a:r>
            <a:r>
              <a:rPr lang="zh-CN" altLang="en-US" sz="2400" dirty="0"/>
              <a:t>位变量的父个体：</a:t>
            </a:r>
          </a:p>
          <a:p>
            <a:pPr>
              <a:lnSpc>
                <a:spcPct val="130000"/>
              </a:lnSpc>
              <a:defRPr/>
            </a:pPr>
            <a:r>
              <a:rPr lang="zh-CN" altLang="en-US" sz="2400" dirty="0"/>
              <a:t>父个体</a:t>
            </a:r>
            <a:r>
              <a:rPr lang="en-US" altLang="zh-CN" sz="2400" dirty="0"/>
              <a:t>1</a:t>
            </a:r>
            <a:r>
              <a:rPr lang="zh-CN" altLang="en-US" sz="2400" dirty="0"/>
              <a:t>：    </a:t>
            </a:r>
            <a:r>
              <a:rPr lang="en-US" altLang="zh-CN" sz="2400" b="1" dirty="0">
                <a:solidFill>
                  <a:srgbClr val="FF0000"/>
                </a:solidFill>
              </a:rPr>
              <a:t>0  1  1  1  0  0  1  1  0  1  0</a:t>
            </a:r>
          </a:p>
          <a:p>
            <a:pPr>
              <a:lnSpc>
                <a:spcPct val="130000"/>
              </a:lnSpc>
              <a:defRPr/>
            </a:pPr>
            <a:r>
              <a:rPr lang="zh-CN" altLang="en-US" sz="2400" dirty="0"/>
              <a:t>父个体</a:t>
            </a:r>
            <a:r>
              <a:rPr lang="en-US" altLang="zh-CN" sz="2400" dirty="0"/>
              <a:t>2</a:t>
            </a:r>
            <a:r>
              <a:rPr lang="zh-CN" altLang="en-US" sz="2400" dirty="0"/>
              <a:t>：    </a:t>
            </a:r>
            <a:r>
              <a:rPr lang="en-US" altLang="zh-CN" sz="2400" b="1" dirty="0">
                <a:solidFill>
                  <a:srgbClr val="3333FF"/>
                </a:solidFill>
                <a:effectLst>
                  <a:outerShdw blurRad="38100" dist="38100" dir="2700000" algn="tl">
                    <a:srgbClr val="FFFFFF"/>
                  </a:outerShdw>
                </a:effectLst>
              </a:rPr>
              <a:t>1  0  1  0  1  1  0  0  1  0  1</a:t>
            </a:r>
          </a:p>
          <a:p>
            <a:pPr>
              <a:lnSpc>
                <a:spcPct val="130000"/>
              </a:lnSpc>
              <a:defRPr/>
            </a:pPr>
            <a:r>
              <a:rPr lang="zh-CN" altLang="en-US" sz="2400" dirty="0"/>
              <a:t>交叉点在位置</a:t>
            </a:r>
            <a:r>
              <a:rPr lang="en-US" altLang="zh-CN" sz="2400" dirty="0"/>
              <a:t>2</a:t>
            </a:r>
            <a:r>
              <a:rPr lang="zh-CN" altLang="en-US" sz="2400" dirty="0"/>
              <a:t>，</a:t>
            </a:r>
            <a:r>
              <a:rPr lang="en-US" altLang="zh-CN" sz="2400" dirty="0"/>
              <a:t>6</a:t>
            </a:r>
            <a:r>
              <a:rPr lang="zh-CN" altLang="en-US" sz="2400" dirty="0"/>
              <a:t>，</a:t>
            </a:r>
            <a:r>
              <a:rPr lang="en-US" altLang="zh-CN" sz="2400" dirty="0"/>
              <a:t>10</a:t>
            </a:r>
            <a:r>
              <a:rPr lang="zh-CN" altLang="en-US" sz="2400" dirty="0"/>
              <a:t>，交叉后生成两个子个体：</a:t>
            </a:r>
          </a:p>
          <a:p>
            <a:pPr>
              <a:lnSpc>
                <a:spcPct val="130000"/>
              </a:lnSpc>
              <a:defRPr/>
            </a:pPr>
            <a:r>
              <a:rPr lang="zh-CN" altLang="en-US" sz="2400" dirty="0"/>
              <a:t>子个体</a:t>
            </a:r>
            <a:r>
              <a:rPr lang="en-US" altLang="zh-CN" sz="2400" dirty="0"/>
              <a:t>1</a:t>
            </a:r>
            <a:r>
              <a:rPr lang="zh-CN" altLang="en-US" sz="2400" dirty="0"/>
              <a:t>：    </a:t>
            </a:r>
            <a:r>
              <a:rPr lang="en-US" altLang="zh-CN" sz="2400" b="1" dirty="0">
                <a:solidFill>
                  <a:srgbClr val="FF0000"/>
                </a:solidFill>
              </a:rPr>
              <a:t>0  1  </a:t>
            </a:r>
            <a:r>
              <a:rPr lang="en-US" altLang="zh-CN" sz="2400" b="1" dirty="0">
                <a:solidFill>
                  <a:srgbClr val="3333FF"/>
                </a:solidFill>
                <a:effectLst>
                  <a:outerShdw blurRad="38100" dist="38100" dir="2700000" algn="tl">
                    <a:srgbClr val="FFFFFF"/>
                  </a:outerShdw>
                </a:effectLst>
              </a:rPr>
              <a:t>1  0  1  1</a:t>
            </a:r>
            <a:r>
              <a:rPr lang="en-US" altLang="zh-CN" sz="2400" b="1" dirty="0">
                <a:solidFill>
                  <a:srgbClr val="3333FF"/>
                </a:solidFill>
              </a:rPr>
              <a:t>  </a:t>
            </a:r>
            <a:r>
              <a:rPr lang="en-US" altLang="zh-CN" sz="2400" b="1" dirty="0">
                <a:solidFill>
                  <a:srgbClr val="FF0000"/>
                </a:solidFill>
              </a:rPr>
              <a:t>1  1  0  1  </a:t>
            </a:r>
            <a:r>
              <a:rPr lang="en-US" altLang="zh-CN" sz="2400" b="1" dirty="0">
                <a:solidFill>
                  <a:srgbClr val="3333FF"/>
                </a:solidFill>
                <a:effectLst>
                  <a:outerShdw blurRad="38100" dist="38100" dir="2700000" algn="tl">
                    <a:srgbClr val="FFFFFF"/>
                  </a:outerShdw>
                </a:effectLst>
              </a:rPr>
              <a:t>1</a:t>
            </a:r>
          </a:p>
          <a:p>
            <a:pPr>
              <a:lnSpc>
                <a:spcPct val="130000"/>
              </a:lnSpc>
              <a:defRPr/>
            </a:pPr>
            <a:r>
              <a:rPr lang="zh-CN" altLang="en-US" sz="2400" dirty="0"/>
              <a:t>子个体</a:t>
            </a:r>
            <a:r>
              <a:rPr lang="en-US" altLang="zh-CN" sz="2400" dirty="0"/>
              <a:t>2</a:t>
            </a:r>
            <a:r>
              <a:rPr lang="zh-CN" altLang="en-US" sz="2400" dirty="0"/>
              <a:t>：    </a:t>
            </a:r>
            <a:r>
              <a:rPr lang="en-US" altLang="zh-CN" sz="2400" b="1" dirty="0">
                <a:solidFill>
                  <a:srgbClr val="3333FF"/>
                </a:solidFill>
              </a:rPr>
              <a:t>1  0</a:t>
            </a:r>
            <a:r>
              <a:rPr lang="en-US" altLang="zh-CN" sz="2400" dirty="0"/>
              <a:t>  </a:t>
            </a:r>
            <a:r>
              <a:rPr lang="en-US" altLang="zh-CN" sz="2400" b="1" dirty="0">
                <a:solidFill>
                  <a:srgbClr val="FF0000"/>
                </a:solidFill>
              </a:rPr>
              <a:t>1  1  0  0  </a:t>
            </a:r>
            <a:r>
              <a:rPr lang="en-US" altLang="zh-CN" sz="2400" b="1" dirty="0">
                <a:solidFill>
                  <a:srgbClr val="3333FF"/>
                </a:solidFill>
                <a:effectLst>
                  <a:outerShdw blurRad="38100" dist="38100" dir="2700000" algn="tl">
                    <a:srgbClr val="FFFFFF"/>
                  </a:outerShdw>
                </a:effectLst>
              </a:rPr>
              <a:t>0  0  1  0</a:t>
            </a:r>
            <a:r>
              <a:rPr lang="en-US" altLang="zh-CN" sz="2400" b="1" dirty="0">
                <a:solidFill>
                  <a:srgbClr val="3333FF"/>
                </a:solidFill>
              </a:rPr>
              <a:t>  </a:t>
            </a:r>
            <a:r>
              <a:rPr lang="en-US" altLang="zh-CN" sz="2400" b="1" dirty="0">
                <a:solidFill>
                  <a:srgbClr val="FF0000"/>
                </a:solidFill>
              </a:rPr>
              <a:t>0</a:t>
            </a:r>
          </a:p>
        </p:txBody>
      </p:sp>
      <p:sp>
        <p:nvSpPr>
          <p:cNvPr id="52234" name="Rectangle 10"/>
          <p:cNvSpPr>
            <a:spLocks noGrp="1" noChangeArrowheads="1"/>
          </p:cNvSpPr>
          <p:nvPr>
            <p:ph type="title"/>
          </p:nvPr>
        </p:nvSpPr>
        <p:spPr>
          <a:xfrm>
            <a:off x="457200" y="274638"/>
            <a:ext cx="8229600" cy="922114"/>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a:t>
            </a:r>
            <a:r>
              <a:rPr kumimoji="0" lang="en-GB"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 </a:t>
            </a: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Crossover in GAs</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509588" y="188640"/>
            <a:ext cx="7793037" cy="765175"/>
          </a:xfrm>
          <a:noFill/>
          <a:ln>
            <a:noFill/>
          </a:ln>
          <a:effectLst/>
          <a:sp3d prstMaterial="plastic"/>
        </p:spPr>
        <p:txBody>
          <a:bodyPr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a:t>
            </a:r>
            <a:r>
              <a:rPr kumimoji="0" lang="en-GB"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 </a:t>
            </a: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Crossover in GAs</a:t>
            </a:r>
          </a:p>
        </p:txBody>
      </p:sp>
      <p:sp>
        <p:nvSpPr>
          <p:cNvPr id="58371" name="Rectangle 3"/>
          <p:cNvSpPr>
            <a:spLocks noGrp="1"/>
          </p:cNvSpPr>
          <p:nvPr>
            <p:ph type="body"/>
          </p:nvPr>
        </p:nvSpPr>
        <p:spPr>
          <a:xfrm>
            <a:off x="182563" y="1160463"/>
            <a:ext cx="4608512" cy="5257800"/>
          </a:xfrm>
        </p:spPr>
        <p:txBody>
          <a:bodyPr vert="horz" wrap="square" anchor="t"/>
          <a:lstStyle/>
          <a:p>
            <a:r>
              <a:rPr lang="en-US" altLang="zh-CN" sz="3200" dirty="0">
                <a:latin typeface="Times New Roman" panose="02020603050405020304" pitchFamily="18" charset="0"/>
                <a:cs typeface="Times New Roman" panose="02020603050405020304" pitchFamily="18" charset="0"/>
              </a:rPr>
              <a:t>Problems with crossover</a:t>
            </a:r>
          </a:p>
          <a:p>
            <a:pPr lvl="1"/>
            <a:r>
              <a:rPr lang="zh-CN" altLang="en-US" sz="2800" dirty="0">
                <a:latin typeface="Times New Roman" panose="02020603050405020304" pitchFamily="18" charset="0"/>
                <a:cs typeface="Times New Roman" panose="02020603050405020304" pitchFamily="18" charset="0"/>
              </a:rPr>
              <a:t>交叉操作与编码方式相关，简单的交叉可能导致非法子代</a:t>
            </a:r>
            <a:endParaRPr lang="en-US" altLang="zh-CN" sz="2800" i="1" dirty="0">
              <a:solidFill>
                <a:srgbClr val="FF0000"/>
              </a:solidFill>
              <a:latin typeface="Times New Roman" panose="02020603050405020304" pitchFamily="18" charset="0"/>
              <a:cs typeface="Times New Roman" panose="02020603050405020304" pitchFamily="18" charset="0"/>
            </a:endParaRPr>
          </a:p>
          <a:p>
            <a:pPr lvl="1"/>
            <a:r>
              <a:rPr lang="en-US" altLang="zh-CN" sz="2800" dirty="0">
                <a:latin typeface="Times New Roman" panose="02020603050405020304" pitchFamily="18" charset="0"/>
                <a:cs typeface="Times New Roman" panose="02020603050405020304" pitchFamily="18" charset="0"/>
              </a:rPr>
              <a:t>Example</a:t>
            </a:r>
          </a:p>
          <a:p>
            <a:pPr lvl="2"/>
            <a:r>
              <a:rPr lang="en-US" altLang="zh-CN" sz="2400" dirty="0">
                <a:latin typeface="Times New Roman" panose="02020603050405020304" pitchFamily="18" charset="0"/>
                <a:cs typeface="Times New Roman" panose="02020603050405020304" pitchFamily="18" charset="0"/>
              </a:rPr>
              <a:t>TSP</a:t>
            </a:r>
            <a:endParaRPr lang="en-US" altLang="zh-CN" sz="2400" dirty="0">
              <a:latin typeface="Times New Roman" panose="02020603050405020304" pitchFamily="18" charset="0"/>
              <a:ea typeface="Times New Roman" panose="02020603050405020304" pitchFamily="18" charset="0"/>
            </a:endParaRPr>
          </a:p>
        </p:txBody>
      </p:sp>
      <p:sp>
        <p:nvSpPr>
          <p:cNvPr id="54279" name="Oval 7"/>
          <p:cNvSpPr/>
          <p:nvPr/>
        </p:nvSpPr>
        <p:spPr>
          <a:xfrm>
            <a:off x="4991100" y="3357563"/>
            <a:ext cx="431800" cy="431800"/>
          </a:xfrm>
          <a:prstGeom prst="ellipse">
            <a:avLst/>
          </a:prstGeom>
          <a:solidFill>
            <a:srgbClr val="FFFFFF"/>
          </a:solidFill>
          <a:ln w="9525" cap="flat" cmpd="sng">
            <a:solidFill>
              <a:schemeClr val="tx1"/>
            </a:solidFill>
            <a:prstDash val="solid"/>
            <a:headEnd type="none" w="med" len="med"/>
            <a:tailEnd type="none" w="med" len="med"/>
          </a:ln>
        </p:spPr>
        <p:txBody>
          <a:bodyPr wrap="none" anchor="ctr"/>
          <a:lstStyle/>
          <a:p>
            <a:pPr algn="ctr"/>
            <a:r>
              <a:rPr lang="en-US" altLang="zh-CN" b="1" dirty="0">
                <a:solidFill>
                  <a:srgbClr val="000000"/>
                </a:solidFill>
                <a:latin typeface="Arial" panose="020B0604020202020204" pitchFamily="34" charset="0"/>
                <a:ea typeface="宋体" panose="02010600030101010101" pitchFamily="2" charset="-122"/>
              </a:rPr>
              <a:t>1</a:t>
            </a:r>
          </a:p>
        </p:txBody>
      </p:sp>
      <p:sp>
        <p:nvSpPr>
          <p:cNvPr id="54280" name="Oval 8"/>
          <p:cNvSpPr/>
          <p:nvPr/>
        </p:nvSpPr>
        <p:spPr>
          <a:xfrm>
            <a:off x="5854700" y="2636838"/>
            <a:ext cx="431800" cy="431800"/>
          </a:xfrm>
          <a:prstGeom prst="ellipse">
            <a:avLst/>
          </a:prstGeom>
          <a:solidFill>
            <a:srgbClr val="FFFFFF"/>
          </a:solidFill>
          <a:ln w="9525" cap="flat" cmpd="sng">
            <a:solidFill>
              <a:schemeClr val="tx1"/>
            </a:solidFill>
            <a:prstDash val="solid"/>
            <a:headEnd type="none" w="med" len="med"/>
            <a:tailEnd type="none" w="med" len="med"/>
          </a:ln>
        </p:spPr>
        <p:txBody>
          <a:bodyPr wrap="none" anchor="ctr"/>
          <a:lstStyle/>
          <a:p>
            <a:pPr algn="ctr"/>
            <a:r>
              <a:rPr lang="en-US" altLang="zh-CN" b="1" dirty="0">
                <a:solidFill>
                  <a:srgbClr val="000000"/>
                </a:solidFill>
                <a:latin typeface="Arial" panose="020B0604020202020204" pitchFamily="34" charset="0"/>
                <a:ea typeface="宋体" panose="02010600030101010101" pitchFamily="2" charset="-122"/>
              </a:rPr>
              <a:t>5</a:t>
            </a:r>
          </a:p>
        </p:txBody>
      </p:sp>
      <p:sp>
        <p:nvSpPr>
          <p:cNvPr id="54281" name="Oval 9"/>
          <p:cNvSpPr/>
          <p:nvPr/>
        </p:nvSpPr>
        <p:spPr>
          <a:xfrm>
            <a:off x="6935788" y="2636838"/>
            <a:ext cx="431800" cy="431800"/>
          </a:xfrm>
          <a:prstGeom prst="ellipse">
            <a:avLst/>
          </a:prstGeom>
          <a:solidFill>
            <a:srgbClr val="FFFFFF"/>
          </a:solidFill>
          <a:ln w="9525" cap="flat" cmpd="sng">
            <a:solidFill>
              <a:schemeClr val="tx1"/>
            </a:solidFill>
            <a:prstDash val="solid"/>
            <a:headEnd type="none" w="med" len="med"/>
            <a:tailEnd type="none" w="med" len="med"/>
          </a:ln>
        </p:spPr>
        <p:txBody>
          <a:bodyPr wrap="none" anchor="ctr"/>
          <a:lstStyle/>
          <a:p>
            <a:pPr algn="ctr"/>
            <a:r>
              <a:rPr lang="en-US" altLang="zh-CN" b="1" dirty="0">
                <a:solidFill>
                  <a:srgbClr val="000000"/>
                </a:solidFill>
                <a:latin typeface="Arial" panose="020B0604020202020204" pitchFamily="34" charset="0"/>
                <a:ea typeface="宋体" panose="02010600030101010101" pitchFamily="2" charset="-122"/>
              </a:rPr>
              <a:t>4</a:t>
            </a:r>
          </a:p>
        </p:txBody>
      </p:sp>
      <p:sp>
        <p:nvSpPr>
          <p:cNvPr id="54282" name="Oval 10"/>
          <p:cNvSpPr/>
          <p:nvPr/>
        </p:nvSpPr>
        <p:spPr>
          <a:xfrm>
            <a:off x="7870825" y="3357563"/>
            <a:ext cx="431800" cy="431800"/>
          </a:xfrm>
          <a:prstGeom prst="ellipse">
            <a:avLst/>
          </a:prstGeom>
          <a:solidFill>
            <a:srgbClr val="FFFFFF"/>
          </a:solidFill>
          <a:ln w="9525" cap="flat" cmpd="sng">
            <a:solidFill>
              <a:schemeClr val="tx1"/>
            </a:solidFill>
            <a:prstDash val="solid"/>
            <a:headEnd type="none" w="med" len="med"/>
            <a:tailEnd type="none" w="med" len="med"/>
          </a:ln>
        </p:spPr>
        <p:txBody>
          <a:bodyPr wrap="none" anchor="ctr"/>
          <a:lstStyle/>
          <a:p>
            <a:pPr algn="ctr"/>
            <a:r>
              <a:rPr lang="en-US" altLang="zh-CN" b="1" dirty="0">
                <a:solidFill>
                  <a:srgbClr val="000000"/>
                </a:solidFill>
                <a:latin typeface="Arial" panose="020B0604020202020204" pitchFamily="34" charset="0"/>
                <a:ea typeface="宋体" panose="02010600030101010101" pitchFamily="2" charset="-122"/>
              </a:rPr>
              <a:t>2</a:t>
            </a:r>
          </a:p>
        </p:txBody>
      </p:sp>
      <p:sp>
        <p:nvSpPr>
          <p:cNvPr id="54283" name="Oval 11"/>
          <p:cNvSpPr/>
          <p:nvPr/>
        </p:nvSpPr>
        <p:spPr>
          <a:xfrm>
            <a:off x="6646863" y="3789363"/>
            <a:ext cx="431800" cy="431800"/>
          </a:xfrm>
          <a:prstGeom prst="ellipse">
            <a:avLst/>
          </a:prstGeom>
          <a:solidFill>
            <a:srgbClr val="FFFFFF"/>
          </a:solidFill>
          <a:ln w="9525" cap="flat" cmpd="sng">
            <a:solidFill>
              <a:schemeClr val="tx1"/>
            </a:solidFill>
            <a:prstDash val="solid"/>
            <a:headEnd type="none" w="med" len="med"/>
            <a:tailEnd type="none" w="med" len="med"/>
          </a:ln>
        </p:spPr>
        <p:txBody>
          <a:bodyPr wrap="none" anchor="ctr"/>
          <a:lstStyle/>
          <a:p>
            <a:pPr algn="ctr"/>
            <a:r>
              <a:rPr lang="en-US" altLang="zh-CN" b="1" dirty="0">
                <a:solidFill>
                  <a:srgbClr val="000000"/>
                </a:solidFill>
                <a:latin typeface="Arial" panose="020B0604020202020204" pitchFamily="34" charset="0"/>
                <a:ea typeface="宋体" panose="02010600030101010101" pitchFamily="2" charset="-122"/>
              </a:rPr>
              <a:t>3</a:t>
            </a:r>
          </a:p>
        </p:txBody>
      </p:sp>
      <p:cxnSp>
        <p:nvCxnSpPr>
          <p:cNvPr id="54284" name="AutoShape 12"/>
          <p:cNvCxnSpPr>
            <a:stCxn id="54279" idx="7"/>
            <a:endCxn id="54280" idx="3"/>
          </p:cNvCxnSpPr>
          <p:nvPr/>
        </p:nvCxnSpPr>
        <p:spPr>
          <a:xfrm flipV="1">
            <a:off x="5359400" y="3005138"/>
            <a:ext cx="558800" cy="415925"/>
          </a:xfrm>
          <a:prstGeom prst="straightConnector1">
            <a:avLst/>
          </a:prstGeom>
          <a:ln w="38100" cap="flat" cmpd="sng">
            <a:solidFill>
              <a:schemeClr val="tx1"/>
            </a:solidFill>
            <a:prstDash val="solid"/>
            <a:headEnd type="none" w="med" len="med"/>
            <a:tailEnd type="triangle" w="med" len="med"/>
          </a:ln>
        </p:spPr>
      </p:cxnSp>
      <p:cxnSp>
        <p:nvCxnSpPr>
          <p:cNvPr id="54285" name="AutoShape 13"/>
          <p:cNvCxnSpPr>
            <a:stCxn id="54280" idx="6"/>
            <a:endCxn id="54281" idx="2"/>
          </p:cNvCxnSpPr>
          <p:nvPr/>
        </p:nvCxnSpPr>
        <p:spPr>
          <a:xfrm>
            <a:off x="6286500" y="2852738"/>
            <a:ext cx="649288" cy="0"/>
          </a:xfrm>
          <a:prstGeom prst="straightConnector1">
            <a:avLst/>
          </a:prstGeom>
          <a:ln w="38100" cap="flat" cmpd="sng">
            <a:solidFill>
              <a:schemeClr val="tx1"/>
            </a:solidFill>
            <a:prstDash val="solid"/>
            <a:headEnd type="none" w="med" len="med"/>
            <a:tailEnd type="triangle" w="med" len="med"/>
          </a:ln>
        </p:spPr>
      </p:cxnSp>
      <p:cxnSp>
        <p:nvCxnSpPr>
          <p:cNvPr id="54286" name="AutoShape 14"/>
          <p:cNvCxnSpPr>
            <a:stCxn id="54281" idx="5"/>
            <a:endCxn id="54282" idx="1"/>
          </p:cNvCxnSpPr>
          <p:nvPr/>
        </p:nvCxnSpPr>
        <p:spPr>
          <a:xfrm>
            <a:off x="7304088" y="3005138"/>
            <a:ext cx="630237" cy="415925"/>
          </a:xfrm>
          <a:prstGeom prst="straightConnector1">
            <a:avLst/>
          </a:prstGeom>
          <a:ln w="38100" cap="flat" cmpd="sng">
            <a:solidFill>
              <a:schemeClr val="tx1"/>
            </a:solidFill>
            <a:prstDash val="solid"/>
            <a:headEnd type="none" w="med" len="med"/>
            <a:tailEnd type="triangle" w="med" len="med"/>
          </a:ln>
        </p:spPr>
      </p:cxnSp>
      <p:cxnSp>
        <p:nvCxnSpPr>
          <p:cNvPr id="54287" name="AutoShape 15"/>
          <p:cNvCxnSpPr>
            <a:stCxn id="54283" idx="2"/>
            <a:endCxn id="54279" idx="5"/>
          </p:cNvCxnSpPr>
          <p:nvPr/>
        </p:nvCxnSpPr>
        <p:spPr>
          <a:xfrm flipH="1" flipV="1">
            <a:off x="5359400" y="3725863"/>
            <a:ext cx="1287463" cy="279400"/>
          </a:xfrm>
          <a:prstGeom prst="straightConnector1">
            <a:avLst/>
          </a:prstGeom>
          <a:ln w="38100" cap="flat" cmpd="sng">
            <a:solidFill>
              <a:schemeClr val="tx1"/>
            </a:solidFill>
            <a:prstDash val="solid"/>
            <a:headEnd type="none" w="med" len="med"/>
            <a:tailEnd type="triangle" w="med" len="med"/>
          </a:ln>
        </p:spPr>
      </p:cxnSp>
      <p:cxnSp>
        <p:nvCxnSpPr>
          <p:cNvPr id="54288" name="AutoShape 16"/>
          <p:cNvCxnSpPr>
            <a:stCxn id="54282" idx="3"/>
            <a:endCxn id="54283" idx="6"/>
          </p:cNvCxnSpPr>
          <p:nvPr/>
        </p:nvCxnSpPr>
        <p:spPr>
          <a:xfrm flipH="1">
            <a:off x="7078663" y="3725863"/>
            <a:ext cx="855662" cy="279400"/>
          </a:xfrm>
          <a:prstGeom prst="straightConnector1">
            <a:avLst/>
          </a:prstGeom>
          <a:ln w="38100" cap="flat" cmpd="sng">
            <a:solidFill>
              <a:schemeClr val="tx1"/>
            </a:solidFill>
            <a:prstDash val="solid"/>
            <a:headEnd type="none" w="med" len="med"/>
            <a:tailEnd type="triangle" w="med" len="med"/>
          </a:ln>
        </p:spPr>
      </p:cxnSp>
      <p:cxnSp>
        <p:nvCxnSpPr>
          <p:cNvPr id="54289" name="AutoShape 17"/>
          <p:cNvCxnSpPr>
            <a:stCxn id="54280" idx="2"/>
            <a:endCxn id="54279" idx="0"/>
          </p:cNvCxnSpPr>
          <p:nvPr/>
        </p:nvCxnSpPr>
        <p:spPr>
          <a:xfrm flipH="1">
            <a:off x="5207000" y="2852738"/>
            <a:ext cx="647700" cy="504825"/>
          </a:xfrm>
          <a:prstGeom prst="straightConnector1">
            <a:avLst/>
          </a:prstGeom>
          <a:ln w="38100" cap="flat" cmpd="sng">
            <a:solidFill>
              <a:srgbClr val="FF0000"/>
            </a:solidFill>
            <a:prstDash val="sysDot"/>
            <a:headEnd type="none" w="med" len="med"/>
            <a:tailEnd type="triangle" w="med" len="med"/>
          </a:ln>
        </p:spPr>
      </p:cxnSp>
      <p:cxnSp>
        <p:nvCxnSpPr>
          <p:cNvPr id="54290" name="AutoShape 18"/>
          <p:cNvCxnSpPr>
            <a:stCxn id="54279" idx="6"/>
            <a:endCxn id="54282" idx="2"/>
          </p:cNvCxnSpPr>
          <p:nvPr/>
        </p:nvCxnSpPr>
        <p:spPr>
          <a:xfrm>
            <a:off x="5422900" y="3573463"/>
            <a:ext cx="2447925" cy="0"/>
          </a:xfrm>
          <a:prstGeom prst="straightConnector1">
            <a:avLst/>
          </a:prstGeom>
          <a:ln w="38100" cap="flat" cmpd="sng">
            <a:solidFill>
              <a:srgbClr val="FF0000"/>
            </a:solidFill>
            <a:prstDash val="sysDot"/>
            <a:headEnd type="none" w="med" len="med"/>
            <a:tailEnd type="triangle" w="med" len="med"/>
          </a:ln>
        </p:spPr>
      </p:cxnSp>
      <p:cxnSp>
        <p:nvCxnSpPr>
          <p:cNvPr id="54291" name="AutoShape 19"/>
          <p:cNvCxnSpPr>
            <a:stCxn id="54283" idx="1"/>
            <a:endCxn id="54280" idx="5"/>
          </p:cNvCxnSpPr>
          <p:nvPr/>
        </p:nvCxnSpPr>
        <p:spPr>
          <a:xfrm flipH="1" flipV="1">
            <a:off x="6223000" y="3005138"/>
            <a:ext cx="487363" cy="847725"/>
          </a:xfrm>
          <a:prstGeom prst="straightConnector1">
            <a:avLst/>
          </a:prstGeom>
          <a:ln w="38100" cap="flat" cmpd="sng">
            <a:solidFill>
              <a:srgbClr val="FF0000"/>
            </a:solidFill>
            <a:prstDash val="sysDot"/>
            <a:headEnd type="none" w="med" len="med"/>
            <a:tailEnd type="triangle" w="med" len="med"/>
          </a:ln>
        </p:spPr>
      </p:cxnSp>
      <p:cxnSp>
        <p:nvCxnSpPr>
          <p:cNvPr id="54292" name="AutoShape 20"/>
          <p:cNvCxnSpPr>
            <a:stCxn id="54281" idx="4"/>
            <a:endCxn id="54283" idx="7"/>
          </p:cNvCxnSpPr>
          <p:nvPr/>
        </p:nvCxnSpPr>
        <p:spPr>
          <a:xfrm flipH="1">
            <a:off x="7015163" y="3068638"/>
            <a:ext cx="136525" cy="784225"/>
          </a:xfrm>
          <a:prstGeom prst="straightConnector1">
            <a:avLst/>
          </a:prstGeom>
          <a:ln w="38100" cap="flat" cmpd="sng">
            <a:solidFill>
              <a:srgbClr val="FF0000"/>
            </a:solidFill>
            <a:prstDash val="sysDot"/>
            <a:headEnd type="none" w="med" len="med"/>
            <a:tailEnd type="triangle" w="med" len="med"/>
          </a:ln>
        </p:spPr>
      </p:cxnSp>
      <p:cxnSp>
        <p:nvCxnSpPr>
          <p:cNvPr id="54293" name="AutoShape 21"/>
          <p:cNvCxnSpPr>
            <a:stCxn id="54282" idx="0"/>
            <a:endCxn id="54281" idx="7"/>
          </p:cNvCxnSpPr>
          <p:nvPr/>
        </p:nvCxnSpPr>
        <p:spPr>
          <a:xfrm flipH="1" flipV="1">
            <a:off x="7304088" y="2700338"/>
            <a:ext cx="782637" cy="657225"/>
          </a:xfrm>
          <a:prstGeom prst="straightConnector1">
            <a:avLst/>
          </a:prstGeom>
          <a:ln w="38100" cap="flat" cmpd="sng">
            <a:solidFill>
              <a:srgbClr val="FF0000"/>
            </a:solidFill>
            <a:prstDash val="sysDot"/>
            <a:headEnd type="none" w="med" len="med"/>
            <a:tailEnd type="triangle" w="med" len="med"/>
          </a:ln>
        </p:spPr>
      </p:cxnSp>
      <p:grpSp>
        <p:nvGrpSpPr>
          <p:cNvPr id="54296" name="Group 24"/>
          <p:cNvGrpSpPr/>
          <p:nvPr/>
        </p:nvGrpSpPr>
        <p:grpSpPr>
          <a:xfrm>
            <a:off x="4991100" y="1341438"/>
            <a:ext cx="1368425" cy="863600"/>
            <a:chOff x="3651" y="845"/>
            <a:chExt cx="862" cy="544"/>
          </a:xfrm>
        </p:grpSpPr>
        <p:sp>
          <p:nvSpPr>
            <p:cNvPr id="58395" name="Text Box 22"/>
            <p:cNvSpPr txBox="1"/>
            <p:nvPr/>
          </p:nvSpPr>
          <p:spPr>
            <a:xfrm>
              <a:off x="3651" y="845"/>
              <a:ext cx="862" cy="538"/>
            </a:xfrm>
            <a:prstGeom prst="rect">
              <a:avLst/>
            </a:prstGeom>
            <a:noFill/>
            <a:ln w="9525">
              <a:noFill/>
            </a:ln>
          </p:spPr>
          <p:txBody>
            <a:bodyPr>
              <a:spAutoFit/>
            </a:bodyPr>
            <a:lstStyle/>
            <a:p>
              <a:pPr algn="ctr">
                <a:spcBef>
                  <a:spcPct val="50000"/>
                </a:spcBef>
              </a:pPr>
              <a:r>
                <a:rPr lang="en-US" altLang="zh-CN" sz="2000" b="1" dirty="0">
                  <a:solidFill>
                    <a:srgbClr val="000000"/>
                  </a:solidFill>
                  <a:latin typeface="Arial" panose="020B0604020202020204" pitchFamily="34" charset="0"/>
                  <a:ea typeface="宋体" panose="02010600030101010101" pitchFamily="2" charset="-122"/>
                </a:rPr>
                <a:t>Route A</a:t>
              </a:r>
            </a:p>
            <a:p>
              <a:pPr algn="ctr">
                <a:spcBef>
                  <a:spcPct val="50000"/>
                </a:spcBef>
              </a:pPr>
              <a:r>
                <a:rPr lang="en-US" altLang="zh-CN" sz="2000" b="1" dirty="0">
                  <a:solidFill>
                    <a:srgbClr val="000000"/>
                  </a:solidFill>
                  <a:latin typeface="Arial" panose="020B0604020202020204" pitchFamily="34" charset="0"/>
                  <a:ea typeface="宋体" panose="02010600030101010101" pitchFamily="2" charset="-122"/>
                </a:rPr>
                <a:t>1 5 4 2 3</a:t>
              </a:r>
            </a:p>
          </p:txBody>
        </p:sp>
        <p:cxnSp>
          <p:nvCxnSpPr>
            <p:cNvPr id="58396" name="AutoShape 23"/>
            <p:cNvCxnSpPr/>
            <p:nvPr/>
          </p:nvCxnSpPr>
          <p:spPr>
            <a:xfrm>
              <a:off x="3878" y="1389"/>
              <a:ext cx="409" cy="0"/>
            </a:xfrm>
            <a:prstGeom prst="straightConnector1">
              <a:avLst/>
            </a:prstGeom>
            <a:ln w="38100" cap="flat" cmpd="sng">
              <a:solidFill>
                <a:schemeClr val="tx1"/>
              </a:solidFill>
              <a:prstDash val="solid"/>
              <a:headEnd type="none" w="med" len="med"/>
              <a:tailEnd type="triangle" w="med" len="med"/>
            </a:ln>
          </p:spPr>
        </p:cxnSp>
      </p:grpSp>
      <p:grpSp>
        <p:nvGrpSpPr>
          <p:cNvPr id="54301" name="Group 29"/>
          <p:cNvGrpSpPr/>
          <p:nvPr/>
        </p:nvGrpSpPr>
        <p:grpSpPr>
          <a:xfrm>
            <a:off x="6862763" y="1341438"/>
            <a:ext cx="1368425" cy="863600"/>
            <a:chOff x="4558" y="845"/>
            <a:chExt cx="862" cy="544"/>
          </a:xfrm>
        </p:grpSpPr>
        <p:sp>
          <p:nvSpPr>
            <p:cNvPr id="58393" name="Text Box 27"/>
            <p:cNvSpPr txBox="1"/>
            <p:nvPr/>
          </p:nvSpPr>
          <p:spPr>
            <a:xfrm>
              <a:off x="4558" y="845"/>
              <a:ext cx="862" cy="538"/>
            </a:xfrm>
            <a:prstGeom prst="rect">
              <a:avLst/>
            </a:prstGeom>
            <a:noFill/>
            <a:ln w="9525">
              <a:noFill/>
            </a:ln>
          </p:spPr>
          <p:txBody>
            <a:bodyPr>
              <a:spAutoFit/>
            </a:bodyPr>
            <a:lstStyle/>
            <a:p>
              <a:pPr algn="ctr">
                <a:spcBef>
                  <a:spcPct val="50000"/>
                </a:spcBef>
              </a:pPr>
              <a:r>
                <a:rPr lang="en-US" altLang="zh-CN" sz="2000" b="1" dirty="0">
                  <a:solidFill>
                    <a:srgbClr val="FF0000"/>
                  </a:solidFill>
                  <a:latin typeface="Arial" panose="020B0604020202020204" pitchFamily="34" charset="0"/>
                  <a:ea typeface="宋体" panose="02010600030101010101" pitchFamily="2" charset="-122"/>
                </a:rPr>
                <a:t>Route B</a:t>
              </a:r>
            </a:p>
            <a:p>
              <a:pPr algn="ctr">
                <a:spcBef>
                  <a:spcPct val="50000"/>
                </a:spcBef>
              </a:pPr>
              <a:r>
                <a:rPr lang="en-US" altLang="zh-CN" sz="2000" b="1" dirty="0">
                  <a:solidFill>
                    <a:srgbClr val="FF0000"/>
                  </a:solidFill>
                  <a:latin typeface="Arial" panose="020B0604020202020204" pitchFamily="34" charset="0"/>
                  <a:ea typeface="宋体" panose="02010600030101010101" pitchFamily="2" charset="-122"/>
                </a:rPr>
                <a:t>1 2 4 3 5</a:t>
              </a:r>
            </a:p>
          </p:txBody>
        </p:sp>
        <p:cxnSp>
          <p:nvCxnSpPr>
            <p:cNvPr id="58394" name="AutoShape 28"/>
            <p:cNvCxnSpPr/>
            <p:nvPr/>
          </p:nvCxnSpPr>
          <p:spPr>
            <a:xfrm>
              <a:off x="4785" y="1389"/>
              <a:ext cx="409" cy="0"/>
            </a:xfrm>
            <a:prstGeom prst="straightConnector1">
              <a:avLst/>
            </a:prstGeom>
            <a:ln w="38100" cap="flat" cmpd="sng">
              <a:solidFill>
                <a:srgbClr val="FF0000"/>
              </a:solidFill>
              <a:prstDash val="sysDot"/>
              <a:headEnd type="none" w="med" len="med"/>
              <a:tailEnd type="triangle" w="med" len="med"/>
            </a:ln>
          </p:spPr>
        </p:cxnSp>
      </p:grpSp>
      <p:sp>
        <p:nvSpPr>
          <p:cNvPr id="54302" name="Rectangle 30"/>
          <p:cNvSpPr/>
          <p:nvPr/>
        </p:nvSpPr>
        <p:spPr>
          <a:xfrm>
            <a:off x="5519738" y="4627563"/>
            <a:ext cx="1169987" cy="396875"/>
          </a:xfrm>
          <a:prstGeom prst="rect">
            <a:avLst/>
          </a:prstGeom>
          <a:noFill/>
          <a:ln w="9525">
            <a:noFill/>
          </a:ln>
        </p:spPr>
        <p:txBody>
          <a:bodyPr wrap="none">
            <a:spAutoFit/>
          </a:bodyPr>
          <a:lstStyle/>
          <a:p>
            <a:pPr algn="ctr"/>
            <a:r>
              <a:rPr lang="en-US" altLang="zh-CN" sz="2000" b="1" dirty="0">
                <a:solidFill>
                  <a:srgbClr val="000000"/>
                </a:solidFill>
                <a:latin typeface="Arial" panose="020B0604020202020204" pitchFamily="34" charset="0"/>
                <a:ea typeface="宋体" panose="02010600030101010101" pitchFamily="2" charset="-122"/>
              </a:rPr>
              <a:t>1 5 4 2 3</a:t>
            </a:r>
            <a:endParaRPr lang="zh-CN" altLang="en-US" sz="2000" b="1" dirty="0">
              <a:solidFill>
                <a:srgbClr val="000000"/>
              </a:solidFill>
              <a:latin typeface="Arial" panose="020B0604020202020204" pitchFamily="34" charset="0"/>
              <a:ea typeface="宋体" panose="02010600030101010101" pitchFamily="2" charset="-122"/>
            </a:endParaRPr>
          </a:p>
        </p:txBody>
      </p:sp>
      <p:sp>
        <p:nvSpPr>
          <p:cNvPr id="54303" name="Rectangle 31"/>
          <p:cNvSpPr/>
          <p:nvPr/>
        </p:nvSpPr>
        <p:spPr>
          <a:xfrm>
            <a:off x="5519738" y="5059363"/>
            <a:ext cx="1169987" cy="396875"/>
          </a:xfrm>
          <a:prstGeom prst="rect">
            <a:avLst/>
          </a:prstGeom>
          <a:noFill/>
          <a:ln w="9525">
            <a:noFill/>
          </a:ln>
        </p:spPr>
        <p:txBody>
          <a:bodyPr wrap="none">
            <a:spAutoFit/>
          </a:bodyPr>
          <a:lstStyle/>
          <a:p>
            <a:pPr algn="ctr"/>
            <a:r>
              <a:rPr lang="en-US" altLang="zh-CN" sz="2000" b="1" dirty="0">
                <a:solidFill>
                  <a:srgbClr val="FF0000"/>
                </a:solidFill>
                <a:latin typeface="Arial" panose="020B0604020202020204" pitchFamily="34" charset="0"/>
                <a:ea typeface="宋体" panose="02010600030101010101" pitchFamily="2" charset="-122"/>
              </a:rPr>
              <a:t>1 2 4 3 5</a:t>
            </a:r>
            <a:endParaRPr lang="zh-CN" altLang="en-US" sz="2000" b="1" dirty="0">
              <a:solidFill>
                <a:srgbClr val="FF0000"/>
              </a:solidFill>
              <a:latin typeface="Arial" panose="020B0604020202020204" pitchFamily="34" charset="0"/>
              <a:ea typeface="宋体" panose="02010600030101010101" pitchFamily="2" charset="-122"/>
            </a:endParaRPr>
          </a:p>
        </p:txBody>
      </p:sp>
      <p:sp>
        <p:nvSpPr>
          <p:cNvPr id="54304" name="Line 32"/>
          <p:cNvSpPr/>
          <p:nvPr/>
        </p:nvSpPr>
        <p:spPr>
          <a:xfrm>
            <a:off x="6215063" y="4581525"/>
            <a:ext cx="0" cy="935038"/>
          </a:xfrm>
          <a:prstGeom prst="line">
            <a:avLst/>
          </a:prstGeom>
          <a:ln w="28575" cap="flat" cmpd="sng">
            <a:solidFill>
              <a:schemeClr val="tx1"/>
            </a:solidFill>
            <a:prstDash val="solid"/>
            <a:headEnd type="none" w="med" len="med"/>
            <a:tailEnd type="none" w="med" len="med"/>
          </a:ln>
        </p:spPr>
      </p:sp>
      <p:sp>
        <p:nvSpPr>
          <p:cNvPr id="54305" name="Rectangle 33"/>
          <p:cNvSpPr/>
          <p:nvPr/>
        </p:nvSpPr>
        <p:spPr>
          <a:xfrm>
            <a:off x="4787900" y="5537200"/>
            <a:ext cx="2776538" cy="519113"/>
          </a:xfrm>
          <a:prstGeom prst="rect">
            <a:avLst/>
          </a:prstGeom>
          <a:noFill/>
          <a:ln w="9525">
            <a:noFill/>
          </a:ln>
        </p:spPr>
        <p:txBody>
          <a:bodyPr wrap="none">
            <a:spAutoFit/>
          </a:bodyPr>
          <a:lstStyle/>
          <a:p>
            <a:pPr algn="ctr"/>
            <a:r>
              <a:rPr lang="en-US" altLang="zh-CN" sz="2800" b="1" dirty="0">
                <a:solidFill>
                  <a:srgbClr val="FF0000"/>
                </a:solidFill>
                <a:latin typeface="Arial" panose="020B0604020202020204" pitchFamily="34" charset="0"/>
                <a:ea typeface="宋体" panose="02010600030101010101" pitchFamily="2" charset="-122"/>
              </a:rPr>
              <a:t>Doesn’t work!!!</a:t>
            </a:r>
            <a:endParaRPr lang="zh-CN" altLang="en-US" sz="28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9"/>
                                        </p:tgtEl>
                                        <p:attrNameLst>
                                          <p:attrName>style.visibility</p:attrName>
                                        </p:attrNameLst>
                                      </p:cBhvr>
                                      <p:to>
                                        <p:strVal val="visible"/>
                                      </p:to>
                                    </p:set>
                                    <p:animEffect transition="in" filter="blinds(horizontal)">
                                      <p:cBhvr>
                                        <p:cTn id="7" dur="500"/>
                                        <p:tgtEl>
                                          <p:spTgt spid="5427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4280"/>
                                        </p:tgtEl>
                                        <p:attrNameLst>
                                          <p:attrName>style.visibility</p:attrName>
                                        </p:attrNameLst>
                                      </p:cBhvr>
                                      <p:to>
                                        <p:strVal val="visible"/>
                                      </p:to>
                                    </p:set>
                                    <p:animEffect transition="in" filter="blinds(horizontal)">
                                      <p:cBhvr>
                                        <p:cTn id="10" dur="500"/>
                                        <p:tgtEl>
                                          <p:spTgt spid="5428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4281"/>
                                        </p:tgtEl>
                                        <p:attrNameLst>
                                          <p:attrName>style.visibility</p:attrName>
                                        </p:attrNameLst>
                                      </p:cBhvr>
                                      <p:to>
                                        <p:strVal val="visible"/>
                                      </p:to>
                                    </p:set>
                                    <p:animEffect transition="in" filter="blinds(horizontal)">
                                      <p:cBhvr>
                                        <p:cTn id="13" dur="500"/>
                                        <p:tgtEl>
                                          <p:spTgt spid="5428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4282"/>
                                        </p:tgtEl>
                                        <p:attrNameLst>
                                          <p:attrName>style.visibility</p:attrName>
                                        </p:attrNameLst>
                                      </p:cBhvr>
                                      <p:to>
                                        <p:strVal val="visible"/>
                                      </p:to>
                                    </p:set>
                                    <p:animEffect transition="in" filter="blinds(horizontal)">
                                      <p:cBhvr>
                                        <p:cTn id="16" dur="500"/>
                                        <p:tgtEl>
                                          <p:spTgt spid="5428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4283"/>
                                        </p:tgtEl>
                                        <p:attrNameLst>
                                          <p:attrName>style.visibility</p:attrName>
                                        </p:attrNameLst>
                                      </p:cBhvr>
                                      <p:to>
                                        <p:strVal val="visible"/>
                                      </p:to>
                                    </p:set>
                                    <p:animEffect transition="in" filter="blinds(horizontal)">
                                      <p:cBhvr>
                                        <p:cTn id="19" dur="500"/>
                                        <p:tgtEl>
                                          <p:spTgt spid="5428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54296"/>
                                        </p:tgtEl>
                                        <p:attrNameLst>
                                          <p:attrName>style.visibility</p:attrName>
                                        </p:attrNameLst>
                                      </p:cBhvr>
                                      <p:to>
                                        <p:strVal val="visible"/>
                                      </p:to>
                                    </p:set>
                                    <p:animEffect transition="in" filter="blinds(horizontal)">
                                      <p:cBhvr>
                                        <p:cTn id="24" dur="500"/>
                                        <p:tgtEl>
                                          <p:spTgt spid="5429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4284"/>
                                        </p:tgtEl>
                                        <p:attrNameLst>
                                          <p:attrName>style.visibility</p:attrName>
                                        </p:attrNameLst>
                                      </p:cBhvr>
                                      <p:to>
                                        <p:strVal val="visible"/>
                                      </p:to>
                                    </p:set>
                                    <p:animEffect transition="in" filter="wipe(left)">
                                      <p:cBhvr>
                                        <p:cTn id="29" dur="500"/>
                                        <p:tgtEl>
                                          <p:spTgt spid="54284"/>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54285"/>
                                        </p:tgtEl>
                                        <p:attrNameLst>
                                          <p:attrName>style.visibility</p:attrName>
                                        </p:attrNameLst>
                                      </p:cBhvr>
                                      <p:to>
                                        <p:strVal val="visible"/>
                                      </p:to>
                                    </p:set>
                                    <p:animEffect transition="in" filter="wipe(left)">
                                      <p:cBhvr>
                                        <p:cTn id="33" dur="500"/>
                                        <p:tgtEl>
                                          <p:spTgt spid="54285"/>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54286"/>
                                        </p:tgtEl>
                                        <p:attrNameLst>
                                          <p:attrName>style.visibility</p:attrName>
                                        </p:attrNameLst>
                                      </p:cBhvr>
                                      <p:to>
                                        <p:strVal val="visible"/>
                                      </p:to>
                                    </p:set>
                                    <p:animEffect transition="in" filter="wipe(left)">
                                      <p:cBhvr>
                                        <p:cTn id="37" dur="500"/>
                                        <p:tgtEl>
                                          <p:spTgt spid="54286"/>
                                        </p:tgtEl>
                                      </p:cBhvr>
                                    </p:animEffect>
                                  </p:childTnLst>
                                </p:cTn>
                              </p:par>
                            </p:childTnLst>
                          </p:cTn>
                        </p:par>
                        <p:par>
                          <p:cTn id="38" fill="hold">
                            <p:stCondLst>
                              <p:cond delay="1500"/>
                            </p:stCondLst>
                            <p:childTnLst>
                              <p:par>
                                <p:cTn id="39" presetID="22" presetClass="entr" presetSubtype="2" fill="hold" nodeType="afterEffect">
                                  <p:stCondLst>
                                    <p:cond delay="0"/>
                                  </p:stCondLst>
                                  <p:childTnLst>
                                    <p:set>
                                      <p:cBhvr>
                                        <p:cTn id="40" dur="1" fill="hold">
                                          <p:stCondLst>
                                            <p:cond delay="0"/>
                                          </p:stCondLst>
                                        </p:cTn>
                                        <p:tgtEl>
                                          <p:spTgt spid="54288"/>
                                        </p:tgtEl>
                                        <p:attrNameLst>
                                          <p:attrName>style.visibility</p:attrName>
                                        </p:attrNameLst>
                                      </p:cBhvr>
                                      <p:to>
                                        <p:strVal val="visible"/>
                                      </p:to>
                                    </p:set>
                                    <p:animEffect transition="in" filter="wipe(right)">
                                      <p:cBhvr>
                                        <p:cTn id="41" dur="500"/>
                                        <p:tgtEl>
                                          <p:spTgt spid="54288"/>
                                        </p:tgtEl>
                                      </p:cBhvr>
                                    </p:animEffect>
                                  </p:childTnLst>
                                </p:cTn>
                              </p:par>
                            </p:childTnLst>
                          </p:cTn>
                        </p:par>
                        <p:par>
                          <p:cTn id="42" fill="hold">
                            <p:stCondLst>
                              <p:cond delay="2000"/>
                            </p:stCondLst>
                            <p:childTnLst>
                              <p:par>
                                <p:cTn id="43" presetID="22" presetClass="entr" presetSubtype="2" fill="hold" nodeType="afterEffect">
                                  <p:stCondLst>
                                    <p:cond delay="0"/>
                                  </p:stCondLst>
                                  <p:childTnLst>
                                    <p:set>
                                      <p:cBhvr>
                                        <p:cTn id="44" dur="1" fill="hold">
                                          <p:stCondLst>
                                            <p:cond delay="0"/>
                                          </p:stCondLst>
                                        </p:cTn>
                                        <p:tgtEl>
                                          <p:spTgt spid="54287"/>
                                        </p:tgtEl>
                                        <p:attrNameLst>
                                          <p:attrName>style.visibility</p:attrName>
                                        </p:attrNameLst>
                                      </p:cBhvr>
                                      <p:to>
                                        <p:strVal val="visible"/>
                                      </p:to>
                                    </p:set>
                                    <p:animEffect transition="in" filter="wipe(right)">
                                      <p:cBhvr>
                                        <p:cTn id="45" dur="500"/>
                                        <p:tgtEl>
                                          <p:spTgt spid="54287"/>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54301"/>
                                        </p:tgtEl>
                                        <p:attrNameLst>
                                          <p:attrName>style.visibility</p:attrName>
                                        </p:attrNameLst>
                                      </p:cBhvr>
                                      <p:to>
                                        <p:strVal val="visible"/>
                                      </p:to>
                                    </p:set>
                                    <p:animEffect transition="in" filter="blinds(horizontal)">
                                      <p:cBhvr>
                                        <p:cTn id="50" dur="500"/>
                                        <p:tgtEl>
                                          <p:spTgt spid="5430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54290"/>
                                        </p:tgtEl>
                                        <p:attrNameLst>
                                          <p:attrName>style.visibility</p:attrName>
                                        </p:attrNameLst>
                                      </p:cBhvr>
                                      <p:to>
                                        <p:strVal val="visible"/>
                                      </p:to>
                                    </p:set>
                                    <p:animEffect transition="in" filter="wipe(left)">
                                      <p:cBhvr>
                                        <p:cTn id="55" dur="500"/>
                                        <p:tgtEl>
                                          <p:spTgt spid="54290"/>
                                        </p:tgtEl>
                                      </p:cBhvr>
                                    </p:animEffect>
                                  </p:childTnLst>
                                </p:cTn>
                              </p:par>
                            </p:childTnLst>
                          </p:cTn>
                        </p:par>
                        <p:par>
                          <p:cTn id="56" fill="hold">
                            <p:stCondLst>
                              <p:cond delay="500"/>
                            </p:stCondLst>
                            <p:childTnLst>
                              <p:par>
                                <p:cTn id="57" presetID="22" presetClass="entr" presetSubtype="2" fill="hold" nodeType="afterEffect">
                                  <p:stCondLst>
                                    <p:cond delay="0"/>
                                  </p:stCondLst>
                                  <p:childTnLst>
                                    <p:set>
                                      <p:cBhvr>
                                        <p:cTn id="58" dur="1" fill="hold">
                                          <p:stCondLst>
                                            <p:cond delay="0"/>
                                          </p:stCondLst>
                                        </p:cTn>
                                        <p:tgtEl>
                                          <p:spTgt spid="54293"/>
                                        </p:tgtEl>
                                        <p:attrNameLst>
                                          <p:attrName>style.visibility</p:attrName>
                                        </p:attrNameLst>
                                      </p:cBhvr>
                                      <p:to>
                                        <p:strVal val="visible"/>
                                      </p:to>
                                    </p:set>
                                    <p:animEffect transition="in" filter="wipe(right)">
                                      <p:cBhvr>
                                        <p:cTn id="59" dur="500"/>
                                        <p:tgtEl>
                                          <p:spTgt spid="54293"/>
                                        </p:tgtEl>
                                      </p:cBhvr>
                                    </p:animEffect>
                                  </p:childTnLst>
                                </p:cTn>
                              </p:par>
                            </p:childTnLst>
                          </p:cTn>
                        </p:par>
                        <p:par>
                          <p:cTn id="60" fill="hold">
                            <p:stCondLst>
                              <p:cond delay="1000"/>
                            </p:stCondLst>
                            <p:childTnLst>
                              <p:par>
                                <p:cTn id="61" presetID="22" presetClass="entr" presetSubtype="1" fill="hold" nodeType="afterEffect">
                                  <p:stCondLst>
                                    <p:cond delay="0"/>
                                  </p:stCondLst>
                                  <p:childTnLst>
                                    <p:set>
                                      <p:cBhvr>
                                        <p:cTn id="62" dur="1" fill="hold">
                                          <p:stCondLst>
                                            <p:cond delay="0"/>
                                          </p:stCondLst>
                                        </p:cTn>
                                        <p:tgtEl>
                                          <p:spTgt spid="54292"/>
                                        </p:tgtEl>
                                        <p:attrNameLst>
                                          <p:attrName>style.visibility</p:attrName>
                                        </p:attrNameLst>
                                      </p:cBhvr>
                                      <p:to>
                                        <p:strVal val="visible"/>
                                      </p:to>
                                    </p:set>
                                    <p:animEffect transition="in" filter="wipe(up)">
                                      <p:cBhvr>
                                        <p:cTn id="63" dur="500"/>
                                        <p:tgtEl>
                                          <p:spTgt spid="54292"/>
                                        </p:tgtEl>
                                      </p:cBhvr>
                                    </p:animEffect>
                                  </p:childTnLst>
                                </p:cTn>
                              </p:par>
                            </p:childTnLst>
                          </p:cTn>
                        </p:par>
                        <p:par>
                          <p:cTn id="64" fill="hold">
                            <p:stCondLst>
                              <p:cond delay="1500"/>
                            </p:stCondLst>
                            <p:childTnLst>
                              <p:par>
                                <p:cTn id="65" presetID="22" presetClass="entr" presetSubtype="4" fill="hold" nodeType="afterEffect">
                                  <p:stCondLst>
                                    <p:cond delay="0"/>
                                  </p:stCondLst>
                                  <p:childTnLst>
                                    <p:set>
                                      <p:cBhvr>
                                        <p:cTn id="66" dur="1" fill="hold">
                                          <p:stCondLst>
                                            <p:cond delay="0"/>
                                          </p:stCondLst>
                                        </p:cTn>
                                        <p:tgtEl>
                                          <p:spTgt spid="54291"/>
                                        </p:tgtEl>
                                        <p:attrNameLst>
                                          <p:attrName>style.visibility</p:attrName>
                                        </p:attrNameLst>
                                      </p:cBhvr>
                                      <p:to>
                                        <p:strVal val="visible"/>
                                      </p:to>
                                    </p:set>
                                    <p:animEffect transition="in" filter="wipe(down)">
                                      <p:cBhvr>
                                        <p:cTn id="67" dur="500"/>
                                        <p:tgtEl>
                                          <p:spTgt spid="54291"/>
                                        </p:tgtEl>
                                      </p:cBhvr>
                                    </p:animEffect>
                                  </p:childTnLst>
                                </p:cTn>
                              </p:par>
                            </p:childTnLst>
                          </p:cTn>
                        </p:par>
                        <p:par>
                          <p:cTn id="68" fill="hold">
                            <p:stCondLst>
                              <p:cond delay="2000"/>
                            </p:stCondLst>
                            <p:childTnLst>
                              <p:par>
                                <p:cTn id="69" presetID="22" presetClass="entr" presetSubtype="2" fill="hold" nodeType="afterEffect">
                                  <p:stCondLst>
                                    <p:cond delay="0"/>
                                  </p:stCondLst>
                                  <p:childTnLst>
                                    <p:set>
                                      <p:cBhvr>
                                        <p:cTn id="70" dur="1" fill="hold">
                                          <p:stCondLst>
                                            <p:cond delay="0"/>
                                          </p:stCondLst>
                                        </p:cTn>
                                        <p:tgtEl>
                                          <p:spTgt spid="54289"/>
                                        </p:tgtEl>
                                        <p:attrNameLst>
                                          <p:attrName>style.visibility</p:attrName>
                                        </p:attrNameLst>
                                      </p:cBhvr>
                                      <p:to>
                                        <p:strVal val="visible"/>
                                      </p:to>
                                    </p:set>
                                    <p:animEffect transition="in" filter="wipe(right)">
                                      <p:cBhvr>
                                        <p:cTn id="71" dur="500"/>
                                        <p:tgtEl>
                                          <p:spTgt spid="54289"/>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54302"/>
                                        </p:tgtEl>
                                        <p:attrNameLst>
                                          <p:attrName>style.visibility</p:attrName>
                                        </p:attrNameLst>
                                      </p:cBhvr>
                                      <p:to>
                                        <p:strVal val="visible"/>
                                      </p:to>
                                    </p:set>
                                    <p:animEffect transition="in" filter="blinds(horizontal)">
                                      <p:cBhvr>
                                        <p:cTn id="76" dur="500"/>
                                        <p:tgtEl>
                                          <p:spTgt spid="54302"/>
                                        </p:tgtEl>
                                      </p:cBhvr>
                                    </p:animEffect>
                                  </p:childTnLst>
                                </p:cTn>
                              </p:par>
                            </p:childTnLst>
                          </p:cTn>
                        </p:par>
                        <p:par>
                          <p:cTn id="77" fill="hold">
                            <p:stCondLst>
                              <p:cond delay="500"/>
                            </p:stCondLst>
                            <p:childTnLst>
                              <p:par>
                                <p:cTn id="78" presetID="3" presetClass="entr" presetSubtype="10" fill="hold" grpId="0" nodeType="afterEffect">
                                  <p:stCondLst>
                                    <p:cond delay="0"/>
                                  </p:stCondLst>
                                  <p:childTnLst>
                                    <p:set>
                                      <p:cBhvr>
                                        <p:cTn id="79" dur="1" fill="hold">
                                          <p:stCondLst>
                                            <p:cond delay="0"/>
                                          </p:stCondLst>
                                        </p:cTn>
                                        <p:tgtEl>
                                          <p:spTgt spid="54303"/>
                                        </p:tgtEl>
                                        <p:attrNameLst>
                                          <p:attrName>style.visibility</p:attrName>
                                        </p:attrNameLst>
                                      </p:cBhvr>
                                      <p:to>
                                        <p:strVal val="visible"/>
                                      </p:to>
                                    </p:set>
                                    <p:animEffect transition="in" filter="blinds(horizontal)">
                                      <p:cBhvr>
                                        <p:cTn id="80" dur="500"/>
                                        <p:tgtEl>
                                          <p:spTgt spid="54303"/>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54304"/>
                                        </p:tgtEl>
                                        <p:attrNameLst>
                                          <p:attrName>style.visibility</p:attrName>
                                        </p:attrNameLst>
                                      </p:cBhvr>
                                      <p:to>
                                        <p:strVal val="visible"/>
                                      </p:to>
                                    </p:set>
                                    <p:animEffect transition="in" filter="wipe(up)">
                                      <p:cBhvr>
                                        <p:cTn id="85" dur="500"/>
                                        <p:tgtEl>
                                          <p:spTgt spid="54304"/>
                                        </p:tgtEl>
                                      </p:cBhvr>
                                    </p:animEffect>
                                  </p:childTnLst>
                                </p:cTn>
                              </p:par>
                            </p:childTnLst>
                          </p:cTn>
                        </p:par>
                      </p:childTnLst>
                    </p:cTn>
                  </p:par>
                  <p:par>
                    <p:cTn id="86" fill="hold">
                      <p:stCondLst>
                        <p:cond delay="indefinite"/>
                      </p:stCondLst>
                      <p:childTnLst>
                        <p:par>
                          <p:cTn id="87" fill="hold">
                            <p:stCondLst>
                              <p:cond delay="0"/>
                            </p:stCondLst>
                            <p:childTnLst>
                              <p:par>
                                <p:cTn id="88" presetID="35" presetClass="entr" presetSubtype="0" fill="hold" grpId="0" nodeType="clickEffect">
                                  <p:stCondLst>
                                    <p:cond delay="0"/>
                                  </p:stCondLst>
                                  <p:childTnLst>
                                    <p:set>
                                      <p:cBhvr>
                                        <p:cTn id="89" dur="1" fill="hold">
                                          <p:stCondLst>
                                            <p:cond delay="0"/>
                                          </p:stCondLst>
                                        </p:cTn>
                                        <p:tgtEl>
                                          <p:spTgt spid="54305"/>
                                        </p:tgtEl>
                                        <p:attrNameLst>
                                          <p:attrName>style.visibility</p:attrName>
                                        </p:attrNameLst>
                                      </p:cBhvr>
                                      <p:to>
                                        <p:strVal val="visible"/>
                                      </p:to>
                                    </p:set>
                                    <p:animEffect transition="in" filter="fade">
                                      <p:cBhvr>
                                        <p:cTn id="90" dur="1000"/>
                                        <p:tgtEl>
                                          <p:spTgt spid="54305"/>
                                        </p:tgtEl>
                                      </p:cBhvr>
                                    </p:animEffect>
                                    <p:anim calcmode="lin" valueType="num">
                                      <p:cBhvr>
                                        <p:cTn id="91" dur="1000" fill="hold"/>
                                        <p:tgtEl>
                                          <p:spTgt spid="54305"/>
                                        </p:tgtEl>
                                        <p:attrNameLst>
                                          <p:attrName>style.rotation</p:attrName>
                                        </p:attrNameLst>
                                      </p:cBhvr>
                                      <p:tavLst>
                                        <p:tav tm="0">
                                          <p:val>
                                            <p:fltVal val="720"/>
                                          </p:val>
                                        </p:tav>
                                        <p:tav tm="100000">
                                          <p:val>
                                            <p:fltVal val="0"/>
                                          </p:val>
                                        </p:tav>
                                      </p:tavLst>
                                    </p:anim>
                                    <p:anim calcmode="lin" valueType="num">
                                      <p:cBhvr>
                                        <p:cTn id="92" dur="1000" fill="hold"/>
                                        <p:tgtEl>
                                          <p:spTgt spid="54305"/>
                                        </p:tgtEl>
                                        <p:attrNameLst>
                                          <p:attrName>ppt_h</p:attrName>
                                        </p:attrNameLst>
                                      </p:cBhvr>
                                      <p:tavLst>
                                        <p:tav tm="0">
                                          <p:val>
                                            <p:fltVal val="0"/>
                                          </p:val>
                                        </p:tav>
                                        <p:tav tm="100000">
                                          <p:val>
                                            <p:strVal val="#ppt_h"/>
                                          </p:val>
                                        </p:tav>
                                      </p:tavLst>
                                    </p:anim>
                                    <p:anim calcmode="lin" valueType="num">
                                      <p:cBhvr>
                                        <p:cTn id="93" dur="1000" fill="hold"/>
                                        <p:tgtEl>
                                          <p:spTgt spid="54305"/>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animBg="1"/>
      <p:bldP spid="54280" grpId="0" animBg="1"/>
      <p:bldP spid="54281" grpId="0" animBg="1"/>
      <p:bldP spid="54282" grpId="0" animBg="1"/>
      <p:bldP spid="54283" grpId="0" animBg="1"/>
      <p:bldP spid="54302" grpId="0"/>
      <p:bldP spid="54303" grpId="0"/>
      <p:bldP spid="5430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p:cNvSpPr>
          <p:nvPr>
            <p:ph idx="1"/>
          </p:nvPr>
        </p:nvSpPr>
        <p:spPr>
          <a:xfrm>
            <a:off x="300038" y="963613"/>
            <a:ext cx="8509000" cy="2663825"/>
          </a:xfrm>
        </p:spPr>
        <p:txBody>
          <a:bodyPr vert="horz" wrap="square" anchor="t"/>
          <a:lstStyle/>
          <a:p>
            <a:pPr>
              <a:buSzPct val="68000"/>
            </a:pPr>
            <a:r>
              <a:rPr kumimoji="0" lang="en-US" altLang="zh-CN" sz="2800" kern="1200" dirty="0">
                <a:latin typeface="Times New Roman" panose="02020603050405020304" pitchFamily="18" charset="0"/>
                <a:ea typeface="+mn-ea"/>
                <a:cs typeface="Times New Roman" panose="02020603050405020304" pitchFamily="18" charset="0"/>
              </a:rPr>
              <a:t>Uniform crossover can often be modified to avoid this problem</a:t>
            </a:r>
          </a:p>
          <a:p>
            <a:pPr lvl="1"/>
            <a:r>
              <a:rPr kumimoji="0" lang="en-US" altLang="zh-CN" sz="2400" kern="1200" dirty="0">
                <a:latin typeface="Times New Roman" panose="02020603050405020304" pitchFamily="18" charset="0"/>
                <a:ea typeface="+mn-ea"/>
                <a:cs typeface="Times New Roman" panose="02020603050405020304" pitchFamily="18" charset="0"/>
              </a:rPr>
              <a:t>E.g. in TSP with simple path coding:</a:t>
            </a:r>
          </a:p>
          <a:p>
            <a:pPr lvl="2">
              <a:buSzPct val="100000"/>
            </a:pPr>
            <a:r>
              <a:rPr kumimoji="0" lang="en-US" altLang="zh-CN" sz="2400" kern="1200" dirty="0">
                <a:latin typeface="Times New Roman" panose="02020603050405020304" pitchFamily="18" charset="0"/>
                <a:ea typeface="+mn-ea"/>
                <a:cs typeface="Times New Roman" panose="02020603050405020304" pitchFamily="18" charset="0"/>
              </a:rPr>
              <a:t>Select a random subpath </a:t>
            </a:r>
            <a:r>
              <a:rPr kumimoji="0" lang="en-US" altLang="zh-CN" sz="2400" i="1" kern="1200" dirty="0">
                <a:latin typeface="Times New Roman" panose="02020603050405020304" pitchFamily="18" charset="0"/>
                <a:ea typeface="+mn-ea"/>
                <a:cs typeface="Times New Roman" panose="02020603050405020304" pitchFamily="18" charset="0"/>
              </a:rPr>
              <a:t>P</a:t>
            </a:r>
            <a:r>
              <a:rPr kumimoji="0" lang="en-US" altLang="zh-CN" sz="2400" kern="1200" dirty="0">
                <a:latin typeface="Times New Roman" panose="02020603050405020304" pitchFamily="18" charset="0"/>
                <a:ea typeface="+mn-ea"/>
                <a:cs typeface="Times New Roman" panose="02020603050405020304" pitchFamily="18" charset="0"/>
              </a:rPr>
              <a:t> from parent 1</a:t>
            </a:r>
          </a:p>
          <a:p>
            <a:pPr lvl="2">
              <a:buSzPct val="100000"/>
            </a:pPr>
            <a:r>
              <a:rPr kumimoji="0" lang="en-US" altLang="zh-CN" sz="2400" kern="1200" dirty="0">
                <a:latin typeface="Times New Roman" panose="02020603050405020304" pitchFamily="18" charset="0"/>
                <a:ea typeface="+mn-ea"/>
                <a:cs typeface="Times New Roman" panose="02020603050405020304" pitchFamily="18" charset="0"/>
              </a:rPr>
              <a:t>Turn the subpath </a:t>
            </a:r>
            <a:r>
              <a:rPr kumimoji="0" lang="en-US" altLang="zh-CN" sz="2400" i="1" kern="1200" dirty="0">
                <a:latin typeface="Times New Roman" panose="02020603050405020304" pitchFamily="18" charset="0"/>
                <a:ea typeface="+mn-ea"/>
                <a:cs typeface="Times New Roman" panose="02020603050405020304" pitchFamily="18" charset="0"/>
              </a:rPr>
              <a:t>P</a:t>
            </a:r>
            <a:r>
              <a:rPr kumimoji="0" lang="en-US" altLang="zh-CN" sz="2400" kern="1200" dirty="0">
                <a:latin typeface="Times New Roman" panose="02020603050405020304" pitchFamily="18" charset="0"/>
                <a:ea typeface="+mn-ea"/>
                <a:cs typeface="Times New Roman" panose="02020603050405020304" pitchFamily="18" charset="0"/>
              </a:rPr>
              <a:t> into a complete tour by visiting the cities not in </a:t>
            </a:r>
            <a:r>
              <a:rPr kumimoji="0" lang="en-US" altLang="zh-CN" sz="2400" i="1" kern="1200" dirty="0">
                <a:latin typeface="Times New Roman" panose="02020603050405020304" pitchFamily="18" charset="0"/>
                <a:ea typeface="+mn-ea"/>
                <a:cs typeface="Times New Roman" panose="02020603050405020304" pitchFamily="18" charset="0"/>
              </a:rPr>
              <a:t>P</a:t>
            </a:r>
            <a:r>
              <a:rPr kumimoji="0" lang="en-US" altLang="zh-CN" sz="2400" kern="1200" dirty="0">
                <a:latin typeface="Times New Roman" panose="02020603050405020304" pitchFamily="18" charset="0"/>
                <a:ea typeface="+mn-ea"/>
                <a:cs typeface="Times New Roman" panose="02020603050405020304" pitchFamily="18" charset="0"/>
              </a:rPr>
              <a:t> in the order they appear in parent 2</a:t>
            </a:r>
            <a:endParaRPr kumimoji="0" lang="zh-CN" altLang="en-US" sz="2400" kern="1200" dirty="0">
              <a:latin typeface="Times New Roman" panose="02020603050405020304" pitchFamily="18" charset="0"/>
              <a:ea typeface="Times New Roman" panose="02020603050405020304" pitchFamily="18" charset="0"/>
              <a:cs typeface="+mn-cs"/>
            </a:endParaRPr>
          </a:p>
        </p:txBody>
      </p:sp>
      <p:sp>
        <p:nvSpPr>
          <p:cNvPr id="78850" name="Rectangle 2"/>
          <p:cNvSpPr>
            <a:spLocks noGrp="1" noChangeArrowheads="1"/>
          </p:cNvSpPr>
          <p:nvPr>
            <p:ph type="title"/>
          </p:nvPr>
        </p:nvSpPr>
        <p:spPr>
          <a:xfrm>
            <a:off x="658019" y="260648"/>
            <a:ext cx="7793037" cy="720080"/>
          </a:xfrm>
          <a:noFill/>
          <a:ln>
            <a:noFill/>
          </a:ln>
          <a:effectLst/>
          <a:sp3d prstMaterial="plastic"/>
        </p:spPr>
        <p:txBody>
          <a:bodyPr vert="horz" rtlCol="0" anchor="ctr">
            <a:normAutofit fontScale="90000"/>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a:t>
            </a:r>
            <a:r>
              <a:rPr kumimoji="0" lang="en-GB"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 </a:t>
            </a: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Crossover in GAs</a:t>
            </a:r>
            <a:endParaRPr kumimoji="0" lang="zh-CN" altLang="en-US"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p:txBody>
      </p:sp>
      <p:sp>
        <p:nvSpPr>
          <p:cNvPr id="78854" name="Rectangle 6"/>
          <p:cNvSpPr/>
          <p:nvPr/>
        </p:nvSpPr>
        <p:spPr>
          <a:xfrm>
            <a:off x="3941763" y="4222750"/>
            <a:ext cx="3059112" cy="457200"/>
          </a:xfrm>
          <a:prstGeom prst="rect">
            <a:avLst/>
          </a:prstGeom>
          <a:noFill/>
          <a:ln w="9525">
            <a:noFill/>
          </a:ln>
        </p:spPr>
        <p:txBody>
          <a:bodyPr wrap="none">
            <a:spAutoFit/>
          </a:bodyPr>
          <a:lstStyle/>
          <a:p>
            <a:pPr algn="ctr"/>
            <a:r>
              <a:rPr lang="en-US" altLang="zh-CN" sz="2400" b="1" dirty="0">
                <a:solidFill>
                  <a:srgbClr val="000000"/>
                </a:solidFill>
                <a:latin typeface="Arial" panose="020B0604020202020204" pitchFamily="34" charset="0"/>
                <a:ea typeface="宋体" panose="02010600030101010101" pitchFamily="2" charset="-122"/>
              </a:rPr>
              <a:t>3  7  8  6  1  9  2  4  5</a:t>
            </a:r>
            <a:endParaRPr lang="zh-CN" altLang="en-US" sz="2400" b="1" dirty="0">
              <a:solidFill>
                <a:srgbClr val="000000"/>
              </a:solidFill>
              <a:latin typeface="Arial" panose="020B0604020202020204" pitchFamily="34" charset="0"/>
              <a:ea typeface="宋体" panose="02010600030101010101" pitchFamily="2" charset="-122"/>
            </a:endParaRPr>
          </a:p>
        </p:txBody>
      </p:sp>
      <p:sp>
        <p:nvSpPr>
          <p:cNvPr id="78855" name="Rectangle 7"/>
          <p:cNvSpPr/>
          <p:nvPr/>
        </p:nvSpPr>
        <p:spPr>
          <a:xfrm>
            <a:off x="1995488" y="4222750"/>
            <a:ext cx="1404937" cy="457200"/>
          </a:xfrm>
          <a:prstGeom prst="rect">
            <a:avLst/>
          </a:prstGeom>
          <a:noFill/>
          <a:ln w="9525">
            <a:noFill/>
          </a:ln>
        </p:spPr>
        <p:txBody>
          <a:bodyPr wrap="none">
            <a:spAutoFit/>
          </a:bodyPr>
          <a:lstStyle/>
          <a:p>
            <a:pPr algn="ctr"/>
            <a:r>
              <a:rPr lang="en-US" altLang="zh-CN" sz="2400" b="1" dirty="0">
                <a:solidFill>
                  <a:srgbClr val="000000"/>
                </a:solidFill>
                <a:latin typeface="Arial" panose="020B0604020202020204" pitchFamily="34" charset="0"/>
                <a:ea typeface="宋体" panose="02010600030101010101" pitchFamily="2" charset="-122"/>
              </a:rPr>
              <a:t>Parent1:</a:t>
            </a:r>
            <a:endParaRPr lang="zh-CN" altLang="en-US" sz="2400" b="1" dirty="0">
              <a:solidFill>
                <a:srgbClr val="000000"/>
              </a:solidFill>
              <a:latin typeface="Arial" panose="020B0604020202020204" pitchFamily="34" charset="0"/>
              <a:ea typeface="宋体" panose="02010600030101010101" pitchFamily="2" charset="-122"/>
            </a:endParaRPr>
          </a:p>
        </p:txBody>
      </p:sp>
      <p:sp>
        <p:nvSpPr>
          <p:cNvPr id="78856" name="Rectangle 8"/>
          <p:cNvSpPr/>
          <p:nvPr/>
        </p:nvSpPr>
        <p:spPr>
          <a:xfrm>
            <a:off x="3941763" y="4941888"/>
            <a:ext cx="3059112" cy="457200"/>
          </a:xfrm>
          <a:prstGeom prst="rect">
            <a:avLst/>
          </a:prstGeom>
          <a:noFill/>
          <a:ln w="9525">
            <a:noFill/>
          </a:ln>
        </p:spPr>
        <p:txBody>
          <a:bodyPr wrap="none">
            <a:spAutoFit/>
          </a:bodyPr>
          <a:lstStyle/>
          <a:p>
            <a:pPr algn="ctr"/>
            <a:r>
              <a:rPr lang="en-US" altLang="zh-CN" sz="2400" b="1" dirty="0">
                <a:solidFill>
                  <a:srgbClr val="000000"/>
                </a:solidFill>
                <a:latin typeface="Arial" panose="020B0604020202020204" pitchFamily="34" charset="0"/>
                <a:ea typeface="宋体" panose="02010600030101010101" pitchFamily="2" charset="-122"/>
              </a:rPr>
              <a:t>8  2  6  9  4  5  3  1  7</a:t>
            </a:r>
            <a:endParaRPr lang="zh-CN" altLang="en-US" sz="2400" b="1" dirty="0">
              <a:solidFill>
                <a:srgbClr val="000000"/>
              </a:solidFill>
              <a:latin typeface="Arial" panose="020B0604020202020204" pitchFamily="34" charset="0"/>
              <a:ea typeface="宋体" panose="02010600030101010101" pitchFamily="2" charset="-122"/>
            </a:endParaRPr>
          </a:p>
        </p:txBody>
      </p:sp>
      <p:sp>
        <p:nvSpPr>
          <p:cNvPr id="78857" name="Rectangle 9"/>
          <p:cNvSpPr/>
          <p:nvPr/>
        </p:nvSpPr>
        <p:spPr>
          <a:xfrm>
            <a:off x="1995488" y="4941888"/>
            <a:ext cx="1404937" cy="457200"/>
          </a:xfrm>
          <a:prstGeom prst="rect">
            <a:avLst/>
          </a:prstGeom>
          <a:noFill/>
          <a:ln w="9525">
            <a:noFill/>
          </a:ln>
        </p:spPr>
        <p:txBody>
          <a:bodyPr wrap="none">
            <a:spAutoFit/>
          </a:bodyPr>
          <a:lstStyle/>
          <a:p>
            <a:pPr algn="ctr"/>
            <a:r>
              <a:rPr lang="en-US" altLang="zh-CN" sz="2400" b="1" dirty="0">
                <a:solidFill>
                  <a:srgbClr val="000000"/>
                </a:solidFill>
                <a:latin typeface="Arial" panose="020B0604020202020204" pitchFamily="34" charset="0"/>
                <a:ea typeface="宋体" panose="02010600030101010101" pitchFamily="2" charset="-122"/>
              </a:rPr>
              <a:t>Parent2:</a:t>
            </a:r>
            <a:endParaRPr lang="zh-CN" altLang="en-US" sz="2400" b="1" dirty="0">
              <a:solidFill>
                <a:srgbClr val="000000"/>
              </a:solidFill>
              <a:latin typeface="Arial" panose="020B0604020202020204" pitchFamily="34" charset="0"/>
              <a:ea typeface="宋体" panose="02010600030101010101" pitchFamily="2" charset="-122"/>
            </a:endParaRPr>
          </a:p>
        </p:txBody>
      </p:sp>
      <p:sp>
        <p:nvSpPr>
          <p:cNvPr id="78858" name="Rectangle 10"/>
          <p:cNvSpPr/>
          <p:nvPr/>
        </p:nvSpPr>
        <p:spPr>
          <a:xfrm>
            <a:off x="3976688" y="5734050"/>
            <a:ext cx="1368425" cy="457200"/>
          </a:xfrm>
          <a:prstGeom prst="rect">
            <a:avLst/>
          </a:prstGeom>
          <a:noFill/>
          <a:ln w="9525">
            <a:noFill/>
          </a:ln>
        </p:spPr>
        <p:txBody>
          <a:bodyPr wrap="none">
            <a:spAutoFit/>
          </a:bodyPr>
          <a:lstStyle/>
          <a:p>
            <a:pPr algn="ctr"/>
            <a:r>
              <a:rPr lang="en-US" altLang="zh-CN" sz="2400" b="1" dirty="0">
                <a:solidFill>
                  <a:srgbClr val="000000"/>
                </a:solidFill>
                <a:latin typeface="Arial" panose="020B0604020202020204" pitchFamily="34" charset="0"/>
                <a:ea typeface="宋体" panose="02010600030101010101" pitchFamily="2" charset="-122"/>
              </a:rPr>
              <a:t>8  6  1  9</a:t>
            </a:r>
            <a:endParaRPr lang="zh-CN" altLang="en-US" sz="2400" b="1" dirty="0">
              <a:solidFill>
                <a:srgbClr val="000000"/>
              </a:solidFill>
              <a:latin typeface="Arial" panose="020B0604020202020204" pitchFamily="34" charset="0"/>
              <a:ea typeface="宋体" panose="02010600030101010101" pitchFamily="2" charset="-122"/>
            </a:endParaRPr>
          </a:p>
        </p:txBody>
      </p:sp>
      <p:sp>
        <p:nvSpPr>
          <p:cNvPr id="78859" name="Rectangle 11"/>
          <p:cNvSpPr/>
          <p:nvPr/>
        </p:nvSpPr>
        <p:spPr>
          <a:xfrm>
            <a:off x="2008188" y="5734050"/>
            <a:ext cx="1046162" cy="457200"/>
          </a:xfrm>
          <a:prstGeom prst="rect">
            <a:avLst/>
          </a:prstGeom>
          <a:noFill/>
          <a:ln w="9525">
            <a:noFill/>
          </a:ln>
        </p:spPr>
        <p:txBody>
          <a:bodyPr wrap="none">
            <a:spAutoFit/>
          </a:bodyPr>
          <a:lstStyle/>
          <a:p>
            <a:pPr algn="ctr"/>
            <a:r>
              <a:rPr lang="en-US" altLang="zh-CN" sz="2400" b="1" dirty="0">
                <a:solidFill>
                  <a:srgbClr val="000000"/>
                </a:solidFill>
                <a:latin typeface="Arial" panose="020B0604020202020204" pitchFamily="34" charset="0"/>
                <a:ea typeface="宋体" panose="02010600030101010101" pitchFamily="2" charset="-122"/>
              </a:rPr>
              <a:t>Child:</a:t>
            </a:r>
            <a:endParaRPr lang="zh-CN" altLang="en-US" sz="2400" b="1" dirty="0">
              <a:solidFill>
                <a:srgbClr val="000000"/>
              </a:solidFill>
              <a:latin typeface="Arial" panose="020B0604020202020204" pitchFamily="34" charset="0"/>
              <a:ea typeface="宋体" panose="02010600030101010101" pitchFamily="2" charset="-122"/>
            </a:endParaRPr>
          </a:p>
        </p:txBody>
      </p:sp>
      <p:sp>
        <p:nvSpPr>
          <p:cNvPr id="78860" name="Line 12"/>
          <p:cNvSpPr/>
          <p:nvPr/>
        </p:nvSpPr>
        <p:spPr>
          <a:xfrm>
            <a:off x="4697413" y="4654550"/>
            <a:ext cx="1152525" cy="0"/>
          </a:xfrm>
          <a:prstGeom prst="line">
            <a:avLst/>
          </a:prstGeom>
          <a:ln w="28575" cap="flat" cmpd="sng">
            <a:solidFill>
              <a:srgbClr val="FF0000"/>
            </a:solidFill>
            <a:prstDash val="solid"/>
            <a:headEnd type="none" w="med" len="med"/>
            <a:tailEnd type="none" w="med" len="med"/>
          </a:ln>
        </p:spPr>
      </p:sp>
      <p:cxnSp>
        <p:nvCxnSpPr>
          <p:cNvPr id="78862" name="AutoShape 14"/>
          <p:cNvCxnSpPr>
            <a:stCxn id="78854" idx="0"/>
            <a:endCxn id="78858" idx="1"/>
          </p:cNvCxnSpPr>
          <p:nvPr/>
        </p:nvCxnSpPr>
        <p:spPr>
          <a:xfrm rot="-5400000" flipH="1" flipV="1">
            <a:off x="3854450" y="4344988"/>
            <a:ext cx="1739900" cy="1495425"/>
          </a:xfrm>
          <a:prstGeom prst="bentConnector4">
            <a:avLst>
              <a:gd name="adj1" fmla="val -13139"/>
              <a:gd name="adj2" fmla="val 117620"/>
            </a:avLst>
          </a:prstGeom>
          <a:ln w="28575" cap="flat" cmpd="sng">
            <a:solidFill>
              <a:srgbClr val="FF0000"/>
            </a:solidFill>
            <a:prstDash val="solid"/>
            <a:miter/>
            <a:headEnd type="none" w="med" len="med"/>
            <a:tailEnd type="triangle" w="med" len="med"/>
          </a:ln>
        </p:spPr>
      </p:cxnSp>
      <p:sp>
        <p:nvSpPr>
          <p:cNvPr id="78863" name="Line 15"/>
          <p:cNvSpPr/>
          <p:nvPr/>
        </p:nvSpPr>
        <p:spPr>
          <a:xfrm>
            <a:off x="4049713" y="6165850"/>
            <a:ext cx="1152525" cy="0"/>
          </a:xfrm>
          <a:prstGeom prst="line">
            <a:avLst/>
          </a:prstGeom>
          <a:ln w="28575" cap="flat" cmpd="sng">
            <a:solidFill>
              <a:srgbClr val="FF0000"/>
            </a:solidFill>
            <a:prstDash val="solid"/>
            <a:headEnd type="none" w="med" len="med"/>
            <a:tailEnd type="none" w="med" len="med"/>
          </a:ln>
        </p:spPr>
      </p:sp>
      <p:sp>
        <p:nvSpPr>
          <p:cNvPr id="78865" name="Rectangle 17"/>
          <p:cNvSpPr/>
          <p:nvPr/>
        </p:nvSpPr>
        <p:spPr>
          <a:xfrm>
            <a:off x="5313363" y="5734050"/>
            <a:ext cx="1706562" cy="457200"/>
          </a:xfrm>
          <a:prstGeom prst="rect">
            <a:avLst/>
          </a:prstGeom>
          <a:noFill/>
          <a:ln w="9525">
            <a:noFill/>
          </a:ln>
        </p:spPr>
        <p:txBody>
          <a:bodyPr wrap="none">
            <a:spAutoFit/>
          </a:bodyPr>
          <a:lstStyle/>
          <a:p>
            <a:pPr algn="ctr"/>
            <a:r>
              <a:rPr lang="en-US" altLang="zh-CN" sz="2400" b="1" dirty="0">
                <a:solidFill>
                  <a:srgbClr val="000000"/>
                </a:solidFill>
                <a:latin typeface="Arial" panose="020B0604020202020204" pitchFamily="34" charset="0"/>
                <a:ea typeface="宋体" panose="02010600030101010101" pitchFamily="2" charset="-122"/>
              </a:rPr>
              <a:t>2  4  5  3  7</a:t>
            </a:r>
            <a:endParaRPr lang="zh-CN" altLang="en-US" sz="2400" b="1" dirty="0">
              <a:solidFill>
                <a:srgbClr val="000000"/>
              </a:solidFill>
              <a:latin typeface="Arial" panose="020B0604020202020204" pitchFamily="34" charset="0"/>
              <a:ea typeface="宋体" panose="02010600030101010101" pitchFamily="2" charset="-122"/>
            </a:endParaRPr>
          </a:p>
        </p:txBody>
      </p:sp>
      <p:sp>
        <p:nvSpPr>
          <p:cNvPr id="78866" name="Line 18"/>
          <p:cNvSpPr/>
          <p:nvPr/>
        </p:nvSpPr>
        <p:spPr>
          <a:xfrm>
            <a:off x="4321175" y="5326063"/>
            <a:ext cx="215900" cy="0"/>
          </a:xfrm>
          <a:prstGeom prst="line">
            <a:avLst/>
          </a:prstGeom>
          <a:ln w="28575" cap="flat" cmpd="sng">
            <a:solidFill>
              <a:srgbClr val="FF0000"/>
            </a:solidFill>
            <a:prstDash val="solid"/>
            <a:headEnd type="none" w="med" len="med"/>
            <a:tailEnd type="none" w="med" len="med"/>
          </a:ln>
        </p:spPr>
      </p:sp>
      <p:sp>
        <p:nvSpPr>
          <p:cNvPr id="78867" name="Line 19"/>
          <p:cNvSpPr/>
          <p:nvPr/>
        </p:nvSpPr>
        <p:spPr>
          <a:xfrm>
            <a:off x="5329238" y="5326063"/>
            <a:ext cx="215900" cy="0"/>
          </a:xfrm>
          <a:prstGeom prst="line">
            <a:avLst/>
          </a:prstGeom>
          <a:ln w="28575" cap="flat" cmpd="sng">
            <a:solidFill>
              <a:srgbClr val="FF0000"/>
            </a:solidFill>
            <a:prstDash val="solid"/>
            <a:headEnd type="none" w="med" len="med"/>
            <a:tailEnd type="none" w="med" len="med"/>
          </a:ln>
        </p:spPr>
      </p:sp>
      <p:sp>
        <p:nvSpPr>
          <p:cNvPr id="78868" name="Line 20"/>
          <p:cNvSpPr/>
          <p:nvPr/>
        </p:nvSpPr>
        <p:spPr>
          <a:xfrm>
            <a:off x="5689600" y="5326063"/>
            <a:ext cx="215900" cy="0"/>
          </a:xfrm>
          <a:prstGeom prst="line">
            <a:avLst/>
          </a:prstGeom>
          <a:ln w="28575" cap="flat" cmpd="sng">
            <a:solidFill>
              <a:srgbClr val="FF0000"/>
            </a:solidFill>
            <a:prstDash val="solid"/>
            <a:headEnd type="none" w="med" len="med"/>
            <a:tailEnd type="none" w="med" len="med"/>
          </a:ln>
        </p:spPr>
      </p:sp>
      <p:sp>
        <p:nvSpPr>
          <p:cNvPr id="78869" name="Line 21"/>
          <p:cNvSpPr/>
          <p:nvPr/>
        </p:nvSpPr>
        <p:spPr>
          <a:xfrm>
            <a:off x="6049963" y="5326063"/>
            <a:ext cx="215900" cy="0"/>
          </a:xfrm>
          <a:prstGeom prst="line">
            <a:avLst/>
          </a:prstGeom>
          <a:ln w="28575" cap="flat" cmpd="sng">
            <a:solidFill>
              <a:srgbClr val="FF0000"/>
            </a:solidFill>
            <a:prstDash val="solid"/>
            <a:headEnd type="none" w="med" len="med"/>
            <a:tailEnd type="none" w="med" len="med"/>
          </a:ln>
        </p:spPr>
      </p:sp>
      <p:sp>
        <p:nvSpPr>
          <p:cNvPr id="78870" name="Line 22"/>
          <p:cNvSpPr/>
          <p:nvPr/>
        </p:nvSpPr>
        <p:spPr>
          <a:xfrm>
            <a:off x="6697663" y="5326063"/>
            <a:ext cx="215900" cy="0"/>
          </a:xfrm>
          <a:prstGeom prst="line">
            <a:avLst/>
          </a:prstGeom>
          <a:ln w="28575" cap="flat" cmpd="sng">
            <a:solidFill>
              <a:srgbClr val="FF0000"/>
            </a:solidFill>
            <a:prstDash val="solid"/>
            <a:headEnd type="none" w="med" len="med"/>
            <a:tailEnd type="none" w="med" len="med"/>
          </a:ln>
        </p:spPr>
      </p:sp>
      <p:sp>
        <p:nvSpPr>
          <p:cNvPr id="78871" name="Rectangle 23"/>
          <p:cNvSpPr/>
          <p:nvPr/>
        </p:nvSpPr>
        <p:spPr>
          <a:xfrm>
            <a:off x="3868738" y="3573463"/>
            <a:ext cx="1393825" cy="457200"/>
          </a:xfrm>
          <a:prstGeom prst="rect">
            <a:avLst/>
          </a:prstGeom>
          <a:noFill/>
          <a:ln w="9525">
            <a:noFill/>
          </a:ln>
        </p:spPr>
        <p:txBody>
          <a:bodyPr wrap="none">
            <a:spAutoFit/>
          </a:bodyPr>
          <a:lstStyle/>
          <a:p>
            <a:pPr algn="ctr"/>
            <a:r>
              <a:rPr lang="en-US" altLang="zh-CN" sz="2400" dirty="0">
                <a:solidFill>
                  <a:srgbClr val="FF0000"/>
                </a:solidFill>
                <a:latin typeface="Times New Roman" panose="02020603050405020304" pitchFamily="18" charset="0"/>
                <a:ea typeface="宋体" panose="02010600030101010101" pitchFamily="2" charset="-122"/>
              </a:rPr>
              <a:t>subpath </a:t>
            </a:r>
            <a:r>
              <a:rPr lang="en-US" altLang="zh-CN" sz="2400" i="1" dirty="0">
                <a:solidFill>
                  <a:srgbClr val="FF0000"/>
                </a:solidFill>
                <a:latin typeface="Times New Roman" panose="02020603050405020304" pitchFamily="18" charset="0"/>
                <a:ea typeface="宋体" panose="02010600030101010101" pitchFamily="2" charset="-122"/>
              </a:rPr>
              <a:t>P</a:t>
            </a:r>
            <a:endParaRPr lang="zh-CN" altLang="en-US" sz="2400" i="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55"/>
                                        </p:tgtEl>
                                        <p:attrNameLst>
                                          <p:attrName>style.visibility</p:attrName>
                                        </p:attrNameLst>
                                      </p:cBhvr>
                                      <p:to>
                                        <p:strVal val="visible"/>
                                      </p:to>
                                    </p:set>
                                    <p:animEffect transition="in" filter="blinds(horizontal)">
                                      <p:cBhvr>
                                        <p:cTn id="7" dur="500"/>
                                        <p:tgtEl>
                                          <p:spTgt spid="7885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8854"/>
                                        </p:tgtEl>
                                        <p:attrNameLst>
                                          <p:attrName>style.visibility</p:attrName>
                                        </p:attrNameLst>
                                      </p:cBhvr>
                                      <p:to>
                                        <p:strVal val="visible"/>
                                      </p:to>
                                    </p:set>
                                    <p:animEffect transition="in" filter="blinds(horizontal)">
                                      <p:cBhvr>
                                        <p:cTn id="11" dur="500"/>
                                        <p:tgtEl>
                                          <p:spTgt spid="78854"/>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78857"/>
                                        </p:tgtEl>
                                        <p:attrNameLst>
                                          <p:attrName>style.visibility</p:attrName>
                                        </p:attrNameLst>
                                      </p:cBhvr>
                                      <p:to>
                                        <p:strVal val="visible"/>
                                      </p:to>
                                    </p:set>
                                    <p:animEffect transition="in" filter="blinds(horizontal)">
                                      <p:cBhvr>
                                        <p:cTn id="15" dur="500"/>
                                        <p:tgtEl>
                                          <p:spTgt spid="78857"/>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78856"/>
                                        </p:tgtEl>
                                        <p:attrNameLst>
                                          <p:attrName>style.visibility</p:attrName>
                                        </p:attrNameLst>
                                      </p:cBhvr>
                                      <p:to>
                                        <p:strVal val="visible"/>
                                      </p:to>
                                    </p:set>
                                    <p:animEffect transition="in" filter="blinds(horizontal)">
                                      <p:cBhvr>
                                        <p:cTn id="19" dur="500"/>
                                        <p:tgtEl>
                                          <p:spTgt spid="78856"/>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78859"/>
                                        </p:tgtEl>
                                        <p:attrNameLst>
                                          <p:attrName>style.visibility</p:attrName>
                                        </p:attrNameLst>
                                      </p:cBhvr>
                                      <p:to>
                                        <p:strVal val="visible"/>
                                      </p:to>
                                    </p:set>
                                    <p:animEffect transition="in" filter="blinds(horizontal)">
                                      <p:cBhvr>
                                        <p:cTn id="23" dur="500"/>
                                        <p:tgtEl>
                                          <p:spTgt spid="7885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8860"/>
                                        </p:tgtEl>
                                        <p:attrNameLst>
                                          <p:attrName>style.visibility</p:attrName>
                                        </p:attrNameLst>
                                      </p:cBhvr>
                                      <p:to>
                                        <p:strVal val="visible"/>
                                      </p:to>
                                    </p:set>
                                    <p:animEffect transition="in" filter="wipe(left)">
                                      <p:cBhvr>
                                        <p:cTn id="28" dur="500"/>
                                        <p:tgtEl>
                                          <p:spTgt spid="7886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78862"/>
                                        </p:tgtEl>
                                        <p:attrNameLst>
                                          <p:attrName>style.visibility</p:attrName>
                                        </p:attrNameLst>
                                      </p:cBhvr>
                                      <p:to>
                                        <p:strVal val="visible"/>
                                      </p:to>
                                    </p:set>
                                    <p:animEffect transition="in" filter="wipe(up)">
                                      <p:cBhvr>
                                        <p:cTn id="33" dur="500"/>
                                        <p:tgtEl>
                                          <p:spTgt spid="7886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78871"/>
                                        </p:tgtEl>
                                        <p:attrNameLst>
                                          <p:attrName>style.visibility</p:attrName>
                                        </p:attrNameLst>
                                      </p:cBhvr>
                                      <p:to>
                                        <p:strVal val="visible"/>
                                      </p:to>
                                    </p:set>
                                    <p:animEffect transition="in" filter="wipe(left)">
                                      <p:cBhvr>
                                        <p:cTn id="36" dur="500"/>
                                        <p:tgtEl>
                                          <p:spTgt spid="7887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78863"/>
                                        </p:tgtEl>
                                        <p:attrNameLst>
                                          <p:attrName>style.visibility</p:attrName>
                                        </p:attrNameLst>
                                      </p:cBhvr>
                                      <p:to>
                                        <p:strVal val="visible"/>
                                      </p:to>
                                    </p:set>
                                    <p:animEffect transition="in" filter="wipe(left)">
                                      <p:cBhvr>
                                        <p:cTn id="41" dur="500"/>
                                        <p:tgtEl>
                                          <p:spTgt spid="78863"/>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8858"/>
                                        </p:tgtEl>
                                        <p:attrNameLst>
                                          <p:attrName>style.visibility</p:attrName>
                                        </p:attrNameLst>
                                      </p:cBhvr>
                                      <p:to>
                                        <p:strVal val="visible"/>
                                      </p:to>
                                    </p:set>
                                    <p:animEffect transition="in" filter="wipe(left)">
                                      <p:cBhvr>
                                        <p:cTn id="44" dur="500"/>
                                        <p:tgtEl>
                                          <p:spTgt spid="7885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78866"/>
                                        </p:tgtEl>
                                        <p:attrNameLst>
                                          <p:attrName>style.visibility</p:attrName>
                                        </p:attrNameLst>
                                      </p:cBhvr>
                                      <p:to>
                                        <p:strVal val="visible"/>
                                      </p:to>
                                    </p:set>
                                    <p:animEffect transition="in" filter="wipe(left)">
                                      <p:cBhvr>
                                        <p:cTn id="49" dur="500"/>
                                        <p:tgtEl>
                                          <p:spTgt spid="78866"/>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78867"/>
                                        </p:tgtEl>
                                        <p:attrNameLst>
                                          <p:attrName>style.visibility</p:attrName>
                                        </p:attrNameLst>
                                      </p:cBhvr>
                                      <p:to>
                                        <p:strVal val="visible"/>
                                      </p:to>
                                    </p:set>
                                    <p:animEffect transition="in" filter="wipe(left)">
                                      <p:cBhvr>
                                        <p:cTn id="53" dur="500"/>
                                        <p:tgtEl>
                                          <p:spTgt spid="78867"/>
                                        </p:tgtEl>
                                      </p:cBhvr>
                                    </p:animEffect>
                                  </p:childTnLst>
                                </p:cTn>
                              </p:par>
                            </p:childTnLst>
                          </p:cTn>
                        </p:par>
                        <p:par>
                          <p:cTn id="54" fill="hold">
                            <p:stCondLst>
                              <p:cond delay="1000"/>
                            </p:stCondLst>
                            <p:childTnLst>
                              <p:par>
                                <p:cTn id="55" presetID="22" presetClass="entr" presetSubtype="8" fill="hold" nodeType="afterEffect">
                                  <p:stCondLst>
                                    <p:cond delay="0"/>
                                  </p:stCondLst>
                                  <p:childTnLst>
                                    <p:set>
                                      <p:cBhvr>
                                        <p:cTn id="56" dur="1" fill="hold">
                                          <p:stCondLst>
                                            <p:cond delay="0"/>
                                          </p:stCondLst>
                                        </p:cTn>
                                        <p:tgtEl>
                                          <p:spTgt spid="78868"/>
                                        </p:tgtEl>
                                        <p:attrNameLst>
                                          <p:attrName>style.visibility</p:attrName>
                                        </p:attrNameLst>
                                      </p:cBhvr>
                                      <p:to>
                                        <p:strVal val="visible"/>
                                      </p:to>
                                    </p:set>
                                    <p:animEffect transition="in" filter="wipe(left)">
                                      <p:cBhvr>
                                        <p:cTn id="57" dur="500"/>
                                        <p:tgtEl>
                                          <p:spTgt spid="78868"/>
                                        </p:tgtEl>
                                      </p:cBhvr>
                                    </p:animEffect>
                                  </p:childTnLst>
                                </p:cTn>
                              </p:par>
                            </p:childTnLst>
                          </p:cTn>
                        </p:par>
                        <p:par>
                          <p:cTn id="58" fill="hold">
                            <p:stCondLst>
                              <p:cond delay="1500"/>
                            </p:stCondLst>
                            <p:childTnLst>
                              <p:par>
                                <p:cTn id="59" presetID="22" presetClass="entr" presetSubtype="8" fill="hold" nodeType="afterEffect">
                                  <p:stCondLst>
                                    <p:cond delay="0"/>
                                  </p:stCondLst>
                                  <p:childTnLst>
                                    <p:set>
                                      <p:cBhvr>
                                        <p:cTn id="60" dur="1" fill="hold">
                                          <p:stCondLst>
                                            <p:cond delay="0"/>
                                          </p:stCondLst>
                                        </p:cTn>
                                        <p:tgtEl>
                                          <p:spTgt spid="78869"/>
                                        </p:tgtEl>
                                        <p:attrNameLst>
                                          <p:attrName>style.visibility</p:attrName>
                                        </p:attrNameLst>
                                      </p:cBhvr>
                                      <p:to>
                                        <p:strVal val="visible"/>
                                      </p:to>
                                    </p:set>
                                    <p:animEffect transition="in" filter="wipe(left)">
                                      <p:cBhvr>
                                        <p:cTn id="61" dur="500"/>
                                        <p:tgtEl>
                                          <p:spTgt spid="78869"/>
                                        </p:tgtEl>
                                      </p:cBhvr>
                                    </p:animEffect>
                                  </p:childTnLst>
                                </p:cTn>
                              </p:par>
                            </p:childTnLst>
                          </p:cTn>
                        </p:par>
                        <p:par>
                          <p:cTn id="62" fill="hold">
                            <p:stCondLst>
                              <p:cond delay="2000"/>
                            </p:stCondLst>
                            <p:childTnLst>
                              <p:par>
                                <p:cTn id="63" presetID="22" presetClass="entr" presetSubtype="8" fill="hold" nodeType="afterEffect">
                                  <p:stCondLst>
                                    <p:cond delay="0"/>
                                  </p:stCondLst>
                                  <p:childTnLst>
                                    <p:set>
                                      <p:cBhvr>
                                        <p:cTn id="64" dur="1" fill="hold">
                                          <p:stCondLst>
                                            <p:cond delay="0"/>
                                          </p:stCondLst>
                                        </p:cTn>
                                        <p:tgtEl>
                                          <p:spTgt spid="78870"/>
                                        </p:tgtEl>
                                        <p:attrNameLst>
                                          <p:attrName>style.visibility</p:attrName>
                                        </p:attrNameLst>
                                      </p:cBhvr>
                                      <p:to>
                                        <p:strVal val="visible"/>
                                      </p:to>
                                    </p:set>
                                    <p:animEffect transition="in" filter="wipe(left)">
                                      <p:cBhvr>
                                        <p:cTn id="65" dur="500"/>
                                        <p:tgtEl>
                                          <p:spTgt spid="7887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78865"/>
                                        </p:tgtEl>
                                        <p:attrNameLst>
                                          <p:attrName>style.visibility</p:attrName>
                                        </p:attrNameLst>
                                      </p:cBhvr>
                                      <p:to>
                                        <p:strVal val="visible"/>
                                      </p:to>
                                    </p:set>
                                    <p:animEffect transition="in" filter="wipe(left)">
                                      <p:cBhvr>
                                        <p:cTn id="70" dur="500"/>
                                        <p:tgtEl>
                                          <p:spTgt spid="78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p:bldP spid="78855" grpId="0"/>
      <p:bldP spid="78856" grpId="0"/>
      <p:bldP spid="78857" grpId="0"/>
      <p:bldP spid="78858" grpId="0"/>
      <p:bldP spid="78859" grpId="0"/>
      <p:bldP spid="78865" grpId="0"/>
      <p:bldP spid="7887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075" name="Rectangle 91"/>
          <p:cNvSpPr>
            <a:spLocks noGrp="1" noChangeArrowheads="1"/>
          </p:cNvSpPr>
          <p:nvPr>
            <p:ph idx="1"/>
          </p:nvPr>
        </p:nvSpPr>
        <p:spPr>
          <a:xfrm>
            <a:off x="755650" y="1196975"/>
            <a:ext cx="7777163" cy="504825"/>
          </a:xfrm>
        </p:spPr>
        <p:txBody>
          <a:bodyPr vert="horz">
            <a:normAutofit fontScale="92500" lnSpcReduction="10000"/>
          </a:bodyPr>
          <a:lstStyle/>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defRPr/>
            </a:pPr>
            <a:r>
              <a:rPr kumimoji="0" lang="en-US" altLang="zh-CN" sz="32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Another way</a:t>
            </a:r>
          </a:p>
        </p:txBody>
      </p:sp>
      <p:sp>
        <p:nvSpPr>
          <p:cNvPr id="169986" name="Rectangle 2"/>
          <p:cNvSpPr>
            <a:spLocks noGrp="1" noChangeArrowheads="1"/>
          </p:cNvSpPr>
          <p:nvPr>
            <p:ph type="title"/>
          </p:nvPr>
        </p:nvSpPr>
        <p:spPr>
          <a:xfrm>
            <a:off x="457200" y="274638"/>
            <a:ext cx="8229600" cy="850106"/>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a:t>
            </a:r>
            <a:r>
              <a:rPr kumimoji="0" lang="en-GB"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 </a:t>
            </a: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Crossover in GAs</a:t>
            </a:r>
          </a:p>
        </p:txBody>
      </p:sp>
      <p:grpSp>
        <p:nvGrpSpPr>
          <p:cNvPr id="169987" name="Group 3"/>
          <p:cNvGrpSpPr/>
          <p:nvPr/>
        </p:nvGrpSpPr>
        <p:grpSpPr>
          <a:xfrm>
            <a:off x="898525" y="2276475"/>
            <a:ext cx="3048000" cy="519113"/>
            <a:chOff x="449" y="2832"/>
            <a:chExt cx="1920" cy="327"/>
          </a:xfrm>
        </p:grpSpPr>
        <p:sp>
          <p:nvSpPr>
            <p:cNvPr id="60489" name="Rectangle 4"/>
            <p:cNvSpPr/>
            <p:nvPr/>
          </p:nvSpPr>
          <p:spPr>
            <a:xfrm>
              <a:off x="2129" y="2880"/>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0490" name="Rectangle 5"/>
            <p:cNvSpPr/>
            <p:nvPr/>
          </p:nvSpPr>
          <p:spPr>
            <a:xfrm>
              <a:off x="449" y="2880"/>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0491" name="Rectangle 6"/>
            <p:cNvSpPr/>
            <p:nvPr/>
          </p:nvSpPr>
          <p:spPr>
            <a:xfrm>
              <a:off x="689" y="2880"/>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0492" name="Rectangle 7"/>
            <p:cNvSpPr/>
            <p:nvPr/>
          </p:nvSpPr>
          <p:spPr>
            <a:xfrm>
              <a:off x="929" y="2880"/>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0493" name="Rectangle 8"/>
            <p:cNvSpPr/>
            <p:nvPr/>
          </p:nvSpPr>
          <p:spPr>
            <a:xfrm>
              <a:off x="1169" y="2880"/>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0494" name="Rectangle 9"/>
            <p:cNvSpPr/>
            <p:nvPr/>
          </p:nvSpPr>
          <p:spPr>
            <a:xfrm>
              <a:off x="1409" y="2880"/>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0495" name="Rectangle 10"/>
            <p:cNvSpPr/>
            <p:nvPr/>
          </p:nvSpPr>
          <p:spPr>
            <a:xfrm>
              <a:off x="1649" y="2880"/>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0496" name="Rectangle 11"/>
            <p:cNvSpPr/>
            <p:nvPr/>
          </p:nvSpPr>
          <p:spPr>
            <a:xfrm>
              <a:off x="1889" y="2880"/>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0497" name="Text Box 12"/>
            <p:cNvSpPr txBox="1"/>
            <p:nvPr/>
          </p:nvSpPr>
          <p:spPr>
            <a:xfrm>
              <a:off x="450" y="2832"/>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7</a:t>
              </a:r>
            </a:p>
          </p:txBody>
        </p:sp>
        <p:sp>
          <p:nvSpPr>
            <p:cNvPr id="60498" name="Text Box 13"/>
            <p:cNvSpPr txBox="1"/>
            <p:nvPr/>
          </p:nvSpPr>
          <p:spPr>
            <a:xfrm>
              <a:off x="1169" y="2832"/>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8</a:t>
              </a:r>
            </a:p>
          </p:txBody>
        </p:sp>
        <p:sp>
          <p:nvSpPr>
            <p:cNvPr id="60499" name="Text Box 14"/>
            <p:cNvSpPr txBox="1"/>
            <p:nvPr/>
          </p:nvSpPr>
          <p:spPr>
            <a:xfrm>
              <a:off x="689" y="2832"/>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3</a:t>
              </a:r>
            </a:p>
          </p:txBody>
        </p:sp>
        <p:sp>
          <p:nvSpPr>
            <p:cNvPr id="60500" name="Text Box 15"/>
            <p:cNvSpPr txBox="1"/>
            <p:nvPr/>
          </p:nvSpPr>
          <p:spPr>
            <a:xfrm>
              <a:off x="1650" y="2832"/>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4</a:t>
              </a:r>
            </a:p>
          </p:txBody>
        </p:sp>
        <p:sp>
          <p:nvSpPr>
            <p:cNvPr id="60501" name="Text Box 16"/>
            <p:cNvSpPr txBox="1"/>
            <p:nvPr/>
          </p:nvSpPr>
          <p:spPr>
            <a:xfrm>
              <a:off x="930" y="2832"/>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1</a:t>
              </a:r>
            </a:p>
          </p:txBody>
        </p:sp>
        <p:sp>
          <p:nvSpPr>
            <p:cNvPr id="60502" name="Text Box 17"/>
            <p:cNvSpPr txBox="1"/>
            <p:nvPr/>
          </p:nvSpPr>
          <p:spPr>
            <a:xfrm>
              <a:off x="1410" y="2832"/>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2</a:t>
              </a:r>
            </a:p>
          </p:txBody>
        </p:sp>
        <p:sp>
          <p:nvSpPr>
            <p:cNvPr id="60503" name="Text Box 18"/>
            <p:cNvSpPr txBox="1"/>
            <p:nvPr/>
          </p:nvSpPr>
          <p:spPr>
            <a:xfrm>
              <a:off x="1889" y="2832"/>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6</a:t>
              </a:r>
            </a:p>
          </p:txBody>
        </p:sp>
        <p:sp>
          <p:nvSpPr>
            <p:cNvPr id="60504" name="Text Box 19"/>
            <p:cNvSpPr txBox="1"/>
            <p:nvPr/>
          </p:nvSpPr>
          <p:spPr>
            <a:xfrm>
              <a:off x="2129" y="2832"/>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5</a:t>
              </a:r>
            </a:p>
          </p:txBody>
        </p:sp>
      </p:grpSp>
      <p:grpSp>
        <p:nvGrpSpPr>
          <p:cNvPr id="170074" name="Group 90"/>
          <p:cNvGrpSpPr/>
          <p:nvPr/>
        </p:nvGrpSpPr>
        <p:grpSpPr>
          <a:xfrm>
            <a:off x="4403725" y="2276475"/>
            <a:ext cx="3048000" cy="519113"/>
            <a:chOff x="2774" y="1434"/>
            <a:chExt cx="1920" cy="327"/>
          </a:xfrm>
        </p:grpSpPr>
        <p:sp>
          <p:nvSpPr>
            <p:cNvPr id="60473" name="Rectangle 21"/>
            <p:cNvSpPr/>
            <p:nvPr/>
          </p:nvSpPr>
          <p:spPr>
            <a:xfrm>
              <a:off x="4454" y="1491"/>
              <a:ext cx="240" cy="240"/>
            </a:xfrm>
            <a:prstGeom prst="rect">
              <a:avLst/>
            </a:prstGeom>
            <a:solidFill>
              <a:srgbClr val="F6FD69"/>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0474" name="Rectangle 22"/>
            <p:cNvSpPr/>
            <p:nvPr/>
          </p:nvSpPr>
          <p:spPr>
            <a:xfrm>
              <a:off x="2774" y="1491"/>
              <a:ext cx="240" cy="240"/>
            </a:xfrm>
            <a:prstGeom prst="rect">
              <a:avLst/>
            </a:prstGeom>
            <a:solidFill>
              <a:srgbClr val="F6FD69"/>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0475" name="Rectangle 23"/>
            <p:cNvSpPr/>
            <p:nvPr/>
          </p:nvSpPr>
          <p:spPr>
            <a:xfrm>
              <a:off x="3014" y="1491"/>
              <a:ext cx="240" cy="240"/>
            </a:xfrm>
            <a:prstGeom prst="rect">
              <a:avLst/>
            </a:prstGeom>
            <a:solidFill>
              <a:srgbClr val="F6FD69"/>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0476" name="Rectangle 24"/>
            <p:cNvSpPr/>
            <p:nvPr/>
          </p:nvSpPr>
          <p:spPr>
            <a:xfrm>
              <a:off x="3254" y="1491"/>
              <a:ext cx="240" cy="240"/>
            </a:xfrm>
            <a:prstGeom prst="rect">
              <a:avLst/>
            </a:prstGeom>
            <a:solidFill>
              <a:srgbClr val="F6FD69"/>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0477" name="Rectangle 25"/>
            <p:cNvSpPr/>
            <p:nvPr/>
          </p:nvSpPr>
          <p:spPr>
            <a:xfrm>
              <a:off x="3494" y="1491"/>
              <a:ext cx="240" cy="240"/>
            </a:xfrm>
            <a:prstGeom prst="rect">
              <a:avLst/>
            </a:prstGeom>
            <a:solidFill>
              <a:srgbClr val="F6FD69"/>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0478" name="Rectangle 26"/>
            <p:cNvSpPr/>
            <p:nvPr/>
          </p:nvSpPr>
          <p:spPr>
            <a:xfrm>
              <a:off x="3734" y="1491"/>
              <a:ext cx="240" cy="240"/>
            </a:xfrm>
            <a:prstGeom prst="rect">
              <a:avLst/>
            </a:prstGeom>
            <a:solidFill>
              <a:srgbClr val="F6FD69"/>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0479" name="Rectangle 27"/>
            <p:cNvSpPr/>
            <p:nvPr/>
          </p:nvSpPr>
          <p:spPr>
            <a:xfrm>
              <a:off x="3974" y="1491"/>
              <a:ext cx="240" cy="240"/>
            </a:xfrm>
            <a:prstGeom prst="rect">
              <a:avLst/>
            </a:prstGeom>
            <a:solidFill>
              <a:srgbClr val="F6FD69"/>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0480" name="Rectangle 28"/>
            <p:cNvSpPr/>
            <p:nvPr/>
          </p:nvSpPr>
          <p:spPr>
            <a:xfrm>
              <a:off x="4214" y="1491"/>
              <a:ext cx="240" cy="240"/>
            </a:xfrm>
            <a:prstGeom prst="rect">
              <a:avLst/>
            </a:prstGeom>
            <a:solidFill>
              <a:srgbClr val="F6FD69"/>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0481" name="Text Box 29"/>
            <p:cNvSpPr txBox="1"/>
            <p:nvPr/>
          </p:nvSpPr>
          <p:spPr>
            <a:xfrm>
              <a:off x="3974" y="1434"/>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7</a:t>
              </a:r>
            </a:p>
          </p:txBody>
        </p:sp>
        <p:sp>
          <p:nvSpPr>
            <p:cNvPr id="60482" name="Text Box 30"/>
            <p:cNvSpPr txBox="1"/>
            <p:nvPr/>
          </p:nvSpPr>
          <p:spPr>
            <a:xfrm>
              <a:off x="3494" y="1434"/>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8</a:t>
              </a:r>
            </a:p>
          </p:txBody>
        </p:sp>
        <p:sp>
          <p:nvSpPr>
            <p:cNvPr id="60483" name="Text Box 31"/>
            <p:cNvSpPr txBox="1"/>
            <p:nvPr/>
          </p:nvSpPr>
          <p:spPr>
            <a:xfrm>
              <a:off x="4226" y="1434"/>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1</a:t>
              </a:r>
            </a:p>
          </p:txBody>
        </p:sp>
        <p:sp>
          <p:nvSpPr>
            <p:cNvPr id="60484" name="Text Box 32"/>
            <p:cNvSpPr txBox="1"/>
            <p:nvPr/>
          </p:nvSpPr>
          <p:spPr>
            <a:xfrm>
              <a:off x="3722" y="1434"/>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6</a:t>
              </a:r>
            </a:p>
          </p:txBody>
        </p:sp>
        <p:sp>
          <p:nvSpPr>
            <p:cNvPr id="60485" name="Text Box 33"/>
            <p:cNvSpPr txBox="1"/>
            <p:nvPr/>
          </p:nvSpPr>
          <p:spPr>
            <a:xfrm>
              <a:off x="4466" y="1434"/>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5</a:t>
              </a:r>
            </a:p>
          </p:txBody>
        </p:sp>
        <p:sp>
          <p:nvSpPr>
            <p:cNvPr id="60486" name="Text Box 34"/>
            <p:cNvSpPr txBox="1"/>
            <p:nvPr/>
          </p:nvSpPr>
          <p:spPr>
            <a:xfrm>
              <a:off x="3266" y="1434"/>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2</a:t>
              </a:r>
            </a:p>
          </p:txBody>
        </p:sp>
        <p:sp>
          <p:nvSpPr>
            <p:cNvPr id="60487" name="Text Box 35"/>
            <p:cNvSpPr txBox="1"/>
            <p:nvPr/>
          </p:nvSpPr>
          <p:spPr>
            <a:xfrm>
              <a:off x="3026" y="1434"/>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3</a:t>
              </a:r>
            </a:p>
          </p:txBody>
        </p:sp>
        <p:sp>
          <p:nvSpPr>
            <p:cNvPr id="60488" name="Text Box 36"/>
            <p:cNvSpPr txBox="1"/>
            <p:nvPr/>
          </p:nvSpPr>
          <p:spPr>
            <a:xfrm>
              <a:off x="2774" y="1434"/>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4</a:t>
              </a:r>
            </a:p>
          </p:txBody>
        </p:sp>
      </p:grpSp>
      <p:grpSp>
        <p:nvGrpSpPr>
          <p:cNvPr id="170021" name="Group 37"/>
          <p:cNvGrpSpPr/>
          <p:nvPr/>
        </p:nvGrpSpPr>
        <p:grpSpPr>
          <a:xfrm>
            <a:off x="898525" y="4195763"/>
            <a:ext cx="3048000" cy="519112"/>
            <a:chOff x="449" y="2832"/>
            <a:chExt cx="1920" cy="327"/>
          </a:xfrm>
        </p:grpSpPr>
        <p:sp>
          <p:nvSpPr>
            <p:cNvPr id="60457" name="Rectangle 38"/>
            <p:cNvSpPr/>
            <p:nvPr/>
          </p:nvSpPr>
          <p:spPr>
            <a:xfrm>
              <a:off x="2129" y="2880"/>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0458" name="Rectangle 39"/>
            <p:cNvSpPr/>
            <p:nvPr/>
          </p:nvSpPr>
          <p:spPr>
            <a:xfrm>
              <a:off x="449" y="2880"/>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0459" name="Rectangle 40"/>
            <p:cNvSpPr/>
            <p:nvPr/>
          </p:nvSpPr>
          <p:spPr>
            <a:xfrm>
              <a:off x="689" y="2880"/>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0460" name="Rectangle 41"/>
            <p:cNvSpPr/>
            <p:nvPr/>
          </p:nvSpPr>
          <p:spPr>
            <a:xfrm>
              <a:off x="929" y="2880"/>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0461" name="Rectangle 42"/>
            <p:cNvSpPr/>
            <p:nvPr/>
          </p:nvSpPr>
          <p:spPr>
            <a:xfrm>
              <a:off x="1169" y="2880"/>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0462" name="Rectangle 43"/>
            <p:cNvSpPr/>
            <p:nvPr/>
          </p:nvSpPr>
          <p:spPr>
            <a:xfrm>
              <a:off x="1409" y="2880"/>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0463" name="Rectangle 44"/>
            <p:cNvSpPr/>
            <p:nvPr/>
          </p:nvSpPr>
          <p:spPr>
            <a:xfrm>
              <a:off x="1649" y="2880"/>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0464" name="Rectangle 45"/>
            <p:cNvSpPr/>
            <p:nvPr/>
          </p:nvSpPr>
          <p:spPr>
            <a:xfrm>
              <a:off x="1889" y="2880"/>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0465" name="Text Box 46"/>
            <p:cNvSpPr txBox="1"/>
            <p:nvPr/>
          </p:nvSpPr>
          <p:spPr>
            <a:xfrm>
              <a:off x="506" y="2832"/>
              <a:ext cx="116" cy="327"/>
            </a:xfrm>
            <a:prstGeom prst="rect">
              <a:avLst/>
            </a:prstGeom>
            <a:noFill/>
            <a:ln w="12700">
              <a:noFill/>
            </a:ln>
          </p:spPr>
          <p:txBody>
            <a:bodyPr wrap="none">
              <a:spAutoFit/>
            </a:bodyPr>
            <a:lstStyle/>
            <a:p>
              <a:pPr algn="ctr" eaLnBrk="0" hangingPunct="0"/>
              <a:endParaRPr lang="zh-CN" altLang="en-US" sz="2800" dirty="0">
                <a:solidFill>
                  <a:srgbClr val="000000"/>
                </a:solidFill>
                <a:latin typeface="Times New Roman" panose="02020603050405020304" pitchFamily="18" charset="0"/>
                <a:ea typeface="宋体" panose="02010600030101010101" pitchFamily="2" charset="-122"/>
              </a:endParaRPr>
            </a:p>
          </p:txBody>
        </p:sp>
        <p:sp>
          <p:nvSpPr>
            <p:cNvPr id="60466" name="Text Box 47"/>
            <p:cNvSpPr txBox="1"/>
            <p:nvPr/>
          </p:nvSpPr>
          <p:spPr>
            <a:xfrm>
              <a:off x="1169" y="2832"/>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8</a:t>
              </a:r>
            </a:p>
          </p:txBody>
        </p:sp>
        <p:sp>
          <p:nvSpPr>
            <p:cNvPr id="60467" name="Text Box 48"/>
            <p:cNvSpPr txBox="1"/>
            <p:nvPr/>
          </p:nvSpPr>
          <p:spPr>
            <a:xfrm>
              <a:off x="745" y="2832"/>
              <a:ext cx="116" cy="327"/>
            </a:xfrm>
            <a:prstGeom prst="rect">
              <a:avLst/>
            </a:prstGeom>
            <a:noFill/>
            <a:ln w="12700">
              <a:noFill/>
            </a:ln>
          </p:spPr>
          <p:txBody>
            <a:bodyPr wrap="none">
              <a:spAutoFit/>
            </a:bodyPr>
            <a:lstStyle/>
            <a:p>
              <a:pPr algn="ctr" eaLnBrk="0" hangingPunct="0"/>
              <a:endParaRPr lang="zh-CN" altLang="en-US" sz="2800" dirty="0">
                <a:solidFill>
                  <a:srgbClr val="000000"/>
                </a:solidFill>
                <a:latin typeface="Times New Roman" panose="02020603050405020304" pitchFamily="18" charset="0"/>
                <a:ea typeface="宋体" panose="02010600030101010101" pitchFamily="2" charset="-122"/>
              </a:endParaRPr>
            </a:p>
          </p:txBody>
        </p:sp>
        <p:sp>
          <p:nvSpPr>
            <p:cNvPr id="60468" name="Text Box 49"/>
            <p:cNvSpPr txBox="1"/>
            <p:nvPr/>
          </p:nvSpPr>
          <p:spPr>
            <a:xfrm>
              <a:off x="1706" y="2832"/>
              <a:ext cx="116" cy="327"/>
            </a:xfrm>
            <a:prstGeom prst="rect">
              <a:avLst/>
            </a:prstGeom>
            <a:noFill/>
            <a:ln w="12700">
              <a:noFill/>
            </a:ln>
          </p:spPr>
          <p:txBody>
            <a:bodyPr wrap="none">
              <a:spAutoFit/>
            </a:bodyPr>
            <a:lstStyle/>
            <a:p>
              <a:pPr algn="ctr" eaLnBrk="0" hangingPunct="0"/>
              <a:endParaRPr lang="zh-CN" altLang="en-US" sz="2800" dirty="0">
                <a:solidFill>
                  <a:srgbClr val="000000"/>
                </a:solidFill>
                <a:latin typeface="Times New Roman" panose="02020603050405020304" pitchFamily="18" charset="0"/>
                <a:ea typeface="宋体" panose="02010600030101010101" pitchFamily="2" charset="-122"/>
              </a:endParaRPr>
            </a:p>
          </p:txBody>
        </p:sp>
        <p:sp>
          <p:nvSpPr>
            <p:cNvPr id="60469" name="Text Box 50"/>
            <p:cNvSpPr txBox="1"/>
            <p:nvPr/>
          </p:nvSpPr>
          <p:spPr>
            <a:xfrm>
              <a:off x="930" y="2832"/>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1</a:t>
              </a:r>
            </a:p>
          </p:txBody>
        </p:sp>
        <p:sp>
          <p:nvSpPr>
            <p:cNvPr id="60470" name="Text Box 51"/>
            <p:cNvSpPr txBox="1"/>
            <p:nvPr/>
          </p:nvSpPr>
          <p:spPr>
            <a:xfrm>
              <a:off x="1410" y="2832"/>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2</a:t>
              </a:r>
            </a:p>
          </p:txBody>
        </p:sp>
        <p:sp>
          <p:nvSpPr>
            <p:cNvPr id="60471" name="Text Box 52"/>
            <p:cNvSpPr txBox="1"/>
            <p:nvPr/>
          </p:nvSpPr>
          <p:spPr>
            <a:xfrm>
              <a:off x="1945" y="2832"/>
              <a:ext cx="116" cy="327"/>
            </a:xfrm>
            <a:prstGeom prst="rect">
              <a:avLst/>
            </a:prstGeom>
            <a:noFill/>
            <a:ln w="12700">
              <a:noFill/>
            </a:ln>
          </p:spPr>
          <p:txBody>
            <a:bodyPr wrap="none">
              <a:spAutoFit/>
            </a:bodyPr>
            <a:lstStyle/>
            <a:p>
              <a:pPr algn="ctr" eaLnBrk="0" hangingPunct="0"/>
              <a:endParaRPr lang="zh-CN" altLang="en-US" sz="2800" dirty="0">
                <a:solidFill>
                  <a:srgbClr val="000000"/>
                </a:solidFill>
                <a:latin typeface="Times New Roman" panose="02020603050405020304" pitchFamily="18" charset="0"/>
                <a:ea typeface="宋体" panose="02010600030101010101" pitchFamily="2" charset="-122"/>
              </a:endParaRPr>
            </a:p>
          </p:txBody>
        </p:sp>
        <p:sp>
          <p:nvSpPr>
            <p:cNvPr id="60472" name="Text Box 53"/>
            <p:cNvSpPr txBox="1"/>
            <p:nvPr/>
          </p:nvSpPr>
          <p:spPr>
            <a:xfrm>
              <a:off x="2185" y="2832"/>
              <a:ext cx="116" cy="327"/>
            </a:xfrm>
            <a:prstGeom prst="rect">
              <a:avLst/>
            </a:prstGeom>
            <a:noFill/>
            <a:ln w="12700">
              <a:noFill/>
            </a:ln>
          </p:spPr>
          <p:txBody>
            <a:bodyPr wrap="none">
              <a:spAutoFit/>
            </a:bodyPr>
            <a:lstStyle/>
            <a:p>
              <a:pPr algn="ctr" eaLnBrk="0" hangingPunct="0"/>
              <a:endParaRPr lang="zh-CN" altLang="en-US" sz="2800" dirty="0">
                <a:solidFill>
                  <a:srgbClr val="000000"/>
                </a:solidFill>
                <a:latin typeface="Times New Roman" panose="02020603050405020304" pitchFamily="18" charset="0"/>
                <a:ea typeface="宋体" panose="02010600030101010101" pitchFamily="2" charset="-122"/>
              </a:endParaRPr>
            </a:p>
          </p:txBody>
        </p:sp>
      </p:grpSp>
      <p:sp>
        <p:nvSpPr>
          <p:cNvPr id="170038" name="Rectangle 54"/>
          <p:cNvSpPr/>
          <p:nvPr/>
        </p:nvSpPr>
        <p:spPr>
          <a:xfrm>
            <a:off x="1660525" y="2200275"/>
            <a:ext cx="1143000" cy="685800"/>
          </a:xfrm>
          <a:prstGeom prst="rect">
            <a:avLst/>
          </a:prstGeom>
          <a:noFill/>
          <a:ln w="38100" cap="flat" cmpd="sng">
            <a:solidFill>
              <a:schemeClr val="tx1"/>
            </a:solidFill>
            <a:prstDash val="sysDot"/>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170039" name="Rectangle 55"/>
          <p:cNvSpPr/>
          <p:nvPr/>
        </p:nvSpPr>
        <p:spPr>
          <a:xfrm>
            <a:off x="1660525" y="4105275"/>
            <a:ext cx="1143000" cy="685800"/>
          </a:xfrm>
          <a:prstGeom prst="rect">
            <a:avLst/>
          </a:prstGeom>
          <a:noFill/>
          <a:ln w="38100" cap="flat" cmpd="sng">
            <a:solidFill>
              <a:schemeClr val="tx1"/>
            </a:solidFill>
            <a:prstDash val="sysDot"/>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170040" name="Line 56"/>
          <p:cNvSpPr/>
          <p:nvPr/>
        </p:nvSpPr>
        <p:spPr>
          <a:xfrm>
            <a:off x="2193925" y="2962275"/>
            <a:ext cx="0" cy="1066800"/>
          </a:xfrm>
          <a:prstGeom prst="line">
            <a:avLst/>
          </a:prstGeom>
          <a:ln w="25400" cap="flat" cmpd="sng">
            <a:solidFill>
              <a:schemeClr val="tx1"/>
            </a:solidFill>
            <a:prstDash val="solid"/>
            <a:headEnd type="none" w="med" len="med"/>
            <a:tailEnd type="triangle" w="med" len="med"/>
          </a:ln>
        </p:spPr>
      </p:sp>
      <p:sp>
        <p:nvSpPr>
          <p:cNvPr id="170041" name="Text Box 57"/>
          <p:cNvSpPr txBox="1"/>
          <p:nvPr/>
        </p:nvSpPr>
        <p:spPr>
          <a:xfrm>
            <a:off x="2955925" y="3190875"/>
            <a:ext cx="1784350" cy="519113"/>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7, 3, 4, 6, 5</a:t>
            </a:r>
          </a:p>
        </p:txBody>
      </p:sp>
      <p:sp>
        <p:nvSpPr>
          <p:cNvPr id="170042" name="Text Box 58"/>
          <p:cNvSpPr txBox="1"/>
          <p:nvPr/>
        </p:nvSpPr>
        <p:spPr>
          <a:xfrm>
            <a:off x="5241925" y="4257675"/>
            <a:ext cx="1784350" cy="519113"/>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4, 3, 6, 7, 5</a:t>
            </a:r>
          </a:p>
        </p:txBody>
      </p:sp>
      <p:sp>
        <p:nvSpPr>
          <p:cNvPr id="170043" name="Line 59"/>
          <p:cNvSpPr/>
          <p:nvPr/>
        </p:nvSpPr>
        <p:spPr>
          <a:xfrm>
            <a:off x="6232525" y="3495675"/>
            <a:ext cx="0" cy="796925"/>
          </a:xfrm>
          <a:prstGeom prst="line">
            <a:avLst/>
          </a:prstGeom>
          <a:ln w="25400" cap="flat" cmpd="sng">
            <a:solidFill>
              <a:schemeClr val="tx1"/>
            </a:solidFill>
            <a:prstDash val="solid"/>
            <a:headEnd type="none" w="med" len="med"/>
            <a:tailEnd type="triangle" w="med" len="med"/>
          </a:ln>
        </p:spPr>
      </p:sp>
      <p:sp>
        <p:nvSpPr>
          <p:cNvPr id="170044" name="Line 60"/>
          <p:cNvSpPr/>
          <p:nvPr/>
        </p:nvSpPr>
        <p:spPr>
          <a:xfrm>
            <a:off x="5318125" y="2809875"/>
            <a:ext cx="0" cy="685800"/>
          </a:xfrm>
          <a:prstGeom prst="line">
            <a:avLst/>
          </a:prstGeom>
          <a:ln w="25400" cap="flat" cmpd="sng">
            <a:solidFill>
              <a:schemeClr val="tx1"/>
            </a:solidFill>
            <a:prstDash val="solid"/>
            <a:headEnd type="none" w="med" len="med"/>
            <a:tailEnd type="none" w="med" len="med"/>
          </a:ln>
        </p:spPr>
      </p:sp>
      <p:sp>
        <p:nvSpPr>
          <p:cNvPr id="170045" name="Line 61"/>
          <p:cNvSpPr/>
          <p:nvPr/>
        </p:nvSpPr>
        <p:spPr>
          <a:xfrm>
            <a:off x="4784725" y="3495675"/>
            <a:ext cx="1447800" cy="0"/>
          </a:xfrm>
          <a:prstGeom prst="line">
            <a:avLst/>
          </a:prstGeom>
          <a:ln w="25400" cap="flat" cmpd="sng">
            <a:solidFill>
              <a:schemeClr val="tx1"/>
            </a:solidFill>
            <a:prstDash val="solid"/>
            <a:headEnd type="none" w="med" len="med"/>
            <a:tailEnd type="none" w="med" len="med"/>
          </a:ln>
        </p:spPr>
      </p:sp>
      <p:sp>
        <p:nvSpPr>
          <p:cNvPr id="170046" name="Text Box 62"/>
          <p:cNvSpPr txBox="1"/>
          <p:nvPr/>
        </p:nvSpPr>
        <p:spPr>
          <a:xfrm>
            <a:off x="6232525" y="3495675"/>
            <a:ext cx="935038" cy="519113"/>
          </a:xfrm>
          <a:prstGeom prst="rect">
            <a:avLst/>
          </a:prstGeom>
          <a:noFill/>
          <a:ln w="12700">
            <a:noFill/>
          </a:ln>
        </p:spPr>
        <p:txBody>
          <a:bodyPr wrap="none">
            <a:spAutoFit/>
          </a:bodyPr>
          <a:lstStyle/>
          <a:p>
            <a:pPr algn="ctr" eaLnBrk="0" hangingPunct="0"/>
            <a:r>
              <a:rPr lang="en-US" altLang="zh-CN" sz="2800" dirty="0">
                <a:solidFill>
                  <a:srgbClr val="0000DE"/>
                </a:solidFill>
                <a:latin typeface="Times New Roman" panose="02020603050405020304" pitchFamily="18" charset="0"/>
                <a:ea typeface="宋体" panose="02010600030101010101" pitchFamily="2" charset="-122"/>
              </a:rPr>
              <a:t>order</a:t>
            </a:r>
          </a:p>
        </p:txBody>
      </p:sp>
      <p:sp>
        <p:nvSpPr>
          <p:cNvPr id="170047" name="Line 63"/>
          <p:cNvSpPr/>
          <p:nvPr/>
        </p:nvSpPr>
        <p:spPr>
          <a:xfrm>
            <a:off x="3413125" y="2809875"/>
            <a:ext cx="0" cy="457200"/>
          </a:xfrm>
          <a:prstGeom prst="line">
            <a:avLst/>
          </a:prstGeom>
          <a:ln w="25400" cap="flat" cmpd="sng">
            <a:solidFill>
              <a:schemeClr val="tx1"/>
            </a:solidFill>
            <a:prstDash val="solid"/>
            <a:headEnd type="none" w="med" len="med"/>
            <a:tailEnd type="triangle" w="med" len="med"/>
          </a:ln>
        </p:spPr>
      </p:sp>
      <p:grpSp>
        <p:nvGrpSpPr>
          <p:cNvPr id="170048" name="Group 64"/>
          <p:cNvGrpSpPr/>
          <p:nvPr/>
        </p:nvGrpSpPr>
        <p:grpSpPr>
          <a:xfrm>
            <a:off x="898525" y="5857875"/>
            <a:ext cx="3048000" cy="522288"/>
            <a:chOff x="449" y="2832"/>
            <a:chExt cx="1920" cy="329"/>
          </a:xfrm>
        </p:grpSpPr>
        <p:sp>
          <p:nvSpPr>
            <p:cNvPr id="60441" name="Rectangle 65"/>
            <p:cNvSpPr/>
            <p:nvPr/>
          </p:nvSpPr>
          <p:spPr>
            <a:xfrm>
              <a:off x="2129" y="2880"/>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0442" name="Rectangle 66"/>
            <p:cNvSpPr/>
            <p:nvPr/>
          </p:nvSpPr>
          <p:spPr>
            <a:xfrm>
              <a:off x="449" y="2880"/>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0443" name="Rectangle 67"/>
            <p:cNvSpPr/>
            <p:nvPr/>
          </p:nvSpPr>
          <p:spPr>
            <a:xfrm>
              <a:off x="689" y="2880"/>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0444" name="Rectangle 68"/>
            <p:cNvSpPr/>
            <p:nvPr/>
          </p:nvSpPr>
          <p:spPr>
            <a:xfrm>
              <a:off x="929" y="2880"/>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0445" name="Rectangle 69"/>
            <p:cNvSpPr/>
            <p:nvPr/>
          </p:nvSpPr>
          <p:spPr>
            <a:xfrm>
              <a:off x="1169" y="2880"/>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0446" name="Rectangle 70"/>
            <p:cNvSpPr/>
            <p:nvPr/>
          </p:nvSpPr>
          <p:spPr>
            <a:xfrm>
              <a:off x="1409" y="2880"/>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0447" name="Rectangle 71"/>
            <p:cNvSpPr/>
            <p:nvPr/>
          </p:nvSpPr>
          <p:spPr>
            <a:xfrm>
              <a:off x="1649" y="2880"/>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0448" name="Rectangle 72"/>
            <p:cNvSpPr/>
            <p:nvPr/>
          </p:nvSpPr>
          <p:spPr>
            <a:xfrm>
              <a:off x="1889" y="2880"/>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0449" name="Text Box 73"/>
            <p:cNvSpPr txBox="1"/>
            <p:nvPr/>
          </p:nvSpPr>
          <p:spPr>
            <a:xfrm>
              <a:off x="450" y="2832"/>
              <a:ext cx="227" cy="329"/>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4</a:t>
              </a:r>
            </a:p>
          </p:txBody>
        </p:sp>
        <p:sp>
          <p:nvSpPr>
            <p:cNvPr id="60450" name="Text Box 74"/>
            <p:cNvSpPr txBox="1"/>
            <p:nvPr/>
          </p:nvSpPr>
          <p:spPr>
            <a:xfrm>
              <a:off x="1169" y="2832"/>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8</a:t>
              </a:r>
            </a:p>
          </p:txBody>
        </p:sp>
        <p:sp>
          <p:nvSpPr>
            <p:cNvPr id="60451" name="Text Box 75"/>
            <p:cNvSpPr txBox="1"/>
            <p:nvPr/>
          </p:nvSpPr>
          <p:spPr>
            <a:xfrm>
              <a:off x="689" y="2832"/>
              <a:ext cx="227" cy="329"/>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3</a:t>
              </a:r>
            </a:p>
          </p:txBody>
        </p:sp>
        <p:sp>
          <p:nvSpPr>
            <p:cNvPr id="60452" name="Text Box 76"/>
            <p:cNvSpPr txBox="1"/>
            <p:nvPr/>
          </p:nvSpPr>
          <p:spPr>
            <a:xfrm>
              <a:off x="1650" y="2832"/>
              <a:ext cx="227" cy="329"/>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6</a:t>
              </a:r>
            </a:p>
          </p:txBody>
        </p:sp>
        <p:sp>
          <p:nvSpPr>
            <p:cNvPr id="60453" name="Text Box 77"/>
            <p:cNvSpPr txBox="1"/>
            <p:nvPr/>
          </p:nvSpPr>
          <p:spPr>
            <a:xfrm>
              <a:off x="930" y="2832"/>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1</a:t>
              </a:r>
            </a:p>
          </p:txBody>
        </p:sp>
        <p:sp>
          <p:nvSpPr>
            <p:cNvPr id="60454" name="Text Box 78"/>
            <p:cNvSpPr txBox="1"/>
            <p:nvPr/>
          </p:nvSpPr>
          <p:spPr>
            <a:xfrm>
              <a:off x="1410" y="2832"/>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2</a:t>
              </a:r>
            </a:p>
          </p:txBody>
        </p:sp>
        <p:sp>
          <p:nvSpPr>
            <p:cNvPr id="60455" name="Text Box 79"/>
            <p:cNvSpPr txBox="1"/>
            <p:nvPr/>
          </p:nvSpPr>
          <p:spPr>
            <a:xfrm>
              <a:off x="1889" y="2832"/>
              <a:ext cx="227" cy="329"/>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7</a:t>
              </a:r>
            </a:p>
          </p:txBody>
        </p:sp>
        <p:sp>
          <p:nvSpPr>
            <p:cNvPr id="60456" name="Text Box 80"/>
            <p:cNvSpPr txBox="1"/>
            <p:nvPr/>
          </p:nvSpPr>
          <p:spPr>
            <a:xfrm>
              <a:off x="2129" y="2832"/>
              <a:ext cx="227" cy="329"/>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5</a:t>
              </a:r>
            </a:p>
          </p:txBody>
        </p:sp>
      </p:grpSp>
      <p:sp>
        <p:nvSpPr>
          <p:cNvPr id="170065" name="Rectangle 81"/>
          <p:cNvSpPr/>
          <p:nvPr/>
        </p:nvSpPr>
        <p:spPr>
          <a:xfrm>
            <a:off x="1660525" y="5767388"/>
            <a:ext cx="1143000" cy="685800"/>
          </a:xfrm>
          <a:prstGeom prst="rect">
            <a:avLst/>
          </a:prstGeom>
          <a:noFill/>
          <a:ln w="38100" cap="flat" cmpd="sng">
            <a:solidFill>
              <a:schemeClr val="tx1"/>
            </a:solidFill>
            <a:prstDash val="sysDot"/>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170066" name="Line 82"/>
          <p:cNvSpPr/>
          <p:nvPr/>
        </p:nvSpPr>
        <p:spPr>
          <a:xfrm>
            <a:off x="2193925" y="4867275"/>
            <a:ext cx="0" cy="838200"/>
          </a:xfrm>
          <a:prstGeom prst="line">
            <a:avLst/>
          </a:prstGeom>
          <a:ln w="25400" cap="flat" cmpd="sng">
            <a:solidFill>
              <a:schemeClr val="tx1"/>
            </a:solidFill>
            <a:prstDash val="solid"/>
            <a:headEnd type="none" w="med" len="med"/>
            <a:tailEnd type="triangle" w="med" len="med"/>
          </a:ln>
        </p:spPr>
      </p:sp>
      <p:sp>
        <p:nvSpPr>
          <p:cNvPr id="170067" name="Line 83"/>
          <p:cNvSpPr/>
          <p:nvPr/>
        </p:nvSpPr>
        <p:spPr>
          <a:xfrm>
            <a:off x="2193925" y="5248275"/>
            <a:ext cx="4038600" cy="0"/>
          </a:xfrm>
          <a:prstGeom prst="line">
            <a:avLst/>
          </a:prstGeom>
          <a:ln w="25400" cap="flat" cmpd="sng">
            <a:solidFill>
              <a:schemeClr val="tx1"/>
            </a:solidFill>
            <a:prstDash val="solid"/>
            <a:headEnd type="none" w="med" len="med"/>
            <a:tailEnd type="none" w="med" len="med"/>
          </a:ln>
        </p:spPr>
      </p:sp>
      <p:sp>
        <p:nvSpPr>
          <p:cNvPr id="170068" name="Line 84"/>
          <p:cNvSpPr/>
          <p:nvPr/>
        </p:nvSpPr>
        <p:spPr>
          <a:xfrm>
            <a:off x="6232525" y="4791075"/>
            <a:ext cx="0" cy="457200"/>
          </a:xfrm>
          <a:prstGeom prst="line">
            <a:avLst/>
          </a:prstGeom>
          <a:ln w="25400" cap="flat" cmpd="sng">
            <a:solidFill>
              <a:schemeClr val="tx1"/>
            </a:solidFill>
            <a:prstDash val="solid"/>
            <a:headEnd type="none" w="med" len="med"/>
            <a:tailEnd type="none" w="med" len="med"/>
          </a:ln>
        </p:spPr>
      </p:sp>
      <p:sp>
        <p:nvSpPr>
          <p:cNvPr id="170069" name="Text Box 85"/>
          <p:cNvSpPr txBox="1"/>
          <p:nvPr/>
        </p:nvSpPr>
        <p:spPr>
          <a:xfrm>
            <a:off x="774700" y="1743075"/>
            <a:ext cx="1190625" cy="457200"/>
          </a:xfrm>
          <a:prstGeom prst="rect">
            <a:avLst/>
          </a:prstGeom>
          <a:noFill/>
          <a:ln w="12700">
            <a:noFill/>
          </a:ln>
        </p:spPr>
        <p:txBody>
          <a:bodyPr wrap="none">
            <a:spAutoFit/>
          </a:bodyPr>
          <a:lstStyle/>
          <a:p>
            <a:pPr algn="ctr" eaLnBrk="0" hangingPunct="0"/>
            <a:r>
              <a:rPr lang="en-US" altLang="zh-CN" sz="2400" dirty="0">
                <a:solidFill>
                  <a:srgbClr val="000000"/>
                </a:solidFill>
                <a:latin typeface="Times New Roman" panose="02020603050405020304" pitchFamily="18" charset="0"/>
                <a:ea typeface="宋体" panose="02010600030101010101" pitchFamily="2" charset="-122"/>
              </a:rPr>
              <a:t>Parent 1</a:t>
            </a:r>
          </a:p>
        </p:txBody>
      </p:sp>
      <p:sp>
        <p:nvSpPr>
          <p:cNvPr id="170070" name="Text Box 86"/>
          <p:cNvSpPr txBox="1"/>
          <p:nvPr/>
        </p:nvSpPr>
        <p:spPr>
          <a:xfrm>
            <a:off x="4279900" y="1743075"/>
            <a:ext cx="1190625" cy="457200"/>
          </a:xfrm>
          <a:prstGeom prst="rect">
            <a:avLst/>
          </a:prstGeom>
          <a:noFill/>
          <a:ln w="12700">
            <a:noFill/>
          </a:ln>
        </p:spPr>
        <p:txBody>
          <a:bodyPr wrap="none">
            <a:spAutoFit/>
          </a:bodyPr>
          <a:lstStyle/>
          <a:p>
            <a:pPr algn="ctr" eaLnBrk="0" hangingPunct="0"/>
            <a:r>
              <a:rPr lang="en-US" altLang="zh-CN" sz="2400" dirty="0">
                <a:solidFill>
                  <a:srgbClr val="000000"/>
                </a:solidFill>
                <a:latin typeface="Times New Roman" panose="02020603050405020304" pitchFamily="18" charset="0"/>
                <a:ea typeface="宋体" panose="02010600030101010101" pitchFamily="2" charset="-122"/>
              </a:rPr>
              <a:t>Parent 2</a:t>
            </a:r>
          </a:p>
        </p:txBody>
      </p:sp>
      <p:sp>
        <p:nvSpPr>
          <p:cNvPr id="170071" name="Text Box 87"/>
          <p:cNvSpPr txBox="1"/>
          <p:nvPr/>
        </p:nvSpPr>
        <p:spPr>
          <a:xfrm>
            <a:off x="798513" y="5324475"/>
            <a:ext cx="1089025" cy="457200"/>
          </a:xfrm>
          <a:prstGeom prst="rect">
            <a:avLst/>
          </a:prstGeom>
          <a:noFill/>
          <a:ln w="12700">
            <a:noFill/>
          </a:ln>
        </p:spPr>
        <p:txBody>
          <a:bodyPr wrap="none">
            <a:spAutoFit/>
          </a:bodyPr>
          <a:lstStyle/>
          <a:p>
            <a:pPr algn="ctr" eaLnBrk="0" hangingPunct="0"/>
            <a:r>
              <a:rPr lang="en-US" altLang="zh-CN" sz="2400" dirty="0">
                <a:solidFill>
                  <a:srgbClr val="000000"/>
                </a:solidFill>
                <a:latin typeface="Times New Roman" panose="02020603050405020304" pitchFamily="18" charset="0"/>
                <a:ea typeface="宋体" panose="02010600030101010101" pitchFamily="2" charset="-122"/>
              </a:rPr>
              <a:t>Child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0069"/>
                                        </p:tgtEl>
                                        <p:attrNameLst>
                                          <p:attrName>style.visibility</p:attrName>
                                        </p:attrNameLst>
                                      </p:cBhvr>
                                      <p:to>
                                        <p:strVal val="visible"/>
                                      </p:to>
                                    </p:set>
                                    <p:animEffect transition="in" filter="blinds(horizontal)">
                                      <p:cBhvr>
                                        <p:cTn id="7" dur="500"/>
                                        <p:tgtEl>
                                          <p:spTgt spid="170069"/>
                                        </p:tgtEl>
                                      </p:cBhvr>
                                    </p:animEffect>
                                  </p:childTnLst>
                                </p:cTn>
                              </p:par>
                              <p:par>
                                <p:cTn id="8" presetID="3" presetClass="entr" presetSubtype="10" fill="hold" nodeType="withEffect">
                                  <p:stCondLst>
                                    <p:cond delay="0"/>
                                  </p:stCondLst>
                                  <p:childTnLst>
                                    <p:set>
                                      <p:cBhvr>
                                        <p:cTn id="9" dur="1" fill="hold">
                                          <p:stCondLst>
                                            <p:cond delay="0"/>
                                          </p:stCondLst>
                                        </p:cTn>
                                        <p:tgtEl>
                                          <p:spTgt spid="169987"/>
                                        </p:tgtEl>
                                        <p:attrNameLst>
                                          <p:attrName>style.visibility</p:attrName>
                                        </p:attrNameLst>
                                      </p:cBhvr>
                                      <p:to>
                                        <p:strVal val="visible"/>
                                      </p:to>
                                    </p:set>
                                    <p:animEffect transition="in" filter="blinds(horizontal)">
                                      <p:cBhvr>
                                        <p:cTn id="10" dur="500"/>
                                        <p:tgtEl>
                                          <p:spTgt spid="16998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0070"/>
                                        </p:tgtEl>
                                        <p:attrNameLst>
                                          <p:attrName>style.visibility</p:attrName>
                                        </p:attrNameLst>
                                      </p:cBhvr>
                                      <p:to>
                                        <p:strVal val="visible"/>
                                      </p:to>
                                    </p:set>
                                    <p:animEffect transition="in" filter="blinds(horizontal)">
                                      <p:cBhvr>
                                        <p:cTn id="13" dur="500"/>
                                        <p:tgtEl>
                                          <p:spTgt spid="170070"/>
                                        </p:tgtEl>
                                      </p:cBhvr>
                                    </p:animEffect>
                                  </p:childTnLst>
                                </p:cTn>
                              </p:par>
                              <p:par>
                                <p:cTn id="14" presetID="3" presetClass="entr" presetSubtype="10" fill="hold" nodeType="withEffect">
                                  <p:stCondLst>
                                    <p:cond delay="0"/>
                                  </p:stCondLst>
                                  <p:childTnLst>
                                    <p:set>
                                      <p:cBhvr>
                                        <p:cTn id="15" dur="1" fill="hold">
                                          <p:stCondLst>
                                            <p:cond delay="0"/>
                                          </p:stCondLst>
                                        </p:cTn>
                                        <p:tgtEl>
                                          <p:spTgt spid="170074"/>
                                        </p:tgtEl>
                                        <p:attrNameLst>
                                          <p:attrName>style.visibility</p:attrName>
                                        </p:attrNameLst>
                                      </p:cBhvr>
                                      <p:to>
                                        <p:strVal val="visible"/>
                                      </p:to>
                                    </p:set>
                                    <p:animEffect transition="in" filter="blinds(horizontal)">
                                      <p:cBhvr>
                                        <p:cTn id="16" dur="500"/>
                                        <p:tgtEl>
                                          <p:spTgt spid="170074"/>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3" fill="hold" grpId="0" nodeType="clickEffect">
                                  <p:stCondLst>
                                    <p:cond delay="0"/>
                                  </p:stCondLst>
                                  <p:childTnLst>
                                    <p:set>
                                      <p:cBhvr>
                                        <p:cTn id="20" dur="1" fill="hold">
                                          <p:stCondLst>
                                            <p:cond delay="0"/>
                                          </p:stCondLst>
                                        </p:cTn>
                                        <p:tgtEl>
                                          <p:spTgt spid="170038"/>
                                        </p:tgtEl>
                                        <p:attrNameLst>
                                          <p:attrName>style.visibility</p:attrName>
                                        </p:attrNameLst>
                                      </p:cBhvr>
                                      <p:to>
                                        <p:strVal val="visible"/>
                                      </p:to>
                                    </p:set>
                                    <p:animEffect transition="in" filter="strips(upRight)">
                                      <p:cBhvr>
                                        <p:cTn id="21" dur="500"/>
                                        <p:tgtEl>
                                          <p:spTgt spid="17003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70040"/>
                                        </p:tgtEl>
                                        <p:attrNameLst>
                                          <p:attrName>style.visibility</p:attrName>
                                        </p:attrNameLst>
                                      </p:cBhvr>
                                      <p:to>
                                        <p:strVal val="visible"/>
                                      </p:to>
                                    </p:set>
                                    <p:animEffect transition="in" filter="wipe(up)">
                                      <p:cBhvr>
                                        <p:cTn id="26" dur="500"/>
                                        <p:tgtEl>
                                          <p:spTgt spid="17004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70021"/>
                                        </p:tgtEl>
                                        <p:attrNameLst>
                                          <p:attrName>style.visibility</p:attrName>
                                        </p:attrNameLst>
                                      </p:cBhvr>
                                      <p:to>
                                        <p:strVal val="visible"/>
                                      </p:to>
                                    </p:set>
                                  </p:childTnLst>
                                </p:cTn>
                              </p:par>
                            </p:childTnLst>
                          </p:cTn>
                        </p:par>
                        <p:par>
                          <p:cTn id="31" fill="hold">
                            <p:stCondLst>
                              <p:cond delay="500"/>
                            </p:stCondLst>
                            <p:childTnLst>
                              <p:par>
                                <p:cTn id="32" presetID="18" presetClass="entr" presetSubtype="12" fill="hold" grpId="0" nodeType="afterEffect">
                                  <p:stCondLst>
                                    <p:cond delay="0"/>
                                  </p:stCondLst>
                                  <p:childTnLst>
                                    <p:set>
                                      <p:cBhvr>
                                        <p:cTn id="33" dur="1" fill="hold">
                                          <p:stCondLst>
                                            <p:cond delay="0"/>
                                          </p:stCondLst>
                                        </p:cTn>
                                        <p:tgtEl>
                                          <p:spTgt spid="170039"/>
                                        </p:tgtEl>
                                        <p:attrNameLst>
                                          <p:attrName>style.visibility</p:attrName>
                                        </p:attrNameLst>
                                      </p:cBhvr>
                                      <p:to>
                                        <p:strVal val="visible"/>
                                      </p:to>
                                    </p:set>
                                    <p:animEffect transition="in" filter="strips(downLeft)">
                                      <p:cBhvr>
                                        <p:cTn id="34" dur="500"/>
                                        <p:tgtEl>
                                          <p:spTgt spid="17003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70047"/>
                                        </p:tgtEl>
                                        <p:attrNameLst>
                                          <p:attrName>style.visibility</p:attrName>
                                        </p:attrNameLst>
                                      </p:cBhvr>
                                      <p:to>
                                        <p:strVal val="visible"/>
                                      </p:to>
                                    </p:set>
                                    <p:animEffect transition="in" filter="wipe(up)">
                                      <p:cBhvr>
                                        <p:cTn id="39" dur="500"/>
                                        <p:tgtEl>
                                          <p:spTgt spid="170047"/>
                                        </p:tgtEl>
                                      </p:cBhvr>
                                    </p:animEffect>
                                  </p:childTnLst>
                                </p:cTn>
                              </p:par>
                            </p:childTnLst>
                          </p:cTn>
                        </p:par>
                        <p:par>
                          <p:cTn id="40" fill="hold">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170041"/>
                                        </p:tgtEl>
                                        <p:attrNameLst>
                                          <p:attrName>style.visibility</p:attrName>
                                        </p:attrNameLst>
                                      </p:cBhvr>
                                      <p:to>
                                        <p:strVal val="visible"/>
                                      </p:to>
                                    </p:set>
                                    <p:animEffect transition="in" filter="blinds(horizontal)">
                                      <p:cBhvr>
                                        <p:cTn id="43" dur="500"/>
                                        <p:tgtEl>
                                          <p:spTgt spid="17004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70044"/>
                                        </p:tgtEl>
                                        <p:attrNameLst>
                                          <p:attrName>style.visibility</p:attrName>
                                        </p:attrNameLst>
                                      </p:cBhvr>
                                      <p:to>
                                        <p:strVal val="visible"/>
                                      </p:to>
                                    </p:set>
                                    <p:animEffect transition="in" filter="wipe(up)">
                                      <p:cBhvr>
                                        <p:cTn id="48" dur="500"/>
                                        <p:tgtEl>
                                          <p:spTgt spid="170044"/>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170045"/>
                                        </p:tgtEl>
                                        <p:attrNameLst>
                                          <p:attrName>style.visibility</p:attrName>
                                        </p:attrNameLst>
                                      </p:cBhvr>
                                      <p:to>
                                        <p:strVal val="visible"/>
                                      </p:to>
                                    </p:set>
                                    <p:animEffect transition="in" filter="wipe(left)">
                                      <p:cBhvr>
                                        <p:cTn id="52" dur="500"/>
                                        <p:tgtEl>
                                          <p:spTgt spid="170045"/>
                                        </p:tgtEl>
                                      </p:cBhvr>
                                    </p:animEffect>
                                  </p:childTnLst>
                                </p:cTn>
                              </p:par>
                            </p:childTnLst>
                          </p:cTn>
                        </p:par>
                        <p:par>
                          <p:cTn id="53" fill="hold">
                            <p:stCondLst>
                              <p:cond delay="1000"/>
                            </p:stCondLst>
                            <p:childTnLst>
                              <p:par>
                                <p:cTn id="54" presetID="22" presetClass="entr" presetSubtype="1" fill="hold" nodeType="afterEffect">
                                  <p:stCondLst>
                                    <p:cond delay="0"/>
                                  </p:stCondLst>
                                  <p:childTnLst>
                                    <p:set>
                                      <p:cBhvr>
                                        <p:cTn id="55" dur="1" fill="hold">
                                          <p:stCondLst>
                                            <p:cond delay="0"/>
                                          </p:stCondLst>
                                        </p:cTn>
                                        <p:tgtEl>
                                          <p:spTgt spid="170043"/>
                                        </p:tgtEl>
                                        <p:attrNameLst>
                                          <p:attrName>style.visibility</p:attrName>
                                        </p:attrNameLst>
                                      </p:cBhvr>
                                      <p:to>
                                        <p:strVal val="visible"/>
                                      </p:to>
                                    </p:set>
                                    <p:animEffect transition="in" filter="wipe(up)">
                                      <p:cBhvr>
                                        <p:cTn id="56" dur="500"/>
                                        <p:tgtEl>
                                          <p:spTgt spid="170043"/>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170046"/>
                                        </p:tgtEl>
                                        <p:attrNameLst>
                                          <p:attrName>style.visibility</p:attrName>
                                        </p:attrNameLst>
                                      </p:cBhvr>
                                      <p:to>
                                        <p:strVal val="visible"/>
                                      </p:to>
                                    </p:set>
                                    <p:animEffect transition="in" filter="blinds(horizontal)">
                                      <p:cBhvr>
                                        <p:cTn id="59" dur="500"/>
                                        <p:tgtEl>
                                          <p:spTgt spid="170046"/>
                                        </p:tgtEl>
                                      </p:cBhvr>
                                    </p:animEffect>
                                  </p:childTnLst>
                                </p:cTn>
                              </p:par>
                            </p:childTnLst>
                          </p:cTn>
                        </p:par>
                        <p:par>
                          <p:cTn id="60" fill="hold">
                            <p:stCondLst>
                              <p:cond delay="1500"/>
                            </p:stCondLst>
                            <p:childTnLst>
                              <p:par>
                                <p:cTn id="61" presetID="3" presetClass="entr" presetSubtype="10" fill="hold" grpId="0" nodeType="afterEffect">
                                  <p:stCondLst>
                                    <p:cond delay="0"/>
                                  </p:stCondLst>
                                  <p:childTnLst>
                                    <p:set>
                                      <p:cBhvr>
                                        <p:cTn id="62" dur="1" fill="hold">
                                          <p:stCondLst>
                                            <p:cond delay="0"/>
                                          </p:stCondLst>
                                        </p:cTn>
                                        <p:tgtEl>
                                          <p:spTgt spid="170042"/>
                                        </p:tgtEl>
                                        <p:attrNameLst>
                                          <p:attrName>style.visibility</p:attrName>
                                        </p:attrNameLst>
                                      </p:cBhvr>
                                      <p:to>
                                        <p:strVal val="visible"/>
                                      </p:to>
                                    </p:set>
                                    <p:animEffect transition="in" filter="blinds(horizontal)">
                                      <p:cBhvr>
                                        <p:cTn id="63" dur="500"/>
                                        <p:tgtEl>
                                          <p:spTgt spid="17004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170068"/>
                                        </p:tgtEl>
                                        <p:attrNameLst>
                                          <p:attrName>style.visibility</p:attrName>
                                        </p:attrNameLst>
                                      </p:cBhvr>
                                      <p:to>
                                        <p:strVal val="visible"/>
                                      </p:to>
                                    </p:set>
                                    <p:animEffect transition="in" filter="wipe(up)">
                                      <p:cBhvr>
                                        <p:cTn id="68" dur="500"/>
                                        <p:tgtEl>
                                          <p:spTgt spid="170068"/>
                                        </p:tgtEl>
                                      </p:cBhvr>
                                    </p:animEffect>
                                  </p:childTnLst>
                                </p:cTn>
                              </p:par>
                            </p:childTnLst>
                          </p:cTn>
                        </p:par>
                        <p:par>
                          <p:cTn id="69" fill="hold">
                            <p:stCondLst>
                              <p:cond delay="500"/>
                            </p:stCondLst>
                            <p:childTnLst>
                              <p:par>
                                <p:cTn id="70" presetID="22" presetClass="entr" presetSubtype="2" fill="hold" nodeType="afterEffect">
                                  <p:stCondLst>
                                    <p:cond delay="0"/>
                                  </p:stCondLst>
                                  <p:childTnLst>
                                    <p:set>
                                      <p:cBhvr>
                                        <p:cTn id="71" dur="1" fill="hold">
                                          <p:stCondLst>
                                            <p:cond delay="0"/>
                                          </p:stCondLst>
                                        </p:cTn>
                                        <p:tgtEl>
                                          <p:spTgt spid="170067"/>
                                        </p:tgtEl>
                                        <p:attrNameLst>
                                          <p:attrName>style.visibility</p:attrName>
                                        </p:attrNameLst>
                                      </p:cBhvr>
                                      <p:to>
                                        <p:strVal val="visible"/>
                                      </p:to>
                                    </p:set>
                                    <p:animEffect transition="in" filter="wipe(right)">
                                      <p:cBhvr>
                                        <p:cTn id="72" dur="500"/>
                                        <p:tgtEl>
                                          <p:spTgt spid="170067"/>
                                        </p:tgtEl>
                                      </p:cBhvr>
                                    </p:animEffect>
                                  </p:childTnLst>
                                </p:cTn>
                              </p:par>
                              <p:par>
                                <p:cTn id="73" presetID="22" presetClass="entr" presetSubtype="1" fill="hold" nodeType="withEffect">
                                  <p:stCondLst>
                                    <p:cond delay="0"/>
                                  </p:stCondLst>
                                  <p:childTnLst>
                                    <p:set>
                                      <p:cBhvr>
                                        <p:cTn id="74" dur="1" fill="hold">
                                          <p:stCondLst>
                                            <p:cond delay="0"/>
                                          </p:stCondLst>
                                        </p:cTn>
                                        <p:tgtEl>
                                          <p:spTgt spid="170066"/>
                                        </p:tgtEl>
                                        <p:attrNameLst>
                                          <p:attrName>style.visibility</p:attrName>
                                        </p:attrNameLst>
                                      </p:cBhvr>
                                      <p:to>
                                        <p:strVal val="visible"/>
                                      </p:to>
                                    </p:set>
                                    <p:animEffect transition="in" filter="wipe(up)">
                                      <p:cBhvr>
                                        <p:cTn id="75" dur="500"/>
                                        <p:tgtEl>
                                          <p:spTgt spid="170066"/>
                                        </p:tgtEl>
                                      </p:cBhvr>
                                    </p:animEffect>
                                  </p:childTnLst>
                                </p:cTn>
                              </p:par>
                            </p:childTnLst>
                          </p:cTn>
                        </p:par>
                        <p:par>
                          <p:cTn id="76" fill="hold">
                            <p:stCondLst>
                              <p:cond delay="1000"/>
                            </p:stCondLst>
                            <p:childTnLst>
                              <p:par>
                                <p:cTn id="77" presetID="3" presetClass="entr" presetSubtype="10" fill="hold" grpId="0" nodeType="afterEffect">
                                  <p:stCondLst>
                                    <p:cond delay="0"/>
                                  </p:stCondLst>
                                  <p:childTnLst>
                                    <p:set>
                                      <p:cBhvr>
                                        <p:cTn id="78" dur="1" fill="hold">
                                          <p:stCondLst>
                                            <p:cond delay="0"/>
                                          </p:stCondLst>
                                        </p:cTn>
                                        <p:tgtEl>
                                          <p:spTgt spid="170071"/>
                                        </p:tgtEl>
                                        <p:attrNameLst>
                                          <p:attrName>style.visibility</p:attrName>
                                        </p:attrNameLst>
                                      </p:cBhvr>
                                      <p:to>
                                        <p:strVal val="visible"/>
                                      </p:to>
                                    </p:set>
                                    <p:animEffect transition="in" filter="blinds(horizontal)">
                                      <p:cBhvr>
                                        <p:cTn id="79" dur="500"/>
                                        <p:tgtEl>
                                          <p:spTgt spid="170071"/>
                                        </p:tgtEl>
                                      </p:cBhvr>
                                    </p:animEffect>
                                  </p:childTnLst>
                                </p:cTn>
                              </p:par>
                              <p:par>
                                <p:cTn id="80" presetID="18" presetClass="entr" presetSubtype="12" fill="hold" grpId="0" nodeType="withEffect">
                                  <p:stCondLst>
                                    <p:cond delay="0"/>
                                  </p:stCondLst>
                                  <p:childTnLst>
                                    <p:set>
                                      <p:cBhvr>
                                        <p:cTn id="81" dur="1" fill="hold">
                                          <p:stCondLst>
                                            <p:cond delay="0"/>
                                          </p:stCondLst>
                                        </p:cTn>
                                        <p:tgtEl>
                                          <p:spTgt spid="170065"/>
                                        </p:tgtEl>
                                        <p:attrNameLst>
                                          <p:attrName>style.visibility</p:attrName>
                                        </p:attrNameLst>
                                      </p:cBhvr>
                                      <p:to>
                                        <p:strVal val="visible"/>
                                      </p:to>
                                    </p:set>
                                    <p:animEffect transition="in" filter="strips(downLeft)">
                                      <p:cBhvr>
                                        <p:cTn id="82" dur="500"/>
                                        <p:tgtEl>
                                          <p:spTgt spid="170065"/>
                                        </p:tgtEl>
                                      </p:cBhvr>
                                    </p:animEffect>
                                  </p:childTnLst>
                                </p:cTn>
                              </p:par>
                              <p:par>
                                <p:cTn id="83" presetID="1" presetClass="entr" presetSubtype="0" fill="hold" nodeType="withEffect">
                                  <p:stCondLst>
                                    <p:cond delay="0"/>
                                  </p:stCondLst>
                                  <p:childTnLst>
                                    <p:set>
                                      <p:cBhvr>
                                        <p:cTn id="84" dur="1" fill="hold">
                                          <p:stCondLst>
                                            <p:cond delay="499"/>
                                          </p:stCondLst>
                                        </p:cTn>
                                        <p:tgtEl>
                                          <p:spTgt spid="1700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38" grpId="0" animBg="1"/>
      <p:bldP spid="170039" grpId="0" animBg="1"/>
      <p:bldP spid="170041" grpId="0"/>
      <p:bldP spid="170042" grpId="0"/>
      <p:bldP spid="170046" grpId="0"/>
      <p:bldP spid="170065" grpId="0" animBg="1"/>
      <p:bldP spid="170069" grpId="0"/>
      <p:bldP spid="170070" grpId="0"/>
      <p:bldP spid="170071" grpId="0"/>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矩形 46"/>
          <p:cNvSpPr/>
          <p:nvPr/>
        </p:nvSpPr>
        <p:spPr>
          <a:xfrm>
            <a:off x="408079" y="745064"/>
            <a:ext cx="7928207" cy="621030"/>
          </a:xfrm>
          <a:prstGeom prst="rect">
            <a:avLst/>
          </a:prstGeom>
        </p:spPr>
        <p:txBody>
          <a:bodyPr wrap="square" lIns="68577" tIns="34289" rIns="68577" bIns="34289">
            <a:spAutoFit/>
          </a:bodyPr>
          <a:lstStyle/>
          <a:p>
            <a:r>
              <a:rPr lang="zh-CN" altLang="en-US" sz="3600" b="1" dirty="0">
                <a:latin typeface="+mj-ea"/>
              </a:rPr>
              <a:t>交叉操作产生非法个体的问题</a:t>
            </a:r>
            <a:endParaRPr lang="en-US" altLang="zh-CN" sz="3600" b="1" dirty="0">
              <a:latin typeface="+mj-ea"/>
            </a:endParaRPr>
          </a:p>
        </p:txBody>
      </p:sp>
      <p:sp>
        <p:nvSpPr>
          <p:cNvPr id="2" name="灯片编号占位符 1"/>
          <p:cNvSpPr>
            <a:spLocks noGrp="1"/>
          </p:cNvSpPr>
          <p:nvPr>
            <p:ph type="sldNum" sz="quarter" idx="12"/>
          </p:nvPr>
        </p:nvSpPr>
        <p:spPr/>
        <p:txBody>
          <a:bodyPr/>
          <a:lstStyle/>
          <a:p>
            <a:fld id="{888F8D02-9041-4C59-BC62-13DE0E5C6713}" type="slidenum">
              <a:rPr lang="zh-CN" altLang="en-US" sz="750" smtClean="0"/>
              <a:t>57</a:t>
            </a:fld>
            <a:endParaRPr lang="zh-CN" altLang="en-US" sz="750"/>
          </a:p>
        </p:txBody>
      </p:sp>
      <p:sp>
        <p:nvSpPr>
          <p:cNvPr id="3" name="矩形 2"/>
          <p:cNvSpPr/>
          <p:nvPr/>
        </p:nvSpPr>
        <p:spPr>
          <a:xfrm>
            <a:off x="808667" y="2314522"/>
            <a:ext cx="7349987" cy="3451225"/>
          </a:xfrm>
          <a:prstGeom prst="rect">
            <a:avLst/>
          </a:prstGeom>
        </p:spPr>
        <p:txBody>
          <a:bodyPr wrap="square">
            <a:spAutoFit/>
          </a:bodyPr>
          <a:lstStyle/>
          <a:p>
            <a:pPr>
              <a:lnSpc>
                <a:spcPct val="130000"/>
              </a:lnSpc>
              <a:defRPr/>
            </a:pPr>
            <a:r>
              <a:rPr lang="zh-CN" altLang="en-US" sz="2100" b="1" dirty="0"/>
              <a:t>例</a:t>
            </a:r>
            <a:r>
              <a:rPr lang="en-US" altLang="zh-CN" sz="2100" dirty="0"/>
              <a:t>  </a:t>
            </a:r>
            <a:r>
              <a:rPr lang="zh-CN" altLang="en-US" sz="2100" dirty="0"/>
              <a:t>设城市数的旅行商问题，对如下的两个个体进行交叉，中间的竖线表示交叉点。</a:t>
            </a:r>
            <a:endParaRPr lang="en-US" altLang="zh-CN" sz="2100" dirty="0"/>
          </a:p>
          <a:p>
            <a:pPr>
              <a:lnSpc>
                <a:spcPct val="130000"/>
              </a:lnSpc>
              <a:defRPr/>
            </a:pPr>
            <a:endParaRPr lang="en-US" altLang="zh-CN" sz="2100" dirty="0"/>
          </a:p>
          <a:p>
            <a:pPr>
              <a:lnSpc>
                <a:spcPct val="130000"/>
              </a:lnSpc>
              <a:defRPr/>
            </a:pPr>
            <a:endParaRPr lang="en-US" altLang="zh-CN" sz="2100" dirty="0"/>
          </a:p>
          <a:p>
            <a:pPr>
              <a:lnSpc>
                <a:spcPct val="130000"/>
              </a:lnSpc>
              <a:defRPr/>
            </a:pPr>
            <a:r>
              <a:rPr lang="zh-CN" altLang="en-US" sz="2100" dirty="0"/>
              <a:t>下一代个体都不是合法的个体。怎样保证所产生的个体仍然合法？一种方法是为参与交换的数增加一个映射，将其应用于未交换的等位基因</a:t>
            </a:r>
            <a:r>
              <a:rPr lang="en-US" altLang="zh-CN" sz="2100" dirty="0"/>
              <a:t>:</a:t>
            </a:r>
          </a:p>
          <a:p>
            <a:pPr>
              <a:lnSpc>
                <a:spcPct val="130000"/>
              </a:lnSpc>
              <a:defRPr/>
            </a:pPr>
            <a:endParaRPr lang="zh-CN" altLang="en-US" sz="2100" dirty="0"/>
          </a:p>
        </p:txBody>
      </p:sp>
      <p:sp>
        <p:nvSpPr>
          <p:cNvPr id="4" name="文本框 3"/>
          <p:cNvSpPr txBox="1"/>
          <p:nvPr/>
        </p:nvSpPr>
        <p:spPr>
          <a:xfrm>
            <a:off x="1751771" y="3232102"/>
            <a:ext cx="2224405" cy="737235"/>
          </a:xfrm>
          <a:prstGeom prst="rect">
            <a:avLst/>
          </a:prstGeom>
          <a:noFill/>
        </p:spPr>
        <p:txBody>
          <a:bodyPr wrap="none" rtlCol="0">
            <a:spAutoFit/>
          </a:bodyPr>
          <a:lstStyle/>
          <a:p>
            <a:r>
              <a:rPr lang="en-US" altLang="zh-CN" sz="2100" i="1" dirty="0">
                <a:cs typeface="Times New Roman" panose="02020603050405020304" pitchFamily="18" charset="0"/>
              </a:rPr>
              <a:t>T</a:t>
            </a:r>
            <a:r>
              <a:rPr lang="en-US" altLang="zh-CN" sz="2100" baseline="-25000" dirty="0">
                <a:cs typeface="Times New Roman" panose="02020603050405020304" pitchFamily="18" charset="0"/>
              </a:rPr>
              <a:t>1</a:t>
            </a:r>
            <a:r>
              <a:rPr lang="en-US" altLang="zh-CN" sz="2100" dirty="0">
                <a:cs typeface="Times New Roman" panose="02020603050405020304" pitchFamily="18" charset="0"/>
              </a:rPr>
              <a:t>=134|275|68</a:t>
            </a:r>
          </a:p>
          <a:p>
            <a:r>
              <a:rPr lang="en-US" altLang="zh-CN" sz="2100" i="1" dirty="0">
                <a:cs typeface="Times New Roman" panose="02020603050405020304" pitchFamily="18" charset="0"/>
              </a:rPr>
              <a:t>T</a:t>
            </a:r>
            <a:r>
              <a:rPr lang="en-US" altLang="zh-CN" sz="2100" baseline="-25000" dirty="0">
                <a:cs typeface="Times New Roman" panose="02020603050405020304" pitchFamily="18" charset="0"/>
              </a:rPr>
              <a:t>2</a:t>
            </a:r>
            <a:r>
              <a:rPr lang="en-US" altLang="zh-CN" sz="2100" dirty="0">
                <a:cs typeface="Times New Roman" panose="02020603050405020304" pitchFamily="18" charset="0"/>
              </a:rPr>
              <a:t>=236|751|84</a:t>
            </a:r>
          </a:p>
        </p:txBody>
      </p:sp>
      <mc:AlternateContent xmlns:mc="http://schemas.openxmlformats.org/markup-compatibility/2006" xmlns:a14="http://schemas.microsoft.com/office/drawing/2010/main">
        <mc:Choice Requires="a14">
          <p:sp>
            <p:nvSpPr>
              <p:cNvPr id="13" name="文本框 12"/>
              <p:cNvSpPr txBox="1"/>
              <p:nvPr/>
            </p:nvSpPr>
            <p:spPr>
              <a:xfrm>
                <a:off x="5145544" y="2944252"/>
                <a:ext cx="2818720" cy="969496"/>
              </a:xfrm>
              <a:prstGeom prst="rect">
                <a:avLst/>
              </a:prstGeom>
              <a:noFill/>
            </p:spPr>
            <p:txBody>
              <a:bodyPr wrap="none" rtlCol="0">
                <a:spAutoFit/>
              </a:bodyPr>
              <a:lstStyle/>
              <a:p>
                <a14:m>
                  <m:oMath xmlns:m="http://schemas.openxmlformats.org/officeDocument/2006/math">
                    <m:sSub>
                      <m:sSubPr>
                        <m:ctrlPr>
                          <a:rPr lang="en-US" altLang="zh-CN" sz="2800" i="1" smtClean="0">
                            <a:latin typeface="Cambria Math" panose="02040503050406030204" pitchFamily="18" charset="0"/>
                            <a:cs typeface="Times New Roman" panose="02020603050405020304" pitchFamily="18" charset="0"/>
                          </a:rPr>
                        </m:ctrlPr>
                      </m:sSubPr>
                      <m:e>
                        <m:acc>
                          <m:accPr>
                            <m:chr m:val="̃"/>
                            <m:ctrlPr>
                              <a:rPr lang="en-US" altLang="zh-CN" sz="2800" i="1" smtClean="0">
                                <a:latin typeface="Cambria Math" panose="02040503050406030204" pitchFamily="18" charset="0"/>
                                <a:cs typeface="Times New Roman" panose="02020603050405020304" pitchFamily="18" charset="0"/>
                              </a:rPr>
                            </m:ctrlPr>
                          </m:accPr>
                          <m:e>
                            <m:r>
                              <a:rPr lang="en-US" altLang="zh-CN" sz="2800" b="0" i="1" smtClean="0">
                                <a:latin typeface="Cambria Math" panose="02040503050406030204" pitchFamily="18" charset="0"/>
                                <a:cs typeface="Times New Roman" panose="02020603050405020304" pitchFamily="18" charset="0"/>
                              </a:rPr>
                              <m:t>𝑇</m:t>
                            </m:r>
                          </m:e>
                        </m:acc>
                      </m:e>
                      <m:sub>
                        <m:r>
                          <a:rPr lang="en-US" altLang="zh-CN" sz="2800" b="0" i="1" smtClean="0">
                            <a:latin typeface="Cambria Math" panose="02040503050406030204" pitchFamily="18" charset="0"/>
                            <a:cs typeface="Times New Roman" panose="02020603050405020304" pitchFamily="18" charset="0"/>
                          </a:rPr>
                          <m:t>1</m:t>
                        </m:r>
                      </m:sub>
                    </m:sSub>
                  </m:oMath>
                </a14:m>
                <a:r>
                  <a:rPr lang="en-US" altLang="zh-CN" sz="2800" dirty="0">
                    <a:cs typeface="Times New Roman" panose="02020603050405020304" pitchFamily="18" charset="0"/>
                  </a:rPr>
                  <a:t>=134|751|68</a:t>
                </a:r>
              </a:p>
              <a:p>
                <a14:m>
                  <m:oMath xmlns:m="http://schemas.openxmlformats.org/officeDocument/2006/math">
                    <m:sSub>
                      <m:sSubPr>
                        <m:ctrlPr>
                          <a:rPr lang="en-US" altLang="zh-CN" sz="2800" i="1">
                            <a:latin typeface="Cambria Math" panose="02040503050406030204" pitchFamily="18" charset="0"/>
                            <a:cs typeface="Times New Roman" panose="02020603050405020304" pitchFamily="18" charset="0"/>
                          </a:rPr>
                        </m:ctrlPr>
                      </m:sSubPr>
                      <m:e>
                        <m:acc>
                          <m:accPr>
                            <m:chr m:val="̃"/>
                            <m:ctrlPr>
                              <a:rPr lang="en-US" altLang="zh-CN" sz="2800" i="1">
                                <a:latin typeface="Cambria Math" panose="02040503050406030204" pitchFamily="18" charset="0"/>
                                <a:cs typeface="Times New Roman" panose="02020603050405020304" pitchFamily="18" charset="0"/>
                              </a:rPr>
                            </m:ctrlPr>
                          </m:accPr>
                          <m:e>
                            <m:r>
                              <a:rPr lang="en-US" altLang="zh-CN" sz="2800" i="1">
                                <a:latin typeface="Cambria Math" panose="02040503050406030204" pitchFamily="18" charset="0"/>
                                <a:cs typeface="Times New Roman" panose="02020603050405020304" pitchFamily="18" charset="0"/>
                              </a:rPr>
                              <m:t>𝑇</m:t>
                            </m:r>
                          </m:e>
                        </m:acc>
                      </m:e>
                      <m:sub>
                        <m:r>
                          <a:rPr lang="en-US" altLang="zh-CN" sz="2800" b="0" i="1" smtClean="0">
                            <a:latin typeface="Cambria Math" panose="02040503050406030204" pitchFamily="18" charset="0"/>
                            <a:cs typeface="Times New Roman" panose="02020603050405020304" pitchFamily="18" charset="0"/>
                          </a:rPr>
                          <m:t>2</m:t>
                        </m:r>
                      </m:sub>
                    </m:sSub>
                  </m:oMath>
                </a14:m>
                <a:r>
                  <a:rPr lang="en-US" altLang="zh-CN" sz="2800" dirty="0">
                    <a:cs typeface="Times New Roman" panose="02020603050405020304" pitchFamily="18" charset="0"/>
                  </a:rPr>
                  <a:t>=236|275|84</a:t>
                </a:r>
              </a:p>
            </p:txBody>
          </p:sp>
        </mc:Choice>
        <mc:Fallback xmlns="">
          <p:sp>
            <p:nvSpPr>
              <p:cNvPr id="13" name="文本框 12"/>
              <p:cNvSpPr txBox="1">
                <a:spLocks noRot="1" noChangeAspect="1" noMove="1" noResize="1" noEditPoints="1" noAdjustHandles="1" noChangeArrowheads="1" noChangeShapeType="1" noTextEdit="1"/>
              </p:cNvSpPr>
              <p:nvPr/>
            </p:nvSpPr>
            <p:spPr>
              <a:xfrm>
                <a:off x="5145544" y="2944252"/>
                <a:ext cx="2818720" cy="969496"/>
              </a:xfrm>
              <a:prstGeom prst="rect">
                <a:avLst/>
              </a:prstGeom>
              <a:blipFill>
                <a:blip r:embed="rId3"/>
                <a:stretch>
                  <a:fillRect t="-5031" r="-6710" b="-17610"/>
                </a:stretch>
              </a:blipFill>
            </p:spPr>
            <p:txBody>
              <a:bodyPr/>
              <a:lstStyle/>
              <a:p>
                <a:r>
                  <a:rPr lang="zh-CN" altLang="en-US">
                    <a:noFill/>
                  </a:rPr>
                  <a:t> </a:t>
                </a:r>
              </a:p>
            </p:txBody>
          </p:sp>
        </mc:Fallback>
      </mc:AlternateContent>
      <p:sp>
        <p:nvSpPr>
          <p:cNvPr id="5" name="右箭头 4"/>
          <p:cNvSpPr/>
          <p:nvPr/>
        </p:nvSpPr>
        <p:spPr>
          <a:xfrm>
            <a:off x="4092437" y="3496091"/>
            <a:ext cx="559076" cy="2310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pic>
        <p:nvPicPr>
          <p:cNvPr id="1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0865" y="5526736"/>
            <a:ext cx="2106215" cy="5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6" name="文本框 15"/>
              <p:cNvSpPr txBox="1"/>
              <p:nvPr/>
            </p:nvSpPr>
            <p:spPr>
              <a:xfrm>
                <a:off x="5196317" y="5473413"/>
                <a:ext cx="2818720" cy="969496"/>
              </a:xfrm>
              <a:prstGeom prst="rect">
                <a:avLst/>
              </a:prstGeom>
              <a:noFill/>
            </p:spPr>
            <p:txBody>
              <a:bodyPr wrap="none" rtlCol="0">
                <a:spAutoFit/>
              </a:bodyPr>
              <a:lstStyle/>
              <a:p>
                <a14:m>
                  <m:oMath xmlns:m="http://schemas.openxmlformats.org/officeDocument/2006/math">
                    <m:sSub>
                      <m:sSubPr>
                        <m:ctrlPr>
                          <a:rPr lang="en-US" altLang="zh-CN" sz="2800" i="1" smtClean="0">
                            <a:latin typeface="Cambria Math" panose="02040503050406030204" pitchFamily="18" charset="0"/>
                            <a:cs typeface="Times New Roman" panose="02020603050405020304" pitchFamily="18" charset="0"/>
                          </a:rPr>
                        </m:ctrlPr>
                      </m:sSubPr>
                      <m:e>
                        <m:acc>
                          <m:accPr>
                            <m:chr m:val="̃"/>
                            <m:ctrlPr>
                              <a:rPr lang="en-US" altLang="zh-CN" sz="2800" i="1" smtClean="0">
                                <a:latin typeface="Cambria Math" panose="02040503050406030204" pitchFamily="18" charset="0"/>
                                <a:cs typeface="Times New Roman" panose="02020603050405020304" pitchFamily="18" charset="0"/>
                              </a:rPr>
                            </m:ctrlPr>
                          </m:accPr>
                          <m:e>
                            <m:r>
                              <a:rPr lang="en-US" altLang="zh-CN" sz="2800" b="0" i="1" smtClean="0">
                                <a:latin typeface="Cambria Math" panose="02040503050406030204" pitchFamily="18" charset="0"/>
                                <a:cs typeface="Times New Roman" panose="02020603050405020304" pitchFamily="18" charset="0"/>
                              </a:rPr>
                              <m:t>𝑇</m:t>
                            </m:r>
                          </m:e>
                        </m:acc>
                      </m:e>
                      <m:sub>
                        <m:r>
                          <a:rPr lang="en-US" altLang="zh-CN" sz="2800" b="0" i="1" smtClean="0">
                            <a:latin typeface="Cambria Math" panose="02040503050406030204" pitchFamily="18" charset="0"/>
                            <a:cs typeface="Times New Roman" panose="02020603050405020304" pitchFamily="18" charset="0"/>
                          </a:rPr>
                          <m:t>1</m:t>
                        </m:r>
                      </m:sub>
                    </m:sSub>
                  </m:oMath>
                </a14:m>
                <a:r>
                  <a:rPr lang="en-US" altLang="zh-CN" sz="2800" dirty="0">
                    <a:cs typeface="Times New Roman" panose="02020603050405020304" pitchFamily="18" charset="0"/>
                  </a:rPr>
                  <a:t>=234|751|68</a:t>
                </a:r>
              </a:p>
              <a:p>
                <a14:m>
                  <m:oMath xmlns:m="http://schemas.openxmlformats.org/officeDocument/2006/math">
                    <m:sSub>
                      <m:sSubPr>
                        <m:ctrlPr>
                          <a:rPr lang="en-US" altLang="zh-CN" sz="2800" i="1">
                            <a:latin typeface="Cambria Math" panose="02040503050406030204" pitchFamily="18" charset="0"/>
                            <a:cs typeface="Times New Roman" panose="02020603050405020304" pitchFamily="18" charset="0"/>
                          </a:rPr>
                        </m:ctrlPr>
                      </m:sSubPr>
                      <m:e>
                        <m:acc>
                          <m:accPr>
                            <m:chr m:val="̃"/>
                            <m:ctrlPr>
                              <a:rPr lang="en-US" altLang="zh-CN" sz="2800" i="1">
                                <a:latin typeface="Cambria Math" panose="02040503050406030204" pitchFamily="18" charset="0"/>
                                <a:cs typeface="Times New Roman" panose="02020603050405020304" pitchFamily="18" charset="0"/>
                              </a:rPr>
                            </m:ctrlPr>
                          </m:accPr>
                          <m:e>
                            <m:r>
                              <a:rPr lang="en-US" altLang="zh-CN" sz="2800" i="1">
                                <a:latin typeface="Cambria Math" panose="02040503050406030204" pitchFamily="18" charset="0"/>
                                <a:cs typeface="Times New Roman" panose="02020603050405020304" pitchFamily="18" charset="0"/>
                              </a:rPr>
                              <m:t>𝑇</m:t>
                            </m:r>
                          </m:e>
                        </m:acc>
                      </m:e>
                      <m:sub>
                        <m:r>
                          <a:rPr lang="en-US" altLang="zh-CN" sz="2800" b="0" i="1" smtClean="0">
                            <a:latin typeface="Cambria Math" panose="02040503050406030204" pitchFamily="18" charset="0"/>
                            <a:cs typeface="Times New Roman" panose="02020603050405020304" pitchFamily="18" charset="0"/>
                          </a:rPr>
                          <m:t>2</m:t>
                        </m:r>
                      </m:sub>
                    </m:sSub>
                  </m:oMath>
                </a14:m>
                <a:r>
                  <a:rPr lang="en-US" altLang="zh-CN" sz="2800" dirty="0">
                    <a:cs typeface="Times New Roman" panose="02020603050405020304" pitchFamily="18" charset="0"/>
                  </a:rPr>
                  <a:t>=136|275|84</a:t>
                </a:r>
              </a:p>
            </p:txBody>
          </p:sp>
        </mc:Choice>
        <mc:Fallback xmlns="">
          <p:sp>
            <p:nvSpPr>
              <p:cNvPr id="16" name="文本框 15"/>
              <p:cNvSpPr txBox="1">
                <a:spLocks noRot="1" noChangeAspect="1" noMove="1" noResize="1" noEditPoints="1" noAdjustHandles="1" noChangeArrowheads="1" noChangeShapeType="1" noTextEdit="1"/>
              </p:cNvSpPr>
              <p:nvPr/>
            </p:nvSpPr>
            <p:spPr>
              <a:xfrm>
                <a:off x="5196317" y="5473413"/>
                <a:ext cx="2818720" cy="969496"/>
              </a:xfrm>
              <a:prstGeom prst="rect">
                <a:avLst/>
              </a:prstGeom>
              <a:blipFill>
                <a:blip r:embed="rId5"/>
                <a:stretch>
                  <a:fillRect t="-5031" r="-6479" b="-17610"/>
                </a:stretch>
              </a:blipFill>
            </p:spPr>
            <p:txBody>
              <a:bodyPr/>
              <a:lstStyle/>
              <a:p>
                <a:r>
                  <a:rPr lang="zh-CN" altLang="en-US">
                    <a:noFill/>
                  </a:rPr>
                  <a:t> </a:t>
                </a:r>
              </a:p>
            </p:txBody>
          </p:sp>
        </mc:Fallback>
      </mc:AlternateContent>
      <p:sp>
        <p:nvSpPr>
          <p:cNvPr id="17" name="右箭头 16"/>
          <p:cNvSpPr/>
          <p:nvPr/>
        </p:nvSpPr>
        <p:spPr>
          <a:xfrm>
            <a:off x="4120277" y="5727076"/>
            <a:ext cx="559076" cy="2310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7"/>
          <p:cNvSpPr>
            <a:spLocks noGrp="1"/>
          </p:cNvSpPr>
          <p:nvPr>
            <p:ph idx="1"/>
          </p:nvPr>
        </p:nvSpPr>
        <p:spPr>
          <a:xfrm>
            <a:off x="323850" y="1341438"/>
            <a:ext cx="8424863" cy="5183187"/>
          </a:xfrm>
        </p:spPr>
        <p:txBody>
          <a:bodyPr vert="horz" wrap="square" anchor="t"/>
          <a:lstStyle/>
          <a:p>
            <a:pPr>
              <a:buSzPct val="68000"/>
            </a:pPr>
            <a:r>
              <a:rPr kumimoji="0" lang="en-US" altLang="zh-CN" sz="3200" kern="1200" dirty="0">
                <a:latin typeface="Times New Roman" panose="02020603050405020304" pitchFamily="18" charset="0"/>
                <a:ea typeface="+mn-ea"/>
                <a:cs typeface="Times New Roman" panose="02020603050405020304" pitchFamily="18" charset="0"/>
              </a:rPr>
              <a:t>Mutation</a:t>
            </a:r>
          </a:p>
          <a:p>
            <a:pPr lvl="1"/>
            <a:r>
              <a:rPr kumimoji="0" lang="zh-CN" altLang="en-US" sz="2800" kern="1200" dirty="0">
                <a:latin typeface="Times New Roman" panose="02020603050405020304" pitchFamily="18" charset="0"/>
                <a:ea typeface="+mn-ea"/>
                <a:cs typeface="Times New Roman" panose="02020603050405020304" pitchFamily="18" charset="0"/>
              </a:rPr>
              <a:t>从一个染色体生成子代</a:t>
            </a:r>
            <a:endParaRPr kumimoji="0" lang="en-US" altLang="zh-CN" sz="2800" kern="1200" dirty="0">
              <a:latin typeface="Times New Roman" panose="02020603050405020304" pitchFamily="18" charset="0"/>
              <a:ea typeface="+mn-ea"/>
              <a:cs typeface="Times New Roman" panose="02020603050405020304" pitchFamily="18" charset="0"/>
            </a:endParaRPr>
          </a:p>
          <a:p>
            <a:pPr lvl="1"/>
            <a:r>
              <a:rPr kumimoji="0" lang="en-US" altLang="zh-CN" sz="2800" kern="1200" dirty="0">
                <a:latin typeface="Times New Roman" panose="02020603050405020304" pitchFamily="18" charset="0"/>
                <a:ea typeface="+mn-ea"/>
                <a:cs typeface="Times New Roman" panose="02020603050405020304" pitchFamily="18" charset="0"/>
              </a:rPr>
              <a:t>Maintaining the </a:t>
            </a:r>
            <a:r>
              <a:rPr kumimoji="0" lang="en-US" altLang="zh-CN" sz="2800" i="1" kern="1200" dirty="0">
                <a:solidFill>
                  <a:srgbClr val="FF0000"/>
                </a:solidFill>
                <a:latin typeface="Times New Roman" panose="02020603050405020304" pitchFamily="18" charset="0"/>
                <a:ea typeface="+mn-ea"/>
                <a:cs typeface="Times New Roman" panose="02020603050405020304" pitchFamily="18" charset="0"/>
              </a:rPr>
              <a:t>diversity</a:t>
            </a:r>
            <a:r>
              <a:rPr kumimoji="0" lang="en-US" altLang="zh-CN" sz="2800" kern="1200" dirty="0">
                <a:latin typeface="Times New Roman" panose="02020603050405020304" pitchFamily="18" charset="0"/>
                <a:ea typeface="+mn-ea"/>
                <a:cs typeface="Times New Roman" panose="02020603050405020304" pitchFamily="18" charset="0"/>
              </a:rPr>
              <a:t>(</a:t>
            </a:r>
            <a:r>
              <a:rPr kumimoji="0" lang="zh-CN" altLang="en-US" sz="2800" kern="1200" dirty="0">
                <a:latin typeface="Times New Roman" panose="02020603050405020304" pitchFamily="18" charset="0"/>
                <a:ea typeface="+mn-ea"/>
                <a:cs typeface="Times New Roman" panose="02020603050405020304" pitchFamily="18" charset="0"/>
              </a:rPr>
              <a:t>多样性</a:t>
            </a:r>
            <a:r>
              <a:rPr kumimoji="0" lang="en-US" altLang="zh-CN" sz="2800" kern="1200" dirty="0">
                <a:latin typeface="Times New Roman" panose="02020603050405020304" pitchFamily="18" charset="0"/>
                <a:ea typeface="+mn-ea"/>
                <a:cs typeface="Times New Roman" panose="02020603050405020304" pitchFamily="18" charset="0"/>
              </a:rPr>
              <a:t>) of the individuals</a:t>
            </a:r>
          </a:p>
          <a:p>
            <a:pPr lvl="2">
              <a:buSzPct val="100000"/>
            </a:pPr>
            <a:r>
              <a:rPr kumimoji="0" lang="zh-CN" altLang="en-US" sz="2400" kern="1200" dirty="0">
                <a:latin typeface="Times New Roman" panose="02020603050405020304" pitchFamily="18" charset="0"/>
                <a:ea typeface="+mn-ea"/>
                <a:cs typeface="Times New Roman" panose="02020603050405020304" pitchFamily="18" charset="0"/>
              </a:rPr>
              <a:t>交叉只能对现有基因池进行重组</a:t>
            </a:r>
            <a:endParaRPr kumimoji="0" lang="en-US" altLang="zh-CN" sz="2400" kern="1200" dirty="0">
              <a:latin typeface="Times New Roman" panose="02020603050405020304" pitchFamily="18" charset="0"/>
              <a:ea typeface="+mn-ea"/>
              <a:cs typeface="Times New Roman" panose="02020603050405020304" pitchFamily="18" charset="0"/>
            </a:endParaRPr>
          </a:p>
          <a:p>
            <a:pPr lvl="2">
              <a:buSzPct val="100000"/>
            </a:pPr>
            <a:r>
              <a:rPr kumimoji="0" lang="zh-CN" altLang="en-US" sz="2400" kern="1200" dirty="0">
                <a:latin typeface="Times New Roman" panose="02020603050405020304" pitchFamily="18" charset="0"/>
                <a:ea typeface="+mn-ea"/>
                <a:cs typeface="Times New Roman" panose="02020603050405020304" pitchFamily="18" charset="0"/>
              </a:rPr>
              <a:t>变异可以生成新的基因</a:t>
            </a:r>
            <a:endParaRPr kumimoji="0" lang="en-US" altLang="zh-CN" sz="2400" kern="1200" dirty="0">
              <a:latin typeface="Times New Roman" panose="02020603050405020304" pitchFamily="18" charset="0"/>
              <a:ea typeface="+mn-ea"/>
              <a:cs typeface="Times New Roman" panose="02020603050405020304" pitchFamily="18" charset="0"/>
            </a:endParaRPr>
          </a:p>
          <a:p>
            <a:pPr lvl="1"/>
            <a:r>
              <a:rPr kumimoji="0" lang="en-GB" altLang="zh-CN" sz="2800" kern="1200" dirty="0">
                <a:latin typeface="Times New Roman" panose="02020603050405020304" pitchFamily="18" charset="0"/>
                <a:ea typeface="+mn-ea"/>
                <a:cs typeface="Times New Roman" panose="02020603050405020304" pitchFamily="18" charset="0"/>
              </a:rPr>
              <a:t>The size of mutation is important and should be controllable.</a:t>
            </a:r>
          </a:p>
          <a:p>
            <a:pPr lvl="1"/>
            <a:r>
              <a:rPr kumimoji="0" lang="zh-CN" altLang="en-US" sz="2800" kern="1200" dirty="0">
                <a:latin typeface="Times New Roman" panose="02020603050405020304" pitchFamily="18" charset="0"/>
                <a:ea typeface="+mn-ea"/>
                <a:cs typeface="Times New Roman" panose="02020603050405020304" pitchFamily="18" charset="0"/>
              </a:rPr>
              <a:t>变异应生成有效的染色体</a:t>
            </a:r>
            <a:endParaRPr kumimoji="0" lang="en-US" altLang="zh-CN" sz="2800" kern="1200" dirty="0">
              <a:latin typeface="Times New Roman" panose="02020603050405020304" pitchFamily="18" charset="0"/>
              <a:ea typeface="Times New Roman" panose="02020603050405020304" pitchFamily="18" charset="0"/>
              <a:cs typeface="+mn-cs"/>
            </a:endParaRPr>
          </a:p>
        </p:txBody>
      </p:sp>
      <p:sp>
        <p:nvSpPr>
          <p:cNvPr id="55332" name="Rectangle 36"/>
          <p:cNvSpPr>
            <a:spLocks noGrp="1" noChangeArrowheads="1"/>
          </p:cNvSpPr>
          <p:nvPr>
            <p:ph type="title"/>
          </p:nvPr>
        </p:nvSpPr>
        <p:spPr>
          <a:xfrm>
            <a:off x="457200" y="274638"/>
            <a:ext cx="8229600" cy="922114"/>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a:t>
            </a:r>
            <a:r>
              <a:rPr kumimoji="0" lang="en-GB"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 </a:t>
            </a: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Mutation</a:t>
            </a:r>
            <a:r>
              <a:rPr kumimoji="0" lang="zh-CN" altLang="en-US"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变异</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1"/>
          <p:cNvSpPr>
            <a:spLocks noGrp="1"/>
          </p:cNvSpPr>
          <p:nvPr>
            <p:ph idx="1"/>
          </p:nvPr>
        </p:nvSpPr>
        <p:spPr>
          <a:xfrm>
            <a:off x="539750" y="1341438"/>
            <a:ext cx="7772400" cy="4511675"/>
          </a:xfrm>
        </p:spPr>
        <p:txBody>
          <a:bodyPr vert="horz" wrap="square" anchor="t"/>
          <a:lstStyle/>
          <a:p>
            <a:pPr>
              <a:buSzPct val="68000"/>
            </a:pPr>
            <a:r>
              <a:rPr kumimoji="0" lang="en-US" altLang="zh-CN" kern="1200" dirty="0">
                <a:latin typeface="Times New Roman" panose="02020603050405020304" pitchFamily="18" charset="0"/>
                <a:ea typeface="+mn-ea"/>
                <a:cs typeface="Times New Roman" panose="02020603050405020304" pitchFamily="18" charset="0"/>
              </a:rPr>
              <a:t>Mutation for Discrete Representation</a:t>
            </a:r>
            <a:endParaRPr kumimoji="0" lang="zh-CN" altLang="en-US" kern="1200" dirty="0">
              <a:latin typeface="Times New Roman" panose="02020603050405020304" pitchFamily="18" charset="0"/>
              <a:ea typeface="Times New Roman" panose="02020603050405020304" pitchFamily="18" charset="0"/>
              <a:cs typeface="+mn-cs"/>
            </a:endParaRPr>
          </a:p>
        </p:txBody>
      </p:sp>
      <p:sp>
        <p:nvSpPr>
          <p:cNvPr id="173126" name="Rectangle 70"/>
          <p:cNvSpPr>
            <a:spLocks noGrp="1" noChangeArrowheads="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a:t>
            </a:r>
            <a:r>
              <a:rPr kumimoji="0" lang="en-GB"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 </a:t>
            </a: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Mutation</a:t>
            </a:r>
          </a:p>
        </p:txBody>
      </p:sp>
      <p:grpSp>
        <p:nvGrpSpPr>
          <p:cNvPr id="173123" name="Group 67"/>
          <p:cNvGrpSpPr/>
          <p:nvPr/>
        </p:nvGrpSpPr>
        <p:grpSpPr>
          <a:xfrm>
            <a:off x="1066800" y="2276475"/>
            <a:ext cx="3433763" cy="641350"/>
            <a:chOff x="672" y="1392"/>
            <a:chExt cx="2163" cy="404"/>
          </a:xfrm>
        </p:grpSpPr>
        <p:sp>
          <p:nvSpPr>
            <p:cNvPr id="62527" name="Rectangle 3"/>
            <p:cNvSpPr/>
            <p:nvPr/>
          </p:nvSpPr>
          <p:spPr>
            <a:xfrm>
              <a:off x="1482" y="1445"/>
              <a:ext cx="1259" cy="328"/>
            </a:xfrm>
            <a:prstGeom prst="rect">
              <a:avLst/>
            </a:prstGeom>
            <a:noFill/>
            <a:ln w="12700" cap="flat" cmpd="sng">
              <a:solidFill>
                <a:srgbClr val="FE9B03"/>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2528" name="Rectangle 4"/>
            <p:cNvSpPr/>
            <p:nvPr/>
          </p:nvSpPr>
          <p:spPr>
            <a:xfrm>
              <a:off x="1488" y="1392"/>
              <a:ext cx="1347" cy="404"/>
            </a:xfrm>
            <a:prstGeom prst="rect">
              <a:avLst/>
            </a:prstGeom>
            <a:noFill/>
            <a:ln w="9525">
              <a:noFill/>
            </a:ln>
          </p:spPr>
          <p:txBody>
            <a:bodyPr wrap="none" lIns="92075" tIns="46038" rIns="92075" bIns="46038">
              <a:spAutoFit/>
            </a:bodyPr>
            <a:lstStyle/>
            <a:p>
              <a:pPr eaLnBrk="0" hangingPunct="0"/>
              <a:r>
                <a:rPr lang="en-US" altLang="zh-CN" sz="2000" b="1" dirty="0">
                  <a:solidFill>
                    <a:srgbClr val="000000"/>
                  </a:solidFill>
                  <a:latin typeface="Arial" panose="020B0604020202020204" pitchFamily="34" charset="0"/>
                  <a:ea typeface="宋体" panose="02010600030101010101" pitchFamily="2" charset="-122"/>
                </a:rPr>
                <a:t>1  1  1  1  1  1  1</a:t>
              </a:r>
              <a:r>
                <a:rPr lang="en-US" altLang="zh-CN" sz="3600" b="1" dirty="0">
                  <a:solidFill>
                    <a:srgbClr val="FFFFFF"/>
                  </a:solidFill>
                  <a:latin typeface="Arial" panose="020B0604020202020204" pitchFamily="34" charset="0"/>
                  <a:ea typeface="宋体" panose="02010600030101010101" pitchFamily="2" charset="-122"/>
                </a:rPr>
                <a:t> </a:t>
              </a:r>
            </a:p>
          </p:txBody>
        </p:sp>
        <p:sp>
          <p:nvSpPr>
            <p:cNvPr id="62529" name="Rectangle 5"/>
            <p:cNvSpPr/>
            <p:nvPr/>
          </p:nvSpPr>
          <p:spPr>
            <a:xfrm>
              <a:off x="672" y="1479"/>
              <a:ext cx="703" cy="288"/>
            </a:xfrm>
            <a:prstGeom prst="rect">
              <a:avLst/>
            </a:prstGeom>
            <a:noFill/>
            <a:ln w="9525">
              <a:noFill/>
            </a:ln>
          </p:spPr>
          <p:txBody>
            <a:bodyPr wrap="none" lIns="92075" tIns="46038" rIns="92075" bIns="46038">
              <a:spAutoFit/>
            </a:bodyPr>
            <a:lstStyle/>
            <a:p>
              <a:pPr eaLnBrk="0" hangingPunct="0"/>
              <a:r>
                <a:rPr lang="en-US" altLang="zh-CN" sz="2400" b="1" dirty="0">
                  <a:solidFill>
                    <a:srgbClr val="0000DE"/>
                  </a:solidFill>
                  <a:latin typeface="Arial" panose="020B0604020202020204" pitchFamily="34" charset="0"/>
                  <a:ea typeface="宋体" panose="02010600030101010101" pitchFamily="2" charset="-122"/>
                </a:rPr>
                <a:t>before</a:t>
              </a:r>
            </a:p>
          </p:txBody>
        </p:sp>
      </p:grpSp>
      <p:graphicFrame>
        <p:nvGraphicFramePr>
          <p:cNvPr id="173063" name="Object 7"/>
          <p:cNvGraphicFramePr/>
          <p:nvPr/>
        </p:nvGraphicFramePr>
        <p:xfrm>
          <a:off x="5630863" y="1989138"/>
          <a:ext cx="1231900" cy="1524000"/>
        </p:xfrm>
        <a:graphic>
          <a:graphicData uri="http://schemas.openxmlformats.org/presentationml/2006/ole">
            <mc:AlternateContent xmlns:mc="http://schemas.openxmlformats.org/markup-compatibility/2006">
              <mc:Choice xmlns:v="urn:schemas-microsoft-com:vml" Requires="v">
                <p:oleObj spid="_x0000_s10281" r:id="rId4" imgW="1443355" imgH="1698625" progId="MS_ClipArt_Gallery.2">
                  <p:embed/>
                </p:oleObj>
              </mc:Choice>
              <mc:Fallback>
                <p:oleObj r:id="rId4" imgW="1443355" imgH="1698625" progId="MS_ClipArt_Gallery.2">
                  <p:embed/>
                  <p:pic>
                    <p:nvPicPr>
                      <p:cNvPr id="0" name="图片 3083"/>
                      <p:cNvPicPr/>
                      <p:nvPr/>
                    </p:nvPicPr>
                    <p:blipFill>
                      <a:blip r:embed="rId5"/>
                      <a:stretch>
                        <a:fillRect/>
                      </a:stretch>
                    </p:blipFill>
                    <p:spPr>
                      <a:xfrm>
                        <a:off x="5630863" y="1989138"/>
                        <a:ext cx="1231900" cy="1524000"/>
                      </a:xfrm>
                      <a:prstGeom prst="rect">
                        <a:avLst/>
                      </a:prstGeom>
                      <a:noFill/>
                      <a:ln w="38100">
                        <a:noFill/>
                        <a:miter/>
                      </a:ln>
                    </p:spPr>
                  </p:pic>
                </p:oleObj>
              </mc:Fallback>
            </mc:AlternateContent>
          </a:graphicData>
        </a:graphic>
      </p:graphicFrame>
      <p:grpSp>
        <p:nvGrpSpPr>
          <p:cNvPr id="173065" name="Group 9"/>
          <p:cNvGrpSpPr/>
          <p:nvPr/>
        </p:nvGrpSpPr>
        <p:grpSpPr>
          <a:xfrm>
            <a:off x="1066800" y="3630613"/>
            <a:ext cx="3433763" cy="641350"/>
            <a:chOff x="652" y="2831"/>
            <a:chExt cx="2163" cy="404"/>
          </a:xfrm>
        </p:grpSpPr>
        <p:grpSp>
          <p:nvGrpSpPr>
            <p:cNvPr id="62523" name="Group 10"/>
            <p:cNvGrpSpPr/>
            <p:nvPr/>
          </p:nvGrpSpPr>
          <p:grpSpPr>
            <a:xfrm>
              <a:off x="1462" y="2831"/>
              <a:ext cx="1353" cy="404"/>
              <a:chOff x="1462" y="2831"/>
              <a:chExt cx="1353" cy="404"/>
            </a:xfrm>
          </p:grpSpPr>
          <p:sp>
            <p:nvSpPr>
              <p:cNvPr id="62525" name="Rectangle 11"/>
              <p:cNvSpPr/>
              <p:nvPr/>
            </p:nvSpPr>
            <p:spPr>
              <a:xfrm>
                <a:off x="1462" y="2884"/>
                <a:ext cx="1259" cy="328"/>
              </a:xfrm>
              <a:prstGeom prst="rect">
                <a:avLst/>
              </a:prstGeom>
              <a:noFill/>
              <a:ln w="12700" cap="flat" cmpd="sng">
                <a:solidFill>
                  <a:srgbClr val="FE9B03"/>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2526" name="Rectangle 12"/>
              <p:cNvSpPr/>
              <p:nvPr/>
            </p:nvSpPr>
            <p:spPr>
              <a:xfrm>
                <a:off x="1468" y="2831"/>
                <a:ext cx="1347" cy="404"/>
              </a:xfrm>
              <a:prstGeom prst="rect">
                <a:avLst/>
              </a:prstGeom>
              <a:noFill/>
              <a:ln w="9525">
                <a:noFill/>
              </a:ln>
            </p:spPr>
            <p:txBody>
              <a:bodyPr wrap="none" lIns="92075" tIns="46038" rIns="92075" bIns="46038">
                <a:spAutoFit/>
              </a:bodyPr>
              <a:lstStyle/>
              <a:p>
                <a:pPr eaLnBrk="0" hangingPunct="0"/>
                <a:r>
                  <a:rPr lang="en-US" altLang="zh-CN" sz="2000" b="1" dirty="0">
                    <a:solidFill>
                      <a:srgbClr val="000000"/>
                    </a:solidFill>
                    <a:latin typeface="Arial" panose="020B0604020202020204" pitchFamily="34" charset="0"/>
                    <a:ea typeface="宋体" panose="02010600030101010101" pitchFamily="2" charset="-122"/>
                  </a:rPr>
                  <a:t>1  1  1  </a:t>
                </a:r>
                <a:r>
                  <a:rPr lang="en-US" altLang="zh-CN" sz="2000" b="1" dirty="0">
                    <a:solidFill>
                      <a:srgbClr val="FF3300"/>
                    </a:solidFill>
                    <a:latin typeface="Arial" panose="020B0604020202020204" pitchFamily="34" charset="0"/>
                    <a:ea typeface="宋体" panose="02010600030101010101" pitchFamily="2" charset="-122"/>
                  </a:rPr>
                  <a:t>0</a:t>
                </a:r>
                <a:r>
                  <a:rPr lang="en-US" altLang="zh-CN" sz="2000" b="1" dirty="0">
                    <a:solidFill>
                      <a:srgbClr val="000000"/>
                    </a:solidFill>
                    <a:latin typeface="Arial" panose="020B0604020202020204" pitchFamily="34" charset="0"/>
                    <a:ea typeface="宋体" panose="02010600030101010101" pitchFamily="2" charset="-122"/>
                  </a:rPr>
                  <a:t>  1  1  1</a:t>
                </a:r>
                <a:r>
                  <a:rPr lang="en-US" altLang="zh-CN" sz="3600" b="1" dirty="0">
                    <a:solidFill>
                      <a:srgbClr val="FFFFFF"/>
                    </a:solidFill>
                    <a:latin typeface="Arial" panose="020B0604020202020204" pitchFamily="34" charset="0"/>
                    <a:ea typeface="宋体" panose="02010600030101010101" pitchFamily="2" charset="-122"/>
                  </a:rPr>
                  <a:t> </a:t>
                </a:r>
              </a:p>
            </p:txBody>
          </p:sp>
        </p:grpSp>
        <p:sp>
          <p:nvSpPr>
            <p:cNvPr id="62524" name="Rectangle 13"/>
            <p:cNvSpPr/>
            <p:nvPr/>
          </p:nvSpPr>
          <p:spPr>
            <a:xfrm>
              <a:off x="652" y="2870"/>
              <a:ext cx="533" cy="288"/>
            </a:xfrm>
            <a:prstGeom prst="rect">
              <a:avLst/>
            </a:prstGeom>
            <a:noFill/>
            <a:ln w="9525">
              <a:noFill/>
            </a:ln>
          </p:spPr>
          <p:txBody>
            <a:bodyPr wrap="none" lIns="92075" tIns="46038" rIns="92075" bIns="46038">
              <a:spAutoFit/>
            </a:bodyPr>
            <a:lstStyle/>
            <a:p>
              <a:pPr eaLnBrk="0" hangingPunct="0"/>
              <a:r>
                <a:rPr lang="en-US" altLang="zh-CN" sz="2400" b="1" dirty="0">
                  <a:solidFill>
                    <a:srgbClr val="0000DE"/>
                  </a:solidFill>
                  <a:latin typeface="Arial" panose="020B0604020202020204" pitchFamily="34" charset="0"/>
                  <a:ea typeface="宋体" panose="02010600030101010101" pitchFamily="2" charset="-122"/>
                </a:rPr>
                <a:t>after</a:t>
              </a:r>
            </a:p>
          </p:txBody>
        </p:sp>
      </p:grpSp>
      <p:grpSp>
        <p:nvGrpSpPr>
          <p:cNvPr id="173128" name="Group 72"/>
          <p:cNvGrpSpPr/>
          <p:nvPr/>
        </p:nvGrpSpPr>
        <p:grpSpPr>
          <a:xfrm>
            <a:off x="5724525" y="3716338"/>
            <a:ext cx="1238250" cy="1447800"/>
            <a:chOff x="3633" y="2373"/>
            <a:chExt cx="780" cy="912"/>
          </a:xfrm>
        </p:grpSpPr>
        <p:sp>
          <p:nvSpPr>
            <p:cNvPr id="62475" name="Freeform 15"/>
            <p:cNvSpPr/>
            <p:nvPr/>
          </p:nvSpPr>
          <p:spPr>
            <a:xfrm>
              <a:off x="3859" y="2908"/>
              <a:ext cx="305" cy="351"/>
            </a:xfrm>
            <a:custGeom>
              <a:avLst/>
              <a:gdLst/>
              <a:ahLst/>
              <a:cxnLst>
                <a:cxn ang="0">
                  <a:pos x="18" y="27"/>
                </a:cxn>
                <a:cxn ang="0">
                  <a:pos x="10" y="67"/>
                </a:cxn>
                <a:cxn ang="0">
                  <a:pos x="6" y="92"/>
                </a:cxn>
                <a:cxn ang="0">
                  <a:pos x="2" y="128"/>
                </a:cxn>
                <a:cxn ang="0">
                  <a:pos x="0" y="156"/>
                </a:cxn>
                <a:cxn ang="0">
                  <a:pos x="2" y="187"/>
                </a:cxn>
                <a:cxn ang="0">
                  <a:pos x="8" y="218"/>
                </a:cxn>
                <a:cxn ang="0">
                  <a:pos x="15" y="255"/>
                </a:cxn>
                <a:cxn ang="0">
                  <a:pos x="20" y="280"/>
                </a:cxn>
                <a:cxn ang="0">
                  <a:pos x="29" y="306"/>
                </a:cxn>
                <a:cxn ang="0">
                  <a:pos x="29" y="324"/>
                </a:cxn>
                <a:cxn ang="0">
                  <a:pos x="29" y="339"/>
                </a:cxn>
                <a:cxn ang="0">
                  <a:pos x="36" y="346"/>
                </a:cxn>
                <a:cxn ang="0">
                  <a:pos x="45" y="349"/>
                </a:cxn>
                <a:cxn ang="0">
                  <a:pos x="59" y="350"/>
                </a:cxn>
                <a:cxn ang="0">
                  <a:pos x="70" y="347"/>
                </a:cxn>
                <a:cxn ang="0">
                  <a:pos x="83" y="341"/>
                </a:cxn>
                <a:cxn ang="0">
                  <a:pos x="97" y="332"/>
                </a:cxn>
                <a:cxn ang="0">
                  <a:pos x="106" y="317"/>
                </a:cxn>
                <a:cxn ang="0">
                  <a:pos x="112" y="304"/>
                </a:cxn>
                <a:cxn ang="0">
                  <a:pos x="110" y="293"/>
                </a:cxn>
                <a:cxn ang="0">
                  <a:pos x="103" y="282"/>
                </a:cxn>
                <a:cxn ang="0">
                  <a:pos x="97" y="259"/>
                </a:cxn>
                <a:cxn ang="0">
                  <a:pos x="98" y="236"/>
                </a:cxn>
                <a:cxn ang="0">
                  <a:pos x="99" y="212"/>
                </a:cxn>
                <a:cxn ang="0">
                  <a:pos x="105" y="187"/>
                </a:cxn>
                <a:cxn ang="0">
                  <a:pos x="114" y="168"/>
                </a:cxn>
                <a:cxn ang="0">
                  <a:pos x="124" y="159"/>
                </a:cxn>
                <a:cxn ang="0">
                  <a:pos x="132" y="152"/>
                </a:cxn>
                <a:cxn ang="0">
                  <a:pos x="145" y="148"/>
                </a:cxn>
                <a:cxn ang="0">
                  <a:pos x="166" y="148"/>
                </a:cxn>
                <a:cxn ang="0">
                  <a:pos x="180" y="153"/>
                </a:cxn>
                <a:cxn ang="0">
                  <a:pos x="189" y="163"/>
                </a:cxn>
                <a:cxn ang="0">
                  <a:pos x="196" y="177"/>
                </a:cxn>
                <a:cxn ang="0">
                  <a:pos x="199" y="197"/>
                </a:cxn>
                <a:cxn ang="0">
                  <a:pos x="200" y="233"/>
                </a:cxn>
                <a:cxn ang="0">
                  <a:pos x="196" y="264"/>
                </a:cxn>
                <a:cxn ang="0">
                  <a:pos x="191" y="284"/>
                </a:cxn>
                <a:cxn ang="0">
                  <a:pos x="189" y="297"/>
                </a:cxn>
                <a:cxn ang="0">
                  <a:pos x="190" y="307"/>
                </a:cxn>
                <a:cxn ang="0">
                  <a:pos x="193" y="313"/>
                </a:cxn>
                <a:cxn ang="0">
                  <a:pos x="199" y="321"/>
                </a:cxn>
                <a:cxn ang="0">
                  <a:pos x="207" y="325"/>
                </a:cxn>
                <a:cxn ang="0">
                  <a:pos x="216" y="329"/>
                </a:cxn>
                <a:cxn ang="0">
                  <a:pos x="227" y="329"/>
                </a:cxn>
                <a:cxn ang="0">
                  <a:pos x="254" y="327"/>
                </a:cxn>
                <a:cxn ang="0">
                  <a:pos x="262" y="324"/>
                </a:cxn>
                <a:cxn ang="0">
                  <a:pos x="269" y="321"/>
                </a:cxn>
                <a:cxn ang="0">
                  <a:pos x="274" y="304"/>
                </a:cxn>
                <a:cxn ang="0">
                  <a:pos x="272" y="290"/>
                </a:cxn>
                <a:cxn ang="0">
                  <a:pos x="276" y="252"/>
                </a:cxn>
                <a:cxn ang="0">
                  <a:pos x="285" y="215"/>
                </a:cxn>
                <a:cxn ang="0">
                  <a:pos x="297" y="161"/>
                </a:cxn>
                <a:cxn ang="0">
                  <a:pos x="304" y="116"/>
                </a:cxn>
                <a:cxn ang="0">
                  <a:pos x="304" y="68"/>
                </a:cxn>
                <a:cxn ang="0">
                  <a:pos x="295" y="27"/>
                </a:cxn>
                <a:cxn ang="0">
                  <a:pos x="288" y="0"/>
                </a:cxn>
                <a:cxn ang="0">
                  <a:pos x="18" y="27"/>
                </a:cxn>
              </a:cxnLst>
              <a:rect l="0" t="0" r="0" b="0"/>
              <a:pathLst>
                <a:path w="350" h="406">
                  <a:moveTo>
                    <a:pt x="21" y="31"/>
                  </a:moveTo>
                  <a:lnTo>
                    <a:pt x="12" y="77"/>
                  </a:lnTo>
                  <a:lnTo>
                    <a:pt x="7" y="106"/>
                  </a:lnTo>
                  <a:lnTo>
                    <a:pt x="2" y="148"/>
                  </a:lnTo>
                  <a:lnTo>
                    <a:pt x="0" y="181"/>
                  </a:lnTo>
                  <a:lnTo>
                    <a:pt x="2" y="216"/>
                  </a:lnTo>
                  <a:lnTo>
                    <a:pt x="9" y="252"/>
                  </a:lnTo>
                  <a:lnTo>
                    <a:pt x="17" y="295"/>
                  </a:lnTo>
                  <a:lnTo>
                    <a:pt x="23" y="324"/>
                  </a:lnTo>
                  <a:lnTo>
                    <a:pt x="33" y="354"/>
                  </a:lnTo>
                  <a:lnTo>
                    <a:pt x="33" y="375"/>
                  </a:lnTo>
                  <a:lnTo>
                    <a:pt x="33" y="392"/>
                  </a:lnTo>
                  <a:lnTo>
                    <a:pt x="41" y="400"/>
                  </a:lnTo>
                  <a:lnTo>
                    <a:pt x="52" y="404"/>
                  </a:lnTo>
                  <a:lnTo>
                    <a:pt x="68" y="405"/>
                  </a:lnTo>
                  <a:lnTo>
                    <a:pt x="80" y="401"/>
                  </a:lnTo>
                  <a:lnTo>
                    <a:pt x="95" y="394"/>
                  </a:lnTo>
                  <a:lnTo>
                    <a:pt x="111" y="384"/>
                  </a:lnTo>
                  <a:lnTo>
                    <a:pt x="122" y="367"/>
                  </a:lnTo>
                  <a:lnTo>
                    <a:pt x="128" y="352"/>
                  </a:lnTo>
                  <a:lnTo>
                    <a:pt x="126" y="339"/>
                  </a:lnTo>
                  <a:lnTo>
                    <a:pt x="118" y="326"/>
                  </a:lnTo>
                  <a:lnTo>
                    <a:pt x="111" y="300"/>
                  </a:lnTo>
                  <a:lnTo>
                    <a:pt x="113" y="273"/>
                  </a:lnTo>
                  <a:lnTo>
                    <a:pt x="114" y="245"/>
                  </a:lnTo>
                  <a:lnTo>
                    <a:pt x="121" y="216"/>
                  </a:lnTo>
                  <a:lnTo>
                    <a:pt x="131" y="194"/>
                  </a:lnTo>
                  <a:lnTo>
                    <a:pt x="142" y="184"/>
                  </a:lnTo>
                  <a:lnTo>
                    <a:pt x="152" y="176"/>
                  </a:lnTo>
                  <a:lnTo>
                    <a:pt x="166" y="171"/>
                  </a:lnTo>
                  <a:lnTo>
                    <a:pt x="190" y="171"/>
                  </a:lnTo>
                  <a:lnTo>
                    <a:pt x="206" y="177"/>
                  </a:lnTo>
                  <a:lnTo>
                    <a:pt x="217" y="189"/>
                  </a:lnTo>
                  <a:lnTo>
                    <a:pt x="225" y="205"/>
                  </a:lnTo>
                  <a:lnTo>
                    <a:pt x="228" y="228"/>
                  </a:lnTo>
                  <a:lnTo>
                    <a:pt x="230" y="269"/>
                  </a:lnTo>
                  <a:lnTo>
                    <a:pt x="225" y="305"/>
                  </a:lnTo>
                  <a:lnTo>
                    <a:pt x="219" y="328"/>
                  </a:lnTo>
                  <a:lnTo>
                    <a:pt x="217" y="344"/>
                  </a:lnTo>
                  <a:lnTo>
                    <a:pt x="218" y="355"/>
                  </a:lnTo>
                  <a:lnTo>
                    <a:pt x="222" y="362"/>
                  </a:lnTo>
                  <a:lnTo>
                    <a:pt x="228" y="371"/>
                  </a:lnTo>
                  <a:lnTo>
                    <a:pt x="237" y="376"/>
                  </a:lnTo>
                  <a:lnTo>
                    <a:pt x="248" y="380"/>
                  </a:lnTo>
                  <a:lnTo>
                    <a:pt x="261" y="380"/>
                  </a:lnTo>
                  <a:lnTo>
                    <a:pt x="291" y="378"/>
                  </a:lnTo>
                  <a:lnTo>
                    <a:pt x="301" y="375"/>
                  </a:lnTo>
                  <a:lnTo>
                    <a:pt x="309" y="371"/>
                  </a:lnTo>
                  <a:lnTo>
                    <a:pt x="314" y="352"/>
                  </a:lnTo>
                  <a:lnTo>
                    <a:pt x="312" y="335"/>
                  </a:lnTo>
                  <a:lnTo>
                    <a:pt x="317" y="292"/>
                  </a:lnTo>
                  <a:lnTo>
                    <a:pt x="327" y="249"/>
                  </a:lnTo>
                  <a:lnTo>
                    <a:pt x="341" y="186"/>
                  </a:lnTo>
                  <a:lnTo>
                    <a:pt x="349" y="134"/>
                  </a:lnTo>
                  <a:lnTo>
                    <a:pt x="349" y="79"/>
                  </a:lnTo>
                  <a:lnTo>
                    <a:pt x="338" y="31"/>
                  </a:lnTo>
                  <a:lnTo>
                    <a:pt x="331" y="0"/>
                  </a:lnTo>
                  <a:lnTo>
                    <a:pt x="21" y="31"/>
                  </a:lnTo>
                </a:path>
              </a:pathLst>
            </a:custGeom>
            <a:solidFill>
              <a:srgbClr val="5F5F5F">
                <a:alpha val="100000"/>
              </a:srgbClr>
            </a:solid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62476" name="Freeform 16"/>
            <p:cNvSpPr/>
            <p:nvPr/>
          </p:nvSpPr>
          <p:spPr>
            <a:xfrm>
              <a:off x="3823" y="2612"/>
              <a:ext cx="401" cy="673"/>
            </a:xfrm>
            <a:custGeom>
              <a:avLst/>
              <a:gdLst/>
              <a:ahLst/>
              <a:cxnLst>
                <a:cxn ang="0">
                  <a:pos x="7" y="137"/>
                </a:cxn>
                <a:cxn ang="0">
                  <a:pos x="0" y="194"/>
                </a:cxn>
                <a:cxn ang="0">
                  <a:pos x="5" y="257"/>
                </a:cxn>
                <a:cxn ang="0">
                  <a:pos x="21" y="315"/>
                </a:cxn>
                <a:cxn ang="0">
                  <a:pos x="54" y="373"/>
                </a:cxn>
                <a:cxn ang="0">
                  <a:pos x="79" y="428"/>
                </a:cxn>
                <a:cxn ang="0">
                  <a:pos x="96" y="514"/>
                </a:cxn>
                <a:cxn ang="0">
                  <a:pos x="100" y="602"/>
                </a:cxn>
                <a:cxn ang="0">
                  <a:pos x="98" y="660"/>
                </a:cxn>
                <a:cxn ang="0">
                  <a:pos x="124" y="671"/>
                </a:cxn>
                <a:cxn ang="0">
                  <a:pos x="150" y="670"/>
                </a:cxn>
                <a:cxn ang="0">
                  <a:pos x="173" y="660"/>
                </a:cxn>
                <a:cxn ang="0">
                  <a:pos x="194" y="644"/>
                </a:cxn>
                <a:cxn ang="0">
                  <a:pos x="187" y="609"/>
                </a:cxn>
                <a:cxn ang="0">
                  <a:pos x="168" y="535"/>
                </a:cxn>
                <a:cxn ang="0">
                  <a:pos x="175" y="445"/>
                </a:cxn>
                <a:cxn ang="0">
                  <a:pos x="187" y="416"/>
                </a:cxn>
                <a:cxn ang="0">
                  <a:pos x="221" y="395"/>
                </a:cxn>
                <a:cxn ang="0">
                  <a:pos x="253" y="393"/>
                </a:cxn>
                <a:cxn ang="0">
                  <a:pos x="279" y="408"/>
                </a:cxn>
                <a:cxn ang="0">
                  <a:pos x="296" y="452"/>
                </a:cxn>
                <a:cxn ang="0">
                  <a:pos x="296" y="523"/>
                </a:cxn>
                <a:cxn ang="0">
                  <a:pos x="271" y="593"/>
                </a:cxn>
                <a:cxn ang="0">
                  <a:pos x="252" y="625"/>
                </a:cxn>
                <a:cxn ang="0">
                  <a:pos x="257" y="644"/>
                </a:cxn>
                <a:cxn ang="0">
                  <a:pos x="270" y="655"/>
                </a:cxn>
                <a:cxn ang="0">
                  <a:pos x="294" y="663"/>
                </a:cxn>
                <a:cxn ang="0">
                  <a:pos x="313" y="663"/>
                </a:cxn>
                <a:cxn ang="0">
                  <a:pos x="336" y="657"/>
                </a:cxn>
                <a:cxn ang="0">
                  <a:pos x="359" y="635"/>
                </a:cxn>
                <a:cxn ang="0">
                  <a:pos x="375" y="599"/>
                </a:cxn>
                <a:cxn ang="0">
                  <a:pos x="381" y="542"/>
                </a:cxn>
                <a:cxn ang="0">
                  <a:pos x="377" y="421"/>
                </a:cxn>
                <a:cxn ang="0">
                  <a:pos x="374" y="308"/>
                </a:cxn>
                <a:cxn ang="0">
                  <a:pos x="392" y="229"/>
                </a:cxn>
                <a:cxn ang="0">
                  <a:pos x="388" y="125"/>
                </a:cxn>
                <a:cxn ang="0">
                  <a:pos x="350" y="57"/>
                </a:cxn>
                <a:cxn ang="0">
                  <a:pos x="282" y="14"/>
                </a:cxn>
                <a:cxn ang="0">
                  <a:pos x="185" y="11"/>
                </a:cxn>
                <a:cxn ang="0">
                  <a:pos x="93" y="42"/>
                </a:cxn>
                <a:cxn ang="0">
                  <a:pos x="17" y="101"/>
                </a:cxn>
              </a:cxnLst>
              <a:rect l="0" t="0" r="0" b="0"/>
              <a:pathLst>
                <a:path w="460" h="778">
                  <a:moveTo>
                    <a:pt x="19" y="117"/>
                  </a:moveTo>
                  <a:lnTo>
                    <a:pt x="8" y="158"/>
                  </a:lnTo>
                  <a:lnTo>
                    <a:pt x="2" y="190"/>
                  </a:lnTo>
                  <a:lnTo>
                    <a:pt x="0" y="224"/>
                  </a:lnTo>
                  <a:lnTo>
                    <a:pt x="0" y="254"/>
                  </a:lnTo>
                  <a:lnTo>
                    <a:pt x="6" y="297"/>
                  </a:lnTo>
                  <a:lnTo>
                    <a:pt x="16" y="332"/>
                  </a:lnTo>
                  <a:lnTo>
                    <a:pt x="24" y="364"/>
                  </a:lnTo>
                  <a:lnTo>
                    <a:pt x="40" y="401"/>
                  </a:lnTo>
                  <a:lnTo>
                    <a:pt x="62" y="431"/>
                  </a:lnTo>
                  <a:lnTo>
                    <a:pt x="72" y="460"/>
                  </a:lnTo>
                  <a:lnTo>
                    <a:pt x="91" y="495"/>
                  </a:lnTo>
                  <a:lnTo>
                    <a:pt x="99" y="533"/>
                  </a:lnTo>
                  <a:lnTo>
                    <a:pt x="110" y="594"/>
                  </a:lnTo>
                  <a:lnTo>
                    <a:pt x="112" y="656"/>
                  </a:lnTo>
                  <a:lnTo>
                    <a:pt x="115" y="696"/>
                  </a:lnTo>
                  <a:lnTo>
                    <a:pt x="110" y="731"/>
                  </a:lnTo>
                  <a:lnTo>
                    <a:pt x="112" y="763"/>
                  </a:lnTo>
                  <a:lnTo>
                    <a:pt x="126" y="774"/>
                  </a:lnTo>
                  <a:lnTo>
                    <a:pt x="142" y="776"/>
                  </a:lnTo>
                  <a:lnTo>
                    <a:pt x="156" y="777"/>
                  </a:lnTo>
                  <a:lnTo>
                    <a:pt x="172" y="774"/>
                  </a:lnTo>
                  <a:lnTo>
                    <a:pt x="186" y="770"/>
                  </a:lnTo>
                  <a:lnTo>
                    <a:pt x="199" y="763"/>
                  </a:lnTo>
                  <a:lnTo>
                    <a:pt x="215" y="752"/>
                  </a:lnTo>
                  <a:lnTo>
                    <a:pt x="222" y="744"/>
                  </a:lnTo>
                  <a:lnTo>
                    <a:pt x="225" y="734"/>
                  </a:lnTo>
                  <a:lnTo>
                    <a:pt x="215" y="704"/>
                  </a:lnTo>
                  <a:lnTo>
                    <a:pt x="199" y="675"/>
                  </a:lnTo>
                  <a:lnTo>
                    <a:pt x="193" y="618"/>
                  </a:lnTo>
                  <a:lnTo>
                    <a:pt x="196" y="560"/>
                  </a:lnTo>
                  <a:lnTo>
                    <a:pt x="201" y="514"/>
                  </a:lnTo>
                  <a:lnTo>
                    <a:pt x="207" y="497"/>
                  </a:lnTo>
                  <a:lnTo>
                    <a:pt x="215" y="481"/>
                  </a:lnTo>
                  <a:lnTo>
                    <a:pt x="236" y="463"/>
                  </a:lnTo>
                  <a:lnTo>
                    <a:pt x="253" y="457"/>
                  </a:lnTo>
                  <a:lnTo>
                    <a:pt x="272" y="453"/>
                  </a:lnTo>
                  <a:lnTo>
                    <a:pt x="290" y="454"/>
                  </a:lnTo>
                  <a:lnTo>
                    <a:pt x="309" y="461"/>
                  </a:lnTo>
                  <a:lnTo>
                    <a:pt x="320" y="472"/>
                  </a:lnTo>
                  <a:lnTo>
                    <a:pt x="327" y="484"/>
                  </a:lnTo>
                  <a:lnTo>
                    <a:pt x="340" y="522"/>
                  </a:lnTo>
                  <a:lnTo>
                    <a:pt x="348" y="562"/>
                  </a:lnTo>
                  <a:lnTo>
                    <a:pt x="340" y="605"/>
                  </a:lnTo>
                  <a:lnTo>
                    <a:pt x="322" y="648"/>
                  </a:lnTo>
                  <a:lnTo>
                    <a:pt x="311" y="685"/>
                  </a:lnTo>
                  <a:lnTo>
                    <a:pt x="292" y="707"/>
                  </a:lnTo>
                  <a:lnTo>
                    <a:pt x="289" y="723"/>
                  </a:lnTo>
                  <a:lnTo>
                    <a:pt x="290" y="734"/>
                  </a:lnTo>
                  <a:lnTo>
                    <a:pt x="295" y="744"/>
                  </a:lnTo>
                  <a:lnTo>
                    <a:pt x="302" y="751"/>
                  </a:lnTo>
                  <a:lnTo>
                    <a:pt x="310" y="757"/>
                  </a:lnTo>
                  <a:lnTo>
                    <a:pt x="324" y="763"/>
                  </a:lnTo>
                  <a:lnTo>
                    <a:pt x="337" y="766"/>
                  </a:lnTo>
                  <a:lnTo>
                    <a:pt x="349" y="767"/>
                  </a:lnTo>
                  <a:lnTo>
                    <a:pt x="359" y="766"/>
                  </a:lnTo>
                  <a:lnTo>
                    <a:pt x="375" y="763"/>
                  </a:lnTo>
                  <a:lnTo>
                    <a:pt x="386" y="760"/>
                  </a:lnTo>
                  <a:lnTo>
                    <a:pt x="396" y="755"/>
                  </a:lnTo>
                  <a:lnTo>
                    <a:pt x="412" y="734"/>
                  </a:lnTo>
                  <a:lnTo>
                    <a:pt x="425" y="708"/>
                  </a:lnTo>
                  <a:lnTo>
                    <a:pt x="430" y="693"/>
                  </a:lnTo>
                  <a:lnTo>
                    <a:pt x="434" y="677"/>
                  </a:lnTo>
                  <a:lnTo>
                    <a:pt x="437" y="627"/>
                  </a:lnTo>
                  <a:lnTo>
                    <a:pt x="434" y="570"/>
                  </a:lnTo>
                  <a:lnTo>
                    <a:pt x="432" y="487"/>
                  </a:lnTo>
                  <a:lnTo>
                    <a:pt x="429" y="425"/>
                  </a:lnTo>
                  <a:lnTo>
                    <a:pt x="429" y="356"/>
                  </a:lnTo>
                  <a:lnTo>
                    <a:pt x="434" y="315"/>
                  </a:lnTo>
                  <a:lnTo>
                    <a:pt x="450" y="265"/>
                  </a:lnTo>
                  <a:lnTo>
                    <a:pt x="459" y="222"/>
                  </a:lnTo>
                  <a:lnTo>
                    <a:pt x="445" y="144"/>
                  </a:lnTo>
                  <a:lnTo>
                    <a:pt x="429" y="99"/>
                  </a:lnTo>
                  <a:lnTo>
                    <a:pt x="402" y="66"/>
                  </a:lnTo>
                  <a:lnTo>
                    <a:pt x="367" y="37"/>
                  </a:lnTo>
                  <a:lnTo>
                    <a:pt x="324" y="16"/>
                  </a:lnTo>
                  <a:lnTo>
                    <a:pt x="255" y="0"/>
                  </a:lnTo>
                  <a:lnTo>
                    <a:pt x="212" y="13"/>
                  </a:lnTo>
                  <a:lnTo>
                    <a:pt x="155" y="24"/>
                  </a:lnTo>
                  <a:lnTo>
                    <a:pt x="107" y="48"/>
                  </a:lnTo>
                  <a:lnTo>
                    <a:pt x="56" y="80"/>
                  </a:lnTo>
                  <a:lnTo>
                    <a:pt x="19" y="117"/>
                  </a:lnTo>
                </a:path>
              </a:pathLst>
            </a:custGeom>
            <a:solidFill>
              <a:srgbClr val="3B3B3B">
                <a:alpha val="100000"/>
              </a:srgbClr>
            </a:solid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62477" name="Freeform 17"/>
            <p:cNvSpPr/>
            <p:nvPr/>
          </p:nvSpPr>
          <p:spPr>
            <a:xfrm>
              <a:off x="3838" y="2691"/>
              <a:ext cx="307" cy="340"/>
            </a:xfrm>
            <a:custGeom>
              <a:avLst/>
              <a:gdLst/>
              <a:ahLst/>
              <a:cxnLst>
                <a:cxn ang="0">
                  <a:pos x="0" y="36"/>
                </a:cxn>
                <a:cxn ang="0">
                  <a:pos x="32" y="56"/>
                </a:cxn>
                <a:cxn ang="0">
                  <a:pos x="69" y="65"/>
                </a:cxn>
                <a:cxn ang="0">
                  <a:pos x="112" y="65"/>
                </a:cxn>
                <a:cxn ang="0">
                  <a:pos x="145" y="79"/>
                </a:cxn>
                <a:cxn ang="0">
                  <a:pos x="161" y="118"/>
                </a:cxn>
                <a:cxn ang="0">
                  <a:pos x="180" y="148"/>
                </a:cxn>
                <a:cxn ang="0">
                  <a:pos x="205" y="182"/>
                </a:cxn>
                <a:cxn ang="0">
                  <a:pos x="218" y="222"/>
                </a:cxn>
                <a:cxn ang="0">
                  <a:pos x="230" y="265"/>
                </a:cxn>
                <a:cxn ang="0">
                  <a:pos x="230" y="292"/>
                </a:cxn>
                <a:cxn ang="0">
                  <a:pos x="223" y="312"/>
                </a:cxn>
                <a:cxn ang="0">
                  <a:pos x="207" y="319"/>
                </a:cxn>
                <a:cxn ang="0">
                  <a:pos x="190" y="311"/>
                </a:cxn>
                <a:cxn ang="0">
                  <a:pos x="182" y="301"/>
                </a:cxn>
                <a:cxn ang="0">
                  <a:pos x="182" y="284"/>
                </a:cxn>
                <a:cxn ang="0">
                  <a:pos x="167" y="261"/>
                </a:cxn>
                <a:cxn ang="0">
                  <a:pos x="157" y="275"/>
                </a:cxn>
                <a:cxn ang="0">
                  <a:pos x="151" y="292"/>
                </a:cxn>
                <a:cxn ang="0">
                  <a:pos x="151" y="316"/>
                </a:cxn>
                <a:cxn ang="0">
                  <a:pos x="157" y="330"/>
                </a:cxn>
                <a:cxn ang="0">
                  <a:pos x="170" y="339"/>
                </a:cxn>
                <a:cxn ang="0">
                  <a:pos x="186" y="324"/>
                </a:cxn>
                <a:cxn ang="0">
                  <a:pos x="224" y="322"/>
                </a:cxn>
                <a:cxn ang="0">
                  <a:pos x="257" y="324"/>
                </a:cxn>
                <a:cxn ang="0">
                  <a:pos x="271" y="339"/>
                </a:cxn>
                <a:cxn ang="0">
                  <a:pos x="292" y="317"/>
                </a:cxn>
                <a:cxn ang="0">
                  <a:pos x="302" y="287"/>
                </a:cxn>
                <a:cxn ang="0">
                  <a:pos x="304" y="224"/>
                </a:cxn>
                <a:cxn ang="0">
                  <a:pos x="292" y="169"/>
                </a:cxn>
                <a:cxn ang="0">
                  <a:pos x="287" y="142"/>
                </a:cxn>
                <a:cxn ang="0">
                  <a:pos x="280" y="104"/>
                </a:cxn>
                <a:cxn ang="0">
                  <a:pos x="277" y="60"/>
                </a:cxn>
                <a:cxn ang="0">
                  <a:pos x="285" y="26"/>
                </a:cxn>
                <a:cxn ang="0">
                  <a:pos x="292" y="3"/>
                </a:cxn>
              </a:cxnLst>
              <a:rect l="0" t="0" r="0" b="0"/>
              <a:pathLst>
                <a:path w="353" h="393">
                  <a:moveTo>
                    <a:pt x="13" y="0"/>
                  </a:moveTo>
                  <a:lnTo>
                    <a:pt x="0" y="42"/>
                  </a:lnTo>
                  <a:lnTo>
                    <a:pt x="13" y="57"/>
                  </a:lnTo>
                  <a:lnTo>
                    <a:pt x="37" y="65"/>
                  </a:lnTo>
                  <a:lnTo>
                    <a:pt x="57" y="71"/>
                  </a:lnTo>
                  <a:lnTo>
                    <a:pt x="79" y="75"/>
                  </a:lnTo>
                  <a:lnTo>
                    <a:pt x="104" y="76"/>
                  </a:lnTo>
                  <a:lnTo>
                    <a:pt x="129" y="75"/>
                  </a:lnTo>
                  <a:lnTo>
                    <a:pt x="159" y="71"/>
                  </a:lnTo>
                  <a:lnTo>
                    <a:pt x="167" y="91"/>
                  </a:lnTo>
                  <a:lnTo>
                    <a:pt x="176" y="115"/>
                  </a:lnTo>
                  <a:lnTo>
                    <a:pt x="185" y="136"/>
                  </a:lnTo>
                  <a:lnTo>
                    <a:pt x="195" y="155"/>
                  </a:lnTo>
                  <a:lnTo>
                    <a:pt x="207" y="171"/>
                  </a:lnTo>
                  <a:lnTo>
                    <a:pt x="227" y="195"/>
                  </a:lnTo>
                  <a:lnTo>
                    <a:pt x="236" y="210"/>
                  </a:lnTo>
                  <a:lnTo>
                    <a:pt x="243" y="231"/>
                  </a:lnTo>
                  <a:lnTo>
                    <a:pt x="251" y="257"/>
                  </a:lnTo>
                  <a:lnTo>
                    <a:pt x="259" y="281"/>
                  </a:lnTo>
                  <a:lnTo>
                    <a:pt x="264" y="306"/>
                  </a:lnTo>
                  <a:lnTo>
                    <a:pt x="265" y="321"/>
                  </a:lnTo>
                  <a:lnTo>
                    <a:pt x="265" y="337"/>
                  </a:lnTo>
                  <a:lnTo>
                    <a:pt x="263" y="350"/>
                  </a:lnTo>
                  <a:lnTo>
                    <a:pt x="256" y="361"/>
                  </a:lnTo>
                  <a:lnTo>
                    <a:pt x="248" y="368"/>
                  </a:lnTo>
                  <a:lnTo>
                    <a:pt x="238" y="369"/>
                  </a:lnTo>
                  <a:lnTo>
                    <a:pt x="227" y="365"/>
                  </a:lnTo>
                  <a:lnTo>
                    <a:pt x="219" y="360"/>
                  </a:lnTo>
                  <a:lnTo>
                    <a:pt x="214" y="355"/>
                  </a:lnTo>
                  <a:lnTo>
                    <a:pt x="209" y="348"/>
                  </a:lnTo>
                  <a:lnTo>
                    <a:pt x="208" y="338"/>
                  </a:lnTo>
                  <a:lnTo>
                    <a:pt x="209" y="328"/>
                  </a:lnTo>
                  <a:lnTo>
                    <a:pt x="212" y="320"/>
                  </a:lnTo>
                  <a:lnTo>
                    <a:pt x="192" y="302"/>
                  </a:lnTo>
                  <a:lnTo>
                    <a:pt x="185" y="310"/>
                  </a:lnTo>
                  <a:lnTo>
                    <a:pt x="181" y="318"/>
                  </a:lnTo>
                  <a:lnTo>
                    <a:pt x="177" y="326"/>
                  </a:lnTo>
                  <a:lnTo>
                    <a:pt x="174" y="337"/>
                  </a:lnTo>
                  <a:lnTo>
                    <a:pt x="172" y="350"/>
                  </a:lnTo>
                  <a:lnTo>
                    <a:pt x="174" y="365"/>
                  </a:lnTo>
                  <a:lnTo>
                    <a:pt x="176" y="372"/>
                  </a:lnTo>
                  <a:lnTo>
                    <a:pt x="181" y="381"/>
                  </a:lnTo>
                  <a:lnTo>
                    <a:pt x="189" y="388"/>
                  </a:lnTo>
                  <a:lnTo>
                    <a:pt x="195" y="392"/>
                  </a:lnTo>
                  <a:lnTo>
                    <a:pt x="201" y="384"/>
                  </a:lnTo>
                  <a:lnTo>
                    <a:pt x="214" y="375"/>
                  </a:lnTo>
                  <a:lnTo>
                    <a:pt x="232" y="372"/>
                  </a:lnTo>
                  <a:lnTo>
                    <a:pt x="257" y="372"/>
                  </a:lnTo>
                  <a:lnTo>
                    <a:pt x="276" y="371"/>
                  </a:lnTo>
                  <a:lnTo>
                    <a:pt x="296" y="374"/>
                  </a:lnTo>
                  <a:lnTo>
                    <a:pt x="305" y="381"/>
                  </a:lnTo>
                  <a:lnTo>
                    <a:pt x="312" y="392"/>
                  </a:lnTo>
                  <a:lnTo>
                    <a:pt x="329" y="378"/>
                  </a:lnTo>
                  <a:lnTo>
                    <a:pt x="336" y="366"/>
                  </a:lnTo>
                  <a:lnTo>
                    <a:pt x="344" y="349"/>
                  </a:lnTo>
                  <a:lnTo>
                    <a:pt x="347" y="332"/>
                  </a:lnTo>
                  <a:lnTo>
                    <a:pt x="352" y="297"/>
                  </a:lnTo>
                  <a:lnTo>
                    <a:pt x="349" y="259"/>
                  </a:lnTo>
                  <a:lnTo>
                    <a:pt x="344" y="226"/>
                  </a:lnTo>
                  <a:lnTo>
                    <a:pt x="336" y="195"/>
                  </a:lnTo>
                  <a:lnTo>
                    <a:pt x="333" y="179"/>
                  </a:lnTo>
                  <a:lnTo>
                    <a:pt x="330" y="164"/>
                  </a:lnTo>
                  <a:lnTo>
                    <a:pt x="326" y="146"/>
                  </a:lnTo>
                  <a:lnTo>
                    <a:pt x="322" y="120"/>
                  </a:lnTo>
                  <a:lnTo>
                    <a:pt x="320" y="95"/>
                  </a:lnTo>
                  <a:lnTo>
                    <a:pt x="318" y="69"/>
                  </a:lnTo>
                  <a:lnTo>
                    <a:pt x="320" y="48"/>
                  </a:lnTo>
                  <a:lnTo>
                    <a:pt x="328" y="30"/>
                  </a:lnTo>
                  <a:lnTo>
                    <a:pt x="338" y="20"/>
                  </a:lnTo>
                  <a:lnTo>
                    <a:pt x="336" y="4"/>
                  </a:lnTo>
                  <a:lnTo>
                    <a:pt x="13" y="0"/>
                  </a:lnTo>
                </a:path>
              </a:pathLst>
            </a:custGeom>
            <a:solidFill>
              <a:srgbClr val="7F7F7F">
                <a:alpha val="100000"/>
              </a:srgbClr>
            </a:solidFill>
            <a:ln w="9525">
              <a:noFill/>
            </a:ln>
          </p:spPr>
          <p:txBody>
            <a:bodyPr/>
            <a:lstStyle/>
            <a:p>
              <a:endParaRPr lang="zh-CN" altLang="en-US"/>
            </a:p>
          </p:txBody>
        </p:sp>
        <p:sp>
          <p:nvSpPr>
            <p:cNvPr id="62478" name="Freeform 18"/>
            <p:cNvSpPr/>
            <p:nvPr/>
          </p:nvSpPr>
          <p:spPr>
            <a:xfrm>
              <a:off x="3633" y="2373"/>
              <a:ext cx="780" cy="664"/>
            </a:xfrm>
            <a:custGeom>
              <a:avLst/>
              <a:gdLst/>
              <a:ahLst/>
              <a:cxnLst>
                <a:cxn ang="0">
                  <a:pos x="268" y="13"/>
                </a:cxn>
                <a:cxn ang="0">
                  <a:pos x="212" y="20"/>
                </a:cxn>
                <a:cxn ang="0">
                  <a:pos x="153" y="36"/>
                </a:cxn>
                <a:cxn ang="0">
                  <a:pos x="77" y="67"/>
                </a:cxn>
                <a:cxn ang="0">
                  <a:pos x="30" y="112"/>
                </a:cxn>
                <a:cxn ang="0">
                  <a:pos x="4" y="163"/>
                </a:cxn>
                <a:cxn ang="0">
                  <a:pos x="2" y="224"/>
                </a:cxn>
                <a:cxn ang="0">
                  <a:pos x="23" y="271"/>
                </a:cxn>
                <a:cxn ang="0">
                  <a:pos x="81" y="288"/>
                </a:cxn>
                <a:cxn ang="0">
                  <a:pos x="200" y="346"/>
                </a:cxn>
                <a:cxn ang="0">
                  <a:pos x="261" y="367"/>
                </a:cxn>
                <a:cxn ang="0">
                  <a:pos x="324" y="371"/>
                </a:cxn>
                <a:cxn ang="0">
                  <a:pos x="365" y="405"/>
                </a:cxn>
                <a:cxn ang="0">
                  <a:pos x="392" y="455"/>
                </a:cxn>
                <a:cxn ang="0">
                  <a:pos x="424" y="507"/>
                </a:cxn>
                <a:cxn ang="0">
                  <a:pos x="442" y="571"/>
                </a:cxn>
                <a:cxn ang="0">
                  <a:pos x="441" y="610"/>
                </a:cxn>
                <a:cxn ang="0">
                  <a:pos x="419" y="626"/>
                </a:cxn>
                <a:cxn ang="0">
                  <a:pos x="398" y="614"/>
                </a:cxn>
                <a:cxn ang="0">
                  <a:pos x="394" y="591"/>
                </a:cxn>
                <a:cxn ang="0">
                  <a:pos x="373" y="575"/>
                </a:cxn>
                <a:cxn ang="0">
                  <a:pos x="363" y="598"/>
                </a:cxn>
                <a:cxn ang="0">
                  <a:pos x="365" y="629"/>
                </a:cxn>
                <a:cxn ang="0">
                  <a:pos x="384" y="648"/>
                </a:cxn>
                <a:cxn ang="0">
                  <a:pos x="428" y="663"/>
                </a:cxn>
                <a:cxn ang="0">
                  <a:pos x="470" y="655"/>
                </a:cxn>
                <a:cxn ang="0">
                  <a:pos x="499" y="634"/>
                </a:cxn>
                <a:cxn ang="0">
                  <a:pos x="514" y="593"/>
                </a:cxn>
                <a:cxn ang="0">
                  <a:pos x="512" y="501"/>
                </a:cxn>
                <a:cxn ang="0">
                  <a:pos x="499" y="449"/>
                </a:cxn>
                <a:cxn ang="0">
                  <a:pos x="491" y="388"/>
                </a:cxn>
                <a:cxn ang="0">
                  <a:pos x="495" y="340"/>
                </a:cxn>
                <a:cxn ang="0">
                  <a:pos x="540" y="341"/>
                </a:cxn>
                <a:cxn ang="0">
                  <a:pos x="605" y="348"/>
                </a:cxn>
                <a:cxn ang="0">
                  <a:pos x="645" y="311"/>
                </a:cxn>
                <a:cxn ang="0">
                  <a:pos x="681" y="279"/>
                </a:cxn>
                <a:cxn ang="0">
                  <a:pos x="720" y="247"/>
                </a:cxn>
                <a:cxn ang="0">
                  <a:pos x="752" y="222"/>
                </a:cxn>
                <a:cxn ang="0">
                  <a:pos x="772" y="199"/>
                </a:cxn>
                <a:cxn ang="0">
                  <a:pos x="779" y="165"/>
                </a:cxn>
                <a:cxn ang="0">
                  <a:pos x="770" y="125"/>
                </a:cxn>
                <a:cxn ang="0">
                  <a:pos x="749" y="93"/>
                </a:cxn>
                <a:cxn ang="0">
                  <a:pos x="716" y="54"/>
                </a:cxn>
                <a:cxn ang="0">
                  <a:pos x="668" y="23"/>
                </a:cxn>
                <a:cxn ang="0">
                  <a:pos x="618" y="6"/>
                </a:cxn>
                <a:cxn ang="0">
                  <a:pos x="547" y="1"/>
                </a:cxn>
                <a:cxn ang="0">
                  <a:pos x="499" y="4"/>
                </a:cxn>
                <a:cxn ang="0">
                  <a:pos x="473" y="15"/>
                </a:cxn>
                <a:cxn ang="0">
                  <a:pos x="430" y="8"/>
                </a:cxn>
                <a:cxn ang="0">
                  <a:pos x="381" y="7"/>
                </a:cxn>
                <a:cxn ang="0">
                  <a:pos x="329" y="21"/>
                </a:cxn>
              </a:cxnLst>
              <a:rect l="0" t="0" r="0" b="0"/>
              <a:pathLst>
                <a:path w="895" h="768">
                  <a:moveTo>
                    <a:pt x="354" y="32"/>
                  </a:moveTo>
                  <a:lnTo>
                    <a:pt x="323" y="18"/>
                  </a:lnTo>
                  <a:lnTo>
                    <a:pt x="307" y="15"/>
                  </a:lnTo>
                  <a:lnTo>
                    <a:pt x="290" y="16"/>
                  </a:lnTo>
                  <a:lnTo>
                    <a:pt x="263" y="19"/>
                  </a:lnTo>
                  <a:lnTo>
                    <a:pt x="243" y="23"/>
                  </a:lnTo>
                  <a:lnTo>
                    <a:pt x="211" y="30"/>
                  </a:lnTo>
                  <a:lnTo>
                    <a:pt x="191" y="36"/>
                  </a:lnTo>
                  <a:lnTo>
                    <a:pt x="175" y="42"/>
                  </a:lnTo>
                  <a:lnTo>
                    <a:pt x="148" y="51"/>
                  </a:lnTo>
                  <a:lnTo>
                    <a:pt x="111" y="65"/>
                  </a:lnTo>
                  <a:lnTo>
                    <a:pt x="88" y="77"/>
                  </a:lnTo>
                  <a:lnTo>
                    <a:pt x="72" y="89"/>
                  </a:lnTo>
                  <a:lnTo>
                    <a:pt x="52" y="109"/>
                  </a:lnTo>
                  <a:lnTo>
                    <a:pt x="34" y="129"/>
                  </a:lnTo>
                  <a:lnTo>
                    <a:pt x="18" y="153"/>
                  </a:lnTo>
                  <a:lnTo>
                    <a:pt x="12" y="169"/>
                  </a:lnTo>
                  <a:lnTo>
                    <a:pt x="5" y="188"/>
                  </a:lnTo>
                  <a:lnTo>
                    <a:pt x="0" y="213"/>
                  </a:lnTo>
                  <a:lnTo>
                    <a:pt x="0" y="236"/>
                  </a:lnTo>
                  <a:lnTo>
                    <a:pt x="2" y="259"/>
                  </a:lnTo>
                  <a:lnTo>
                    <a:pt x="8" y="278"/>
                  </a:lnTo>
                  <a:lnTo>
                    <a:pt x="16" y="297"/>
                  </a:lnTo>
                  <a:lnTo>
                    <a:pt x="26" y="314"/>
                  </a:lnTo>
                  <a:lnTo>
                    <a:pt x="48" y="318"/>
                  </a:lnTo>
                  <a:lnTo>
                    <a:pt x="73" y="325"/>
                  </a:lnTo>
                  <a:lnTo>
                    <a:pt x="93" y="333"/>
                  </a:lnTo>
                  <a:lnTo>
                    <a:pt x="127" y="346"/>
                  </a:lnTo>
                  <a:lnTo>
                    <a:pt x="177" y="373"/>
                  </a:lnTo>
                  <a:lnTo>
                    <a:pt x="229" y="400"/>
                  </a:lnTo>
                  <a:lnTo>
                    <a:pt x="256" y="412"/>
                  </a:lnTo>
                  <a:lnTo>
                    <a:pt x="280" y="420"/>
                  </a:lnTo>
                  <a:lnTo>
                    <a:pt x="300" y="425"/>
                  </a:lnTo>
                  <a:lnTo>
                    <a:pt x="322" y="429"/>
                  </a:lnTo>
                  <a:lnTo>
                    <a:pt x="346" y="431"/>
                  </a:lnTo>
                  <a:lnTo>
                    <a:pt x="372" y="429"/>
                  </a:lnTo>
                  <a:lnTo>
                    <a:pt x="402" y="425"/>
                  </a:lnTo>
                  <a:lnTo>
                    <a:pt x="410" y="445"/>
                  </a:lnTo>
                  <a:lnTo>
                    <a:pt x="419" y="469"/>
                  </a:lnTo>
                  <a:lnTo>
                    <a:pt x="428" y="491"/>
                  </a:lnTo>
                  <a:lnTo>
                    <a:pt x="438" y="509"/>
                  </a:lnTo>
                  <a:lnTo>
                    <a:pt x="450" y="526"/>
                  </a:lnTo>
                  <a:lnTo>
                    <a:pt x="470" y="550"/>
                  </a:lnTo>
                  <a:lnTo>
                    <a:pt x="479" y="564"/>
                  </a:lnTo>
                  <a:lnTo>
                    <a:pt x="486" y="586"/>
                  </a:lnTo>
                  <a:lnTo>
                    <a:pt x="494" y="611"/>
                  </a:lnTo>
                  <a:lnTo>
                    <a:pt x="502" y="635"/>
                  </a:lnTo>
                  <a:lnTo>
                    <a:pt x="507" y="661"/>
                  </a:lnTo>
                  <a:lnTo>
                    <a:pt x="508" y="675"/>
                  </a:lnTo>
                  <a:lnTo>
                    <a:pt x="508" y="692"/>
                  </a:lnTo>
                  <a:lnTo>
                    <a:pt x="506" y="705"/>
                  </a:lnTo>
                  <a:lnTo>
                    <a:pt x="499" y="716"/>
                  </a:lnTo>
                  <a:lnTo>
                    <a:pt x="491" y="722"/>
                  </a:lnTo>
                  <a:lnTo>
                    <a:pt x="481" y="724"/>
                  </a:lnTo>
                  <a:lnTo>
                    <a:pt x="470" y="720"/>
                  </a:lnTo>
                  <a:lnTo>
                    <a:pt x="462" y="715"/>
                  </a:lnTo>
                  <a:lnTo>
                    <a:pt x="457" y="710"/>
                  </a:lnTo>
                  <a:lnTo>
                    <a:pt x="452" y="702"/>
                  </a:lnTo>
                  <a:lnTo>
                    <a:pt x="451" y="693"/>
                  </a:lnTo>
                  <a:lnTo>
                    <a:pt x="452" y="683"/>
                  </a:lnTo>
                  <a:lnTo>
                    <a:pt x="455" y="674"/>
                  </a:lnTo>
                  <a:lnTo>
                    <a:pt x="434" y="657"/>
                  </a:lnTo>
                  <a:lnTo>
                    <a:pt x="428" y="665"/>
                  </a:lnTo>
                  <a:lnTo>
                    <a:pt x="424" y="673"/>
                  </a:lnTo>
                  <a:lnTo>
                    <a:pt x="420" y="680"/>
                  </a:lnTo>
                  <a:lnTo>
                    <a:pt x="417" y="692"/>
                  </a:lnTo>
                  <a:lnTo>
                    <a:pt x="415" y="705"/>
                  </a:lnTo>
                  <a:lnTo>
                    <a:pt x="417" y="720"/>
                  </a:lnTo>
                  <a:lnTo>
                    <a:pt x="419" y="727"/>
                  </a:lnTo>
                  <a:lnTo>
                    <a:pt x="424" y="735"/>
                  </a:lnTo>
                  <a:lnTo>
                    <a:pt x="432" y="743"/>
                  </a:lnTo>
                  <a:lnTo>
                    <a:pt x="441" y="750"/>
                  </a:lnTo>
                  <a:lnTo>
                    <a:pt x="456" y="759"/>
                  </a:lnTo>
                  <a:lnTo>
                    <a:pt x="471" y="765"/>
                  </a:lnTo>
                  <a:lnTo>
                    <a:pt x="491" y="767"/>
                  </a:lnTo>
                  <a:lnTo>
                    <a:pt x="505" y="766"/>
                  </a:lnTo>
                  <a:lnTo>
                    <a:pt x="523" y="763"/>
                  </a:lnTo>
                  <a:lnTo>
                    <a:pt x="539" y="758"/>
                  </a:lnTo>
                  <a:lnTo>
                    <a:pt x="552" y="753"/>
                  </a:lnTo>
                  <a:lnTo>
                    <a:pt x="563" y="744"/>
                  </a:lnTo>
                  <a:lnTo>
                    <a:pt x="572" y="733"/>
                  </a:lnTo>
                  <a:lnTo>
                    <a:pt x="579" y="721"/>
                  </a:lnTo>
                  <a:lnTo>
                    <a:pt x="587" y="703"/>
                  </a:lnTo>
                  <a:lnTo>
                    <a:pt x="590" y="686"/>
                  </a:lnTo>
                  <a:lnTo>
                    <a:pt x="595" y="651"/>
                  </a:lnTo>
                  <a:lnTo>
                    <a:pt x="592" y="614"/>
                  </a:lnTo>
                  <a:lnTo>
                    <a:pt x="587" y="580"/>
                  </a:lnTo>
                  <a:lnTo>
                    <a:pt x="579" y="550"/>
                  </a:lnTo>
                  <a:lnTo>
                    <a:pt x="576" y="534"/>
                  </a:lnTo>
                  <a:lnTo>
                    <a:pt x="573" y="519"/>
                  </a:lnTo>
                  <a:lnTo>
                    <a:pt x="569" y="500"/>
                  </a:lnTo>
                  <a:lnTo>
                    <a:pt x="565" y="475"/>
                  </a:lnTo>
                  <a:lnTo>
                    <a:pt x="563" y="449"/>
                  </a:lnTo>
                  <a:lnTo>
                    <a:pt x="561" y="424"/>
                  </a:lnTo>
                  <a:lnTo>
                    <a:pt x="563" y="402"/>
                  </a:lnTo>
                  <a:lnTo>
                    <a:pt x="568" y="393"/>
                  </a:lnTo>
                  <a:lnTo>
                    <a:pt x="581" y="374"/>
                  </a:lnTo>
                  <a:lnTo>
                    <a:pt x="579" y="358"/>
                  </a:lnTo>
                  <a:lnTo>
                    <a:pt x="620" y="394"/>
                  </a:lnTo>
                  <a:lnTo>
                    <a:pt x="665" y="425"/>
                  </a:lnTo>
                  <a:lnTo>
                    <a:pt x="684" y="411"/>
                  </a:lnTo>
                  <a:lnTo>
                    <a:pt x="694" y="402"/>
                  </a:lnTo>
                  <a:lnTo>
                    <a:pt x="709" y="389"/>
                  </a:lnTo>
                  <a:lnTo>
                    <a:pt x="724" y="374"/>
                  </a:lnTo>
                  <a:lnTo>
                    <a:pt x="740" y="360"/>
                  </a:lnTo>
                  <a:lnTo>
                    <a:pt x="752" y="350"/>
                  </a:lnTo>
                  <a:lnTo>
                    <a:pt x="766" y="336"/>
                  </a:lnTo>
                  <a:lnTo>
                    <a:pt x="781" y="323"/>
                  </a:lnTo>
                  <a:lnTo>
                    <a:pt x="798" y="310"/>
                  </a:lnTo>
                  <a:lnTo>
                    <a:pt x="812" y="298"/>
                  </a:lnTo>
                  <a:lnTo>
                    <a:pt x="826" y="286"/>
                  </a:lnTo>
                  <a:lnTo>
                    <a:pt x="838" y="276"/>
                  </a:lnTo>
                  <a:lnTo>
                    <a:pt x="853" y="265"/>
                  </a:lnTo>
                  <a:lnTo>
                    <a:pt x="863" y="257"/>
                  </a:lnTo>
                  <a:lnTo>
                    <a:pt x="870" y="250"/>
                  </a:lnTo>
                  <a:lnTo>
                    <a:pt x="878" y="242"/>
                  </a:lnTo>
                  <a:lnTo>
                    <a:pt x="886" y="230"/>
                  </a:lnTo>
                  <a:lnTo>
                    <a:pt x="890" y="217"/>
                  </a:lnTo>
                  <a:lnTo>
                    <a:pt x="892" y="206"/>
                  </a:lnTo>
                  <a:lnTo>
                    <a:pt x="894" y="191"/>
                  </a:lnTo>
                  <a:lnTo>
                    <a:pt x="892" y="172"/>
                  </a:lnTo>
                  <a:lnTo>
                    <a:pt x="887" y="156"/>
                  </a:lnTo>
                  <a:lnTo>
                    <a:pt x="884" y="145"/>
                  </a:lnTo>
                  <a:lnTo>
                    <a:pt x="878" y="136"/>
                  </a:lnTo>
                  <a:lnTo>
                    <a:pt x="869" y="118"/>
                  </a:lnTo>
                  <a:lnTo>
                    <a:pt x="860" y="107"/>
                  </a:lnTo>
                  <a:lnTo>
                    <a:pt x="845" y="89"/>
                  </a:lnTo>
                  <a:lnTo>
                    <a:pt x="835" y="77"/>
                  </a:lnTo>
                  <a:lnTo>
                    <a:pt x="822" y="63"/>
                  </a:lnTo>
                  <a:lnTo>
                    <a:pt x="808" y="52"/>
                  </a:lnTo>
                  <a:lnTo>
                    <a:pt x="789" y="38"/>
                  </a:lnTo>
                  <a:lnTo>
                    <a:pt x="767" y="27"/>
                  </a:lnTo>
                  <a:lnTo>
                    <a:pt x="749" y="20"/>
                  </a:lnTo>
                  <a:lnTo>
                    <a:pt x="727" y="12"/>
                  </a:lnTo>
                  <a:lnTo>
                    <a:pt x="709" y="7"/>
                  </a:lnTo>
                  <a:lnTo>
                    <a:pt x="684" y="2"/>
                  </a:lnTo>
                  <a:lnTo>
                    <a:pt x="653" y="0"/>
                  </a:lnTo>
                  <a:lnTo>
                    <a:pt x="628" y="1"/>
                  </a:lnTo>
                  <a:lnTo>
                    <a:pt x="605" y="1"/>
                  </a:lnTo>
                  <a:lnTo>
                    <a:pt x="590" y="3"/>
                  </a:lnTo>
                  <a:lnTo>
                    <a:pt x="573" y="5"/>
                  </a:lnTo>
                  <a:lnTo>
                    <a:pt x="557" y="9"/>
                  </a:lnTo>
                  <a:lnTo>
                    <a:pt x="548" y="13"/>
                  </a:lnTo>
                  <a:lnTo>
                    <a:pt x="543" y="17"/>
                  </a:lnTo>
                  <a:lnTo>
                    <a:pt x="531" y="14"/>
                  </a:lnTo>
                  <a:lnTo>
                    <a:pt x="511" y="11"/>
                  </a:lnTo>
                  <a:lnTo>
                    <a:pt x="493" y="9"/>
                  </a:lnTo>
                  <a:lnTo>
                    <a:pt x="473" y="7"/>
                  </a:lnTo>
                  <a:lnTo>
                    <a:pt x="454" y="7"/>
                  </a:lnTo>
                  <a:lnTo>
                    <a:pt x="437" y="8"/>
                  </a:lnTo>
                  <a:lnTo>
                    <a:pt x="418" y="11"/>
                  </a:lnTo>
                  <a:lnTo>
                    <a:pt x="400" y="16"/>
                  </a:lnTo>
                  <a:lnTo>
                    <a:pt x="377" y="24"/>
                  </a:lnTo>
                  <a:lnTo>
                    <a:pt x="354" y="32"/>
                  </a:lnTo>
                </a:path>
              </a:pathLst>
            </a:custGeom>
            <a:solidFill>
              <a:srgbClr val="3B3B3B">
                <a:alpha val="100000"/>
              </a:srgbClr>
            </a:solid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62479" name="Freeform 19"/>
            <p:cNvSpPr/>
            <p:nvPr/>
          </p:nvSpPr>
          <p:spPr>
            <a:xfrm>
              <a:off x="4000" y="2759"/>
              <a:ext cx="112" cy="17"/>
            </a:xfrm>
            <a:custGeom>
              <a:avLst/>
              <a:gdLst/>
              <a:ahLst/>
              <a:cxnLst>
                <a:cxn ang="0">
                  <a:pos x="0" y="0"/>
                </a:cxn>
                <a:cxn ang="0">
                  <a:pos x="10" y="4"/>
                </a:cxn>
                <a:cxn ang="0">
                  <a:pos x="21" y="9"/>
                </a:cxn>
                <a:cxn ang="0">
                  <a:pos x="29" y="11"/>
                </a:cxn>
                <a:cxn ang="0">
                  <a:pos x="41" y="14"/>
                </a:cxn>
                <a:cxn ang="0">
                  <a:pos x="54" y="15"/>
                </a:cxn>
                <a:cxn ang="0">
                  <a:pos x="65" y="16"/>
                </a:cxn>
                <a:cxn ang="0">
                  <a:pos x="78" y="16"/>
                </a:cxn>
                <a:cxn ang="0">
                  <a:pos x="91" y="14"/>
                </a:cxn>
                <a:cxn ang="0">
                  <a:pos x="100" y="9"/>
                </a:cxn>
                <a:cxn ang="0">
                  <a:pos x="109" y="4"/>
                </a:cxn>
                <a:cxn ang="0">
                  <a:pos x="111" y="2"/>
                </a:cxn>
              </a:cxnLst>
              <a:rect l="0" t="0" r="0" b="0"/>
              <a:pathLst>
                <a:path w="129" h="20">
                  <a:moveTo>
                    <a:pt x="0" y="0"/>
                  </a:moveTo>
                  <a:lnTo>
                    <a:pt x="12" y="5"/>
                  </a:lnTo>
                  <a:lnTo>
                    <a:pt x="24" y="10"/>
                  </a:lnTo>
                  <a:lnTo>
                    <a:pt x="33" y="13"/>
                  </a:lnTo>
                  <a:lnTo>
                    <a:pt x="47" y="16"/>
                  </a:lnTo>
                  <a:lnTo>
                    <a:pt x="62" y="18"/>
                  </a:lnTo>
                  <a:lnTo>
                    <a:pt x="75" y="19"/>
                  </a:lnTo>
                  <a:lnTo>
                    <a:pt x="90" y="19"/>
                  </a:lnTo>
                  <a:lnTo>
                    <a:pt x="105" y="16"/>
                  </a:lnTo>
                  <a:lnTo>
                    <a:pt x="115" y="11"/>
                  </a:lnTo>
                  <a:lnTo>
                    <a:pt x="125" y="5"/>
                  </a:lnTo>
                  <a:lnTo>
                    <a:pt x="128" y="2"/>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62480" name="Freeform 20"/>
            <p:cNvSpPr/>
            <p:nvPr/>
          </p:nvSpPr>
          <p:spPr>
            <a:xfrm>
              <a:off x="4001" y="2747"/>
              <a:ext cx="113" cy="15"/>
            </a:xfrm>
            <a:custGeom>
              <a:avLst/>
              <a:gdLst/>
              <a:ahLst/>
              <a:cxnLst>
                <a:cxn ang="0">
                  <a:pos x="0" y="4"/>
                </a:cxn>
                <a:cxn ang="0">
                  <a:pos x="11" y="8"/>
                </a:cxn>
                <a:cxn ang="0">
                  <a:pos x="25" y="10"/>
                </a:cxn>
                <a:cxn ang="0">
                  <a:pos x="36" y="11"/>
                </a:cxn>
                <a:cxn ang="0">
                  <a:pos x="47" y="12"/>
                </a:cxn>
                <a:cxn ang="0">
                  <a:pos x="63" y="14"/>
                </a:cxn>
                <a:cxn ang="0">
                  <a:pos x="75" y="12"/>
                </a:cxn>
                <a:cxn ang="0">
                  <a:pos x="87" y="11"/>
                </a:cxn>
                <a:cxn ang="0">
                  <a:pos x="98" y="8"/>
                </a:cxn>
                <a:cxn ang="0">
                  <a:pos x="108" y="4"/>
                </a:cxn>
                <a:cxn ang="0">
                  <a:pos x="112" y="0"/>
                </a:cxn>
              </a:cxnLst>
              <a:rect l="0" t="0" r="0" b="0"/>
              <a:pathLst>
                <a:path w="130" h="17">
                  <a:moveTo>
                    <a:pt x="0" y="4"/>
                  </a:moveTo>
                  <a:lnTo>
                    <a:pt x="13" y="9"/>
                  </a:lnTo>
                  <a:lnTo>
                    <a:pt x="29" y="11"/>
                  </a:lnTo>
                  <a:lnTo>
                    <a:pt x="41" y="13"/>
                  </a:lnTo>
                  <a:lnTo>
                    <a:pt x="54" y="14"/>
                  </a:lnTo>
                  <a:lnTo>
                    <a:pt x="72" y="16"/>
                  </a:lnTo>
                  <a:lnTo>
                    <a:pt x="86" y="14"/>
                  </a:lnTo>
                  <a:lnTo>
                    <a:pt x="100" y="12"/>
                  </a:lnTo>
                  <a:lnTo>
                    <a:pt x="113" y="9"/>
                  </a:lnTo>
                  <a:lnTo>
                    <a:pt x="124" y="4"/>
                  </a:lnTo>
                  <a:lnTo>
                    <a:pt x="129" y="0"/>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62481" name="Freeform 21"/>
            <p:cNvSpPr/>
            <p:nvPr/>
          </p:nvSpPr>
          <p:spPr>
            <a:xfrm>
              <a:off x="4012" y="2701"/>
              <a:ext cx="104" cy="15"/>
            </a:xfrm>
            <a:custGeom>
              <a:avLst/>
              <a:gdLst/>
              <a:ahLst/>
              <a:cxnLst>
                <a:cxn ang="0">
                  <a:pos x="0" y="14"/>
                </a:cxn>
                <a:cxn ang="0">
                  <a:pos x="12" y="7"/>
                </a:cxn>
                <a:cxn ang="0">
                  <a:pos x="24" y="4"/>
                </a:cxn>
                <a:cxn ang="0">
                  <a:pos x="37" y="0"/>
                </a:cxn>
                <a:cxn ang="0">
                  <a:pos x="52" y="0"/>
                </a:cxn>
                <a:cxn ang="0">
                  <a:pos x="64" y="0"/>
                </a:cxn>
                <a:cxn ang="0">
                  <a:pos x="80" y="0"/>
                </a:cxn>
                <a:cxn ang="0">
                  <a:pos x="93" y="2"/>
                </a:cxn>
                <a:cxn ang="0">
                  <a:pos x="103" y="7"/>
                </a:cxn>
              </a:cxnLst>
              <a:rect l="0" t="0" r="0" b="0"/>
              <a:pathLst>
                <a:path w="119" h="17">
                  <a:moveTo>
                    <a:pt x="0" y="16"/>
                  </a:moveTo>
                  <a:lnTo>
                    <a:pt x="14" y="8"/>
                  </a:lnTo>
                  <a:lnTo>
                    <a:pt x="27" y="4"/>
                  </a:lnTo>
                  <a:lnTo>
                    <a:pt x="42" y="0"/>
                  </a:lnTo>
                  <a:lnTo>
                    <a:pt x="60" y="0"/>
                  </a:lnTo>
                  <a:lnTo>
                    <a:pt x="73" y="0"/>
                  </a:lnTo>
                  <a:lnTo>
                    <a:pt x="91" y="0"/>
                  </a:lnTo>
                  <a:lnTo>
                    <a:pt x="106" y="2"/>
                  </a:lnTo>
                  <a:lnTo>
                    <a:pt x="118" y="8"/>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62482" name="Freeform 22"/>
            <p:cNvSpPr/>
            <p:nvPr/>
          </p:nvSpPr>
          <p:spPr>
            <a:xfrm>
              <a:off x="3989" y="2657"/>
              <a:ext cx="128" cy="14"/>
            </a:xfrm>
            <a:custGeom>
              <a:avLst/>
              <a:gdLst/>
              <a:ahLst/>
              <a:cxnLst>
                <a:cxn ang="0">
                  <a:pos x="0" y="13"/>
                </a:cxn>
                <a:cxn ang="0">
                  <a:pos x="8" y="9"/>
                </a:cxn>
                <a:cxn ang="0">
                  <a:pos x="20" y="6"/>
                </a:cxn>
                <a:cxn ang="0">
                  <a:pos x="31" y="3"/>
                </a:cxn>
                <a:cxn ang="0">
                  <a:pos x="41" y="2"/>
                </a:cxn>
                <a:cxn ang="0">
                  <a:pos x="52" y="1"/>
                </a:cxn>
                <a:cxn ang="0">
                  <a:pos x="65" y="0"/>
                </a:cxn>
                <a:cxn ang="0">
                  <a:pos x="77" y="1"/>
                </a:cxn>
                <a:cxn ang="0">
                  <a:pos x="91" y="2"/>
                </a:cxn>
                <a:cxn ang="0">
                  <a:pos x="107" y="4"/>
                </a:cxn>
                <a:cxn ang="0">
                  <a:pos x="119" y="7"/>
                </a:cxn>
                <a:cxn ang="0">
                  <a:pos x="127" y="9"/>
                </a:cxn>
              </a:cxnLst>
              <a:rect l="0" t="0" r="0" b="0"/>
              <a:pathLst>
                <a:path w="147" h="17">
                  <a:moveTo>
                    <a:pt x="0" y="16"/>
                  </a:moveTo>
                  <a:lnTo>
                    <a:pt x="9" y="11"/>
                  </a:lnTo>
                  <a:lnTo>
                    <a:pt x="23" y="7"/>
                  </a:lnTo>
                  <a:lnTo>
                    <a:pt x="36" y="4"/>
                  </a:lnTo>
                  <a:lnTo>
                    <a:pt x="47" y="2"/>
                  </a:lnTo>
                  <a:lnTo>
                    <a:pt x="60" y="1"/>
                  </a:lnTo>
                  <a:lnTo>
                    <a:pt x="75" y="0"/>
                  </a:lnTo>
                  <a:lnTo>
                    <a:pt x="89" y="1"/>
                  </a:lnTo>
                  <a:lnTo>
                    <a:pt x="105" y="3"/>
                  </a:lnTo>
                  <a:lnTo>
                    <a:pt x="123" y="5"/>
                  </a:lnTo>
                  <a:lnTo>
                    <a:pt x="137" y="8"/>
                  </a:lnTo>
                  <a:lnTo>
                    <a:pt x="146" y="11"/>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62483" name="Freeform 23"/>
            <p:cNvSpPr/>
            <p:nvPr/>
          </p:nvSpPr>
          <p:spPr>
            <a:xfrm>
              <a:off x="3953" y="2594"/>
              <a:ext cx="169" cy="55"/>
            </a:xfrm>
            <a:custGeom>
              <a:avLst/>
              <a:gdLst/>
              <a:ahLst/>
              <a:cxnLst>
                <a:cxn ang="0">
                  <a:pos x="0" y="54"/>
                </a:cxn>
                <a:cxn ang="0">
                  <a:pos x="5" y="47"/>
                </a:cxn>
                <a:cxn ang="0">
                  <a:pos x="13" y="38"/>
                </a:cxn>
                <a:cxn ang="0">
                  <a:pos x="23" y="27"/>
                </a:cxn>
                <a:cxn ang="0">
                  <a:pos x="30" y="22"/>
                </a:cxn>
                <a:cxn ang="0">
                  <a:pos x="40" y="14"/>
                </a:cxn>
                <a:cxn ang="0">
                  <a:pos x="47" y="10"/>
                </a:cxn>
                <a:cxn ang="0">
                  <a:pos x="53" y="7"/>
                </a:cxn>
                <a:cxn ang="0">
                  <a:pos x="62" y="3"/>
                </a:cxn>
                <a:cxn ang="0">
                  <a:pos x="73" y="1"/>
                </a:cxn>
                <a:cxn ang="0">
                  <a:pos x="82" y="0"/>
                </a:cxn>
                <a:cxn ang="0">
                  <a:pos x="94" y="0"/>
                </a:cxn>
                <a:cxn ang="0">
                  <a:pos x="107" y="1"/>
                </a:cxn>
                <a:cxn ang="0">
                  <a:pos x="120" y="3"/>
                </a:cxn>
                <a:cxn ang="0">
                  <a:pos x="130" y="7"/>
                </a:cxn>
                <a:cxn ang="0">
                  <a:pos x="142" y="13"/>
                </a:cxn>
                <a:cxn ang="0">
                  <a:pos x="151" y="18"/>
                </a:cxn>
                <a:cxn ang="0">
                  <a:pos x="158" y="25"/>
                </a:cxn>
                <a:cxn ang="0">
                  <a:pos x="164" y="33"/>
                </a:cxn>
                <a:cxn ang="0">
                  <a:pos x="168" y="44"/>
                </a:cxn>
              </a:cxnLst>
              <a:rect l="0" t="0" r="0" b="0"/>
              <a:pathLst>
                <a:path w="194" h="63">
                  <a:moveTo>
                    <a:pt x="0" y="62"/>
                  </a:moveTo>
                  <a:lnTo>
                    <a:pt x="6" y="54"/>
                  </a:lnTo>
                  <a:lnTo>
                    <a:pt x="15" y="43"/>
                  </a:lnTo>
                  <a:lnTo>
                    <a:pt x="26" y="31"/>
                  </a:lnTo>
                  <a:lnTo>
                    <a:pt x="34" y="25"/>
                  </a:lnTo>
                  <a:lnTo>
                    <a:pt x="46" y="16"/>
                  </a:lnTo>
                  <a:lnTo>
                    <a:pt x="54" y="11"/>
                  </a:lnTo>
                  <a:lnTo>
                    <a:pt x="61" y="8"/>
                  </a:lnTo>
                  <a:lnTo>
                    <a:pt x="71" y="4"/>
                  </a:lnTo>
                  <a:lnTo>
                    <a:pt x="84" y="1"/>
                  </a:lnTo>
                  <a:lnTo>
                    <a:pt x="94" y="0"/>
                  </a:lnTo>
                  <a:lnTo>
                    <a:pt x="108" y="0"/>
                  </a:lnTo>
                  <a:lnTo>
                    <a:pt x="123" y="1"/>
                  </a:lnTo>
                  <a:lnTo>
                    <a:pt x="138" y="4"/>
                  </a:lnTo>
                  <a:lnTo>
                    <a:pt x="149" y="8"/>
                  </a:lnTo>
                  <a:lnTo>
                    <a:pt x="163" y="15"/>
                  </a:lnTo>
                  <a:lnTo>
                    <a:pt x="173" y="21"/>
                  </a:lnTo>
                  <a:lnTo>
                    <a:pt x="181" y="29"/>
                  </a:lnTo>
                  <a:lnTo>
                    <a:pt x="188" y="38"/>
                  </a:lnTo>
                  <a:lnTo>
                    <a:pt x="193" y="50"/>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62484" name="Freeform 24"/>
            <p:cNvSpPr/>
            <p:nvPr/>
          </p:nvSpPr>
          <p:spPr>
            <a:xfrm>
              <a:off x="3980" y="2544"/>
              <a:ext cx="121" cy="28"/>
            </a:xfrm>
            <a:custGeom>
              <a:avLst/>
              <a:gdLst/>
              <a:ahLst/>
              <a:cxnLst>
                <a:cxn ang="0">
                  <a:pos x="0" y="27"/>
                </a:cxn>
                <a:cxn ang="0">
                  <a:pos x="8" y="19"/>
                </a:cxn>
                <a:cxn ang="0">
                  <a:pos x="18" y="13"/>
                </a:cxn>
                <a:cxn ang="0">
                  <a:pos x="27" y="8"/>
                </a:cxn>
                <a:cxn ang="0">
                  <a:pos x="35" y="4"/>
                </a:cxn>
                <a:cxn ang="0">
                  <a:pos x="44" y="3"/>
                </a:cxn>
                <a:cxn ang="0">
                  <a:pos x="50" y="1"/>
                </a:cxn>
                <a:cxn ang="0">
                  <a:pos x="60" y="0"/>
                </a:cxn>
                <a:cxn ang="0">
                  <a:pos x="73" y="0"/>
                </a:cxn>
                <a:cxn ang="0">
                  <a:pos x="84" y="3"/>
                </a:cxn>
                <a:cxn ang="0">
                  <a:pos x="91" y="6"/>
                </a:cxn>
                <a:cxn ang="0">
                  <a:pos x="100" y="11"/>
                </a:cxn>
                <a:cxn ang="0">
                  <a:pos x="110" y="17"/>
                </a:cxn>
                <a:cxn ang="0">
                  <a:pos x="120" y="25"/>
                </a:cxn>
              </a:cxnLst>
              <a:rect l="0" t="0" r="0" b="0"/>
              <a:pathLst>
                <a:path w="139" h="32">
                  <a:moveTo>
                    <a:pt x="0" y="31"/>
                  </a:moveTo>
                  <a:lnTo>
                    <a:pt x="9" y="22"/>
                  </a:lnTo>
                  <a:lnTo>
                    <a:pt x="21" y="15"/>
                  </a:lnTo>
                  <a:lnTo>
                    <a:pt x="31" y="9"/>
                  </a:lnTo>
                  <a:lnTo>
                    <a:pt x="40" y="5"/>
                  </a:lnTo>
                  <a:lnTo>
                    <a:pt x="50" y="3"/>
                  </a:lnTo>
                  <a:lnTo>
                    <a:pt x="58" y="1"/>
                  </a:lnTo>
                  <a:lnTo>
                    <a:pt x="69" y="0"/>
                  </a:lnTo>
                  <a:lnTo>
                    <a:pt x="84" y="0"/>
                  </a:lnTo>
                  <a:lnTo>
                    <a:pt x="97" y="3"/>
                  </a:lnTo>
                  <a:lnTo>
                    <a:pt x="105" y="7"/>
                  </a:lnTo>
                  <a:lnTo>
                    <a:pt x="115" y="13"/>
                  </a:lnTo>
                  <a:lnTo>
                    <a:pt x="126" y="19"/>
                  </a:lnTo>
                  <a:lnTo>
                    <a:pt x="138" y="29"/>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62485" name="Freeform 25"/>
            <p:cNvSpPr/>
            <p:nvPr/>
          </p:nvSpPr>
          <p:spPr>
            <a:xfrm>
              <a:off x="3987" y="2509"/>
              <a:ext cx="116" cy="18"/>
            </a:xfrm>
            <a:custGeom>
              <a:avLst/>
              <a:gdLst/>
              <a:ahLst/>
              <a:cxnLst>
                <a:cxn ang="0">
                  <a:pos x="0" y="17"/>
                </a:cxn>
                <a:cxn ang="0">
                  <a:pos x="9" y="11"/>
                </a:cxn>
                <a:cxn ang="0">
                  <a:pos x="18" y="8"/>
                </a:cxn>
                <a:cxn ang="0">
                  <a:pos x="32" y="4"/>
                </a:cxn>
                <a:cxn ang="0">
                  <a:pos x="44" y="2"/>
                </a:cxn>
                <a:cxn ang="0">
                  <a:pos x="53" y="1"/>
                </a:cxn>
                <a:cxn ang="0">
                  <a:pos x="67" y="0"/>
                </a:cxn>
                <a:cxn ang="0">
                  <a:pos x="79" y="1"/>
                </a:cxn>
                <a:cxn ang="0">
                  <a:pos x="88" y="2"/>
                </a:cxn>
                <a:cxn ang="0">
                  <a:pos x="99" y="6"/>
                </a:cxn>
                <a:cxn ang="0">
                  <a:pos x="110" y="11"/>
                </a:cxn>
                <a:cxn ang="0">
                  <a:pos x="115" y="14"/>
                </a:cxn>
              </a:cxnLst>
              <a:rect l="0" t="0" r="0" b="0"/>
              <a:pathLst>
                <a:path w="133" h="21">
                  <a:moveTo>
                    <a:pt x="0" y="20"/>
                  </a:moveTo>
                  <a:lnTo>
                    <a:pt x="10" y="13"/>
                  </a:lnTo>
                  <a:lnTo>
                    <a:pt x="21" y="9"/>
                  </a:lnTo>
                  <a:lnTo>
                    <a:pt x="37" y="5"/>
                  </a:lnTo>
                  <a:lnTo>
                    <a:pt x="50" y="2"/>
                  </a:lnTo>
                  <a:lnTo>
                    <a:pt x="61" y="1"/>
                  </a:lnTo>
                  <a:lnTo>
                    <a:pt x="77" y="0"/>
                  </a:lnTo>
                  <a:lnTo>
                    <a:pt x="91" y="1"/>
                  </a:lnTo>
                  <a:lnTo>
                    <a:pt x="101" y="2"/>
                  </a:lnTo>
                  <a:lnTo>
                    <a:pt x="114" y="7"/>
                  </a:lnTo>
                  <a:lnTo>
                    <a:pt x="126" y="13"/>
                  </a:lnTo>
                  <a:lnTo>
                    <a:pt x="132" y="16"/>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grpSp>
          <p:nvGrpSpPr>
            <p:cNvPr id="62486" name="Group 26"/>
            <p:cNvGrpSpPr/>
            <p:nvPr/>
          </p:nvGrpSpPr>
          <p:grpSpPr>
            <a:xfrm>
              <a:off x="3933" y="2670"/>
              <a:ext cx="69" cy="89"/>
              <a:chOff x="4758" y="3127"/>
              <a:chExt cx="79" cy="102"/>
            </a:xfrm>
          </p:grpSpPr>
          <p:sp>
            <p:nvSpPr>
              <p:cNvPr id="62521" name="Freeform 27"/>
              <p:cNvSpPr/>
              <p:nvPr/>
            </p:nvSpPr>
            <p:spPr>
              <a:xfrm>
                <a:off x="4758" y="3127"/>
                <a:ext cx="79" cy="102"/>
              </a:xfrm>
              <a:custGeom>
                <a:avLst/>
                <a:gdLst/>
                <a:ahLst/>
                <a:cxnLst>
                  <a:cxn ang="0">
                    <a:pos x="18" y="0"/>
                  </a:cxn>
                  <a:cxn ang="0">
                    <a:pos x="34" y="2"/>
                  </a:cxn>
                  <a:cxn ang="0">
                    <a:pos x="42" y="4"/>
                  </a:cxn>
                  <a:cxn ang="0">
                    <a:pos x="50" y="8"/>
                  </a:cxn>
                  <a:cxn ang="0">
                    <a:pos x="54" y="13"/>
                  </a:cxn>
                  <a:cxn ang="0">
                    <a:pos x="58" y="19"/>
                  </a:cxn>
                  <a:cxn ang="0">
                    <a:pos x="60" y="27"/>
                  </a:cxn>
                  <a:cxn ang="0">
                    <a:pos x="62" y="34"/>
                  </a:cxn>
                  <a:cxn ang="0">
                    <a:pos x="63" y="39"/>
                  </a:cxn>
                  <a:cxn ang="0">
                    <a:pos x="69" y="38"/>
                  </a:cxn>
                  <a:cxn ang="0">
                    <a:pos x="75" y="38"/>
                  </a:cxn>
                  <a:cxn ang="0">
                    <a:pos x="78" y="43"/>
                  </a:cxn>
                  <a:cxn ang="0">
                    <a:pos x="78" y="49"/>
                  </a:cxn>
                  <a:cxn ang="0">
                    <a:pos x="74" y="59"/>
                  </a:cxn>
                  <a:cxn ang="0">
                    <a:pos x="66" y="72"/>
                  </a:cxn>
                  <a:cxn ang="0">
                    <a:pos x="59" y="82"/>
                  </a:cxn>
                  <a:cxn ang="0">
                    <a:pos x="53" y="89"/>
                  </a:cxn>
                  <a:cxn ang="0">
                    <a:pos x="48" y="95"/>
                  </a:cxn>
                  <a:cxn ang="0">
                    <a:pos x="42" y="99"/>
                  </a:cxn>
                  <a:cxn ang="0">
                    <a:pos x="33" y="101"/>
                  </a:cxn>
                  <a:cxn ang="0">
                    <a:pos x="25" y="100"/>
                  </a:cxn>
                  <a:cxn ang="0">
                    <a:pos x="18" y="98"/>
                  </a:cxn>
                  <a:cxn ang="0">
                    <a:pos x="14" y="93"/>
                  </a:cxn>
                  <a:cxn ang="0">
                    <a:pos x="9" y="88"/>
                  </a:cxn>
                  <a:cxn ang="0">
                    <a:pos x="5" y="82"/>
                  </a:cxn>
                  <a:cxn ang="0">
                    <a:pos x="2" y="74"/>
                  </a:cxn>
                  <a:cxn ang="0">
                    <a:pos x="0" y="65"/>
                  </a:cxn>
                  <a:cxn ang="0">
                    <a:pos x="0" y="53"/>
                  </a:cxn>
                  <a:cxn ang="0">
                    <a:pos x="3" y="43"/>
                  </a:cxn>
                  <a:cxn ang="0">
                    <a:pos x="8" y="29"/>
                  </a:cxn>
                  <a:cxn ang="0">
                    <a:pos x="10" y="18"/>
                  </a:cxn>
                  <a:cxn ang="0">
                    <a:pos x="15" y="8"/>
                  </a:cxn>
                  <a:cxn ang="0">
                    <a:pos x="18" y="0"/>
                  </a:cxn>
                </a:cxnLst>
                <a:rect l="0" t="0" r="0" b="0"/>
                <a:pathLst>
                  <a:path w="79" h="102">
                    <a:moveTo>
                      <a:pt x="18" y="0"/>
                    </a:moveTo>
                    <a:lnTo>
                      <a:pt x="34" y="2"/>
                    </a:lnTo>
                    <a:lnTo>
                      <a:pt x="42" y="4"/>
                    </a:lnTo>
                    <a:lnTo>
                      <a:pt x="50" y="8"/>
                    </a:lnTo>
                    <a:lnTo>
                      <a:pt x="54" y="13"/>
                    </a:lnTo>
                    <a:lnTo>
                      <a:pt x="58" y="19"/>
                    </a:lnTo>
                    <a:lnTo>
                      <a:pt x="60" y="27"/>
                    </a:lnTo>
                    <a:lnTo>
                      <a:pt x="62" y="34"/>
                    </a:lnTo>
                    <a:lnTo>
                      <a:pt x="63" y="39"/>
                    </a:lnTo>
                    <a:lnTo>
                      <a:pt x="69" y="38"/>
                    </a:lnTo>
                    <a:lnTo>
                      <a:pt x="75" y="38"/>
                    </a:lnTo>
                    <a:lnTo>
                      <a:pt x="78" y="43"/>
                    </a:lnTo>
                    <a:lnTo>
                      <a:pt x="78" y="49"/>
                    </a:lnTo>
                    <a:lnTo>
                      <a:pt x="74" y="59"/>
                    </a:lnTo>
                    <a:lnTo>
                      <a:pt x="66" y="72"/>
                    </a:lnTo>
                    <a:lnTo>
                      <a:pt x="59" y="82"/>
                    </a:lnTo>
                    <a:lnTo>
                      <a:pt x="53" y="89"/>
                    </a:lnTo>
                    <a:lnTo>
                      <a:pt x="48" y="95"/>
                    </a:lnTo>
                    <a:lnTo>
                      <a:pt x="42" y="99"/>
                    </a:lnTo>
                    <a:lnTo>
                      <a:pt x="33" y="101"/>
                    </a:lnTo>
                    <a:lnTo>
                      <a:pt x="25" y="100"/>
                    </a:lnTo>
                    <a:lnTo>
                      <a:pt x="18" y="98"/>
                    </a:lnTo>
                    <a:lnTo>
                      <a:pt x="14" y="93"/>
                    </a:lnTo>
                    <a:lnTo>
                      <a:pt x="9" y="88"/>
                    </a:lnTo>
                    <a:lnTo>
                      <a:pt x="5" y="82"/>
                    </a:lnTo>
                    <a:lnTo>
                      <a:pt x="2" y="74"/>
                    </a:lnTo>
                    <a:lnTo>
                      <a:pt x="0" y="65"/>
                    </a:lnTo>
                    <a:lnTo>
                      <a:pt x="0" y="53"/>
                    </a:lnTo>
                    <a:lnTo>
                      <a:pt x="3" y="43"/>
                    </a:lnTo>
                    <a:lnTo>
                      <a:pt x="8" y="29"/>
                    </a:lnTo>
                    <a:lnTo>
                      <a:pt x="10" y="18"/>
                    </a:lnTo>
                    <a:lnTo>
                      <a:pt x="15" y="8"/>
                    </a:lnTo>
                    <a:lnTo>
                      <a:pt x="18" y="0"/>
                    </a:lnTo>
                  </a:path>
                </a:pathLst>
              </a:custGeom>
              <a:solidFill>
                <a:srgbClr val="FFFFFF">
                  <a:alpha val="100000"/>
                </a:srgbClr>
              </a:solid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62522" name="Freeform 28"/>
              <p:cNvSpPr/>
              <p:nvPr/>
            </p:nvSpPr>
            <p:spPr>
              <a:xfrm>
                <a:off x="4787" y="3169"/>
                <a:ext cx="33" cy="23"/>
              </a:xfrm>
              <a:custGeom>
                <a:avLst/>
                <a:gdLst/>
                <a:ahLst/>
                <a:cxnLst>
                  <a:cxn ang="0">
                    <a:pos x="32" y="0"/>
                  </a:cxn>
                  <a:cxn ang="0">
                    <a:pos x="26" y="5"/>
                  </a:cxn>
                  <a:cxn ang="0">
                    <a:pos x="21" y="10"/>
                  </a:cxn>
                  <a:cxn ang="0">
                    <a:pos x="16" y="15"/>
                  </a:cxn>
                  <a:cxn ang="0">
                    <a:pos x="8" y="20"/>
                  </a:cxn>
                  <a:cxn ang="0">
                    <a:pos x="3" y="22"/>
                  </a:cxn>
                  <a:cxn ang="0">
                    <a:pos x="0" y="20"/>
                  </a:cxn>
                  <a:cxn ang="0">
                    <a:pos x="0" y="15"/>
                  </a:cxn>
                </a:cxnLst>
                <a:rect l="0" t="0" r="0" b="0"/>
                <a:pathLst>
                  <a:path w="33" h="23">
                    <a:moveTo>
                      <a:pt x="32" y="0"/>
                    </a:moveTo>
                    <a:lnTo>
                      <a:pt x="26" y="5"/>
                    </a:lnTo>
                    <a:lnTo>
                      <a:pt x="21" y="10"/>
                    </a:lnTo>
                    <a:lnTo>
                      <a:pt x="16" y="15"/>
                    </a:lnTo>
                    <a:lnTo>
                      <a:pt x="8" y="20"/>
                    </a:lnTo>
                    <a:lnTo>
                      <a:pt x="3" y="22"/>
                    </a:lnTo>
                    <a:lnTo>
                      <a:pt x="0" y="20"/>
                    </a:lnTo>
                    <a:lnTo>
                      <a:pt x="0" y="15"/>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grpSp>
        <p:sp>
          <p:nvSpPr>
            <p:cNvPr id="62487" name="Freeform 29"/>
            <p:cNvSpPr/>
            <p:nvPr/>
          </p:nvSpPr>
          <p:spPr>
            <a:xfrm>
              <a:off x="3918" y="2523"/>
              <a:ext cx="49" cy="172"/>
            </a:xfrm>
            <a:custGeom>
              <a:avLst/>
              <a:gdLst/>
              <a:ahLst/>
              <a:cxnLst>
                <a:cxn ang="0">
                  <a:pos x="0" y="2"/>
                </a:cxn>
                <a:cxn ang="0">
                  <a:pos x="9" y="0"/>
                </a:cxn>
                <a:cxn ang="0">
                  <a:pos x="19" y="1"/>
                </a:cxn>
                <a:cxn ang="0">
                  <a:pos x="29" y="3"/>
                </a:cxn>
                <a:cxn ang="0">
                  <a:pos x="38" y="9"/>
                </a:cxn>
                <a:cxn ang="0">
                  <a:pos x="42" y="15"/>
                </a:cxn>
                <a:cxn ang="0">
                  <a:pos x="46" y="23"/>
                </a:cxn>
                <a:cxn ang="0">
                  <a:pos x="47" y="30"/>
                </a:cxn>
                <a:cxn ang="0">
                  <a:pos x="48" y="41"/>
                </a:cxn>
                <a:cxn ang="0">
                  <a:pos x="47" y="51"/>
                </a:cxn>
                <a:cxn ang="0">
                  <a:pos x="45" y="62"/>
                </a:cxn>
                <a:cxn ang="0">
                  <a:pos x="42" y="73"/>
                </a:cxn>
                <a:cxn ang="0">
                  <a:pos x="39" y="82"/>
                </a:cxn>
                <a:cxn ang="0">
                  <a:pos x="35" y="92"/>
                </a:cxn>
                <a:cxn ang="0">
                  <a:pos x="29" y="104"/>
                </a:cxn>
                <a:cxn ang="0">
                  <a:pos x="24" y="111"/>
                </a:cxn>
                <a:cxn ang="0">
                  <a:pos x="21" y="120"/>
                </a:cxn>
                <a:cxn ang="0">
                  <a:pos x="17" y="136"/>
                </a:cxn>
                <a:cxn ang="0">
                  <a:pos x="16" y="147"/>
                </a:cxn>
                <a:cxn ang="0">
                  <a:pos x="17" y="158"/>
                </a:cxn>
                <a:cxn ang="0">
                  <a:pos x="21" y="167"/>
                </a:cxn>
                <a:cxn ang="0">
                  <a:pos x="24" y="171"/>
                </a:cxn>
              </a:cxnLst>
              <a:rect l="0" t="0" r="0" b="0"/>
              <a:pathLst>
                <a:path w="56" h="199">
                  <a:moveTo>
                    <a:pt x="0" y="2"/>
                  </a:moveTo>
                  <a:lnTo>
                    <a:pt x="10" y="0"/>
                  </a:lnTo>
                  <a:lnTo>
                    <a:pt x="22" y="1"/>
                  </a:lnTo>
                  <a:lnTo>
                    <a:pt x="33" y="4"/>
                  </a:lnTo>
                  <a:lnTo>
                    <a:pt x="43" y="10"/>
                  </a:lnTo>
                  <a:lnTo>
                    <a:pt x="48" y="17"/>
                  </a:lnTo>
                  <a:lnTo>
                    <a:pt x="52" y="27"/>
                  </a:lnTo>
                  <a:lnTo>
                    <a:pt x="54" y="35"/>
                  </a:lnTo>
                  <a:lnTo>
                    <a:pt x="55" y="48"/>
                  </a:lnTo>
                  <a:lnTo>
                    <a:pt x="54" y="59"/>
                  </a:lnTo>
                  <a:lnTo>
                    <a:pt x="51" y="72"/>
                  </a:lnTo>
                  <a:lnTo>
                    <a:pt x="48" y="84"/>
                  </a:lnTo>
                  <a:lnTo>
                    <a:pt x="45" y="95"/>
                  </a:lnTo>
                  <a:lnTo>
                    <a:pt x="40" y="107"/>
                  </a:lnTo>
                  <a:lnTo>
                    <a:pt x="33" y="120"/>
                  </a:lnTo>
                  <a:lnTo>
                    <a:pt x="27" y="129"/>
                  </a:lnTo>
                  <a:lnTo>
                    <a:pt x="24" y="139"/>
                  </a:lnTo>
                  <a:lnTo>
                    <a:pt x="19" y="157"/>
                  </a:lnTo>
                  <a:lnTo>
                    <a:pt x="18" y="170"/>
                  </a:lnTo>
                  <a:lnTo>
                    <a:pt x="19" y="183"/>
                  </a:lnTo>
                  <a:lnTo>
                    <a:pt x="24" y="193"/>
                  </a:lnTo>
                  <a:lnTo>
                    <a:pt x="27" y="198"/>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62488" name="Freeform 30"/>
            <p:cNvSpPr/>
            <p:nvPr/>
          </p:nvSpPr>
          <p:spPr>
            <a:xfrm>
              <a:off x="3889" y="2401"/>
              <a:ext cx="58" cy="228"/>
            </a:xfrm>
            <a:custGeom>
              <a:avLst/>
              <a:gdLst/>
              <a:ahLst/>
              <a:cxnLst>
                <a:cxn ang="0">
                  <a:pos x="54" y="0"/>
                </a:cxn>
                <a:cxn ang="0">
                  <a:pos x="42" y="9"/>
                </a:cxn>
                <a:cxn ang="0">
                  <a:pos x="31" y="16"/>
                </a:cxn>
                <a:cxn ang="0">
                  <a:pos x="23" y="24"/>
                </a:cxn>
                <a:cxn ang="0">
                  <a:pos x="14" y="35"/>
                </a:cxn>
                <a:cxn ang="0">
                  <a:pos x="6" y="46"/>
                </a:cxn>
                <a:cxn ang="0">
                  <a:pos x="2" y="57"/>
                </a:cxn>
                <a:cxn ang="0">
                  <a:pos x="0" y="66"/>
                </a:cxn>
                <a:cxn ang="0">
                  <a:pos x="0" y="75"/>
                </a:cxn>
                <a:cxn ang="0">
                  <a:pos x="3" y="84"/>
                </a:cxn>
                <a:cxn ang="0">
                  <a:pos x="8" y="90"/>
                </a:cxn>
                <a:cxn ang="0">
                  <a:pos x="12" y="97"/>
                </a:cxn>
                <a:cxn ang="0">
                  <a:pos x="17" y="103"/>
                </a:cxn>
                <a:cxn ang="0">
                  <a:pos x="12" y="106"/>
                </a:cxn>
                <a:cxn ang="0">
                  <a:pos x="8" y="112"/>
                </a:cxn>
                <a:cxn ang="0">
                  <a:pos x="6" y="117"/>
                </a:cxn>
                <a:cxn ang="0">
                  <a:pos x="3" y="124"/>
                </a:cxn>
                <a:cxn ang="0">
                  <a:pos x="3" y="131"/>
                </a:cxn>
                <a:cxn ang="0">
                  <a:pos x="5" y="138"/>
                </a:cxn>
                <a:cxn ang="0">
                  <a:pos x="10" y="144"/>
                </a:cxn>
                <a:cxn ang="0">
                  <a:pos x="16" y="149"/>
                </a:cxn>
                <a:cxn ang="0">
                  <a:pos x="24" y="155"/>
                </a:cxn>
                <a:cxn ang="0">
                  <a:pos x="31" y="165"/>
                </a:cxn>
                <a:cxn ang="0">
                  <a:pos x="40" y="175"/>
                </a:cxn>
                <a:cxn ang="0">
                  <a:pos x="46" y="186"/>
                </a:cxn>
                <a:cxn ang="0">
                  <a:pos x="51" y="200"/>
                </a:cxn>
                <a:cxn ang="0">
                  <a:pos x="55" y="215"/>
                </a:cxn>
                <a:cxn ang="0">
                  <a:pos x="57" y="227"/>
                </a:cxn>
              </a:cxnLst>
              <a:rect l="0" t="0" r="0" b="0"/>
              <a:pathLst>
                <a:path w="67" h="264">
                  <a:moveTo>
                    <a:pt x="62" y="0"/>
                  </a:moveTo>
                  <a:lnTo>
                    <a:pt x="48" y="10"/>
                  </a:lnTo>
                  <a:lnTo>
                    <a:pt x="36" y="19"/>
                  </a:lnTo>
                  <a:lnTo>
                    <a:pt x="26" y="28"/>
                  </a:lnTo>
                  <a:lnTo>
                    <a:pt x="16" y="40"/>
                  </a:lnTo>
                  <a:lnTo>
                    <a:pt x="7" y="53"/>
                  </a:lnTo>
                  <a:lnTo>
                    <a:pt x="2" y="66"/>
                  </a:lnTo>
                  <a:lnTo>
                    <a:pt x="0" y="76"/>
                  </a:lnTo>
                  <a:lnTo>
                    <a:pt x="0" y="87"/>
                  </a:lnTo>
                  <a:lnTo>
                    <a:pt x="4" y="97"/>
                  </a:lnTo>
                  <a:lnTo>
                    <a:pt x="9" y="104"/>
                  </a:lnTo>
                  <a:lnTo>
                    <a:pt x="14" y="112"/>
                  </a:lnTo>
                  <a:lnTo>
                    <a:pt x="20" y="119"/>
                  </a:lnTo>
                  <a:lnTo>
                    <a:pt x="14" y="123"/>
                  </a:lnTo>
                  <a:lnTo>
                    <a:pt x="9" y="130"/>
                  </a:lnTo>
                  <a:lnTo>
                    <a:pt x="7" y="135"/>
                  </a:lnTo>
                  <a:lnTo>
                    <a:pt x="4" y="144"/>
                  </a:lnTo>
                  <a:lnTo>
                    <a:pt x="4" y="152"/>
                  </a:lnTo>
                  <a:lnTo>
                    <a:pt x="6" y="160"/>
                  </a:lnTo>
                  <a:lnTo>
                    <a:pt x="12" y="167"/>
                  </a:lnTo>
                  <a:lnTo>
                    <a:pt x="19" y="173"/>
                  </a:lnTo>
                  <a:lnTo>
                    <a:pt x="28" y="180"/>
                  </a:lnTo>
                  <a:lnTo>
                    <a:pt x="36" y="191"/>
                  </a:lnTo>
                  <a:lnTo>
                    <a:pt x="46" y="203"/>
                  </a:lnTo>
                  <a:lnTo>
                    <a:pt x="53" y="215"/>
                  </a:lnTo>
                  <a:lnTo>
                    <a:pt x="59" y="231"/>
                  </a:lnTo>
                  <a:lnTo>
                    <a:pt x="63" y="249"/>
                  </a:lnTo>
                  <a:lnTo>
                    <a:pt x="66" y="263"/>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62489" name="Freeform 31"/>
            <p:cNvSpPr/>
            <p:nvPr/>
          </p:nvSpPr>
          <p:spPr>
            <a:xfrm>
              <a:off x="4131" y="2418"/>
              <a:ext cx="185" cy="51"/>
            </a:xfrm>
            <a:custGeom>
              <a:avLst/>
              <a:gdLst/>
              <a:ahLst/>
              <a:cxnLst>
                <a:cxn ang="0">
                  <a:pos x="0" y="50"/>
                </a:cxn>
                <a:cxn ang="0">
                  <a:pos x="17" y="48"/>
                </a:cxn>
                <a:cxn ang="0">
                  <a:pos x="35" y="43"/>
                </a:cxn>
                <a:cxn ang="0">
                  <a:pos x="49" y="34"/>
                </a:cxn>
                <a:cxn ang="0">
                  <a:pos x="60" y="23"/>
                </a:cxn>
                <a:cxn ang="0">
                  <a:pos x="71" y="13"/>
                </a:cxn>
                <a:cxn ang="0">
                  <a:pos x="78" y="4"/>
                </a:cxn>
                <a:cxn ang="0">
                  <a:pos x="87" y="3"/>
                </a:cxn>
                <a:cxn ang="0">
                  <a:pos x="103" y="0"/>
                </a:cxn>
                <a:cxn ang="0">
                  <a:pos x="121" y="0"/>
                </a:cxn>
                <a:cxn ang="0">
                  <a:pos x="133" y="0"/>
                </a:cxn>
                <a:cxn ang="0">
                  <a:pos x="149" y="6"/>
                </a:cxn>
                <a:cxn ang="0">
                  <a:pos x="165" y="10"/>
                </a:cxn>
                <a:cxn ang="0">
                  <a:pos x="184" y="19"/>
                </a:cxn>
                <a:cxn ang="0">
                  <a:pos x="172" y="21"/>
                </a:cxn>
                <a:cxn ang="0">
                  <a:pos x="163" y="24"/>
                </a:cxn>
                <a:cxn ang="0">
                  <a:pos x="158" y="30"/>
                </a:cxn>
                <a:cxn ang="0">
                  <a:pos x="156" y="36"/>
                </a:cxn>
              </a:cxnLst>
              <a:rect l="0" t="0" r="0" b="0"/>
              <a:pathLst>
                <a:path w="213" h="59">
                  <a:moveTo>
                    <a:pt x="0" y="58"/>
                  </a:moveTo>
                  <a:lnTo>
                    <a:pt x="19" y="55"/>
                  </a:lnTo>
                  <a:lnTo>
                    <a:pt x="40" y="50"/>
                  </a:lnTo>
                  <a:lnTo>
                    <a:pt x="56" y="39"/>
                  </a:lnTo>
                  <a:lnTo>
                    <a:pt x="69" y="27"/>
                  </a:lnTo>
                  <a:lnTo>
                    <a:pt x="82" y="15"/>
                  </a:lnTo>
                  <a:lnTo>
                    <a:pt x="90" y="5"/>
                  </a:lnTo>
                  <a:lnTo>
                    <a:pt x="100" y="3"/>
                  </a:lnTo>
                  <a:lnTo>
                    <a:pt x="119" y="0"/>
                  </a:lnTo>
                  <a:lnTo>
                    <a:pt x="139" y="0"/>
                  </a:lnTo>
                  <a:lnTo>
                    <a:pt x="153" y="0"/>
                  </a:lnTo>
                  <a:lnTo>
                    <a:pt x="171" y="7"/>
                  </a:lnTo>
                  <a:lnTo>
                    <a:pt x="190" y="12"/>
                  </a:lnTo>
                  <a:lnTo>
                    <a:pt x="212" y="22"/>
                  </a:lnTo>
                  <a:lnTo>
                    <a:pt x="198" y="24"/>
                  </a:lnTo>
                  <a:lnTo>
                    <a:pt x="188" y="28"/>
                  </a:lnTo>
                  <a:lnTo>
                    <a:pt x="182" y="35"/>
                  </a:lnTo>
                  <a:lnTo>
                    <a:pt x="180" y="42"/>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62490" name="Freeform 32"/>
            <p:cNvSpPr/>
            <p:nvPr/>
          </p:nvSpPr>
          <p:spPr>
            <a:xfrm>
              <a:off x="4305" y="2452"/>
              <a:ext cx="71" cy="101"/>
            </a:xfrm>
            <a:custGeom>
              <a:avLst/>
              <a:gdLst/>
              <a:ahLst/>
              <a:cxnLst>
                <a:cxn ang="0">
                  <a:pos x="31" y="0"/>
                </a:cxn>
                <a:cxn ang="0">
                  <a:pos x="19" y="3"/>
                </a:cxn>
                <a:cxn ang="0">
                  <a:pos x="9" y="10"/>
                </a:cxn>
                <a:cxn ang="0">
                  <a:pos x="3" y="20"/>
                </a:cxn>
                <a:cxn ang="0">
                  <a:pos x="0" y="30"/>
                </a:cxn>
                <a:cxn ang="0">
                  <a:pos x="23" y="30"/>
                </a:cxn>
                <a:cxn ang="0">
                  <a:pos x="40" y="32"/>
                </a:cxn>
                <a:cxn ang="0">
                  <a:pos x="53" y="38"/>
                </a:cxn>
                <a:cxn ang="0">
                  <a:pos x="63" y="46"/>
                </a:cxn>
                <a:cxn ang="0">
                  <a:pos x="68" y="55"/>
                </a:cxn>
                <a:cxn ang="0">
                  <a:pos x="70" y="64"/>
                </a:cxn>
                <a:cxn ang="0">
                  <a:pos x="70" y="76"/>
                </a:cxn>
                <a:cxn ang="0">
                  <a:pos x="66" y="90"/>
                </a:cxn>
                <a:cxn ang="0">
                  <a:pos x="61" y="100"/>
                </a:cxn>
              </a:cxnLst>
              <a:rect l="0" t="0" r="0" b="0"/>
              <a:pathLst>
                <a:path w="81" h="117">
                  <a:moveTo>
                    <a:pt x="35" y="0"/>
                  </a:moveTo>
                  <a:lnTo>
                    <a:pt x="22" y="3"/>
                  </a:lnTo>
                  <a:lnTo>
                    <a:pt x="10" y="12"/>
                  </a:lnTo>
                  <a:lnTo>
                    <a:pt x="3" y="23"/>
                  </a:lnTo>
                  <a:lnTo>
                    <a:pt x="0" y="35"/>
                  </a:lnTo>
                  <a:lnTo>
                    <a:pt x="26" y="35"/>
                  </a:lnTo>
                  <a:lnTo>
                    <a:pt x="46" y="37"/>
                  </a:lnTo>
                  <a:lnTo>
                    <a:pt x="61" y="44"/>
                  </a:lnTo>
                  <a:lnTo>
                    <a:pt x="72" y="53"/>
                  </a:lnTo>
                  <a:lnTo>
                    <a:pt x="78" y="64"/>
                  </a:lnTo>
                  <a:lnTo>
                    <a:pt x="80" y="74"/>
                  </a:lnTo>
                  <a:lnTo>
                    <a:pt x="80" y="88"/>
                  </a:lnTo>
                  <a:lnTo>
                    <a:pt x="75" y="104"/>
                  </a:lnTo>
                  <a:lnTo>
                    <a:pt x="70" y="116"/>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62491" name="Freeform 33"/>
            <p:cNvSpPr/>
            <p:nvPr/>
          </p:nvSpPr>
          <p:spPr>
            <a:xfrm>
              <a:off x="3670" y="2453"/>
              <a:ext cx="208" cy="53"/>
            </a:xfrm>
            <a:custGeom>
              <a:avLst/>
              <a:gdLst/>
              <a:ahLst/>
              <a:cxnLst>
                <a:cxn ang="0">
                  <a:pos x="0" y="52"/>
                </a:cxn>
                <a:cxn ang="0">
                  <a:pos x="13" y="50"/>
                </a:cxn>
                <a:cxn ang="0">
                  <a:pos x="27" y="43"/>
                </a:cxn>
                <a:cxn ang="0">
                  <a:pos x="41" y="34"/>
                </a:cxn>
                <a:cxn ang="0">
                  <a:pos x="45" y="27"/>
                </a:cxn>
                <a:cxn ang="0">
                  <a:pos x="44" y="15"/>
                </a:cxn>
                <a:cxn ang="0">
                  <a:pos x="59" y="10"/>
                </a:cxn>
                <a:cxn ang="0">
                  <a:pos x="60" y="10"/>
                </a:cxn>
                <a:cxn ang="0">
                  <a:pos x="73" y="9"/>
                </a:cxn>
                <a:cxn ang="0">
                  <a:pos x="75" y="9"/>
                </a:cxn>
                <a:cxn ang="0">
                  <a:pos x="91" y="6"/>
                </a:cxn>
                <a:cxn ang="0">
                  <a:pos x="112" y="3"/>
                </a:cxn>
                <a:cxn ang="0">
                  <a:pos x="113" y="3"/>
                </a:cxn>
                <a:cxn ang="0">
                  <a:pos x="131" y="3"/>
                </a:cxn>
                <a:cxn ang="0">
                  <a:pos x="151" y="3"/>
                </a:cxn>
                <a:cxn ang="0">
                  <a:pos x="174" y="3"/>
                </a:cxn>
                <a:cxn ang="0">
                  <a:pos x="204" y="3"/>
                </a:cxn>
                <a:cxn ang="0">
                  <a:pos x="204" y="2"/>
                </a:cxn>
                <a:cxn ang="0">
                  <a:pos x="202" y="0"/>
                </a:cxn>
                <a:cxn ang="0">
                  <a:pos x="207" y="2"/>
                </a:cxn>
              </a:cxnLst>
              <a:rect l="0" t="0" r="0" b="0"/>
              <a:pathLst>
                <a:path w="238" h="62">
                  <a:moveTo>
                    <a:pt x="0" y="61"/>
                  </a:moveTo>
                  <a:lnTo>
                    <a:pt x="15" y="58"/>
                  </a:lnTo>
                  <a:lnTo>
                    <a:pt x="31" y="50"/>
                  </a:lnTo>
                  <a:lnTo>
                    <a:pt x="47" y="40"/>
                  </a:lnTo>
                  <a:lnTo>
                    <a:pt x="52" y="31"/>
                  </a:lnTo>
                  <a:lnTo>
                    <a:pt x="50" y="18"/>
                  </a:lnTo>
                  <a:lnTo>
                    <a:pt x="68" y="12"/>
                  </a:lnTo>
                  <a:lnTo>
                    <a:pt x="69" y="12"/>
                  </a:lnTo>
                  <a:lnTo>
                    <a:pt x="84" y="10"/>
                  </a:lnTo>
                  <a:lnTo>
                    <a:pt x="86" y="10"/>
                  </a:lnTo>
                  <a:lnTo>
                    <a:pt x="104" y="7"/>
                  </a:lnTo>
                  <a:lnTo>
                    <a:pt x="128" y="3"/>
                  </a:lnTo>
                  <a:lnTo>
                    <a:pt x="129" y="4"/>
                  </a:lnTo>
                  <a:lnTo>
                    <a:pt x="150" y="3"/>
                  </a:lnTo>
                  <a:lnTo>
                    <a:pt x="173" y="3"/>
                  </a:lnTo>
                  <a:lnTo>
                    <a:pt x="199" y="3"/>
                  </a:lnTo>
                  <a:lnTo>
                    <a:pt x="233" y="3"/>
                  </a:lnTo>
                  <a:lnTo>
                    <a:pt x="233" y="2"/>
                  </a:lnTo>
                  <a:lnTo>
                    <a:pt x="231" y="0"/>
                  </a:lnTo>
                  <a:lnTo>
                    <a:pt x="237" y="2"/>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62492" name="Freeform 34"/>
            <p:cNvSpPr/>
            <p:nvPr/>
          </p:nvSpPr>
          <p:spPr>
            <a:xfrm>
              <a:off x="4136" y="2487"/>
              <a:ext cx="26" cy="135"/>
            </a:xfrm>
            <a:custGeom>
              <a:avLst/>
              <a:gdLst/>
              <a:ahLst/>
              <a:cxnLst>
                <a:cxn ang="0">
                  <a:pos x="2" y="0"/>
                </a:cxn>
                <a:cxn ang="0">
                  <a:pos x="8" y="0"/>
                </a:cxn>
                <a:cxn ang="0">
                  <a:pos x="11" y="1"/>
                </a:cxn>
                <a:cxn ang="0">
                  <a:pos x="16" y="4"/>
                </a:cxn>
                <a:cxn ang="0">
                  <a:pos x="20" y="9"/>
                </a:cxn>
                <a:cxn ang="0">
                  <a:pos x="23" y="14"/>
                </a:cxn>
                <a:cxn ang="0">
                  <a:pos x="24" y="20"/>
                </a:cxn>
                <a:cxn ang="0">
                  <a:pos x="25" y="27"/>
                </a:cxn>
                <a:cxn ang="0">
                  <a:pos x="25" y="33"/>
                </a:cxn>
                <a:cxn ang="0">
                  <a:pos x="24" y="40"/>
                </a:cxn>
                <a:cxn ang="0">
                  <a:pos x="23" y="46"/>
                </a:cxn>
                <a:cxn ang="0">
                  <a:pos x="23" y="54"/>
                </a:cxn>
                <a:cxn ang="0">
                  <a:pos x="21" y="60"/>
                </a:cxn>
                <a:cxn ang="0">
                  <a:pos x="18" y="71"/>
                </a:cxn>
                <a:cxn ang="0">
                  <a:pos x="16" y="79"/>
                </a:cxn>
                <a:cxn ang="0">
                  <a:pos x="14" y="86"/>
                </a:cxn>
                <a:cxn ang="0">
                  <a:pos x="10" y="93"/>
                </a:cxn>
                <a:cxn ang="0">
                  <a:pos x="8" y="100"/>
                </a:cxn>
                <a:cxn ang="0">
                  <a:pos x="5" y="106"/>
                </a:cxn>
                <a:cxn ang="0">
                  <a:pos x="2" y="113"/>
                </a:cxn>
                <a:cxn ang="0">
                  <a:pos x="0" y="125"/>
                </a:cxn>
                <a:cxn ang="0">
                  <a:pos x="0" y="134"/>
                </a:cxn>
              </a:cxnLst>
              <a:rect l="0" t="0" r="0" b="0"/>
              <a:pathLst>
                <a:path w="30" h="156">
                  <a:moveTo>
                    <a:pt x="2" y="0"/>
                  </a:moveTo>
                  <a:lnTo>
                    <a:pt x="9" y="0"/>
                  </a:lnTo>
                  <a:lnTo>
                    <a:pt x="13" y="1"/>
                  </a:lnTo>
                  <a:lnTo>
                    <a:pt x="19" y="5"/>
                  </a:lnTo>
                  <a:lnTo>
                    <a:pt x="23" y="10"/>
                  </a:lnTo>
                  <a:lnTo>
                    <a:pt x="26" y="16"/>
                  </a:lnTo>
                  <a:lnTo>
                    <a:pt x="28" y="23"/>
                  </a:lnTo>
                  <a:lnTo>
                    <a:pt x="29" y="31"/>
                  </a:lnTo>
                  <a:lnTo>
                    <a:pt x="29" y="38"/>
                  </a:lnTo>
                  <a:lnTo>
                    <a:pt x="28" y="46"/>
                  </a:lnTo>
                  <a:lnTo>
                    <a:pt x="27" y="53"/>
                  </a:lnTo>
                  <a:lnTo>
                    <a:pt x="26" y="62"/>
                  </a:lnTo>
                  <a:lnTo>
                    <a:pt x="24" y="69"/>
                  </a:lnTo>
                  <a:lnTo>
                    <a:pt x="21" y="82"/>
                  </a:lnTo>
                  <a:lnTo>
                    <a:pt x="19" y="91"/>
                  </a:lnTo>
                  <a:lnTo>
                    <a:pt x="16" y="99"/>
                  </a:lnTo>
                  <a:lnTo>
                    <a:pt x="12" y="108"/>
                  </a:lnTo>
                  <a:lnTo>
                    <a:pt x="9" y="116"/>
                  </a:lnTo>
                  <a:lnTo>
                    <a:pt x="6" y="123"/>
                  </a:lnTo>
                  <a:lnTo>
                    <a:pt x="2" y="131"/>
                  </a:lnTo>
                  <a:lnTo>
                    <a:pt x="0" y="145"/>
                  </a:lnTo>
                  <a:lnTo>
                    <a:pt x="0" y="155"/>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grpSp>
          <p:nvGrpSpPr>
            <p:cNvPr id="62493" name="Group 35"/>
            <p:cNvGrpSpPr/>
            <p:nvPr/>
          </p:nvGrpSpPr>
          <p:grpSpPr>
            <a:xfrm>
              <a:off x="3923" y="2527"/>
              <a:ext cx="228" cy="36"/>
              <a:chOff x="4746" y="2961"/>
              <a:chExt cx="261" cy="42"/>
            </a:xfrm>
          </p:grpSpPr>
          <p:grpSp>
            <p:nvGrpSpPr>
              <p:cNvPr id="62509" name="Group 36"/>
              <p:cNvGrpSpPr/>
              <p:nvPr/>
            </p:nvGrpSpPr>
            <p:grpSpPr>
              <a:xfrm>
                <a:off x="4973" y="2961"/>
                <a:ext cx="34" cy="34"/>
                <a:chOff x="4973" y="2961"/>
                <a:chExt cx="34" cy="34"/>
              </a:xfrm>
            </p:grpSpPr>
            <p:sp>
              <p:nvSpPr>
                <p:cNvPr id="62516" name="Oval 37"/>
                <p:cNvSpPr/>
                <p:nvPr/>
              </p:nvSpPr>
              <p:spPr>
                <a:xfrm>
                  <a:off x="4973" y="2962"/>
                  <a:ext cx="34" cy="33"/>
                </a:xfrm>
                <a:prstGeom prst="ellipse">
                  <a:avLst/>
                </a:prstGeom>
                <a:solidFill>
                  <a:srgbClr val="9F9F9F"/>
                </a:solidFill>
                <a:ln w="9525">
                  <a:noFill/>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2517" name="Oval 38"/>
                <p:cNvSpPr/>
                <p:nvPr/>
              </p:nvSpPr>
              <p:spPr>
                <a:xfrm>
                  <a:off x="4975" y="2961"/>
                  <a:ext cx="30" cy="30"/>
                </a:xfrm>
                <a:prstGeom prst="ellipse">
                  <a:avLst/>
                </a:prstGeom>
                <a:solidFill>
                  <a:srgbClr val="7F7F7F"/>
                </a:solidFill>
                <a:ln w="9525">
                  <a:noFill/>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2518" name="Oval 39"/>
                <p:cNvSpPr/>
                <p:nvPr/>
              </p:nvSpPr>
              <p:spPr>
                <a:xfrm>
                  <a:off x="4982" y="2968"/>
                  <a:ext cx="17" cy="16"/>
                </a:xfrm>
                <a:prstGeom prst="ellipse">
                  <a:avLst/>
                </a:prstGeom>
                <a:solidFill>
                  <a:srgbClr val="3F3F3F"/>
                </a:solidFill>
                <a:ln w="12700" cap="flat" cmpd="sng">
                  <a:solidFill>
                    <a:srgbClr val="5F5F5F"/>
                  </a:solidFill>
                  <a:prstDash val="solid"/>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2519" name="Oval 40"/>
                <p:cNvSpPr/>
                <p:nvPr/>
              </p:nvSpPr>
              <p:spPr>
                <a:xfrm>
                  <a:off x="4985" y="2969"/>
                  <a:ext cx="16" cy="16"/>
                </a:xfrm>
                <a:prstGeom prst="ellipse">
                  <a:avLst/>
                </a:prstGeom>
                <a:solidFill>
                  <a:srgbClr val="DFDFDF"/>
                </a:solidFill>
                <a:ln w="9525">
                  <a:noFill/>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2520" name="Oval 41"/>
                <p:cNvSpPr/>
                <p:nvPr/>
              </p:nvSpPr>
              <p:spPr>
                <a:xfrm>
                  <a:off x="4988" y="2971"/>
                  <a:ext cx="16" cy="16"/>
                </a:xfrm>
                <a:prstGeom prst="ellipse">
                  <a:avLst/>
                </a:prstGeom>
                <a:solidFill>
                  <a:srgbClr val="DFDFDF"/>
                </a:solidFill>
                <a:ln w="9525">
                  <a:noFill/>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grpSp>
          <p:grpSp>
            <p:nvGrpSpPr>
              <p:cNvPr id="62510" name="Group 42"/>
              <p:cNvGrpSpPr/>
              <p:nvPr/>
            </p:nvGrpSpPr>
            <p:grpSpPr>
              <a:xfrm>
                <a:off x="4746" y="2969"/>
                <a:ext cx="34" cy="34"/>
                <a:chOff x="4746" y="2969"/>
                <a:chExt cx="34" cy="34"/>
              </a:xfrm>
            </p:grpSpPr>
            <p:sp>
              <p:nvSpPr>
                <p:cNvPr id="62511" name="Oval 43"/>
                <p:cNvSpPr/>
                <p:nvPr/>
              </p:nvSpPr>
              <p:spPr>
                <a:xfrm>
                  <a:off x="4746" y="2970"/>
                  <a:ext cx="34" cy="33"/>
                </a:xfrm>
                <a:prstGeom prst="ellipse">
                  <a:avLst/>
                </a:prstGeom>
                <a:solidFill>
                  <a:srgbClr val="9F9F9F"/>
                </a:solidFill>
                <a:ln w="9525">
                  <a:noFill/>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2512" name="Oval 44"/>
                <p:cNvSpPr/>
                <p:nvPr/>
              </p:nvSpPr>
              <p:spPr>
                <a:xfrm>
                  <a:off x="4748" y="2969"/>
                  <a:ext cx="30" cy="30"/>
                </a:xfrm>
                <a:prstGeom prst="ellipse">
                  <a:avLst/>
                </a:prstGeom>
                <a:solidFill>
                  <a:srgbClr val="7F7F7F"/>
                </a:solidFill>
                <a:ln w="9525">
                  <a:noFill/>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2513" name="Oval 45"/>
                <p:cNvSpPr/>
                <p:nvPr/>
              </p:nvSpPr>
              <p:spPr>
                <a:xfrm>
                  <a:off x="4754" y="2976"/>
                  <a:ext cx="17" cy="16"/>
                </a:xfrm>
                <a:prstGeom prst="ellipse">
                  <a:avLst/>
                </a:prstGeom>
                <a:solidFill>
                  <a:srgbClr val="3F3F3F"/>
                </a:solidFill>
                <a:ln w="12700" cap="flat" cmpd="sng">
                  <a:solidFill>
                    <a:srgbClr val="5F5F5F"/>
                  </a:solidFill>
                  <a:prstDash val="solid"/>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2514" name="Oval 46"/>
                <p:cNvSpPr/>
                <p:nvPr/>
              </p:nvSpPr>
              <p:spPr>
                <a:xfrm>
                  <a:off x="4757" y="2977"/>
                  <a:ext cx="16" cy="16"/>
                </a:xfrm>
                <a:prstGeom prst="ellipse">
                  <a:avLst/>
                </a:prstGeom>
                <a:solidFill>
                  <a:srgbClr val="DFDFDF"/>
                </a:solidFill>
                <a:ln w="9525">
                  <a:noFill/>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2515" name="Oval 47"/>
                <p:cNvSpPr/>
                <p:nvPr/>
              </p:nvSpPr>
              <p:spPr>
                <a:xfrm>
                  <a:off x="4761" y="2979"/>
                  <a:ext cx="16" cy="16"/>
                </a:xfrm>
                <a:prstGeom prst="ellipse">
                  <a:avLst/>
                </a:prstGeom>
                <a:solidFill>
                  <a:srgbClr val="DFDFDF"/>
                </a:solidFill>
                <a:ln w="9525">
                  <a:noFill/>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grpSp>
        </p:grpSp>
        <p:sp>
          <p:nvSpPr>
            <p:cNvPr id="62494" name="Freeform 48"/>
            <p:cNvSpPr/>
            <p:nvPr/>
          </p:nvSpPr>
          <p:spPr>
            <a:xfrm>
              <a:off x="4130" y="2672"/>
              <a:ext cx="90" cy="107"/>
            </a:xfrm>
            <a:custGeom>
              <a:avLst/>
              <a:gdLst/>
              <a:ahLst/>
              <a:cxnLst>
                <a:cxn ang="0">
                  <a:pos x="18" y="0"/>
                </a:cxn>
                <a:cxn ang="0">
                  <a:pos x="12" y="4"/>
                </a:cxn>
                <a:cxn ang="0">
                  <a:pos x="10" y="10"/>
                </a:cxn>
                <a:cxn ang="0">
                  <a:pos x="9" y="16"/>
                </a:cxn>
                <a:cxn ang="0">
                  <a:pos x="9" y="22"/>
                </a:cxn>
                <a:cxn ang="0">
                  <a:pos x="8" y="26"/>
                </a:cxn>
                <a:cxn ang="0">
                  <a:pos x="6" y="33"/>
                </a:cxn>
                <a:cxn ang="0">
                  <a:pos x="3" y="35"/>
                </a:cxn>
                <a:cxn ang="0">
                  <a:pos x="0" y="41"/>
                </a:cxn>
                <a:cxn ang="0">
                  <a:pos x="20" y="62"/>
                </a:cxn>
                <a:cxn ang="0">
                  <a:pos x="35" y="77"/>
                </a:cxn>
                <a:cxn ang="0">
                  <a:pos x="48" y="86"/>
                </a:cxn>
                <a:cxn ang="0">
                  <a:pos x="60" y="95"/>
                </a:cxn>
                <a:cxn ang="0">
                  <a:pos x="75" y="103"/>
                </a:cxn>
                <a:cxn ang="0">
                  <a:pos x="82" y="105"/>
                </a:cxn>
                <a:cxn ang="0">
                  <a:pos x="88" y="106"/>
                </a:cxn>
                <a:cxn ang="0">
                  <a:pos x="87" y="98"/>
                </a:cxn>
                <a:cxn ang="0">
                  <a:pos x="89" y="70"/>
                </a:cxn>
                <a:cxn ang="0">
                  <a:pos x="77" y="55"/>
                </a:cxn>
                <a:cxn ang="0">
                  <a:pos x="63" y="41"/>
                </a:cxn>
                <a:cxn ang="0">
                  <a:pos x="44" y="22"/>
                </a:cxn>
                <a:cxn ang="0">
                  <a:pos x="29" y="8"/>
                </a:cxn>
                <a:cxn ang="0">
                  <a:pos x="18" y="0"/>
                </a:cxn>
              </a:cxnLst>
              <a:rect l="0" t="0" r="0" b="0"/>
              <a:pathLst>
                <a:path w="104" h="124">
                  <a:moveTo>
                    <a:pt x="21" y="0"/>
                  </a:moveTo>
                  <a:lnTo>
                    <a:pt x="14" y="5"/>
                  </a:lnTo>
                  <a:lnTo>
                    <a:pt x="12" y="12"/>
                  </a:lnTo>
                  <a:lnTo>
                    <a:pt x="10" y="19"/>
                  </a:lnTo>
                  <a:lnTo>
                    <a:pt x="10" y="25"/>
                  </a:lnTo>
                  <a:lnTo>
                    <a:pt x="9" y="30"/>
                  </a:lnTo>
                  <a:lnTo>
                    <a:pt x="7" y="38"/>
                  </a:lnTo>
                  <a:lnTo>
                    <a:pt x="4" y="41"/>
                  </a:lnTo>
                  <a:lnTo>
                    <a:pt x="0" y="47"/>
                  </a:lnTo>
                  <a:lnTo>
                    <a:pt x="23" y="72"/>
                  </a:lnTo>
                  <a:lnTo>
                    <a:pt x="41" y="89"/>
                  </a:lnTo>
                  <a:lnTo>
                    <a:pt x="55" y="100"/>
                  </a:lnTo>
                  <a:lnTo>
                    <a:pt x="69" y="110"/>
                  </a:lnTo>
                  <a:lnTo>
                    <a:pt x="87" y="119"/>
                  </a:lnTo>
                  <a:lnTo>
                    <a:pt x="95" y="122"/>
                  </a:lnTo>
                  <a:lnTo>
                    <a:pt x="102" y="123"/>
                  </a:lnTo>
                  <a:lnTo>
                    <a:pt x="101" y="114"/>
                  </a:lnTo>
                  <a:lnTo>
                    <a:pt x="103" y="81"/>
                  </a:lnTo>
                  <a:lnTo>
                    <a:pt x="89" y="64"/>
                  </a:lnTo>
                  <a:lnTo>
                    <a:pt x="73" y="47"/>
                  </a:lnTo>
                  <a:lnTo>
                    <a:pt x="51" y="26"/>
                  </a:lnTo>
                  <a:lnTo>
                    <a:pt x="34" y="9"/>
                  </a:lnTo>
                  <a:lnTo>
                    <a:pt x="21" y="0"/>
                  </a:lnTo>
                </a:path>
              </a:pathLst>
            </a:custGeom>
            <a:solidFill>
              <a:srgbClr val="7F7F7F">
                <a:alpha val="100000"/>
              </a:srgbClr>
            </a:solidFill>
            <a:ln w="9525">
              <a:noFill/>
            </a:ln>
          </p:spPr>
          <p:txBody>
            <a:bodyPr/>
            <a:lstStyle/>
            <a:p>
              <a:endParaRPr lang="zh-CN" altLang="en-US"/>
            </a:p>
          </p:txBody>
        </p:sp>
        <p:grpSp>
          <p:nvGrpSpPr>
            <p:cNvPr id="62495" name="Group 49"/>
            <p:cNvGrpSpPr/>
            <p:nvPr/>
          </p:nvGrpSpPr>
          <p:grpSpPr>
            <a:xfrm>
              <a:off x="4134" y="2665"/>
              <a:ext cx="109" cy="109"/>
              <a:chOff x="4988" y="3121"/>
              <a:chExt cx="125" cy="126"/>
            </a:xfrm>
          </p:grpSpPr>
          <p:sp>
            <p:nvSpPr>
              <p:cNvPr id="62507" name="Freeform 50"/>
              <p:cNvSpPr/>
              <p:nvPr/>
            </p:nvSpPr>
            <p:spPr>
              <a:xfrm>
                <a:off x="4988" y="3121"/>
                <a:ext cx="125" cy="126"/>
              </a:xfrm>
              <a:custGeom>
                <a:avLst/>
                <a:gdLst/>
                <a:ahLst/>
                <a:cxnLst>
                  <a:cxn ang="0">
                    <a:pos x="24" y="0"/>
                  </a:cxn>
                  <a:cxn ang="0">
                    <a:pos x="16" y="5"/>
                  </a:cxn>
                  <a:cxn ang="0">
                    <a:pos x="10" y="10"/>
                  </a:cxn>
                  <a:cxn ang="0">
                    <a:pos x="8" y="15"/>
                  </a:cxn>
                  <a:cxn ang="0">
                    <a:pos x="6" y="20"/>
                  </a:cxn>
                  <a:cxn ang="0">
                    <a:pos x="5" y="27"/>
                  </a:cxn>
                  <a:cxn ang="0">
                    <a:pos x="4" y="35"/>
                  </a:cxn>
                  <a:cxn ang="0">
                    <a:pos x="3" y="43"/>
                  </a:cxn>
                  <a:cxn ang="0">
                    <a:pos x="0" y="46"/>
                  </a:cxn>
                  <a:cxn ang="0">
                    <a:pos x="26" y="72"/>
                  </a:cxn>
                  <a:cxn ang="0">
                    <a:pos x="44" y="88"/>
                  </a:cxn>
                  <a:cxn ang="0">
                    <a:pos x="58" y="100"/>
                  </a:cxn>
                  <a:cxn ang="0">
                    <a:pos x="73" y="110"/>
                  </a:cxn>
                  <a:cxn ang="0">
                    <a:pos x="90" y="119"/>
                  </a:cxn>
                  <a:cxn ang="0">
                    <a:pos x="99" y="122"/>
                  </a:cxn>
                  <a:cxn ang="0">
                    <a:pos x="109" y="125"/>
                  </a:cxn>
                  <a:cxn ang="0">
                    <a:pos x="116" y="123"/>
                  </a:cxn>
                  <a:cxn ang="0">
                    <a:pos x="121" y="120"/>
                  </a:cxn>
                  <a:cxn ang="0">
                    <a:pos x="124" y="114"/>
                  </a:cxn>
                  <a:cxn ang="0">
                    <a:pos x="124" y="108"/>
                  </a:cxn>
                  <a:cxn ang="0">
                    <a:pos x="120" y="102"/>
                  </a:cxn>
                  <a:cxn ang="0">
                    <a:pos x="115" y="94"/>
                  </a:cxn>
                  <a:cxn ang="0">
                    <a:pos x="106" y="81"/>
                  </a:cxn>
                  <a:cxn ang="0">
                    <a:pos x="92" y="64"/>
                  </a:cxn>
                  <a:cxn ang="0">
                    <a:pos x="76" y="47"/>
                  </a:cxn>
                  <a:cxn ang="0">
                    <a:pos x="54" y="26"/>
                  </a:cxn>
                  <a:cxn ang="0">
                    <a:pos x="37" y="9"/>
                  </a:cxn>
                  <a:cxn ang="0">
                    <a:pos x="24" y="0"/>
                  </a:cxn>
                </a:cxnLst>
                <a:rect l="0" t="0" r="0" b="0"/>
                <a:pathLst>
                  <a:path w="125" h="126">
                    <a:moveTo>
                      <a:pt x="24" y="0"/>
                    </a:moveTo>
                    <a:lnTo>
                      <a:pt x="16" y="5"/>
                    </a:lnTo>
                    <a:lnTo>
                      <a:pt x="10" y="10"/>
                    </a:lnTo>
                    <a:lnTo>
                      <a:pt x="8" y="15"/>
                    </a:lnTo>
                    <a:lnTo>
                      <a:pt x="6" y="20"/>
                    </a:lnTo>
                    <a:lnTo>
                      <a:pt x="5" y="27"/>
                    </a:lnTo>
                    <a:lnTo>
                      <a:pt x="4" y="35"/>
                    </a:lnTo>
                    <a:lnTo>
                      <a:pt x="3" y="43"/>
                    </a:lnTo>
                    <a:lnTo>
                      <a:pt x="0" y="46"/>
                    </a:lnTo>
                    <a:lnTo>
                      <a:pt x="26" y="72"/>
                    </a:lnTo>
                    <a:lnTo>
                      <a:pt x="44" y="88"/>
                    </a:lnTo>
                    <a:lnTo>
                      <a:pt x="58" y="100"/>
                    </a:lnTo>
                    <a:lnTo>
                      <a:pt x="73" y="110"/>
                    </a:lnTo>
                    <a:lnTo>
                      <a:pt x="90" y="119"/>
                    </a:lnTo>
                    <a:lnTo>
                      <a:pt x="99" y="122"/>
                    </a:lnTo>
                    <a:lnTo>
                      <a:pt x="109" y="125"/>
                    </a:lnTo>
                    <a:lnTo>
                      <a:pt x="116" y="123"/>
                    </a:lnTo>
                    <a:lnTo>
                      <a:pt x="121" y="120"/>
                    </a:lnTo>
                    <a:lnTo>
                      <a:pt x="124" y="114"/>
                    </a:lnTo>
                    <a:lnTo>
                      <a:pt x="124" y="108"/>
                    </a:lnTo>
                    <a:lnTo>
                      <a:pt x="120" y="102"/>
                    </a:lnTo>
                    <a:lnTo>
                      <a:pt x="115" y="94"/>
                    </a:lnTo>
                    <a:lnTo>
                      <a:pt x="106" y="81"/>
                    </a:lnTo>
                    <a:lnTo>
                      <a:pt x="92" y="64"/>
                    </a:lnTo>
                    <a:lnTo>
                      <a:pt x="76" y="47"/>
                    </a:lnTo>
                    <a:lnTo>
                      <a:pt x="54" y="26"/>
                    </a:lnTo>
                    <a:lnTo>
                      <a:pt x="37" y="9"/>
                    </a:lnTo>
                    <a:lnTo>
                      <a:pt x="24" y="0"/>
                    </a:lnTo>
                  </a:path>
                </a:pathLst>
              </a:custGeom>
              <a:solidFill>
                <a:srgbClr val="FFFFFF">
                  <a:alpha val="100000"/>
                </a:srgbClr>
              </a:solid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62508" name="Freeform 51"/>
              <p:cNvSpPr/>
              <p:nvPr/>
            </p:nvSpPr>
            <p:spPr>
              <a:xfrm>
                <a:off x="5052" y="3200"/>
                <a:ext cx="57" cy="27"/>
              </a:xfrm>
              <a:custGeom>
                <a:avLst/>
                <a:gdLst/>
                <a:ahLst/>
                <a:cxnLst>
                  <a:cxn ang="0">
                    <a:pos x="0" y="26"/>
                  </a:cxn>
                  <a:cxn ang="0">
                    <a:pos x="27" y="26"/>
                  </a:cxn>
                  <a:cxn ang="0">
                    <a:pos x="24" y="20"/>
                  </a:cxn>
                  <a:cxn ang="0">
                    <a:pos x="20" y="13"/>
                  </a:cxn>
                  <a:cxn ang="0">
                    <a:pos x="14" y="6"/>
                  </a:cxn>
                  <a:cxn ang="0">
                    <a:pos x="10" y="0"/>
                  </a:cxn>
                  <a:cxn ang="0">
                    <a:pos x="18" y="0"/>
                  </a:cxn>
                  <a:cxn ang="0">
                    <a:pos x="28" y="4"/>
                  </a:cxn>
                  <a:cxn ang="0">
                    <a:pos x="38" y="10"/>
                  </a:cxn>
                  <a:cxn ang="0">
                    <a:pos x="46" y="16"/>
                  </a:cxn>
                  <a:cxn ang="0">
                    <a:pos x="52" y="20"/>
                  </a:cxn>
                  <a:cxn ang="0">
                    <a:pos x="56" y="22"/>
                  </a:cxn>
                </a:cxnLst>
                <a:rect l="0" t="0" r="0" b="0"/>
                <a:pathLst>
                  <a:path w="57" h="27">
                    <a:moveTo>
                      <a:pt x="0" y="26"/>
                    </a:moveTo>
                    <a:lnTo>
                      <a:pt x="27" y="26"/>
                    </a:lnTo>
                    <a:lnTo>
                      <a:pt x="24" y="20"/>
                    </a:lnTo>
                    <a:lnTo>
                      <a:pt x="20" y="13"/>
                    </a:lnTo>
                    <a:lnTo>
                      <a:pt x="14" y="6"/>
                    </a:lnTo>
                    <a:lnTo>
                      <a:pt x="10" y="0"/>
                    </a:lnTo>
                    <a:lnTo>
                      <a:pt x="18" y="0"/>
                    </a:lnTo>
                    <a:lnTo>
                      <a:pt x="28" y="4"/>
                    </a:lnTo>
                    <a:lnTo>
                      <a:pt x="38" y="10"/>
                    </a:lnTo>
                    <a:lnTo>
                      <a:pt x="46" y="16"/>
                    </a:lnTo>
                    <a:lnTo>
                      <a:pt x="52" y="20"/>
                    </a:lnTo>
                    <a:lnTo>
                      <a:pt x="56" y="22"/>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grpSp>
        <p:sp>
          <p:nvSpPr>
            <p:cNvPr id="62496" name="Freeform 52"/>
            <p:cNvSpPr/>
            <p:nvPr/>
          </p:nvSpPr>
          <p:spPr>
            <a:xfrm>
              <a:off x="4110" y="2513"/>
              <a:ext cx="53" cy="191"/>
            </a:xfrm>
            <a:custGeom>
              <a:avLst/>
              <a:gdLst/>
              <a:ahLst/>
              <a:cxnLst>
                <a:cxn ang="0">
                  <a:pos x="26" y="0"/>
                </a:cxn>
                <a:cxn ang="0">
                  <a:pos x="19" y="1"/>
                </a:cxn>
                <a:cxn ang="0">
                  <a:pos x="12" y="3"/>
                </a:cxn>
                <a:cxn ang="0">
                  <a:pos x="8" y="7"/>
                </a:cxn>
                <a:cxn ang="0">
                  <a:pos x="4" y="11"/>
                </a:cxn>
                <a:cxn ang="0">
                  <a:pos x="2" y="17"/>
                </a:cxn>
                <a:cxn ang="0">
                  <a:pos x="0" y="22"/>
                </a:cxn>
                <a:cxn ang="0">
                  <a:pos x="0" y="28"/>
                </a:cxn>
                <a:cxn ang="0">
                  <a:pos x="0" y="34"/>
                </a:cxn>
                <a:cxn ang="0">
                  <a:pos x="0" y="41"/>
                </a:cxn>
                <a:cxn ang="0">
                  <a:pos x="1" y="58"/>
                </a:cxn>
                <a:cxn ang="0">
                  <a:pos x="4" y="74"/>
                </a:cxn>
                <a:cxn ang="0">
                  <a:pos x="6" y="85"/>
                </a:cxn>
                <a:cxn ang="0">
                  <a:pos x="15" y="94"/>
                </a:cxn>
                <a:cxn ang="0">
                  <a:pos x="23" y="105"/>
                </a:cxn>
                <a:cxn ang="0">
                  <a:pos x="32" y="115"/>
                </a:cxn>
                <a:cxn ang="0">
                  <a:pos x="42" y="124"/>
                </a:cxn>
                <a:cxn ang="0">
                  <a:pos x="47" y="130"/>
                </a:cxn>
                <a:cxn ang="0">
                  <a:pos x="50" y="137"/>
                </a:cxn>
                <a:cxn ang="0">
                  <a:pos x="52" y="141"/>
                </a:cxn>
                <a:cxn ang="0">
                  <a:pos x="52" y="147"/>
                </a:cxn>
                <a:cxn ang="0">
                  <a:pos x="47" y="153"/>
                </a:cxn>
                <a:cxn ang="0">
                  <a:pos x="39" y="156"/>
                </a:cxn>
                <a:cxn ang="0">
                  <a:pos x="34" y="160"/>
                </a:cxn>
                <a:cxn ang="0">
                  <a:pos x="30" y="166"/>
                </a:cxn>
                <a:cxn ang="0">
                  <a:pos x="28" y="174"/>
                </a:cxn>
                <a:cxn ang="0">
                  <a:pos x="27" y="183"/>
                </a:cxn>
                <a:cxn ang="0">
                  <a:pos x="26" y="190"/>
                </a:cxn>
              </a:cxnLst>
              <a:rect l="0" t="0" r="0" b="0"/>
              <a:pathLst>
                <a:path w="60" h="221">
                  <a:moveTo>
                    <a:pt x="29" y="0"/>
                  </a:moveTo>
                  <a:lnTo>
                    <a:pt x="21" y="1"/>
                  </a:lnTo>
                  <a:lnTo>
                    <a:pt x="14" y="4"/>
                  </a:lnTo>
                  <a:lnTo>
                    <a:pt x="9" y="8"/>
                  </a:lnTo>
                  <a:lnTo>
                    <a:pt x="5" y="13"/>
                  </a:lnTo>
                  <a:lnTo>
                    <a:pt x="2" y="20"/>
                  </a:lnTo>
                  <a:lnTo>
                    <a:pt x="0" y="26"/>
                  </a:lnTo>
                  <a:lnTo>
                    <a:pt x="0" y="32"/>
                  </a:lnTo>
                  <a:lnTo>
                    <a:pt x="0" y="39"/>
                  </a:lnTo>
                  <a:lnTo>
                    <a:pt x="0" y="47"/>
                  </a:lnTo>
                  <a:lnTo>
                    <a:pt x="1" y="67"/>
                  </a:lnTo>
                  <a:lnTo>
                    <a:pt x="4" y="86"/>
                  </a:lnTo>
                  <a:lnTo>
                    <a:pt x="7" y="98"/>
                  </a:lnTo>
                  <a:lnTo>
                    <a:pt x="17" y="109"/>
                  </a:lnTo>
                  <a:lnTo>
                    <a:pt x="26" y="122"/>
                  </a:lnTo>
                  <a:lnTo>
                    <a:pt x="36" y="133"/>
                  </a:lnTo>
                  <a:lnTo>
                    <a:pt x="47" y="144"/>
                  </a:lnTo>
                  <a:lnTo>
                    <a:pt x="53" y="150"/>
                  </a:lnTo>
                  <a:lnTo>
                    <a:pt x="57" y="158"/>
                  </a:lnTo>
                  <a:lnTo>
                    <a:pt x="59" y="163"/>
                  </a:lnTo>
                  <a:lnTo>
                    <a:pt x="59" y="170"/>
                  </a:lnTo>
                  <a:lnTo>
                    <a:pt x="53" y="177"/>
                  </a:lnTo>
                  <a:lnTo>
                    <a:pt x="44" y="180"/>
                  </a:lnTo>
                  <a:lnTo>
                    <a:pt x="39" y="185"/>
                  </a:lnTo>
                  <a:lnTo>
                    <a:pt x="34" y="192"/>
                  </a:lnTo>
                  <a:lnTo>
                    <a:pt x="32" y="201"/>
                  </a:lnTo>
                  <a:lnTo>
                    <a:pt x="31" y="212"/>
                  </a:lnTo>
                  <a:lnTo>
                    <a:pt x="29" y="220"/>
                  </a:lnTo>
                </a:path>
              </a:pathLst>
            </a:custGeom>
            <a:noFill/>
            <a:ln w="12700" cap="rnd" cmpd="sng">
              <a:solidFill>
                <a:srgbClr val="000000">
                  <a:alpha val="100000"/>
                </a:srgbClr>
              </a:solidFill>
              <a:prstDash val="solid"/>
              <a:round/>
              <a:headEnd type="none" w="sm" len="sm"/>
              <a:tailEnd type="none" w="sm" len="sm"/>
            </a:ln>
          </p:spPr>
          <p:txBody>
            <a:bodyPr/>
            <a:lstStyle/>
            <a:p>
              <a:endParaRPr lang="zh-CN" altLang="en-US"/>
            </a:p>
          </p:txBody>
        </p:sp>
        <p:grpSp>
          <p:nvGrpSpPr>
            <p:cNvPr id="62497" name="Group 53"/>
            <p:cNvGrpSpPr/>
            <p:nvPr/>
          </p:nvGrpSpPr>
          <p:grpSpPr>
            <a:xfrm>
              <a:off x="3927" y="3231"/>
              <a:ext cx="93" cy="50"/>
              <a:chOff x="4750" y="3775"/>
              <a:chExt cx="107" cy="58"/>
            </a:xfrm>
          </p:grpSpPr>
          <p:sp>
            <p:nvSpPr>
              <p:cNvPr id="62503" name="Freeform 54"/>
              <p:cNvSpPr/>
              <p:nvPr/>
            </p:nvSpPr>
            <p:spPr>
              <a:xfrm>
                <a:off x="4750" y="3798"/>
                <a:ext cx="25" cy="34"/>
              </a:xfrm>
              <a:custGeom>
                <a:avLst/>
                <a:gdLst/>
                <a:ahLst/>
                <a:cxnLst>
                  <a:cxn ang="0">
                    <a:pos x="0" y="23"/>
                  </a:cxn>
                  <a:cxn ang="0">
                    <a:pos x="0" y="10"/>
                  </a:cxn>
                  <a:cxn ang="0">
                    <a:pos x="2" y="2"/>
                  </a:cxn>
                  <a:cxn ang="0">
                    <a:pos x="8" y="0"/>
                  </a:cxn>
                  <a:cxn ang="0">
                    <a:pos x="14" y="1"/>
                  </a:cxn>
                  <a:cxn ang="0">
                    <a:pos x="18" y="7"/>
                  </a:cxn>
                  <a:cxn ang="0">
                    <a:pos x="22" y="20"/>
                  </a:cxn>
                  <a:cxn ang="0">
                    <a:pos x="24" y="28"/>
                  </a:cxn>
                  <a:cxn ang="0">
                    <a:pos x="24" y="33"/>
                  </a:cxn>
                  <a:cxn ang="0">
                    <a:pos x="16" y="33"/>
                  </a:cxn>
                  <a:cxn ang="0">
                    <a:pos x="6" y="29"/>
                  </a:cxn>
                  <a:cxn ang="0">
                    <a:pos x="0" y="23"/>
                  </a:cxn>
                </a:cxnLst>
                <a:rect l="0" t="0" r="0" b="0"/>
                <a:pathLst>
                  <a:path w="25" h="34">
                    <a:moveTo>
                      <a:pt x="0" y="23"/>
                    </a:moveTo>
                    <a:lnTo>
                      <a:pt x="0" y="10"/>
                    </a:lnTo>
                    <a:lnTo>
                      <a:pt x="2" y="2"/>
                    </a:lnTo>
                    <a:lnTo>
                      <a:pt x="8" y="0"/>
                    </a:lnTo>
                    <a:lnTo>
                      <a:pt x="14" y="1"/>
                    </a:lnTo>
                    <a:lnTo>
                      <a:pt x="18" y="7"/>
                    </a:lnTo>
                    <a:lnTo>
                      <a:pt x="22" y="20"/>
                    </a:lnTo>
                    <a:lnTo>
                      <a:pt x="24" y="28"/>
                    </a:lnTo>
                    <a:lnTo>
                      <a:pt x="24" y="33"/>
                    </a:lnTo>
                    <a:lnTo>
                      <a:pt x="16" y="33"/>
                    </a:lnTo>
                    <a:lnTo>
                      <a:pt x="6" y="29"/>
                    </a:lnTo>
                    <a:lnTo>
                      <a:pt x="0" y="23"/>
                    </a:lnTo>
                  </a:path>
                </a:pathLst>
              </a:custGeom>
              <a:solidFill>
                <a:srgbClr val="3B3B3B">
                  <a:alpha val="100000"/>
                </a:srgbClr>
              </a:solidFill>
              <a:ln w="9525">
                <a:noFill/>
              </a:ln>
            </p:spPr>
            <p:txBody>
              <a:bodyPr/>
              <a:lstStyle/>
              <a:p>
                <a:endParaRPr lang="zh-CN" altLang="en-US"/>
              </a:p>
            </p:txBody>
          </p:sp>
          <p:sp>
            <p:nvSpPr>
              <p:cNvPr id="62504" name="Freeform 55"/>
              <p:cNvSpPr/>
              <p:nvPr/>
            </p:nvSpPr>
            <p:spPr>
              <a:xfrm>
                <a:off x="4779" y="3798"/>
                <a:ext cx="29" cy="35"/>
              </a:xfrm>
              <a:custGeom>
                <a:avLst/>
                <a:gdLst/>
                <a:ahLst/>
                <a:cxnLst>
                  <a:cxn ang="0">
                    <a:pos x="0" y="33"/>
                  </a:cxn>
                  <a:cxn ang="0">
                    <a:pos x="0" y="21"/>
                  </a:cxn>
                  <a:cxn ang="0">
                    <a:pos x="2" y="8"/>
                  </a:cxn>
                  <a:cxn ang="0">
                    <a:pos x="5" y="1"/>
                  </a:cxn>
                  <a:cxn ang="0">
                    <a:pos x="9" y="0"/>
                  </a:cxn>
                  <a:cxn ang="0">
                    <a:pos x="15" y="0"/>
                  </a:cxn>
                  <a:cxn ang="0">
                    <a:pos x="21" y="5"/>
                  </a:cxn>
                  <a:cxn ang="0">
                    <a:pos x="25" y="14"/>
                  </a:cxn>
                  <a:cxn ang="0">
                    <a:pos x="28" y="23"/>
                  </a:cxn>
                  <a:cxn ang="0">
                    <a:pos x="28" y="29"/>
                  </a:cxn>
                  <a:cxn ang="0">
                    <a:pos x="19" y="31"/>
                  </a:cxn>
                  <a:cxn ang="0">
                    <a:pos x="8" y="34"/>
                  </a:cxn>
                  <a:cxn ang="0">
                    <a:pos x="0" y="33"/>
                  </a:cxn>
                </a:cxnLst>
                <a:rect l="0" t="0" r="0" b="0"/>
                <a:pathLst>
                  <a:path w="29" h="35">
                    <a:moveTo>
                      <a:pt x="0" y="33"/>
                    </a:moveTo>
                    <a:lnTo>
                      <a:pt x="0" y="21"/>
                    </a:lnTo>
                    <a:lnTo>
                      <a:pt x="2" y="8"/>
                    </a:lnTo>
                    <a:lnTo>
                      <a:pt x="5" y="1"/>
                    </a:lnTo>
                    <a:lnTo>
                      <a:pt x="9" y="0"/>
                    </a:lnTo>
                    <a:lnTo>
                      <a:pt x="15" y="0"/>
                    </a:lnTo>
                    <a:lnTo>
                      <a:pt x="21" y="5"/>
                    </a:lnTo>
                    <a:lnTo>
                      <a:pt x="25" y="14"/>
                    </a:lnTo>
                    <a:lnTo>
                      <a:pt x="28" y="23"/>
                    </a:lnTo>
                    <a:lnTo>
                      <a:pt x="28" y="29"/>
                    </a:lnTo>
                    <a:lnTo>
                      <a:pt x="19" y="31"/>
                    </a:lnTo>
                    <a:lnTo>
                      <a:pt x="8" y="34"/>
                    </a:lnTo>
                    <a:lnTo>
                      <a:pt x="0" y="33"/>
                    </a:lnTo>
                  </a:path>
                </a:pathLst>
              </a:custGeom>
              <a:solidFill>
                <a:srgbClr val="3B3B3B">
                  <a:alpha val="100000"/>
                </a:srgbClr>
              </a:solidFill>
              <a:ln w="9525">
                <a:noFill/>
              </a:ln>
            </p:spPr>
            <p:txBody>
              <a:bodyPr/>
              <a:lstStyle/>
              <a:p>
                <a:endParaRPr lang="zh-CN" altLang="en-US"/>
              </a:p>
            </p:txBody>
          </p:sp>
          <p:sp>
            <p:nvSpPr>
              <p:cNvPr id="62505" name="Freeform 56"/>
              <p:cNvSpPr/>
              <p:nvPr/>
            </p:nvSpPr>
            <p:spPr>
              <a:xfrm>
                <a:off x="4811" y="3790"/>
                <a:ext cx="26" cy="35"/>
              </a:xfrm>
              <a:custGeom>
                <a:avLst/>
                <a:gdLst/>
                <a:ahLst/>
                <a:cxnLst>
                  <a:cxn ang="0">
                    <a:pos x="1" y="34"/>
                  </a:cxn>
                  <a:cxn ang="0">
                    <a:pos x="0" y="28"/>
                  </a:cxn>
                  <a:cxn ang="0">
                    <a:pos x="0" y="18"/>
                  </a:cxn>
                  <a:cxn ang="0">
                    <a:pos x="0" y="10"/>
                  </a:cxn>
                  <a:cxn ang="0">
                    <a:pos x="2" y="6"/>
                  </a:cxn>
                  <a:cxn ang="0">
                    <a:pos x="6" y="2"/>
                  </a:cxn>
                  <a:cxn ang="0">
                    <a:pos x="12" y="0"/>
                  </a:cxn>
                  <a:cxn ang="0">
                    <a:pos x="18" y="4"/>
                  </a:cxn>
                  <a:cxn ang="0">
                    <a:pos x="21" y="9"/>
                  </a:cxn>
                  <a:cxn ang="0">
                    <a:pos x="23" y="15"/>
                  </a:cxn>
                  <a:cxn ang="0">
                    <a:pos x="25" y="23"/>
                  </a:cxn>
                  <a:cxn ang="0">
                    <a:pos x="19" y="28"/>
                  </a:cxn>
                  <a:cxn ang="0">
                    <a:pos x="11" y="32"/>
                  </a:cxn>
                  <a:cxn ang="0">
                    <a:pos x="1" y="34"/>
                  </a:cxn>
                </a:cxnLst>
                <a:rect l="0" t="0" r="0" b="0"/>
                <a:pathLst>
                  <a:path w="26" h="35">
                    <a:moveTo>
                      <a:pt x="1" y="34"/>
                    </a:moveTo>
                    <a:lnTo>
                      <a:pt x="0" y="28"/>
                    </a:lnTo>
                    <a:lnTo>
                      <a:pt x="0" y="18"/>
                    </a:lnTo>
                    <a:lnTo>
                      <a:pt x="0" y="10"/>
                    </a:lnTo>
                    <a:lnTo>
                      <a:pt x="2" y="6"/>
                    </a:lnTo>
                    <a:lnTo>
                      <a:pt x="6" y="2"/>
                    </a:lnTo>
                    <a:lnTo>
                      <a:pt x="12" y="0"/>
                    </a:lnTo>
                    <a:lnTo>
                      <a:pt x="18" y="4"/>
                    </a:lnTo>
                    <a:lnTo>
                      <a:pt x="21" y="9"/>
                    </a:lnTo>
                    <a:lnTo>
                      <a:pt x="23" y="15"/>
                    </a:lnTo>
                    <a:lnTo>
                      <a:pt x="25" y="23"/>
                    </a:lnTo>
                    <a:lnTo>
                      <a:pt x="19" y="28"/>
                    </a:lnTo>
                    <a:lnTo>
                      <a:pt x="11" y="32"/>
                    </a:lnTo>
                    <a:lnTo>
                      <a:pt x="1" y="34"/>
                    </a:lnTo>
                  </a:path>
                </a:pathLst>
              </a:custGeom>
              <a:solidFill>
                <a:srgbClr val="3B3B3B">
                  <a:alpha val="100000"/>
                </a:srgbClr>
              </a:solidFill>
              <a:ln w="9525">
                <a:noFill/>
              </a:ln>
            </p:spPr>
            <p:txBody>
              <a:bodyPr/>
              <a:lstStyle/>
              <a:p>
                <a:endParaRPr lang="zh-CN" altLang="en-US"/>
              </a:p>
            </p:txBody>
          </p:sp>
          <p:sp>
            <p:nvSpPr>
              <p:cNvPr id="62506" name="Freeform 57"/>
              <p:cNvSpPr/>
              <p:nvPr/>
            </p:nvSpPr>
            <p:spPr>
              <a:xfrm>
                <a:off x="4840" y="3775"/>
                <a:ext cx="17" cy="37"/>
              </a:xfrm>
              <a:custGeom>
                <a:avLst/>
                <a:gdLst/>
                <a:ahLst/>
                <a:cxnLst>
                  <a:cxn ang="0">
                    <a:pos x="3" y="0"/>
                  </a:cxn>
                  <a:cxn ang="0">
                    <a:pos x="1" y="5"/>
                  </a:cxn>
                  <a:cxn ang="0">
                    <a:pos x="0" y="11"/>
                  </a:cxn>
                  <a:cxn ang="0">
                    <a:pos x="0" y="15"/>
                  </a:cxn>
                  <a:cxn ang="0">
                    <a:pos x="0" y="22"/>
                  </a:cxn>
                  <a:cxn ang="0">
                    <a:pos x="0" y="28"/>
                  </a:cxn>
                  <a:cxn ang="0">
                    <a:pos x="2" y="36"/>
                  </a:cxn>
                  <a:cxn ang="0">
                    <a:pos x="9" y="29"/>
                  </a:cxn>
                  <a:cxn ang="0">
                    <a:pos x="14" y="22"/>
                  </a:cxn>
                  <a:cxn ang="0">
                    <a:pos x="16" y="19"/>
                  </a:cxn>
                  <a:cxn ang="0">
                    <a:pos x="10" y="9"/>
                  </a:cxn>
                  <a:cxn ang="0">
                    <a:pos x="3" y="0"/>
                  </a:cxn>
                </a:cxnLst>
                <a:rect l="0" t="0" r="0" b="0"/>
                <a:pathLst>
                  <a:path w="17" h="37">
                    <a:moveTo>
                      <a:pt x="3" y="0"/>
                    </a:moveTo>
                    <a:lnTo>
                      <a:pt x="1" y="5"/>
                    </a:lnTo>
                    <a:lnTo>
                      <a:pt x="0" y="11"/>
                    </a:lnTo>
                    <a:lnTo>
                      <a:pt x="0" y="15"/>
                    </a:lnTo>
                    <a:lnTo>
                      <a:pt x="0" y="22"/>
                    </a:lnTo>
                    <a:lnTo>
                      <a:pt x="0" y="28"/>
                    </a:lnTo>
                    <a:lnTo>
                      <a:pt x="2" y="36"/>
                    </a:lnTo>
                    <a:lnTo>
                      <a:pt x="9" y="29"/>
                    </a:lnTo>
                    <a:lnTo>
                      <a:pt x="14" y="22"/>
                    </a:lnTo>
                    <a:lnTo>
                      <a:pt x="16" y="19"/>
                    </a:lnTo>
                    <a:lnTo>
                      <a:pt x="10" y="9"/>
                    </a:lnTo>
                    <a:lnTo>
                      <a:pt x="3" y="0"/>
                    </a:lnTo>
                  </a:path>
                </a:pathLst>
              </a:custGeom>
              <a:solidFill>
                <a:srgbClr val="3B3B3B">
                  <a:alpha val="100000"/>
                </a:srgbClr>
              </a:solidFill>
              <a:ln w="9525">
                <a:noFill/>
              </a:ln>
            </p:spPr>
            <p:txBody>
              <a:bodyPr/>
              <a:lstStyle/>
              <a:p>
                <a:endParaRPr lang="zh-CN" altLang="en-US"/>
              </a:p>
            </p:txBody>
          </p:sp>
        </p:grpSp>
        <p:grpSp>
          <p:nvGrpSpPr>
            <p:cNvPr id="62498" name="Group 58"/>
            <p:cNvGrpSpPr/>
            <p:nvPr/>
          </p:nvGrpSpPr>
          <p:grpSpPr>
            <a:xfrm>
              <a:off x="4080" y="3219"/>
              <a:ext cx="91" cy="53"/>
              <a:chOff x="4926" y="3762"/>
              <a:chExt cx="104" cy="61"/>
            </a:xfrm>
          </p:grpSpPr>
          <p:sp>
            <p:nvSpPr>
              <p:cNvPr id="62499" name="Freeform 59"/>
              <p:cNvSpPr/>
              <p:nvPr/>
            </p:nvSpPr>
            <p:spPr>
              <a:xfrm>
                <a:off x="4926" y="3762"/>
                <a:ext cx="26" cy="38"/>
              </a:xfrm>
              <a:custGeom>
                <a:avLst/>
                <a:gdLst/>
                <a:ahLst/>
                <a:cxnLst>
                  <a:cxn ang="0">
                    <a:pos x="0" y="7"/>
                  </a:cxn>
                  <a:cxn ang="0">
                    <a:pos x="6" y="3"/>
                  </a:cxn>
                  <a:cxn ang="0">
                    <a:pos x="12" y="0"/>
                  </a:cxn>
                  <a:cxn ang="0">
                    <a:pos x="17" y="0"/>
                  </a:cxn>
                  <a:cxn ang="0">
                    <a:pos x="22" y="2"/>
                  </a:cxn>
                  <a:cxn ang="0">
                    <a:pos x="25" y="7"/>
                  </a:cxn>
                  <a:cxn ang="0">
                    <a:pos x="24" y="13"/>
                  </a:cxn>
                  <a:cxn ang="0">
                    <a:pos x="20" y="20"/>
                  </a:cxn>
                  <a:cxn ang="0">
                    <a:pos x="16" y="27"/>
                  </a:cxn>
                  <a:cxn ang="0">
                    <a:pos x="11" y="32"/>
                  </a:cxn>
                  <a:cxn ang="0">
                    <a:pos x="6" y="37"/>
                  </a:cxn>
                  <a:cxn ang="0">
                    <a:pos x="1" y="33"/>
                  </a:cxn>
                  <a:cxn ang="0">
                    <a:pos x="0" y="24"/>
                  </a:cxn>
                  <a:cxn ang="0">
                    <a:pos x="0" y="16"/>
                  </a:cxn>
                  <a:cxn ang="0">
                    <a:pos x="0" y="7"/>
                  </a:cxn>
                </a:cxnLst>
                <a:rect l="0" t="0" r="0" b="0"/>
                <a:pathLst>
                  <a:path w="26" h="38">
                    <a:moveTo>
                      <a:pt x="0" y="7"/>
                    </a:moveTo>
                    <a:lnTo>
                      <a:pt x="6" y="3"/>
                    </a:lnTo>
                    <a:lnTo>
                      <a:pt x="12" y="0"/>
                    </a:lnTo>
                    <a:lnTo>
                      <a:pt x="17" y="0"/>
                    </a:lnTo>
                    <a:lnTo>
                      <a:pt x="22" y="2"/>
                    </a:lnTo>
                    <a:lnTo>
                      <a:pt x="25" y="7"/>
                    </a:lnTo>
                    <a:lnTo>
                      <a:pt x="24" y="13"/>
                    </a:lnTo>
                    <a:lnTo>
                      <a:pt x="20" y="20"/>
                    </a:lnTo>
                    <a:lnTo>
                      <a:pt x="16" y="27"/>
                    </a:lnTo>
                    <a:lnTo>
                      <a:pt x="11" y="32"/>
                    </a:lnTo>
                    <a:lnTo>
                      <a:pt x="6" y="37"/>
                    </a:lnTo>
                    <a:lnTo>
                      <a:pt x="1" y="33"/>
                    </a:lnTo>
                    <a:lnTo>
                      <a:pt x="0" y="24"/>
                    </a:lnTo>
                    <a:lnTo>
                      <a:pt x="0" y="16"/>
                    </a:lnTo>
                    <a:lnTo>
                      <a:pt x="0" y="7"/>
                    </a:lnTo>
                  </a:path>
                </a:pathLst>
              </a:custGeom>
              <a:solidFill>
                <a:srgbClr val="DFDFDF">
                  <a:alpha val="100000"/>
                </a:srgbClr>
              </a:solidFill>
              <a:ln w="9525">
                <a:noFill/>
              </a:ln>
            </p:spPr>
            <p:txBody>
              <a:bodyPr/>
              <a:lstStyle/>
              <a:p>
                <a:endParaRPr lang="zh-CN" altLang="en-US"/>
              </a:p>
            </p:txBody>
          </p:sp>
          <p:sp>
            <p:nvSpPr>
              <p:cNvPr id="62500" name="Freeform 60"/>
              <p:cNvSpPr/>
              <p:nvPr/>
            </p:nvSpPr>
            <p:spPr>
              <a:xfrm>
                <a:off x="4939" y="3779"/>
                <a:ext cx="34" cy="41"/>
              </a:xfrm>
              <a:custGeom>
                <a:avLst/>
                <a:gdLst/>
                <a:ahLst/>
                <a:cxnLst>
                  <a:cxn ang="0">
                    <a:pos x="0" y="26"/>
                  </a:cxn>
                  <a:cxn ang="0">
                    <a:pos x="2" y="19"/>
                  </a:cxn>
                  <a:cxn ang="0">
                    <a:pos x="5" y="12"/>
                  </a:cxn>
                  <a:cxn ang="0">
                    <a:pos x="11" y="4"/>
                  </a:cxn>
                  <a:cxn ang="0">
                    <a:pos x="18" y="0"/>
                  </a:cxn>
                  <a:cxn ang="0">
                    <a:pos x="25" y="0"/>
                  </a:cxn>
                  <a:cxn ang="0">
                    <a:pos x="30" y="5"/>
                  </a:cxn>
                  <a:cxn ang="0">
                    <a:pos x="33" y="12"/>
                  </a:cxn>
                  <a:cxn ang="0">
                    <a:pos x="32" y="21"/>
                  </a:cxn>
                  <a:cxn ang="0">
                    <a:pos x="31" y="31"/>
                  </a:cxn>
                  <a:cxn ang="0">
                    <a:pos x="26" y="40"/>
                  </a:cxn>
                  <a:cxn ang="0">
                    <a:pos x="16" y="38"/>
                  </a:cxn>
                  <a:cxn ang="0">
                    <a:pos x="7" y="34"/>
                  </a:cxn>
                  <a:cxn ang="0">
                    <a:pos x="0" y="26"/>
                  </a:cxn>
                </a:cxnLst>
                <a:rect l="0" t="0" r="0" b="0"/>
                <a:pathLst>
                  <a:path w="34" h="41">
                    <a:moveTo>
                      <a:pt x="0" y="26"/>
                    </a:moveTo>
                    <a:lnTo>
                      <a:pt x="2" y="19"/>
                    </a:lnTo>
                    <a:lnTo>
                      <a:pt x="5" y="12"/>
                    </a:lnTo>
                    <a:lnTo>
                      <a:pt x="11" y="4"/>
                    </a:lnTo>
                    <a:lnTo>
                      <a:pt x="18" y="0"/>
                    </a:lnTo>
                    <a:lnTo>
                      <a:pt x="25" y="0"/>
                    </a:lnTo>
                    <a:lnTo>
                      <a:pt x="30" y="5"/>
                    </a:lnTo>
                    <a:lnTo>
                      <a:pt x="33" y="12"/>
                    </a:lnTo>
                    <a:lnTo>
                      <a:pt x="32" y="21"/>
                    </a:lnTo>
                    <a:lnTo>
                      <a:pt x="31" y="31"/>
                    </a:lnTo>
                    <a:lnTo>
                      <a:pt x="26" y="40"/>
                    </a:lnTo>
                    <a:lnTo>
                      <a:pt x="16" y="38"/>
                    </a:lnTo>
                    <a:lnTo>
                      <a:pt x="7" y="34"/>
                    </a:lnTo>
                    <a:lnTo>
                      <a:pt x="0" y="26"/>
                    </a:lnTo>
                  </a:path>
                </a:pathLst>
              </a:custGeom>
              <a:solidFill>
                <a:srgbClr val="DFDFDF">
                  <a:alpha val="100000"/>
                </a:srgbClr>
              </a:solidFill>
              <a:ln w="9525">
                <a:noFill/>
              </a:ln>
            </p:spPr>
            <p:txBody>
              <a:bodyPr/>
              <a:lstStyle/>
              <a:p>
                <a:endParaRPr lang="zh-CN" altLang="en-US"/>
              </a:p>
            </p:txBody>
          </p:sp>
          <p:sp>
            <p:nvSpPr>
              <p:cNvPr id="62501" name="Freeform 61"/>
              <p:cNvSpPr/>
              <p:nvPr/>
            </p:nvSpPr>
            <p:spPr>
              <a:xfrm>
                <a:off x="4972" y="3789"/>
                <a:ext cx="31" cy="34"/>
              </a:xfrm>
              <a:custGeom>
                <a:avLst/>
                <a:gdLst/>
                <a:ahLst/>
                <a:cxnLst>
                  <a:cxn ang="0">
                    <a:pos x="0" y="30"/>
                  </a:cxn>
                  <a:cxn ang="0">
                    <a:pos x="2" y="20"/>
                  </a:cxn>
                  <a:cxn ang="0">
                    <a:pos x="5" y="12"/>
                  </a:cxn>
                  <a:cxn ang="0">
                    <a:pos x="8" y="6"/>
                  </a:cxn>
                  <a:cxn ang="0">
                    <a:pos x="10" y="3"/>
                  </a:cxn>
                  <a:cxn ang="0">
                    <a:pos x="14" y="0"/>
                  </a:cxn>
                  <a:cxn ang="0">
                    <a:pos x="20" y="0"/>
                  </a:cxn>
                  <a:cxn ang="0">
                    <a:pos x="27" y="5"/>
                  </a:cxn>
                  <a:cxn ang="0">
                    <a:pos x="29" y="12"/>
                  </a:cxn>
                  <a:cxn ang="0">
                    <a:pos x="30" y="20"/>
                  </a:cxn>
                  <a:cxn ang="0">
                    <a:pos x="29" y="30"/>
                  </a:cxn>
                  <a:cxn ang="0">
                    <a:pos x="21" y="32"/>
                  </a:cxn>
                  <a:cxn ang="0">
                    <a:pos x="15" y="33"/>
                  </a:cxn>
                  <a:cxn ang="0">
                    <a:pos x="8" y="32"/>
                  </a:cxn>
                  <a:cxn ang="0">
                    <a:pos x="0" y="30"/>
                  </a:cxn>
                </a:cxnLst>
                <a:rect l="0" t="0" r="0" b="0"/>
                <a:pathLst>
                  <a:path w="31" h="34">
                    <a:moveTo>
                      <a:pt x="0" y="30"/>
                    </a:moveTo>
                    <a:lnTo>
                      <a:pt x="2" y="20"/>
                    </a:lnTo>
                    <a:lnTo>
                      <a:pt x="5" y="12"/>
                    </a:lnTo>
                    <a:lnTo>
                      <a:pt x="8" y="6"/>
                    </a:lnTo>
                    <a:lnTo>
                      <a:pt x="10" y="3"/>
                    </a:lnTo>
                    <a:lnTo>
                      <a:pt x="14" y="0"/>
                    </a:lnTo>
                    <a:lnTo>
                      <a:pt x="20" y="0"/>
                    </a:lnTo>
                    <a:lnTo>
                      <a:pt x="27" y="5"/>
                    </a:lnTo>
                    <a:lnTo>
                      <a:pt x="29" y="12"/>
                    </a:lnTo>
                    <a:lnTo>
                      <a:pt x="30" y="20"/>
                    </a:lnTo>
                    <a:lnTo>
                      <a:pt x="29" y="30"/>
                    </a:lnTo>
                    <a:lnTo>
                      <a:pt x="21" y="32"/>
                    </a:lnTo>
                    <a:lnTo>
                      <a:pt x="15" y="33"/>
                    </a:lnTo>
                    <a:lnTo>
                      <a:pt x="8" y="32"/>
                    </a:lnTo>
                    <a:lnTo>
                      <a:pt x="0" y="30"/>
                    </a:lnTo>
                  </a:path>
                </a:pathLst>
              </a:custGeom>
              <a:solidFill>
                <a:srgbClr val="DFDFDF">
                  <a:alpha val="100000"/>
                </a:srgbClr>
              </a:solidFill>
              <a:ln w="9525">
                <a:noFill/>
              </a:ln>
            </p:spPr>
            <p:txBody>
              <a:bodyPr/>
              <a:lstStyle/>
              <a:p>
                <a:endParaRPr lang="zh-CN" altLang="en-US"/>
              </a:p>
            </p:txBody>
          </p:sp>
          <p:sp>
            <p:nvSpPr>
              <p:cNvPr id="62502" name="Freeform 62"/>
              <p:cNvSpPr/>
              <p:nvPr/>
            </p:nvSpPr>
            <p:spPr>
              <a:xfrm>
                <a:off x="5005" y="3790"/>
                <a:ext cx="25" cy="29"/>
              </a:xfrm>
              <a:custGeom>
                <a:avLst/>
                <a:gdLst/>
                <a:ahLst/>
                <a:cxnLst>
                  <a:cxn ang="0">
                    <a:pos x="0" y="28"/>
                  </a:cxn>
                  <a:cxn ang="0">
                    <a:pos x="1" y="16"/>
                  </a:cxn>
                  <a:cxn ang="0">
                    <a:pos x="4" y="8"/>
                  </a:cxn>
                  <a:cxn ang="0">
                    <a:pos x="7" y="3"/>
                  </a:cxn>
                  <a:cxn ang="0">
                    <a:pos x="12" y="0"/>
                  </a:cxn>
                  <a:cxn ang="0">
                    <a:pos x="17" y="0"/>
                  </a:cxn>
                  <a:cxn ang="0">
                    <a:pos x="23" y="4"/>
                  </a:cxn>
                  <a:cxn ang="0">
                    <a:pos x="24" y="13"/>
                  </a:cxn>
                  <a:cxn ang="0">
                    <a:pos x="23" y="19"/>
                  </a:cxn>
                  <a:cxn ang="0">
                    <a:pos x="17" y="23"/>
                  </a:cxn>
                  <a:cxn ang="0">
                    <a:pos x="8" y="26"/>
                  </a:cxn>
                  <a:cxn ang="0">
                    <a:pos x="0" y="28"/>
                  </a:cxn>
                </a:cxnLst>
                <a:rect l="0" t="0" r="0" b="0"/>
                <a:pathLst>
                  <a:path w="25" h="29">
                    <a:moveTo>
                      <a:pt x="0" y="28"/>
                    </a:moveTo>
                    <a:lnTo>
                      <a:pt x="1" y="16"/>
                    </a:lnTo>
                    <a:lnTo>
                      <a:pt x="4" y="8"/>
                    </a:lnTo>
                    <a:lnTo>
                      <a:pt x="7" y="3"/>
                    </a:lnTo>
                    <a:lnTo>
                      <a:pt x="12" y="0"/>
                    </a:lnTo>
                    <a:lnTo>
                      <a:pt x="17" y="0"/>
                    </a:lnTo>
                    <a:lnTo>
                      <a:pt x="23" y="4"/>
                    </a:lnTo>
                    <a:lnTo>
                      <a:pt x="24" y="13"/>
                    </a:lnTo>
                    <a:lnTo>
                      <a:pt x="23" y="19"/>
                    </a:lnTo>
                    <a:lnTo>
                      <a:pt x="17" y="23"/>
                    </a:lnTo>
                    <a:lnTo>
                      <a:pt x="8" y="26"/>
                    </a:lnTo>
                    <a:lnTo>
                      <a:pt x="0" y="28"/>
                    </a:lnTo>
                  </a:path>
                </a:pathLst>
              </a:custGeom>
              <a:solidFill>
                <a:srgbClr val="DFDFDF">
                  <a:alpha val="100000"/>
                </a:srgbClr>
              </a:solidFill>
              <a:ln w="9525">
                <a:noFill/>
              </a:ln>
            </p:spPr>
            <p:txBody>
              <a:bodyPr/>
              <a:lstStyle/>
              <a:p>
                <a:endParaRPr lang="zh-CN" altLang="en-US"/>
              </a:p>
            </p:txBody>
          </p:sp>
        </p:grpSp>
      </p:grpSp>
      <p:sp>
        <p:nvSpPr>
          <p:cNvPr id="173120" name="Text Box 64"/>
          <p:cNvSpPr txBox="1"/>
          <p:nvPr/>
        </p:nvSpPr>
        <p:spPr>
          <a:xfrm>
            <a:off x="1490663" y="5421313"/>
            <a:ext cx="7543800" cy="946150"/>
          </a:xfrm>
          <a:prstGeom prst="rect">
            <a:avLst/>
          </a:prstGeom>
          <a:noFill/>
          <a:ln w="12700">
            <a:noFill/>
          </a:ln>
        </p:spPr>
        <p:txBody>
          <a:bodyPr>
            <a:spAutoFit/>
          </a:bodyPr>
          <a:lstStyle/>
          <a:p>
            <a:pPr eaLnBrk="0" hangingPunct="0">
              <a:spcBef>
                <a:spcPct val="50000"/>
              </a:spcBef>
            </a:pPr>
            <a:r>
              <a:rPr lang="en-US" altLang="zh-CN" sz="2800" dirty="0">
                <a:solidFill>
                  <a:srgbClr val="000000"/>
                </a:solidFill>
                <a:latin typeface="Times New Roman" panose="02020603050405020304" pitchFamily="18" charset="0"/>
                <a:ea typeface="宋体" panose="02010600030101010101" pitchFamily="2" charset="-122"/>
              </a:rPr>
              <a:t>Mutation usually happens with probability</a:t>
            </a:r>
            <a:r>
              <a:rPr lang="en-US" altLang="zh-CN" sz="2800" dirty="0">
                <a:solidFill>
                  <a:srgbClr val="FF0000"/>
                </a:solidFill>
                <a:latin typeface="Times New Roman" panose="02020603050405020304" pitchFamily="18" charset="0"/>
                <a:ea typeface="宋体" panose="02010600030101010101" pitchFamily="2" charset="-122"/>
              </a:rPr>
              <a:t> </a:t>
            </a:r>
            <a:r>
              <a:rPr lang="en-US" altLang="zh-CN" sz="2800" i="1" dirty="0">
                <a:solidFill>
                  <a:srgbClr val="FF0000"/>
                </a:solidFill>
                <a:latin typeface="Times New Roman" panose="02020603050405020304" pitchFamily="18" charset="0"/>
                <a:ea typeface="宋体" panose="02010600030101010101" pitchFamily="2" charset="-122"/>
              </a:rPr>
              <a:t>p</a:t>
            </a:r>
            <a:r>
              <a:rPr lang="en-US" altLang="zh-CN" sz="2800" baseline="-18000" dirty="0">
                <a:solidFill>
                  <a:srgbClr val="FF0000"/>
                </a:solidFill>
                <a:latin typeface="Times New Roman" panose="02020603050405020304" pitchFamily="18" charset="0"/>
                <a:ea typeface="宋体" panose="02010600030101010101" pitchFamily="2" charset="-122"/>
              </a:rPr>
              <a:t>m</a:t>
            </a:r>
            <a:r>
              <a:rPr lang="en-US" altLang="zh-CN" sz="2800" dirty="0">
                <a:solidFill>
                  <a:srgbClr val="000000"/>
                </a:solidFill>
                <a:latin typeface="Times New Roman" panose="02020603050405020304" pitchFamily="18" charset="0"/>
                <a:ea typeface="宋体" panose="02010600030101010101" pitchFamily="2" charset="-122"/>
              </a:rPr>
              <a:t> for each gene</a:t>
            </a:r>
          </a:p>
        </p:txBody>
      </p:sp>
      <p:sp>
        <p:nvSpPr>
          <p:cNvPr id="173121" name="Text Box 65"/>
          <p:cNvSpPr txBox="1"/>
          <p:nvPr/>
        </p:nvSpPr>
        <p:spPr>
          <a:xfrm>
            <a:off x="2339975" y="4854575"/>
            <a:ext cx="2438400" cy="519113"/>
          </a:xfrm>
          <a:prstGeom prst="rect">
            <a:avLst/>
          </a:prstGeom>
          <a:noFill/>
          <a:ln w="12700">
            <a:noFill/>
          </a:ln>
        </p:spPr>
        <p:txBody>
          <a:bodyPr>
            <a:spAutoFit/>
          </a:bodyPr>
          <a:lstStyle/>
          <a:p>
            <a:pPr algn="ctr" eaLnBrk="0" hangingPunct="0">
              <a:spcBef>
                <a:spcPct val="50000"/>
              </a:spcBef>
            </a:pPr>
            <a:r>
              <a:rPr lang="en-GB" altLang="zh-CN" sz="2800" i="1" dirty="0">
                <a:solidFill>
                  <a:srgbClr val="0000DE"/>
                </a:solidFill>
                <a:latin typeface="Times New Roman" panose="02020603050405020304" pitchFamily="18" charset="0"/>
                <a:ea typeface="宋体" panose="02010600030101010101" pitchFamily="2" charset="-122"/>
              </a:rPr>
              <a:t>mutated gene</a:t>
            </a:r>
          </a:p>
        </p:txBody>
      </p:sp>
      <p:sp>
        <p:nvSpPr>
          <p:cNvPr id="173122" name="Line 66"/>
          <p:cNvSpPr/>
          <p:nvPr/>
        </p:nvSpPr>
        <p:spPr>
          <a:xfrm flipV="1">
            <a:off x="3352800" y="4240213"/>
            <a:ext cx="0" cy="762000"/>
          </a:xfrm>
          <a:prstGeom prst="line">
            <a:avLst/>
          </a:prstGeom>
          <a:ln w="28575" cap="flat" cmpd="sng">
            <a:solidFill>
              <a:schemeClr val="tx1"/>
            </a:solidFill>
            <a:prstDash val="solid"/>
            <a:headEnd type="triangl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3120"/>
                                        </p:tgtEl>
                                        <p:attrNameLst>
                                          <p:attrName>style.visibility</p:attrName>
                                        </p:attrNameLst>
                                      </p:cBhvr>
                                      <p:to>
                                        <p:strVal val="visible"/>
                                      </p:to>
                                    </p:set>
                                    <p:animEffect transition="in" filter="blinds(horizontal)">
                                      <p:cBhvr>
                                        <p:cTn id="7" dur="500"/>
                                        <p:tgtEl>
                                          <p:spTgt spid="173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1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优化问题</a:t>
            </a:r>
            <a:r>
              <a:rPr lang="en-US" altLang="zh-CN"/>
              <a:t>——</a:t>
            </a:r>
            <a:r>
              <a:rPr lang="zh-CN" altLang="en-US">
                <a:sym typeface="+mn-ea"/>
              </a:rPr>
              <a:t>基于梯度的优化方法</a:t>
            </a:r>
            <a:endParaRPr lang="zh-CN" altLang="en-US"/>
          </a:p>
        </p:txBody>
      </p:sp>
      <p:pic>
        <p:nvPicPr>
          <p:cNvPr id="4" name="图片 3"/>
          <p:cNvPicPr>
            <a:picLocks noChangeAspect="1"/>
          </p:cNvPicPr>
          <p:nvPr/>
        </p:nvPicPr>
        <p:blipFill>
          <a:blip r:embed="rId2"/>
          <a:stretch>
            <a:fillRect/>
          </a:stretch>
        </p:blipFill>
        <p:spPr>
          <a:xfrm>
            <a:off x="2308860" y="2961005"/>
            <a:ext cx="6230620" cy="3146425"/>
          </a:xfrm>
          <a:prstGeom prst="rect">
            <a:avLst/>
          </a:prstGeom>
        </p:spPr>
      </p:pic>
      <p:sp>
        <p:nvSpPr>
          <p:cNvPr id="7" name="文本框 6"/>
          <p:cNvSpPr txBox="1"/>
          <p:nvPr/>
        </p:nvSpPr>
        <p:spPr>
          <a:xfrm>
            <a:off x="771525" y="1417955"/>
            <a:ext cx="7341235" cy="1198880"/>
          </a:xfrm>
          <a:prstGeom prst="rect">
            <a:avLst/>
          </a:prstGeom>
          <a:noFill/>
        </p:spPr>
        <p:txBody>
          <a:bodyPr wrap="square" rtlCol="0">
            <a:spAutoFit/>
          </a:bodyPr>
          <a:lstStyle/>
          <a:p>
            <a:r>
              <a:rPr lang="zh-CN" altLang="en-US" sz="2400">
                <a:sym typeface="+mn-ea"/>
              </a:rPr>
              <a:t>对多峰优化问题往往包含多个局部最优解。</a:t>
            </a:r>
            <a:endParaRPr lang="zh-CN" altLang="en-US" sz="2400"/>
          </a:p>
          <a:p>
            <a:r>
              <a:rPr lang="zh-CN" altLang="en-US" sz="2400">
                <a:sym typeface="+mn-ea"/>
              </a:rPr>
              <a:t>基于梯度的优化方法：往往从</a:t>
            </a:r>
            <a:r>
              <a:rPr lang="zh-CN" altLang="en-US" sz="2400" b="1">
                <a:solidFill>
                  <a:srgbClr val="FF0000"/>
                </a:solidFill>
                <a:sym typeface="+mn-ea"/>
              </a:rPr>
              <a:t>单点</a:t>
            </a:r>
            <a:r>
              <a:rPr lang="zh-CN" altLang="en-US" sz="2400">
                <a:sym typeface="+mn-ea"/>
              </a:rPr>
              <a:t>出发进行搜索，极易收敛于某一个局部最优解。</a:t>
            </a:r>
            <a:endParaRPr lang="zh-CN" altLang="en-US" sz="2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4"/>
          <p:cNvSpPr>
            <a:spLocks noGrp="1"/>
          </p:cNvSpPr>
          <p:nvPr>
            <p:ph idx="1"/>
          </p:nvPr>
        </p:nvSpPr>
        <p:spPr>
          <a:xfrm>
            <a:off x="827088" y="1412875"/>
            <a:ext cx="7772400" cy="4511675"/>
          </a:xfrm>
        </p:spPr>
        <p:txBody>
          <a:bodyPr vert="horz" wrap="square" anchor="t"/>
          <a:lstStyle/>
          <a:p>
            <a:pPr>
              <a:buSzPct val="68000"/>
            </a:pPr>
            <a:r>
              <a:rPr kumimoji="0" lang="en-US" altLang="zh-CN" kern="1200" dirty="0">
                <a:latin typeface="Times New Roman" panose="02020603050405020304" pitchFamily="18" charset="0"/>
                <a:ea typeface="+mn-ea"/>
                <a:cs typeface="Times New Roman" panose="02020603050405020304" pitchFamily="18" charset="0"/>
              </a:rPr>
              <a:t>Mutation for order based representation (Swap)</a:t>
            </a:r>
          </a:p>
          <a:p>
            <a:pPr lvl="1"/>
            <a:r>
              <a:rPr kumimoji="0" lang="en-US" altLang="zh-CN" kern="1200" dirty="0">
                <a:latin typeface="Times New Roman" panose="02020603050405020304" pitchFamily="18" charset="0"/>
                <a:ea typeface="+mn-ea"/>
                <a:cs typeface="Times New Roman" panose="02020603050405020304" pitchFamily="18" charset="0"/>
              </a:rPr>
              <a:t>Randomly select two different genes and swap them</a:t>
            </a:r>
            <a:endParaRPr kumimoji="0" lang="zh-CN" altLang="en-US" kern="1200" dirty="0">
              <a:latin typeface="Times New Roman" panose="02020603050405020304" pitchFamily="18" charset="0"/>
              <a:ea typeface="Times New Roman" panose="02020603050405020304" pitchFamily="18" charset="0"/>
              <a:cs typeface="+mn-cs"/>
            </a:endParaRPr>
          </a:p>
        </p:txBody>
      </p:sp>
      <p:sp>
        <p:nvSpPr>
          <p:cNvPr id="177205" name="Rectangle 53"/>
          <p:cNvSpPr>
            <a:spLocks noGrp="1" noChangeArrowheads="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a:t>
            </a:r>
            <a:r>
              <a:rPr kumimoji="0" lang="en-GB"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 </a:t>
            </a: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Mutation</a:t>
            </a:r>
          </a:p>
        </p:txBody>
      </p:sp>
      <p:grpSp>
        <p:nvGrpSpPr>
          <p:cNvPr id="177196" name="Group 44"/>
          <p:cNvGrpSpPr/>
          <p:nvPr/>
        </p:nvGrpSpPr>
        <p:grpSpPr>
          <a:xfrm>
            <a:off x="2700338" y="2997200"/>
            <a:ext cx="3048000" cy="519113"/>
            <a:chOff x="1632" y="2016"/>
            <a:chExt cx="1920" cy="327"/>
          </a:xfrm>
        </p:grpSpPr>
        <p:sp>
          <p:nvSpPr>
            <p:cNvPr id="64543" name="Rectangle 4"/>
            <p:cNvSpPr/>
            <p:nvPr/>
          </p:nvSpPr>
          <p:spPr>
            <a:xfrm>
              <a:off x="3312" y="2064"/>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4544" name="Rectangle 5"/>
            <p:cNvSpPr/>
            <p:nvPr/>
          </p:nvSpPr>
          <p:spPr>
            <a:xfrm>
              <a:off x="1632" y="2064"/>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4545" name="Rectangle 6"/>
            <p:cNvSpPr/>
            <p:nvPr/>
          </p:nvSpPr>
          <p:spPr>
            <a:xfrm>
              <a:off x="1872" y="2064"/>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4546" name="Rectangle 8"/>
            <p:cNvSpPr/>
            <p:nvPr/>
          </p:nvSpPr>
          <p:spPr>
            <a:xfrm>
              <a:off x="2352" y="2064"/>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4547" name="Rectangle 9"/>
            <p:cNvSpPr/>
            <p:nvPr/>
          </p:nvSpPr>
          <p:spPr>
            <a:xfrm>
              <a:off x="2592" y="2064"/>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4548" name="Rectangle 10"/>
            <p:cNvSpPr/>
            <p:nvPr/>
          </p:nvSpPr>
          <p:spPr>
            <a:xfrm>
              <a:off x="2832" y="2064"/>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4549" name="Text Box 12"/>
            <p:cNvSpPr txBox="1"/>
            <p:nvPr/>
          </p:nvSpPr>
          <p:spPr>
            <a:xfrm>
              <a:off x="1633" y="2016"/>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7</a:t>
              </a:r>
            </a:p>
          </p:txBody>
        </p:sp>
        <p:sp>
          <p:nvSpPr>
            <p:cNvPr id="64550" name="Text Box 13"/>
            <p:cNvSpPr txBox="1"/>
            <p:nvPr/>
          </p:nvSpPr>
          <p:spPr>
            <a:xfrm>
              <a:off x="2352" y="2016"/>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8</a:t>
              </a:r>
            </a:p>
          </p:txBody>
        </p:sp>
        <p:sp>
          <p:nvSpPr>
            <p:cNvPr id="64551" name="Text Box 14"/>
            <p:cNvSpPr txBox="1"/>
            <p:nvPr/>
          </p:nvSpPr>
          <p:spPr>
            <a:xfrm>
              <a:off x="1872" y="2016"/>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3</a:t>
              </a:r>
            </a:p>
          </p:txBody>
        </p:sp>
        <p:sp>
          <p:nvSpPr>
            <p:cNvPr id="64552" name="Text Box 15"/>
            <p:cNvSpPr txBox="1"/>
            <p:nvPr/>
          </p:nvSpPr>
          <p:spPr>
            <a:xfrm>
              <a:off x="2833" y="2016"/>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4</a:t>
              </a:r>
            </a:p>
          </p:txBody>
        </p:sp>
        <p:sp>
          <p:nvSpPr>
            <p:cNvPr id="64553" name="Text Box 17"/>
            <p:cNvSpPr txBox="1"/>
            <p:nvPr/>
          </p:nvSpPr>
          <p:spPr>
            <a:xfrm>
              <a:off x="2593" y="2016"/>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2</a:t>
              </a:r>
            </a:p>
          </p:txBody>
        </p:sp>
        <p:sp>
          <p:nvSpPr>
            <p:cNvPr id="64554" name="Text Box 19"/>
            <p:cNvSpPr txBox="1"/>
            <p:nvPr/>
          </p:nvSpPr>
          <p:spPr>
            <a:xfrm>
              <a:off x="3312" y="2016"/>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5</a:t>
              </a:r>
            </a:p>
          </p:txBody>
        </p:sp>
      </p:grpSp>
      <p:sp>
        <p:nvSpPr>
          <p:cNvPr id="177172" name="Line 20"/>
          <p:cNvSpPr/>
          <p:nvPr/>
        </p:nvSpPr>
        <p:spPr>
          <a:xfrm>
            <a:off x="4224338" y="3683000"/>
            <a:ext cx="0" cy="838200"/>
          </a:xfrm>
          <a:prstGeom prst="line">
            <a:avLst/>
          </a:prstGeom>
          <a:ln w="76200" cap="flat" cmpd="sng">
            <a:solidFill>
              <a:schemeClr val="accent2"/>
            </a:solidFill>
            <a:prstDash val="solid"/>
            <a:headEnd type="none" w="med" len="med"/>
            <a:tailEnd type="triangle" w="med" len="med"/>
          </a:ln>
        </p:spPr>
      </p:sp>
      <p:grpSp>
        <p:nvGrpSpPr>
          <p:cNvPr id="177203" name="Group 51"/>
          <p:cNvGrpSpPr/>
          <p:nvPr/>
        </p:nvGrpSpPr>
        <p:grpSpPr>
          <a:xfrm>
            <a:off x="2665413" y="4613275"/>
            <a:ext cx="3048000" cy="519113"/>
            <a:chOff x="1632" y="3239"/>
            <a:chExt cx="1920" cy="327"/>
          </a:xfrm>
        </p:grpSpPr>
        <p:sp>
          <p:nvSpPr>
            <p:cNvPr id="64531" name="Rectangle 23"/>
            <p:cNvSpPr/>
            <p:nvPr/>
          </p:nvSpPr>
          <p:spPr>
            <a:xfrm>
              <a:off x="3312" y="3287"/>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4532" name="Rectangle 24"/>
            <p:cNvSpPr/>
            <p:nvPr/>
          </p:nvSpPr>
          <p:spPr>
            <a:xfrm>
              <a:off x="1632" y="3287"/>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4533" name="Rectangle 25"/>
            <p:cNvSpPr/>
            <p:nvPr/>
          </p:nvSpPr>
          <p:spPr>
            <a:xfrm>
              <a:off x="1872" y="3287"/>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4534" name="Rectangle 27"/>
            <p:cNvSpPr/>
            <p:nvPr/>
          </p:nvSpPr>
          <p:spPr>
            <a:xfrm>
              <a:off x="2352" y="3287"/>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4535" name="Rectangle 28"/>
            <p:cNvSpPr/>
            <p:nvPr/>
          </p:nvSpPr>
          <p:spPr>
            <a:xfrm>
              <a:off x="2592" y="3287"/>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4536" name="Rectangle 29"/>
            <p:cNvSpPr/>
            <p:nvPr/>
          </p:nvSpPr>
          <p:spPr>
            <a:xfrm>
              <a:off x="2832" y="3287"/>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4537" name="Text Box 31"/>
            <p:cNvSpPr txBox="1"/>
            <p:nvPr/>
          </p:nvSpPr>
          <p:spPr>
            <a:xfrm>
              <a:off x="1633" y="3239"/>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7</a:t>
              </a:r>
            </a:p>
          </p:txBody>
        </p:sp>
        <p:sp>
          <p:nvSpPr>
            <p:cNvPr id="64538" name="Text Box 32"/>
            <p:cNvSpPr txBox="1"/>
            <p:nvPr/>
          </p:nvSpPr>
          <p:spPr>
            <a:xfrm>
              <a:off x="2352" y="3239"/>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8</a:t>
              </a:r>
            </a:p>
          </p:txBody>
        </p:sp>
        <p:sp>
          <p:nvSpPr>
            <p:cNvPr id="64539" name="Text Box 33"/>
            <p:cNvSpPr txBox="1"/>
            <p:nvPr/>
          </p:nvSpPr>
          <p:spPr>
            <a:xfrm>
              <a:off x="1872" y="3239"/>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3</a:t>
              </a:r>
            </a:p>
          </p:txBody>
        </p:sp>
        <p:sp>
          <p:nvSpPr>
            <p:cNvPr id="64540" name="Text Box 34"/>
            <p:cNvSpPr txBox="1"/>
            <p:nvPr/>
          </p:nvSpPr>
          <p:spPr>
            <a:xfrm>
              <a:off x="2833" y="3239"/>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4</a:t>
              </a:r>
            </a:p>
          </p:txBody>
        </p:sp>
        <p:sp>
          <p:nvSpPr>
            <p:cNvPr id="64541" name="Text Box 36"/>
            <p:cNvSpPr txBox="1"/>
            <p:nvPr/>
          </p:nvSpPr>
          <p:spPr>
            <a:xfrm>
              <a:off x="2593" y="3239"/>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2</a:t>
              </a:r>
            </a:p>
          </p:txBody>
        </p:sp>
        <p:sp>
          <p:nvSpPr>
            <p:cNvPr id="64542" name="Text Box 38"/>
            <p:cNvSpPr txBox="1"/>
            <p:nvPr/>
          </p:nvSpPr>
          <p:spPr>
            <a:xfrm>
              <a:off x="3312" y="3239"/>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5</a:t>
              </a:r>
            </a:p>
          </p:txBody>
        </p:sp>
      </p:grpSp>
      <p:grpSp>
        <p:nvGrpSpPr>
          <p:cNvPr id="177198" name="Group 46"/>
          <p:cNvGrpSpPr/>
          <p:nvPr/>
        </p:nvGrpSpPr>
        <p:grpSpPr>
          <a:xfrm>
            <a:off x="3457575" y="2994025"/>
            <a:ext cx="381000" cy="519113"/>
            <a:chOff x="2109" y="2014"/>
            <a:chExt cx="240" cy="328"/>
          </a:xfrm>
        </p:grpSpPr>
        <p:sp>
          <p:nvSpPr>
            <p:cNvPr id="64529" name="Rectangle 41"/>
            <p:cNvSpPr/>
            <p:nvPr/>
          </p:nvSpPr>
          <p:spPr>
            <a:xfrm>
              <a:off x="2109" y="2065"/>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4530" name="Text Box 45"/>
            <p:cNvSpPr txBox="1"/>
            <p:nvPr/>
          </p:nvSpPr>
          <p:spPr>
            <a:xfrm>
              <a:off x="2109" y="2014"/>
              <a:ext cx="228" cy="328"/>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1</a:t>
              </a:r>
            </a:p>
          </p:txBody>
        </p:sp>
      </p:grpSp>
      <p:grpSp>
        <p:nvGrpSpPr>
          <p:cNvPr id="177200" name="Group 48"/>
          <p:cNvGrpSpPr/>
          <p:nvPr/>
        </p:nvGrpSpPr>
        <p:grpSpPr>
          <a:xfrm>
            <a:off x="4981575" y="2994025"/>
            <a:ext cx="381000" cy="519113"/>
            <a:chOff x="3069" y="2014"/>
            <a:chExt cx="240" cy="328"/>
          </a:xfrm>
        </p:grpSpPr>
        <p:sp>
          <p:nvSpPr>
            <p:cNvPr id="64527" name="Rectangle 42"/>
            <p:cNvSpPr/>
            <p:nvPr/>
          </p:nvSpPr>
          <p:spPr>
            <a:xfrm>
              <a:off x="3069" y="2065"/>
              <a:ext cx="240" cy="24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p>
              <a:pPr algn="ctr"/>
              <a:endParaRPr lang="zh-CN" altLang="en-US" dirty="0">
                <a:solidFill>
                  <a:srgbClr val="000000"/>
                </a:solidFill>
                <a:latin typeface="Arial" panose="020B0604020202020204" pitchFamily="34" charset="0"/>
                <a:ea typeface="宋体" panose="02010600030101010101" pitchFamily="2" charset="-122"/>
              </a:endParaRPr>
            </a:p>
          </p:txBody>
        </p:sp>
        <p:sp>
          <p:nvSpPr>
            <p:cNvPr id="64528" name="Text Box 47"/>
            <p:cNvSpPr txBox="1"/>
            <p:nvPr/>
          </p:nvSpPr>
          <p:spPr>
            <a:xfrm>
              <a:off x="3079" y="2014"/>
              <a:ext cx="228" cy="328"/>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6</a:t>
              </a:r>
            </a:p>
          </p:txBody>
        </p:sp>
      </p:grpSp>
      <p:grpSp>
        <p:nvGrpSpPr>
          <p:cNvPr id="177201" name="Group 49"/>
          <p:cNvGrpSpPr/>
          <p:nvPr/>
        </p:nvGrpSpPr>
        <p:grpSpPr>
          <a:xfrm>
            <a:off x="3433763" y="4625975"/>
            <a:ext cx="381000" cy="519113"/>
            <a:chOff x="2112" y="1921"/>
            <a:chExt cx="240" cy="335"/>
          </a:xfrm>
        </p:grpSpPr>
        <p:sp>
          <p:nvSpPr>
            <p:cNvPr id="64525" name="Rectangle 7"/>
            <p:cNvSpPr/>
            <p:nvPr/>
          </p:nvSpPr>
          <p:spPr>
            <a:xfrm>
              <a:off x="2112" y="1967"/>
              <a:ext cx="240" cy="240"/>
            </a:xfrm>
            <a:prstGeom prst="rect">
              <a:avLst/>
            </a:prstGeom>
            <a:solidFill>
              <a:srgbClr val="F6FD69"/>
            </a:solidFill>
            <a:ln w="12700" cap="flat" cmpd="sng">
              <a:solidFill>
                <a:schemeClr val="tx1"/>
              </a:solidFill>
              <a:prstDash val="solid"/>
              <a:miter/>
              <a:headEnd type="none" w="med" len="med"/>
              <a:tailEnd type="none" w="med" len="med"/>
            </a:ln>
          </p:spPr>
          <p:txBody>
            <a:bodyPr wrap="none" anchor="ctr"/>
            <a:lstStyle/>
            <a:p>
              <a:pPr algn="ctr"/>
              <a:endParaRPr lang="zh-CN" altLang="en-US" b="1" dirty="0">
                <a:solidFill>
                  <a:srgbClr val="000000"/>
                </a:solidFill>
                <a:latin typeface="Arial" panose="020B0604020202020204" pitchFamily="34" charset="0"/>
                <a:ea typeface="宋体" panose="02010600030101010101" pitchFamily="2" charset="-122"/>
              </a:endParaRPr>
            </a:p>
          </p:txBody>
        </p:sp>
        <p:sp>
          <p:nvSpPr>
            <p:cNvPr id="64526" name="Text Box 16"/>
            <p:cNvSpPr txBox="1"/>
            <p:nvPr/>
          </p:nvSpPr>
          <p:spPr>
            <a:xfrm>
              <a:off x="2113" y="1921"/>
              <a:ext cx="228" cy="335"/>
            </a:xfrm>
            <a:prstGeom prst="rect">
              <a:avLst/>
            </a:prstGeom>
            <a:noFill/>
            <a:ln w="12700">
              <a:noFill/>
            </a:ln>
          </p:spPr>
          <p:txBody>
            <a:bodyPr>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1</a:t>
              </a:r>
            </a:p>
          </p:txBody>
        </p:sp>
      </p:grpSp>
      <p:grpSp>
        <p:nvGrpSpPr>
          <p:cNvPr id="177202" name="Group 50"/>
          <p:cNvGrpSpPr/>
          <p:nvPr/>
        </p:nvGrpSpPr>
        <p:grpSpPr>
          <a:xfrm>
            <a:off x="4957763" y="4618038"/>
            <a:ext cx="381000" cy="519112"/>
            <a:chOff x="3072" y="1921"/>
            <a:chExt cx="240" cy="327"/>
          </a:xfrm>
        </p:grpSpPr>
        <p:sp>
          <p:nvSpPr>
            <p:cNvPr id="64523" name="Rectangle 11"/>
            <p:cNvSpPr/>
            <p:nvPr/>
          </p:nvSpPr>
          <p:spPr>
            <a:xfrm>
              <a:off x="3072" y="1967"/>
              <a:ext cx="240" cy="240"/>
            </a:xfrm>
            <a:prstGeom prst="rect">
              <a:avLst/>
            </a:prstGeom>
            <a:solidFill>
              <a:srgbClr val="99FF33"/>
            </a:solidFill>
            <a:ln w="12700" cap="flat" cmpd="sng">
              <a:solidFill>
                <a:schemeClr val="tx1"/>
              </a:solidFill>
              <a:prstDash val="solid"/>
              <a:miter/>
              <a:headEnd type="none" w="med" len="med"/>
              <a:tailEnd type="none" w="med" len="med"/>
            </a:ln>
          </p:spPr>
          <p:txBody>
            <a:bodyPr wrap="none" anchor="ctr"/>
            <a:lstStyle/>
            <a:p>
              <a:pPr algn="ctr"/>
              <a:endParaRPr lang="zh-CN" altLang="en-US" dirty="0">
                <a:solidFill>
                  <a:srgbClr val="000000"/>
                </a:solidFill>
                <a:latin typeface="Arial" panose="020B0604020202020204" pitchFamily="34" charset="0"/>
                <a:ea typeface="宋体" panose="02010600030101010101" pitchFamily="2" charset="-122"/>
              </a:endParaRPr>
            </a:p>
          </p:txBody>
        </p:sp>
        <p:sp>
          <p:nvSpPr>
            <p:cNvPr id="64524" name="Text Box 18"/>
            <p:cNvSpPr txBox="1"/>
            <p:nvPr/>
          </p:nvSpPr>
          <p:spPr>
            <a:xfrm>
              <a:off x="3072" y="1921"/>
              <a:ext cx="228" cy="327"/>
            </a:xfrm>
            <a:prstGeom prst="rect">
              <a:avLst/>
            </a:prstGeom>
            <a:noFill/>
            <a:ln w="12700">
              <a:noFill/>
            </a:ln>
          </p:spPr>
          <p:txBody>
            <a:bodyPr wrap="none">
              <a:spAutoFit/>
            </a:bodyPr>
            <a:lstStyle/>
            <a:p>
              <a:pPr algn="ctr" eaLnBrk="0" hangingPunct="0"/>
              <a:r>
                <a:rPr lang="en-US" altLang="zh-CN" sz="2800" dirty="0">
                  <a:solidFill>
                    <a:srgbClr val="000000"/>
                  </a:solidFill>
                  <a:latin typeface="Times New Roman" panose="02020603050405020304" pitchFamily="18" charset="0"/>
                  <a:ea typeface="宋体" panose="02010600030101010101"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7196"/>
                                        </p:tgtEl>
                                        <p:attrNameLst>
                                          <p:attrName>style.visibility</p:attrName>
                                        </p:attrNameLst>
                                      </p:cBhvr>
                                      <p:to>
                                        <p:strVal val="visible"/>
                                      </p:to>
                                    </p:set>
                                    <p:animEffect transition="in" filter="blinds(horizontal)">
                                      <p:cBhvr>
                                        <p:cTn id="7" dur="500"/>
                                        <p:tgtEl>
                                          <p:spTgt spid="177196"/>
                                        </p:tgtEl>
                                      </p:cBhvr>
                                    </p:animEffect>
                                  </p:childTnLst>
                                </p:cTn>
                              </p:par>
                              <p:par>
                                <p:cTn id="8" presetID="3" presetClass="entr" presetSubtype="10" fill="hold" nodeType="withEffect">
                                  <p:stCondLst>
                                    <p:cond delay="0"/>
                                  </p:stCondLst>
                                  <p:childTnLst>
                                    <p:set>
                                      <p:cBhvr>
                                        <p:cTn id="9" dur="1" fill="hold">
                                          <p:stCondLst>
                                            <p:cond delay="0"/>
                                          </p:stCondLst>
                                        </p:cTn>
                                        <p:tgtEl>
                                          <p:spTgt spid="177198"/>
                                        </p:tgtEl>
                                        <p:attrNameLst>
                                          <p:attrName>style.visibility</p:attrName>
                                        </p:attrNameLst>
                                      </p:cBhvr>
                                      <p:to>
                                        <p:strVal val="visible"/>
                                      </p:to>
                                    </p:set>
                                    <p:animEffect transition="in" filter="blinds(horizontal)">
                                      <p:cBhvr>
                                        <p:cTn id="10" dur="500"/>
                                        <p:tgtEl>
                                          <p:spTgt spid="177198"/>
                                        </p:tgtEl>
                                      </p:cBhvr>
                                    </p:animEffect>
                                  </p:childTnLst>
                                </p:cTn>
                              </p:par>
                              <p:par>
                                <p:cTn id="11" presetID="3" presetClass="entr" presetSubtype="10" fill="hold" nodeType="withEffect">
                                  <p:stCondLst>
                                    <p:cond delay="0"/>
                                  </p:stCondLst>
                                  <p:childTnLst>
                                    <p:set>
                                      <p:cBhvr>
                                        <p:cTn id="12" dur="1" fill="hold">
                                          <p:stCondLst>
                                            <p:cond delay="0"/>
                                          </p:stCondLst>
                                        </p:cTn>
                                        <p:tgtEl>
                                          <p:spTgt spid="177200"/>
                                        </p:tgtEl>
                                        <p:attrNameLst>
                                          <p:attrName>style.visibility</p:attrName>
                                        </p:attrNameLst>
                                      </p:cBhvr>
                                      <p:to>
                                        <p:strVal val="visible"/>
                                      </p:to>
                                    </p:set>
                                    <p:animEffect transition="in" filter="blinds(horizontal)">
                                      <p:cBhvr>
                                        <p:cTn id="13" dur="500"/>
                                        <p:tgtEl>
                                          <p:spTgt spid="177200"/>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500" tmFilter="0, 0; .2, .5; .8, .5; 1, 0"/>
                                        <p:tgtEl>
                                          <p:spTgt spid="177198"/>
                                        </p:tgtEl>
                                      </p:cBhvr>
                                    </p:animEffect>
                                    <p:animScale>
                                      <p:cBhvr>
                                        <p:cTn id="18" dur="250" autoRev="1" fill="hold"/>
                                        <p:tgtEl>
                                          <p:spTgt spid="177198"/>
                                        </p:tgtEl>
                                      </p:cBhvr>
                                      <p:by x="105000" y="105000"/>
                                    </p:animScale>
                                  </p:childTnLst>
                                </p:cTn>
                              </p:par>
                              <p:par>
                                <p:cTn id="19" presetID="26" presetClass="emph" presetSubtype="0" fill="hold" nodeType="withEffect">
                                  <p:stCondLst>
                                    <p:cond delay="0"/>
                                  </p:stCondLst>
                                  <p:childTnLst>
                                    <p:animEffect transition="out" filter="fade">
                                      <p:cBhvr>
                                        <p:cTn id="20" dur="500" tmFilter="0, 0; .2, .5; .8, .5; 1, 0"/>
                                        <p:tgtEl>
                                          <p:spTgt spid="177200"/>
                                        </p:tgtEl>
                                      </p:cBhvr>
                                    </p:animEffect>
                                    <p:animScale>
                                      <p:cBhvr>
                                        <p:cTn id="21" dur="250" autoRev="1" fill="hold"/>
                                        <p:tgtEl>
                                          <p:spTgt spid="177200"/>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77172"/>
                                        </p:tgtEl>
                                        <p:attrNameLst>
                                          <p:attrName>style.visibility</p:attrName>
                                        </p:attrNameLst>
                                      </p:cBhvr>
                                      <p:to>
                                        <p:strVal val="visible"/>
                                      </p:to>
                                    </p:set>
                                    <p:animEffect transition="in" filter="wipe(up)">
                                      <p:cBhvr>
                                        <p:cTn id="26" dur="500"/>
                                        <p:tgtEl>
                                          <p:spTgt spid="177172"/>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177203"/>
                                        </p:tgtEl>
                                        <p:attrNameLst>
                                          <p:attrName>style.visibility</p:attrName>
                                        </p:attrNameLst>
                                      </p:cBhvr>
                                      <p:to>
                                        <p:strVal val="visible"/>
                                      </p:to>
                                    </p:set>
                                    <p:animEffect transition="in" filter="wipe(up)">
                                      <p:cBhvr>
                                        <p:cTn id="30" dur="500"/>
                                        <p:tgtEl>
                                          <p:spTgt spid="177203"/>
                                        </p:tgtEl>
                                      </p:cBhvr>
                                    </p:animEffect>
                                  </p:childTnLst>
                                </p:cTn>
                              </p:par>
                              <p:par>
                                <p:cTn id="31" presetID="22" presetClass="entr" presetSubtype="1" fill="hold" nodeType="withEffect">
                                  <p:stCondLst>
                                    <p:cond delay="0"/>
                                  </p:stCondLst>
                                  <p:childTnLst>
                                    <p:set>
                                      <p:cBhvr>
                                        <p:cTn id="32" dur="1" fill="hold">
                                          <p:stCondLst>
                                            <p:cond delay="0"/>
                                          </p:stCondLst>
                                        </p:cTn>
                                        <p:tgtEl>
                                          <p:spTgt spid="177201"/>
                                        </p:tgtEl>
                                        <p:attrNameLst>
                                          <p:attrName>style.visibility</p:attrName>
                                        </p:attrNameLst>
                                      </p:cBhvr>
                                      <p:to>
                                        <p:strVal val="visible"/>
                                      </p:to>
                                    </p:set>
                                    <p:animEffect transition="in" filter="wipe(up)">
                                      <p:cBhvr>
                                        <p:cTn id="33" dur="500"/>
                                        <p:tgtEl>
                                          <p:spTgt spid="177201"/>
                                        </p:tgtEl>
                                      </p:cBhvr>
                                    </p:animEffect>
                                  </p:childTnLst>
                                </p:cTn>
                              </p:par>
                              <p:par>
                                <p:cTn id="34" presetID="22" presetClass="entr" presetSubtype="1" fill="hold" nodeType="withEffect">
                                  <p:stCondLst>
                                    <p:cond delay="0"/>
                                  </p:stCondLst>
                                  <p:childTnLst>
                                    <p:set>
                                      <p:cBhvr>
                                        <p:cTn id="35" dur="1" fill="hold">
                                          <p:stCondLst>
                                            <p:cond delay="0"/>
                                          </p:stCondLst>
                                        </p:cTn>
                                        <p:tgtEl>
                                          <p:spTgt spid="177202"/>
                                        </p:tgtEl>
                                        <p:attrNameLst>
                                          <p:attrName>style.visibility</p:attrName>
                                        </p:attrNameLst>
                                      </p:cBhvr>
                                      <p:to>
                                        <p:strVal val="visible"/>
                                      </p:to>
                                    </p:set>
                                    <p:animEffect transition="in" filter="wipe(up)">
                                      <p:cBhvr>
                                        <p:cTn id="36" dur="500"/>
                                        <p:tgtEl>
                                          <p:spTgt spid="177202"/>
                                        </p:tgtEl>
                                      </p:cBhvr>
                                    </p:animEffect>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nodeType="clickEffect">
                                  <p:stCondLst>
                                    <p:cond delay="0"/>
                                  </p:stCondLst>
                                  <p:childTnLst>
                                    <p:animMotion origin="layout" path="M 3.61111E-6 -3.12139E-6 C -0.00209 -0.04138 -0.00157 -0.01873 -0.00157 -0.0682 C 0.05486 -0.0682 0.11128 -0.0682 0.16788 -0.0682 C 0.16788 -0.04555 0.16788 -0.02289 0.16788 -3.12139E-6 " pathEditMode="relative" rAng="0" ptsTypes="fffA">
                                      <p:cBhvr>
                                        <p:cTn id="40" dur="2000" fill="hold"/>
                                        <p:tgtEl>
                                          <p:spTgt spid="177201"/>
                                        </p:tgtEl>
                                        <p:attrNameLst>
                                          <p:attrName>ppt_x</p:attrName>
                                          <p:attrName>ppt_y</p:attrName>
                                        </p:attrNameLst>
                                      </p:cBhvr>
                                      <p:rCtr x="8300" y="-3400"/>
                                    </p:animMotion>
                                  </p:childTnLst>
                                </p:cTn>
                              </p:par>
                              <p:par>
                                <p:cTn id="41" presetID="0" presetClass="path" presetSubtype="0" accel="50000" decel="50000" fill="hold" nodeType="withEffect">
                                  <p:stCondLst>
                                    <p:cond delay="0"/>
                                  </p:stCondLst>
                                  <p:childTnLst>
                                    <p:animMotion origin="layout" path="M -1.66667E-6 0.00208 C -1.66667E-6 -0.02428 -1.66667E-6 -0.05064 -1.66667E-6 -0.07654 C -0.05573 -0.07654 -0.11128 -0.07654 -0.16684 -0.07654 C -0.16684 -0.05157 -0.16684 -0.02636 -0.16684 -0.00116 " pathEditMode="relative" rAng="0" ptsTypes="fffA">
                                      <p:cBhvr>
                                        <p:cTn id="42" dur="2000" fill="hold"/>
                                        <p:tgtEl>
                                          <p:spTgt spid="177202"/>
                                        </p:tgtEl>
                                        <p:attrNameLst>
                                          <p:attrName>ppt_x</p:attrName>
                                          <p:attrName>ppt_y</p:attrName>
                                        </p:attrNameLst>
                                      </p:cBhvr>
                                      <p:rCtr x="-8400" y="-39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5" name="内容占位符 4" descr="0`${@O01L3PJLJMP8SL}4]5"/>
          <p:cNvPicPr>
            <a:picLocks noGrp="1" noChangeAspect="1"/>
          </p:cNvPicPr>
          <p:nvPr>
            <p:ph idx="1"/>
          </p:nvPr>
        </p:nvPicPr>
        <p:blipFill>
          <a:blip r:embed="rId3"/>
          <a:stretch>
            <a:fillRect/>
          </a:stretch>
        </p:blipFill>
        <p:spPr>
          <a:xfrm>
            <a:off x="635" y="274955"/>
            <a:ext cx="9143365" cy="5112385"/>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1"/>
          <p:cNvSpPr txBox="1">
            <a:spLocks noGrp="1"/>
          </p:cNvSpPr>
          <p:nvPr>
            <p:ph type="sldNum" sz="quarter" idx="10"/>
          </p:nvPr>
        </p:nvSpPr>
        <p:spPr>
          <a:xfrm>
            <a:off x="8505190" y="6409055"/>
            <a:ext cx="509270" cy="365125"/>
          </a:xfrm>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62</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5779" name="Rectangle 2"/>
          <p:cNvSpPr>
            <a:spLocks noGrp="1"/>
          </p:cNvSpPr>
          <p:nvPr>
            <p:ph type="title" idx="4294967295"/>
          </p:nvPr>
        </p:nvSpPr>
        <p:spPr>
          <a:xfrm>
            <a:off x="0" y="0"/>
            <a:ext cx="9144000" cy="692150"/>
          </a:xfrm>
        </p:spPr>
        <p:txBody>
          <a:bodyPr vert="horz" wrap="square" lIns="91440" tIns="45720" rIns="91440" bIns="45720" anchor="b"/>
          <a:lstStyle/>
          <a:p>
            <a:pPr eaLnBrk="1" hangingPunct="1"/>
            <a:r>
              <a:rPr lang="zh-CN" altLang="en-US" sz="3600" b="0" dirty="0">
                <a:latin typeface="Times New Roman" panose="02020603050405020304" pitchFamily="18" charset="0"/>
                <a:ea typeface="黑体" panose="02010609060101010101" pitchFamily="49" charset="-122"/>
              </a:rPr>
              <a:t>遗传算法的一般步骤</a:t>
            </a:r>
          </a:p>
        </p:txBody>
      </p:sp>
      <p:sp>
        <p:nvSpPr>
          <p:cNvPr id="75780" name="Rectangle 4"/>
          <p:cNvSpPr/>
          <p:nvPr/>
        </p:nvSpPr>
        <p:spPr>
          <a:xfrm>
            <a:off x="3033713" y="1500188"/>
            <a:ext cx="9144000" cy="0"/>
          </a:xfrm>
          <a:prstGeom prst="rect">
            <a:avLst/>
          </a:prstGeom>
          <a:noFill/>
          <a:ln w="9525">
            <a:noFill/>
          </a:ln>
        </p:spPr>
        <p:txBody>
          <a:bodyPr>
            <a:spAutoFit/>
          </a:bodyPr>
          <a:lstStyle/>
          <a:p>
            <a:endParaRPr lang="zh-CN" altLang="en-US" dirty="0">
              <a:latin typeface="宋体" panose="02010600030101010101" pitchFamily="2" charset="-122"/>
            </a:endParaRPr>
          </a:p>
        </p:txBody>
      </p:sp>
      <p:pic>
        <p:nvPicPr>
          <p:cNvPr id="75781" name="Picture 3"/>
          <p:cNvPicPr>
            <a:picLocks noChangeAspect="1"/>
          </p:cNvPicPr>
          <p:nvPr/>
        </p:nvPicPr>
        <p:blipFill>
          <a:blip r:embed="rId2"/>
          <a:stretch>
            <a:fillRect/>
          </a:stretch>
        </p:blipFill>
        <p:spPr>
          <a:xfrm>
            <a:off x="1371600" y="798513"/>
            <a:ext cx="6324600" cy="5943600"/>
          </a:xfrm>
          <a:prstGeom prst="rect">
            <a:avLst/>
          </a:prstGeom>
          <a:noFill/>
          <a:ln w="9525">
            <a:noFill/>
          </a:ln>
        </p:spPr>
      </p:pic>
    </p:spTree>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114709" y="255479"/>
            <a:ext cx="7928207" cy="482600"/>
          </a:xfrm>
          <a:prstGeom prst="rect">
            <a:avLst/>
          </a:prstGeom>
        </p:spPr>
        <p:txBody>
          <a:bodyPr wrap="square" lIns="68577" tIns="34289" rIns="68577" bIns="34289">
            <a:spAutoFit/>
          </a:bodyPr>
          <a:lstStyle/>
          <a:p>
            <a:r>
              <a:rPr lang="zh-CN" altLang="en-US" sz="2700" b="1" dirty="0">
                <a:latin typeface="+mj-ea"/>
                <a:ea typeface="+mj-ea"/>
              </a:rPr>
              <a:t>遗传算法简例</a:t>
            </a:r>
            <a:endParaRPr lang="en-US" altLang="zh-CN" sz="2700" b="1" dirty="0">
              <a:latin typeface="+mj-ea"/>
              <a:ea typeface="+mj-ea"/>
            </a:endParaRPr>
          </a:p>
        </p:txBody>
      </p:sp>
      <p:sp>
        <p:nvSpPr>
          <p:cNvPr id="2" name="灯片编号占位符 1"/>
          <p:cNvSpPr>
            <a:spLocks noGrp="1"/>
          </p:cNvSpPr>
          <p:nvPr>
            <p:ph type="sldNum" sz="quarter" idx="12"/>
          </p:nvPr>
        </p:nvSpPr>
        <p:spPr/>
        <p:txBody>
          <a:bodyPr/>
          <a:lstStyle/>
          <a:p>
            <a:fld id="{888F8D02-9041-4C59-BC62-13DE0E5C6713}" type="slidenum">
              <a:rPr lang="zh-CN" altLang="en-US" sz="750" smtClean="0"/>
              <a:t>63</a:t>
            </a:fld>
            <a:endParaRPr lang="zh-CN" altLang="en-US" sz="750"/>
          </a:p>
        </p:txBody>
      </p:sp>
      <p:sp>
        <p:nvSpPr>
          <p:cNvPr id="3" name="矩形 2"/>
          <p:cNvSpPr/>
          <p:nvPr/>
        </p:nvSpPr>
        <p:spPr>
          <a:xfrm>
            <a:off x="727190" y="748554"/>
            <a:ext cx="7881505" cy="1518285"/>
          </a:xfrm>
          <a:prstGeom prst="rect">
            <a:avLst/>
          </a:prstGeom>
        </p:spPr>
        <p:txBody>
          <a:bodyPr wrap="square">
            <a:spAutoFit/>
          </a:bodyPr>
          <a:lstStyle/>
          <a:p>
            <a:pPr indent="358775">
              <a:lnSpc>
                <a:spcPct val="120000"/>
              </a:lnSpc>
              <a:defRPr/>
            </a:pPr>
            <a:r>
              <a:rPr lang="zh-CN" altLang="en-US" sz="2400" b="1" dirty="0">
                <a:solidFill>
                  <a:srgbClr val="FF0000"/>
                </a:solidFill>
              </a:rPr>
              <a:t>例</a:t>
            </a:r>
            <a:r>
              <a:rPr lang="en-US" altLang="zh-CN" sz="2400" dirty="0">
                <a:solidFill>
                  <a:srgbClr val="FF0000"/>
                </a:solidFill>
              </a:rPr>
              <a:t>  </a:t>
            </a:r>
            <a:r>
              <a:rPr lang="zh-CN" altLang="en-US" sz="2400" dirty="0"/>
              <a:t>用</a:t>
            </a:r>
            <a:r>
              <a:rPr lang="en-US" altLang="zh-CN" sz="2400" dirty="0"/>
              <a:t>GA</a:t>
            </a:r>
            <a:r>
              <a:rPr lang="zh-CN" altLang="en-US" sz="2400" dirty="0"/>
              <a:t>求解一元函数最大值的优化问题：</a:t>
            </a:r>
            <a:endParaRPr lang="zh-CN" altLang="en-US" sz="2400" i="1" dirty="0"/>
          </a:p>
          <a:p>
            <a:pPr indent="358775">
              <a:lnSpc>
                <a:spcPct val="120000"/>
              </a:lnSpc>
              <a:defRPr/>
            </a:pPr>
            <a:r>
              <a:rPr lang="en-US" altLang="zh-CN" sz="2400" i="1" dirty="0"/>
              <a:t>     f</a:t>
            </a:r>
            <a:r>
              <a:rPr lang="en-US" altLang="zh-CN" sz="2400" dirty="0"/>
              <a:t>(</a:t>
            </a:r>
            <a:r>
              <a:rPr lang="en-US" altLang="zh-CN" sz="2400" i="1" dirty="0"/>
              <a:t>x</a:t>
            </a:r>
            <a:r>
              <a:rPr lang="en-US" altLang="zh-CN" sz="2400" dirty="0"/>
              <a:t>)=</a:t>
            </a:r>
            <a:r>
              <a:rPr lang="en-US" altLang="zh-CN" sz="2400" i="1" dirty="0" err="1"/>
              <a:t>x</a:t>
            </a:r>
            <a:r>
              <a:rPr lang="en-US" altLang="zh-CN" sz="2400" dirty="0" err="1"/>
              <a:t>sin</a:t>
            </a:r>
            <a:r>
              <a:rPr lang="en-US" altLang="zh-CN" sz="2400" dirty="0"/>
              <a:t>(10</a:t>
            </a:r>
            <a:r>
              <a:rPr lang="en-US" altLang="zh-CN" sz="2400" dirty="0">
                <a:sym typeface="Symbol" panose="05050102010706020507" pitchFamily="18" charset="2"/>
              </a:rPr>
              <a:t></a:t>
            </a:r>
            <a:r>
              <a:rPr lang="en-US" altLang="zh-CN" sz="2400" dirty="0"/>
              <a:t>·</a:t>
            </a:r>
            <a:r>
              <a:rPr lang="en-US" altLang="zh-CN" sz="2400" i="1" dirty="0"/>
              <a:t>x</a:t>
            </a:r>
            <a:r>
              <a:rPr lang="en-US" altLang="zh-CN" sz="2400" dirty="0"/>
              <a:t>)+2.0        </a:t>
            </a:r>
            <a:r>
              <a:rPr lang="en-US" altLang="zh-CN" sz="2400" i="1" dirty="0"/>
              <a:t>x</a:t>
            </a:r>
            <a:r>
              <a:rPr lang="en-US" altLang="zh-CN" sz="2400" dirty="0">
                <a:sym typeface="Symbol" panose="05050102010706020507" pitchFamily="18" charset="2"/>
              </a:rPr>
              <a:t></a:t>
            </a:r>
            <a:r>
              <a:rPr lang="en-US" altLang="zh-CN" sz="2400" dirty="0"/>
              <a:t>[-1,</a:t>
            </a:r>
            <a:r>
              <a:rPr lang="zh-CN" altLang="en-US" sz="2400" dirty="0"/>
              <a:t> </a:t>
            </a:r>
            <a:r>
              <a:rPr lang="en-US" altLang="zh-CN" sz="2400" dirty="0"/>
              <a:t>2]</a:t>
            </a:r>
          </a:p>
          <a:p>
            <a:pPr indent="358775">
              <a:lnSpc>
                <a:spcPct val="120000"/>
              </a:lnSpc>
              <a:spcBef>
                <a:spcPts val="1200"/>
              </a:spcBef>
              <a:defRPr/>
            </a:pPr>
            <a:endParaRPr lang="zh-CN" altLang="en-US" sz="2100" dirty="0"/>
          </a:p>
        </p:txBody>
      </p:sp>
      <p:pic>
        <p:nvPicPr>
          <p:cNvPr id="5" name="图片 4"/>
          <p:cNvPicPr>
            <a:picLocks noChangeAspect="1"/>
          </p:cNvPicPr>
          <p:nvPr/>
        </p:nvPicPr>
        <p:blipFill>
          <a:blip r:embed="rId3"/>
          <a:stretch>
            <a:fillRect/>
          </a:stretch>
        </p:blipFill>
        <p:spPr>
          <a:xfrm>
            <a:off x="789940" y="2004695"/>
            <a:ext cx="6978650" cy="46831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114709" y="255479"/>
            <a:ext cx="7928207" cy="482600"/>
          </a:xfrm>
          <a:prstGeom prst="rect">
            <a:avLst/>
          </a:prstGeom>
        </p:spPr>
        <p:txBody>
          <a:bodyPr wrap="square" lIns="68577" tIns="34289" rIns="68577" bIns="34289">
            <a:spAutoFit/>
          </a:bodyPr>
          <a:lstStyle/>
          <a:p>
            <a:r>
              <a:rPr lang="zh-CN" altLang="en-US" sz="2700" b="1" dirty="0">
                <a:latin typeface="+mj-ea"/>
                <a:ea typeface="+mj-ea"/>
              </a:rPr>
              <a:t>遗传算法简例</a:t>
            </a:r>
            <a:endParaRPr lang="en-US" altLang="zh-CN" sz="2700" b="1" dirty="0">
              <a:latin typeface="+mj-ea"/>
              <a:ea typeface="+mj-ea"/>
            </a:endParaRPr>
          </a:p>
        </p:txBody>
      </p:sp>
      <p:sp>
        <p:nvSpPr>
          <p:cNvPr id="2" name="灯片编号占位符 1"/>
          <p:cNvSpPr>
            <a:spLocks noGrp="1"/>
          </p:cNvSpPr>
          <p:nvPr>
            <p:ph type="sldNum" sz="quarter" idx="12"/>
          </p:nvPr>
        </p:nvSpPr>
        <p:spPr/>
        <p:txBody>
          <a:bodyPr/>
          <a:lstStyle/>
          <a:p>
            <a:fld id="{888F8D02-9041-4C59-BC62-13DE0E5C6713}" type="slidenum">
              <a:rPr lang="zh-CN" altLang="en-US" sz="750" smtClean="0"/>
              <a:t>64</a:t>
            </a:fld>
            <a:endParaRPr lang="zh-CN" altLang="en-US" sz="750"/>
          </a:p>
        </p:txBody>
      </p:sp>
      <p:sp>
        <p:nvSpPr>
          <p:cNvPr id="3" name="矩形 2"/>
          <p:cNvSpPr/>
          <p:nvPr/>
        </p:nvSpPr>
        <p:spPr>
          <a:xfrm>
            <a:off x="727190" y="748554"/>
            <a:ext cx="7881505" cy="4261485"/>
          </a:xfrm>
          <a:prstGeom prst="rect">
            <a:avLst/>
          </a:prstGeom>
        </p:spPr>
        <p:txBody>
          <a:bodyPr wrap="square">
            <a:spAutoFit/>
          </a:bodyPr>
          <a:lstStyle/>
          <a:p>
            <a:pPr indent="358775">
              <a:lnSpc>
                <a:spcPct val="120000"/>
              </a:lnSpc>
              <a:defRPr/>
            </a:pPr>
            <a:r>
              <a:rPr lang="zh-CN" altLang="en-US" sz="2400" b="1" dirty="0">
                <a:solidFill>
                  <a:srgbClr val="FF0000"/>
                </a:solidFill>
              </a:rPr>
              <a:t>例</a:t>
            </a:r>
            <a:r>
              <a:rPr lang="en-US" altLang="zh-CN" sz="2400" dirty="0">
                <a:solidFill>
                  <a:srgbClr val="FF0000"/>
                </a:solidFill>
              </a:rPr>
              <a:t>  </a:t>
            </a:r>
            <a:r>
              <a:rPr lang="zh-CN" altLang="en-US" sz="2400" dirty="0"/>
              <a:t>用</a:t>
            </a:r>
            <a:r>
              <a:rPr lang="en-US" altLang="zh-CN" sz="2400" dirty="0"/>
              <a:t>GA</a:t>
            </a:r>
            <a:r>
              <a:rPr lang="zh-CN" altLang="en-US" sz="2400" dirty="0"/>
              <a:t>求解一元函数最大值的优化问题：</a:t>
            </a:r>
            <a:endParaRPr lang="zh-CN" altLang="en-US" sz="2400" i="1" dirty="0"/>
          </a:p>
          <a:p>
            <a:pPr indent="358775">
              <a:lnSpc>
                <a:spcPct val="120000"/>
              </a:lnSpc>
              <a:defRPr/>
            </a:pPr>
            <a:r>
              <a:rPr lang="en-US" altLang="zh-CN" sz="2400" i="1" dirty="0"/>
              <a:t>     f</a:t>
            </a:r>
            <a:r>
              <a:rPr lang="en-US" altLang="zh-CN" sz="2400" dirty="0"/>
              <a:t>(</a:t>
            </a:r>
            <a:r>
              <a:rPr lang="en-US" altLang="zh-CN" sz="2400" i="1" dirty="0"/>
              <a:t>x</a:t>
            </a:r>
            <a:r>
              <a:rPr lang="en-US" altLang="zh-CN" sz="2400" dirty="0"/>
              <a:t>)=</a:t>
            </a:r>
            <a:r>
              <a:rPr lang="en-US" altLang="zh-CN" sz="2400" i="1" dirty="0" err="1"/>
              <a:t>x</a:t>
            </a:r>
            <a:r>
              <a:rPr lang="en-US" altLang="zh-CN" sz="2400" dirty="0" err="1"/>
              <a:t>sin</a:t>
            </a:r>
            <a:r>
              <a:rPr lang="en-US" altLang="zh-CN" sz="2400" dirty="0"/>
              <a:t>(10</a:t>
            </a:r>
            <a:r>
              <a:rPr lang="en-US" altLang="zh-CN" sz="2400" dirty="0">
                <a:sym typeface="Symbol" panose="05050102010706020507" pitchFamily="18" charset="2"/>
              </a:rPr>
              <a:t></a:t>
            </a:r>
            <a:r>
              <a:rPr lang="en-US" altLang="zh-CN" sz="2400" dirty="0"/>
              <a:t>·</a:t>
            </a:r>
            <a:r>
              <a:rPr lang="en-US" altLang="zh-CN" sz="2400" i="1" dirty="0"/>
              <a:t>x</a:t>
            </a:r>
            <a:r>
              <a:rPr lang="en-US" altLang="zh-CN" sz="2400" dirty="0"/>
              <a:t>)+2.0        </a:t>
            </a:r>
            <a:r>
              <a:rPr lang="en-US" altLang="zh-CN" sz="2400" i="1" dirty="0"/>
              <a:t>x</a:t>
            </a:r>
            <a:r>
              <a:rPr lang="en-US" altLang="zh-CN" sz="2400" dirty="0">
                <a:sym typeface="Symbol" panose="05050102010706020507" pitchFamily="18" charset="2"/>
              </a:rPr>
              <a:t></a:t>
            </a:r>
            <a:r>
              <a:rPr lang="en-US" altLang="zh-CN" sz="2400" dirty="0"/>
              <a:t>[-1,</a:t>
            </a:r>
            <a:r>
              <a:rPr lang="zh-CN" altLang="en-US" sz="2400" dirty="0"/>
              <a:t> </a:t>
            </a:r>
            <a:r>
              <a:rPr lang="en-US" altLang="zh-CN" sz="2400" dirty="0"/>
              <a:t>2]</a:t>
            </a:r>
          </a:p>
          <a:p>
            <a:pPr indent="358775">
              <a:lnSpc>
                <a:spcPct val="120000"/>
              </a:lnSpc>
              <a:spcBef>
                <a:spcPts val="1200"/>
              </a:spcBef>
              <a:defRPr/>
            </a:pPr>
            <a:endParaRPr lang="zh-CN" altLang="en-US" sz="2400" dirty="0">
              <a:solidFill>
                <a:srgbClr val="FF0000"/>
              </a:solidFill>
            </a:endParaRPr>
          </a:p>
          <a:p>
            <a:pPr indent="358775">
              <a:lnSpc>
                <a:spcPct val="120000"/>
              </a:lnSpc>
              <a:spcBef>
                <a:spcPts val="1200"/>
              </a:spcBef>
              <a:defRPr/>
            </a:pPr>
            <a:r>
              <a:rPr lang="zh-CN" altLang="en-US" sz="2400" dirty="0">
                <a:solidFill>
                  <a:srgbClr val="FF0000"/>
                </a:solidFill>
              </a:rPr>
              <a:t>（</a:t>
            </a:r>
            <a:r>
              <a:rPr lang="en-US" altLang="zh-CN" sz="2400" dirty="0">
                <a:solidFill>
                  <a:srgbClr val="FF0000"/>
                </a:solidFill>
              </a:rPr>
              <a:t>1</a:t>
            </a:r>
            <a:r>
              <a:rPr lang="zh-CN" altLang="en-US" sz="2400" dirty="0">
                <a:solidFill>
                  <a:srgbClr val="FF0000"/>
                </a:solidFill>
              </a:rPr>
              <a:t>）</a:t>
            </a:r>
            <a:r>
              <a:rPr lang="zh-CN" altLang="en-US" sz="2400" b="1" dirty="0">
                <a:solidFill>
                  <a:srgbClr val="FF0000"/>
                </a:solidFill>
              </a:rPr>
              <a:t>编码</a:t>
            </a:r>
            <a:r>
              <a:rPr lang="zh-CN" altLang="en-US" sz="2400" dirty="0">
                <a:solidFill>
                  <a:srgbClr val="FF0000"/>
                </a:solidFill>
              </a:rPr>
              <a:t>   </a:t>
            </a:r>
          </a:p>
          <a:p>
            <a:pPr indent="358775">
              <a:lnSpc>
                <a:spcPct val="120000"/>
              </a:lnSpc>
              <a:spcBef>
                <a:spcPts val="1200"/>
              </a:spcBef>
              <a:defRPr/>
            </a:pPr>
            <a:r>
              <a:rPr lang="zh-CN" altLang="en-US" sz="2100" dirty="0"/>
              <a:t>变量</a:t>
            </a:r>
            <a:r>
              <a:rPr lang="en-US" altLang="zh-CN" sz="2100" dirty="0"/>
              <a:t>x</a:t>
            </a:r>
            <a:r>
              <a:rPr lang="zh-CN" altLang="en-US" sz="2100" dirty="0"/>
              <a:t>作为实数，可以视为遗传算法的表现型形式。现采用二进制编码形式。如果设定求解精度精确到</a:t>
            </a:r>
            <a:r>
              <a:rPr lang="en-US" altLang="zh-CN" sz="2100" dirty="0"/>
              <a:t>6</a:t>
            </a:r>
            <a:r>
              <a:rPr lang="zh-CN" altLang="en-US" sz="2100" dirty="0"/>
              <a:t>位小数，由于区间长度为</a:t>
            </a:r>
            <a:r>
              <a:rPr lang="en-US" altLang="zh-CN" sz="2100" dirty="0"/>
              <a:t>2-(-1)=3</a:t>
            </a:r>
            <a:r>
              <a:rPr lang="zh-CN" altLang="en-US" sz="2100" dirty="0"/>
              <a:t>，因此将闭区间</a:t>
            </a:r>
            <a:r>
              <a:rPr lang="en-US" altLang="zh-CN" sz="2100" dirty="0"/>
              <a:t>[</a:t>
            </a:r>
            <a:r>
              <a:rPr lang="zh-CN" altLang="en-US" sz="2100" dirty="0"/>
              <a:t>－</a:t>
            </a:r>
            <a:r>
              <a:rPr lang="en-US" altLang="zh-CN" sz="2100" dirty="0"/>
              <a:t>1</a:t>
            </a:r>
            <a:r>
              <a:rPr lang="zh-CN" altLang="en-US" sz="2100" dirty="0"/>
              <a:t>，</a:t>
            </a:r>
            <a:r>
              <a:rPr lang="en-US" altLang="zh-CN" sz="2100" dirty="0"/>
              <a:t>2]</a:t>
            </a:r>
            <a:r>
              <a:rPr lang="zh-CN" altLang="en-US" sz="2100" dirty="0"/>
              <a:t>分为</a:t>
            </a:r>
            <a:r>
              <a:rPr lang="en-US" altLang="zh-CN" sz="2100" dirty="0"/>
              <a:t>3×10</a:t>
            </a:r>
            <a:r>
              <a:rPr lang="en-US" altLang="zh-CN" sz="2100" baseline="30000" dirty="0"/>
              <a:t>6</a:t>
            </a:r>
            <a:r>
              <a:rPr lang="zh-CN" altLang="en-US" sz="2100" dirty="0"/>
              <a:t>等份。因为     </a:t>
            </a:r>
            <a:r>
              <a:rPr lang="en-US" altLang="zh-CN" sz="2100" dirty="0"/>
              <a:t>2 097 152=2</a:t>
            </a:r>
            <a:r>
              <a:rPr lang="en-US" altLang="zh-CN" sz="2100" baseline="30000" dirty="0"/>
              <a:t>21</a:t>
            </a:r>
            <a:r>
              <a:rPr lang="en-US" altLang="zh-CN" sz="2100" dirty="0"/>
              <a:t>&lt;3×10</a:t>
            </a:r>
            <a:r>
              <a:rPr lang="en-US" altLang="zh-CN" sz="2100" baseline="30000" dirty="0"/>
              <a:t>6</a:t>
            </a:r>
            <a:r>
              <a:rPr lang="en-US" altLang="zh-CN" sz="2100" dirty="0"/>
              <a:t>&lt;2</a:t>
            </a:r>
            <a:r>
              <a:rPr lang="en-US" altLang="zh-CN" sz="2100" baseline="30000" dirty="0"/>
              <a:t>22</a:t>
            </a:r>
            <a:r>
              <a:rPr lang="en-US" altLang="zh-CN" sz="2100" dirty="0"/>
              <a:t>=4 194 304</a:t>
            </a:r>
          </a:p>
          <a:p>
            <a:pPr indent="358775">
              <a:lnSpc>
                <a:spcPct val="120000"/>
              </a:lnSpc>
              <a:defRPr/>
            </a:pPr>
            <a:r>
              <a:rPr lang="zh-CN" altLang="en-US" sz="2100" dirty="0"/>
              <a:t>     所以编码的二进制串长至少需要</a:t>
            </a:r>
            <a:r>
              <a:rPr lang="en-US" altLang="zh-CN" sz="2100" dirty="0"/>
              <a:t>22</a:t>
            </a:r>
            <a:r>
              <a:rPr lang="zh-CN" altLang="en-US" sz="2100" dirty="0"/>
              <a:t>位。</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8F8D02-9041-4C59-BC62-13DE0E5C6713}" type="slidenum">
              <a:rPr lang="zh-CN" altLang="en-US" sz="750" smtClean="0"/>
              <a:t>65</a:t>
            </a:fld>
            <a:endParaRPr lang="zh-CN" altLang="en-US" sz="750"/>
          </a:p>
        </p:txBody>
      </p:sp>
      <mc:AlternateContent xmlns:mc="http://schemas.openxmlformats.org/markup-compatibility/2006" xmlns:a14="http://schemas.microsoft.com/office/drawing/2010/main">
        <mc:Choice Requires="a14">
          <p:sp>
            <p:nvSpPr>
              <p:cNvPr id="3" name="矩形 2"/>
              <p:cNvSpPr/>
              <p:nvPr/>
            </p:nvSpPr>
            <p:spPr>
              <a:xfrm>
                <a:off x="0" y="5805264"/>
                <a:ext cx="9799983" cy="3128549"/>
              </a:xfrm>
              <a:prstGeom prst="rect">
                <a:avLst/>
              </a:prstGeom>
            </p:spPr>
            <p:txBody>
              <a:bodyPr wrap="square">
                <a:spAutoFit/>
              </a:bodyPr>
              <a:lstStyle/>
              <a:p>
                <a:pPr indent="538163">
                  <a:lnSpc>
                    <a:spcPct val="120000"/>
                  </a:lnSpc>
                  <a:defRPr/>
                </a:pPr>
                <a:r>
                  <a:rPr lang="zh-CN" altLang="en-US" sz="2800" dirty="0"/>
                  <a:t>例如</a:t>
                </a:r>
                <a:r>
                  <a:rPr lang="en-US" altLang="zh-CN" sz="2800" dirty="0"/>
                  <a:t>:</a:t>
                </a:r>
                <a:r>
                  <a:rPr lang="zh-CN" altLang="en-US" sz="2800" dirty="0"/>
                  <a:t>一个二进制串</a:t>
                </a:r>
                <a:r>
                  <a:rPr lang="en-US" altLang="zh-CN" sz="2800" i="1" dirty="0"/>
                  <a:t>s</a:t>
                </a:r>
                <a:r>
                  <a:rPr lang="en-US" altLang="zh-CN" sz="2800" baseline="-25000" dirty="0"/>
                  <a:t>1</a:t>
                </a:r>
                <a:r>
                  <a:rPr lang="en-US" altLang="zh-CN" sz="2800" dirty="0"/>
                  <a:t>=〈1000101110110101000111〉</a:t>
                </a:r>
                <a:r>
                  <a:rPr lang="zh-CN" altLang="en-US" sz="2800" dirty="0"/>
                  <a:t>表示实数</a:t>
                </a:r>
                <a:r>
                  <a:rPr lang="en-US" altLang="zh-CN" sz="2800" dirty="0"/>
                  <a:t>0.637 197</a:t>
                </a:r>
              </a:p>
              <a:p>
                <a:pPr indent="538163">
                  <a:lnSpc>
                    <a:spcPct val="120000"/>
                  </a:lnSpc>
                  <a:defRPr/>
                </a:pPr>
                <a:endParaRPr lang="en-US" altLang="zh-CN" sz="2800" i="1" dirty="0"/>
              </a:p>
              <a:p>
                <a:pPr indent="538163">
                  <a:lnSpc>
                    <a:spcPct val="120000"/>
                  </a:lnSpc>
                  <a:defRPr/>
                </a:pPr>
                <a:r>
                  <a:rPr lang="en-US" altLang="zh-CN" sz="2800" i="1" dirty="0"/>
                  <a:t>x’</a:t>
                </a:r>
                <a:r>
                  <a:rPr lang="en-US" altLang="zh-CN" sz="2800" dirty="0"/>
                  <a:t> =</a:t>
                </a:r>
                <a:r>
                  <a:rPr lang="zh-CN" altLang="en-US" sz="2800" dirty="0"/>
                  <a:t>（</a:t>
                </a:r>
                <a:r>
                  <a:rPr lang="en-US" altLang="zh-CN" sz="2800" dirty="0"/>
                  <a:t>1000101110110101000111</a:t>
                </a:r>
                <a:r>
                  <a:rPr lang="zh-CN" altLang="en-US" sz="2800" dirty="0"/>
                  <a:t>）</a:t>
                </a:r>
                <a:r>
                  <a:rPr lang="en-US" altLang="zh-CN" sz="2800" baseline="-25000" dirty="0"/>
                  <a:t>2</a:t>
                </a:r>
                <a:r>
                  <a:rPr lang="en-US" altLang="zh-CN" sz="2800" dirty="0"/>
                  <a:t>=2 288 967</a:t>
                </a:r>
              </a:p>
              <a:p>
                <a:pPr indent="538163">
                  <a:lnSpc>
                    <a:spcPct val="120000"/>
                  </a:lnSpc>
                  <a:defRPr/>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=−1.0+2288967∙</m:t>
                      </m:r>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3</m:t>
                          </m:r>
                        </m:num>
                        <m:den>
                          <m:sSup>
                            <m:sSupPr>
                              <m:ctrlPr>
                                <a:rPr lang="en-US" altLang="zh-CN" sz="2800" b="0" i="1" smtClean="0">
                                  <a:latin typeface="Cambria Math" panose="02040503050406030204" pitchFamily="18" charset="0"/>
                                  <a:ea typeface="Cambria Math" panose="02040503050406030204" pitchFamily="18" charset="0"/>
                                </a:rPr>
                              </m:ctrlPr>
                            </m:sSupPr>
                            <m:e>
                              <m:r>
                                <a:rPr lang="en-US" altLang="zh-CN" sz="2800" b="0" i="1" smtClean="0">
                                  <a:latin typeface="Cambria Math" panose="02040503050406030204" pitchFamily="18" charset="0"/>
                                  <a:ea typeface="Cambria Math" panose="02040503050406030204" pitchFamily="18" charset="0"/>
                                </a:rPr>
                                <m:t>2</m:t>
                              </m:r>
                            </m:e>
                            <m:sup>
                              <m:r>
                                <a:rPr lang="en-US" altLang="zh-CN" sz="2800" b="0" i="1" smtClean="0">
                                  <a:latin typeface="Cambria Math" panose="02040503050406030204" pitchFamily="18" charset="0"/>
                                  <a:ea typeface="Cambria Math" panose="02040503050406030204" pitchFamily="18" charset="0"/>
                                </a:rPr>
                                <m:t>22</m:t>
                              </m:r>
                            </m:sup>
                          </m:sSup>
                          <m:r>
                            <a:rPr lang="en-US" altLang="zh-CN" sz="2800" b="0" i="1" smtClean="0">
                              <a:latin typeface="Cambria Math" panose="02040503050406030204" pitchFamily="18" charset="0"/>
                              <a:ea typeface="Cambria Math" panose="02040503050406030204" pitchFamily="18" charset="0"/>
                            </a:rPr>
                            <m:t>−1</m:t>
                          </m:r>
                        </m:den>
                      </m:f>
                      <m:r>
                        <a:rPr lang="en-US" altLang="zh-CN" sz="2800" b="0" i="1" smtClean="0">
                          <a:latin typeface="Cambria Math" panose="02040503050406030204" pitchFamily="18" charset="0"/>
                          <a:ea typeface="Cambria Math" panose="02040503050406030204" pitchFamily="18" charset="0"/>
                        </a:rPr>
                        <m:t>=0.637 197</m:t>
                      </m:r>
                    </m:oMath>
                  </m:oMathPara>
                </a14:m>
                <a:endParaRPr lang="en-US" altLang="zh-CN" sz="2800" i="1" dirty="0"/>
              </a:p>
            </p:txBody>
          </p:sp>
        </mc:Choice>
        <mc:Fallback xmlns="">
          <p:sp>
            <p:nvSpPr>
              <p:cNvPr id="3" name="矩形 2"/>
              <p:cNvSpPr>
                <a:spLocks noRot="1" noChangeAspect="1" noMove="1" noResize="1" noEditPoints="1" noAdjustHandles="1" noChangeArrowheads="1" noChangeShapeType="1" noTextEdit="1"/>
              </p:cNvSpPr>
              <p:nvPr/>
            </p:nvSpPr>
            <p:spPr>
              <a:xfrm>
                <a:off x="0" y="5805264"/>
                <a:ext cx="9799983" cy="3128549"/>
              </a:xfrm>
              <a:prstGeom prst="rect">
                <a:avLst/>
              </a:prstGeom>
              <a:blipFill>
                <a:blip r:embed="rId3"/>
                <a:stretch>
                  <a:fillRect l="-1244" t="-1362" r="-2861"/>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187624" y="70524"/>
            <a:ext cx="7632065" cy="1381125"/>
          </a:xfrm>
          <a:prstGeom prst="rect">
            <a:avLst/>
          </a:prstGeom>
        </p:spPr>
      </p:pic>
      <mc:AlternateContent xmlns:mc="http://schemas.openxmlformats.org/markup-compatibility/2006" xmlns:a14="http://schemas.microsoft.com/office/drawing/2010/main">
        <mc:Choice Requires="a14">
          <p:sp>
            <p:nvSpPr>
              <p:cNvPr id="5" name="矩形 2"/>
              <p:cNvSpPr/>
              <p:nvPr/>
            </p:nvSpPr>
            <p:spPr>
              <a:xfrm>
                <a:off x="117824" y="1700808"/>
                <a:ext cx="9145016" cy="4566443"/>
              </a:xfrm>
              <a:prstGeom prst="rect">
                <a:avLst/>
              </a:prstGeom>
            </p:spPr>
            <p:txBody>
              <a:bodyPr wrap="square">
                <a:spAutoFit/>
              </a:bodyPr>
              <a:lstStyle/>
              <a:p>
                <a:pPr indent="538163">
                  <a:lnSpc>
                    <a:spcPct val="120000"/>
                  </a:lnSpc>
                  <a:defRPr/>
                </a:pPr>
                <a:r>
                  <a:rPr lang="zh-CN" altLang="en-US" sz="2800" dirty="0"/>
                  <a:t>  现在采用</a:t>
                </a:r>
                <a:r>
                  <a:rPr lang="en-US" altLang="zh-CN" sz="2800" dirty="0"/>
                  <a:t>22</a:t>
                </a:r>
                <a:r>
                  <a:rPr lang="zh-CN" altLang="en-US" sz="2800" dirty="0"/>
                  <a:t>位二进制编码，将一个二进制串（</a:t>
                </a:r>
                <a:r>
                  <a:rPr lang="en-US" altLang="zh-CN" sz="2800" i="1" dirty="0"/>
                  <a:t>b</a:t>
                </a:r>
                <a:r>
                  <a:rPr lang="en-US" altLang="zh-CN" sz="2800" baseline="-25000" dirty="0"/>
                  <a:t>21</a:t>
                </a:r>
                <a:r>
                  <a:rPr lang="en-US" altLang="zh-CN" sz="2800" i="1" dirty="0"/>
                  <a:t>b</a:t>
                </a:r>
                <a:r>
                  <a:rPr lang="en-US" altLang="zh-CN" sz="2800" baseline="-25000" dirty="0"/>
                  <a:t>20</a:t>
                </a:r>
                <a:r>
                  <a:rPr lang="en-US" altLang="zh-CN" sz="2800" dirty="0"/>
                  <a:t>…</a:t>
                </a:r>
                <a:r>
                  <a:rPr lang="en-US" altLang="zh-CN" sz="2800" i="1" dirty="0"/>
                  <a:t>b</a:t>
                </a:r>
                <a:r>
                  <a:rPr lang="en-US" altLang="zh-CN" sz="2800" baseline="-25000" dirty="0"/>
                  <a:t>0</a:t>
                </a:r>
                <a:r>
                  <a:rPr lang="zh-CN" altLang="en-US" sz="2800" dirty="0"/>
                  <a:t>）与区间</a:t>
                </a:r>
                <a:r>
                  <a:rPr lang="en-US" altLang="zh-CN" sz="2800" dirty="0"/>
                  <a:t>[</a:t>
                </a:r>
                <a:r>
                  <a:rPr lang="zh-CN" altLang="en-US" sz="2800" dirty="0"/>
                  <a:t>－</a:t>
                </a:r>
                <a:r>
                  <a:rPr lang="en-US" altLang="zh-CN" sz="2800" dirty="0"/>
                  <a:t>1</a:t>
                </a:r>
                <a:r>
                  <a:rPr lang="zh-CN" altLang="en-US" sz="2800" dirty="0"/>
                  <a:t>，</a:t>
                </a:r>
                <a:r>
                  <a:rPr lang="en-US" altLang="zh-CN" sz="2800" dirty="0"/>
                  <a:t>2]</a:t>
                </a:r>
                <a:r>
                  <a:rPr lang="zh-CN" altLang="en-US" sz="2800" dirty="0"/>
                  <a:t>内对应的实数值的建立对应：</a:t>
                </a:r>
              </a:p>
              <a:p>
                <a:pPr indent="538163">
                  <a:defRPr/>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𝑏</m:t>
                                  </m:r>
                                </m:e>
                                <m:sub>
                                  <m:r>
                                    <a:rPr lang="en-US" altLang="zh-CN" sz="2800" i="1">
                                      <a:latin typeface="Cambria Math" panose="02040503050406030204" pitchFamily="18" charset="0"/>
                                    </a:rPr>
                                    <m:t>21</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𝑏</m:t>
                                  </m:r>
                                </m:e>
                                <m:sub>
                                  <m:r>
                                    <a:rPr lang="en-US" altLang="zh-CN" sz="2800" i="1">
                                      <a:latin typeface="Cambria Math" panose="02040503050406030204" pitchFamily="18" charset="0"/>
                                    </a:rPr>
                                    <m:t>20</m:t>
                                  </m:r>
                                </m:sub>
                              </m:sSub>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𝑏</m:t>
                                  </m:r>
                                </m:e>
                                <m:sub>
                                  <m:r>
                                    <a:rPr lang="en-US" altLang="zh-CN" sz="2800" i="1">
                                      <a:latin typeface="Cambria Math" panose="02040503050406030204" pitchFamily="18" charset="0"/>
                                      <a:ea typeface="Cambria Math" panose="02040503050406030204" pitchFamily="18" charset="0"/>
                                    </a:rPr>
                                    <m:t>0</m:t>
                                  </m:r>
                                </m:sub>
                              </m:sSub>
                            </m:e>
                          </m:d>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d>
                            <m:dPr>
                              <m:ctrlPr>
                                <a:rPr lang="en-US" altLang="zh-CN" sz="2800" b="0" i="1" smtClean="0">
                                  <a:latin typeface="Cambria Math" panose="02040503050406030204" pitchFamily="18" charset="0"/>
                                </a:rPr>
                              </m:ctrlPr>
                            </m:dPr>
                            <m:e>
                              <m:nary>
                                <m:naryPr>
                                  <m:chr m:val="∑"/>
                                  <m:ctrlPr>
                                    <a:rPr lang="en-US" altLang="zh-CN" sz="2800" b="0" i="1" smtClean="0">
                                      <a:latin typeface="Cambria Math" panose="02040503050406030204" pitchFamily="18" charset="0"/>
                                    </a:rPr>
                                  </m:ctrlPr>
                                </m:naryPr>
                                <m:sub>
                                  <m:r>
                                    <m:rPr>
                                      <m:brk m:alnAt="23"/>
                                    </m:rP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=0</m:t>
                                  </m:r>
                                </m:sub>
                                <m:sup>
                                  <m:r>
                                    <a:rPr lang="en-US" altLang="zh-CN" sz="2800" b="0" i="1" smtClean="0">
                                      <a:latin typeface="Cambria Math" panose="02040503050406030204" pitchFamily="18" charset="0"/>
                                    </a:rPr>
                                    <m:t>21</m:t>
                                  </m:r>
                                </m:sup>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𝑏</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ea typeface="Cambria Math" panose="02040503050406030204" pitchFamily="18" charset="0"/>
                                    </a:rPr>
                                    <m:t>∙</m:t>
                                  </m:r>
                                  <m:sSup>
                                    <m:sSupPr>
                                      <m:ctrlPr>
                                        <a:rPr lang="en-US" altLang="zh-CN" sz="2800" b="0" i="1" smtClean="0">
                                          <a:latin typeface="Cambria Math" panose="02040503050406030204" pitchFamily="18" charset="0"/>
                                          <a:ea typeface="Cambria Math" panose="02040503050406030204" pitchFamily="18" charset="0"/>
                                        </a:rPr>
                                      </m:ctrlPr>
                                    </m:sSupPr>
                                    <m:e>
                                      <m:r>
                                        <a:rPr lang="en-US" altLang="zh-CN" sz="2800" b="0" i="1" smtClean="0">
                                          <a:latin typeface="Cambria Math" panose="02040503050406030204" pitchFamily="18" charset="0"/>
                                          <a:ea typeface="Cambria Math" panose="02040503050406030204" pitchFamily="18" charset="0"/>
                                        </a:rPr>
                                        <m:t>2</m:t>
                                      </m:r>
                                    </m:e>
                                    <m:sup>
                                      <m:r>
                                        <a:rPr lang="en-US" altLang="zh-CN" sz="2800" b="0" i="1" smtClean="0">
                                          <a:latin typeface="Cambria Math" panose="02040503050406030204" pitchFamily="18" charset="0"/>
                                          <a:ea typeface="Cambria Math" panose="02040503050406030204" pitchFamily="18" charset="0"/>
                                        </a:rPr>
                                        <m:t>𝑖</m:t>
                                      </m:r>
                                    </m:sup>
                                  </m:sSup>
                                </m:e>
                              </m:nary>
                            </m:e>
                          </m:d>
                        </m:e>
                        <m:sub>
                          <m:r>
                            <a:rPr lang="en-US" altLang="zh-CN" sz="2800" b="0" i="1" smtClean="0">
                              <a:latin typeface="Cambria Math" panose="02040503050406030204" pitchFamily="18" charset="0"/>
                            </a:rPr>
                            <m:t>10</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m:t>
                      </m:r>
                    </m:oMath>
                  </m:oMathPara>
                </a14:m>
                <a:endParaRPr lang="en-US" altLang="zh-CN" sz="2800" dirty="0"/>
              </a:p>
              <a:p>
                <a:pPr indent="538163">
                  <a:lnSpc>
                    <a:spcPct val="120000"/>
                  </a:lnSpc>
                  <a:defRPr/>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=−1.0+</m:t>
                      </m:r>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2−(−1)</m:t>
                          </m:r>
                        </m:num>
                        <m:den>
                          <m:sSup>
                            <m:sSupPr>
                              <m:ctrlPr>
                                <a:rPr lang="en-US" altLang="zh-CN" sz="2800" b="0" i="1" smtClean="0">
                                  <a:latin typeface="Cambria Math" panose="02040503050406030204" pitchFamily="18" charset="0"/>
                                  <a:ea typeface="Cambria Math" panose="02040503050406030204" pitchFamily="18" charset="0"/>
                                </a:rPr>
                              </m:ctrlPr>
                            </m:sSupPr>
                            <m:e>
                              <m:r>
                                <a:rPr lang="en-US" altLang="zh-CN" sz="2800" b="0" i="1" smtClean="0">
                                  <a:latin typeface="Cambria Math" panose="02040503050406030204" pitchFamily="18" charset="0"/>
                                  <a:ea typeface="Cambria Math" panose="02040503050406030204" pitchFamily="18" charset="0"/>
                                </a:rPr>
                                <m:t>2</m:t>
                              </m:r>
                            </m:e>
                            <m:sup>
                              <m:r>
                                <a:rPr lang="en-US" altLang="zh-CN" sz="2800" b="0" i="1" smtClean="0">
                                  <a:latin typeface="Cambria Math" panose="02040503050406030204" pitchFamily="18" charset="0"/>
                                  <a:ea typeface="Cambria Math" panose="02040503050406030204" pitchFamily="18" charset="0"/>
                                </a:rPr>
                                <m:t>22</m:t>
                              </m:r>
                            </m:sup>
                          </m:sSup>
                          <m:r>
                            <a:rPr lang="en-US" altLang="zh-CN" sz="2800" b="0" i="1" smtClean="0">
                              <a:latin typeface="Cambria Math" panose="02040503050406030204" pitchFamily="18" charset="0"/>
                              <a:ea typeface="Cambria Math" panose="02040503050406030204" pitchFamily="18" charset="0"/>
                            </a:rPr>
                            <m:t>−1</m:t>
                          </m:r>
                        </m:den>
                      </m:f>
                    </m:oMath>
                  </m:oMathPara>
                </a14:m>
                <a:endParaRPr lang="en-US" altLang="zh-CN" sz="2800" dirty="0"/>
              </a:p>
              <a:p>
                <a:pPr indent="538163">
                  <a:lnSpc>
                    <a:spcPct val="120000"/>
                  </a:lnSpc>
                  <a:defRPr/>
                </a:pPr>
                <a:endParaRPr lang="en-US" altLang="zh-CN" sz="2800" dirty="0"/>
              </a:p>
            </p:txBody>
          </p:sp>
        </mc:Choice>
        <mc:Fallback xmlns="">
          <p:sp>
            <p:nvSpPr>
              <p:cNvPr id="5" name="矩形 2"/>
              <p:cNvSpPr>
                <a:spLocks noRot="1" noChangeAspect="1" noMove="1" noResize="1" noEditPoints="1" noAdjustHandles="1" noChangeArrowheads="1" noChangeShapeType="1" noTextEdit="1"/>
              </p:cNvSpPr>
              <p:nvPr/>
            </p:nvSpPr>
            <p:spPr>
              <a:xfrm>
                <a:off x="117824" y="1700808"/>
                <a:ext cx="9145016" cy="4566443"/>
              </a:xfrm>
              <a:prstGeom prst="rect">
                <a:avLst/>
              </a:prstGeom>
              <a:blipFill>
                <a:blip r:embed="rId5"/>
                <a:stretch>
                  <a:fillRect l="-1333" t="-935" r="-67"/>
                </a:stretch>
              </a:blipFill>
            </p:spPr>
            <p:txBody>
              <a:bodyPr/>
              <a:lstStyle/>
              <a:p>
                <a:r>
                  <a:rPr lang="zh-CN" altLang="en-US">
                    <a:noFill/>
                  </a:rPr>
                  <a:t> </a:t>
                </a:r>
              </a:p>
            </p:txBody>
          </p:sp>
        </mc:Fallback>
      </mc:AlternateContent>
      <p:sp>
        <p:nvSpPr>
          <p:cNvPr id="6" name="文本框 5"/>
          <p:cNvSpPr txBox="1"/>
          <p:nvPr/>
        </p:nvSpPr>
        <p:spPr>
          <a:xfrm>
            <a:off x="-468560" y="1294221"/>
            <a:ext cx="1956435" cy="534035"/>
          </a:xfrm>
          <a:prstGeom prst="rect">
            <a:avLst/>
          </a:prstGeom>
          <a:noFill/>
        </p:spPr>
        <p:txBody>
          <a:bodyPr wrap="none" rtlCol="0" anchor="t">
            <a:spAutoFit/>
          </a:bodyPr>
          <a:lstStyle/>
          <a:p>
            <a:pPr indent="358775">
              <a:lnSpc>
                <a:spcPct val="120000"/>
              </a:lnSpc>
              <a:spcBef>
                <a:spcPts val="1200"/>
              </a:spcBef>
              <a:defRPr/>
            </a:pPr>
            <a:r>
              <a:rPr lang="zh-CN" altLang="en-US" sz="2400" dirty="0">
                <a:solidFill>
                  <a:srgbClr val="FF0000"/>
                </a:solidFill>
                <a:sym typeface="+mn-ea"/>
              </a:rPr>
              <a:t>（</a:t>
            </a:r>
            <a:r>
              <a:rPr lang="en-US" altLang="zh-CN" sz="2400" dirty="0">
                <a:solidFill>
                  <a:srgbClr val="FF0000"/>
                </a:solidFill>
                <a:sym typeface="+mn-ea"/>
              </a:rPr>
              <a:t>1</a:t>
            </a:r>
            <a:r>
              <a:rPr lang="zh-CN" altLang="en-US" sz="2400" dirty="0">
                <a:solidFill>
                  <a:srgbClr val="FF0000"/>
                </a:solidFill>
                <a:sym typeface="+mn-ea"/>
              </a:rPr>
              <a:t>）</a:t>
            </a:r>
            <a:r>
              <a:rPr lang="zh-CN" altLang="en-US" sz="2400" b="1" dirty="0">
                <a:solidFill>
                  <a:srgbClr val="FF0000"/>
                </a:solidFill>
                <a:sym typeface="+mn-ea"/>
              </a:rPr>
              <a:t>编码</a:t>
            </a:r>
            <a:r>
              <a:rPr lang="zh-CN" altLang="en-US" sz="2400" dirty="0">
                <a:solidFill>
                  <a:srgbClr val="FF0000"/>
                </a:solidFill>
                <a:sym typeface="+mn-ea"/>
              </a:rPr>
              <a:t> </a:t>
            </a:r>
            <a:r>
              <a:rPr lang="zh-CN" altLang="en-US" dirty="0">
                <a:solidFill>
                  <a:srgbClr val="FF0000"/>
                </a:solidFill>
                <a:sym typeface="+mn-ea"/>
              </a:rPr>
              <a:t>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8F8D02-9041-4C59-BC62-13DE0E5C6713}" type="slidenum">
              <a:rPr lang="zh-CN" altLang="en-US" sz="750" smtClean="0"/>
              <a:t>66</a:t>
            </a:fld>
            <a:endParaRPr lang="zh-CN" altLang="en-US" sz="750"/>
          </a:p>
        </p:txBody>
      </p:sp>
      <mc:AlternateContent xmlns:mc="http://schemas.openxmlformats.org/markup-compatibility/2006" xmlns:a14="http://schemas.microsoft.com/office/drawing/2010/main">
        <mc:Choice Requires="a14">
          <p:sp>
            <p:nvSpPr>
              <p:cNvPr id="3" name="矩形 2"/>
              <p:cNvSpPr/>
              <p:nvPr/>
            </p:nvSpPr>
            <p:spPr>
              <a:xfrm>
                <a:off x="-180527" y="2852936"/>
                <a:ext cx="9361040" cy="3128549"/>
              </a:xfrm>
              <a:prstGeom prst="rect">
                <a:avLst/>
              </a:prstGeom>
            </p:spPr>
            <p:txBody>
              <a:bodyPr wrap="square">
                <a:spAutoFit/>
              </a:bodyPr>
              <a:lstStyle/>
              <a:p>
                <a:pPr indent="538163">
                  <a:lnSpc>
                    <a:spcPct val="120000"/>
                  </a:lnSpc>
                  <a:defRPr/>
                </a:pPr>
                <a:r>
                  <a:rPr lang="zh-CN" altLang="en-US" sz="2800" dirty="0"/>
                  <a:t>例如</a:t>
                </a:r>
                <a:r>
                  <a:rPr lang="en-US" altLang="zh-CN" sz="2800" dirty="0"/>
                  <a:t>:</a:t>
                </a:r>
                <a:r>
                  <a:rPr lang="zh-CN" altLang="en-US" sz="2800" dirty="0"/>
                  <a:t>一个二进制串</a:t>
                </a:r>
                <a:r>
                  <a:rPr lang="en-US" altLang="zh-CN" sz="2800" i="1" dirty="0"/>
                  <a:t>s</a:t>
                </a:r>
                <a:r>
                  <a:rPr lang="en-US" altLang="zh-CN" sz="2800" baseline="-25000" dirty="0"/>
                  <a:t>1</a:t>
                </a:r>
                <a:r>
                  <a:rPr lang="en-US" altLang="zh-CN" sz="2800" dirty="0"/>
                  <a:t>=〈1000101110110101000111〉</a:t>
                </a:r>
                <a:r>
                  <a:rPr lang="zh-CN" altLang="en-US" sz="2800" dirty="0"/>
                  <a:t>表示实数</a:t>
                </a:r>
                <a:r>
                  <a:rPr lang="en-US" altLang="zh-CN" sz="2800" dirty="0"/>
                  <a:t>0.637 197</a:t>
                </a:r>
              </a:p>
              <a:p>
                <a:pPr indent="538163">
                  <a:lnSpc>
                    <a:spcPct val="120000"/>
                  </a:lnSpc>
                  <a:defRPr/>
                </a:pPr>
                <a:endParaRPr lang="en-US" altLang="zh-CN" sz="2800" i="1" dirty="0"/>
              </a:p>
              <a:p>
                <a:pPr indent="538163">
                  <a:lnSpc>
                    <a:spcPct val="120000"/>
                  </a:lnSpc>
                  <a:defRPr/>
                </a:pPr>
                <a:r>
                  <a:rPr lang="en-US" altLang="zh-CN" sz="2800" i="1" dirty="0"/>
                  <a:t>x’</a:t>
                </a:r>
                <a:r>
                  <a:rPr lang="en-US" altLang="zh-CN" sz="2800" dirty="0"/>
                  <a:t> =</a:t>
                </a:r>
                <a:r>
                  <a:rPr lang="zh-CN" altLang="en-US" sz="2800" dirty="0"/>
                  <a:t>（</a:t>
                </a:r>
                <a:r>
                  <a:rPr lang="en-US" altLang="zh-CN" sz="2800" dirty="0"/>
                  <a:t>1000101110110101000111</a:t>
                </a:r>
                <a:r>
                  <a:rPr lang="zh-CN" altLang="en-US" sz="2800" dirty="0"/>
                  <a:t>）</a:t>
                </a:r>
                <a:r>
                  <a:rPr lang="en-US" altLang="zh-CN" sz="2800" baseline="-25000" dirty="0"/>
                  <a:t>2</a:t>
                </a:r>
                <a:r>
                  <a:rPr lang="en-US" altLang="zh-CN" sz="2800" dirty="0"/>
                  <a:t>=2 288 967</a:t>
                </a:r>
              </a:p>
              <a:p>
                <a:pPr indent="538163">
                  <a:lnSpc>
                    <a:spcPct val="120000"/>
                  </a:lnSpc>
                  <a:defRPr/>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=−1.0+2288967∙</m:t>
                      </m:r>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3</m:t>
                          </m:r>
                        </m:num>
                        <m:den>
                          <m:sSup>
                            <m:sSupPr>
                              <m:ctrlPr>
                                <a:rPr lang="en-US" altLang="zh-CN" sz="2800" b="0" i="1" smtClean="0">
                                  <a:latin typeface="Cambria Math" panose="02040503050406030204" pitchFamily="18" charset="0"/>
                                  <a:ea typeface="Cambria Math" panose="02040503050406030204" pitchFamily="18" charset="0"/>
                                </a:rPr>
                              </m:ctrlPr>
                            </m:sSupPr>
                            <m:e>
                              <m:r>
                                <a:rPr lang="en-US" altLang="zh-CN" sz="2800" b="0" i="1" smtClean="0">
                                  <a:latin typeface="Cambria Math" panose="02040503050406030204" pitchFamily="18" charset="0"/>
                                  <a:ea typeface="Cambria Math" panose="02040503050406030204" pitchFamily="18" charset="0"/>
                                </a:rPr>
                                <m:t>2</m:t>
                              </m:r>
                            </m:e>
                            <m:sup>
                              <m:r>
                                <a:rPr lang="en-US" altLang="zh-CN" sz="2800" b="0" i="1" smtClean="0">
                                  <a:latin typeface="Cambria Math" panose="02040503050406030204" pitchFamily="18" charset="0"/>
                                  <a:ea typeface="Cambria Math" panose="02040503050406030204" pitchFamily="18" charset="0"/>
                                </a:rPr>
                                <m:t>22</m:t>
                              </m:r>
                            </m:sup>
                          </m:sSup>
                          <m:r>
                            <a:rPr lang="en-US" altLang="zh-CN" sz="2800" b="0" i="1" smtClean="0">
                              <a:latin typeface="Cambria Math" panose="02040503050406030204" pitchFamily="18" charset="0"/>
                              <a:ea typeface="Cambria Math" panose="02040503050406030204" pitchFamily="18" charset="0"/>
                            </a:rPr>
                            <m:t>−1</m:t>
                          </m:r>
                        </m:den>
                      </m:f>
                      <m:r>
                        <a:rPr lang="en-US" altLang="zh-CN" sz="2800" b="0" i="1" smtClean="0">
                          <a:latin typeface="Cambria Math" panose="02040503050406030204" pitchFamily="18" charset="0"/>
                          <a:ea typeface="Cambria Math" panose="02040503050406030204" pitchFamily="18" charset="0"/>
                        </a:rPr>
                        <m:t>=0.637 197</m:t>
                      </m:r>
                    </m:oMath>
                  </m:oMathPara>
                </a14:m>
                <a:endParaRPr lang="en-US" altLang="zh-CN" sz="2800" i="1" dirty="0"/>
              </a:p>
            </p:txBody>
          </p:sp>
        </mc:Choice>
        <mc:Fallback xmlns="">
          <p:sp>
            <p:nvSpPr>
              <p:cNvPr id="3" name="矩形 2"/>
              <p:cNvSpPr>
                <a:spLocks noRot="1" noChangeAspect="1" noMove="1" noResize="1" noEditPoints="1" noAdjustHandles="1" noChangeArrowheads="1" noChangeShapeType="1" noTextEdit="1"/>
              </p:cNvSpPr>
              <p:nvPr/>
            </p:nvSpPr>
            <p:spPr>
              <a:xfrm>
                <a:off x="-180527" y="2852936"/>
                <a:ext cx="9361040" cy="3128549"/>
              </a:xfrm>
              <a:prstGeom prst="rect">
                <a:avLst/>
              </a:prstGeom>
              <a:blipFill>
                <a:blip r:embed="rId3"/>
                <a:stretch>
                  <a:fillRect l="-1302" t="-1365" r="-1237"/>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232410" y="70485"/>
            <a:ext cx="7632065" cy="1381125"/>
          </a:xfrm>
          <a:prstGeom prst="rect">
            <a:avLst/>
          </a:prstGeom>
        </p:spPr>
      </p:pic>
      <p:sp>
        <p:nvSpPr>
          <p:cNvPr id="6" name="文本框 5"/>
          <p:cNvSpPr txBox="1"/>
          <p:nvPr/>
        </p:nvSpPr>
        <p:spPr>
          <a:xfrm>
            <a:off x="0" y="1985010"/>
            <a:ext cx="1956435" cy="534035"/>
          </a:xfrm>
          <a:prstGeom prst="rect">
            <a:avLst/>
          </a:prstGeom>
          <a:noFill/>
        </p:spPr>
        <p:txBody>
          <a:bodyPr wrap="none" rtlCol="0" anchor="t">
            <a:spAutoFit/>
          </a:bodyPr>
          <a:lstStyle/>
          <a:p>
            <a:pPr indent="358775">
              <a:lnSpc>
                <a:spcPct val="120000"/>
              </a:lnSpc>
              <a:spcBef>
                <a:spcPts val="1200"/>
              </a:spcBef>
              <a:defRPr/>
            </a:pPr>
            <a:r>
              <a:rPr lang="zh-CN" altLang="en-US" sz="2400" dirty="0">
                <a:solidFill>
                  <a:srgbClr val="FF0000"/>
                </a:solidFill>
                <a:sym typeface="+mn-ea"/>
              </a:rPr>
              <a:t>（</a:t>
            </a:r>
            <a:r>
              <a:rPr lang="en-US" altLang="zh-CN" sz="2400" dirty="0">
                <a:solidFill>
                  <a:srgbClr val="FF0000"/>
                </a:solidFill>
                <a:sym typeface="+mn-ea"/>
              </a:rPr>
              <a:t>1</a:t>
            </a:r>
            <a:r>
              <a:rPr lang="zh-CN" altLang="en-US" sz="2400" dirty="0">
                <a:solidFill>
                  <a:srgbClr val="FF0000"/>
                </a:solidFill>
                <a:sym typeface="+mn-ea"/>
              </a:rPr>
              <a:t>）</a:t>
            </a:r>
            <a:r>
              <a:rPr lang="zh-CN" altLang="en-US" sz="2400" b="1" dirty="0">
                <a:solidFill>
                  <a:srgbClr val="FF0000"/>
                </a:solidFill>
                <a:sym typeface="+mn-ea"/>
              </a:rPr>
              <a:t>编码</a:t>
            </a:r>
            <a:r>
              <a:rPr lang="zh-CN" altLang="en-US" sz="2400" dirty="0">
                <a:solidFill>
                  <a:srgbClr val="FF0000"/>
                </a:solidFill>
                <a:sym typeface="+mn-ea"/>
              </a:rPr>
              <a:t> </a:t>
            </a:r>
            <a:r>
              <a:rPr lang="zh-CN" altLang="en-US" dirty="0">
                <a:solidFill>
                  <a:srgbClr val="FF0000"/>
                </a:solidFill>
                <a:sym typeface="+mn-ea"/>
              </a:rPr>
              <a:t>  </a:t>
            </a:r>
            <a:endParaRPr lang="zh-CN" altLang="en-US"/>
          </a:p>
        </p:txBody>
      </p:sp>
    </p:spTree>
    <p:extLst>
      <p:ext uri="{BB962C8B-B14F-4D97-AF65-F5344CB8AC3E}">
        <p14:creationId xmlns:p14="http://schemas.microsoft.com/office/powerpoint/2010/main" val="32900566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8F8D02-9041-4C59-BC62-13DE0E5C6713}" type="slidenum">
              <a:rPr lang="zh-CN" altLang="en-US" sz="750" smtClean="0"/>
              <a:t>67</a:t>
            </a:fld>
            <a:endParaRPr lang="zh-CN" altLang="en-US" sz="750"/>
          </a:p>
        </p:txBody>
      </p:sp>
      <p:sp>
        <p:nvSpPr>
          <p:cNvPr id="3" name="矩形 2"/>
          <p:cNvSpPr/>
          <p:nvPr/>
        </p:nvSpPr>
        <p:spPr>
          <a:xfrm>
            <a:off x="334660" y="2347951"/>
            <a:ext cx="8248454" cy="3510915"/>
          </a:xfrm>
          <a:prstGeom prst="rect">
            <a:avLst/>
          </a:prstGeom>
        </p:spPr>
        <p:txBody>
          <a:bodyPr wrap="square">
            <a:spAutoFit/>
          </a:bodyPr>
          <a:lstStyle/>
          <a:p>
            <a:pPr indent="358775">
              <a:lnSpc>
                <a:spcPct val="130000"/>
              </a:lnSpc>
              <a:defRPr/>
            </a:pPr>
            <a:r>
              <a:rPr lang="zh-CN" altLang="en-US" sz="2400" dirty="0">
                <a:solidFill>
                  <a:srgbClr val="FF0000"/>
                </a:solidFill>
              </a:rPr>
              <a:t>（</a:t>
            </a:r>
            <a:r>
              <a:rPr lang="en-US" altLang="zh-CN" sz="2400" dirty="0">
                <a:solidFill>
                  <a:srgbClr val="FF0000"/>
                </a:solidFill>
              </a:rPr>
              <a:t>2</a:t>
            </a:r>
            <a:r>
              <a:rPr lang="zh-CN" altLang="en-US" sz="2400" dirty="0">
                <a:solidFill>
                  <a:srgbClr val="FF0000"/>
                </a:solidFill>
              </a:rPr>
              <a:t>）</a:t>
            </a:r>
            <a:r>
              <a:rPr lang="zh-CN" altLang="en-US" sz="2400" b="1" dirty="0">
                <a:solidFill>
                  <a:srgbClr val="FF0000"/>
                </a:solidFill>
              </a:rPr>
              <a:t>产生初始种群</a:t>
            </a:r>
            <a:r>
              <a:rPr lang="zh-CN" altLang="en-US" sz="2100" dirty="0"/>
              <a:t>  </a:t>
            </a:r>
          </a:p>
          <a:p>
            <a:pPr indent="358775">
              <a:lnSpc>
                <a:spcPct val="130000"/>
              </a:lnSpc>
              <a:defRPr/>
            </a:pPr>
            <a:r>
              <a:rPr lang="zh-CN" altLang="en-US" sz="2100" dirty="0"/>
              <a:t>一个个体由串长为</a:t>
            </a:r>
            <a:r>
              <a:rPr lang="en-US" altLang="zh-CN" sz="2100" dirty="0"/>
              <a:t>22</a:t>
            </a:r>
            <a:r>
              <a:rPr lang="zh-CN" altLang="en-US" sz="2100" dirty="0"/>
              <a:t>的随机产生的二进制串组成染色体的基因码，我们可以产生一定数目的个体组成的种群。设产生的</a:t>
            </a:r>
            <a:r>
              <a:rPr lang="en-US" altLang="zh-CN" sz="2100" dirty="0"/>
              <a:t>4</a:t>
            </a:r>
            <a:r>
              <a:rPr lang="zh-CN" altLang="en-US" sz="2100" dirty="0"/>
              <a:t>个初始个体如下：</a:t>
            </a:r>
            <a:endParaRPr lang="zh-CN" altLang="en-US" sz="2100" i="1" dirty="0"/>
          </a:p>
          <a:p>
            <a:pPr indent="2155825">
              <a:lnSpc>
                <a:spcPct val="130000"/>
              </a:lnSpc>
              <a:defRPr/>
            </a:pPr>
            <a:r>
              <a:rPr lang="en-US" altLang="zh-CN" sz="2100" i="1" dirty="0"/>
              <a:t>s</a:t>
            </a:r>
            <a:r>
              <a:rPr lang="en-US" altLang="zh-CN" sz="2100" baseline="-25000" dirty="0"/>
              <a:t>1</a:t>
            </a:r>
            <a:r>
              <a:rPr lang="en-US" altLang="zh-CN" sz="2100" dirty="0"/>
              <a:t>=&lt;1000101110110101000111&gt;</a:t>
            </a:r>
            <a:endParaRPr lang="en-US" altLang="zh-CN" sz="2100" i="1" dirty="0"/>
          </a:p>
          <a:p>
            <a:pPr indent="2155825">
              <a:lnSpc>
                <a:spcPct val="130000"/>
              </a:lnSpc>
              <a:defRPr/>
            </a:pPr>
            <a:r>
              <a:rPr lang="en-US" altLang="zh-CN" sz="2100" i="1" dirty="0"/>
              <a:t>s</a:t>
            </a:r>
            <a:r>
              <a:rPr lang="en-US" altLang="zh-CN" sz="2100" baseline="-25000" dirty="0"/>
              <a:t>2</a:t>
            </a:r>
            <a:r>
              <a:rPr lang="en-US" altLang="zh-CN" sz="2100" dirty="0"/>
              <a:t>=&lt;000000111000000010000&gt;</a:t>
            </a:r>
            <a:endParaRPr lang="en-US" altLang="zh-CN" sz="2100" i="1" dirty="0"/>
          </a:p>
          <a:p>
            <a:pPr indent="2155825">
              <a:lnSpc>
                <a:spcPct val="130000"/>
              </a:lnSpc>
              <a:defRPr/>
            </a:pPr>
            <a:r>
              <a:rPr lang="en-US" altLang="zh-CN" sz="2100" i="1" dirty="0"/>
              <a:t>s</a:t>
            </a:r>
            <a:r>
              <a:rPr lang="en-US" altLang="zh-CN" sz="2100" baseline="-25000" dirty="0"/>
              <a:t>3</a:t>
            </a:r>
            <a:r>
              <a:rPr lang="en-US" altLang="zh-CN" sz="2100" dirty="0"/>
              <a:t>=&lt;1110000000111111000101&gt;</a:t>
            </a:r>
            <a:endParaRPr lang="en-US" altLang="zh-CN" sz="2100" i="1" dirty="0"/>
          </a:p>
          <a:p>
            <a:pPr indent="2155825">
              <a:lnSpc>
                <a:spcPct val="130000"/>
              </a:lnSpc>
              <a:defRPr/>
            </a:pPr>
            <a:r>
              <a:rPr lang="en-US" altLang="zh-CN" sz="2100" i="1" dirty="0"/>
              <a:t>s</a:t>
            </a:r>
            <a:r>
              <a:rPr lang="en-US" altLang="zh-CN" sz="2100" baseline="-25000" dirty="0"/>
              <a:t>4</a:t>
            </a:r>
            <a:r>
              <a:rPr lang="en-US" altLang="zh-CN" sz="2100" dirty="0"/>
              <a:t>=&lt;001000100011011101000&gt;</a:t>
            </a:r>
          </a:p>
        </p:txBody>
      </p:sp>
      <p:pic>
        <p:nvPicPr>
          <p:cNvPr id="4" name="图片 3"/>
          <p:cNvPicPr>
            <a:picLocks noChangeAspect="1"/>
          </p:cNvPicPr>
          <p:nvPr/>
        </p:nvPicPr>
        <p:blipFill>
          <a:blip r:embed="rId3"/>
          <a:stretch>
            <a:fillRect/>
          </a:stretch>
        </p:blipFill>
        <p:spPr>
          <a:xfrm>
            <a:off x="80010" y="0"/>
            <a:ext cx="8757920" cy="158496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8F8D02-9041-4C59-BC62-13DE0E5C6713}" type="slidenum">
              <a:rPr lang="zh-CN" altLang="en-US" sz="750" smtClean="0"/>
              <a:t>68</a:t>
            </a:fld>
            <a:endParaRPr lang="zh-CN" altLang="en-US" sz="750"/>
          </a:p>
        </p:txBody>
      </p:sp>
      <p:pic>
        <p:nvPicPr>
          <p:cNvPr id="4" name="图片 3"/>
          <p:cNvPicPr>
            <a:picLocks noChangeAspect="1"/>
          </p:cNvPicPr>
          <p:nvPr/>
        </p:nvPicPr>
        <p:blipFill>
          <a:blip r:embed="rId4"/>
          <a:stretch>
            <a:fillRect/>
          </a:stretch>
        </p:blipFill>
        <p:spPr>
          <a:xfrm>
            <a:off x="80010" y="0"/>
            <a:ext cx="8757920" cy="1584960"/>
          </a:xfrm>
          <a:prstGeom prst="rect">
            <a:avLst/>
          </a:prstGeom>
        </p:spPr>
      </p:pic>
      <p:sp>
        <p:nvSpPr>
          <p:cNvPr id="5" name="矩形 4"/>
          <p:cNvSpPr/>
          <p:nvPr/>
        </p:nvSpPr>
        <p:spPr>
          <a:xfrm>
            <a:off x="618322" y="1976317"/>
            <a:ext cx="7907188" cy="1771015"/>
          </a:xfrm>
          <a:prstGeom prst="rect">
            <a:avLst/>
          </a:prstGeom>
        </p:spPr>
        <p:txBody>
          <a:bodyPr wrap="square">
            <a:spAutoFit/>
          </a:bodyPr>
          <a:lstStyle/>
          <a:p>
            <a:pPr indent="84455">
              <a:lnSpc>
                <a:spcPct val="130000"/>
              </a:lnSpc>
              <a:defRPr/>
            </a:pPr>
            <a:r>
              <a:rPr lang="zh-CN" altLang="en-US" sz="2100" dirty="0">
                <a:solidFill>
                  <a:srgbClr val="FF0000"/>
                </a:solidFill>
              </a:rPr>
              <a:t>（</a:t>
            </a:r>
            <a:r>
              <a:rPr lang="en-US" altLang="zh-CN" sz="2100" dirty="0">
                <a:solidFill>
                  <a:srgbClr val="FF0000"/>
                </a:solidFill>
              </a:rPr>
              <a:t>3</a:t>
            </a:r>
            <a:r>
              <a:rPr lang="zh-CN" altLang="en-US" sz="2100" dirty="0">
                <a:solidFill>
                  <a:srgbClr val="FF0000"/>
                </a:solidFill>
              </a:rPr>
              <a:t>）</a:t>
            </a:r>
            <a:r>
              <a:rPr lang="zh-CN" altLang="en-US" sz="2100" b="1" dirty="0">
                <a:solidFill>
                  <a:srgbClr val="FF0000"/>
                </a:solidFill>
              </a:rPr>
              <a:t>计算适应度 </a:t>
            </a:r>
          </a:p>
          <a:p>
            <a:pPr indent="84455">
              <a:lnSpc>
                <a:spcPct val="130000"/>
              </a:lnSpc>
              <a:defRPr/>
            </a:pPr>
            <a:r>
              <a:rPr lang="zh-CN" altLang="en-US" sz="2100" dirty="0"/>
              <a:t>对于个体的适应度的计算，考虑到本例目标函数在定义域内均大于</a:t>
            </a:r>
            <a:r>
              <a:rPr lang="en-US" altLang="zh-CN" sz="2100" dirty="0"/>
              <a:t>0</a:t>
            </a:r>
            <a:r>
              <a:rPr lang="zh-CN" altLang="en-US" sz="2100" dirty="0"/>
              <a:t>，而且是求函数的最大值，所以直接引用目标函数作为适应值函数：  </a:t>
            </a:r>
            <a:r>
              <a:rPr lang="en-US" altLang="zh-CN" sz="2100" i="1" dirty="0"/>
              <a:t>f</a:t>
            </a:r>
            <a:r>
              <a:rPr lang="en-US" altLang="zh-CN" sz="2100" dirty="0"/>
              <a:t>(</a:t>
            </a:r>
            <a:r>
              <a:rPr lang="en-US" altLang="zh-CN" sz="2100" i="1" dirty="0"/>
              <a:t>s</a:t>
            </a:r>
            <a:r>
              <a:rPr lang="en-US" altLang="zh-CN" sz="2100" dirty="0"/>
              <a:t>)=</a:t>
            </a:r>
            <a:r>
              <a:rPr lang="en-US" altLang="zh-CN" sz="2100" i="1" dirty="0"/>
              <a:t>f</a:t>
            </a:r>
            <a:r>
              <a:rPr lang="en-US" altLang="zh-CN" sz="2100" dirty="0"/>
              <a:t>(</a:t>
            </a:r>
            <a:r>
              <a:rPr lang="en-US" altLang="zh-CN" sz="2100" i="1" dirty="0"/>
              <a:t>x</a:t>
            </a:r>
            <a:r>
              <a:rPr lang="en-US" altLang="zh-CN" sz="2100" dirty="0"/>
              <a:t>)</a:t>
            </a:r>
            <a:r>
              <a:rPr lang="zh-CN" altLang="en-US" sz="2100" dirty="0"/>
              <a:t>  </a:t>
            </a:r>
            <a:r>
              <a:rPr lang="en-US" altLang="zh-CN" sz="2100" dirty="0"/>
              <a:t>(</a:t>
            </a:r>
            <a:r>
              <a:rPr lang="zh-CN" altLang="en-US" sz="2100" dirty="0"/>
              <a:t>这里二进制串</a:t>
            </a:r>
            <a:r>
              <a:rPr lang="en-US" altLang="zh-CN" sz="2100" i="1" dirty="0"/>
              <a:t>s</a:t>
            </a:r>
            <a:r>
              <a:rPr lang="zh-CN" altLang="en-US" sz="2100" dirty="0"/>
              <a:t>对应变量</a:t>
            </a:r>
            <a:r>
              <a:rPr lang="en-US" altLang="zh-CN" sz="2100" i="1" dirty="0"/>
              <a:t>x</a:t>
            </a:r>
            <a:r>
              <a:rPr lang="zh-CN" altLang="en-US" sz="2100" dirty="0"/>
              <a:t>的值</a:t>
            </a:r>
            <a:r>
              <a:rPr lang="en-US" altLang="zh-CN" sz="2100" dirty="0"/>
              <a:t>)</a:t>
            </a:r>
            <a:r>
              <a:rPr lang="zh-CN" altLang="en-US" sz="2100" dirty="0"/>
              <a:t> </a:t>
            </a:r>
          </a:p>
        </p:txBody>
      </p:sp>
      <p:graphicFrame>
        <p:nvGraphicFramePr>
          <p:cNvPr id="10" name="Group 278"/>
          <p:cNvGraphicFramePr>
            <a:graphicFrameLocks noGrp="1"/>
          </p:cNvGraphicFramePr>
          <p:nvPr>
            <p:ph sz="half" idx="4294967295"/>
            <p:custDataLst>
              <p:tags r:id="rId1"/>
            </p:custDataLst>
          </p:nvPr>
        </p:nvGraphicFramePr>
        <p:xfrm>
          <a:off x="1475648" y="4073379"/>
          <a:ext cx="6426835" cy="1998980"/>
        </p:xfrm>
        <a:graphic>
          <a:graphicData uri="http://schemas.openxmlformats.org/drawingml/2006/table">
            <a:tbl>
              <a:tblPr/>
              <a:tblGrid>
                <a:gridCol w="325120">
                  <a:extLst>
                    <a:ext uri="{9D8B030D-6E8A-4147-A177-3AD203B41FA5}">
                      <a16:colId xmlns:a16="http://schemas.microsoft.com/office/drawing/2014/main" val="20000"/>
                    </a:ext>
                  </a:extLst>
                </a:gridCol>
                <a:gridCol w="2548255">
                  <a:extLst>
                    <a:ext uri="{9D8B030D-6E8A-4147-A177-3AD203B41FA5}">
                      <a16:colId xmlns:a16="http://schemas.microsoft.com/office/drawing/2014/main" val="20001"/>
                    </a:ext>
                  </a:extLst>
                </a:gridCol>
                <a:gridCol w="1069975">
                  <a:extLst>
                    <a:ext uri="{9D8B030D-6E8A-4147-A177-3AD203B41FA5}">
                      <a16:colId xmlns:a16="http://schemas.microsoft.com/office/drawing/2014/main" val="20002"/>
                    </a:ext>
                  </a:extLst>
                </a:gridCol>
                <a:gridCol w="1080135">
                  <a:extLst>
                    <a:ext uri="{9D8B030D-6E8A-4147-A177-3AD203B41FA5}">
                      <a16:colId xmlns:a16="http://schemas.microsoft.com/office/drawing/2014/main" val="20003"/>
                    </a:ext>
                  </a:extLst>
                </a:gridCol>
                <a:gridCol w="643890">
                  <a:extLst>
                    <a:ext uri="{9D8B030D-6E8A-4147-A177-3AD203B41FA5}">
                      <a16:colId xmlns:a16="http://schemas.microsoft.com/office/drawing/2014/main" val="20004"/>
                    </a:ext>
                  </a:extLst>
                </a:gridCol>
                <a:gridCol w="759460">
                  <a:extLst>
                    <a:ext uri="{9D8B030D-6E8A-4147-A177-3AD203B41FA5}">
                      <a16:colId xmlns:a16="http://schemas.microsoft.com/office/drawing/2014/main" val="20005"/>
                    </a:ext>
                  </a:extLst>
                </a:gridCol>
              </a:tblGrid>
              <a:tr h="548640">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编号</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个体串</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适应值</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百分比</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累计百分比</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4810">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8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1000101110110101000111</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0.637 197</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2.586 345</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29.1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29.1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80">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8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000000111000000010000</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-0.958 973</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1.078 878</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41.2</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1155">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8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1110000000111111000101</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1.627 888</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3.250 650</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36.5</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77.7</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9095">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8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0010001000110111010010</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-0.599 032</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1.981 785</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22.3</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100</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8F8D02-9041-4C59-BC62-13DE0E5C6713}" type="slidenum">
              <a:rPr lang="zh-CN" altLang="en-US" sz="750" smtClean="0"/>
              <a:t>69</a:t>
            </a:fld>
            <a:endParaRPr lang="zh-CN" altLang="en-US" sz="750"/>
          </a:p>
        </p:txBody>
      </p:sp>
      <p:pic>
        <p:nvPicPr>
          <p:cNvPr id="4" name="图片 3"/>
          <p:cNvPicPr>
            <a:picLocks noChangeAspect="1"/>
          </p:cNvPicPr>
          <p:nvPr/>
        </p:nvPicPr>
        <p:blipFill>
          <a:blip r:embed="rId3"/>
          <a:stretch>
            <a:fillRect/>
          </a:stretch>
        </p:blipFill>
        <p:spPr>
          <a:xfrm>
            <a:off x="80010" y="0"/>
            <a:ext cx="8757920" cy="1584960"/>
          </a:xfrm>
          <a:prstGeom prst="rect">
            <a:avLst/>
          </a:prstGeom>
        </p:spPr>
      </p:pic>
      <p:sp>
        <p:nvSpPr>
          <p:cNvPr id="3" name="矩形 2"/>
          <p:cNvSpPr/>
          <p:nvPr/>
        </p:nvSpPr>
        <p:spPr>
          <a:xfrm>
            <a:off x="444515" y="2257373"/>
            <a:ext cx="8029559" cy="3646170"/>
          </a:xfrm>
          <a:prstGeom prst="rect">
            <a:avLst/>
          </a:prstGeom>
        </p:spPr>
        <p:txBody>
          <a:bodyPr wrap="square">
            <a:spAutoFit/>
          </a:bodyPr>
          <a:lstStyle/>
          <a:p>
            <a:pPr>
              <a:defRPr/>
            </a:pPr>
            <a:r>
              <a:rPr lang="zh-CN" altLang="en-US" sz="2100" dirty="0">
                <a:solidFill>
                  <a:srgbClr val="FF0000"/>
                </a:solidFill>
              </a:rPr>
              <a:t>（</a:t>
            </a:r>
            <a:r>
              <a:rPr lang="en-US" altLang="zh-CN" sz="2100" dirty="0">
                <a:solidFill>
                  <a:srgbClr val="FF0000"/>
                </a:solidFill>
              </a:rPr>
              <a:t>4</a:t>
            </a:r>
            <a:r>
              <a:rPr lang="zh-CN" altLang="en-US" sz="2100" dirty="0">
                <a:solidFill>
                  <a:srgbClr val="FF0000"/>
                </a:solidFill>
              </a:rPr>
              <a:t>）</a:t>
            </a:r>
            <a:r>
              <a:rPr lang="zh-CN" altLang="en-US" sz="2100" b="1" dirty="0">
                <a:solidFill>
                  <a:srgbClr val="FF0000"/>
                </a:solidFill>
              </a:rPr>
              <a:t>遗传操作</a:t>
            </a:r>
            <a:r>
              <a:rPr lang="en-US" altLang="zh-CN" sz="2100" b="1" dirty="0">
                <a:solidFill>
                  <a:srgbClr val="FF0000"/>
                </a:solidFill>
              </a:rPr>
              <a:t>——</a:t>
            </a:r>
            <a:r>
              <a:rPr lang="zh-CN" altLang="en-US" sz="2100" b="1" dirty="0">
                <a:solidFill>
                  <a:srgbClr val="FF0000"/>
                </a:solidFill>
              </a:rPr>
              <a:t>交叉</a:t>
            </a:r>
            <a:r>
              <a:rPr lang="zh-CN" altLang="en-US" sz="2100" dirty="0"/>
              <a:t> </a:t>
            </a:r>
          </a:p>
          <a:p>
            <a:pPr>
              <a:defRPr/>
            </a:pPr>
            <a:r>
              <a:rPr lang="zh-CN" altLang="en-US" sz="2100" dirty="0"/>
              <a:t>    设按转盘赌方式选择子个体，生成的随机数为</a:t>
            </a:r>
            <a:r>
              <a:rPr lang="en-US" altLang="zh-CN" sz="2100" dirty="0"/>
              <a:t>0.35</a:t>
            </a:r>
            <a:r>
              <a:rPr lang="zh-CN" altLang="en-US" sz="2100" dirty="0"/>
              <a:t>，</a:t>
            </a:r>
            <a:r>
              <a:rPr lang="en-US" altLang="zh-CN" sz="2100" dirty="0"/>
              <a:t>0.72</a:t>
            </a:r>
            <a:r>
              <a:rPr lang="zh-CN" altLang="en-US" sz="2100" dirty="0"/>
              <a:t>。则选中的个体为</a:t>
            </a:r>
            <a:r>
              <a:rPr lang="en-US" altLang="zh-CN" sz="2100" i="1" dirty="0"/>
              <a:t>s</a:t>
            </a:r>
            <a:r>
              <a:rPr lang="en-US" altLang="zh-CN" sz="2100" baseline="-25000" dirty="0"/>
              <a:t>2</a:t>
            </a:r>
            <a:r>
              <a:rPr lang="zh-CN" altLang="en-US" sz="2100" dirty="0"/>
              <a:t>和</a:t>
            </a:r>
            <a:r>
              <a:rPr lang="en-US" altLang="zh-CN" sz="2100" i="1" dirty="0"/>
              <a:t>s</a:t>
            </a:r>
            <a:r>
              <a:rPr lang="en-US" altLang="zh-CN" sz="2100" baseline="-25000" dirty="0"/>
              <a:t>3</a:t>
            </a:r>
            <a:r>
              <a:rPr lang="zh-CN" altLang="en-US" sz="2100" dirty="0"/>
              <a:t>。</a:t>
            </a:r>
          </a:p>
          <a:p>
            <a:pPr>
              <a:defRPr/>
            </a:pPr>
            <a:r>
              <a:rPr lang="zh-CN" altLang="en-US" sz="2100" dirty="0"/>
              <a:t>    对</a:t>
            </a:r>
            <a:r>
              <a:rPr lang="en-US" altLang="zh-CN" sz="2100" i="1" dirty="0"/>
              <a:t>s</a:t>
            </a:r>
            <a:r>
              <a:rPr lang="en-US" altLang="zh-CN" sz="2100" baseline="-25000" dirty="0"/>
              <a:t>2</a:t>
            </a:r>
            <a:r>
              <a:rPr lang="zh-CN" altLang="en-US" sz="2100" dirty="0"/>
              <a:t>和</a:t>
            </a:r>
            <a:r>
              <a:rPr lang="en-US" altLang="zh-CN" sz="2100" i="1" dirty="0"/>
              <a:t>s</a:t>
            </a:r>
            <a:r>
              <a:rPr lang="en-US" altLang="zh-CN" sz="2100" baseline="-25000" dirty="0"/>
              <a:t>3</a:t>
            </a:r>
            <a:r>
              <a:rPr lang="zh-CN" altLang="en-US" sz="2100" dirty="0"/>
              <a:t>进行交叉操作，随机选择一个交叉点，例如第</a:t>
            </a:r>
            <a:r>
              <a:rPr lang="en-US" altLang="zh-CN" sz="2100" dirty="0"/>
              <a:t>5</a:t>
            </a:r>
            <a:r>
              <a:rPr lang="zh-CN" altLang="en-US" sz="2100" dirty="0"/>
              <a:t>位与第</a:t>
            </a:r>
            <a:r>
              <a:rPr lang="en-US" altLang="zh-CN" sz="2100" dirty="0"/>
              <a:t>6</a:t>
            </a:r>
            <a:r>
              <a:rPr lang="zh-CN" altLang="en-US" sz="2100" dirty="0"/>
              <a:t>位之间的位置，交叉后产生新的子个体：</a:t>
            </a:r>
            <a:endParaRPr lang="zh-CN" altLang="en-US" sz="2100" i="1" dirty="0"/>
          </a:p>
          <a:p>
            <a:pPr indent="811530">
              <a:defRPr/>
            </a:pPr>
            <a:r>
              <a:rPr lang="en-US" altLang="zh-CN" sz="2100" i="1" dirty="0"/>
              <a:t>s</a:t>
            </a:r>
            <a:r>
              <a:rPr lang="en-US" altLang="zh-CN" sz="2100" i="1" dirty="0">
                <a:sym typeface="Symbol" panose="05050102010706020507" pitchFamily="18" charset="2"/>
              </a:rPr>
              <a:t></a:t>
            </a:r>
            <a:r>
              <a:rPr lang="en-US" altLang="zh-CN" sz="2100" baseline="-25000" dirty="0"/>
              <a:t>2</a:t>
            </a:r>
            <a:r>
              <a:rPr lang="en-US" altLang="zh-CN" sz="2100" dirty="0"/>
              <a:t>=&lt;00000</a:t>
            </a:r>
            <a:r>
              <a:rPr lang="en-US" altLang="zh-CN" sz="2100" dirty="0">
                <a:sym typeface="Symbol" panose="05050102010706020507" pitchFamily="18" charset="2"/>
              </a:rPr>
              <a:t></a:t>
            </a:r>
            <a:r>
              <a:rPr lang="en-US" altLang="zh-CN" sz="2100" dirty="0">
                <a:solidFill>
                  <a:srgbClr val="FF0000"/>
                </a:solidFill>
              </a:rPr>
              <a:t>00000111111000101</a:t>
            </a:r>
            <a:r>
              <a:rPr lang="en-US" altLang="zh-CN" sz="2100" dirty="0"/>
              <a:t>&gt;</a:t>
            </a:r>
            <a:endParaRPr lang="en-US" altLang="zh-CN" sz="2100" i="1" dirty="0"/>
          </a:p>
          <a:p>
            <a:pPr indent="811530">
              <a:defRPr/>
            </a:pPr>
            <a:r>
              <a:rPr lang="en-US" altLang="zh-CN" sz="2100" i="1" dirty="0"/>
              <a:t>s</a:t>
            </a:r>
            <a:r>
              <a:rPr lang="en-US" altLang="zh-CN" sz="2100" i="1" dirty="0">
                <a:sym typeface="Symbol" panose="05050102010706020507" pitchFamily="18" charset="2"/>
              </a:rPr>
              <a:t></a:t>
            </a:r>
            <a:r>
              <a:rPr lang="en-US" altLang="zh-CN" sz="2100" baseline="-25000" dirty="0"/>
              <a:t>3</a:t>
            </a:r>
            <a:r>
              <a:rPr lang="en-US" altLang="zh-CN" sz="2100" dirty="0"/>
              <a:t>=&lt;</a:t>
            </a:r>
            <a:r>
              <a:rPr lang="en-US" altLang="zh-CN" sz="2100" dirty="0">
                <a:solidFill>
                  <a:srgbClr val="FF0000"/>
                </a:solidFill>
              </a:rPr>
              <a:t>11100</a:t>
            </a:r>
            <a:r>
              <a:rPr lang="en-US" altLang="zh-CN" sz="2100" dirty="0"/>
              <a:t> </a:t>
            </a:r>
            <a:r>
              <a:rPr lang="en-US" altLang="zh-CN" sz="2100" dirty="0">
                <a:sym typeface="Symbol" panose="05050102010706020507" pitchFamily="18" charset="2"/>
              </a:rPr>
              <a:t></a:t>
            </a:r>
            <a:r>
              <a:rPr lang="en-US" altLang="zh-CN" sz="2100" dirty="0"/>
              <a:t>0111000000010000&gt;</a:t>
            </a:r>
          </a:p>
          <a:p>
            <a:pPr>
              <a:defRPr/>
            </a:pPr>
            <a:r>
              <a:rPr lang="zh-CN" altLang="en-US" sz="2100" dirty="0"/>
              <a:t>这两个子个体的适应值分别为：</a:t>
            </a:r>
            <a:endParaRPr lang="zh-CN" altLang="en-US" sz="2100" i="1" dirty="0"/>
          </a:p>
          <a:p>
            <a:pPr indent="811530">
              <a:defRPr/>
            </a:pPr>
            <a:r>
              <a:rPr lang="en-US" altLang="zh-CN" sz="2100" i="1" dirty="0"/>
              <a:t>f</a:t>
            </a:r>
            <a:r>
              <a:rPr lang="en-US" altLang="zh-CN" sz="2100" dirty="0"/>
              <a:t>(</a:t>
            </a:r>
            <a:r>
              <a:rPr lang="en-US" altLang="zh-CN" sz="2100" i="1" dirty="0"/>
              <a:t>s</a:t>
            </a:r>
            <a:r>
              <a:rPr lang="en-US" altLang="zh-CN" sz="2100" i="1" dirty="0">
                <a:sym typeface="Symbol" panose="05050102010706020507" pitchFamily="18" charset="2"/>
              </a:rPr>
              <a:t></a:t>
            </a:r>
            <a:r>
              <a:rPr lang="en-US" altLang="zh-CN" sz="2100" baseline="-25000" dirty="0"/>
              <a:t>2</a:t>
            </a:r>
            <a:r>
              <a:rPr lang="en-US" altLang="zh-CN" sz="2100" dirty="0"/>
              <a:t>)=</a:t>
            </a:r>
            <a:r>
              <a:rPr lang="en-US" altLang="zh-CN" sz="2100" i="1" dirty="0"/>
              <a:t>f</a:t>
            </a:r>
            <a:r>
              <a:rPr lang="en-US" altLang="zh-CN" sz="2100" dirty="0"/>
              <a:t>(</a:t>
            </a:r>
            <a:r>
              <a:rPr lang="zh-CN" altLang="en-US" sz="2100" dirty="0"/>
              <a:t>－</a:t>
            </a:r>
            <a:r>
              <a:rPr lang="en-US" altLang="zh-CN" sz="2100" dirty="0"/>
              <a:t>0.998 113)= 1.940 865</a:t>
            </a:r>
            <a:endParaRPr lang="en-US" altLang="zh-CN" sz="2100" i="1" dirty="0"/>
          </a:p>
          <a:p>
            <a:pPr indent="811530">
              <a:defRPr/>
            </a:pPr>
            <a:r>
              <a:rPr lang="en-US" altLang="zh-CN" sz="2100" i="1" dirty="0"/>
              <a:t>f</a:t>
            </a:r>
            <a:r>
              <a:rPr lang="en-US" altLang="zh-CN" sz="2100" dirty="0"/>
              <a:t>(</a:t>
            </a:r>
            <a:r>
              <a:rPr lang="en-US" altLang="zh-CN" sz="2100" i="1" dirty="0"/>
              <a:t>s</a:t>
            </a:r>
            <a:r>
              <a:rPr lang="en-US" altLang="zh-CN" sz="2100" i="1" dirty="0">
                <a:sym typeface="Symbol" panose="05050102010706020507" pitchFamily="18" charset="2"/>
              </a:rPr>
              <a:t></a:t>
            </a:r>
            <a:r>
              <a:rPr lang="en-US" altLang="zh-CN" sz="2100" baseline="-25000" dirty="0"/>
              <a:t>3</a:t>
            </a:r>
            <a:r>
              <a:rPr lang="en-US" altLang="zh-CN" sz="2100" dirty="0"/>
              <a:t>)=</a:t>
            </a:r>
            <a:r>
              <a:rPr lang="en-US" altLang="zh-CN" sz="2100" i="1" dirty="0"/>
              <a:t>f</a:t>
            </a:r>
            <a:r>
              <a:rPr lang="en-US" altLang="zh-CN" sz="2100" dirty="0"/>
              <a:t>(1.666 028)= 3.459245</a:t>
            </a:r>
          </a:p>
          <a:p>
            <a:pPr>
              <a:defRPr/>
            </a:pPr>
            <a:r>
              <a:rPr lang="zh-CN" altLang="en-US" sz="2100" dirty="0"/>
              <a:t>交叉后个体</a:t>
            </a:r>
            <a:r>
              <a:rPr lang="en-US" altLang="zh-CN" sz="2100" i="1" dirty="0"/>
              <a:t>s</a:t>
            </a:r>
            <a:r>
              <a:rPr lang="en-US" altLang="zh-CN" sz="2100" i="1" dirty="0">
                <a:sym typeface="Symbol" panose="05050102010706020507" pitchFamily="18" charset="2"/>
              </a:rPr>
              <a:t></a:t>
            </a:r>
            <a:r>
              <a:rPr lang="en-US" altLang="zh-CN" sz="2100" baseline="-25000" dirty="0"/>
              <a:t>3</a:t>
            </a:r>
            <a:r>
              <a:rPr lang="zh-CN" altLang="en-US" sz="2100" dirty="0"/>
              <a:t>的适应值比其父个体的适应值高。</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优化问题</a:t>
            </a:r>
            <a:r>
              <a:rPr lang="en-US" altLang="zh-CN"/>
              <a:t>——</a:t>
            </a:r>
            <a:r>
              <a:rPr lang="zh-CN" altLang="en-US">
                <a:sym typeface="+mn-ea"/>
              </a:rPr>
              <a:t>进化算法</a:t>
            </a:r>
            <a:endParaRPr lang="zh-CN" altLang="en-US"/>
          </a:p>
        </p:txBody>
      </p:sp>
      <p:pic>
        <p:nvPicPr>
          <p:cNvPr id="5" name="图片 4"/>
          <p:cNvPicPr>
            <a:picLocks noChangeAspect="1"/>
          </p:cNvPicPr>
          <p:nvPr/>
        </p:nvPicPr>
        <p:blipFill>
          <a:blip r:embed="rId2"/>
          <a:stretch>
            <a:fillRect/>
          </a:stretch>
        </p:blipFill>
        <p:spPr>
          <a:xfrm>
            <a:off x="2060575" y="1417955"/>
            <a:ext cx="5023485" cy="3656330"/>
          </a:xfrm>
          <a:prstGeom prst="rect">
            <a:avLst/>
          </a:prstGeom>
        </p:spPr>
      </p:pic>
      <p:sp>
        <p:nvSpPr>
          <p:cNvPr id="7" name="文本框 6"/>
          <p:cNvSpPr txBox="1"/>
          <p:nvPr/>
        </p:nvSpPr>
        <p:spPr>
          <a:xfrm>
            <a:off x="1468755" y="5074285"/>
            <a:ext cx="7218045" cy="1568450"/>
          </a:xfrm>
          <a:prstGeom prst="rect">
            <a:avLst/>
          </a:prstGeom>
          <a:noFill/>
        </p:spPr>
        <p:txBody>
          <a:bodyPr wrap="square" rtlCol="0">
            <a:spAutoFit/>
          </a:bodyPr>
          <a:lstStyle/>
          <a:p>
            <a:r>
              <a:rPr lang="zh-CN" altLang="en-US" sz="2400">
                <a:sym typeface="+mn-ea"/>
              </a:rPr>
              <a:t>对于多峰优化问题，进化算法采用多点出发，沿着多个方向同时搜索。相比基于梯度的优化方法，</a:t>
            </a:r>
          </a:p>
          <a:p>
            <a:r>
              <a:rPr lang="zh-CN" altLang="en-US" sz="2400" b="1">
                <a:solidFill>
                  <a:srgbClr val="FF0000"/>
                </a:solidFill>
                <a:sym typeface="+mn-ea"/>
              </a:rPr>
              <a:t>进化算法能以更大概率找到优化问题的全局最优解。</a:t>
            </a:r>
            <a:endParaRPr lang="zh-CN" altLang="en-US" sz="2400">
              <a:sym typeface="+mn-ea"/>
            </a:endParaRPr>
          </a:p>
          <a:p>
            <a:endParaRPr lang="zh-CN" altLang="en-US" sz="24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8F8D02-9041-4C59-BC62-13DE0E5C6713}" type="slidenum">
              <a:rPr lang="zh-CN" altLang="en-US" sz="750" smtClean="0"/>
              <a:t>70</a:t>
            </a:fld>
            <a:endParaRPr lang="zh-CN" altLang="en-US" sz="750"/>
          </a:p>
        </p:txBody>
      </p:sp>
      <p:pic>
        <p:nvPicPr>
          <p:cNvPr id="4" name="图片 3"/>
          <p:cNvPicPr>
            <a:picLocks noChangeAspect="1"/>
          </p:cNvPicPr>
          <p:nvPr/>
        </p:nvPicPr>
        <p:blipFill>
          <a:blip r:embed="rId3"/>
          <a:stretch>
            <a:fillRect/>
          </a:stretch>
        </p:blipFill>
        <p:spPr>
          <a:xfrm>
            <a:off x="80010" y="0"/>
            <a:ext cx="8757920" cy="1584960"/>
          </a:xfrm>
          <a:prstGeom prst="rect">
            <a:avLst/>
          </a:prstGeom>
        </p:spPr>
      </p:pic>
      <p:sp>
        <p:nvSpPr>
          <p:cNvPr id="3" name="矩形 2"/>
          <p:cNvSpPr/>
          <p:nvPr/>
        </p:nvSpPr>
        <p:spPr>
          <a:xfrm>
            <a:off x="539766" y="2012191"/>
            <a:ext cx="8196696" cy="3969385"/>
          </a:xfrm>
          <a:prstGeom prst="rect">
            <a:avLst/>
          </a:prstGeom>
        </p:spPr>
        <p:txBody>
          <a:bodyPr wrap="square">
            <a:spAutoFit/>
          </a:bodyPr>
          <a:lstStyle/>
          <a:p>
            <a:pPr indent="538480">
              <a:defRPr/>
            </a:pPr>
            <a:endParaRPr lang="zh-CN" altLang="en-US" sz="2100" b="1" dirty="0">
              <a:solidFill>
                <a:srgbClr val="FF0000"/>
              </a:solidFill>
            </a:endParaRPr>
          </a:p>
          <a:p>
            <a:pPr indent="538480">
              <a:defRPr/>
            </a:pPr>
            <a:r>
              <a:rPr lang="zh-CN" altLang="en-US" sz="2100" dirty="0">
                <a:solidFill>
                  <a:srgbClr val="FF0000"/>
                </a:solidFill>
                <a:sym typeface="+mn-ea"/>
              </a:rPr>
              <a:t>（</a:t>
            </a:r>
            <a:r>
              <a:rPr lang="en-US" altLang="zh-CN" sz="2100" dirty="0">
                <a:solidFill>
                  <a:srgbClr val="FF0000"/>
                </a:solidFill>
                <a:sym typeface="+mn-ea"/>
              </a:rPr>
              <a:t>4</a:t>
            </a:r>
            <a:r>
              <a:rPr lang="zh-CN" altLang="en-US" sz="2100" dirty="0">
                <a:solidFill>
                  <a:srgbClr val="FF0000"/>
                </a:solidFill>
                <a:sym typeface="+mn-ea"/>
              </a:rPr>
              <a:t>）</a:t>
            </a:r>
            <a:r>
              <a:rPr lang="zh-CN" altLang="en-US" sz="2100" b="1" dirty="0">
                <a:solidFill>
                  <a:srgbClr val="FF0000"/>
                </a:solidFill>
                <a:sym typeface="+mn-ea"/>
              </a:rPr>
              <a:t>遗传操作</a:t>
            </a:r>
            <a:r>
              <a:rPr lang="en-US" altLang="zh-CN" sz="2100" b="1" dirty="0">
                <a:solidFill>
                  <a:srgbClr val="FF0000"/>
                </a:solidFill>
                <a:sym typeface="+mn-ea"/>
              </a:rPr>
              <a:t>——</a:t>
            </a:r>
            <a:r>
              <a:rPr lang="zh-CN" altLang="en-US" sz="2100" b="1" dirty="0">
                <a:solidFill>
                  <a:srgbClr val="FF0000"/>
                </a:solidFill>
                <a:sym typeface="+mn-ea"/>
              </a:rPr>
              <a:t>考察变异</a:t>
            </a:r>
            <a:r>
              <a:rPr lang="zh-CN" altLang="en-US" sz="2100" dirty="0">
                <a:solidFill>
                  <a:srgbClr val="FF0000"/>
                </a:solidFill>
                <a:sym typeface="+mn-ea"/>
              </a:rPr>
              <a:t> </a:t>
            </a:r>
            <a:r>
              <a:rPr lang="zh-CN" altLang="en-US" sz="2100" dirty="0">
                <a:sym typeface="+mn-ea"/>
              </a:rPr>
              <a:t> </a:t>
            </a:r>
            <a:endParaRPr lang="zh-CN" altLang="en-US" sz="2100" dirty="0"/>
          </a:p>
          <a:p>
            <a:pPr indent="538480">
              <a:defRPr/>
            </a:pPr>
            <a:r>
              <a:rPr lang="zh-CN" altLang="en-US" sz="2100" dirty="0"/>
              <a:t>假设已经以一小概率选择了</a:t>
            </a:r>
            <a:r>
              <a:rPr lang="en-US" altLang="zh-CN" sz="2100" i="1" dirty="0"/>
              <a:t>s</a:t>
            </a:r>
            <a:r>
              <a:rPr lang="en-US" altLang="zh-CN" sz="2100" dirty="0"/>
              <a:t>3</a:t>
            </a:r>
            <a:r>
              <a:rPr lang="zh-CN" altLang="en-US" sz="2100" dirty="0"/>
              <a:t>的第</a:t>
            </a:r>
            <a:r>
              <a:rPr lang="en-US" altLang="zh-CN" sz="2100" dirty="0"/>
              <a:t>5</a:t>
            </a:r>
            <a:r>
              <a:rPr lang="zh-CN" altLang="en-US" sz="2100" dirty="0"/>
              <a:t>个遗传因子（即第</a:t>
            </a:r>
            <a:r>
              <a:rPr lang="en-US" altLang="zh-CN" sz="2100" dirty="0"/>
              <a:t>5</a:t>
            </a:r>
            <a:r>
              <a:rPr lang="zh-CN" altLang="en-US" sz="2100" dirty="0"/>
              <a:t>位）变异，遗传因子由原来的</a:t>
            </a:r>
            <a:r>
              <a:rPr lang="en-US" altLang="zh-CN" sz="2100" dirty="0"/>
              <a:t>0</a:t>
            </a:r>
            <a:r>
              <a:rPr lang="zh-CN" altLang="en-US" sz="2100" dirty="0"/>
              <a:t>变成</a:t>
            </a:r>
            <a:r>
              <a:rPr lang="en-US" altLang="zh-CN" sz="2100" dirty="0"/>
              <a:t>1</a:t>
            </a:r>
            <a:r>
              <a:rPr lang="zh-CN" altLang="en-US" sz="2100" dirty="0"/>
              <a:t>，产生新的个体为</a:t>
            </a:r>
            <a:endParaRPr lang="zh-CN" altLang="en-US" sz="2100" i="1" dirty="0"/>
          </a:p>
          <a:p>
            <a:pPr indent="538480" algn="ctr">
              <a:defRPr/>
            </a:pPr>
            <a:r>
              <a:rPr lang="en-US" altLang="zh-CN" sz="2100" i="1" dirty="0"/>
              <a:t>s</a:t>
            </a:r>
            <a:r>
              <a:rPr lang="en-US" altLang="zh-CN" sz="2100" i="1" dirty="0">
                <a:sym typeface="Symbol" panose="05050102010706020507" pitchFamily="18" charset="2"/>
              </a:rPr>
              <a:t></a:t>
            </a:r>
            <a:r>
              <a:rPr lang="en-US" altLang="zh-CN" sz="2100" baseline="-25000" dirty="0"/>
              <a:t>3</a:t>
            </a:r>
            <a:r>
              <a:rPr lang="en-US" altLang="zh-CN" sz="2100" dirty="0"/>
              <a:t>=&lt;1110100000111111000101&gt;</a:t>
            </a:r>
          </a:p>
          <a:p>
            <a:pPr indent="538480">
              <a:defRPr/>
            </a:pPr>
            <a:r>
              <a:rPr lang="zh-CN" altLang="en-US" sz="2100" dirty="0"/>
              <a:t>计算该个体的适应值：</a:t>
            </a:r>
            <a:r>
              <a:rPr lang="en-US" altLang="zh-CN" sz="2100" i="1" dirty="0"/>
              <a:t>f</a:t>
            </a:r>
            <a:r>
              <a:rPr lang="en-US" altLang="zh-CN" sz="2100" dirty="0"/>
              <a:t>(</a:t>
            </a:r>
            <a:r>
              <a:rPr lang="en-US" altLang="zh-CN" sz="2100" i="1" dirty="0"/>
              <a:t>s</a:t>
            </a:r>
            <a:r>
              <a:rPr lang="en-US" altLang="zh-CN" sz="2100" i="1" dirty="0">
                <a:sym typeface="Symbol" panose="05050102010706020507" pitchFamily="18" charset="2"/>
              </a:rPr>
              <a:t></a:t>
            </a:r>
            <a:r>
              <a:rPr lang="en-US" altLang="zh-CN" sz="2100" baseline="-25000" dirty="0"/>
              <a:t>3</a:t>
            </a:r>
            <a:r>
              <a:rPr lang="en-US" altLang="zh-CN" sz="2100" dirty="0"/>
              <a:t>)=</a:t>
            </a:r>
            <a:r>
              <a:rPr lang="en-US" altLang="zh-CN" sz="2100" i="1" dirty="0"/>
              <a:t> f</a:t>
            </a:r>
            <a:r>
              <a:rPr lang="en-US" altLang="zh-CN" sz="2100" dirty="0"/>
              <a:t>(1.721 638) =0.917 743</a:t>
            </a:r>
            <a:r>
              <a:rPr lang="zh-CN" altLang="en-US" sz="2100" dirty="0"/>
              <a:t>，发现个体的适应值比其父个体的适应值减少了，但是如果选择第</a:t>
            </a:r>
            <a:r>
              <a:rPr lang="en-US" altLang="zh-CN" sz="2100" dirty="0"/>
              <a:t>10</a:t>
            </a:r>
            <a:r>
              <a:rPr lang="zh-CN" altLang="en-US" sz="2100" dirty="0"/>
              <a:t>个遗传因子变异，产生的新个体为</a:t>
            </a:r>
            <a:endParaRPr lang="zh-CN" altLang="en-US" sz="2100" i="1" dirty="0"/>
          </a:p>
          <a:p>
            <a:pPr indent="538480" algn="ctr">
              <a:defRPr/>
            </a:pPr>
            <a:r>
              <a:rPr lang="en-US" altLang="zh-CN" sz="2100" i="1" dirty="0"/>
              <a:t>s"</a:t>
            </a:r>
            <a:r>
              <a:rPr lang="en-US" altLang="zh-CN" sz="2100" baseline="-25000" dirty="0"/>
              <a:t>3</a:t>
            </a:r>
            <a:r>
              <a:rPr lang="en-US" altLang="zh-CN" sz="2100" dirty="0"/>
              <a:t>=&lt;1110000001111111000101&gt;</a:t>
            </a:r>
            <a:endParaRPr lang="en-US" altLang="zh-CN" sz="2100" i="1" dirty="0"/>
          </a:p>
          <a:p>
            <a:pPr indent="538480" algn="ctr">
              <a:defRPr/>
            </a:pPr>
            <a:r>
              <a:rPr lang="en-US" altLang="zh-CN" sz="2100" i="1" dirty="0"/>
              <a:t>f</a:t>
            </a:r>
            <a:r>
              <a:rPr lang="en-US" altLang="zh-CN" sz="2100" dirty="0"/>
              <a:t>(</a:t>
            </a:r>
            <a:r>
              <a:rPr lang="en-US" altLang="zh-CN" sz="2100" i="1" dirty="0"/>
              <a:t>s"</a:t>
            </a:r>
            <a:r>
              <a:rPr lang="en-US" altLang="zh-CN" sz="2100" baseline="-25000" dirty="0"/>
              <a:t>3</a:t>
            </a:r>
            <a:r>
              <a:rPr lang="en-US" altLang="zh-CN" sz="2100" dirty="0"/>
              <a:t>)=</a:t>
            </a:r>
            <a:r>
              <a:rPr lang="en-US" altLang="zh-CN" sz="2100" i="1" dirty="0"/>
              <a:t> f</a:t>
            </a:r>
            <a:r>
              <a:rPr lang="en-US" altLang="zh-CN" sz="2100" dirty="0"/>
              <a:t>(1.630 818)=3.343555</a:t>
            </a:r>
          </a:p>
          <a:p>
            <a:pPr indent="538480">
              <a:defRPr/>
            </a:pPr>
            <a:r>
              <a:rPr lang="zh-CN" altLang="en-US" sz="2100" dirty="0"/>
              <a:t>显然，这个个体的适应值比其父个体的适应值提高了。这说明变异操作有“扰动”作用。</a:t>
            </a:r>
          </a:p>
        </p:txBody>
      </p:sp>
      <p:pic>
        <p:nvPicPr>
          <p:cNvPr id="5" name="图片 4"/>
          <p:cNvPicPr>
            <a:picLocks noChangeAspect="1"/>
          </p:cNvPicPr>
          <p:nvPr/>
        </p:nvPicPr>
        <p:blipFill>
          <a:blip r:embed="rId4"/>
          <a:stretch>
            <a:fillRect/>
          </a:stretch>
        </p:blipFill>
        <p:spPr>
          <a:xfrm>
            <a:off x="4874260" y="2012315"/>
            <a:ext cx="4269740" cy="63690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333375" y="283845"/>
            <a:ext cx="8527415" cy="1543050"/>
          </a:xfrm>
          <a:prstGeom prst="rect">
            <a:avLst/>
          </a:prstGeom>
        </p:spPr>
      </p:pic>
      <p:sp>
        <p:nvSpPr>
          <p:cNvPr id="5" name="矩形 4"/>
          <p:cNvSpPr/>
          <p:nvPr/>
        </p:nvSpPr>
        <p:spPr>
          <a:xfrm>
            <a:off x="333447" y="2108264"/>
            <a:ext cx="7894247" cy="3030855"/>
          </a:xfrm>
          <a:prstGeom prst="rect">
            <a:avLst/>
          </a:prstGeom>
        </p:spPr>
        <p:txBody>
          <a:bodyPr wrap="square">
            <a:spAutoFit/>
          </a:bodyPr>
          <a:lstStyle/>
          <a:p>
            <a:pPr indent="441325">
              <a:lnSpc>
                <a:spcPct val="130000"/>
              </a:lnSpc>
              <a:defRPr/>
            </a:pPr>
            <a:r>
              <a:rPr lang="zh-CN" altLang="en-US" sz="2100" b="1" dirty="0">
                <a:solidFill>
                  <a:srgbClr val="FF0000"/>
                </a:solidFill>
              </a:rPr>
              <a:t>（</a:t>
            </a:r>
            <a:r>
              <a:rPr lang="en-US" altLang="zh-CN" sz="2100" b="1" dirty="0">
                <a:solidFill>
                  <a:srgbClr val="FF0000"/>
                </a:solidFill>
              </a:rPr>
              <a:t>5</a:t>
            </a:r>
            <a:r>
              <a:rPr lang="zh-CN" altLang="en-US" sz="2100" b="1" dirty="0">
                <a:solidFill>
                  <a:srgbClr val="FF0000"/>
                </a:solidFill>
              </a:rPr>
              <a:t>）模拟结果 </a:t>
            </a:r>
            <a:r>
              <a:rPr lang="zh-CN" altLang="en-US" sz="2100" dirty="0"/>
              <a:t>  </a:t>
            </a:r>
          </a:p>
          <a:p>
            <a:pPr indent="441325">
              <a:lnSpc>
                <a:spcPct val="130000"/>
              </a:lnSpc>
              <a:defRPr/>
            </a:pPr>
            <a:r>
              <a:rPr lang="zh-CN" altLang="en-US" sz="2100" dirty="0"/>
              <a:t>设定种群大小为</a:t>
            </a:r>
            <a:r>
              <a:rPr lang="en-US" altLang="zh-CN" sz="2100" dirty="0"/>
              <a:t>50</a:t>
            </a:r>
            <a:r>
              <a:rPr lang="zh-CN" altLang="en-US" sz="2100" dirty="0"/>
              <a:t>，交叉概率</a:t>
            </a:r>
            <a:r>
              <a:rPr lang="en-US" altLang="zh-CN" sz="2100" i="1" dirty="0"/>
              <a:t>p</a:t>
            </a:r>
            <a:r>
              <a:rPr lang="en-US" altLang="zh-CN" sz="2100" i="1" baseline="-25000" dirty="0"/>
              <a:t>c</a:t>
            </a:r>
            <a:r>
              <a:rPr lang="en-US" altLang="zh-CN" sz="2100" dirty="0"/>
              <a:t>=0.25</a:t>
            </a:r>
            <a:r>
              <a:rPr lang="zh-CN" altLang="en-US" sz="2100" dirty="0"/>
              <a:t>，变异概率</a:t>
            </a:r>
            <a:r>
              <a:rPr lang="en-US" altLang="zh-CN" sz="2100" i="1" dirty="0"/>
              <a:t>p</a:t>
            </a:r>
            <a:r>
              <a:rPr lang="en-US" altLang="zh-CN" sz="2100" i="1" baseline="-25000" dirty="0"/>
              <a:t>m</a:t>
            </a:r>
            <a:r>
              <a:rPr lang="en-US" altLang="zh-CN" sz="2100" dirty="0"/>
              <a:t>=0.01</a:t>
            </a:r>
            <a:r>
              <a:rPr lang="zh-CN" altLang="en-US" sz="2100" dirty="0"/>
              <a:t>，按照标准的遗传算法</a:t>
            </a:r>
            <a:r>
              <a:rPr lang="en-US" altLang="zh-CN" sz="2100" dirty="0"/>
              <a:t>SGA</a:t>
            </a:r>
            <a:r>
              <a:rPr lang="zh-CN" altLang="en-US" sz="2100" dirty="0"/>
              <a:t>，在运行到第</a:t>
            </a:r>
            <a:r>
              <a:rPr lang="en-US" altLang="zh-CN" sz="2100" dirty="0"/>
              <a:t>89</a:t>
            </a:r>
            <a:r>
              <a:rPr lang="zh-CN" altLang="en-US" sz="2100" dirty="0"/>
              <a:t>代时获得最佳个体：</a:t>
            </a:r>
            <a:endParaRPr lang="zh-CN" altLang="en-US" sz="2100" i="1" dirty="0"/>
          </a:p>
          <a:p>
            <a:pPr indent="441325">
              <a:lnSpc>
                <a:spcPct val="130000"/>
              </a:lnSpc>
              <a:defRPr/>
            </a:pPr>
            <a:r>
              <a:rPr lang="en-US" altLang="zh-CN" sz="2100" i="1" dirty="0" err="1"/>
              <a:t>s</a:t>
            </a:r>
            <a:r>
              <a:rPr lang="en-US" altLang="zh-CN" sz="2100" baseline="-25000" dirty="0" err="1"/>
              <a:t>max</a:t>
            </a:r>
            <a:r>
              <a:rPr lang="en-US" altLang="zh-CN" sz="2100" dirty="0"/>
              <a:t>=&lt;1111001100111111001011&gt;</a:t>
            </a:r>
            <a:endParaRPr lang="en-US" altLang="zh-CN" sz="2100" i="1" dirty="0"/>
          </a:p>
          <a:p>
            <a:pPr indent="441325">
              <a:lnSpc>
                <a:spcPct val="130000"/>
              </a:lnSpc>
              <a:defRPr/>
            </a:pPr>
            <a:r>
              <a:rPr lang="en-US" altLang="zh-CN" sz="2100" i="1" dirty="0" err="1"/>
              <a:t>x</a:t>
            </a:r>
            <a:r>
              <a:rPr lang="en-US" altLang="zh-CN" sz="2100" baseline="-25000" dirty="0" err="1"/>
              <a:t>max</a:t>
            </a:r>
            <a:r>
              <a:rPr lang="en-US" altLang="zh-CN" sz="2100" dirty="0"/>
              <a:t>=1.850 549</a:t>
            </a:r>
            <a:r>
              <a:rPr lang="zh-CN" altLang="en-US" sz="2100" dirty="0"/>
              <a:t>，</a:t>
            </a:r>
            <a:r>
              <a:rPr lang="en-US" altLang="zh-CN" sz="2100" i="1" dirty="0"/>
              <a:t>f</a:t>
            </a:r>
            <a:r>
              <a:rPr lang="en-US" altLang="zh-CN" sz="2100" dirty="0"/>
              <a:t>(</a:t>
            </a:r>
            <a:r>
              <a:rPr lang="en-US" altLang="zh-CN" sz="2100" i="1" dirty="0" err="1"/>
              <a:t>x</a:t>
            </a:r>
            <a:r>
              <a:rPr lang="en-US" altLang="zh-CN" sz="2100" baseline="-25000" dirty="0" err="1"/>
              <a:t>max</a:t>
            </a:r>
            <a:r>
              <a:rPr lang="en-US" altLang="zh-CN" sz="2100" dirty="0"/>
              <a:t>)=3.850 274</a:t>
            </a:r>
          </a:p>
          <a:p>
            <a:pPr indent="441325">
              <a:lnSpc>
                <a:spcPct val="130000"/>
              </a:lnSpc>
              <a:defRPr/>
            </a:pPr>
            <a:r>
              <a:rPr lang="zh-CN" altLang="en-US" sz="2100" dirty="0"/>
              <a:t>这个个体对应的解与微分方程预计的最优解得情况吻合。下表列出了模拟一部分代的种群中最佳个体的演变情况（</a:t>
            </a:r>
            <a:r>
              <a:rPr lang="en-US" altLang="zh-CN" sz="2100" dirty="0"/>
              <a:t>150</a:t>
            </a:r>
            <a:r>
              <a:rPr lang="zh-CN" altLang="en-US" sz="2100" dirty="0"/>
              <a:t>代终止）。</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1086259" y="528529"/>
            <a:ext cx="7928207" cy="482600"/>
          </a:xfrm>
          <a:prstGeom prst="rect">
            <a:avLst/>
          </a:prstGeom>
        </p:spPr>
        <p:txBody>
          <a:bodyPr wrap="square" lIns="68577" tIns="34289" rIns="68577" bIns="34289">
            <a:spAutoFit/>
          </a:bodyPr>
          <a:lstStyle/>
          <a:p>
            <a:pPr>
              <a:spcBef>
                <a:spcPct val="0"/>
              </a:spcBef>
            </a:pPr>
            <a:r>
              <a:rPr lang="zh-CN" altLang="en-US" sz="2700" b="1" dirty="0"/>
              <a:t>模拟世代的种群中最佳个体的演变情况 </a:t>
            </a:r>
          </a:p>
        </p:txBody>
      </p:sp>
      <p:sp>
        <p:nvSpPr>
          <p:cNvPr id="2" name="灯片编号占位符 1"/>
          <p:cNvSpPr>
            <a:spLocks noGrp="1"/>
          </p:cNvSpPr>
          <p:nvPr>
            <p:ph type="sldNum" sz="quarter" idx="12"/>
          </p:nvPr>
        </p:nvSpPr>
        <p:spPr/>
        <p:txBody>
          <a:bodyPr/>
          <a:lstStyle/>
          <a:p>
            <a:fld id="{888F8D02-9041-4C59-BC62-13DE0E5C6713}" type="slidenum">
              <a:rPr lang="zh-CN" altLang="en-US" sz="750" smtClean="0"/>
              <a:t>72</a:t>
            </a:fld>
            <a:endParaRPr lang="zh-CN" altLang="en-US" sz="750"/>
          </a:p>
        </p:txBody>
      </p:sp>
      <p:graphicFrame>
        <p:nvGraphicFramePr>
          <p:cNvPr id="10" name="Group 348"/>
          <p:cNvGraphicFramePr>
            <a:graphicFrameLocks noGrp="1"/>
          </p:cNvGraphicFramePr>
          <p:nvPr>
            <p:ph idx="1"/>
            <p:custDataLst>
              <p:tags r:id="rId1"/>
            </p:custDataLst>
          </p:nvPr>
        </p:nvGraphicFramePr>
        <p:xfrm>
          <a:off x="366307" y="1340580"/>
          <a:ext cx="8435975" cy="5101590"/>
        </p:xfrm>
        <a:graphic>
          <a:graphicData uri="http://schemas.openxmlformats.org/drawingml/2006/table">
            <a:tbl>
              <a:tblPr/>
              <a:tblGrid>
                <a:gridCol w="866140">
                  <a:extLst>
                    <a:ext uri="{9D8B030D-6E8A-4147-A177-3AD203B41FA5}">
                      <a16:colId xmlns:a16="http://schemas.microsoft.com/office/drawing/2014/main" val="20000"/>
                    </a:ext>
                  </a:extLst>
                </a:gridCol>
                <a:gridCol w="3932555">
                  <a:extLst>
                    <a:ext uri="{9D8B030D-6E8A-4147-A177-3AD203B41FA5}">
                      <a16:colId xmlns:a16="http://schemas.microsoft.com/office/drawing/2014/main" val="20001"/>
                    </a:ext>
                  </a:extLst>
                </a:gridCol>
                <a:gridCol w="1715770">
                  <a:extLst>
                    <a:ext uri="{9D8B030D-6E8A-4147-A177-3AD203B41FA5}">
                      <a16:colId xmlns:a16="http://schemas.microsoft.com/office/drawing/2014/main" val="20002"/>
                    </a:ext>
                  </a:extLst>
                </a:gridCol>
                <a:gridCol w="1921510">
                  <a:extLst>
                    <a:ext uri="{9D8B030D-6E8A-4147-A177-3AD203B41FA5}">
                      <a16:colId xmlns:a16="http://schemas.microsoft.com/office/drawing/2014/main" val="20003"/>
                    </a:ext>
                  </a:extLst>
                </a:gridCol>
              </a:tblGrid>
              <a:tr h="39243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1350" b="0" i="0" u="none" strike="noStrike" cap="none" normalizeH="0" baseline="0" dirty="0">
                          <a:ln>
                            <a:noFill/>
                          </a:ln>
                          <a:solidFill>
                            <a:schemeClr val="tx1"/>
                          </a:solidFill>
                          <a:effectLst/>
                          <a:latin typeface="+mn-ea"/>
                          <a:ea typeface="+mn-ea"/>
                          <a:cs typeface="Times New Roman" panose="02020603050405020304" pitchFamily="18" charset="0"/>
                        </a:rPr>
                        <a:t>代数</a:t>
                      </a:r>
                      <a:endParaRPr kumimoji="0" lang="zh-CN" altLang="en-US" sz="1350" b="0" i="0" u="none" strike="noStrike" cap="none" normalizeH="0" baseline="0" dirty="0">
                        <a:ln>
                          <a:noFill/>
                        </a:ln>
                        <a:solidFill>
                          <a:schemeClr val="tx1"/>
                        </a:solidFill>
                        <a:effectLst/>
                        <a:latin typeface="+mn-ea"/>
                        <a:ea typeface="+mn-ea"/>
                      </a:endParaRPr>
                    </a:p>
                  </a:txBody>
                  <a:tcPr marL="68580" marR="68580" marT="34290" marB="3429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1350" b="0" i="0" u="none" strike="noStrike" cap="none" normalizeH="0" baseline="0">
                          <a:ln>
                            <a:noFill/>
                          </a:ln>
                          <a:solidFill>
                            <a:schemeClr val="tx1"/>
                          </a:solidFill>
                          <a:effectLst/>
                          <a:latin typeface="+mn-ea"/>
                          <a:ea typeface="+mn-ea"/>
                          <a:cs typeface="Times New Roman" panose="02020603050405020304" pitchFamily="18" charset="0"/>
                        </a:rPr>
                        <a:t>个体的二进制串</a:t>
                      </a:r>
                      <a:endParaRPr kumimoji="0" lang="zh-CN" altLang="en-US"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1" u="none" strike="noStrike" cap="none" normalizeH="0" baseline="0">
                          <a:ln>
                            <a:noFill/>
                          </a:ln>
                          <a:solidFill>
                            <a:schemeClr val="tx1"/>
                          </a:solidFill>
                          <a:effectLst/>
                          <a:latin typeface="+mn-ea"/>
                          <a:ea typeface="+mn-ea"/>
                          <a:cs typeface="Times New Roman" panose="02020603050405020304" pitchFamily="18" charset="0"/>
                        </a:rPr>
                        <a:t>x</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tab pos="266700" algn="r"/>
                          <a:tab pos="2636520" algn="ctr"/>
                          <a:tab pos="5273675" algn="r"/>
                        </a:tabLst>
                      </a:pPr>
                      <a:r>
                        <a:rPr kumimoji="0" lang="zh-CN" altLang="en-US" sz="1350" b="0" i="0" u="none" strike="noStrike" cap="none" normalizeH="0" baseline="0">
                          <a:ln>
                            <a:noFill/>
                          </a:ln>
                          <a:solidFill>
                            <a:schemeClr val="tx1"/>
                          </a:solidFill>
                          <a:effectLst/>
                          <a:latin typeface="+mn-ea"/>
                          <a:ea typeface="+mn-ea"/>
                          <a:cs typeface="Times New Roman" panose="02020603050405020304" pitchFamily="18" charset="0"/>
                        </a:rPr>
                        <a:t>适应值</a:t>
                      </a:r>
                      <a:endParaRPr kumimoji="0" lang="zh-CN" altLang="en-US"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243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1</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dirty="0">
                          <a:ln>
                            <a:noFill/>
                          </a:ln>
                          <a:solidFill>
                            <a:schemeClr val="tx1"/>
                          </a:solidFill>
                          <a:effectLst/>
                          <a:latin typeface="+mn-ea"/>
                          <a:ea typeface="+mn-ea"/>
                          <a:cs typeface="Times New Roman" panose="02020603050405020304" pitchFamily="18" charset="0"/>
                        </a:rPr>
                        <a:t>1111000110100001110000</a:t>
                      </a:r>
                      <a:endParaRPr kumimoji="0" lang="en-US" altLang="zh-CN" sz="1350" b="0" i="0" u="none" strike="noStrike" cap="none" normalizeH="0" baseline="0" dirty="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1.831 624</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3.534 806</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243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4</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1111001010001101100000</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1.842 416</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3.790 362</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243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7</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1111001110011101010110</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dirty="0">
                          <a:ln>
                            <a:noFill/>
                          </a:ln>
                          <a:solidFill>
                            <a:schemeClr val="tx1"/>
                          </a:solidFill>
                          <a:effectLst/>
                          <a:latin typeface="+mn-ea"/>
                          <a:ea typeface="+mn-ea"/>
                          <a:cs typeface="Times New Roman" panose="02020603050405020304" pitchFamily="18" charset="0"/>
                        </a:rPr>
                        <a:t>1.854 860</a:t>
                      </a:r>
                      <a:endParaRPr kumimoji="0" lang="en-US" altLang="zh-CN" sz="1350" b="0" i="0" u="none" strike="noStrike" cap="none" normalizeH="0" baseline="0" dirty="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3.833 280</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243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11</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1111001110011101010110</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1.854 860</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3.833 286</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243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17</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1111001011111101010110</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1.847 536</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3.842 004</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243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18</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1111001011111101110000</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1.847 554</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3.842 102</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243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34</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1111001101111011000011</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1.853 290</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3.843 402</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243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40</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1111001100010001001011</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1.848 443</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3.846 232</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243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54</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1111001100010110110000</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1.848 699</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3.847 155</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243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71</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1111001101000110110001</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1.850 897</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3.850 162</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243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89</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1111001100111111001011</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1.850 549</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3.850 274</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9243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150</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1111001100111111001011</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a:ln>
                            <a:noFill/>
                          </a:ln>
                          <a:solidFill>
                            <a:schemeClr val="tx1"/>
                          </a:solidFill>
                          <a:effectLst/>
                          <a:latin typeface="+mn-ea"/>
                          <a:ea typeface="+mn-ea"/>
                          <a:cs typeface="Times New Roman" panose="02020603050405020304" pitchFamily="18" charset="0"/>
                        </a:rPr>
                        <a:t>1.850 549</a:t>
                      </a:r>
                      <a:endParaRPr kumimoji="0" lang="en-US" altLang="zh-CN" sz="1350" b="0" i="0" u="none" strike="noStrike" cap="none" normalizeH="0" baseline="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1350" b="0" i="0" u="none" strike="noStrike" cap="none" normalizeH="0" baseline="0" dirty="0">
                          <a:ln>
                            <a:noFill/>
                          </a:ln>
                          <a:solidFill>
                            <a:schemeClr val="tx1"/>
                          </a:solidFill>
                          <a:effectLst/>
                          <a:latin typeface="+mn-ea"/>
                          <a:ea typeface="+mn-ea"/>
                          <a:cs typeface="Times New Roman" panose="02020603050405020304" pitchFamily="18" charset="0"/>
                        </a:rPr>
                        <a:t>3.850 274</a:t>
                      </a:r>
                      <a:endParaRPr kumimoji="0" lang="en-US" altLang="zh-CN" sz="1350" b="0" i="0" u="none" strike="noStrike" cap="none" normalizeH="0" baseline="0" dirty="0">
                        <a:ln>
                          <a:noFill/>
                        </a:ln>
                        <a:solidFill>
                          <a:schemeClr val="tx1"/>
                        </a:solidFill>
                        <a:effectLst/>
                        <a:latin typeface="+mn-ea"/>
                        <a:ea typeface="+mn-ea"/>
                      </a:endParaRPr>
                    </a:p>
                  </a:txBody>
                  <a:tcPr marL="68580" marR="68580" marT="34290" marB="3429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544820" y="2368550"/>
            <a:ext cx="3599180" cy="2786380"/>
          </a:xfrm>
          <a:prstGeom prst="rect">
            <a:avLst/>
          </a:prstGeom>
        </p:spPr>
      </p:pic>
      <p:pic>
        <p:nvPicPr>
          <p:cNvPr id="5" name="图片 4"/>
          <p:cNvPicPr>
            <a:picLocks noChangeAspect="1"/>
          </p:cNvPicPr>
          <p:nvPr/>
        </p:nvPicPr>
        <p:blipFill>
          <a:blip r:embed="rId3"/>
          <a:stretch>
            <a:fillRect/>
          </a:stretch>
        </p:blipFill>
        <p:spPr>
          <a:xfrm>
            <a:off x="320675" y="1228090"/>
            <a:ext cx="5224145" cy="3505200"/>
          </a:xfrm>
          <a:prstGeom prst="rect">
            <a:avLst/>
          </a:prstGeom>
        </p:spPr>
      </p:pic>
      <p:pic>
        <p:nvPicPr>
          <p:cNvPr id="3" name="图片 2"/>
          <p:cNvPicPr>
            <a:picLocks noChangeAspect="1"/>
          </p:cNvPicPr>
          <p:nvPr/>
        </p:nvPicPr>
        <p:blipFill>
          <a:blip r:embed="rId4"/>
          <a:stretch>
            <a:fillRect/>
          </a:stretch>
        </p:blipFill>
        <p:spPr>
          <a:xfrm>
            <a:off x="1117600" y="2127885"/>
            <a:ext cx="8026400" cy="4514850"/>
          </a:xfrm>
          <a:prstGeom prst="rect">
            <a:avLst/>
          </a:prstGeom>
        </p:spPr>
      </p:pic>
      <p:sp>
        <p:nvSpPr>
          <p:cNvPr id="6" name="内容占位符 5"/>
          <p:cNvSpPr>
            <a:spLocks noGrp="1"/>
          </p:cNvSpPr>
          <p:nvPr>
            <p:ph idx="1"/>
          </p:nvPr>
        </p:nvSpPr>
        <p:spPr>
          <a:xfrm>
            <a:off x="612775" y="484188"/>
            <a:ext cx="8229600" cy="4525962"/>
          </a:xfrm>
        </p:spPr>
        <p:txBody>
          <a:bodyPr/>
          <a:lstStyle/>
          <a:p>
            <a:r>
              <a:rPr lang="en-US" altLang="zh-CN">
                <a:hlinkClick r:id="rId5" action="ppaction://hlinkfile"/>
              </a:rPr>
              <a:t>GAdemo</a:t>
            </a:r>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
          <p:cNvSpPr>
            <a:spLocks noGrp="1"/>
          </p:cNvSpPr>
          <p:nvPr>
            <p:ph idx="1"/>
          </p:nvPr>
        </p:nvSpPr>
        <p:spPr>
          <a:xfrm>
            <a:off x="323850" y="1268730"/>
            <a:ext cx="8572500" cy="1697355"/>
          </a:xfrm>
        </p:spPr>
        <p:txBody>
          <a:bodyPr vert="horz" wrap="square" anchor="t"/>
          <a:lstStyle/>
          <a:p>
            <a:pPr>
              <a:buSzPct val="68000"/>
            </a:pPr>
            <a:r>
              <a:rPr kumimoji="0" lang="zh-CN" altLang="en-US" sz="3200" kern="1200" dirty="0">
                <a:latin typeface="Times New Roman" panose="02020603050405020304" pitchFamily="18" charset="0"/>
                <a:ea typeface="+mn-ea"/>
                <a:cs typeface="Times New Roman" panose="02020603050405020304" pitchFamily="18" charset="0"/>
              </a:rPr>
              <a:t>种群规模</a:t>
            </a:r>
            <a:r>
              <a:rPr kumimoji="0" lang="en-US" altLang="zh-CN" sz="3200" kern="1200" dirty="0">
                <a:latin typeface="Times New Roman" panose="02020603050405020304" pitchFamily="18" charset="0"/>
                <a:ea typeface="+mn-ea"/>
                <a:cs typeface="Times New Roman" panose="02020603050405020304" pitchFamily="18" charset="0"/>
              </a:rPr>
              <a:t>n</a:t>
            </a:r>
          </a:p>
          <a:p>
            <a:pPr lvl="1"/>
            <a:r>
              <a:rPr kumimoji="0" lang="zh-CN" altLang="en-US" sz="2600" kern="1200" dirty="0">
                <a:latin typeface="Times New Roman" panose="02020603050405020304" pitchFamily="18" charset="0"/>
                <a:ea typeface="+mn-ea"/>
                <a:cs typeface="Times New Roman" panose="02020603050405020304" pitchFamily="18" charset="0"/>
              </a:rPr>
              <a:t>与问题相关</a:t>
            </a:r>
            <a:endParaRPr kumimoji="0" lang="en-US" altLang="zh-CN" sz="2600" kern="1200" dirty="0">
              <a:latin typeface="Times New Roman" panose="02020603050405020304" pitchFamily="18" charset="0"/>
              <a:ea typeface="+mn-ea"/>
              <a:cs typeface="Times New Roman" panose="02020603050405020304" pitchFamily="18" charset="0"/>
            </a:endParaRPr>
          </a:p>
          <a:p>
            <a:pPr lvl="1"/>
            <a:r>
              <a:rPr kumimoji="0" lang="zh-CN" altLang="en-US" sz="2600" kern="1200" dirty="0">
                <a:latin typeface="Times New Roman" panose="02020603050405020304" pitchFamily="18" charset="0"/>
                <a:ea typeface="+mn-ea"/>
                <a:cs typeface="Times New Roman" panose="02020603050405020304" pitchFamily="18" charset="0"/>
              </a:rPr>
              <a:t>规模扩大能提高多样性，同时增加计算时间</a:t>
            </a:r>
            <a:endParaRPr kumimoji="0" lang="en-US" altLang="zh-CN" sz="2600" kern="1200" dirty="0">
              <a:latin typeface="Times New Roman" panose="02020603050405020304" pitchFamily="18" charset="0"/>
              <a:ea typeface="+mn-ea"/>
              <a:cs typeface="Times New Roman" panose="02020603050405020304" pitchFamily="18" charset="0"/>
            </a:endParaRPr>
          </a:p>
          <a:p>
            <a:pPr>
              <a:buSzPct val="68000"/>
            </a:pPr>
            <a:endParaRPr kumimoji="0" lang="en-US" altLang="zh-CN" sz="2600" kern="1200" dirty="0">
              <a:latin typeface="Times New Roman" panose="02020603050405020304" pitchFamily="18" charset="0"/>
              <a:ea typeface="Times New Roman" panose="02020603050405020304" pitchFamily="18" charset="0"/>
              <a:cs typeface="+mn-cs"/>
            </a:endParaRPr>
          </a:p>
        </p:txBody>
      </p:sp>
      <p:sp>
        <p:nvSpPr>
          <p:cNvPr id="56329" name="Rectangle 9"/>
          <p:cNvSpPr>
            <a:spLocks noGrp="1" noChangeArrowheads="1"/>
          </p:cNvSpPr>
          <p:nvPr>
            <p:ph type="title"/>
          </p:nvPr>
        </p:nvSpPr>
        <p:spPr>
          <a:xfrm>
            <a:off x="395536" y="188640"/>
            <a:ext cx="82296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a:t>
            </a:r>
            <a:r>
              <a:rPr kumimoji="0" lang="en-GB"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 </a:t>
            </a: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Control parameters</a:t>
            </a:r>
          </a:p>
        </p:txBody>
      </p:sp>
      <p:sp>
        <p:nvSpPr>
          <p:cNvPr id="3" name="矩形 2"/>
          <p:cNvSpPr/>
          <p:nvPr/>
        </p:nvSpPr>
        <p:spPr>
          <a:xfrm>
            <a:off x="1046921" y="3631977"/>
            <a:ext cx="7849428" cy="2191385"/>
          </a:xfrm>
          <a:prstGeom prst="rect">
            <a:avLst/>
          </a:prstGeom>
        </p:spPr>
        <p:txBody>
          <a:bodyPr wrap="square">
            <a:spAutoFit/>
          </a:bodyPr>
          <a:lstStyle/>
          <a:p>
            <a:pPr marL="457200" indent="-457200">
              <a:lnSpc>
                <a:spcPct val="130000"/>
              </a:lnSpc>
              <a:buFont typeface="Arial" panose="020B0604020202020204" pitchFamily="34" charset="0"/>
              <a:buChar char="•"/>
              <a:defRPr/>
            </a:pPr>
            <a:r>
              <a:rPr lang="zh-CN" altLang="en-US" sz="2100" b="1" dirty="0"/>
              <a:t>初始群体中的个体一般是随机产生的。</a:t>
            </a:r>
          </a:p>
          <a:p>
            <a:pPr marL="457200" indent="-457200">
              <a:lnSpc>
                <a:spcPct val="130000"/>
              </a:lnSpc>
              <a:buFont typeface="Arial" panose="020B0604020202020204" pitchFamily="34" charset="0"/>
              <a:buChar char="•"/>
              <a:defRPr/>
            </a:pPr>
            <a:r>
              <a:rPr lang="zh-CN" altLang="en-US" sz="2100" dirty="0"/>
              <a:t>我们往往希望在问题解空间均匀采样，随机生成一定数目的个体（为群体规模的</a:t>
            </a:r>
            <a:r>
              <a:rPr lang="en-US" altLang="zh-CN" sz="2100" dirty="0"/>
              <a:t>2</a:t>
            </a:r>
            <a:r>
              <a:rPr lang="zh-CN" altLang="en-US" sz="2100" dirty="0"/>
              <a:t>倍，即</a:t>
            </a:r>
            <a:r>
              <a:rPr lang="en-US" altLang="zh-CN" sz="2100" dirty="0"/>
              <a:t>2</a:t>
            </a:r>
            <a:r>
              <a:rPr lang="en-US" altLang="zh-CN" sz="2100" i="1" dirty="0"/>
              <a:t>n</a:t>
            </a:r>
            <a:r>
              <a:rPr lang="zh-CN" altLang="en-US" sz="2100" dirty="0"/>
              <a:t>），然后从中挑出较好的个体构成初始群体。</a:t>
            </a:r>
          </a:p>
          <a:p>
            <a:pPr marL="457200" indent="-457200">
              <a:lnSpc>
                <a:spcPct val="130000"/>
              </a:lnSpc>
              <a:buFont typeface="Arial" panose="020B0604020202020204" pitchFamily="34" charset="0"/>
              <a:buChar char="•"/>
              <a:defRPr/>
            </a:pPr>
            <a:endParaRPr lang="zh-CN" altLang="en-US" sz="2100" dirty="0"/>
          </a:p>
        </p:txBody>
      </p:sp>
      <p:sp>
        <p:nvSpPr>
          <p:cNvPr id="47" name="矩形 46"/>
          <p:cNvSpPr/>
          <p:nvPr/>
        </p:nvSpPr>
        <p:spPr>
          <a:xfrm>
            <a:off x="1047115" y="2966085"/>
            <a:ext cx="4345940" cy="482600"/>
          </a:xfrm>
          <a:prstGeom prst="rect">
            <a:avLst/>
          </a:prstGeom>
        </p:spPr>
        <p:txBody>
          <a:bodyPr wrap="square" lIns="68577" tIns="34289" rIns="68577" bIns="34289">
            <a:spAutoFit/>
          </a:bodyPr>
          <a:lstStyle/>
          <a:p>
            <a:r>
              <a:rPr lang="zh-CN" altLang="en-US" sz="2700" b="1" dirty="0">
                <a:latin typeface="+mj-ea"/>
                <a:ea typeface="+mj-ea"/>
              </a:rPr>
              <a:t>初始化群体 </a:t>
            </a:r>
            <a:endParaRPr lang="en-US" altLang="zh-CN" sz="2700" b="1" dirty="0">
              <a:latin typeface="+mj-ea"/>
              <a:ea typeface="+mj-e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
          <p:cNvSpPr>
            <a:spLocks noGrp="1"/>
          </p:cNvSpPr>
          <p:nvPr>
            <p:ph idx="1"/>
          </p:nvPr>
        </p:nvSpPr>
        <p:spPr>
          <a:xfrm>
            <a:off x="323850" y="1268730"/>
            <a:ext cx="8542020" cy="5328920"/>
          </a:xfrm>
        </p:spPr>
        <p:txBody>
          <a:bodyPr vert="horz" wrap="square" anchor="t"/>
          <a:lstStyle/>
          <a:p>
            <a:pPr>
              <a:buSzPct val="68000"/>
            </a:pPr>
            <a:r>
              <a:rPr kumimoji="0" lang="zh-CN" altLang="en-US" sz="3200" kern="1200" dirty="0">
                <a:latin typeface="Times New Roman" panose="02020603050405020304" pitchFamily="18" charset="0"/>
                <a:ea typeface="+mn-ea"/>
                <a:cs typeface="Times New Roman" panose="02020603050405020304" pitchFamily="18" charset="0"/>
              </a:rPr>
              <a:t>交叉概率</a:t>
            </a:r>
            <a:r>
              <a:rPr lang="en-US" altLang="zh-CN" sz="2600" dirty="0">
                <a:sym typeface="+mn-ea"/>
              </a:rPr>
              <a:t>pc</a:t>
            </a:r>
            <a:endParaRPr kumimoji="0" lang="en-US" altLang="zh-CN" sz="3200" kern="1200" dirty="0">
              <a:latin typeface="Times New Roman" panose="02020603050405020304" pitchFamily="18" charset="0"/>
              <a:ea typeface="+mn-ea"/>
              <a:cs typeface="Times New Roman" panose="02020603050405020304" pitchFamily="18" charset="0"/>
            </a:endParaRPr>
          </a:p>
          <a:p>
            <a:pPr lvl="1"/>
            <a:r>
              <a:rPr kumimoji="0" lang="zh-CN" altLang="en-US" sz="2600" kern="1200" dirty="0">
                <a:latin typeface="Times New Roman" panose="02020603050405020304" pitchFamily="18" charset="0"/>
                <a:ea typeface="+mn-ea"/>
                <a:cs typeface="Times New Roman" panose="02020603050405020304" pitchFamily="18" charset="0"/>
              </a:rPr>
              <a:t>提高交叉概率能增加重组的机会，但同时增加了破坏优质解的可能性</a:t>
            </a:r>
            <a:endParaRPr kumimoji="0" lang="en-US" altLang="zh-CN" sz="2600" kern="1200" dirty="0">
              <a:latin typeface="Times New Roman" panose="02020603050405020304" pitchFamily="18" charset="0"/>
              <a:ea typeface="+mn-ea"/>
              <a:cs typeface="Times New Roman" panose="02020603050405020304" pitchFamily="18" charset="0"/>
            </a:endParaRPr>
          </a:p>
          <a:p>
            <a:pPr>
              <a:buSzPct val="68000"/>
            </a:pPr>
            <a:r>
              <a:rPr kumimoji="0" lang="zh-CN" altLang="en-US" sz="3200" kern="1200" dirty="0">
                <a:latin typeface="Times New Roman" panose="02020603050405020304" pitchFamily="18" charset="0"/>
                <a:ea typeface="+mn-ea"/>
                <a:cs typeface="Times New Roman" panose="02020603050405020304" pitchFamily="18" charset="0"/>
              </a:rPr>
              <a:t>变异概率</a:t>
            </a:r>
            <a:r>
              <a:rPr lang="en-US" altLang="zh-CN" sz="2600" dirty="0">
                <a:sym typeface="+mn-ea"/>
              </a:rPr>
              <a:t>pm</a:t>
            </a:r>
            <a:endParaRPr kumimoji="0" lang="en-US" altLang="zh-CN" sz="3200" kern="1200" dirty="0">
              <a:latin typeface="Times New Roman" panose="02020603050405020304" pitchFamily="18" charset="0"/>
              <a:ea typeface="+mn-ea"/>
              <a:cs typeface="Times New Roman" panose="02020603050405020304" pitchFamily="18" charset="0"/>
            </a:endParaRPr>
          </a:p>
          <a:p>
            <a:pPr lvl="1"/>
            <a:r>
              <a:rPr kumimoji="0" lang="zh-CN" altLang="en-US" sz="2600" kern="1200" dirty="0">
                <a:latin typeface="Times New Roman" panose="02020603050405020304" pitchFamily="18" charset="0"/>
                <a:ea typeface="+mn-ea"/>
                <a:cs typeface="Times New Roman" panose="02020603050405020304" pitchFamily="18" charset="0"/>
              </a:rPr>
              <a:t>提高变异概率会使算法接近于完全随机搜索</a:t>
            </a:r>
            <a:endParaRPr kumimoji="0" lang="en-US" altLang="zh-CN" sz="2600" kern="1200" dirty="0">
              <a:latin typeface="Times New Roman" panose="02020603050405020304" pitchFamily="18" charset="0"/>
              <a:ea typeface="+mn-ea"/>
              <a:cs typeface="Times New Roman" panose="02020603050405020304" pitchFamily="18" charset="0"/>
            </a:endParaRPr>
          </a:p>
          <a:p>
            <a:pPr lvl="1"/>
            <a:r>
              <a:rPr kumimoji="0" lang="zh-CN" altLang="en-US" sz="2600" kern="1200" dirty="0">
                <a:latin typeface="Times New Roman" panose="02020603050405020304" pitchFamily="18" charset="0"/>
                <a:ea typeface="+mn-ea"/>
                <a:cs typeface="Times New Roman" panose="02020603050405020304" pitchFamily="18" charset="0"/>
              </a:rPr>
              <a:t>能提高生成新基因或重新获得丢失的基因的概率</a:t>
            </a:r>
          </a:p>
          <a:p>
            <a:pPr lvl="0"/>
            <a:r>
              <a:rPr lang="zh-CN" altLang="en-US" sz="3050" dirty="0">
                <a:sym typeface="+mn-ea"/>
              </a:rPr>
              <a:t>位串长度</a:t>
            </a:r>
            <a:r>
              <a:rPr lang="en-US" altLang="zh-CN" sz="3050" dirty="0">
                <a:sym typeface="+mn-ea"/>
              </a:rPr>
              <a:t>L</a:t>
            </a:r>
            <a:endParaRPr kumimoji="0" lang="en-US" altLang="zh-CN" sz="3050" kern="1200" dirty="0">
              <a:latin typeface="Times New Roman" panose="02020603050405020304" pitchFamily="18" charset="0"/>
              <a:ea typeface="Times New Roman" panose="02020603050405020304" pitchFamily="18" charset="0"/>
              <a:cs typeface="+mn-cs"/>
            </a:endParaRPr>
          </a:p>
        </p:txBody>
      </p:sp>
      <p:sp>
        <p:nvSpPr>
          <p:cNvPr id="56329" name="Rectangle 9"/>
          <p:cNvSpPr>
            <a:spLocks noGrp="1" noChangeArrowheads="1"/>
          </p:cNvSpPr>
          <p:nvPr>
            <p:ph type="title"/>
          </p:nvPr>
        </p:nvSpPr>
        <p:spPr>
          <a:xfrm>
            <a:off x="395536" y="125775"/>
            <a:ext cx="82296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GAs—</a:t>
            </a:r>
            <a:r>
              <a:rPr kumimoji="0" lang="en-GB"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 </a:t>
            </a:r>
            <a:r>
              <a:rPr kumimoji="0" lang="en-US" altLang="zh-CN"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Control parameters</a:t>
            </a:r>
          </a:p>
        </p:txBody>
      </p:sp>
      <p:sp>
        <p:nvSpPr>
          <p:cNvPr id="3" name="矩形 2"/>
          <p:cNvSpPr/>
          <p:nvPr/>
        </p:nvSpPr>
        <p:spPr>
          <a:xfrm>
            <a:off x="2731135" y="4261485"/>
            <a:ext cx="3901440" cy="2009775"/>
          </a:xfrm>
          <a:prstGeom prst="rect">
            <a:avLst/>
          </a:prstGeom>
        </p:spPr>
        <p:txBody>
          <a:bodyPr wrap="square">
            <a:spAutoFit/>
          </a:bodyPr>
          <a:lstStyle/>
          <a:p>
            <a:pPr marL="457200" indent="-457200">
              <a:lnSpc>
                <a:spcPct val="130000"/>
              </a:lnSpc>
              <a:buFont typeface="Arial" panose="020B0604020202020204" pitchFamily="34" charset="0"/>
              <a:buChar char="•"/>
              <a:defRPr/>
            </a:pPr>
            <a:r>
              <a:rPr lang="zh-CN" altLang="en-US" sz="2400" dirty="0"/>
              <a:t>参数的最佳建议：</a:t>
            </a:r>
          </a:p>
          <a:p>
            <a:pPr marL="914400" lvl="1" indent="-457200">
              <a:lnSpc>
                <a:spcPct val="130000"/>
              </a:lnSpc>
              <a:buFont typeface="Arial" panose="020B0604020202020204" pitchFamily="34" charset="0"/>
              <a:buChar char="•"/>
              <a:defRPr/>
            </a:pPr>
            <a:r>
              <a:rPr lang="en-US" altLang="zh-CN" sz="2400" dirty="0"/>
              <a:t>n=20</a:t>
            </a:r>
            <a:r>
              <a:rPr lang="zh-CN" altLang="en-US" sz="2400" dirty="0"/>
              <a:t>～</a:t>
            </a:r>
            <a:r>
              <a:rPr lang="en-US" altLang="zh-CN" sz="2400" dirty="0"/>
              <a:t>200 </a:t>
            </a:r>
          </a:p>
          <a:p>
            <a:pPr marL="914400" lvl="1" indent="-457200">
              <a:lnSpc>
                <a:spcPct val="130000"/>
              </a:lnSpc>
              <a:buFont typeface="Arial" panose="020B0604020202020204" pitchFamily="34" charset="0"/>
              <a:buChar char="•"/>
              <a:defRPr/>
            </a:pPr>
            <a:r>
              <a:rPr lang="en-US" altLang="zh-CN" sz="2400" dirty="0"/>
              <a:t>pc=0.6</a:t>
            </a:r>
            <a:r>
              <a:rPr lang="zh-CN" altLang="en-US" sz="2400" dirty="0"/>
              <a:t>～</a:t>
            </a:r>
            <a:r>
              <a:rPr lang="en-US" altLang="zh-CN" sz="2400" dirty="0"/>
              <a:t>1.0 </a:t>
            </a:r>
          </a:p>
          <a:p>
            <a:pPr marL="914400" lvl="1" indent="-457200">
              <a:lnSpc>
                <a:spcPct val="130000"/>
              </a:lnSpc>
              <a:buFont typeface="Arial" panose="020B0604020202020204" pitchFamily="34" charset="0"/>
              <a:buChar char="•"/>
              <a:defRPr/>
            </a:pPr>
            <a:r>
              <a:rPr lang="en-US" altLang="zh-CN" sz="2400" dirty="0"/>
              <a:t>pm=0.005</a:t>
            </a:r>
            <a:r>
              <a:rPr lang="zh-CN" altLang="en-US" sz="2400" dirty="0"/>
              <a:t>～</a:t>
            </a:r>
            <a:r>
              <a:rPr lang="en-US" altLang="zh-CN" sz="2400" dirty="0"/>
              <a:t>0.01</a:t>
            </a:r>
            <a:endParaRPr lang="zh-CN" altLang="en-US" sz="2400" dirty="0"/>
          </a:p>
        </p:txBody>
      </p:sp>
      <p:pic>
        <p:nvPicPr>
          <p:cNvPr id="4" name="图片 3"/>
          <p:cNvPicPr>
            <a:picLocks noChangeAspect="1"/>
          </p:cNvPicPr>
          <p:nvPr/>
        </p:nvPicPr>
        <p:blipFill>
          <a:blip r:embed="rId2"/>
          <a:srcRect t="10908"/>
          <a:stretch>
            <a:fillRect/>
          </a:stretch>
        </p:blipFill>
        <p:spPr>
          <a:xfrm>
            <a:off x="7040880" y="4202430"/>
            <a:ext cx="2103120" cy="265557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481104" y="560279"/>
            <a:ext cx="7928207" cy="621030"/>
          </a:xfrm>
          <a:prstGeom prst="rect">
            <a:avLst/>
          </a:prstGeom>
        </p:spPr>
        <p:txBody>
          <a:bodyPr wrap="square" lIns="68577" tIns="34289" rIns="68577" bIns="34289">
            <a:spAutoFit/>
          </a:bodyPr>
          <a:lstStyle/>
          <a:p>
            <a:r>
              <a:rPr lang="zh-CN" altLang="en-US" sz="3600" b="1" dirty="0">
                <a:latin typeface="+mj-ea"/>
                <a:ea typeface="+mj-ea"/>
              </a:rPr>
              <a:t>算法的终止准则</a:t>
            </a:r>
            <a:endParaRPr lang="en-US" altLang="zh-CN" sz="3600" b="1" dirty="0">
              <a:latin typeface="+mj-ea"/>
              <a:ea typeface="+mj-ea"/>
            </a:endParaRPr>
          </a:p>
        </p:txBody>
      </p:sp>
      <p:sp>
        <p:nvSpPr>
          <p:cNvPr id="2" name="灯片编号占位符 1"/>
          <p:cNvSpPr>
            <a:spLocks noGrp="1"/>
          </p:cNvSpPr>
          <p:nvPr>
            <p:ph type="sldNum" sz="quarter" idx="12"/>
          </p:nvPr>
        </p:nvSpPr>
        <p:spPr/>
        <p:txBody>
          <a:bodyPr/>
          <a:lstStyle/>
          <a:p>
            <a:fld id="{888F8D02-9041-4C59-BC62-13DE0E5C6713}" type="slidenum">
              <a:rPr lang="zh-CN" altLang="en-US" sz="750" smtClean="0"/>
              <a:t>76</a:t>
            </a:fld>
            <a:endParaRPr lang="zh-CN" altLang="en-US" sz="750"/>
          </a:p>
        </p:txBody>
      </p:sp>
      <p:sp>
        <p:nvSpPr>
          <p:cNvPr id="3" name="矩形 2"/>
          <p:cNvSpPr/>
          <p:nvPr/>
        </p:nvSpPr>
        <p:spPr>
          <a:xfrm>
            <a:off x="896758" y="1509919"/>
            <a:ext cx="7349987" cy="1753235"/>
          </a:xfrm>
          <a:prstGeom prst="rect">
            <a:avLst/>
          </a:prstGeom>
        </p:spPr>
        <p:txBody>
          <a:bodyPr wrap="square">
            <a:spAutoFit/>
          </a:bodyPr>
          <a:lstStyle/>
          <a:p>
            <a:pPr>
              <a:lnSpc>
                <a:spcPct val="150000"/>
              </a:lnSpc>
              <a:defRPr/>
            </a:pPr>
            <a:r>
              <a:rPr lang="en-US" altLang="zh-CN" sz="2400" dirty="0"/>
              <a:t>(1) </a:t>
            </a:r>
            <a:r>
              <a:rPr lang="zh-CN" altLang="en-US" sz="2400" dirty="0"/>
              <a:t>预先规定最大演化代数</a:t>
            </a:r>
            <a:r>
              <a:rPr lang="en-US" altLang="zh-CN" sz="2400" dirty="0"/>
              <a:t>;</a:t>
            </a:r>
          </a:p>
          <a:p>
            <a:pPr>
              <a:lnSpc>
                <a:spcPct val="150000"/>
              </a:lnSpc>
              <a:defRPr/>
            </a:pPr>
            <a:r>
              <a:rPr lang="en-US" altLang="zh-CN" sz="2400" dirty="0"/>
              <a:t>(2) </a:t>
            </a:r>
            <a:r>
              <a:rPr lang="zh-CN" altLang="en-US" sz="2400" dirty="0"/>
              <a:t>连续多代后解的适应值没有明显改进，则终止</a:t>
            </a:r>
            <a:r>
              <a:rPr lang="en-US" altLang="zh-CN" sz="2400" dirty="0"/>
              <a:t>;</a:t>
            </a:r>
          </a:p>
          <a:p>
            <a:pPr>
              <a:lnSpc>
                <a:spcPct val="150000"/>
              </a:lnSpc>
              <a:defRPr/>
            </a:pPr>
            <a:r>
              <a:rPr lang="en-US" altLang="zh-CN" sz="2400" dirty="0"/>
              <a:t>(3) </a:t>
            </a:r>
            <a:r>
              <a:rPr lang="zh-CN" altLang="en-US" sz="2400" dirty="0"/>
              <a:t>达到明确的解目标，则终止。</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0850" y="142558"/>
            <a:ext cx="8229600" cy="1143000"/>
          </a:xfrm>
        </p:spPr>
        <p:txBody>
          <a:bodyPr/>
          <a:lstStyle/>
          <a:p>
            <a:r>
              <a:rPr lang="zh-CN" altLang="en-US"/>
              <a:t>遗传算法的特点</a:t>
            </a:r>
          </a:p>
        </p:txBody>
      </p:sp>
      <p:pic>
        <p:nvPicPr>
          <p:cNvPr id="5" name="内容占位符 4" descr="TGK`$N2C}(0D{@75O7YUR~V"/>
          <p:cNvPicPr>
            <a:picLocks noGrp="1" noChangeAspect="1"/>
          </p:cNvPicPr>
          <p:nvPr>
            <p:ph idx="1"/>
          </p:nvPr>
        </p:nvPicPr>
        <p:blipFill>
          <a:blip r:embed="rId2"/>
          <a:stretch>
            <a:fillRect/>
          </a:stretch>
        </p:blipFill>
        <p:spPr>
          <a:xfrm>
            <a:off x="-12065" y="1285875"/>
            <a:ext cx="9156065" cy="4777105"/>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8F8D02-9041-4C59-BC62-13DE0E5C6713}" type="slidenum">
              <a:rPr lang="zh-CN" altLang="en-US" sz="750" smtClean="0"/>
              <a:t>78</a:t>
            </a:fld>
            <a:endParaRPr lang="zh-CN" altLang="en-US" sz="750"/>
          </a:p>
        </p:txBody>
      </p:sp>
      <p:sp>
        <p:nvSpPr>
          <p:cNvPr id="3" name="矩形 2"/>
          <p:cNvSpPr/>
          <p:nvPr/>
        </p:nvSpPr>
        <p:spPr>
          <a:xfrm>
            <a:off x="713464" y="1642174"/>
            <a:ext cx="6781440" cy="4225925"/>
          </a:xfrm>
          <a:prstGeom prst="rect">
            <a:avLst/>
          </a:prstGeom>
        </p:spPr>
        <p:txBody>
          <a:bodyPr wrap="square">
            <a:spAutoFit/>
          </a:bodyPr>
          <a:lstStyle/>
          <a:p>
            <a:pPr>
              <a:lnSpc>
                <a:spcPct val="120000"/>
              </a:lnSpc>
              <a:defRPr/>
            </a:pPr>
            <a:r>
              <a:rPr lang="en-US" altLang="zh-CN" sz="2800" b="1" dirty="0"/>
              <a:t>1. </a:t>
            </a:r>
            <a:r>
              <a:rPr lang="zh-CN" altLang="en-US" sz="2800" b="1" dirty="0"/>
              <a:t>天然气管道的最优控制</a:t>
            </a:r>
          </a:p>
          <a:p>
            <a:pPr>
              <a:lnSpc>
                <a:spcPct val="120000"/>
              </a:lnSpc>
              <a:defRPr/>
            </a:pPr>
            <a:r>
              <a:rPr lang="en-US" altLang="zh-CN" sz="2800" b="1" dirty="0"/>
              <a:t>2. </a:t>
            </a:r>
            <a:r>
              <a:rPr lang="zh-CN" altLang="en-US" sz="2800" b="1" dirty="0"/>
              <a:t>喷气式飞机涡轮机的设计</a:t>
            </a:r>
          </a:p>
          <a:p>
            <a:pPr>
              <a:lnSpc>
                <a:spcPct val="120000"/>
              </a:lnSpc>
              <a:defRPr/>
            </a:pPr>
            <a:r>
              <a:rPr lang="en-US" altLang="zh-CN" sz="2800" b="1" dirty="0"/>
              <a:t>3. </a:t>
            </a:r>
            <a:r>
              <a:rPr lang="zh-CN" altLang="en-US" sz="2800" b="1" dirty="0"/>
              <a:t>旅行商问题</a:t>
            </a:r>
          </a:p>
          <a:p>
            <a:pPr>
              <a:lnSpc>
                <a:spcPct val="120000"/>
              </a:lnSpc>
              <a:defRPr/>
            </a:pPr>
            <a:r>
              <a:rPr lang="en-US" altLang="zh-CN" sz="2800" b="1" dirty="0"/>
              <a:t>4. </a:t>
            </a:r>
            <a:r>
              <a:rPr lang="zh-CN" altLang="en-US" sz="2800" b="1" dirty="0"/>
              <a:t>作业调度问题</a:t>
            </a:r>
          </a:p>
          <a:p>
            <a:pPr>
              <a:lnSpc>
                <a:spcPct val="120000"/>
              </a:lnSpc>
              <a:defRPr/>
            </a:pPr>
            <a:r>
              <a:rPr lang="en-US" altLang="zh-CN" sz="2800" b="1" dirty="0"/>
              <a:t>5. </a:t>
            </a:r>
            <a:r>
              <a:rPr lang="zh-CN" altLang="en-US" sz="2800" b="1" dirty="0"/>
              <a:t>遗传学习</a:t>
            </a:r>
          </a:p>
          <a:p>
            <a:pPr>
              <a:lnSpc>
                <a:spcPct val="120000"/>
              </a:lnSpc>
              <a:defRPr/>
            </a:pPr>
            <a:r>
              <a:rPr lang="en-US" altLang="zh-CN" sz="2800" b="1" dirty="0"/>
              <a:t>6. </a:t>
            </a:r>
            <a:r>
              <a:rPr lang="zh-CN" altLang="en-US" sz="2800" b="1" dirty="0"/>
              <a:t>自动控制领域</a:t>
            </a:r>
          </a:p>
          <a:p>
            <a:pPr>
              <a:lnSpc>
                <a:spcPct val="120000"/>
              </a:lnSpc>
              <a:defRPr/>
            </a:pPr>
            <a:r>
              <a:rPr lang="en-US" altLang="zh-CN" sz="2800" b="1" dirty="0"/>
              <a:t>7. </a:t>
            </a:r>
            <a:r>
              <a:rPr lang="zh-CN" altLang="en-US" sz="2800" b="1" dirty="0"/>
              <a:t>人工智能与计算机科学</a:t>
            </a:r>
          </a:p>
          <a:p>
            <a:pPr>
              <a:lnSpc>
                <a:spcPct val="120000"/>
              </a:lnSpc>
              <a:defRPr/>
            </a:pPr>
            <a:r>
              <a:rPr lang="en-US" altLang="zh-CN" sz="2800" b="1" dirty="0"/>
              <a:t>8. </a:t>
            </a:r>
            <a:r>
              <a:rPr lang="zh-CN" altLang="en-US" sz="2800" b="1" dirty="0"/>
              <a:t>社会和经济领域</a:t>
            </a:r>
          </a:p>
        </p:txBody>
      </p:sp>
      <p:sp>
        <p:nvSpPr>
          <p:cNvPr id="4" name="标题 3"/>
          <p:cNvSpPr>
            <a:spLocks noGrp="1"/>
          </p:cNvSpPr>
          <p:nvPr>
            <p:ph type="title"/>
          </p:nvPr>
        </p:nvSpPr>
        <p:spPr>
          <a:xfrm>
            <a:off x="450850" y="142558"/>
            <a:ext cx="8229600" cy="1143000"/>
          </a:xfrm>
        </p:spPr>
        <p:txBody>
          <a:bodyPr/>
          <a:lstStyle/>
          <a:p>
            <a:r>
              <a:rPr lang="zh-CN" altLang="en-US"/>
              <a:t>遗传算法的</a:t>
            </a:r>
            <a:r>
              <a:rPr lang="zh-CN" altLang="en-US" dirty="0">
                <a:latin typeface="+mj-ea"/>
                <a:sym typeface="+mn-ea"/>
              </a:rPr>
              <a:t>应用领域</a:t>
            </a:r>
            <a:endParaRPr lang="zh-CN" altLang="en-US"/>
          </a:p>
        </p:txBody>
      </p:sp>
      <p:pic>
        <p:nvPicPr>
          <p:cNvPr id="5" name="图片 -2147482621" descr="4"/>
          <p:cNvPicPr>
            <a:picLocks noChangeAspect="1"/>
          </p:cNvPicPr>
          <p:nvPr/>
        </p:nvPicPr>
        <p:blipFill>
          <a:blip r:embed="rId3"/>
          <a:stretch>
            <a:fillRect/>
          </a:stretch>
        </p:blipFill>
        <p:spPr>
          <a:xfrm>
            <a:off x="4921885" y="3749675"/>
            <a:ext cx="4222115" cy="280860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661795" y="558165"/>
            <a:ext cx="7303770" cy="5799455"/>
          </a:xfrm>
        </p:spPr>
        <p:txBody>
          <a:bodyPr/>
          <a:lstStyle/>
          <a:p>
            <a:r>
              <a:rPr lang="zh-CN" altLang="en-US"/>
              <a:t>进化算法</a:t>
            </a:r>
          </a:p>
          <a:p>
            <a:r>
              <a:rPr lang="zh-CN" altLang="en-US"/>
              <a:t>遗传算法</a:t>
            </a:r>
          </a:p>
          <a:p>
            <a:r>
              <a:rPr lang="zh-CN" altLang="en-US"/>
              <a:t>编码、解码</a:t>
            </a:r>
          </a:p>
          <a:p>
            <a:r>
              <a:rPr lang="zh-CN" altLang="en-US"/>
              <a:t>适应度函数</a:t>
            </a:r>
          </a:p>
          <a:p>
            <a:r>
              <a:rPr lang="zh-CN" altLang="en-US"/>
              <a:t>选择、交叉、变异</a:t>
            </a:r>
          </a:p>
          <a:p>
            <a:r>
              <a:rPr lang="zh-CN" altLang="en-US"/>
              <a:t>遗传算法一般过程</a:t>
            </a:r>
          </a:p>
          <a:p>
            <a:pPr indent="0">
              <a:lnSpc>
                <a:spcPct val="120000"/>
              </a:lnSpc>
              <a:buNone/>
              <a:defRPr/>
            </a:pPr>
            <a:r>
              <a:rPr lang="zh-CN" altLang="en-US" b="1" dirty="0">
                <a:solidFill>
                  <a:srgbClr val="FF0000"/>
                </a:solidFill>
                <a:sym typeface="+mn-ea"/>
              </a:rPr>
              <a:t>      例</a:t>
            </a:r>
            <a:r>
              <a:rPr lang="en-US" altLang="zh-CN" dirty="0">
                <a:solidFill>
                  <a:srgbClr val="FF0000"/>
                </a:solidFill>
                <a:sym typeface="+mn-ea"/>
              </a:rPr>
              <a:t>  </a:t>
            </a:r>
            <a:r>
              <a:rPr lang="zh-CN" altLang="en-US" dirty="0">
                <a:sym typeface="+mn-ea"/>
              </a:rPr>
              <a:t>用</a:t>
            </a:r>
            <a:r>
              <a:rPr lang="en-US" altLang="zh-CN" dirty="0">
                <a:sym typeface="+mn-ea"/>
              </a:rPr>
              <a:t>GA</a:t>
            </a:r>
            <a:r>
              <a:rPr lang="zh-CN" altLang="en-US" dirty="0">
                <a:sym typeface="+mn-ea"/>
              </a:rPr>
              <a:t>求解一元函数最大值的优化问题：</a:t>
            </a:r>
            <a:endParaRPr lang="zh-CN" altLang="en-US" i="1" dirty="0"/>
          </a:p>
          <a:p>
            <a:pPr indent="0">
              <a:lnSpc>
                <a:spcPct val="120000"/>
              </a:lnSpc>
              <a:buNone/>
              <a:defRPr/>
            </a:pPr>
            <a:r>
              <a:rPr lang="en-US" altLang="zh-CN" i="1" dirty="0">
                <a:sym typeface="+mn-ea"/>
              </a:rPr>
              <a:t>                    f</a:t>
            </a:r>
            <a:r>
              <a:rPr lang="en-US" altLang="zh-CN" dirty="0">
                <a:sym typeface="+mn-ea"/>
              </a:rPr>
              <a:t>(</a:t>
            </a:r>
            <a:r>
              <a:rPr lang="en-US" altLang="zh-CN" i="1" dirty="0">
                <a:sym typeface="+mn-ea"/>
              </a:rPr>
              <a:t>x</a:t>
            </a:r>
            <a:r>
              <a:rPr lang="en-US" altLang="zh-CN" dirty="0">
                <a:sym typeface="+mn-ea"/>
              </a:rPr>
              <a:t>)=</a:t>
            </a:r>
            <a:r>
              <a:rPr lang="en-US" altLang="zh-CN" i="1" dirty="0" err="1">
                <a:sym typeface="+mn-ea"/>
              </a:rPr>
              <a:t>x</a:t>
            </a:r>
            <a:r>
              <a:rPr lang="en-US" altLang="zh-CN" dirty="0" err="1">
                <a:sym typeface="+mn-ea"/>
              </a:rPr>
              <a:t>sin</a:t>
            </a:r>
            <a:r>
              <a:rPr lang="en-US" altLang="zh-CN" dirty="0">
                <a:sym typeface="+mn-ea"/>
              </a:rPr>
              <a:t>(10</a:t>
            </a:r>
            <a:r>
              <a:rPr lang="en-US" altLang="zh-CN" dirty="0">
                <a:sym typeface="Symbol" panose="05050102010706020507" pitchFamily="18" charset="2"/>
              </a:rPr>
              <a:t></a:t>
            </a:r>
            <a:r>
              <a:rPr lang="en-US" altLang="zh-CN" dirty="0">
                <a:sym typeface="+mn-ea"/>
              </a:rPr>
              <a:t>·</a:t>
            </a:r>
            <a:r>
              <a:rPr lang="en-US" altLang="zh-CN" i="1" dirty="0">
                <a:sym typeface="+mn-ea"/>
              </a:rPr>
              <a:t>x</a:t>
            </a:r>
            <a:r>
              <a:rPr lang="en-US" altLang="zh-CN" dirty="0">
                <a:sym typeface="+mn-ea"/>
              </a:rPr>
              <a:t>)+2.0        </a:t>
            </a:r>
            <a:r>
              <a:rPr lang="en-US" altLang="zh-CN" i="1" dirty="0">
                <a:sym typeface="+mn-ea"/>
              </a:rPr>
              <a:t>x</a:t>
            </a:r>
            <a:r>
              <a:rPr lang="en-US" altLang="zh-CN" dirty="0">
                <a:sym typeface="Symbol" panose="05050102010706020507" pitchFamily="18" charset="2"/>
              </a:rPr>
              <a:t></a:t>
            </a:r>
            <a:r>
              <a:rPr lang="en-US" altLang="zh-CN" dirty="0">
                <a:sym typeface="+mn-ea"/>
              </a:rPr>
              <a:t>[-1,</a:t>
            </a:r>
            <a:r>
              <a:rPr lang="zh-CN" altLang="en-US" dirty="0">
                <a:sym typeface="+mn-ea"/>
              </a:rPr>
              <a:t> </a:t>
            </a:r>
            <a:r>
              <a:rPr lang="en-US" altLang="zh-CN" dirty="0">
                <a:sym typeface="+mn-ea"/>
              </a:rPr>
              <a:t>2]</a:t>
            </a:r>
            <a:endParaRPr lang="en-US" altLang="zh-CN" dirty="0"/>
          </a:p>
          <a:p>
            <a:r>
              <a:rPr lang="zh-CN" altLang="en-US"/>
              <a:t>参数控制</a:t>
            </a:r>
          </a:p>
          <a:p>
            <a:pPr lvl="1"/>
            <a:r>
              <a:rPr lang="zh-CN" altLang="en-US"/>
              <a:t>种群规模、</a:t>
            </a:r>
            <a:r>
              <a:rPr lang="zh-CN" altLang="en-US" dirty="0">
                <a:sym typeface="+mn-ea"/>
              </a:rPr>
              <a:t>交叉概率</a:t>
            </a:r>
            <a:r>
              <a:rPr lang="en-US" altLang="zh-CN" dirty="0">
                <a:sym typeface="+mn-ea"/>
              </a:rPr>
              <a:t>pc</a:t>
            </a:r>
            <a:r>
              <a:rPr lang="zh-CN" altLang="en-US" dirty="0">
                <a:sym typeface="+mn-ea"/>
              </a:rPr>
              <a:t>、变异概率</a:t>
            </a:r>
            <a:r>
              <a:rPr lang="en-US" altLang="zh-CN" dirty="0">
                <a:sym typeface="+mn-ea"/>
              </a:rPr>
              <a:t>pm</a:t>
            </a:r>
            <a:r>
              <a:rPr lang="zh-CN" altLang="en-US" dirty="0">
                <a:sym typeface="+mn-ea"/>
              </a:rPr>
              <a:t>、位串长度</a:t>
            </a:r>
            <a:r>
              <a:rPr lang="en-US" altLang="zh-CN" dirty="0">
                <a:sym typeface="+mn-ea"/>
              </a:rPr>
              <a:t>L</a:t>
            </a:r>
          </a:p>
          <a:p>
            <a:pPr lvl="0"/>
            <a:r>
              <a:rPr lang="zh-CN" altLang="en-US" dirty="0">
                <a:sym typeface="+mn-ea"/>
              </a:rPr>
              <a:t>遗传算法特点</a:t>
            </a:r>
          </a:p>
          <a:p>
            <a:pPr lvl="0"/>
            <a:r>
              <a:rPr lang="zh-CN" altLang="en-US" dirty="0">
                <a:sym typeface="+mn-ea"/>
              </a:rPr>
              <a:t>遗传算法应用领域</a:t>
            </a:r>
            <a:endParaRPr kumimoji="0" lang="en-US" altLang="zh-CN" kern="1200" dirty="0">
              <a:latin typeface="Times New Roman" panose="02020603050405020304" pitchFamily="18" charset="0"/>
              <a:ea typeface="Times New Roman" panose="02020603050405020304" pitchFamily="18" charset="0"/>
              <a:cs typeface="+mn-cs"/>
            </a:endParaRPr>
          </a:p>
          <a:p>
            <a:endParaRPr kumimoji="0" lang="en-US" altLang="zh-CN" kern="1200" dirty="0">
              <a:latin typeface="Times New Roman" panose="02020603050405020304" pitchFamily="18" charset="0"/>
              <a:ea typeface="+mn-ea"/>
              <a:cs typeface="Times New Roman" panose="02020603050405020304" pitchFamily="18" charset="0"/>
            </a:endParaRPr>
          </a:p>
          <a:p>
            <a:endParaRPr lang="zh-CN" altLang="en-US"/>
          </a:p>
        </p:txBody>
      </p:sp>
      <p:sp>
        <p:nvSpPr>
          <p:cNvPr id="3" name="标题 2"/>
          <p:cNvSpPr>
            <a:spLocks noGrp="1"/>
          </p:cNvSpPr>
          <p:nvPr>
            <p:ph type="title"/>
          </p:nvPr>
        </p:nvSpPr>
        <p:spPr>
          <a:xfrm>
            <a:off x="457200" y="274955"/>
            <a:ext cx="755015" cy="3693160"/>
          </a:xfrm>
        </p:spPr>
        <p:txBody>
          <a:bodyPr/>
          <a:lstStyle/>
          <a:p>
            <a:r>
              <a:rPr lang="zh-CN" altLang="en-US"/>
              <a:t>小结</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683568" y="188913"/>
            <a:ext cx="7936557" cy="935831"/>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进化算法</a:t>
            </a: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a:t>
            </a: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一般框架</a:t>
            </a:r>
          </a:p>
        </p:txBody>
      </p:sp>
      <p:sp>
        <p:nvSpPr>
          <p:cNvPr id="138244" name="Text Box 4"/>
          <p:cNvSpPr txBox="1">
            <a:spLocks noChangeArrowheads="1"/>
          </p:cNvSpPr>
          <p:nvPr/>
        </p:nvSpPr>
        <p:spPr bwMode="auto">
          <a:xfrm>
            <a:off x="1619250" y="3284538"/>
            <a:ext cx="2089150" cy="936625"/>
          </a:xfrm>
          <a:prstGeom prst="rect">
            <a:avLst/>
          </a:prstGeom>
          <a:solidFill>
            <a:srgbClr val="ED5D05"/>
          </a:solidFill>
          <a:ln w="9525">
            <a:solidFill>
              <a:schemeClr val="tx1"/>
            </a:solidFill>
            <a:miter lim="800000"/>
          </a:ln>
          <a:effectLst>
            <a:outerShdw dist="107763" dir="2700000" algn="ctr" rotWithShape="0">
              <a:srgbClr val="333333">
                <a:alpha val="50000"/>
              </a:srgbClr>
            </a:outerShdw>
          </a:effectLst>
        </p:spPr>
        <p:txBody>
          <a:bodyPr tIns="190800"/>
          <a:lstStyle>
            <a:defPPr>
              <a:defRPr lang="zh-CN"/>
            </a:defPPr>
            <a:lvl1pPr>
              <a:spcBef>
                <a:spcPct val="70000"/>
              </a:spcBef>
              <a:defRPr sz="2800">
                <a:effectLst>
                  <a:outerShdw blurRad="38100" dist="38100" dir="2700000" algn="tl">
                    <a:srgbClr val="FFFFFF"/>
                  </a:outerShdw>
                </a:effectLst>
              </a:defRPr>
            </a:lvl1pPr>
            <a:lvl2pPr algn="l">
              <a:defRPr sz="2400"/>
            </a:lvl2pPr>
            <a:lvl3pPr algn="l">
              <a:defRPr sz="2400"/>
            </a:lvl3pPr>
            <a:lvl4pPr algn="l">
              <a:defRPr sz="2400"/>
            </a:lvl4pPr>
            <a:lvl5pPr algn="l">
              <a:defRPr sz="2400"/>
            </a:lvl5pPr>
            <a:lvl6pPr>
              <a:defRPr sz="2400"/>
            </a:lvl6pPr>
            <a:lvl7pPr>
              <a:defRPr sz="2400"/>
            </a:lvl7pPr>
            <a:lvl8pPr>
              <a:defRPr sz="2400"/>
            </a:lvl8pPr>
            <a:lvl9pPr>
              <a:defRPr sz="2400"/>
            </a:lvl9pPr>
          </a:lstStyle>
          <a:p>
            <a:pPr marL="0" marR="0" lvl="0" indent="0" algn="ctr" defTabSz="914400" rtl="0" eaLnBrk="1" fontAlgn="base" latinLnBrk="0" hangingPunct="1">
              <a:lnSpc>
                <a:spcPct val="100000"/>
              </a:lnSpc>
              <a:spcBef>
                <a:spcPct val="7000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population</a:t>
            </a:r>
          </a:p>
        </p:txBody>
      </p:sp>
      <p:sp>
        <p:nvSpPr>
          <p:cNvPr id="138245" name="Text Box 5"/>
          <p:cNvSpPr txBox="1">
            <a:spLocks noChangeArrowheads="1"/>
          </p:cNvSpPr>
          <p:nvPr/>
        </p:nvSpPr>
        <p:spPr bwMode="auto">
          <a:xfrm>
            <a:off x="5724525" y="1557338"/>
            <a:ext cx="2089150" cy="936625"/>
          </a:xfrm>
          <a:prstGeom prst="rect">
            <a:avLst/>
          </a:prstGeom>
          <a:solidFill>
            <a:srgbClr val="0000FF"/>
          </a:solidFill>
          <a:ln w="9525">
            <a:solidFill>
              <a:schemeClr val="tx1"/>
            </a:solidFill>
            <a:miter lim="800000"/>
          </a:ln>
          <a:effectLst>
            <a:outerShdw dist="107763" dir="2700000" algn="ctr" rotWithShape="0">
              <a:srgbClr val="333333">
                <a:alpha val="50000"/>
              </a:srgbClr>
            </a:outerShdw>
          </a:effectLst>
        </p:spPr>
        <p:txBody>
          <a:bodyPr tIns="190800"/>
          <a:lstStyle>
            <a:defPPr>
              <a:defRPr lang="zh-CN"/>
            </a:defPPr>
            <a:lvl1pPr>
              <a:spcBef>
                <a:spcPct val="70000"/>
              </a:spcBef>
              <a:defRPr sz="2800">
                <a:solidFill>
                  <a:schemeClr val="bg1"/>
                </a:solidFill>
                <a:effectLst>
                  <a:outerShdw blurRad="38100" dist="38100" dir="2700000" algn="tl">
                    <a:srgbClr val="000000"/>
                  </a:outerShdw>
                </a:effectLst>
              </a:defRPr>
            </a:lvl1pPr>
            <a:lvl2pPr algn="l">
              <a:defRPr sz="2400"/>
            </a:lvl2pPr>
            <a:lvl3pPr algn="l">
              <a:defRPr sz="2400"/>
            </a:lvl3pPr>
            <a:lvl4pPr algn="l">
              <a:defRPr sz="2400"/>
            </a:lvl4pPr>
            <a:lvl5pPr algn="l">
              <a:defRPr sz="2400"/>
            </a:lvl5pPr>
            <a:lvl6pPr>
              <a:defRPr sz="2400"/>
            </a:lvl6pPr>
            <a:lvl7pPr>
              <a:defRPr sz="2400"/>
            </a:lvl7pPr>
            <a:lvl8pPr>
              <a:defRPr sz="2400"/>
            </a:lvl8pPr>
            <a:lvl9pPr>
              <a:defRPr sz="2400"/>
            </a:lvl9pPr>
          </a:lstStyle>
          <a:p>
            <a:pPr marL="0" marR="0" lvl="0" indent="0" algn="ctr" defTabSz="914400" rtl="0" eaLnBrk="1" fontAlgn="base" latinLnBrk="0" hangingPunct="1">
              <a:lnSpc>
                <a:spcPct val="100000"/>
              </a:lnSpc>
              <a:spcBef>
                <a:spcPct val="70000"/>
              </a:spcBef>
              <a:spcAft>
                <a:spcPct val="0"/>
              </a:spcAft>
              <a:buClrTx/>
              <a:buSzTx/>
              <a:buFontTx/>
              <a:buNone/>
              <a:defRPr/>
            </a:pPr>
            <a:r>
              <a:rPr kumimoji="0" lang="en-US" altLang="zh-CN" sz="28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parents</a:t>
            </a:r>
          </a:p>
        </p:txBody>
      </p:sp>
      <p:sp>
        <p:nvSpPr>
          <p:cNvPr id="138246" name="Text Box 6"/>
          <p:cNvSpPr txBox="1">
            <a:spLocks noChangeArrowheads="1"/>
          </p:cNvSpPr>
          <p:nvPr/>
        </p:nvSpPr>
        <p:spPr bwMode="auto">
          <a:xfrm>
            <a:off x="5724525" y="5157788"/>
            <a:ext cx="2089150" cy="936625"/>
          </a:xfrm>
          <a:prstGeom prst="rect">
            <a:avLst/>
          </a:prstGeom>
          <a:solidFill>
            <a:srgbClr val="336600"/>
          </a:solidFill>
          <a:ln w="9525">
            <a:solidFill>
              <a:schemeClr val="tx1"/>
            </a:solidFill>
            <a:miter lim="800000"/>
          </a:ln>
          <a:effectLst>
            <a:outerShdw dist="107763" dir="2700000" algn="ctr" rotWithShape="0">
              <a:srgbClr val="333333">
                <a:alpha val="50000"/>
              </a:srgbClr>
            </a:outerShdw>
          </a:effectLst>
        </p:spPr>
        <p:txBody>
          <a:bodyPr tIns="190800"/>
          <a:lstStyle>
            <a:defPPr>
              <a:defRPr lang="zh-CN"/>
            </a:defPPr>
            <a:lvl1pPr>
              <a:spcBef>
                <a:spcPct val="70000"/>
              </a:spcBef>
              <a:defRPr sz="2800">
                <a:solidFill>
                  <a:schemeClr val="accent1"/>
                </a:solidFill>
                <a:effectLst>
                  <a:outerShdw blurRad="38100" dist="38100" dir="2700000" algn="tl">
                    <a:srgbClr val="000000"/>
                  </a:outerShdw>
                </a:effectLst>
              </a:defRPr>
            </a:lvl1pPr>
            <a:lvl2pPr algn="l">
              <a:defRPr sz="2400"/>
            </a:lvl2pPr>
            <a:lvl3pPr algn="l">
              <a:defRPr sz="2400"/>
            </a:lvl3pPr>
            <a:lvl4pPr algn="l">
              <a:defRPr sz="2400"/>
            </a:lvl4pPr>
            <a:lvl5pPr algn="l">
              <a:defRPr sz="2400"/>
            </a:lvl5pPr>
            <a:lvl6pPr>
              <a:defRPr sz="2400"/>
            </a:lvl6pPr>
            <a:lvl7pPr>
              <a:defRPr sz="2400"/>
            </a:lvl7pPr>
            <a:lvl8pPr>
              <a:defRPr sz="2400"/>
            </a:lvl8pPr>
            <a:lvl9pPr>
              <a:defRPr sz="2400"/>
            </a:lvl9pPr>
          </a:lstStyle>
          <a:p>
            <a:pPr marL="0" marR="0" lvl="0" indent="0" algn="ctr" defTabSz="914400" rtl="0" eaLnBrk="1" fontAlgn="base" latinLnBrk="0" hangingPunct="1">
              <a:lnSpc>
                <a:spcPct val="100000"/>
              </a:lnSpc>
              <a:spcBef>
                <a:spcPct val="70000"/>
              </a:spcBef>
              <a:spcAft>
                <a:spcPct val="0"/>
              </a:spcAft>
              <a:buClrTx/>
              <a:buSzTx/>
              <a:buFontTx/>
              <a:buNone/>
              <a:defRPr/>
            </a:pPr>
            <a:r>
              <a:rPr kumimoji="0" lang="en-US" altLang="zh-CN" sz="2800" b="1" i="0" u="none" strike="noStrike" kern="1200" cap="none" spc="0" normalizeH="0" baseline="0" noProof="0">
                <a:ln>
                  <a:noFill/>
                </a:ln>
                <a:solidFill>
                  <a:schemeClr val="accent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offspring</a:t>
            </a:r>
          </a:p>
        </p:txBody>
      </p:sp>
      <p:cxnSp>
        <p:nvCxnSpPr>
          <p:cNvPr id="138247" name="AutoShape 7"/>
          <p:cNvCxnSpPr/>
          <p:nvPr/>
        </p:nvCxnSpPr>
        <p:spPr>
          <a:xfrm rot="-5400000" flipH="1">
            <a:off x="736600" y="2655888"/>
            <a:ext cx="1042988" cy="717550"/>
          </a:xfrm>
          <a:prstGeom prst="bentConnector3">
            <a:avLst>
              <a:gd name="adj1" fmla="val 101519"/>
            </a:avLst>
          </a:prstGeom>
          <a:ln w="25400" cap="flat" cmpd="sng">
            <a:solidFill>
              <a:schemeClr val="tx1"/>
            </a:solidFill>
            <a:prstDash val="solid"/>
            <a:miter/>
            <a:headEnd type="none" w="med" len="med"/>
            <a:tailEnd type="triangle" w="lg" len="lg"/>
          </a:ln>
        </p:spPr>
      </p:cxnSp>
      <p:cxnSp>
        <p:nvCxnSpPr>
          <p:cNvPr id="138248" name="AutoShape 8"/>
          <p:cNvCxnSpPr/>
          <p:nvPr/>
        </p:nvCxnSpPr>
        <p:spPr>
          <a:xfrm rot="5400000">
            <a:off x="665163" y="4203700"/>
            <a:ext cx="1189037" cy="719138"/>
          </a:xfrm>
          <a:prstGeom prst="bentConnector3">
            <a:avLst>
              <a:gd name="adj1" fmla="val 801"/>
            </a:avLst>
          </a:prstGeom>
          <a:ln w="25400" cap="flat" cmpd="sng">
            <a:solidFill>
              <a:schemeClr val="tx1"/>
            </a:solidFill>
            <a:prstDash val="solid"/>
            <a:miter/>
            <a:headEnd type="none" w="med" len="med"/>
            <a:tailEnd type="triangle" w="lg" len="lg"/>
          </a:ln>
        </p:spPr>
      </p:cxnSp>
      <p:sp>
        <p:nvSpPr>
          <p:cNvPr id="138249" name="Text Box 9"/>
          <p:cNvSpPr txBox="1"/>
          <p:nvPr/>
        </p:nvSpPr>
        <p:spPr>
          <a:xfrm>
            <a:off x="252413" y="1989138"/>
            <a:ext cx="1800225" cy="457200"/>
          </a:xfrm>
          <a:prstGeom prst="rect">
            <a:avLst/>
          </a:prstGeom>
          <a:noFill/>
          <a:ln w="9525">
            <a:noFill/>
          </a:ln>
        </p:spPr>
        <p:txBody>
          <a:bodyPr>
            <a:spAutoFit/>
          </a:bodyPr>
          <a:lstStyle/>
          <a:p>
            <a:pPr>
              <a:spcBef>
                <a:spcPct val="50000"/>
              </a:spcBef>
            </a:pPr>
            <a:r>
              <a:rPr lang="en-US" altLang="zh-CN" sz="2400" b="0" dirty="0">
                <a:latin typeface="Arial" panose="020B0604020202020204" pitchFamily="34" charset="0"/>
                <a:ea typeface="宋体" panose="02010600030101010101" pitchFamily="2" charset="-122"/>
              </a:rPr>
              <a:t>initialization</a:t>
            </a:r>
          </a:p>
        </p:txBody>
      </p:sp>
      <p:sp>
        <p:nvSpPr>
          <p:cNvPr id="138250" name="Text Box 10"/>
          <p:cNvSpPr txBox="1"/>
          <p:nvPr/>
        </p:nvSpPr>
        <p:spPr>
          <a:xfrm>
            <a:off x="179388" y="5300663"/>
            <a:ext cx="1800225" cy="457200"/>
          </a:xfrm>
          <a:prstGeom prst="rect">
            <a:avLst/>
          </a:prstGeom>
          <a:noFill/>
          <a:ln w="9525">
            <a:noFill/>
          </a:ln>
        </p:spPr>
        <p:txBody>
          <a:bodyPr>
            <a:spAutoFit/>
          </a:bodyPr>
          <a:lstStyle/>
          <a:p>
            <a:pPr>
              <a:spcBef>
                <a:spcPct val="50000"/>
              </a:spcBef>
            </a:pPr>
            <a:r>
              <a:rPr lang="en-US" altLang="zh-CN" sz="2400" b="0" dirty="0">
                <a:latin typeface="Arial" panose="020B0604020202020204" pitchFamily="34" charset="0"/>
                <a:ea typeface="宋体" panose="02010600030101010101" pitchFamily="2" charset="-122"/>
              </a:rPr>
              <a:t>termination</a:t>
            </a:r>
          </a:p>
        </p:txBody>
      </p:sp>
      <p:cxnSp>
        <p:nvCxnSpPr>
          <p:cNvPr id="14346" name="AutoShape 11"/>
          <p:cNvCxnSpPr>
            <a:stCxn id="138244" idx="0"/>
            <a:endCxn id="138245" idx="1"/>
          </p:cNvCxnSpPr>
          <p:nvPr/>
        </p:nvCxnSpPr>
        <p:spPr>
          <a:xfrm rot="-5400000">
            <a:off x="3563938" y="1123950"/>
            <a:ext cx="1258887" cy="3060700"/>
          </a:xfrm>
          <a:prstGeom prst="bentConnector2">
            <a:avLst/>
          </a:prstGeom>
          <a:ln w="25400" cap="flat" cmpd="sng">
            <a:solidFill>
              <a:schemeClr val="tx1"/>
            </a:solidFill>
            <a:prstDash val="solid"/>
            <a:miter/>
            <a:headEnd type="none" w="med" len="med"/>
            <a:tailEnd type="triangle" w="lg" len="med"/>
          </a:ln>
        </p:spPr>
      </p:cxnSp>
      <p:sp>
        <p:nvSpPr>
          <p:cNvPr id="138252" name="Text Box 12"/>
          <p:cNvSpPr txBox="1"/>
          <p:nvPr/>
        </p:nvSpPr>
        <p:spPr>
          <a:xfrm>
            <a:off x="3060700" y="1484313"/>
            <a:ext cx="2592388" cy="457200"/>
          </a:xfrm>
          <a:prstGeom prst="rect">
            <a:avLst/>
          </a:prstGeom>
          <a:noFill/>
          <a:ln w="9525">
            <a:noFill/>
          </a:ln>
        </p:spPr>
        <p:txBody>
          <a:bodyPr>
            <a:spAutoFit/>
          </a:bodyPr>
          <a:lstStyle/>
          <a:p>
            <a:pPr>
              <a:spcBef>
                <a:spcPct val="50000"/>
              </a:spcBef>
            </a:pPr>
            <a:r>
              <a:rPr lang="en-US" altLang="zh-CN" sz="2400" b="0" dirty="0">
                <a:latin typeface="Arial" panose="020B0604020202020204" pitchFamily="34" charset="0"/>
                <a:ea typeface="宋体" panose="02010600030101010101" pitchFamily="2" charset="-122"/>
              </a:rPr>
              <a:t>Parent selection</a:t>
            </a:r>
          </a:p>
        </p:txBody>
      </p:sp>
      <p:cxnSp>
        <p:nvCxnSpPr>
          <p:cNvPr id="14348" name="AutoShape 13"/>
          <p:cNvCxnSpPr>
            <a:stCxn id="138246" idx="1"/>
            <a:endCxn id="138244" idx="2"/>
          </p:cNvCxnSpPr>
          <p:nvPr/>
        </p:nvCxnSpPr>
        <p:spPr>
          <a:xfrm rot="10800000">
            <a:off x="2663825" y="4221163"/>
            <a:ext cx="3060700" cy="1404937"/>
          </a:xfrm>
          <a:prstGeom prst="bentConnector2">
            <a:avLst/>
          </a:prstGeom>
          <a:ln w="25400" cap="flat" cmpd="sng">
            <a:solidFill>
              <a:schemeClr val="tx1"/>
            </a:solidFill>
            <a:prstDash val="solid"/>
            <a:miter/>
            <a:headEnd type="none" w="med" len="med"/>
            <a:tailEnd type="triangle" w="lg" len="med"/>
          </a:ln>
        </p:spPr>
      </p:cxnSp>
      <p:sp>
        <p:nvSpPr>
          <p:cNvPr id="138254" name="Text Box 14"/>
          <p:cNvSpPr txBox="1"/>
          <p:nvPr/>
        </p:nvSpPr>
        <p:spPr>
          <a:xfrm>
            <a:off x="2987675" y="5661025"/>
            <a:ext cx="2592388" cy="457200"/>
          </a:xfrm>
          <a:prstGeom prst="rect">
            <a:avLst/>
          </a:prstGeom>
          <a:noFill/>
          <a:ln w="9525">
            <a:noFill/>
          </a:ln>
        </p:spPr>
        <p:txBody>
          <a:bodyPr>
            <a:spAutoFit/>
          </a:bodyPr>
          <a:lstStyle/>
          <a:p>
            <a:pPr>
              <a:spcBef>
                <a:spcPct val="50000"/>
              </a:spcBef>
            </a:pPr>
            <a:r>
              <a:rPr lang="en-US" altLang="zh-CN" sz="2400" b="0" dirty="0">
                <a:latin typeface="Arial" panose="020B0604020202020204" pitchFamily="34" charset="0"/>
                <a:ea typeface="宋体" panose="02010600030101010101" pitchFamily="2" charset="-122"/>
              </a:rPr>
              <a:t>Survivor selection</a:t>
            </a:r>
          </a:p>
        </p:txBody>
      </p:sp>
      <p:cxnSp>
        <p:nvCxnSpPr>
          <p:cNvPr id="138255" name="AutoShape 15"/>
          <p:cNvCxnSpPr>
            <a:stCxn id="138245" idx="2"/>
            <a:endCxn id="138246" idx="0"/>
          </p:cNvCxnSpPr>
          <p:nvPr/>
        </p:nvCxnSpPr>
        <p:spPr>
          <a:xfrm>
            <a:off x="6769100" y="2493963"/>
            <a:ext cx="0" cy="2663825"/>
          </a:xfrm>
          <a:prstGeom prst="straightConnector1">
            <a:avLst/>
          </a:prstGeom>
          <a:ln w="25400" cap="flat" cmpd="sng">
            <a:solidFill>
              <a:schemeClr val="tx1"/>
            </a:solidFill>
            <a:prstDash val="solid"/>
            <a:miter/>
            <a:headEnd type="none" w="med" len="med"/>
            <a:tailEnd type="triangle" w="lg" len="med"/>
          </a:ln>
        </p:spPr>
      </p:cxnSp>
      <p:sp>
        <p:nvSpPr>
          <p:cNvPr id="138256" name="Text Box 16"/>
          <p:cNvSpPr txBox="1"/>
          <p:nvPr/>
        </p:nvSpPr>
        <p:spPr>
          <a:xfrm>
            <a:off x="6804025" y="3068638"/>
            <a:ext cx="2339975" cy="1004887"/>
          </a:xfrm>
          <a:prstGeom prst="rect">
            <a:avLst/>
          </a:prstGeom>
          <a:noFill/>
          <a:ln w="9525">
            <a:noFill/>
          </a:ln>
        </p:spPr>
        <p:txBody>
          <a:bodyPr>
            <a:spAutoFit/>
          </a:bodyPr>
          <a:lstStyle/>
          <a:p>
            <a:pPr>
              <a:spcBef>
                <a:spcPct val="50000"/>
              </a:spcBef>
            </a:pPr>
            <a:r>
              <a:rPr lang="en-US" altLang="zh-CN" sz="2400" b="0" dirty="0">
                <a:latin typeface="Arial" panose="020B0604020202020204" pitchFamily="34" charset="0"/>
                <a:ea typeface="宋体" panose="02010600030101010101" pitchFamily="2" charset="-122"/>
              </a:rPr>
              <a:t>Recombination</a:t>
            </a:r>
          </a:p>
          <a:p>
            <a:pPr>
              <a:spcBef>
                <a:spcPct val="50000"/>
              </a:spcBef>
            </a:pPr>
            <a:r>
              <a:rPr lang="en-US" altLang="zh-CN" sz="2400" b="0" dirty="0">
                <a:latin typeface="Arial" panose="020B0604020202020204" pitchFamily="34" charset="0"/>
                <a:ea typeface="宋体" panose="02010600030101010101" pitchFamily="2" charset="-122"/>
              </a:rPr>
              <a:t>Mutation</a:t>
            </a:r>
          </a:p>
        </p:txBody>
      </p:sp>
      <p:sp>
        <p:nvSpPr>
          <p:cNvPr id="2" name="文本框 1"/>
          <p:cNvSpPr txBox="1"/>
          <p:nvPr/>
        </p:nvSpPr>
        <p:spPr>
          <a:xfrm>
            <a:off x="1020128" y="6397625"/>
            <a:ext cx="6793230" cy="460375"/>
          </a:xfrm>
          <a:prstGeom prst="rect">
            <a:avLst/>
          </a:prstGeom>
          <a:noFill/>
        </p:spPr>
        <p:txBody>
          <a:bodyPr wrap="none" rtlCol="0" anchor="t">
            <a:spAutoFit/>
          </a:bodyPr>
          <a:lstStyle/>
          <a:p>
            <a:pPr algn="just">
              <a:spcBef>
                <a:spcPct val="50000"/>
              </a:spcBef>
              <a:buClr>
                <a:schemeClr val="accent2"/>
              </a:buClr>
              <a:buFont typeface="Wingdings" panose="05000000000000000000" pitchFamily="2" charset="2"/>
              <a:buBlip>
                <a:blip r:embed="rId3"/>
              </a:buBlip>
            </a:pPr>
            <a:r>
              <a:rPr lang="zh-CN" altLang="en-US" sz="2400" dirty="0">
                <a:sym typeface="+mn-ea"/>
              </a:rPr>
              <a:t>进化算法的基本框架是遗传算法所描述的框架。</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46"/>
                                        </p:tgtEl>
                                        <p:attrNameLst>
                                          <p:attrName>style.visibility</p:attrName>
                                        </p:attrNameLst>
                                      </p:cBhvr>
                                      <p:to>
                                        <p:strVal val="visible"/>
                                      </p:to>
                                    </p:set>
                                    <p:animEffect transition="in" filter="wipe(left)">
                                      <p:cBhvr>
                                        <p:cTn id="7" dur="500"/>
                                        <p:tgtEl>
                                          <p:spTgt spid="1434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8252"/>
                                        </p:tgtEl>
                                        <p:attrNameLst>
                                          <p:attrName>style.visibility</p:attrName>
                                        </p:attrNameLst>
                                      </p:cBhvr>
                                      <p:to>
                                        <p:strVal val="visible"/>
                                      </p:to>
                                    </p:set>
                                    <p:animEffect transition="in" filter="wipe(left)">
                                      <p:cBhvr>
                                        <p:cTn id="10" dur="500"/>
                                        <p:tgtEl>
                                          <p:spTgt spid="13825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38245"/>
                                        </p:tgtEl>
                                        <p:attrNameLst>
                                          <p:attrName>style.visibility</p:attrName>
                                        </p:attrNameLst>
                                      </p:cBhvr>
                                      <p:to>
                                        <p:strVal val="visible"/>
                                      </p:to>
                                    </p:set>
                                    <p:animEffect transition="in" filter="wipe(left)">
                                      <p:cBhvr>
                                        <p:cTn id="14" dur="500"/>
                                        <p:tgtEl>
                                          <p:spTgt spid="138245"/>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138255"/>
                                        </p:tgtEl>
                                        <p:attrNameLst>
                                          <p:attrName>style.visibility</p:attrName>
                                        </p:attrNameLst>
                                      </p:cBhvr>
                                      <p:to>
                                        <p:strVal val="visible"/>
                                      </p:to>
                                    </p:set>
                                    <p:animEffect transition="in" filter="wipe(up)">
                                      <p:cBhvr>
                                        <p:cTn id="18" dur="500"/>
                                        <p:tgtEl>
                                          <p:spTgt spid="138255"/>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38256"/>
                                        </p:tgtEl>
                                        <p:attrNameLst>
                                          <p:attrName>style.visibility</p:attrName>
                                        </p:attrNameLst>
                                      </p:cBhvr>
                                      <p:to>
                                        <p:strVal val="visible"/>
                                      </p:to>
                                    </p:set>
                                    <p:animEffect transition="in" filter="wipe(up)">
                                      <p:cBhvr>
                                        <p:cTn id="21" dur="500"/>
                                        <p:tgtEl>
                                          <p:spTgt spid="138256"/>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138246"/>
                                        </p:tgtEl>
                                        <p:attrNameLst>
                                          <p:attrName>style.visibility</p:attrName>
                                        </p:attrNameLst>
                                      </p:cBhvr>
                                      <p:to>
                                        <p:strVal val="visible"/>
                                      </p:to>
                                    </p:set>
                                    <p:animEffect transition="in" filter="wipe(up)">
                                      <p:cBhvr>
                                        <p:cTn id="25" dur="500"/>
                                        <p:tgtEl>
                                          <p:spTgt spid="138246"/>
                                        </p:tgtEl>
                                      </p:cBhvr>
                                    </p:animEffect>
                                  </p:childTnLst>
                                </p:cTn>
                              </p:par>
                            </p:childTnLst>
                          </p:cTn>
                        </p:par>
                        <p:par>
                          <p:cTn id="26" fill="hold">
                            <p:stCondLst>
                              <p:cond delay="2000"/>
                            </p:stCondLst>
                            <p:childTnLst>
                              <p:par>
                                <p:cTn id="27" presetID="22" presetClass="entr" presetSubtype="2" fill="hold" grpId="0" nodeType="afterEffect">
                                  <p:stCondLst>
                                    <p:cond delay="0"/>
                                  </p:stCondLst>
                                  <p:childTnLst>
                                    <p:set>
                                      <p:cBhvr>
                                        <p:cTn id="28" dur="1" fill="hold">
                                          <p:stCondLst>
                                            <p:cond delay="0"/>
                                          </p:stCondLst>
                                        </p:cTn>
                                        <p:tgtEl>
                                          <p:spTgt spid="138254"/>
                                        </p:tgtEl>
                                        <p:attrNameLst>
                                          <p:attrName>style.visibility</p:attrName>
                                        </p:attrNameLst>
                                      </p:cBhvr>
                                      <p:to>
                                        <p:strVal val="visible"/>
                                      </p:to>
                                    </p:set>
                                    <p:animEffect transition="in" filter="wipe(right)">
                                      <p:cBhvr>
                                        <p:cTn id="29" dur="500"/>
                                        <p:tgtEl>
                                          <p:spTgt spid="138254"/>
                                        </p:tgtEl>
                                      </p:cBhvr>
                                    </p:animEffect>
                                  </p:childTnLst>
                                </p:cTn>
                              </p:par>
                              <p:par>
                                <p:cTn id="30" presetID="22" presetClass="entr" presetSubtype="2" fill="hold" nodeType="withEffect">
                                  <p:stCondLst>
                                    <p:cond delay="0"/>
                                  </p:stCondLst>
                                  <p:childTnLst>
                                    <p:set>
                                      <p:cBhvr>
                                        <p:cTn id="31" dur="1" fill="hold">
                                          <p:stCondLst>
                                            <p:cond delay="0"/>
                                          </p:stCondLst>
                                        </p:cTn>
                                        <p:tgtEl>
                                          <p:spTgt spid="14348"/>
                                        </p:tgtEl>
                                        <p:attrNameLst>
                                          <p:attrName>style.visibility</p:attrName>
                                        </p:attrNameLst>
                                      </p:cBhvr>
                                      <p:to>
                                        <p:strVal val="visible"/>
                                      </p:to>
                                    </p:set>
                                    <p:animEffect transition="in" filter="wipe(right)">
                                      <p:cBhvr>
                                        <p:cTn id="32" dur="500"/>
                                        <p:tgtEl>
                                          <p:spTgt spid="14348"/>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138248"/>
                                        </p:tgtEl>
                                        <p:attrNameLst>
                                          <p:attrName>style.visibility</p:attrName>
                                        </p:attrNameLst>
                                      </p:cBhvr>
                                      <p:to>
                                        <p:strVal val="visible"/>
                                      </p:to>
                                    </p:set>
                                    <p:animEffect transition="in" filter="wipe(up)">
                                      <p:cBhvr>
                                        <p:cTn id="36" dur="500"/>
                                        <p:tgtEl>
                                          <p:spTgt spid="138248"/>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138250"/>
                                        </p:tgtEl>
                                        <p:attrNameLst>
                                          <p:attrName>style.visibility</p:attrName>
                                        </p:attrNameLst>
                                      </p:cBhvr>
                                      <p:to>
                                        <p:strVal val="visible"/>
                                      </p:to>
                                    </p:set>
                                    <p:animEffect transition="in" filter="wipe(up)">
                                      <p:cBhvr>
                                        <p:cTn id="39" dur="500"/>
                                        <p:tgtEl>
                                          <p:spTgt spid="138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bldLvl="0" animBg="1"/>
      <p:bldP spid="138246" grpId="0" bldLvl="0" animBg="1"/>
      <p:bldP spid="138250" grpId="0"/>
      <p:bldP spid="138252" grpId="0"/>
      <p:bldP spid="138254" grpId="0"/>
      <p:bldP spid="13825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89434" y="332656"/>
            <a:ext cx="7928207" cy="482600"/>
          </a:xfrm>
          <a:prstGeom prst="rect">
            <a:avLst/>
          </a:prstGeom>
        </p:spPr>
        <p:txBody>
          <a:bodyPr wrap="square" lIns="68577" tIns="34289" rIns="68577" bIns="34289">
            <a:spAutoFit/>
          </a:bodyPr>
          <a:lstStyle/>
          <a:p>
            <a:r>
              <a:rPr lang="zh-CN" altLang="en-US" sz="2700" b="1" dirty="0">
                <a:latin typeface="+mj-ea"/>
                <a:ea typeface="+mj-ea"/>
              </a:rPr>
              <a:t>题</a:t>
            </a:r>
            <a:r>
              <a:rPr lang="en-US" altLang="zh-CN" sz="2700" b="1" dirty="0">
                <a:latin typeface="+mj-ea"/>
                <a:ea typeface="+mj-ea"/>
              </a:rPr>
              <a:t>1</a:t>
            </a:r>
            <a:r>
              <a:rPr lang="zh-CN" altLang="en-US" sz="2700" b="1" dirty="0">
                <a:latin typeface="+mj-ea"/>
                <a:ea typeface="+mj-ea"/>
              </a:rPr>
              <a:t>：二进制编码和解码</a:t>
            </a:r>
            <a:endParaRPr lang="en-US" altLang="zh-CN" sz="2700" b="1" dirty="0">
              <a:latin typeface="+mj-ea"/>
              <a:ea typeface="+mj-ea"/>
            </a:endParaRPr>
          </a:p>
        </p:txBody>
      </p:sp>
      <p:sp>
        <p:nvSpPr>
          <p:cNvPr id="2" name="灯片编号占位符 1"/>
          <p:cNvSpPr>
            <a:spLocks noGrp="1"/>
          </p:cNvSpPr>
          <p:nvPr>
            <p:ph type="sldNum" sz="quarter" idx="4"/>
          </p:nvPr>
        </p:nvSpPr>
        <p:spPr/>
        <p:txBody>
          <a:bodyPr/>
          <a:lstStyle/>
          <a:p>
            <a:fld id="{888F8D02-9041-4C59-BC62-13DE0E5C6713}" type="slidenum">
              <a:rPr lang="zh-CN" altLang="en-US" sz="750" smtClean="0"/>
              <a:t>80</a:t>
            </a:fld>
            <a:endParaRPr lang="zh-CN" altLang="en-US" sz="750"/>
          </a:p>
        </p:txBody>
      </p:sp>
      <p:sp>
        <p:nvSpPr>
          <p:cNvPr id="3" name="矩形 2"/>
          <p:cNvSpPr/>
          <p:nvPr/>
        </p:nvSpPr>
        <p:spPr>
          <a:xfrm>
            <a:off x="197403" y="933409"/>
            <a:ext cx="8471444" cy="3361498"/>
          </a:xfrm>
          <a:prstGeom prst="rect">
            <a:avLst/>
          </a:prstGeom>
        </p:spPr>
        <p:txBody>
          <a:bodyPr wrap="square">
            <a:spAutoFit/>
          </a:bodyPr>
          <a:lstStyle/>
          <a:p>
            <a:pPr>
              <a:lnSpc>
                <a:spcPct val="125000"/>
              </a:lnSpc>
              <a:spcBef>
                <a:spcPts val="1200"/>
              </a:spcBef>
              <a:defRPr/>
            </a:pPr>
            <a:r>
              <a:rPr lang="en-US" altLang="zh-CN" sz="2100" dirty="0"/>
              <a:t> </a:t>
            </a:r>
            <a:r>
              <a:rPr lang="zh-CN" altLang="en-US" sz="2100" dirty="0"/>
              <a:t>变量</a:t>
            </a:r>
            <a:r>
              <a:rPr lang="en-US" altLang="zh-CN" sz="2100" i="1" dirty="0"/>
              <a:t>x</a:t>
            </a:r>
            <a:r>
              <a:rPr lang="zh-CN" altLang="en-US" sz="2100" dirty="0"/>
              <a:t>的定义域为</a:t>
            </a:r>
            <a:r>
              <a:rPr lang="en-US" altLang="zh-CN" sz="2100" dirty="0"/>
              <a:t>[</a:t>
            </a:r>
            <a:r>
              <a:rPr lang="zh-CN" altLang="en-US" sz="2100" dirty="0"/>
              <a:t>－</a:t>
            </a:r>
            <a:r>
              <a:rPr lang="en-US" altLang="zh-CN" sz="2100" dirty="0"/>
              <a:t>2</a:t>
            </a:r>
            <a:r>
              <a:rPr lang="zh-CN" altLang="en-US" sz="2100" dirty="0"/>
              <a:t>，</a:t>
            </a:r>
            <a:r>
              <a:rPr lang="en-US" altLang="zh-CN" sz="2100" dirty="0"/>
              <a:t>5]</a:t>
            </a:r>
            <a:r>
              <a:rPr lang="zh-CN" altLang="en-US" sz="2100" dirty="0"/>
              <a:t>，要求精度为</a:t>
            </a:r>
            <a:r>
              <a:rPr lang="en-US" altLang="zh-CN" sz="2100" dirty="0"/>
              <a:t>10</a:t>
            </a:r>
            <a:r>
              <a:rPr lang="en-US" altLang="zh-CN" sz="2100" baseline="30000" dirty="0"/>
              <a:t>-6</a:t>
            </a:r>
            <a:r>
              <a:rPr lang="zh-CN" altLang="en-US" sz="2100" dirty="0"/>
              <a:t>，则我们需将</a:t>
            </a:r>
            <a:r>
              <a:rPr lang="en-US" altLang="zh-CN" sz="2100" dirty="0"/>
              <a:t>[</a:t>
            </a:r>
            <a:r>
              <a:rPr lang="zh-CN" altLang="en-US" sz="2100" dirty="0"/>
              <a:t>－</a:t>
            </a:r>
            <a:r>
              <a:rPr lang="en-US" altLang="zh-CN" sz="2100" dirty="0"/>
              <a:t>2</a:t>
            </a:r>
            <a:r>
              <a:rPr lang="zh-CN" altLang="en-US" sz="2100" dirty="0"/>
              <a:t>，</a:t>
            </a:r>
            <a:r>
              <a:rPr lang="en-US" altLang="zh-CN" sz="2100" dirty="0"/>
              <a:t>5]</a:t>
            </a:r>
            <a:r>
              <a:rPr lang="zh-CN" altLang="en-US" sz="2100" dirty="0"/>
              <a:t>分成至少</a:t>
            </a:r>
            <a:r>
              <a:rPr lang="en-US" altLang="zh-CN" sz="2100" dirty="0"/>
              <a:t>7 000 000</a:t>
            </a:r>
            <a:r>
              <a:rPr lang="zh-CN" altLang="en-US" sz="2100" dirty="0"/>
              <a:t>个等长小区域，而每个小区域用一个二进制串表示。于是串长至少等于</a:t>
            </a:r>
            <a:r>
              <a:rPr lang="en-US" altLang="zh-CN" sz="2100" dirty="0"/>
              <a:t>23</a:t>
            </a:r>
            <a:r>
              <a:rPr lang="zh-CN" altLang="en-US" sz="2100" dirty="0"/>
              <a:t>，这是因为：</a:t>
            </a:r>
          </a:p>
          <a:p>
            <a:pPr algn="ctr">
              <a:lnSpc>
                <a:spcPct val="125000"/>
              </a:lnSpc>
              <a:defRPr/>
            </a:pPr>
            <a:r>
              <a:rPr lang="en-US" altLang="zh-CN" sz="2100" dirty="0">
                <a:solidFill>
                  <a:srgbClr val="3333FF"/>
                </a:solidFill>
              </a:rPr>
              <a:t>4194304 = 2</a:t>
            </a:r>
            <a:r>
              <a:rPr lang="en-US" altLang="zh-CN" sz="2100" baseline="30000" dirty="0">
                <a:solidFill>
                  <a:srgbClr val="3333FF"/>
                </a:solidFill>
              </a:rPr>
              <a:t>22 </a:t>
            </a:r>
            <a:r>
              <a:rPr lang="en-US" altLang="zh-CN" sz="2100" dirty="0">
                <a:solidFill>
                  <a:srgbClr val="3333FF"/>
                </a:solidFill>
              </a:rPr>
              <a:t>&lt; 7000000 &lt; 2</a:t>
            </a:r>
            <a:r>
              <a:rPr lang="en-US" altLang="zh-CN" sz="2100" baseline="30000" dirty="0">
                <a:solidFill>
                  <a:srgbClr val="3333FF"/>
                </a:solidFill>
              </a:rPr>
              <a:t>23 </a:t>
            </a:r>
            <a:r>
              <a:rPr lang="en-US" altLang="zh-CN" sz="2100" dirty="0">
                <a:solidFill>
                  <a:srgbClr val="3333FF"/>
                </a:solidFill>
              </a:rPr>
              <a:t>= 8388608</a:t>
            </a:r>
          </a:p>
          <a:p>
            <a:pPr>
              <a:lnSpc>
                <a:spcPct val="125000"/>
              </a:lnSpc>
              <a:defRPr/>
            </a:pPr>
            <a:r>
              <a:rPr lang="zh-CN" altLang="en-US" sz="2100" dirty="0"/>
              <a:t>这样，计算中的任何一个二进制串（</a:t>
            </a:r>
            <a:r>
              <a:rPr lang="en-US" altLang="zh-CN" sz="2100" dirty="0"/>
              <a:t>b</a:t>
            </a:r>
            <a:r>
              <a:rPr lang="en-US" altLang="zh-CN" sz="2100" baseline="-25000" dirty="0"/>
              <a:t>22</a:t>
            </a:r>
            <a:r>
              <a:rPr lang="en-US" altLang="zh-CN" sz="2100" dirty="0"/>
              <a:t>b</a:t>
            </a:r>
            <a:r>
              <a:rPr lang="en-US" altLang="zh-CN" sz="2100" baseline="-25000" dirty="0"/>
              <a:t>21</a:t>
            </a:r>
            <a:r>
              <a:rPr lang="en-US" altLang="zh-CN" sz="2100" dirty="0"/>
              <a:t>…b</a:t>
            </a:r>
            <a:r>
              <a:rPr lang="en-US" altLang="zh-CN" sz="2100" baseline="-25000" dirty="0"/>
              <a:t>0</a:t>
            </a:r>
            <a:r>
              <a:rPr lang="zh-CN" altLang="en-US" sz="2100" dirty="0"/>
              <a:t>）都对应</a:t>
            </a:r>
            <a:r>
              <a:rPr lang="en-US" altLang="zh-CN" sz="2100" dirty="0"/>
              <a:t>[-2</a:t>
            </a:r>
            <a:r>
              <a:rPr lang="zh-CN" altLang="en-US" sz="2100" dirty="0"/>
              <a:t>，</a:t>
            </a:r>
            <a:r>
              <a:rPr lang="en-US" altLang="zh-CN" sz="2100" dirty="0"/>
              <a:t>5]</a:t>
            </a:r>
            <a:r>
              <a:rPr lang="zh-CN" altLang="en-US" sz="2100" dirty="0"/>
              <a:t>中的一个点。 </a:t>
            </a:r>
            <a:endParaRPr lang="en-US" altLang="zh-CN" sz="2100" dirty="0"/>
          </a:p>
          <a:p>
            <a:pPr>
              <a:lnSpc>
                <a:spcPct val="125000"/>
              </a:lnSpc>
              <a:defRPr/>
            </a:pP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问题：请给出解码过程，并举例说明某个编码的解码后的</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x</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值。</a:t>
            </a:r>
          </a:p>
          <a:p>
            <a:pPr>
              <a:lnSpc>
                <a:spcPct val="125000"/>
              </a:lnSpc>
              <a:defRPr/>
            </a:pPr>
            <a:endParaRPr lang="zh-CN" altLang="en-US" sz="2100" dirty="0"/>
          </a:p>
        </p:txBody>
      </p:sp>
      <p:sp>
        <p:nvSpPr>
          <p:cNvPr id="4" name="矩形 3"/>
          <p:cNvSpPr/>
          <p:nvPr/>
        </p:nvSpPr>
        <p:spPr>
          <a:xfrm>
            <a:off x="107690" y="3907581"/>
            <a:ext cx="5238115" cy="2977736"/>
          </a:xfrm>
          <a:prstGeom prst="rect">
            <a:avLst/>
          </a:prstGeom>
        </p:spPr>
        <p:txBody>
          <a:bodyPr wrap="square" lIns="68577" tIns="34289" rIns="68577" bIns="34289">
            <a:spAutoFit/>
          </a:bodyPr>
          <a:lstStyle/>
          <a:p>
            <a:r>
              <a:rPr lang="zh-CN" altLang="en-US" sz="2700" b="1" dirty="0">
                <a:latin typeface="+mj-ea"/>
                <a:ea typeface="+mj-ea"/>
              </a:rPr>
              <a:t>题</a:t>
            </a:r>
            <a:r>
              <a:rPr lang="en-US" altLang="zh-CN" sz="2700" b="1" dirty="0">
                <a:latin typeface="+mj-ea"/>
                <a:ea typeface="+mj-ea"/>
              </a:rPr>
              <a:t>2</a:t>
            </a:r>
            <a:r>
              <a:rPr lang="zh-CN" altLang="en-US" sz="2700" b="1" dirty="0">
                <a:latin typeface="+mj-ea"/>
                <a:ea typeface="+mj-ea"/>
              </a:rPr>
              <a:t>：查阅</a:t>
            </a:r>
            <a:r>
              <a:rPr lang="en-US" altLang="zh-CN" sz="2700" b="1" dirty="0">
                <a:latin typeface="+mj-ea"/>
                <a:ea typeface="+mj-ea"/>
              </a:rPr>
              <a:t>paper</a:t>
            </a:r>
          </a:p>
          <a:p>
            <a:r>
              <a:rPr lang="en-US" altLang="zh-CN" sz="2700" b="1" dirty="0">
                <a:latin typeface="+mj-ea"/>
                <a:ea typeface="+mj-ea"/>
              </a:rPr>
              <a:t>   “</a:t>
            </a:r>
            <a:r>
              <a:rPr lang="zh-CN" altLang="en-US" sz="2700" b="1" dirty="0">
                <a:latin typeface="+mj-ea"/>
                <a:ea typeface="+mj-ea"/>
              </a:rPr>
              <a:t>用遗传算法解决。。问题</a:t>
            </a:r>
            <a:r>
              <a:rPr lang="en-US" altLang="zh-CN" sz="2700" b="1" dirty="0">
                <a:latin typeface="+mj-ea"/>
                <a:ea typeface="+mj-ea"/>
              </a:rPr>
              <a:t>”</a:t>
            </a:r>
            <a:r>
              <a:rPr lang="zh-CN" altLang="en-US" sz="2700" b="1" dirty="0">
                <a:latin typeface="+mj-ea"/>
                <a:ea typeface="+mj-ea"/>
              </a:rPr>
              <a:t>，写</a:t>
            </a:r>
            <a:r>
              <a:rPr lang="en-US" altLang="zh-CN" sz="2700" b="1" dirty="0">
                <a:latin typeface="+mj-ea"/>
                <a:ea typeface="+mj-ea"/>
              </a:rPr>
              <a:t>paper</a:t>
            </a:r>
            <a:r>
              <a:rPr lang="zh-CN" altLang="en-US" sz="2700" b="1" dirty="0">
                <a:latin typeface="+mj-ea"/>
                <a:ea typeface="+mj-ea"/>
              </a:rPr>
              <a:t>摘要。</a:t>
            </a:r>
            <a:endParaRPr lang="en-US" altLang="zh-CN" sz="2700" b="1" dirty="0">
              <a:latin typeface="+mj-ea"/>
              <a:ea typeface="+mj-ea"/>
            </a:endParaRPr>
          </a:p>
          <a:p>
            <a:endParaRPr lang="en-US" altLang="zh-CN" sz="2700" b="1" dirty="0">
              <a:latin typeface="+mj-ea"/>
              <a:ea typeface="+mj-ea"/>
            </a:endParaRPr>
          </a:p>
          <a:p>
            <a:r>
              <a:rPr lang="zh-CN" altLang="en-US" sz="2700" b="1" dirty="0">
                <a:latin typeface="+mj-ea"/>
                <a:ea typeface="+mj-ea"/>
              </a:rPr>
              <a:t>操作题：程序实现，</a:t>
            </a:r>
          </a:p>
          <a:p>
            <a:r>
              <a:rPr lang="zh-CN" altLang="en-US" sz="2700" b="1" dirty="0">
                <a:latin typeface="+mj-ea"/>
                <a:ea typeface="+mj-ea"/>
              </a:rPr>
              <a:t>        遗传算法求解</a:t>
            </a:r>
            <a:r>
              <a:rPr lang="en-US" altLang="zh-CN" sz="2700" b="1" dirty="0">
                <a:latin typeface="+mj-ea"/>
                <a:ea typeface="+mj-ea"/>
              </a:rPr>
              <a:t>N</a:t>
            </a:r>
            <a:r>
              <a:rPr lang="zh-CN" altLang="en-US" sz="2700" b="1" dirty="0">
                <a:latin typeface="+mj-ea"/>
                <a:ea typeface="+mj-ea"/>
              </a:rPr>
              <a:t>皇后问题。</a:t>
            </a:r>
          </a:p>
          <a:p>
            <a:endParaRPr lang="zh-CN" altLang="en-US" sz="2700" b="1" dirty="0">
              <a:latin typeface="+mj-ea"/>
              <a:ea typeface="+mj-ea"/>
            </a:endParaRPr>
          </a:p>
        </p:txBody>
      </p:sp>
      <p:pic>
        <p:nvPicPr>
          <p:cNvPr id="5" name="图片 4"/>
          <p:cNvPicPr>
            <a:picLocks noChangeAspect="1"/>
          </p:cNvPicPr>
          <p:nvPr/>
        </p:nvPicPr>
        <p:blipFill>
          <a:blip r:embed="rId3"/>
          <a:stretch>
            <a:fillRect/>
          </a:stretch>
        </p:blipFill>
        <p:spPr>
          <a:xfrm>
            <a:off x="6300192" y="4102612"/>
            <a:ext cx="2843808" cy="275538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p:cNvSpPr>
          <p:nvPr>
            <p:ph idx="1"/>
          </p:nvPr>
        </p:nvSpPr>
        <p:spPr>
          <a:xfrm>
            <a:off x="468313" y="1052513"/>
            <a:ext cx="8229600" cy="5329237"/>
          </a:xfrm>
        </p:spPr>
        <p:txBody>
          <a:bodyPr vert="horz" wrap="square" anchor="t"/>
          <a:lstStyle/>
          <a:p>
            <a:pPr>
              <a:lnSpc>
                <a:spcPct val="110000"/>
              </a:lnSpc>
              <a:buSzPct val="68000"/>
            </a:pPr>
            <a:r>
              <a:rPr kumimoji="0" lang="en-GB" altLang="zh-CN" sz="2800" kern="1200" dirty="0">
                <a:latin typeface="Times New Roman" panose="02020603050405020304" pitchFamily="18" charset="0"/>
                <a:ea typeface="黑体" panose="02010609060101010101" pitchFamily="49" charset="-122"/>
                <a:cs typeface="+mn-cs"/>
              </a:rPr>
              <a:t>A number of steps that we have to perform</a:t>
            </a:r>
          </a:p>
          <a:p>
            <a:pPr lvl="1">
              <a:lnSpc>
                <a:spcPct val="110000"/>
              </a:lnSpc>
            </a:pPr>
            <a:r>
              <a:rPr kumimoji="0" lang="zh-CN" altLang="en-US" sz="2400" kern="1200" dirty="0">
                <a:latin typeface="Times New Roman" panose="02020603050405020304" pitchFamily="18" charset="0"/>
                <a:ea typeface="黑体" panose="02010609060101010101" pitchFamily="49" charset="-122"/>
                <a:cs typeface="+mn-cs"/>
              </a:rPr>
              <a:t>设计合适的表示方法</a:t>
            </a:r>
            <a:endParaRPr kumimoji="0" lang="en-GB" altLang="zh-CN" sz="2400" kern="1200" dirty="0">
              <a:latin typeface="Times New Roman" panose="02020603050405020304" pitchFamily="18" charset="0"/>
              <a:ea typeface="黑体" panose="02010609060101010101" pitchFamily="49" charset="-122"/>
              <a:cs typeface="+mn-cs"/>
            </a:endParaRPr>
          </a:p>
          <a:p>
            <a:pPr lvl="1">
              <a:lnSpc>
                <a:spcPct val="110000"/>
              </a:lnSpc>
            </a:pPr>
            <a:r>
              <a:rPr kumimoji="0" lang="zh-CN" altLang="en-US" sz="2400" kern="1200" dirty="0">
                <a:latin typeface="Times New Roman" panose="02020603050405020304" pitchFamily="18" charset="0"/>
                <a:ea typeface="黑体" panose="02010609060101010101" pitchFamily="49" charset="-122"/>
                <a:cs typeface="+mn-cs"/>
              </a:rPr>
              <a:t>确定如何初始化种群</a:t>
            </a:r>
            <a:endParaRPr kumimoji="0" lang="en-US" altLang="zh-CN" sz="2400" kern="1200" dirty="0">
              <a:latin typeface="Times New Roman" panose="02020603050405020304" pitchFamily="18" charset="0"/>
              <a:ea typeface="黑体" panose="02010609060101010101" pitchFamily="49" charset="-122"/>
              <a:cs typeface="+mn-cs"/>
            </a:endParaRPr>
          </a:p>
          <a:p>
            <a:pPr lvl="1">
              <a:lnSpc>
                <a:spcPct val="110000"/>
              </a:lnSpc>
            </a:pPr>
            <a:r>
              <a:rPr kumimoji="0" lang="zh-CN" altLang="en-US" sz="2400" kern="1200" dirty="0">
                <a:latin typeface="Times New Roman" panose="02020603050405020304" pitchFamily="18" charset="0"/>
                <a:ea typeface="黑体" panose="02010609060101010101" pitchFamily="49" charset="-122"/>
                <a:cs typeface="+mn-cs"/>
              </a:rPr>
              <a:t>设计从基因型到表现型的映射方法</a:t>
            </a:r>
            <a:endParaRPr kumimoji="0" lang="en-US" altLang="zh-CN" sz="2400" kern="1200" dirty="0">
              <a:latin typeface="Times New Roman" panose="02020603050405020304" pitchFamily="18" charset="0"/>
              <a:ea typeface="黑体" panose="02010609060101010101" pitchFamily="49" charset="-122"/>
              <a:cs typeface="+mn-cs"/>
            </a:endParaRPr>
          </a:p>
          <a:p>
            <a:pPr lvl="1">
              <a:lnSpc>
                <a:spcPct val="110000"/>
              </a:lnSpc>
            </a:pPr>
            <a:r>
              <a:rPr kumimoji="0" lang="zh-CN" altLang="en-US" sz="2400" kern="1200" dirty="0">
                <a:latin typeface="Times New Roman" panose="02020603050405020304" pitchFamily="18" charset="0"/>
                <a:ea typeface="黑体" panose="02010609060101010101" pitchFamily="49" charset="-122"/>
                <a:cs typeface="+mn-cs"/>
              </a:rPr>
              <a:t>设计个体的进化方法</a:t>
            </a:r>
            <a:endParaRPr kumimoji="0" lang="en-US" altLang="zh-CN" sz="2400" kern="1200" dirty="0">
              <a:latin typeface="Times New Roman" panose="02020603050405020304" pitchFamily="18" charset="0"/>
              <a:ea typeface="黑体" panose="02010609060101010101" pitchFamily="49" charset="-122"/>
              <a:cs typeface="+mn-cs"/>
            </a:endParaRPr>
          </a:p>
          <a:p>
            <a:pPr lvl="1">
              <a:lnSpc>
                <a:spcPct val="110000"/>
              </a:lnSpc>
            </a:pPr>
            <a:r>
              <a:rPr kumimoji="0" lang="zh-CN" altLang="en-US" sz="2400" kern="1200" dirty="0">
                <a:latin typeface="Times New Roman" panose="02020603050405020304" pitchFamily="18" charset="0"/>
                <a:ea typeface="黑体" panose="02010609060101010101" pitchFamily="49" charset="-122"/>
                <a:cs typeface="+mn-cs"/>
              </a:rPr>
              <a:t>设计合适的变异操作</a:t>
            </a:r>
            <a:endParaRPr kumimoji="0" lang="en-GB" altLang="zh-CN" sz="2400" kern="1200" dirty="0">
              <a:latin typeface="Times New Roman" panose="02020603050405020304" pitchFamily="18" charset="0"/>
              <a:ea typeface="黑体" panose="02010609060101010101" pitchFamily="49" charset="-122"/>
              <a:cs typeface="+mn-cs"/>
            </a:endParaRPr>
          </a:p>
          <a:p>
            <a:pPr lvl="1">
              <a:lnSpc>
                <a:spcPct val="110000"/>
              </a:lnSpc>
            </a:pPr>
            <a:r>
              <a:rPr kumimoji="0" lang="zh-CN" altLang="en-US" sz="2400" kern="1200" dirty="0">
                <a:latin typeface="Times New Roman" panose="02020603050405020304" pitchFamily="18" charset="0"/>
                <a:ea typeface="黑体" panose="02010609060101010101" pitchFamily="49" charset="-122"/>
                <a:cs typeface="+mn-cs"/>
              </a:rPr>
              <a:t>设计合适的重组操作</a:t>
            </a:r>
            <a:endParaRPr kumimoji="0" lang="en-US" altLang="zh-CN" sz="2400" kern="1200" dirty="0">
              <a:latin typeface="Times New Roman" panose="02020603050405020304" pitchFamily="18" charset="0"/>
              <a:ea typeface="黑体" panose="02010609060101010101" pitchFamily="49" charset="-122"/>
              <a:cs typeface="+mn-cs"/>
            </a:endParaRPr>
          </a:p>
          <a:p>
            <a:pPr lvl="1">
              <a:lnSpc>
                <a:spcPct val="110000"/>
              </a:lnSpc>
            </a:pPr>
            <a:r>
              <a:rPr kumimoji="0" lang="zh-CN" altLang="en-US" sz="2400" kern="1200" dirty="0">
                <a:latin typeface="Times New Roman" panose="02020603050405020304" pitchFamily="18" charset="0"/>
                <a:ea typeface="黑体" panose="02010609060101010101" pitchFamily="49" charset="-122"/>
                <a:cs typeface="+mn-cs"/>
              </a:rPr>
              <a:t>确定如何管理种群</a:t>
            </a:r>
            <a:endParaRPr kumimoji="0" lang="en-GB" altLang="zh-CN" sz="2400" kern="1200" dirty="0">
              <a:latin typeface="Times New Roman" panose="02020603050405020304" pitchFamily="18" charset="0"/>
              <a:ea typeface="黑体" panose="02010609060101010101" pitchFamily="49" charset="-122"/>
              <a:cs typeface="+mn-cs"/>
            </a:endParaRPr>
          </a:p>
          <a:p>
            <a:pPr lvl="1">
              <a:lnSpc>
                <a:spcPct val="110000"/>
              </a:lnSpc>
            </a:pPr>
            <a:r>
              <a:rPr kumimoji="0" lang="zh-CN" altLang="en-US" sz="2400" kern="1200" dirty="0">
                <a:latin typeface="Times New Roman" panose="02020603050405020304" pitchFamily="18" charset="0"/>
                <a:ea typeface="黑体" panose="02010609060101010101" pitchFamily="49" charset="-122"/>
                <a:cs typeface="+mn-cs"/>
              </a:rPr>
              <a:t>确定如何选择双亲个体</a:t>
            </a:r>
            <a:endParaRPr kumimoji="0" lang="en-US" altLang="zh-CN" sz="2400" kern="1200" dirty="0">
              <a:latin typeface="Times New Roman" panose="02020603050405020304" pitchFamily="18" charset="0"/>
              <a:ea typeface="黑体" panose="02010609060101010101" pitchFamily="49" charset="-122"/>
              <a:cs typeface="+mn-cs"/>
            </a:endParaRPr>
          </a:p>
          <a:p>
            <a:pPr lvl="1">
              <a:lnSpc>
                <a:spcPct val="110000"/>
              </a:lnSpc>
            </a:pPr>
            <a:r>
              <a:rPr kumimoji="0" lang="zh-CN" altLang="en-US" sz="2400" kern="1200" dirty="0">
                <a:latin typeface="Times New Roman" panose="02020603050405020304" pitchFamily="18" charset="0"/>
                <a:ea typeface="黑体" panose="02010609060101010101" pitchFamily="49" charset="-122"/>
                <a:cs typeface="+mn-cs"/>
              </a:rPr>
              <a:t>确定如何选择被替换的个体</a:t>
            </a:r>
            <a:endParaRPr kumimoji="0" lang="en-US" altLang="zh-CN" sz="2400" kern="1200" dirty="0">
              <a:latin typeface="Times New Roman" panose="02020603050405020304" pitchFamily="18" charset="0"/>
              <a:ea typeface="黑体" panose="02010609060101010101" pitchFamily="49" charset="-122"/>
              <a:cs typeface="+mn-cs"/>
            </a:endParaRPr>
          </a:p>
          <a:p>
            <a:pPr lvl="1">
              <a:lnSpc>
                <a:spcPct val="110000"/>
              </a:lnSpc>
            </a:pPr>
            <a:r>
              <a:rPr kumimoji="0" lang="zh-CN" altLang="en-US" sz="2400" kern="1200" dirty="0">
                <a:latin typeface="Times New Roman" panose="02020603050405020304" pitchFamily="18" charset="0"/>
                <a:ea typeface="黑体" panose="02010609060101010101" pitchFamily="49" charset="-122"/>
                <a:cs typeface="+mn-cs"/>
              </a:rPr>
              <a:t>确定何时终止进化</a:t>
            </a:r>
          </a:p>
        </p:txBody>
      </p:sp>
      <p:sp>
        <p:nvSpPr>
          <p:cNvPr id="106500" name="Rectangle 4"/>
          <p:cNvSpPr>
            <a:spLocks noGrp="1" noChangeArrowheads="1"/>
          </p:cNvSpPr>
          <p:nvPr>
            <p:ph type="title"/>
          </p:nvPr>
        </p:nvSpPr>
        <p:spPr>
          <a:xfrm>
            <a:off x="827088" y="260649"/>
            <a:ext cx="7793037" cy="792088"/>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GB" altLang="zh-CN" sz="4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How to Build an EA </a:t>
            </a:r>
            <a:endParaRPr kumimoji="0" lang="zh-CN" altLang="en-US" sz="4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be0507b4-81bc-4261-8f25-baf923c3b8ed}"/>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59e103fc-df80-48bf-b148-0de05f237f46}"/>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a681548f-dada-400b-b0a9-7688fc6c3dc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822</TotalTime>
  <Words>7120</Words>
  <Application>Microsoft Office PowerPoint</Application>
  <PresentationFormat>全屏显示(4:3)</PresentationFormat>
  <Paragraphs>849</Paragraphs>
  <Slides>80</Slides>
  <Notes>46</Notes>
  <HiddenSlides>1</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4</vt:i4>
      </vt:variant>
      <vt:variant>
        <vt:lpstr>幻灯片标题</vt:lpstr>
      </vt:variant>
      <vt:variant>
        <vt:i4>80</vt:i4>
      </vt:variant>
    </vt:vector>
  </HeadingPairs>
  <TitlesOfParts>
    <vt:vector size="102" baseType="lpstr">
      <vt:lpstr>MS PGothic</vt:lpstr>
      <vt:lpstr>黑体</vt:lpstr>
      <vt:lpstr>楷体_GB2312</vt:lpstr>
      <vt:lpstr>宋体</vt:lpstr>
      <vt:lpstr>Arial</vt:lpstr>
      <vt:lpstr>Arial Black</vt:lpstr>
      <vt:lpstr>Calibri</vt:lpstr>
      <vt:lpstr>Cambria Math</vt:lpstr>
      <vt:lpstr>Courier New</vt:lpstr>
      <vt:lpstr>Lucida Sans Unicode</vt:lpstr>
      <vt:lpstr>Symbol</vt:lpstr>
      <vt:lpstr>Tahoma</vt:lpstr>
      <vt:lpstr>Times New Roman</vt:lpstr>
      <vt:lpstr>Verdana</vt:lpstr>
      <vt:lpstr>Wingdings</vt:lpstr>
      <vt:lpstr>Wingdings 2</vt:lpstr>
      <vt:lpstr>Wingdings 3</vt:lpstr>
      <vt:lpstr>聚合</vt:lpstr>
      <vt:lpstr>Equation.3</vt:lpstr>
      <vt:lpstr>MathType 7.0 Equation</vt:lpstr>
      <vt:lpstr>位图图像</vt:lpstr>
      <vt:lpstr>MS_ClipArt_Gallery.2</vt:lpstr>
      <vt:lpstr>如何学习AI</vt:lpstr>
      <vt:lpstr>进化算法与遗传算法</vt:lpstr>
      <vt:lpstr>生物进化</vt:lpstr>
      <vt:lpstr> 进化算法的概念</vt:lpstr>
      <vt:lpstr>进化算法（Evolutional Algorithms）</vt:lpstr>
      <vt:lpstr>优化问题——基于梯度的优化方法</vt:lpstr>
      <vt:lpstr>优化问题——进化算法</vt:lpstr>
      <vt:lpstr>进化算法——一般框架</vt:lpstr>
      <vt:lpstr>How to Build an EA </vt:lpstr>
      <vt:lpstr> 进化算法</vt:lpstr>
      <vt:lpstr>遗传算法 (Genetic Algorithms，GAs)</vt:lpstr>
      <vt:lpstr>遗传算法的理论基础</vt:lpstr>
      <vt:lpstr>遗传算法的理论基础</vt:lpstr>
      <vt:lpstr>相关术语</vt:lpstr>
      <vt:lpstr>遗传算法简介</vt:lpstr>
      <vt:lpstr>GAs—Conceptual Algorithm</vt:lpstr>
      <vt:lpstr>GAs—Introduction</vt:lpstr>
      <vt:lpstr>PowerPoint 演示文稿</vt:lpstr>
      <vt:lpstr>GAs—Simple Genetic Algorithm (SGA)</vt:lpstr>
      <vt:lpstr>Simple Genetic Algorithm (SGA)</vt:lpstr>
      <vt:lpstr>GAs</vt:lpstr>
      <vt:lpstr>GAs—Basic principles </vt:lpstr>
      <vt:lpstr>GAs—Encoding &amp; Decoding</vt:lpstr>
      <vt:lpstr>GAs—Encoding &amp; Decoding</vt:lpstr>
      <vt:lpstr>GAs—Encoding &amp; Decoding</vt:lpstr>
      <vt:lpstr>GAs—Encoding &amp; Decoding</vt:lpstr>
      <vt:lpstr>GAs—Encoding &amp; Decoding</vt:lpstr>
      <vt:lpstr>GAs—Encoding &amp; Decoding</vt:lpstr>
      <vt:lpstr>GAs—Encoding &amp; Decoding</vt:lpstr>
      <vt:lpstr>Example:  Encoding &amp; Decoding</vt:lpstr>
      <vt:lpstr>PowerPoint 演示文稿</vt:lpstr>
      <vt:lpstr>GAs—Encoding &amp; Decoding</vt:lpstr>
      <vt:lpstr>GAs—Encoding &amp; Decoding</vt:lpstr>
      <vt:lpstr>GAs—Encoding &amp; Decoding</vt:lpstr>
      <vt:lpstr>GAs—Encoding &amp; Decoding</vt:lpstr>
      <vt:lpstr>PowerPoint 演示文稿</vt:lpstr>
      <vt:lpstr>GAs—评估个体</vt:lpstr>
      <vt:lpstr>适应度函数 </vt:lpstr>
      <vt:lpstr>PowerPoint 演示文稿</vt:lpstr>
      <vt:lpstr>PowerPoint 演示文稿</vt:lpstr>
      <vt:lpstr>PowerPoint 演示文稿</vt:lpstr>
      <vt:lpstr>遗传操作</vt:lpstr>
      <vt:lpstr>GAs— Selection Strategy</vt:lpstr>
      <vt:lpstr>GAs— Selection Strategy</vt:lpstr>
      <vt:lpstr>GAs— Selection Strategy</vt:lpstr>
      <vt:lpstr>GAs— Selection Strategy</vt:lpstr>
      <vt:lpstr>GAs— Reproduction</vt:lpstr>
      <vt:lpstr>GAs— Reproduction</vt:lpstr>
      <vt:lpstr>GAs— Crossover in GAs</vt:lpstr>
      <vt:lpstr>GAs— Crossover in GAs</vt:lpstr>
      <vt:lpstr>GAs— Crossover in GAs</vt:lpstr>
      <vt:lpstr>GAs— Crossover in GAs</vt:lpstr>
      <vt:lpstr>GAs— Crossover in GAs</vt:lpstr>
      <vt:lpstr>GAs— Crossover in GAs</vt:lpstr>
      <vt:lpstr>GAs— Crossover in GAs</vt:lpstr>
      <vt:lpstr>GAs— Crossover in GAs</vt:lpstr>
      <vt:lpstr>PowerPoint 演示文稿</vt:lpstr>
      <vt:lpstr>GAs— Mutation变异</vt:lpstr>
      <vt:lpstr>GAs— Mutation</vt:lpstr>
      <vt:lpstr>GAs— Mutation</vt:lpstr>
      <vt:lpstr>PowerPoint 演示文稿</vt:lpstr>
      <vt:lpstr>遗传算法的一般步骤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GAs— Control parameters</vt:lpstr>
      <vt:lpstr>GAs— Control parameters</vt:lpstr>
      <vt:lpstr>PowerPoint 演示文稿</vt:lpstr>
      <vt:lpstr>遗传算法的特点</vt:lpstr>
      <vt:lpstr>遗传算法的应用领域</vt:lpstr>
      <vt:lpstr>小结</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遗传算法 (Genetic Algorithms，GAs)</dc:title>
  <dc:creator>earth</dc:creator>
  <cp:lastModifiedBy>Run Wang</cp:lastModifiedBy>
  <cp:revision>120</cp:revision>
  <dcterms:created xsi:type="dcterms:W3CDTF">2015-11-05T02:17:00Z</dcterms:created>
  <dcterms:modified xsi:type="dcterms:W3CDTF">2022-10-23T07:33:54Z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