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7"/>
  </p:notesMasterIdLst>
  <p:sldIdLst>
    <p:sldId id="257" r:id="rId2"/>
    <p:sldId id="277" r:id="rId3"/>
    <p:sldId id="279" r:id="rId4"/>
    <p:sldId id="280" r:id="rId5"/>
    <p:sldId id="281" r:id="rId6"/>
    <p:sldId id="258" r:id="rId7"/>
    <p:sldId id="259" r:id="rId8"/>
    <p:sldId id="260" r:id="rId9"/>
    <p:sldId id="261" r:id="rId10"/>
    <p:sldId id="262" r:id="rId11"/>
    <p:sldId id="276" r:id="rId12"/>
    <p:sldId id="263" r:id="rId13"/>
    <p:sldId id="445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446" r:id="rId23"/>
    <p:sldId id="272" r:id="rId24"/>
    <p:sldId id="273" r:id="rId25"/>
    <p:sldId id="274" r:id="rId2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8" autoAdjust="0"/>
    <p:restoredTop sz="95063" autoAdjust="0"/>
  </p:normalViewPr>
  <p:slideViewPr>
    <p:cSldViewPr>
      <p:cViewPr varScale="1">
        <p:scale>
          <a:sx n="82" d="100"/>
          <a:sy n="82" d="100"/>
        </p:scale>
        <p:origin x="127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3DB760-94A4-4B2F-BFFF-A7A56BC360B2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B07A2BB-0B79-4701-AECD-2DEC11012E34}">
      <dgm:prSet phldrT="[文本]"/>
      <dgm:spPr/>
      <dgm:t>
        <a:bodyPr/>
        <a:lstStyle/>
        <a:p>
          <a:r>
            <a:rPr lang="zh-CN" altLang="en-US" dirty="0"/>
            <a:t>最底层电路模块</a:t>
          </a:r>
        </a:p>
      </dgm:t>
    </dgm:pt>
    <dgm:pt modelId="{3D20E6BB-D55B-4756-909E-008DDB0CF32D}" type="parTrans" cxnId="{12AF6214-B5C2-4629-B1CC-26FD7D111E3E}">
      <dgm:prSet/>
      <dgm:spPr/>
      <dgm:t>
        <a:bodyPr/>
        <a:lstStyle/>
        <a:p>
          <a:endParaRPr lang="zh-CN" altLang="en-US"/>
        </a:p>
      </dgm:t>
    </dgm:pt>
    <dgm:pt modelId="{3DD1832E-D364-4E1C-ADE2-D6DCD6B3378D}" type="sibTrans" cxnId="{12AF6214-B5C2-4629-B1CC-26FD7D111E3E}">
      <dgm:prSet/>
      <dgm:spPr/>
      <dgm:t>
        <a:bodyPr/>
        <a:lstStyle/>
        <a:p>
          <a:endParaRPr lang="zh-CN" altLang="en-US"/>
        </a:p>
      </dgm:t>
    </dgm:pt>
    <dgm:pt modelId="{3960DBCD-5510-470D-AD29-F1AFA770B73E}">
      <dgm:prSet phldrT="[文本]" phldr="1"/>
      <dgm:spPr/>
      <dgm:t>
        <a:bodyPr/>
        <a:lstStyle/>
        <a:p>
          <a:endParaRPr lang="zh-CN" altLang="en-US" dirty="0"/>
        </a:p>
      </dgm:t>
    </dgm:pt>
    <dgm:pt modelId="{D733B1C2-28E0-459E-B4DD-BDE49BC3A9AC}" type="parTrans" cxnId="{197970CE-2855-4224-81C4-BD1A4A13B22F}">
      <dgm:prSet/>
      <dgm:spPr/>
      <dgm:t>
        <a:bodyPr/>
        <a:lstStyle/>
        <a:p>
          <a:endParaRPr lang="zh-CN" altLang="en-US"/>
        </a:p>
      </dgm:t>
    </dgm:pt>
    <dgm:pt modelId="{7BD9EB2C-0F62-48BE-96F8-F09639C7544F}" type="sibTrans" cxnId="{197970CE-2855-4224-81C4-BD1A4A13B22F}">
      <dgm:prSet/>
      <dgm:spPr/>
      <dgm:t>
        <a:bodyPr/>
        <a:lstStyle/>
        <a:p>
          <a:endParaRPr lang="zh-CN" altLang="en-US"/>
        </a:p>
      </dgm:t>
    </dgm:pt>
    <dgm:pt modelId="{276F2215-0236-4B3B-AD35-ED7B95507A49}">
      <dgm:prSet phldrT="[文本]"/>
      <dgm:spPr/>
      <dgm:t>
        <a:bodyPr/>
        <a:lstStyle/>
        <a:p>
          <a:r>
            <a:rPr lang="zh-CN" altLang="en-US" dirty="0"/>
            <a:t>根据主系统的功能要求，组合更大的功能块</a:t>
          </a:r>
        </a:p>
      </dgm:t>
    </dgm:pt>
    <dgm:pt modelId="{96E4BD7B-8296-4018-9114-D6FC6E0D7E72}" type="parTrans" cxnId="{C12431B8-95DD-476D-85B7-5ABA29F4F389}">
      <dgm:prSet/>
      <dgm:spPr/>
      <dgm:t>
        <a:bodyPr/>
        <a:lstStyle/>
        <a:p>
          <a:endParaRPr lang="zh-CN" altLang="en-US"/>
        </a:p>
      </dgm:t>
    </dgm:pt>
    <dgm:pt modelId="{57653AB0-A5B1-4D24-AA9E-737E1D47B626}" type="sibTrans" cxnId="{C12431B8-95DD-476D-85B7-5ABA29F4F389}">
      <dgm:prSet/>
      <dgm:spPr/>
      <dgm:t>
        <a:bodyPr/>
        <a:lstStyle/>
        <a:p>
          <a:endParaRPr lang="zh-CN" altLang="en-US"/>
        </a:p>
      </dgm:t>
    </dgm:pt>
    <dgm:pt modelId="{64C5402A-DC58-46BA-8A16-567E07CA9546}">
      <dgm:prSet phldrT="[文本]" phldr="1"/>
      <dgm:spPr/>
      <dgm:t>
        <a:bodyPr/>
        <a:lstStyle/>
        <a:p>
          <a:endParaRPr lang="zh-CN" altLang="en-US"/>
        </a:p>
      </dgm:t>
    </dgm:pt>
    <dgm:pt modelId="{C13B72BF-65D0-49BC-B77F-0A63B271516E}" type="parTrans" cxnId="{30EC743E-99FC-4A79-B5B8-6CA56B765B45}">
      <dgm:prSet/>
      <dgm:spPr/>
      <dgm:t>
        <a:bodyPr/>
        <a:lstStyle/>
        <a:p>
          <a:endParaRPr lang="zh-CN" altLang="en-US"/>
        </a:p>
      </dgm:t>
    </dgm:pt>
    <dgm:pt modelId="{F2D1E854-40C7-4EBD-981E-2A158FF03A7B}" type="sibTrans" cxnId="{30EC743E-99FC-4A79-B5B8-6CA56B765B45}">
      <dgm:prSet/>
      <dgm:spPr/>
      <dgm:t>
        <a:bodyPr/>
        <a:lstStyle/>
        <a:p>
          <a:endParaRPr lang="zh-CN" altLang="en-US"/>
        </a:p>
      </dgm:t>
    </dgm:pt>
    <dgm:pt modelId="{3CF8070C-FD36-481D-9E23-D9C1B81C63DD}">
      <dgm:prSet phldrT="[文本]"/>
      <dgm:spPr/>
      <dgm:t>
        <a:bodyPr/>
        <a:lstStyle/>
        <a:p>
          <a:r>
            <a:rPr lang="zh-CN" altLang="en-US" dirty="0"/>
            <a:t>逐步推进，直至完成目标系统的推进</a:t>
          </a:r>
        </a:p>
      </dgm:t>
    </dgm:pt>
    <dgm:pt modelId="{50F477FC-090D-4369-B356-861D6EFAB1DA}" type="parTrans" cxnId="{09A8E894-92E9-406A-B7BD-CD9CB41F2100}">
      <dgm:prSet/>
      <dgm:spPr/>
      <dgm:t>
        <a:bodyPr/>
        <a:lstStyle/>
        <a:p>
          <a:endParaRPr lang="zh-CN" altLang="en-US"/>
        </a:p>
      </dgm:t>
    </dgm:pt>
    <dgm:pt modelId="{E6C0DCC8-28FB-4031-B51C-0E36B89586CE}" type="sibTrans" cxnId="{09A8E894-92E9-406A-B7BD-CD9CB41F2100}">
      <dgm:prSet/>
      <dgm:spPr/>
      <dgm:t>
        <a:bodyPr/>
        <a:lstStyle/>
        <a:p>
          <a:endParaRPr lang="zh-CN" altLang="en-US"/>
        </a:p>
      </dgm:t>
    </dgm:pt>
    <dgm:pt modelId="{7F047073-BC3B-4E4A-B6F0-FE48E71DAE0A}">
      <dgm:prSet phldrT="[文本]" phldr="1"/>
      <dgm:spPr/>
      <dgm:t>
        <a:bodyPr/>
        <a:lstStyle/>
        <a:p>
          <a:endParaRPr lang="zh-CN" altLang="en-US"/>
        </a:p>
      </dgm:t>
    </dgm:pt>
    <dgm:pt modelId="{46783FDB-803C-46A8-8D56-EA4A5E5DA4D6}" type="parTrans" cxnId="{37A58862-2E4A-4600-A85F-E94599F4F2AD}">
      <dgm:prSet/>
      <dgm:spPr/>
      <dgm:t>
        <a:bodyPr/>
        <a:lstStyle/>
        <a:p>
          <a:endParaRPr lang="zh-CN" altLang="en-US"/>
        </a:p>
      </dgm:t>
    </dgm:pt>
    <dgm:pt modelId="{D5743A41-3F71-42A0-9ED1-5B9523D4E049}" type="sibTrans" cxnId="{37A58862-2E4A-4600-A85F-E94599F4F2AD}">
      <dgm:prSet/>
      <dgm:spPr/>
      <dgm:t>
        <a:bodyPr/>
        <a:lstStyle/>
        <a:p>
          <a:endParaRPr lang="zh-CN" altLang="en-US"/>
        </a:p>
      </dgm:t>
    </dgm:pt>
    <dgm:pt modelId="{4523002C-FC9A-4A8D-9F04-A44CFE287C1C}" type="pres">
      <dgm:prSet presAssocID="{063DB760-94A4-4B2F-BFFF-A7A56BC360B2}" presName="rootnode" presStyleCnt="0">
        <dgm:presLayoutVars>
          <dgm:chMax/>
          <dgm:chPref/>
          <dgm:dir/>
          <dgm:animLvl val="lvl"/>
        </dgm:presLayoutVars>
      </dgm:prSet>
      <dgm:spPr/>
    </dgm:pt>
    <dgm:pt modelId="{C992A43D-563A-4799-8AD8-261DD0533576}" type="pres">
      <dgm:prSet presAssocID="{8B07A2BB-0B79-4701-AECD-2DEC11012E34}" presName="composite" presStyleCnt="0"/>
      <dgm:spPr/>
    </dgm:pt>
    <dgm:pt modelId="{B2B1BAA8-1BA1-47FD-BB93-CE6FA0ED123C}" type="pres">
      <dgm:prSet presAssocID="{8B07A2BB-0B79-4701-AECD-2DEC11012E34}" presName="bentUpArrow1" presStyleLbl="alignImgPlace1" presStyleIdx="0" presStyleCnt="2"/>
      <dgm:spPr/>
    </dgm:pt>
    <dgm:pt modelId="{0939BCEB-F5B3-4C1D-854F-62EDD77AA79D}" type="pres">
      <dgm:prSet presAssocID="{8B07A2BB-0B79-4701-AECD-2DEC11012E34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FC1FF42B-0AEE-4FC7-A862-1E1191F0D010}" type="pres">
      <dgm:prSet presAssocID="{8B07A2BB-0B79-4701-AECD-2DEC11012E34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A73CE584-E91E-4337-9BB8-45BD9A6D9DE7}" type="pres">
      <dgm:prSet presAssocID="{3DD1832E-D364-4E1C-ADE2-D6DCD6B3378D}" presName="sibTrans" presStyleCnt="0"/>
      <dgm:spPr/>
    </dgm:pt>
    <dgm:pt modelId="{3DF99867-11AB-42CC-BFFE-5283CA914D41}" type="pres">
      <dgm:prSet presAssocID="{276F2215-0236-4B3B-AD35-ED7B95507A49}" presName="composite" presStyleCnt="0"/>
      <dgm:spPr/>
    </dgm:pt>
    <dgm:pt modelId="{D854F6C4-5796-4507-B3DF-476E3A12652A}" type="pres">
      <dgm:prSet presAssocID="{276F2215-0236-4B3B-AD35-ED7B95507A49}" presName="bentUpArrow1" presStyleLbl="alignImgPlace1" presStyleIdx="1" presStyleCnt="2"/>
      <dgm:spPr/>
    </dgm:pt>
    <dgm:pt modelId="{63CE9AAA-BA77-443C-A631-AB5EE892965D}" type="pres">
      <dgm:prSet presAssocID="{276F2215-0236-4B3B-AD35-ED7B95507A49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8E5D4B61-EEA1-41BD-AC95-A5A86639903E}" type="pres">
      <dgm:prSet presAssocID="{276F2215-0236-4B3B-AD35-ED7B95507A49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AFE032DB-FF24-4568-BAEC-6CDDC7C766F3}" type="pres">
      <dgm:prSet presAssocID="{57653AB0-A5B1-4D24-AA9E-737E1D47B626}" presName="sibTrans" presStyleCnt="0"/>
      <dgm:spPr/>
    </dgm:pt>
    <dgm:pt modelId="{9FE337F5-0E61-422F-AD4B-AA41F6D8B4D5}" type="pres">
      <dgm:prSet presAssocID="{3CF8070C-FD36-481D-9E23-D9C1B81C63DD}" presName="composite" presStyleCnt="0"/>
      <dgm:spPr/>
    </dgm:pt>
    <dgm:pt modelId="{61AFF592-9D30-4E68-97F8-C24D56BCC88B}" type="pres">
      <dgm:prSet presAssocID="{3CF8070C-FD36-481D-9E23-D9C1B81C63DD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4FC97975-F1BA-45B5-96CE-CA9BEABDEB06}" type="pres">
      <dgm:prSet presAssocID="{3CF8070C-FD36-481D-9E23-D9C1B81C63DD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2859211-4041-48B9-B353-3DAD83CA2F18}" type="presOf" srcId="{3CF8070C-FD36-481D-9E23-D9C1B81C63DD}" destId="{61AFF592-9D30-4E68-97F8-C24D56BCC88B}" srcOrd="0" destOrd="0" presId="urn:microsoft.com/office/officeart/2005/8/layout/StepDownProcess"/>
    <dgm:cxn modelId="{12AF6214-B5C2-4629-B1CC-26FD7D111E3E}" srcId="{063DB760-94A4-4B2F-BFFF-A7A56BC360B2}" destId="{8B07A2BB-0B79-4701-AECD-2DEC11012E34}" srcOrd="0" destOrd="0" parTransId="{3D20E6BB-D55B-4756-909E-008DDB0CF32D}" sibTransId="{3DD1832E-D364-4E1C-ADE2-D6DCD6B3378D}"/>
    <dgm:cxn modelId="{72EE1A25-8314-4A76-8C73-BB4D6EE74E06}" type="presOf" srcId="{063DB760-94A4-4B2F-BFFF-A7A56BC360B2}" destId="{4523002C-FC9A-4A8D-9F04-A44CFE287C1C}" srcOrd="0" destOrd="0" presId="urn:microsoft.com/office/officeart/2005/8/layout/StepDownProcess"/>
    <dgm:cxn modelId="{B8BAEC33-89A1-43FC-8FB9-8E6569126F28}" type="presOf" srcId="{3960DBCD-5510-470D-AD29-F1AFA770B73E}" destId="{FC1FF42B-0AEE-4FC7-A862-1E1191F0D010}" srcOrd="0" destOrd="0" presId="urn:microsoft.com/office/officeart/2005/8/layout/StepDownProcess"/>
    <dgm:cxn modelId="{30EC743E-99FC-4A79-B5B8-6CA56B765B45}" srcId="{276F2215-0236-4B3B-AD35-ED7B95507A49}" destId="{64C5402A-DC58-46BA-8A16-567E07CA9546}" srcOrd="0" destOrd="0" parTransId="{C13B72BF-65D0-49BC-B77F-0A63B271516E}" sibTransId="{F2D1E854-40C7-4EBD-981E-2A158FF03A7B}"/>
    <dgm:cxn modelId="{AAAEF640-65B6-40F2-BDD1-5F05770DA4EF}" type="presOf" srcId="{64C5402A-DC58-46BA-8A16-567E07CA9546}" destId="{8E5D4B61-EEA1-41BD-AC95-A5A86639903E}" srcOrd="0" destOrd="0" presId="urn:microsoft.com/office/officeart/2005/8/layout/StepDownProcess"/>
    <dgm:cxn modelId="{37A58862-2E4A-4600-A85F-E94599F4F2AD}" srcId="{3CF8070C-FD36-481D-9E23-D9C1B81C63DD}" destId="{7F047073-BC3B-4E4A-B6F0-FE48E71DAE0A}" srcOrd="0" destOrd="0" parTransId="{46783FDB-803C-46A8-8D56-EA4A5E5DA4D6}" sibTransId="{D5743A41-3F71-42A0-9ED1-5B9523D4E049}"/>
    <dgm:cxn modelId="{570BC16B-3992-467A-AB99-6512925BEDAA}" type="presOf" srcId="{7F047073-BC3B-4E4A-B6F0-FE48E71DAE0A}" destId="{4FC97975-F1BA-45B5-96CE-CA9BEABDEB06}" srcOrd="0" destOrd="0" presId="urn:microsoft.com/office/officeart/2005/8/layout/StepDownProcess"/>
    <dgm:cxn modelId="{4EDB3482-A340-4459-9D5A-9CFFAF7963C4}" type="presOf" srcId="{276F2215-0236-4B3B-AD35-ED7B95507A49}" destId="{63CE9AAA-BA77-443C-A631-AB5EE892965D}" srcOrd="0" destOrd="0" presId="urn:microsoft.com/office/officeart/2005/8/layout/StepDownProcess"/>
    <dgm:cxn modelId="{09A8E894-92E9-406A-B7BD-CD9CB41F2100}" srcId="{063DB760-94A4-4B2F-BFFF-A7A56BC360B2}" destId="{3CF8070C-FD36-481D-9E23-D9C1B81C63DD}" srcOrd="2" destOrd="0" parTransId="{50F477FC-090D-4369-B356-861D6EFAB1DA}" sibTransId="{E6C0DCC8-28FB-4031-B51C-0E36B89586CE}"/>
    <dgm:cxn modelId="{E4A671AD-102A-4708-A3B4-614902D3AD98}" type="presOf" srcId="{8B07A2BB-0B79-4701-AECD-2DEC11012E34}" destId="{0939BCEB-F5B3-4C1D-854F-62EDD77AA79D}" srcOrd="0" destOrd="0" presId="urn:microsoft.com/office/officeart/2005/8/layout/StepDownProcess"/>
    <dgm:cxn modelId="{C12431B8-95DD-476D-85B7-5ABA29F4F389}" srcId="{063DB760-94A4-4B2F-BFFF-A7A56BC360B2}" destId="{276F2215-0236-4B3B-AD35-ED7B95507A49}" srcOrd="1" destOrd="0" parTransId="{96E4BD7B-8296-4018-9114-D6FC6E0D7E72}" sibTransId="{57653AB0-A5B1-4D24-AA9E-737E1D47B626}"/>
    <dgm:cxn modelId="{197970CE-2855-4224-81C4-BD1A4A13B22F}" srcId="{8B07A2BB-0B79-4701-AECD-2DEC11012E34}" destId="{3960DBCD-5510-470D-AD29-F1AFA770B73E}" srcOrd="0" destOrd="0" parTransId="{D733B1C2-28E0-459E-B4DD-BDE49BC3A9AC}" sibTransId="{7BD9EB2C-0F62-48BE-96F8-F09639C7544F}"/>
    <dgm:cxn modelId="{B83CA5D7-779D-41C1-9ED8-AB063945BDA5}" type="presParOf" srcId="{4523002C-FC9A-4A8D-9F04-A44CFE287C1C}" destId="{C992A43D-563A-4799-8AD8-261DD0533576}" srcOrd="0" destOrd="0" presId="urn:microsoft.com/office/officeart/2005/8/layout/StepDownProcess"/>
    <dgm:cxn modelId="{C62CE1BE-75A8-4D09-8DC7-0252D1A25556}" type="presParOf" srcId="{C992A43D-563A-4799-8AD8-261DD0533576}" destId="{B2B1BAA8-1BA1-47FD-BB93-CE6FA0ED123C}" srcOrd="0" destOrd="0" presId="urn:microsoft.com/office/officeart/2005/8/layout/StepDownProcess"/>
    <dgm:cxn modelId="{69D243FB-70E8-482F-A50C-53A1209B90DA}" type="presParOf" srcId="{C992A43D-563A-4799-8AD8-261DD0533576}" destId="{0939BCEB-F5B3-4C1D-854F-62EDD77AA79D}" srcOrd="1" destOrd="0" presId="urn:microsoft.com/office/officeart/2005/8/layout/StepDownProcess"/>
    <dgm:cxn modelId="{87C1D400-53CD-417C-9B49-EDDB845C8F69}" type="presParOf" srcId="{C992A43D-563A-4799-8AD8-261DD0533576}" destId="{FC1FF42B-0AEE-4FC7-A862-1E1191F0D010}" srcOrd="2" destOrd="0" presId="urn:microsoft.com/office/officeart/2005/8/layout/StepDownProcess"/>
    <dgm:cxn modelId="{62C772DF-DC20-457E-80FB-0BB1EA56D9E8}" type="presParOf" srcId="{4523002C-FC9A-4A8D-9F04-A44CFE287C1C}" destId="{A73CE584-E91E-4337-9BB8-45BD9A6D9DE7}" srcOrd="1" destOrd="0" presId="urn:microsoft.com/office/officeart/2005/8/layout/StepDownProcess"/>
    <dgm:cxn modelId="{BBB311B2-8B28-4E0A-B5E2-D73BDC1F91F5}" type="presParOf" srcId="{4523002C-FC9A-4A8D-9F04-A44CFE287C1C}" destId="{3DF99867-11AB-42CC-BFFE-5283CA914D41}" srcOrd="2" destOrd="0" presId="urn:microsoft.com/office/officeart/2005/8/layout/StepDownProcess"/>
    <dgm:cxn modelId="{868D3D69-2FA3-4C3C-A796-59F86F469216}" type="presParOf" srcId="{3DF99867-11AB-42CC-BFFE-5283CA914D41}" destId="{D854F6C4-5796-4507-B3DF-476E3A12652A}" srcOrd="0" destOrd="0" presId="urn:microsoft.com/office/officeart/2005/8/layout/StepDownProcess"/>
    <dgm:cxn modelId="{7359CA30-8E96-420B-912C-42B1F04FF060}" type="presParOf" srcId="{3DF99867-11AB-42CC-BFFE-5283CA914D41}" destId="{63CE9AAA-BA77-443C-A631-AB5EE892965D}" srcOrd="1" destOrd="0" presId="urn:microsoft.com/office/officeart/2005/8/layout/StepDownProcess"/>
    <dgm:cxn modelId="{BA3DE319-0B84-49CE-AFC4-F4BC65F15084}" type="presParOf" srcId="{3DF99867-11AB-42CC-BFFE-5283CA914D41}" destId="{8E5D4B61-EEA1-41BD-AC95-A5A86639903E}" srcOrd="2" destOrd="0" presId="urn:microsoft.com/office/officeart/2005/8/layout/StepDownProcess"/>
    <dgm:cxn modelId="{8D8031E9-CE84-4D37-8D2C-BBE5B0EE2995}" type="presParOf" srcId="{4523002C-FC9A-4A8D-9F04-A44CFE287C1C}" destId="{AFE032DB-FF24-4568-BAEC-6CDDC7C766F3}" srcOrd="3" destOrd="0" presId="urn:microsoft.com/office/officeart/2005/8/layout/StepDownProcess"/>
    <dgm:cxn modelId="{07B94DF4-D504-4C8E-B9BE-81D9E4123A97}" type="presParOf" srcId="{4523002C-FC9A-4A8D-9F04-A44CFE287C1C}" destId="{9FE337F5-0E61-422F-AD4B-AA41F6D8B4D5}" srcOrd="4" destOrd="0" presId="urn:microsoft.com/office/officeart/2005/8/layout/StepDownProcess"/>
    <dgm:cxn modelId="{D65DD171-654D-4E5E-BC82-359704BF1A80}" type="presParOf" srcId="{9FE337F5-0E61-422F-AD4B-AA41F6D8B4D5}" destId="{61AFF592-9D30-4E68-97F8-C24D56BCC88B}" srcOrd="0" destOrd="0" presId="urn:microsoft.com/office/officeart/2005/8/layout/StepDownProcess"/>
    <dgm:cxn modelId="{75B9BDCD-B2D2-4966-B862-BABFE787819D}" type="presParOf" srcId="{9FE337F5-0E61-422F-AD4B-AA41F6D8B4D5}" destId="{4FC97975-F1BA-45B5-96CE-CA9BEABDEB06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A84CC2-431A-4E75-B7C2-7CB90E3E2C5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3624A67-6A09-4FEA-A881-3B5D802563F0}">
      <dgm:prSet phldrT="[文本]"/>
      <dgm:spPr/>
      <dgm:t>
        <a:bodyPr/>
        <a:lstStyle/>
        <a:p>
          <a:r>
            <a:rPr lang="zh-CN" altLang="en-US" dirty="0"/>
            <a:t>版图</a:t>
          </a:r>
        </a:p>
      </dgm:t>
    </dgm:pt>
    <dgm:pt modelId="{1189E162-214C-4AEF-B774-9DD85E8827D9}" type="parTrans" cxnId="{CD7EA39E-846D-402A-9B51-0923606672EA}">
      <dgm:prSet/>
      <dgm:spPr/>
      <dgm:t>
        <a:bodyPr/>
        <a:lstStyle/>
        <a:p>
          <a:endParaRPr lang="zh-CN" altLang="en-US"/>
        </a:p>
      </dgm:t>
    </dgm:pt>
    <dgm:pt modelId="{C04638D6-E963-4981-AD4A-2DB0442153FD}" type="sibTrans" cxnId="{CD7EA39E-846D-402A-9B51-0923606672EA}">
      <dgm:prSet/>
      <dgm:spPr/>
      <dgm:t>
        <a:bodyPr/>
        <a:lstStyle/>
        <a:p>
          <a:endParaRPr lang="zh-CN" altLang="en-US"/>
        </a:p>
      </dgm:t>
    </dgm:pt>
    <dgm:pt modelId="{511C409E-DBE4-4B0E-891E-F57F2BF36392}">
      <dgm:prSet phldrT="[文本]"/>
      <dgm:spPr/>
      <dgm:t>
        <a:bodyPr/>
        <a:lstStyle/>
        <a:p>
          <a:r>
            <a:rPr lang="zh-CN" altLang="en-US" dirty="0"/>
            <a:t>门级</a:t>
          </a:r>
        </a:p>
      </dgm:t>
    </dgm:pt>
    <dgm:pt modelId="{14AC8357-C975-4076-AEC0-E5792E2D24F9}" type="parTrans" cxnId="{B8714990-DA1B-42FC-B958-704722C96BBF}">
      <dgm:prSet/>
      <dgm:spPr/>
      <dgm:t>
        <a:bodyPr/>
        <a:lstStyle/>
        <a:p>
          <a:endParaRPr lang="zh-CN" altLang="en-US"/>
        </a:p>
      </dgm:t>
    </dgm:pt>
    <dgm:pt modelId="{58ABCCEB-3077-4B19-A8E1-C3E3E6EE5F97}" type="sibTrans" cxnId="{B8714990-DA1B-42FC-B958-704722C96BBF}">
      <dgm:prSet/>
      <dgm:spPr/>
      <dgm:t>
        <a:bodyPr/>
        <a:lstStyle/>
        <a:p>
          <a:endParaRPr lang="zh-CN" altLang="en-US"/>
        </a:p>
      </dgm:t>
    </dgm:pt>
    <dgm:pt modelId="{B0C57AB9-11B6-4A6B-ABEE-18B5D5833CC0}">
      <dgm:prSet phldrT="[文本]"/>
      <dgm:spPr/>
      <dgm:t>
        <a:bodyPr/>
        <a:lstStyle/>
        <a:p>
          <a:r>
            <a:rPr lang="en-US" altLang="zh-CN" dirty="0"/>
            <a:t>RTL</a:t>
          </a:r>
          <a:r>
            <a:rPr lang="zh-CN" altLang="en-US" dirty="0"/>
            <a:t>级</a:t>
          </a:r>
        </a:p>
      </dgm:t>
    </dgm:pt>
    <dgm:pt modelId="{04131C24-CE6D-4ACB-884A-C1283A267097}" type="parTrans" cxnId="{5E4BEEE3-3062-47C4-9999-6D17D027EC11}">
      <dgm:prSet/>
      <dgm:spPr/>
      <dgm:t>
        <a:bodyPr/>
        <a:lstStyle/>
        <a:p>
          <a:endParaRPr lang="zh-CN" altLang="en-US"/>
        </a:p>
      </dgm:t>
    </dgm:pt>
    <dgm:pt modelId="{B51B788A-632D-434B-A997-FC20449F026F}" type="sibTrans" cxnId="{5E4BEEE3-3062-47C4-9999-6D17D027EC11}">
      <dgm:prSet/>
      <dgm:spPr/>
      <dgm:t>
        <a:bodyPr/>
        <a:lstStyle/>
        <a:p>
          <a:endParaRPr lang="zh-CN" altLang="en-US"/>
        </a:p>
      </dgm:t>
    </dgm:pt>
    <dgm:pt modelId="{E523A749-A2D3-4093-BBEB-74D5738EC8DC}">
      <dgm:prSet phldrT="[文本]"/>
      <dgm:spPr/>
      <dgm:t>
        <a:bodyPr/>
        <a:lstStyle/>
        <a:p>
          <a:r>
            <a:rPr lang="zh-CN" altLang="en-US" dirty="0"/>
            <a:t>行为级</a:t>
          </a:r>
        </a:p>
      </dgm:t>
    </dgm:pt>
    <dgm:pt modelId="{AEB55381-312D-48D4-BBD5-CD7C2B385EE5}" type="parTrans" cxnId="{A9889151-1EDA-4E64-8D6E-6BEF089CA36C}">
      <dgm:prSet/>
      <dgm:spPr/>
      <dgm:t>
        <a:bodyPr/>
        <a:lstStyle/>
        <a:p>
          <a:endParaRPr lang="zh-CN" altLang="en-US"/>
        </a:p>
      </dgm:t>
    </dgm:pt>
    <dgm:pt modelId="{919C12A7-CFE9-423A-AE11-E317524DDBD0}" type="sibTrans" cxnId="{A9889151-1EDA-4E64-8D6E-6BEF089CA36C}">
      <dgm:prSet/>
      <dgm:spPr/>
      <dgm:t>
        <a:bodyPr/>
        <a:lstStyle/>
        <a:p>
          <a:endParaRPr lang="zh-CN" altLang="en-US"/>
        </a:p>
      </dgm:t>
    </dgm:pt>
    <dgm:pt modelId="{5387FB1B-9566-4466-B427-864AA5492D82}">
      <dgm:prSet phldrT="[文本]"/>
      <dgm:spPr/>
      <dgm:t>
        <a:bodyPr/>
        <a:lstStyle/>
        <a:p>
          <a:r>
            <a:rPr lang="zh-CN" altLang="en-US" dirty="0"/>
            <a:t>功能级</a:t>
          </a:r>
        </a:p>
      </dgm:t>
    </dgm:pt>
    <dgm:pt modelId="{57651947-30EE-4E77-8DF5-946F596E2A2C}" type="parTrans" cxnId="{AFE9EFA0-118D-4CD6-B21F-17DC07A46CDF}">
      <dgm:prSet/>
      <dgm:spPr/>
      <dgm:t>
        <a:bodyPr/>
        <a:lstStyle/>
        <a:p>
          <a:endParaRPr lang="zh-CN" altLang="en-US"/>
        </a:p>
      </dgm:t>
    </dgm:pt>
    <dgm:pt modelId="{3338E5AD-70B6-4616-A12F-505640FE799E}" type="sibTrans" cxnId="{AFE9EFA0-118D-4CD6-B21F-17DC07A46CDF}">
      <dgm:prSet/>
      <dgm:spPr/>
      <dgm:t>
        <a:bodyPr/>
        <a:lstStyle/>
        <a:p>
          <a:endParaRPr lang="zh-CN" altLang="en-US"/>
        </a:p>
      </dgm:t>
    </dgm:pt>
    <dgm:pt modelId="{6056032A-D7E2-4AC0-9B30-409E80F6658C}">
      <dgm:prSet phldrT="[文本]"/>
      <dgm:spPr/>
      <dgm:t>
        <a:bodyPr/>
        <a:lstStyle/>
        <a:p>
          <a:r>
            <a:rPr lang="zh-CN" altLang="en-US" dirty="0"/>
            <a:t>系统级</a:t>
          </a:r>
        </a:p>
      </dgm:t>
    </dgm:pt>
    <dgm:pt modelId="{6AF6A35F-C64F-4D4E-A0DF-FF51249477E2}" type="parTrans" cxnId="{9ACB40C5-5660-43BF-96AA-E6D0A5634683}">
      <dgm:prSet/>
      <dgm:spPr/>
      <dgm:t>
        <a:bodyPr/>
        <a:lstStyle/>
        <a:p>
          <a:endParaRPr lang="zh-CN" altLang="en-US"/>
        </a:p>
      </dgm:t>
    </dgm:pt>
    <dgm:pt modelId="{F21425FE-DC37-4A8D-975D-D95CFD7E9666}" type="sibTrans" cxnId="{9ACB40C5-5660-43BF-96AA-E6D0A5634683}">
      <dgm:prSet/>
      <dgm:spPr/>
      <dgm:t>
        <a:bodyPr/>
        <a:lstStyle/>
        <a:p>
          <a:endParaRPr lang="zh-CN" altLang="en-US"/>
        </a:p>
      </dgm:t>
    </dgm:pt>
    <dgm:pt modelId="{C5E59399-8CC5-469E-B3E3-0AEA0ACB40E4}" type="pres">
      <dgm:prSet presAssocID="{AFA84CC2-431A-4E75-B7C2-7CB90E3E2C56}" presName="Name0" presStyleCnt="0">
        <dgm:presLayoutVars>
          <dgm:dir/>
          <dgm:resizeHandles val="exact"/>
        </dgm:presLayoutVars>
      </dgm:prSet>
      <dgm:spPr/>
    </dgm:pt>
    <dgm:pt modelId="{FBFFAA1F-F413-403C-B3E0-C5EF5961203B}" type="pres">
      <dgm:prSet presAssocID="{A3624A67-6A09-4FEA-A881-3B5D802563F0}" presName="node" presStyleLbl="node1" presStyleIdx="0" presStyleCnt="6">
        <dgm:presLayoutVars>
          <dgm:bulletEnabled val="1"/>
        </dgm:presLayoutVars>
      </dgm:prSet>
      <dgm:spPr/>
    </dgm:pt>
    <dgm:pt modelId="{A9581795-4983-4447-BE1C-4FDB7B25E249}" type="pres">
      <dgm:prSet presAssocID="{C04638D6-E963-4981-AD4A-2DB0442153FD}" presName="sibTrans" presStyleLbl="sibTrans2D1" presStyleIdx="0" presStyleCnt="5"/>
      <dgm:spPr/>
    </dgm:pt>
    <dgm:pt modelId="{EE4E7335-E7BD-49B7-A431-038BB4FB73F7}" type="pres">
      <dgm:prSet presAssocID="{C04638D6-E963-4981-AD4A-2DB0442153FD}" presName="connectorText" presStyleLbl="sibTrans2D1" presStyleIdx="0" presStyleCnt="5"/>
      <dgm:spPr/>
    </dgm:pt>
    <dgm:pt modelId="{71EFEE83-C367-47CA-921D-00639C331E0B}" type="pres">
      <dgm:prSet presAssocID="{511C409E-DBE4-4B0E-891E-F57F2BF36392}" presName="node" presStyleLbl="node1" presStyleIdx="1" presStyleCnt="6">
        <dgm:presLayoutVars>
          <dgm:bulletEnabled val="1"/>
        </dgm:presLayoutVars>
      </dgm:prSet>
      <dgm:spPr/>
    </dgm:pt>
    <dgm:pt modelId="{840384C3-FCAB-4848-B6BE-1EFF70EB5A54}" type="pres">
      <dgm:prSet presAssocID="{58ABCCEB-3077-4B19-A8E1-C3E3E6EE5F97}" presName="sibTrans" presStyleLbl="sibTrans2D1" presStyleIdx="1" presStyleCnt="5"/>
      <dgm:spPr/>
    </dgm:pt>
    <dgm:pt modelId="{25DA8D21-DBA2-4400-A67B-8E6290FD5BD4}" type="pres">
      <dgm:prSet presAssocID="{58ABCCEB-3077-4B19-A8E1-C3E3E6EE5F97}" presName="connectorText" presStyleLbl="sibTrans2D1" presStyleIdx="1" presStyleCnt="5"/>
      <dgm:spPr/>
    </dgm:pt>
    <dgm:pt modelId="{1609661A-ECEB-4281-B40B-89CDCA8562DD}" type="pres">
      <dgm:prSet presAssocID="{B0C57AB9-11B6-4A6B-ABEE-18B5D5833CC0}" presName="node" presStyleLbl="node1" presStyleIdx="2" presStyleCnt="6">
        <dgm:presLayoutVars>
          <dgm:bulletEnabled val="1"/>
        </dgm:presLayoutVars>
      </dgm:prSet>
      <dgm:spPr/>
    </dgm:pt>
    <dgm:pt modelId="{AD8DCE7A-6A54-4EAB-A671-C85D30974963}" type="pres">
      <dgm:prSet presAssocID="{B51B788A-632D-434B-A997-FC20449F026F}" presName="sibTrans" presStyleLbl="sibTrans2D1" presStyleIdx="2" presStyleCnt="5"/>
      <dgm:spPr/>
    </dgm:pt>
    <dgm:pt modelId="{D6D37B73-0D3C-4C44-9536-51D78D8ECF5F}" type="pres">
      <dgm:prSet presAssocID="{B51B788A-632D-434B-A997-FC20449F026F}" presName="connectorText" presStyleLbl="sibTrans2D1" presStyleIdx="2" presStyleCnt="5"/>
      <dgm:spPr/>
    </dgm:pt>
    <dgm:pt modelId="{6569AED5-8DC0-4ED2-B851-5E6232FE4742}" type="pres">
      <dgm:prSet presAssocID="{E523A749-A2D3-4093-BBEB-74D5738EC8DC}" presName="node" presStyleLbl="node1" presStyleIdx="3" presStyleCnt="6">
        <dgm:presLayoutVars>
          <dgm:bulletEnabled val="1"/>
        </dgm:presLayoutVars>
      </dgm:prSet>
      <dgm:spPr/>
    </dgm:pt>
    <dgm:pt modelId="{D0A804CA-C25F-40D8-99BD-744AE06BF510}" type="pres">
      <dgm:prSet presAssocID="{919C12A7-CFE9-423A-AE11-E317524DDBD0}" presName="sibTrans" presStyleLbl="sibTrans2D1" presStyleIdx="3" presStyleCnt="5"/>
      <dgm:spPr/>
    </dgm:pt>
    <dgm:pt modelId="{D9DB11A7-75BD-4D78-A7D2-1098C0952FE0}" type="pres">
      <dgm:prSet presAssocID="{919C12A7-CFE9-423A-AE11-E317524DDBD0}" presName="connectorText" presStyleLbl="sibTrans2D1" presStyleIdx="3" presStyleCnt="5"/>
      <dgm:spPr/>
    </dgm:pt>
    <dgm:pt modelId="{313BBAEF-F207-4ED5-9441-812960A798AD}" type="pres">
      <dgm:prSet presAssocID="{5387FB1B-9566-4466-B427-864AA5492D82}" presName="node" presStyleLbl="node1" presStyleIdx="4" presStyleCnt="6">
        <dgm:presLayoutVars>
          <dgm:bulletEnabled val="1"/>
        </dgm:presLayoutVars>
      </dgm:prSet>
      <dgm:spPr/>
    </dgm:pt>
    <dgm:pt modelId="{1413AB70-FA11-4264-BC80-962F595DB714}" type="pres">
      <dgm:prSet presAssocID="{3338E5AD-70B6-4616-A12F-505640FE799E}" presName="sibTrans" presStyleLbl="sibTrans2D1" presStyleIdx="4" presStyleCnt="5"/>
      <dgm:spPr/>
    </dgm:pt>
    <dgm:pt modelId="{8E39CFD3-0234-4836-B313-DA099B3D6AFC}" type="pres">
      <dgm:prSet presAssocID="{3338E5AD-70B6-4616-A12F-505640FE799E}" presName="connectorText" presStyleLbl="sibTrans2D1" presStyleIdx="4" presStyleCnt="5"/>
      <dgm:spPr/>
    </dgm:pt>
    <dgm:pt modelId="{51FEDCDD-8CC1-44AF-A10C-D2968210442A}" type="pres">
      <dgm:prSet presAssocID="{6056032A-D7E2-4AC0-9B30-409E80F6658C}" presName="node" presStyleLbl="node1" presStyleIdx="5" presStyleCnt="6">
        <dgm:presLayoutVars>
          <dgm:bulletEnabled val="1"/>
        </dgm:presLayoutVars>
      </dgm:prSet>
      <dgm:spPr/>
    </dgm:pt>
  </dgm:ptLst>
  <dgm:cxnLst>
    <dgm:cxn modelId="{75B90E03-442C-434E-BAAE-869A02A37749}" type="presOf" srcId="{511C409E-DBE4-4B0E-891E-F57F2BF36392}" destId="{71EFEE83-C367-47CA-921D-00639C331E0B}" srcOrd="0" destOrd="0" presId="urn:microsoft.com/office/officeart/2005/8/layout/process1"/>
    <dgm:cxn modelId="{7D9FE415-189D-4C3E-A36C-03713633EC01}" type="presOf" srcId="{C04638D6-E963-4981-AD4A-2DB0442153FD}" destId="{A9581795-4983-4447-BE1C-4FDB7B25E249}" srcOrd="0" destOrd="0" presId="urn:microsoft.com/office/officeart/2005/8/layout/process1"/>
    <dgm:cxn modelId="{60B36220-27AE-41D7-BA75-646310215158}" type="presOf" srcId="{919C12A7-CFE9-423A-AE11-E317524DDBD0}" destId="{D0A804CA-C25F-40D8-99BD-744AE06BF510}" srcOrd="0" destOrd="0" presId="urn:microsoft.com/office/officeart/2005/8/layout/process1"/>
    <dgm:cxn modelId="{2EF0B026-1A9D-4EEB-84FF-FC6706EA6BA3}" type="presOf" srcId="{B0C57AB9-11B6-4A6B-ABEE-18B5D5833CC0}" destId="{1609661A-ECEB-4281-B40B-89CDCA8562DD}" srcOrd="0" destOrd="0" presId="urn:microsoft.com/office/officeart/2005/8/layout/process1"/>
    <dgm:cxn modelId="{1936FE3B-BF7D-48BD-877E-13F009C09675}" type="presOf" srcId="{B51B788A-632D-434B-A997-FC20449F026F}" destId="{D6D37B73-0D3C-4C44-9536-51D78D8ECF5F}" srcOrd="1" destOrd="0" presId="urn:microsoft.com/office/officeart/2005/8/layout/process1"/>
    <dgm:cxn modelId="{3F331940-EBC3-4C10-9616-B9E836A5F0D3}" type="presOf" srcId="{58ABCCEB-3077-4B19-A8E1-C3E3E6EE5F97}" destId="{25DA8D21-DBA2-4400-A67B-8E6290FD5BD4}" srcOrd="1" destOrd="0" presId="urn:microsoft.com/office/officeart/2005/8/layout/process1"/>
    <dgm:cxn modelId="{8FBBE743-3CAC-462C-BF47-7B1B1A346A76}" type="presOf" srcId="{6056032A-D7E2-4AC0-9B30-409E80F6658C}" destId="{51FEDCDD-8CC1-44AF-A10C-D2968210442A}" srcOrd="0" destOrd="0" presId="urn:microsoft.com/office/officeart/2005/8/layout/process1"/>
    <dgm:cxn modelId="{B04C5851-F387-43D7-AD11-ECB9B2D8FACB}" type="presOf" srcId="{E523A749-A2D3-4093-BBEB-74D5738EC8DC}" destId="{6569AED5-8DC0-4ED2-B851-5E6232FE4742}" srcOrd="0" destOrd="0" presId="urn:microsoft.com/office/officeart/2005/8/layout/process1"/>
    <dgm:cxn modelId="{A9889151-1EDA-4E64-8D6E-6BEF089CA36C}" srcId="{AFA84CC2-431A-4E75-B7C2-7CB90E3E2C56}" destId="{E523A749-A2D3-4093-BBEB-74D5738EC8DC}" srcOrd="3" destOrd="0" parTransId="{AEB55381-312D-48D4-BBD5-CD7C2B385EE5}" sibTransId="{919C12A7-CFE9-423A-AE11-E317524DDBD0}"/>
    <dgm:cxn modelId="{BB7CD083-288D-48B4-89E0-9244805E2FD6}" type="presOf" srcId="{5387FB1B-9566-4466-B427-864AA5492D82}" destId="{313BBAEF-F207-4ED5-9441-812960A798AD}" srcOrd="0" destOrd="0" presId="urn:microsoft.com/office/officeart/2005/8/layout/process1"/>
    <dgm:cxn modelId="{13F8E78B-0818-4C8B-9E41-61E3E25F89A8}" type="presOf" srcId="{AFA84CC2-431A-4E75-B7C2-7CB90E3E2C56}" destId="{C5E59399-8CC5-469E-B3E3-0AEA0ACB40E4}" srcOrd="0" destOrd="0" presId="urn:microsoft.com/office/officeart/2005/8/layout/process1"/>
    <dgm:cxn modelId="{CC42978D-E713-4E89-8C9B-CB77C945AB31}" type="presOf" srcId="{3338E5AD-70B6-4616-A12F-505640FE799E}" destId="{1413AB70-FA11-4264-BC80-962F595DB714}" srcOrd="0" destOrd="0" presId="urn:microsoft.com/office/officeart/2005/8/layout/process1"/>
    <dgm:cxn modelId="{B8714990-DA1B-42FC-B958-704722C96BBF}" srcId="{AFA84CC2-431A-4E75-B7C2-7CB90E3E2C56}" destId="{511C409E-DBE4-4B0E-891E-F57F2BF36392}" srcOrd="1" destOrd="0" parTransId="{14AC8357-C975-4076-AEC0-E5792E2D24F9}" sibTransId="{58ABCCEB-3077-4B19-A8E1-C3E3E6EE5F97}"/>
    <dgm:cxn modelId="{CD7EA39E-846D-402A-9B51-0923606672EA}" srcId="{AFA84CC2-431A-4E75-B7C2-7CB90E3E2C56}" destId="{A3624A67-6A09-4FEA-A881-3B5D802563F0}" srcOrd="0" destOrd="0" parTransId="{1189E162-214C-4AEF-B774-9DD85E8827D9}" sibTransId="{C04638D6-E963-4981-AD4A-2DB0442153FD}"/>
    <dgm:cxn modelId="{1AF6699F-0A8B-4D41-ACD8-ED2C044623D2}" type="presOf" srcId="{C04638D6-E963-4981-AD4A-2DB0442153FD}" destId="{EE4E7335-E7BD-49B7-A431-038BB4FB73F7}" srcOrd="1" destOrd="0" presId="urn:microsoft.com/office/officeart/2005/8/layout/process1"/>
    <dgm:cxn modelId="{AFE9EFA0-118D-4CD6-B21F-17DC07A46CDF}" srcId="{AFA84CC2-431A-4E75-B7C2-7CB90E3E2C56}" destId="{5387FB1B-9566-4466-B427-864AA5492D82}" srcOrd="4" destOrd="0" parTransId="{57651947-30EE-4E77-8DF5-946F596E2A2C}" sibTransId="{3338E5AD-70B6-4616-A12F-505640FE799E}"/>
    <dgm:cxn modelId="{641110A2-2254-4FC6-9807-86886CACF7CD}" type="presOf" srcId="{919C12A7-CFE9-423A-AE11-E317524DDBD0}" destId="{D9DB11A7-75BD-4D78-A7D2-1098C0952FE0}" srcOrd="1" destOrd="0" presId="urn:microsoft.com/office/officeart/2005/8/layout/process1"/>
    <dgm:cxn modelId="{D0440EC4-E590-4050-866C-4B3B1E8145CB}" type="presOf" srcId="{B51B788A-632D-434B-A997-FC20449F026F}" destId="{AD8DCE7A-6A54-4EAB-A671-C85D30974963}" srcOrd="0" destOrd="0" presId="urn:microsoft.com/office/officeart/2005/8/layout/process1"/>
    <dgm:cxn modelId="{9ACB40C5-5660-43BF-96AA-E6D0A5634683}" srcId="{AFA84CC2-431A-4E75-B7C2-7CB90E3E2C56}" destId="{6056032A-D7E2-4AC0-9B30-409E80F6658C}" srcOrd="5" destOrd="0" parTransId="{6AF6A35F-C64F-4D4E-A0DF-FF51249477E2}" sibTransId="{F21425FE-DC37-4A8D-975D-D95CFD7E9666}"/>
    <dgm:cxn modelId="{B04103DC-BB5D-4196-8403-263E21BB98A3}" type="presOf" srcId="{3338E5AD-70B6-4616-A12F-505640FE799E}" destId="{8E39CFD3-0234-4836-B313-DA099B3D6AFC}" srcOrd="1" destOrd="0" presId="urn:microsoft.com/office/officeart/2005/8/layout/process1"/>
    <dgm:cxn modelId="{5E4BEEE3-3062-47C4-9999-6D17D027EC11}" srcId="{AFA84CC2-431A-4E75-B7C2-7CB90E3E2C56}" destId="{B0C57AB9-11B6-4A6B-ABEE-18B5D5833CC0}" srcOrd="2" destOrd="0" parTransId="{04131C24-CE6D-4ACB-884A-C1283A267097}" sibTransId="{B51B788A-632D-434B-A997-FC20449F026F}"/>
    <dgm:cxn modelId="{2E5797EA-12FD-4EBC-B860-264A45F4B25A}" type="presOf" srcId="{58ABCCEB-3077-4B19-A8E1-C3E3E6EE5F97}" destId="{840384C3-FCAB-4848-B6BE-1EFF70EB5A54}" srcOrd="0" destOrd="0" presId="urn:microsoft.com/office/officeart/2005/8/layout/process1"/>
    <dgm:cxn modelId="{27A479F1-243D-48DE-9860-7FDD51739DF3}" type="presOf" srcId="{A3624A67-6A09-4FEA-A881-3B5D802563F0}" destId="{FBFFAA1F-F413-403C-B3E0-C5EF5961203B}" srcOrd="0" destOrd="0" presId="urn:microsoft.com/office/officeart/2005/8/layout/process1"/>
    <dgm:cxn modelId="{29C560FC-C59D-493D-803B-D4304F5524EE}" type="presParOf" srcId="{C5E59399-8CC5-469E-B3E3-0AEA0ACB40E4}" destId="{FBFFAA1F-F413-403C-B3E0-C5EF5961203B}" srcOrd="0" destOrd="0" presId="urn:microsoft.com/office/officeart/2005/8/layout/process1"/>
    <dgm:cxn modelId="{5194276D-AC8F-4E70-84BD-3A126C75B77F}" type="presParOf" srcId="{C5E59399-8CC5-469E-B3E3-0AEA0ACB40E4}" destId="{A9581795-4983-4447-BE1C-4FDB7B25E249}" srcOrd="1" destOrd="0" presId="urn:microsoft.com/office/officeart/2005/8/layout/process1"/>
    <dgm:cxn modelId="{F5647F9B-014F-476B-94CD-703DB38F17F6}" type="presParOf" srcId="{A9581795-4983-4447-BE1C-4FDB7B25E249}" destId="{EE4E7335-E7BD-49B7-A431-038BB4FB73F7}" srcOrd="0" destOrd="0" presId="urn:microsoft.com/office/officeart/2005/8/layout/process1"/>
    <dgm:cxn modelId="{04DF8DF1-3DE3-4FC1-A350-2C4A50EDAA4C}" type="presParOf" srcId="{C5E59399-8CC5-469E-B3E3-0AEA0ACB40E4}" destId="{71EFEE83-C367-47CA-921D-00639C331E0B}" srcOrd="2" destOrd="0" presId="urn:microsoft.com/office/officeart/2005/8/layout/process1"/>
    <dgm:cxn modelId="{256B5F2E-756B-4736-AACD-1B7B3540622C}" type="presParOf" srcId="{C5E59399-8CC5-469E-B3E3-0AEA0ACB40E4}" destId="{840384C3-FCAB-4848-B6BE-1EFF70EB5A54}" srcOrd="3" destOrd="0" presId="urn:microsoft.com/office/officeart/2005/8/layout/process1"/>
    <dgm:cxn modelId="{E0DF94A5-2B75-414F-A447-81B23266E247}" type="presParOf" srcId="{840384C3-FCAB-4848-B6BE-1EFF70EB5A54}" destId="{25DA8D21-DBA2-4400-A67B-8E6290FD5BD4}" srcOrd="0" destOrd="0" presId="urn:microsoft.com/office/officeart/2005/8/layout/process1"/>
    <dgm:cxn modelId="{2AF15690-891D-440C-95EF-E3A11AED4670}" type="presParOf" srcId="{C5E59399-8CC5-469E-B3E3-0AEA0ACB40E4}" destId="{1609661A-ECEB-4281-B40B-89CDCA8562DD}" srcOrd="4" destOrd="0" presId="urn:microsoft.com/office/officeart/2005/8/layout/process1"/>
    <dgm:cxn modelId="{B54CA9C9-507C-401B-A96F-A5A051B784D6}" type="presParOf" srcId="{C5E59399-8CC5-469E-B3E3-0AEA0ACB40E4}" destId="{AD8DCE7A-6A54-4EAB-A671-C85D30974963}" srcOrd="5" destOrd="0" presId="urn:microsoft.com/office/officeart/2005/8/layout/process1"/>
    <dgm:cxn modelId="{2BD8A589-D3DA-4A89-8049-2114B6E0CBB3}" type="presParOf" srcId="{AD8DCE7A-6A54-4EAB-A671-C85D30974963}" destId="{D6D37B73-0D3C-4C44-9536-51D78D8ECF5F}" srcOrd="0" destOrd="0" presId="urn:microsoft.com/office/officeart/2005/8/layout/process1"/>
    <dgm:cxn modelId="{568A68EE-EB3A-4512-BEFA-B31B122F82B1}" type="presParOf" srcId="{C5E59399-8CC5-469E-B3E3-0AEA0ACB40E4}" destId="{6569AED5-8DC0-4ED2-B851-5E6232FE4742}" srcOrd="6" destOrd="0" presId="urn:microsoft.com/office/officeart/2005/8/layout/process1"/>
    <dgm:cxn modelId="{CBEE411C-129E-4CC6-BBBD-0E6B1F61F2F2}" type="presParOf" srcId="{C5E59399-8CC5-469E-B3E3-0AEA0ACB40E4}" destId="{D0A804CA-C25F-40D8-99BD-744AE06BF510}" srcOrd="7" destOrd="0" presId="urn:microsoft.com/office/officeart/2005/8/layout/process1"/>
    <dgm:cxn modelId="{1A5EBF67-1113-438B-B41B-980B7F54C3E8}" type="presParOf" srcId="{D0A804CA-C25F-40D8-99BD-744AE06BF510}" destId="{D9DB11A7-75BD-4D78-A7D2-1098C0952FE0}" srcOrd="0" destOrd="0" presId="urn:microsoft.com/office/officeart/2005/8/layout/process1"/>
    <dgm:cxn modelId="{0B1EF356-E0A4-47F0-B1AC-24B7771D05FB}" type="presParOf" srcId="{C5E59399-8CC5-469E-B3E3-0AEA0ACB40E4}" destId="{313BBAEF-F207-4ED5-9441-812960A798AD}" srcOrd="8" destOrd="0" presId="urn:microsoft.com/office/officeart/2005/8/layout/process1"/>
    <dgm:cxn modelId="{0BD81723-6887-46B5-B750-C1BF1AA963EB}" type="presParOf" srcId="{C5E59399-8CC5-469E-B3E3-0AEA0ACB40E4}" destId="{1413AB70-FA11-4264-BC80-962F595DB714}" srcOrd="9" destOrd="0" presId="urn:microsoft.com/office/officeart/2005/8/layout/process1"/>
    <dgm:cxn modelId="{0B56611F-396C-4C48-9BD8-3667D1725278}" type="presParOf" srcId="{1413AB70-FA11-4264-BC80-962F595DB714}" destId="{8E39CFD3-0234-4836-B313-DA099B3D6AFC}" srcOrd="0" destOrd="0" presId="urn:microsoft.com/office/officeart/2005/8/layout/process1"/>
    <dgm:cxn modelId="{EE405CA2-A3BF-41C7-9EBE-B5B104BB3521}" type="presParOf" srcId="{C5E59399-8CC5-469E-B3E3-0AEA0ACB40E4}" destId="{51FEDCDD-8CC1-44AF-A10C-D2968210442A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B1BAA8-1BA1-47FD-BB93-CE6FA0ED123C}">
      <dsp:nvSpPr>
        <dsp:cNvPr id="0" name=""/>
        <dsp:cNvSpPr/>
      </dsp:nvSpPr>
      <dsp:spPr>
        <a:xfrm rot="5400000">
          <a:off x="333757" y="1187375"/>
          <a:ext cx="1050131" cy="119553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39BCEB-F5B3-4C1D-854F-62EDD77AA79D}">
      <dsp:nvSpPr>
        <dsp:cNvPr id="0" name=""/>
        <dsp:cNvSpPr/>
      </dsp:nvSpPr>
      <dsp:spPr>
        <a:xfrm>
          <a:off x="55536" y="23283"/>
          <a:ext cx="1767802" cy="123740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最底层电路模块</a:t>
          </a:r>
        </a:p>
      </dsp:txBody>
      <dsp:txXfrm>
        <a:off x="115952" y="83699"/>
        <a:ext cx="1646970" cy="1116572"/>
      </dsp:txXfrm>
    </dsp:sp>
    <dsp:sp modelId="{FC1FF42B-0AEE-4FC7-A862-1E1191F0D010}">
      <dsp:nvSpPr>
        <dsp:cNvPr id="0" name=""/>
        <dsp:cNvSpPr/>
      </dsp:nvSpPr>
      <dsp:spPr>
        <a:xfrm>
          <a:off x="1823339" y="141298"/>
          <a:ext cx="1285731" cy="1000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300" kern="1200" dirty="0"/>
        </a:p>
      </dsp:txBody>
      <dsp:txXfrm>
        <a:off x="1823339" y="141298"/>
        <a:ext cx="1285731" cy="1000125"/>
      </dsp:txXfrm>
    </dsp:sp>
    <dsp:sp modelId="{D854F6C4-5796-4507-B3DF-476E3A12652A}">
      <dsp:nvSpPr>
        <dsp:cNvPr id="0" name=""/>
        <dsp:cNvSpPr/>
      </dsp:nvSpPr>
      <dsp:spPr>
        <a:xfrm rot="5400000">
          <a:off x="1799453" y="2577389"/>
          <a:ext cx="1050131" cy="119553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CE9AAA-BA77-443C-A631-AB5EE892965D}">
      <dsp:nvSpPr>
        <dsp:cNvPr id="0" name=""/>
        <dsp:cNvSpPr/>
      </dsp:nvSpPr>
      <dsp:spPr>
        <a:xfrm>
          <a:off x="1521232" y="1413297"/>
          <a:ext cx="1767802" cy="123740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根据主系统的功能要求，组合更大的功能块</a:t>
          </a:r>
        </a:p>
      </dsp:txBody>
      <dsp:txXfrm>
        <a:off x="1581648" y="1473713"/>
        <a:ext cx="1646970" cy="1116572"/>
      </dsp:txXfrm>
    </dsp:sp>
    <dsp:sp modelId="{8E5D4B61-EEA1-41BD-AC95-A5A86639903E}">
      <dsp:nvSpPr>
        <dsp:cNvPr id="0" name=""/>
        <dsp:cNvSpPr/>
      </dsp:nvSpPr>
      <dsp:spPr>
        <a:xfrm>
          <a:off x="3289035" y="1531312"/>
          <a:ext cx="1285731" cy="1000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300" kern="1200"/>
        </a:p>
      </dsp:txBody>
      <dsp:txXfrm>
        <a:off x="3289035" y="1531312"/>
        <a:ext cx="1285731" cy="1000125"/>
      </dsp:txXfrm>
    </dsp:sp>
    <dsp:sp modelId="{61AFF592-9D30-4E68-97F8-C24D56BCC88B}">
      <dsp:nvSpPr>
        <dsp:cNvPr id="0" name=""/>
        <dsp:cNvSpPr/>
      </dsp:nvSpPr>
      <dsp:spPr>
        <a:xfrm>
          <a:off x="2986929" y="2803311"/>
          <a:ext cx="1767802" cy="123740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逐步推进，直至完成目标系统的推进</a:t>
          </a:r>
        </a:p>
      </dsp:txBody>
      <dsp:txXfrm>
        <a:off x="3047345" y="2863727"/>
        <a:ext cx="1646970" cy="1116572"/>
      </dsp:txXfrm>
    </dsp:sp>
    <dsp:sp modelId="{4FC97975-F1BA-45B5-96CE-CA9BEABDEB06}">
      <dsp:nvSpPr>
        <dsp:cNvPr id="0" name=""/>
        <dsp:cNvSpPr/>
      </dsp:nvSpPr>
      <dsp:spPr>
        <a:xfrm>
          <a:off x="4754732" y="2921326"/>
          <a:ext cx="1285731" cy="1000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700" kern="1200"/>
        </a:p>
      </dsp:txBody>
      <dsp:txXfrm>
        <a:off x="4754732" y="2921326"/>
        <a:ext cx="1285731" cy="10001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FFAA1F-F413-403C-B3E0-C5EF5961203B}">
      <dsp:nvSpPr>
        <dsp:cNvPr id="0" name=""/>
        <dsp:cNvSpPr/>
      </dsp:nvSpPr>
      <dsp:spPr>
        <a:xfrm>
          <a:off x="0" y="408645"/>
          <a:ext cx="918102" cy="5508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版图</a:t>
          </a:r>
        </a:p>
      </dsp:txBody>
      <dsp:txXfrm>
        <a:off x="16134" y="424779"/>
        <a:ext cx="885834" cy="518593"/>
      </dsp:txXfrm>
    </dsp:sp>
    <dsp:sp modelId="{A9581795-4983-4447-BE1C-4FDB7B25E249}">
      <dsp:nvSpPr>
        <dsp:cNvPr id="0" name=""/>
        <dsp:cNvSpPr/>
      </dsp:nvSpPr>
      <dsp:spPr>
        <a:xfrm>
          <a:off x="1009912" y="570231"/>
          <a:ext cx="194637" cy="2276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1009912" y="615769"/>
        <a:ext cx="136246" cy="136613"/>
      </dsp:txXfrm>
    </dsp:sp>
    <dsp:sp modelId="{71EFEE83-C367-47CA-921D-00639C331E0B}">
      <dsp:nvSpPr>
        <dsp:cNvPr id="0" name=""/>
        <dsp:cNvSpPr/>
      </dsp:nvSpPr>
      <dsp:spPr>
        <a:xfrm>
          <a:off x="1285342" y="408645"/>
          <a:ext cx="918102" cy="5508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门级</a:t>
          </a:r>
        </a:p>
      </dsp:txBody>
      <dsp:txXfrm>
        <a:off x="1301476" y="424779"/>
        <a:ext cx="885834" cy="518593"/>
      </dsp:txXfrm>
    </dsp:sp>
    <dsp:sp modelId="{840384C3-FCAB-4848-B6BE-1EFF70EB5A54}">
      <dsp:nvSpPr>
        <dsp:cNvPr id="0" name=""/>
        <dsp:cNvSpPr/>
      </dsp:nvSpPr>
      <dsp:spPr>
        <a:xfrm>
          <a:off x="2295255" y="570231"/>
          <a:ext cx="194637" cy="2276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2295255" y="615769"/>
        <a:ext cx="136246" cy="136613"/>
      </dsp:txXfrm>
    </dsp:sp>
    <dsp:sp modelId="{1609661A-ECEB-4281-B40B-89CDCA8562DD}">
      <dsp:nvSpPr>
        <dsp:cNvPr id="0" name=""/>
        <dsp:cNvSpPr/>
      </dsp:nvSpPr>
      <dsp:spPr>
        <a:xfrm>
          <a:off x="2570685" y="408645"/>
          <a:ext cx="918102" cy="5508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RTL</a:t>
          </a:r>
          <a:r>
            <a:rPr lang="zh-CN" altLang="en-US" sz="1900" kern="1200" dirty="0"/>
            <a:t>级</a:t>
          </a:r>
        </a:p>
      </dsp:txBody>
      <dsp:txXfrm>
        <a:off x="2586819" y="424779"/>
        <a:ext cx="885834" cy="518593"/>
      </dsp:txXfrm>
    </dsp:sp>
    <dsp:sp modelId="{AD8DCE7A-6A54-4EAB-A671-C85D30974963}">
      <dsp:nvSpPr>
        <dsp:cNvPr id="0" name=""/>
        <dsp:cNvSpPr/>
      </dsp:nvSpPr>
      <dsp:spPr>
        <a:xfrm>
          <a:off x="3580597" y="570231"/>
          <a:ext cx="194637" cy="2276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3580597" y="615769"/>
        <a:ext cx="136246" cy="136613"/>
      </dsp:txXfrm>
    </dsp:sp>
    <dsp:sp modelId="{6569AED5-8DC0-4ED2-B851-5E6232FE4742}">
      <dsp:nvSpPr>
        <dsp:cNvPr id="0" name=""/>
        <dsp:cNvSpPr/>
      </dsp:nvSpPr>
      <dsp:spPr>
        <a:xfrm>
          <a:off x="3856028" y="408645"/>
          <a:ext cx="918102" cy="5508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行为级</a:t>
          </a:r>
        </a:p>
      </dsp:txBody>
      <dsp:txXfrm>
        <a:off x="3872162" y="424779"/>
        <a:ext cx="885834" cy="518593"/>
      </dsp:txXfrm>
    </dsp:sp>
    <dsp:sp modelId="{D0A804CA-C25F-40D8-99BD-744AE06BF510}">
      <dsp:nvSpPr>
        <dsp:cNvPr id="0" name=""/>
        <dsp:cNvSpPr/>
      </dsp:nvSpPr>
      <dsp:spPr>
        <a:xfrm>
          <a:off x="4865940" y="570231"/>
          <a:ext cx="194637" cy="2276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4865940" y="615769"/>
        <a:ext cx="136246" cy="136613"/>
      </dsp:txXfrm>
    </dsp:sp>
    <dsp:sp modelId="{313BBAEF-F207-4ED5-9441-812960A798AD}">
      <dsp:nvSpPr>
        <dsp:cNvPr id="0" name=""/>
        <dsp:cNvSpPr/>
      </dsp:nvSpPr>
      <dsp:spPr>
        <a:xfrm>
          <a:off x="5141371" y="408645"/>
          <a:ext cx="918102" cy="5508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功能级</a:t>
          </a:r>
        </a:p>
      </dsp:txBody>
      <dsp:txXfrm>
        <a:off x="5157505" y="424779"/>
        <a:ext cx="885834" cy="518593"/>
      </dsp:txXfrm>
    </dsp:sp>
    <dsp:sp modelId="{1413AB70-FA11-4264-BC80-962F595DB714}">
      <dsp:nvSpPr>
        <dsp:cNvPr id="0" name=""/>
        <dsp:cNvSpPr/>
      </dsp:nvSpPr>
      <dsp:spPr>
        <a:xfrm>
          <a:off x="6151283" y="570231"/>
          <a:ext cx="194637" cy="2276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6151283" y="615769"/>
        <a:ext cx="136246" cy="136613"/>
      </dsp:txXfrm>
    </dsp:sp>
    <dsp:sp modelId="{51FEDCDD-8CC1-44AF-A10C-D2968210442A}">
      <dsp:nvSpPr>
        <dsp:cNvPr id="0" name=""/>
        <dsp:cNvSpPr/>
      </dsp:nvSpPr>
      <dsp:spPr>
        <a:xfrm>
          <a:off x="6426714" y="408645"/>
          <a:ext cx="918102" cy="5508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系统级</a:t>
          </a:r>
        </a:p>
      </dsp:txBody>
      <dsp:txXfrm>
        <a:off x="6442848" y="424779"/>
        <a:ext cx="885834" cy="5185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236B3E-9FC4-40AB-84FB-D4563EE89D78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EF06B-2189-4DDD-8505-F47217BF4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069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$5.77 billion[4] – Synopsys</a:t>
            </a:r>
          </a:p>
          <a:p>
            <a:r>
              <a:rPr lang="en-US" altLang="zh-CN" dirty="0"/>
              <a:t>$4.46 billion[5] – Cadence</a:t>
            </a:r>
          </a:p>
          <a:p>
            <a:r>
              <a:rPr lang="en-US" altLang="zh-CN" dirty="0"/>
              <a:t>$2.33 billion – Mentor Graphics</a:t>
            </a:r>
          </a:p>
          <a:p>
            <a:r>
              <a:rPr lang="en-US" altLang="zh-CN" dirty="0"/>
              <a:t>$507 million – Magma Design Automation; Synopsys acquired Magma in February 2012[6][7]</a:t>
            </a:r>
          </a:p>
          <a:p>
            <a:r>
              <a:rPr lang="en-US" altLang="zh-CN" dirty="0"/>
              <a:t>NT$6.44 billion – </a:t>
            </a:r>
            <a:r>
              <a:rPr lang="en-US" altLang="zh-CN" dirty="0" err="1"/>
              <a:t>SpringSoft</a:t>
            </a:r>
            <a:r>
              <a:rPr lang="en-US" altLang="zh-CN" dirty="0"/>
              <a:t>; Synopsys acquired </a:t>
            </a:r>
            <a:r>
              <a:rPr lang="en-US" altLang="zh-CN" dirty="0" err="1"/>
              <a:t>SpringSoft</a:t>
            </a:r>
            <a:r>
              <a:rPr lang="en-US" altLang="zh-CN" dirty="0"/>
              <a:t> in August 2012</a:t>
            </a:r>
          </a:p>
          <a:p>
            <a:r>
              <a:rPr lang="en-US" altLang="zh-CN" dirty="0"/>
              <a:t>¥11.95 billion – Zuken Inc.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Synopsys </a:t>
            </a:r>
            <a:r>
              <a:rPr lang="zh-CN" altLang="en-US" dirty="0"/>
              <a:t>： </a:t>
            </a:r>
            <a:r>
              <a:rPr lang="en-US" altLang="zh-CN" dirty="0"/>
              <a:t>Revenue	Increase $3.121 billion USD (FY 2018)[1]</a:t>
            </a:r>
          </a:p>
          <a:p>
            <a:r>
              <a:rPr lang="en-US" altLang="zh-CN" dirty="0"/>
              <a:t>Net income</a:t>
            </a:r>
          </a:p>
          <a:p>
            <a:r>
              <a:rPr lang="en-US" altLang="zh-CN" dirty="0"/>
              <a:t>Increase $432.5 million USD (FY 2018)[1]</a:t>
            </a:r>
          </a:p>
          <a:p>
            <a:r>
              <a:rPr lang="en-US" altLang="zh-CN" dirty="0"/>
              <a:t>Number of employees</a:t>
            </a:r>
          </a:p>
          <a:p>
            <a:r>
              <a:rPr lang="en-US" altLang="zh-CN" dirty="0"/>
              <a:t>12,590 (Q2 Fiscal 2018)[2</a:t>
            </a:r>
          </a:p>
          <a:p>
            <a:endParaRPr lang="en-US" altLang="zh-CN" dirty="0"/>
          </a:p>
          <a:p>
            <a:r>
              <a:rPr lang="en-US" altLang="zh-CN" dirty="0"/>
              <a:t>Cadence</a:t>
            </a:r>
            <a:r>
              <a:rPr lang="zh-CN" altLang="en-US" dirty="0"/>
              <a:t>：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Revenue	Increase 1.816 billion USD (2016)</a:t>
            </a:r>
          </a:p>
          <a:p>
            <a:r>
              <a:rPr lang="en-US" altLang="zh-CN" dirty="0"/>
              <a:t>Net income</a:t>
            </a:r>
          </a:p>
          <a:p>
            <a:r>
              <a:rPr lang="en-US" altLang="zh-CN" dirty="0"/>
              <a:t>Increase $203 million USD (2016)</a:t>
            </a:r>
          </a:p>
          <a:p>
            <a:r>
              <a:rPr lang="en-US" altLang="zh-CN" dirty="0"/>
              <a:t>Number of employees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Mentor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simens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部门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2017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Revenue	Increase$1.28B USD (2017)[1]</a:t>
            </a:r>
          </a:p>
          <a:p>
            <a:r>
              <a:rPr lang="en-US" altLang="zh-CN" dirty="0"/>
              <a:t>Net income</a:t>
            </a:r>
          </a:p>
          <a:p>
            <a:r>
              <a:rPr lang="en-US" altLang="zh-CN" dirty="0"/>
              <a:t>Increase$155 million USD (2017)[1]</a:t>
            </a:r>
          </a:p>
          <a:p>
            <a:r>
              <a:rPr lang="en-US" altLang="zh-CN" dirty="0"/>
              <a:t>Total assets	</a:t>
            </a:r>
          </a:p>
          <a:p>
            <a:r>
              <a:rPr lang="en-US" altLang="zh-CN" dirty="0"/>
              <a:t>Increase US$ 1.745284 billion (2013) [2]</a:t>
            </a:r>
          </a:p>
          <a:p>
            <a:r>
              <a:rPr lang="en-US" altLang="zh-CN" dirty="0"/>
              <a:t>Increase US$ 1.550675 billion (2012) [3]</a:t>
            </a:r>
          </a:p>
          <a:p>
            <a:r>
              <a:rPr lang="en-US" altLang="zh-CN" dirty="0"/>
              <a:t>Number of employees</a:t>
            </a:r>
          </a:p>
          <a:p>
            <a:r>
              <a:rPr lang="en-US" altLang="zh-CN" dirty="0"/>
              <a:t>5,968 (2017)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EF06B-2189-4DDD-8505-F47217BF466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66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EF06B-2189-4DDD-8505-F47217BF466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413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05AD9A16-782F-4C83-9FA3-32EF44BFC42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Oval 8">
            <a:extLst>
              <a:ext uri="{FF2B5EF4-FFF2-40B4-BE49-F238E27FC236}">
                <a16:creationId xmlns:a16="http://schemas.microsoft.com/office/drawing/2014/main" id="{CD0BD6CE-4015-4288-B93F-35EA53F4D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13" y="2103438"/>
            <a:ext cx="347662" cy="34766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6" name="Oval 9">
            <a:extLst>
              <a:ext uri="{FF2B5EF4-FFF2-40B4-BE49-F238E27FC236}">
                <a16:creationId xmlns:a16="http://schemas.microsoft.com/office/drawing/2014/main" id="{3FB4E222-9956-4082-8670-84806C548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75" y="2105025"/>
            <a:ext cx="349250" cy="34766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7" name="Oval 10">
            <a:extLst>
              <a:ext uri="{FF2B5EF4-FFF2-40B4-BE49-F238E27FC236}">
                <a16:creationId xmlns:a16="http://schemas.microsoft.com/office/drawing/2014/main" id="{FBF704A2-A075-4624-9D7B-47291E808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625" y="2105025"/>
            <a:ext cx="347663" cy="347663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F7BB846D-2058-4F28-ACF5-10608960DA8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0CE47EC2-DFA7-409E-94A8-1C4D716C2C7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97C0C9D8-6483-4338-8A08-1FD09BA2EB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8DEB25D-48C7-4A10-AFEA-3E0C0D5CFF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B97BAFFC-FE6B-4E82-AD42-C965E337A4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1EBDB4-1295-41A9-8B0D-9780D9F626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876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928EF3-32D0-427F-A346-BCE7590BE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3D05A4-E192-483F-93D6-FA322CD04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B507503-6546-4434-88BE-66BEFC8873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A674313-52AA-447C-8ED2-5AB64E555C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EC4176E-EC67-40E3-A9C6-82DEC4E6EE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C24124-B3D2-422B-A983-4CE16B79BB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591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3409912-DF14-4BBF-A147-E712D2D64E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F50F8B-0C7F-4BA2-B681-A013B7A49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215C15F-C546-4A97-9CFA-2F72C2B97E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0C604B-45D2-45A8-8283-FF2295C5B0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32E693-C183-4702-9959-F13F0D572D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D64A5E-DA4A-40E4-A28F-8DE443D362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1416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DCFADA-E679-4253-AA05-F1F745347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B70618-7B1D-4EB7-B559-423196501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AFBA18C-AF2C-4E73-B2A4-44A9F64B1C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574A7B9-DAA4-476C-9BED-85CCAE1ED5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CF8C1D7-5464-47B7-80A4-3609DF6DC1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B0E9BF-5D04-4280-AD18-03CFB2FEF2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183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615472-284A-41E6-874A-CF5EDA7C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D15EC6-D02A-4681-97DB-8F9897EC3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3BC2D60-8BA4-43DF-9F26-542EB8784B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34FBD79-B78D-41BB-BB5B-3D89AE730C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EB7E2BD-0A8F-47F5-9AF6-0EA9F4A875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9F2264-A221-4737-983D-C4FBAD3B77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556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D27EA-21E4-4C19-8C1B-4650DA71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61CF5A-117A-4199-AFBD-8EACBA170A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CB9B0B-C1FE-42F8-9620-64A335EBF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11A872-CC84-42DB-A8B6-F493FD0A64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72D2B9-8E46-468F-B484-B048EDE3C8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3AC490-15B6-45AD-BE36-454656A737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20565-DC53-4745-A1F6-0B845C5B82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8488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FC8239-65B0-49E8-824B-ECAF5F242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78A407-3C37-486B-8EF9-75F9DEFB7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BADFA8-2C84-45F4-9184-FA71A5D8C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7AF22AE-F9D4-4CD7-BE8F-0BCAC96C5F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238392-0BD2-478B-A1CE-0605139C32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F652A1D-B494-4410-BF61-F4C485993F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67B8E3-31B7-4AA3-A4FC-F012B272A0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912F9EA-38C1-410B-8D96-475656A8D7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DC57BF-FF7B-46B4-8015-2AED1A59FB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6277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3357B5-911B-4E11-9272-065A770DB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D58EFF7-070A-42AD-90A4-EC93B9B87C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61D44C9-2CB3-4A38-9046-4248A5C903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DD2F60D-C6A9-461D-AD32-D797D5582F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5B1609-AF04-4A9E-B2E9-30A9FDC4AA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706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E72ADED-C623-4720-94B4-AA33A11206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B1616D0-182D-4695-A961-CBF8B6ED4A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83AC39D-7C99-42CE-886B-A9008FD392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D6E8F-79BA-4996-A2FD-3A5C9521CA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5870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589A4-EE27-43DB-9E38-5D10BCE36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90474C-2E9F-4C64-A18A-2DBE8C58E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214164-AB5D-47D7-A170-5CA07E23F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A007D5-2ED9-496F-861F-847B178697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D180B0-336A-4177-AF03-3266F8A098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8D693D-8AB8-4561-BA09-C86755F148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716015-5031-41C4-995B-055294C7D3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3328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3E02D2-4E1D-4E27-9C6D-0CB687E21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1BC0E7-2AA0-405F-913F-5EB2EA0F0E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2E546A-0656-495A-BF3F-0E15545EE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752DE0-42EE-4938-A30A-8BBFC7C000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2E3E8B-D841-4206-A0F3-E0BEACB2BB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1CD42F-4945-48ED-A432-9151AC6A22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933146-69E4-4E92-9F1E-496FCC0D91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1835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9D8F49C-0DED-4B6E-8525-9F6AB372E6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1A76712-F27A-49DE-9EC8-2C8CA38E12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789724DD-9949-47AD-985F-9210EBAF7D1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96EFE6ED-2FDD-40EC-97B0-C0AF48B7F55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2" name="Rectangle 6">
            <a:extLst>
              <a:ext uri="{FF2B5EF4-FFF2-40B4-BE49-F238E27FC236}">
                <a16:creationId xmlns:a16="http://schemas.microsoft.com/office/drawing/2014/main" id="{020FE334-E878-45FE-9F8F-C4740328CEA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fld id="{84DB528E-047F-4BF0-9CB6-D9A62B1C61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B46BB45E-3A38-4975-82D6-C709D80C08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Oval 8">
            <a:extLst>
              <a:ext uri="{FF2B5EF4-FFF2-40B4-BE49-F238E27FC236}">
                <a16:creationId xmlns:a16="http://schemas.microsoft.com/office/drawing/2014/main" id="{726F1ADE-4969-448B-8A94-FF2D93FD0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838200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1033" name="Oval 9">
            <a:extLst>
              <a:ext uri="{FF2B5EF4-FFF2-40B4-BE49-F238E27FC236}">
                <a16:creationId xmlns:a16="http://schemas.microsoft.com/office/drawing/2014/main" id="{916EC665-5F91-4D66-96E5-EDD5C4B4F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838200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1034" name="Oval 10">
            <a:extLst>
              <a:ext uri="{FF2B5EF4-FFF2-40B4-BE49-F238E27FC236}">
                <a16:creationId xmlns:a16="http://schemas.microsoft.com/office/drawing/2014/main" id="{830D3655-FC82-446E-9EE0-A982ECFBA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100" y="838200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¢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l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7C0882F-C98B-48BF-A8A3-A5F0E445B63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7200" b="1"/>
              <a:t>第</a:t>
            </a:r>
            <a:r>
              <a:rPr lang="en-US" altLang="zh-CN" sz="7200" b="1"/>
              <a:t>1</a:t>
            </a:r>
            <a:r>
              <a:rPr lang="zh-CN" altLang="en-US" sz="7200" b="1"/>
              <a:t>章 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09213AE3-F617-4200-9810-A80AEC3E148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33500" y="3167150"/>
            <a:ext cx="6477000" cy="3286186"/>
          </a:xfrm>
        </p:spPr>
        <p:txBody>
          <a:bodyPr/>
          <a:lstStyle/>
          <a:p>
            <a:pPr eaLnBrk="1" hangingPunct="1"/>
            <a:r>
              <a:rPr lang="en-US" altLang="zh-CN" sz="5800" b="1" dirty="0"/>
              <a:t>EDA</a:t>
            </a:r>
            <a:r>
              <a:rPr lang="zh-CN" altLang="en-US" sz="5800" b="1" dirty="0"/>
              <a:t>技术概述</a:t>
            </a:r>
            <a:endParaRPr lang="en-US" altLang="zh-CN" sz="5800" b="1" dirty="0"/>
          </a:p>
          <a:p>
            <a:pPr eaLnBrk="1" hangingPunct="1"/>
            <a:endParaRPr lang="en-US" altLang="zh-CN" b="1" dirty="0"/>
          </a:p>
          <a:p>
            <a:pPr eaLnBrk="1" hangingPunct="1"/>
            <a:r>
              <a:rPr lang="zh-CN" altLang="en-US" b="1" dirty="0"/>
              <a:t>艾浩军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aihj@whu.edu.cn</a:t>
            </a:r>
            <a:r>
              <a:rPr lang="zh-CN" altLang="en-US" b="1"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849011B-48D9-40FB-953D-B03D1D55DA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/>
              <a:t>1.4</a:t>
            </a:r>
            <a:r>
              <a:rPr lang="zh-CN" altLang="en-US" b="1"/>
              <a:t>　其他常用</a:t>
            </a:r>
            <a:r>
              <a:rPr lang="en-US" altLang="zh-CN" b="1"/>
              <a:t>HDL </a:t>
            </a:r>
          </a:p>
        </p:txBody>
      </p:sp>
      <p:sp>
        <p:nvSpPr>
          <p:cNvPr id="18435" name="Text Box 5">
            <a:extLst>
              <a:ext uri="{FF2B5EF4-FFF2-40B4-BE49-F238E27FC236}">
                <a16:creationId xmlns:a16="http://schemas.microsoft.com/office/drawing/2014/main" id="{916F5A90-4569-471D-AFF9-D80233446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3500438"/>
            <a:ext cx="2520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SystemVerilog</a:t>
            </a:r>
            <a:r>
              <a:rPr lang="en-US" altLang="zh-CN" sz="18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8436" name="Text Box 6">
            <a:extLst>
              <a:ext uri="{FF2B5EF4-FFF2-40B4-BE49-F238E27FC236}">
                <a16:creationId xmlns:a16="http://schemas.microsoft.com/office/drawing/2014/main" id="{910BFDF7-5CDE-4C70-990F-C0D463682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4508500"/>
            <a:ext cx="2520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System C</a:t>
            </a:r>
            <a:r>
              <a:rPr lang="en-US" altLang="zh-CN" sz="180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18437" name="Group 10">
            <a:extLst>
              <a:ext uri="{FF2B5EF4-FFF2-40B4-BE49-F238E27FC236}">
                <a16:creationId xmlns:a16="http://schemas.microsoft.com/office/drawing/2014/main" id="{E0BEA4BB-4AFA-40F6-8404-913324D6233B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1916113"/>
            <a:ext cx="7559675" cy="641350"/>
            <a:chOff x="567" y="1207"/>
            <a:chExt cx="4762" cy="404"/>
          </a:xfrm>
        </p:grpSpPr>
        <p:sp>
          <p:nvSpPr>
            <p:cNvPr id="18438" name="Text Box 3">
              <a:extLst>
                <a:ext uri="{FF2B5EF4-FFF2-40B4-BE49-F238E27FC236}">
                  <a16:creationId xmlns:a16="http://schemas.microsoft.com/office/drawing/2014/main" id="{A93695D3-A9AA-4A3F-AC2D-41CEC34F4F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1298"/>
              <a:ext cx="8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chemeClr val="tx1"/>
                  </a:solidFill>
                </a:rPr>
                <a:t>VHDL</a:t>
              </a:r>
              <a:r>
                <a:rPr lang="en-US" altLang="zh-CN" sz="180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8439" name="Text Box 8">
              <a:extLst>
                <a:ext uri="{FF2B5EF4-FFF2-40B4-BE49-F238E27FC236}">
                  <a16:creationId xmlns:a16="http://schemas.microsoft.com/office/drawing/2014/main" id="{7C483BE5-6BE6-447D-BD8A-BA017BC827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5" y="1207"/>
              <a:ext cx="376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chemeClr val="tx1"/>
                  </a:solidFill>
                </a:rPr>
                <a:t>VHSIC</a:t>
              </a:r>
              <a:r>
                <a:rPr lang="zh-CN" altLang="en-US" sz="1800" b="1">
                  <a:solidFill>
                    <a:schemeClr val="tx1"/>
                  </a:solidFill>
                </a:rPr>
                <a:t>（</a:t>
              </a:r>
              <a:r>
                <a:rPr lang="en-US" altLang="zh-CN" sz="1800" b="1">
                  <a:solidFill>
                    <a:schemeClr val="tx1"/>
                  </a:solidFill>
                </a:rPr>
                <a:t>Very High Speed Integrated Circuit</a:t>
              </a:r>
              <a:r>
                <a:rPr lang="zh-CN" altLang="en-US" sz="1800" b="1">
                  <a:solidFill>
                    <a:schemeClr val="tx1"/>
                  </a:solidFill>
                </a:rPr>
                <a:t>）</a:t>
              </a:r>
              <a:r>
                <a:rPr lang="en-US" altLang="zh-CN" sz="1800" b="1">
                  <a:solidFill>
                    <a:schemeClr val="tx1"/>
                  </a:solidFill>
                </a:rPr>
                <a:t>Hardware Description Language </a:t>
              </a:r>
            </a:p>
          </p:txBody>
        </p:sp>
        <p:sp>
          <p:nvSpPr>
            <p:cNvPr id="18440" name="AutoShape 9">
              <a:extLst>
                <a:ext uri="{FF2B5EF4-FFF2-40B4-BE49-F238E27FC236}">
                  <a16:creationId xmlns:a16="http://schemas.microsoft.com/office/drawing/2014/main" id="{964BB425-B29B-4C93-ABF7-EB52C4B10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1344"/>
              <a:ext cx="363" cy="136"/>
            </a:xfrm>
            <a:prstGeom prst="rightArrow">
              <a:avLst>
                <a:gd name="adj1" fmla="val 50000"/>
                <a:gd name="adj2" fmla="val 6672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098AFDBA-B557-4DDA-ABAA-999EA20F39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/>
              <a:t>1.5  HDL</a:t>
            </a:r>
            <a:r>
              <a:rPr lang="zh-CN" altLang="en-US" b="1"/>
              <a:t>综合 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D381A51A-94DF-49A1-A374-D56D7109A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606" y="2286000"/>
            <a:ext cx="2520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chemeClr val="tx1"/>
                </a:solidFill>
              </a:rPr>
              <a:t>(1)</a:t>
            </a:r>
            <a:r>
              <a:rPr lang="zh-CN" altLang="en-US" sz="1800" b="1" dirty="0">
                <a:solidFill>
                  <a:schemeClr val="tx1"/>
                </a:solidFill>
              </a:rPr>
              <a:t>自然语言综合 </a:t>
            </a:r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3F4EF2A8-F19F-4394-A27C-DF962C3C3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300663"/>
            <a:ext cx="28082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(4)</a:t>
            </a:r>
            <a:r>
              <a:rPr lang="zh-CN" altLang="en-US" sz="1800" b="1">
                <a:solidFill>
                  <a:schemeClr val="tx1"/>
                </a:solidFill>
              </a:rPr>
              <a:t>版图综合或结构综合 </a:t>
            </a:r>
          </a:p>
        </p:txBody>
      </p:sp>
      <p:sp>
        <p:nvSpPr>
          <p:cNvPr id="19461" name="Text Box 5">
            <a:extLst>
              <a:ext uri="{FF2B5EF4-FFF2-40B4-BE49-F238E27FC236}">
                <a16:creationId xmlns:a16="http://schemas.microsoft.com/office/drawing/2014/main" id="{7A4F3EEF-9BA3-4990-BD7A-F6269B338C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3174207"/>
            <a:ext cx="2520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chemeClr val="tx1"/>
                </a:solidFill>
              </a:rPr>
              <a:t>(2)</a:t>
            </a:r>
            <a:r>
              <a:rPr lang="zh-CN" altLang="en-US" sz="1800" b="1" dirty="0">
                <a:solidFill>
                  <a:schemeClr val="tx1"/>
                </a:solidFill>
              </a:rPr>
              <a:t>行为综合 </a:t>
            </a:r>
          </a:p>
        </p:txBody>
      </p:sp>
      <p:sp>
        <p:nvSpPr>
          <p:cNvPr id="19462" name="Text Box 6">
            <a:extLst>
              <a:ext uri="{FF2B5EF4-FFF2-40B4-BE49-F238E27FC236}">
                <a16:creationId xmlns:a16="http://schemas.microsoft.com/office/drawing/2014/main" id="{5C7C1D15-7A59-4934-AC6D-FDD800AA8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292600"/>
            <a:ext cx="2520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(3)</a:t>
            </a:r>
            <a:r>
              <a:rPr lang="zh-CN" altLang="en-US" sz="1800" b="1">
                <a:solidFill>
                  <a:schemeClr val="tx1"/>
                </a:solidFill>
              </a:rPr>
              <a:t>逻辑综合 </a:t>
            </a:r>
          </a:p>
        </p:txBody>
      </p:sp>
      <p:pic>
        <p:nvPicPr>
          <p:cNvPr id="19463" name="Picture 7">
            <a:extLst>
              <a:ext uri="{FF2B5EF4-FFF2-40B4-BE49-F238E27FC236}">
                <a16:creationId xmlns:a16="http://schemas.microsoft.com/office/drawing/2014/main" id="{770E4A93-539B-4650-B0ED-6AB30A782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347746"/>
            <a:ext cx="5111750" cy="274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02F2D4A-E4B7-494F-A485-7A1FD2C3DB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/>
              <a:t>1.5  HDL</a:t>
            </a:r>
            <a:r>
              <a:rPr lang="zh-CN" altLang="en-US" b="1"/>
              <a:t>综合 </a:t>
            </a:r>
          </a:p>
        </p:txBody>
      </p:sp>
      <p:pic>
        <p:nvPicPr>
          <p:cNvPr id="20483" name="Picture 3">
            <a:extLst>
              <a:ext uri="{FF2B5EF4-FFF2-40B4-BE49-F238E27FC236}">
                <a16:creationId xmlns:a16="http://schemas.microsoft.com/office/drawing/2014/main" id="{1A27EEA7-1F14-4713-AF8D-625B08EF0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2420938"/>
            <a:ext cx="3033712" cy="267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4F3EF2F7-E429-4883-B088-3CFF68A00A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1.6  </a:t>
            </a:r>
            <a:r>
              <a:rPr lang="zh-CN" altLang="en-US" b="1" dirty="0"/>
              <a:t>自底向上的设计技术</a:t>
            </a:r>
            <a:r>
              <a:rPr lang="zh-CN" altLang="en-US" dirty="0"/>
              <a:t> </a:t>
            </a: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4E76E2AC-F181-4815-B636-14C173CB76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12528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6F3FE08E-C1AA-4CF9-8BFF-1D08554348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4340424"/>
              </p:ext>
            </p:extLst>
          </p:nvPr>
        </p:nvGraphicFramePr>
        <p:xfrm>
          <a:off x="899592" y="5489848"/>
          <a:ext cx="7344816" cy="1368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95962857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4F3EF2F7-E429-4883-B088-3CFF68A00A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/>
              <a:t>1.6  </a:t>
            </a:r>
            <a:r>
              <a:rPr lang="zh-CN" altLang="en-US" b="1"/>
              <a:t>自顶向下的设计技术</a:t>
            </a:r>
            <a:r>
              <a:rPr lang="zh-CN" altLang="en-US"/>
              <a:t> </a:t>
            </a:r>
          </a:p>
        </p:txBody>
      </p:sp>
      <p:pic>
        <p:nvPicPr>
          <p:cNvPr id="21507" name="Picture 3">
            <a:extLst>
              <a:ext uri="{FF2B5EF4-FFF2-40B4-BE49-F238E27FC236}">
                <a16:creationId xmlns:a16="http://schemas.microsoft.com/office/drawing/2014/main" id="{81D47D09-5D2A-44CD-8DA2-CE5831972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48880"/>
            <a:ext cx="7094538" cy="3665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9C7D4DC5-4432-4FC0-B7D0-D8501DAE29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/>
              <a:t>1.7  EDA</a:t>
            </a:r>
            <a:r>
              <a:rPr lang="zh-CN" altLang="en-US" b="1"/>
              <a:t>技术的优势</a:t>
            </a:r>
            <a:r>
              <a:rPr lang="zh-CN" altLang="en-US"/>
              <a:t> </a:t>
            </a:r>
          </a:p>
        </p:txBody>
      </p:sp>
      <p:sp>
        <p:nvSpPr>
          <p:cNvPr id="22531" name="Text Box 3">
            <a:extLst>
              <a:ext uri="{FF2B5EF4-FFF2-40B4-BE49-F238E27FC236}">
                <a16:creationId xmlns:a16="http://schemas.microsoft.com/office/drawing/2014/main" id="{5DE71170-0E58-4CD9-A4DC-95346CA5B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844675"/>
            <a:ext cx="7056437" cy="476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1</a:t>
            </a:r>
            <a:r>
              <a:rPr lang="zh-CN" altLang="en-US" sz="1800" b="1">
                <a:solidFill>
                  <a:schemeClr val="tx1"/>
                </a:solidFill>
              </a:rPr>
              <a:t>．保证设计过程的正确性，大大降低设计成本，缩短设计周期。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2</a:t>
            </a:r>
            <a:r>
              <a:rPr lang="zh-CN" altLang="en-US" sz="1800" b="1">
                <a:solidFill>
                  <a:schemeClr val="tx1"/>
                </a:solidFill>
              </a:rPr>
              <a:t>．有各类库的支持。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3</a:t>
            </a:r>
            <a:r>
              <a:rPr lang="zh-CN" altLang="en-US" sz="1800" b="1">
                <a:solidFill>
                  <a:schemeClr val="tx1"/>
                </a:solidFill>
              </a:rPr>
              <a:t>．极大地简化设计文档的管理。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4</a:t>
            </a:r>
            <a:r>
              <a:rPr lang="zh-CN" altLang="en-US" sz="1800" b="1">
                <a:solidFill>
                  <a:schemeClr val="tx1"/>
                </a:solidFill>
              </a:rPr>
              <a:t>．日益强大的逻辑设计仿真测试技术。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5</a:t>
            </a:r>
            <a:r>
              <a:rPr lang="zh-CN" altLang="en-US" sz="1800" b="1">
                <a:solidFill>
                  <a:schemeClr val="tx1"/>
                </a:solidFill>
              </a:rPr>
              <a:t>．设计者拥有完全的自主权，再无受制于人之虞。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6</a:t>
            </a:r>
            <a:r>
              <a:rPr lang="zh-CN" altLang="en-US" sz="1800" b="1">
                <a:solidFill>
                  <a:schemeClr val="tx1"/>
                </a:solidFill>
              </a:rPr>
              <a:t>．良好的可移植与可测试性，为系统开发提供了可靠的保证。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7</a:t>
            </a:r>
            <a:r>
              <a:rPr lang="zh-CN" altLang="en-US" sz="1800" b="1">
                <a:solidFill>
                  <a:schemeClr val="tx1"/>
                </a:solidFill>
              </a:rPr>
              <a:t>．能将所有设计环节纳入统一的自顶向下的设计方案中。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8</a:t>
            </a:r>
            <a:r>
              <a:rPr lang="zh-CN" altLang="en-US" sz="1800" b="1">
                <a:solidFill>
                  <a:schemeClr val="tx1"/>
                </a:solidFill>
              </a:rPr>
              <a:t>．</a:t>
            </a:r>
            <a:r>
              <a:rPr lang="en-US" altLang="zh-CN" sz="1800" b="1">
                <a:solidFill>
                  <a:schemeClr val="tx1"/>
                </a:solidFill>
              </a:rPr>
              <a:t>EDA</a:t>
            </a:r>
            <a:r>
              <a:rPr lang="zh-CN" altLang="en-US" sz="1800" b="1">
                <a:solidFill>
                  <a:schemeClr val="tx1"/>
                </a:solidFill>
              </a:rPr>
              <a:t>不但在整个设计流程上充分利用计算机的自动设计能力，而且在各个设计层次上利用计算机完成不同内容的仿真模拟，在系统板设计结束后仍可利用计算机对硬件系统进行完整的测试。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8E643B91-A124-4492-80F3-A3598E5D29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/>
              <a:t>1.8  EDA</a:t>
            </a:r>
            <a:r>
              <a:rPr lang="zh-CN" altLang="en-US" b="1"/>
              <a:t>设计流程 </a:t>
            </a:r>
          </a:p>
        </p:txBody>
      </p:sp>
      <p:pic>
        <p:nvPicPr>
          <p:cNvPr id="23555" name="Picture 4">
            <a:extLst>
              <a:ext uri="{FF2B5EF4-FFF2-40B4-BE49-F238E27FC236}">
                <a16:creationId xmlns:a16="http://schemas.microsoft.com/office/drawing/2014/main" id="{90D305BB-4F8F-4B17-A98D-0D65C782D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916113"/>
            <a:ext cx="6480175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9A35806A-8B04-44EB-9780-23301BD125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/>
              <a:t>1.8  EDA</a:t>
            </a:r>
            <a:r>
              <a:rPr lang="zh-CN" altLang="en-US" b="1"/>
              <a:t>设计流程</a:t>
            </a:r>
          </a:p>
        </p:txBody>
      </p:sp>
      <p:sp>
        <p:nvSpPr>
          <p:cNvPr id="24579" name="Text Box 3">
            <a:extLst>
              <a:ext uri="{FF2B5EF4-FFF2-40B4-BE49-F238E27FC236}">
                <a16:creationId xmlns:a16="http://schemas.microsoft.com/office/drawing/2014/main" id="{C5007D50-C7D6-41D6-9E54-455F12781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060575"/>
            <a:ext cx="51831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1.8.1  </a:t>
            </a:r>
            <a:r>
              <a:rPr lang="zh-CN" altLang="en-US" sz="1800" b="1">
                <a:solidFill>
                  <a:schemeClr val="tx1"/>
                </a:solidFill>
              </a:rPr>
              <a:t>设计输入（原理图</a:t>
            </a:r>
            <a:r>
              <a:rPr lang="en-US" altLang="zh-CN" sz="1800" b="1">
                <a:solidFill>
                  <a:schemeClr val="tx1"/>
                </a:solidFill>
              </a:rPr>
              <a:t>/HDL</a:t>
            </a:r>
            <a:r>
              <a:rPr lang="zh-CN" altLang="en-US" sz="1800" b="1">
                <a:solidFill>
                  <a:schemeClr val="tx1"/>
                </a:solidFill>
              </a:rPr>
              <a:t>文本编辑） </a:t>
            </a:r>
          </a:p>
        </p:txBody>
      </p:sp>
      <p:sp>
        <p:nvSpPr>
          <p:cNvPr id="24580" name="Text Box 4">
            <a:extLst>
              <a:ext uri="{FF2B5EF4-FFF2-40B4-BE49-F238E27FC236}">
                <a16:creationId xmlns:a16="http://schemas.microsoft.com/office/drawing/2014/main" id="{89CA915F-08A6-479D-9294-4DB488FA3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708275"/>
            <a:ext cx="3959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1. </a:t>
            </a:r>
            <a:r>
              <a:rPr lang="zh-CN" altLang="en-US" sz="1800" b="1">
                <a:solidFill>
                  <a:schemeClr val="tx1"/>
                </a:solidFill>
              </a:rPr>
              <a:t>图形输入</a:t>
            </a:r>
            <a:r>
              <a:rPr lang="zh-CN" altLang="en-US" sz="18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4581" name="Text Box 5">
            <a:extLst>
              <a:ext uri="{FF2B5EF4-FFF2-40B4-BE49-F238E27FC236}">
                <a16:creationId xmlns:a16="http://schemas.microsoft.com/office/drawing/2014/main" id="{89F78A38-3A42-4581-84AF-B698D9F9B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4724400"/>
            <a:ext cx="3959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2. HDL</a:t>
            </a:r>
            <a:r>
              <a:rPr lang="zh-CN" altLang="en-US" sz="1800" b="1">
                <a:solidFill>
                  <a:schemeClr val="tx1"/>
                </a:solidFill>
              </a:rPr>
              <a:t>文本输入 </a:t>
            </a:r>
          </a:p>
        </p:txBody>
      </p:sp>
      <p:sp>
        <p:nvSpPr>
          <p:cNvPr id="24582" name="Text Box 6">
            <a:extLst>
              <a:ext uri="{FF2B5EF4-FFF2-40B4-BE49-F238E27FC236}">
                <a16:creationId xmlns:a16="http://schemas.microsoft.com/office/drawing/2014/main" id="{622052D6-A093-431F-9F9D-993C742D7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3068638"/>
            <a:ext cx="3024188" cy="119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chemeClr val="tx1"/>
                </a:solidFill>
              </a:rPr>
              <a:t>原理图输入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chemeClr val="tx1"/>
                </a:solidFill>
              </a:rPr>
              <a:t>         状态图输入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chemeClr val="tx1"/>
                </a:solidFill>
              </a:rPr>
              <a:t>                  波形图输入 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F4FC874A-7ECD-4768-9705-7093B50A4D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/>
              <a:t>1.8  EDA</a:t>
            </a:r>
            <a:r>
              <a:rPr lang="zh-CN" altLang="en-US" b="1"/>
              <a:t>设计流程</a:t>
            </a:r>
            <a:r>
              <a:rPr lang="zh-CN" altLang="en-US"/>
              <a:t> </a:t>
            </a:r>
          </a:p>
        </p:txBody>
      </p:sp>
      <p:sp>
        <p:nvSpPr>
          <p:cNvPr id="25603" name="Text Box 3">
            <a:extLst>
              <a:ext uri="{FF2B5EF4-FFF2-40B4-BE49-F238E27FC236}">
                <a16:creationId xmlns:a16="http://schemas.microsoft.com/office/drawing/2014/main" id="{F1897D5C-E485-4599-A5CD-BA0A8F191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060575"/>
            <a:ext cx="51831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1.8.2  </a:t>
            </a:r>
            <a:r>
              <a:rPr lang="zh-CN" altLang="en-US" sz="1800" b="1">
                <a:solidFill>
                  <a:schemeClr val="tx1"/>
                </a:solidFill>
              </a:rPr>
              <a:t>综合</a:t>
            </a:r>
            <a:r>
              <a:rPr lang="zh-CN" altLang="en-US" sz="18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5604" name="Text Box 4">
            <a:extLst>
              <a:ext uri="{FF2B5EF4-FFF2-40B4-BE49-F238E27FC236}">
                <a16:creationId xmlns:a16="http://schemas.microsoft.com/office/drawing/2014/main" id="{BFFE4559-E69E-4B49-8B1B-758BEEB7A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852738"/>
            <a:ext cx="3959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1.8.3  </a:t>
            </a:r>
            <a:r>
              <a:rPr lang="zh-CN" altLang="en-US" sz="1800" b="1">
                <a:solidFill>
                  <a:schemeClr val="tx1"/>
                </a:solidFill>
              </a:rPr>
              <a:t>适配</a:t>
            </a:r>
            <a:r>
              <a:rPr lang="zh-CN" altLang="en-US" sz="18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5605" name="Text Box 5">
            <a:extLst>
              <a:ext uri="{FF2B5EF4-FFF2-40B4-BE49-F238E27FC236}">
                <a16:creationId xmlns:a16="http://schemas.microsoft.com/office/drawing/2014/main" id="{804F1323-26B2-4FFF-B284-B77A8C102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644900"/>
            <a:ext cx="3959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1.8.4  </a:t>
            </a:r>
            <a:r>
              <a:rPr lang="zh-CN" altLang="en-US" sz="1800" b="1">
                <a:solidFill>
                  <a:schemeClr val="tx1"/>
                </a:solidFill>
              </a:rPr>
              <a:t>时序仿真与功能仿真 </a:t>
            </a:r>
          </a:p>
        </p:txBody>
      </p:sp>
      <p:sp>
        <p:nvSpPr>
          <p:cNvPr id="25606" name="Text Box 6">
            <a:extLst>
              <a:ext uri="{FF2B5EF4-FFF2-40B4-BE49-F238E27FC236}">
                <a16:creationId xmlns:a16="http://schemas.microsoft.com/office/drawing/2014/main" id="{7AF90322-B1F7-4774-81D7-48433457C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437063"/>
            <a:ext cx="3959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1.8.5  </a:t>
            </a:r>
            <a:r>
              <a:rPr lang="zh-CN" altLang="en-US" sz="1800" b="1">
                <a:solidFill>
                  <a:schemeClr val="tx1"/>
                </a:solidFill>
              </a:rPr>
              <a:t>编程下载</a:t>
            </a:r>
            <a:r>
              <a:rPr lang="zh-CN" altLang="en-US" sz="18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5607" name="Text Box 7">
            <a:extLst>
              <a:ext uri="{FF2B5EF4-FFF2-40B4-BE49-F238E27FC236}">
                <a16:creationId xmlns:a16="http://schemas.microsoft.com/office/drawing/2014/main" id="{9AE1CAAD-09F2-49DA-955B-71C560105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157788"/>
            <a:ext cx="3959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1.8.6  </a:t>
            </a:r>
            <a:r>
              <a:rPr lang="zh-CN" altLang="en-US" sz="1800" b="1">
                <a:solidFill>
                  <a:schemeClr val="tx1"/>
                </a:solidFill>
              </a:rPr>
              <a:t>硬件测试 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417DB4F4-99CA-4F3C-82BE-22C8134DA5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/>
              <a:t>1.9</a:t>
            </a:r>
            <a:r>
              <a:rPr lang="zh-CN" altLang="en-US" b="1"/>
              <a:t>　</a:t>
            </a:r>
            <a:r>
              <a:rPr lang="en-US" altLang="zh-CN" b="1"/>
              <a:t>ASIC</a:t>
            </a:r>
            <a:r>
              <a:rPr lang="zh-CN" altLang="en-US" b="1"/>
              <a:t>及其设计流程</a:t>
            </a:r>
            <a:r>
              <a:rPr lang="zh-CN" altLang="en-US"/>
              <a:t> </a:t>
            </a:r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5D41521C-C866-463A-8CDE-6C64D7E76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060575"/>
            <a:ext cx="51831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1.9.1  ASIC</a:t>
            </a:r>
            <a:r>
              <a:rPr lang="zh-CN" altLang="en-US" sz="1800" b="1">
                <a:solidFill>
                  <a:schemeClr val="tx1"/>
                </a:solidFill>
              </a:rPr>
              <a:t>设计简介 </a:t>
            </a:r>
          </a:p>
        </p:txBody>
      </p:sp>
      <p:pic>
        <p:nvPicPr>
          <p:cNvPr id="26628" name="Picture 6">
            <a:extLst>
              <a:ext uri="{FF2B5EF4-FFF2-40B4-BE49-F238E27FC236}">
                <a16:creationId xmlns:a16="http://schemas.microsoft.com/office/drawing/2014/main" id="{8EBE786F-44A5-4A04-BBE8-C0D3CC052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997200"/>
            <a:ext cx="189865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9" name="Picture 7">
            <a:extLst>
              <a:ext uri="{FF2B5EF4-FFF2-40B4-BE49-F238E27FC236}">
                <a16:creationId xmlns:a16="http://schemas.microsoft.com/office/drawing/2014/main" id="{216B4A90-101B-4D22-9B01-99ABC1405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3068638"/>
            <a:ext cx="3384550" cy="183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73350E19-B553-4B3B-B7D3-9F19F4B44D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本章内容</a:t>
            </a:r>
          </a:p>
        </p:txBody>
      </p:sp>
      <p:sp>
        <p:nvSpPr>
          <p:cNvPr id="9219" name="内容占位符 2">
            <a:extLst>
              <a:ext uri="{FF2B5EF4-FFF2-40B4-BE49-F238E27FC236}">
                <a16:creationId xmlns:a16="http://schemas.microsoft.com/office/drawing/2014/main" id="{688EC732-C464-4D7C-B4FF-521E6B55D1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介绍</a:t>
            </a:r>
            <a:r>
              <a:rPr lang="en-US" altLang="zh-CN"/>
              <a:t>EDA</a:t>
            </a:r>
            <a:r>
              <a:rPr lang="zh-CN" altLang="en-US"/>
              <a:t>技术及其发展和应用</a:t>
            </a:r>
            <a:endParaRPr lang="en-US" altLang="zh-CN"/>
          </a:p>
          <a:p>
            <a:pPr eaLnBrk="1" hangingPunct="1"/>
            <a:r>
              <a:rPr lang="zh-CN" altLang="en-US"/>
              <a:t>包括</a:t>
            </a:r>
            <a:r>
              <a:rPr lang="en-US" altLang="zh-CN"/>
              <a:t>FPGA</a:t>
            </a:r>
            <a:r>
              <a:rPr lang="zh-CN" altLang="en-US"/>
              <a:t>开发和</a:t>
            </a:r>
            <a:r>
              <a:rPr lang="en-US" altLang="zh-CN"/>
              <a:t>ASIC</a:t>
            </a:r>
            <a:r>
              <a:rPr lang="zh-CN" altLang="en-US"/>
              <a:t>设计的流程，以及相关的</a:t>
            </a:r>
            <a:r>
              <a:rPr lang="en-US" altLang="zh-CN"/>
              <a:t>EDA</a:t>
            </a:r>
            <a:r>
              <a:rPr lang="zh-CN" altLang="en-US"/>
              <a:t>工具软件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FE55405B-8705-44E1-B3DD-8D8B714C7B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/>
              <a:t>1.8</a:t>
            </a:r>
            <a:r>
              <a:rPr lang="zh-CN" altLang="en-US" b="1"/>
              <a:t>　</a:t>
            </a:r>
            <a:r>
              <a:rPr lang="en-US" altLang="zh-CN" b="1"/>
              <a:t>ASIC</a:t>
            </a:r>
            <a:r>
              <a:rPr lang="zh-CN" altLang="en-US" b="1"/>
              <a:t>及其设计流程 </a:t>
            </a:r>
          </a:p>
        </p:txBody>
      </p:sp>
      <p:sp>
        <p:nvSpPr>
          <p:cNvPr id="27651" name="Text Box 3">
            <a:extLst>
              <a:ext uri="{FF2B5EF4-FFF2-40B4-BE49-F238E27FC236}">
                <a16:creationId xmlns:a16="http://schemas.microsoft.com/office/drawing/2014/main" id="{05022E34-B43B-4531-AF63-9327AFCF2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060575"/>
            <a:ext cx="51831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1.9.2  ASIC</a:t>
            </a:r>
            <a:r>
              <a:rPr lang="zh-CN" altLang="en-US" sz="1800" b="1">
                <a:solidFill>
                  <a:schemeClr val="tx1"/>
                </a:solidFill>
              </a:rPr>
              <a:t>设计一般流程简述</a:t>
            </a:r>
            <a:r>
              <a:rPr lang="zh-CN" altLang="en-US" sz="180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27652" name="Picture 5">
            <a:extLst>
              <a:ext uri="{FF2B5EF4-FFF2-40B4-BE49-F238E27FC236}">
                <a16:creationId xmlns:a16="http://schemas.microsoft.com/office/drawing/2014/main" id="{6B233C19-B2B3-472E-8AA6-1227D7FBE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2708275"/>
            <a:ext cx="4824412" cy="316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F0343745-46A0-48B5-99ED-BBB2A69EC7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/>
              <a:t>1.10  </a:t>
            </a:r>
            <a:r>
              <a:rPr lang="zh-CN" altLang="en-US" b="1"/>
              <a:t>常用</a:t>
            </a:r>
            <a:r>
              <a:rPr lang="en-US" altLang="zh-CN" b="1"/>
              <a:t>EDA</a:t>
            </a:r>
            <a:r>
              <a:rPr lang="zh-CN" altLang="en-US" b="1"/>
              <a:t>工具 </a:t>
            </a:r>
          </a:p>
        </p:txBody>
      </p:sp>
      <p:sp>
        <p:nvSpPr>
          <p:cNvPr id="28675" name="Text Box 3">
            <a:extLst>
              <a:ext uri="{FF2B5EF4-FFF2-40B4-BE49-F238E27FC236}">
                <a16:creationId xmlns:a16="http://schemas.microsoft.com/office/drawing/2014/main" id="{2F8AD241-3ACF-492C-B563-1A86DB74F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133600"/>
            <a:ext cx="51831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1.10.1  </a:t>
            </a:r>
            <a:r>
              <a:rPr lang="zh-CN" altLang="en-US" sz="1800" b="1">
                <a:solidFill>
                  <a:schemeClr val="tx1"/>
                </a:solidFill>
              </a:rPr>
              <a:t>设计输入编辑器 </a:t>
            </a:r>
          </a:p>
        </p:txBody>
      </p:sp>
      <p:sp>
        <p:nvSpPr>
          <p:cNvPr id="28676" name="Text Box 4">
            <a:extLst>
              <a:ext uri="{FF2B5EF4-FFF2-40B4-BE49-F238E27FC236}">
                <a16:creationId xmlns:a16="http://schemas.microsoft.com/office/drawing/2014/main" id="{C00AF9DD-BC5A-46FF-A6B1-1356BCBBB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924175"/>
            <a:ext cx="51831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1.10.2  HDL</a:t>
            </a:r>
            <a:r>
              <a:rPr lang="zh-CN" altLang="en-US" sz="1800" b="1">
                <a:solidFill>
                  <a:schemeClr val="tx1"/>
                </a:solidFill>
              </a:rPr>
              <a:t>综合器</a:t>
            </a:r>
            <a:r>
              <a:rPr lang="zh-CN" altLang="en-US" sz="18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8677" name="Text Box 5">
            <a:extLst>
              <a:ext uri="{FF2B5EF4-FFF2-40B4-BE49-F238E27FC236}">
                <a16:creationId xmlns:a16="http://schemas.microsoft.com/office/drawing/2014/main" id="{39BB56E9-FF9C-4BC3-B0A2-DCA731F9A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860800"/>
            <a:ext cx="51831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1.10.3  </a:t>
            </a:r>
            <a:r>
              <a:rPr lang="zh-CN" altLang="en-US" sz="1800" b="1">
                <a:solidFill>
                  <a:schemeClr val="tx1"/>
                </a:solidFill>
              </a:rPr>
              <a:t>仿真器 </a:t>
            </a:r>
          </a:p>
        </p:txBody>
      </p:sp>
      <p:sp>
        <p:nvSpPr>
          <p:cNvPr id="28678" name="Text Box 6">
            <a:extLst>
              <a:ext uri="{FF2B5EF4-FFF2-40B4-BE49-F238E27FC236}">
                <a16:creationId xmlns:a16="http://schemas.microsoft.com/office/drawing/2014/main" id="{11C0B9F6-6EA9-4302-A6DA-2BB2F0F4B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724400"/>
            <a:ext cx="51831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1.10.4  </a:t>
            </a:r>
            <a:r>
              <a:rPr lang="zh-CN" altLang="en-US" sz="1800" b="1">
                <a:solidFill>
                  <a:schemeClr val="tx1"/>
                </a:solidFill>
              </a:rPr>
              <a:t>适配器</a:t>
            </a:r>
            <a:r>
              <a:rPr lang="zh-CN" altLang="en-US" sz="18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8679" name="Text Box 7">
            <a:extLst>
              <a:ext uri="{FF2B5EF4-FFF2-40B4-BE49-F238E27FC236}">
                <a16:creationId xmlns:a16="http://schemas.microsoft.com/office/drawing/2014/main" id="{16889C07-05E0-43C8-A1D1-5C99E36D2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661025"/>
            <a:ext cx="51831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1.10.5  </a:t>
            </a:r>
            <a:r>
              <a:rPr lang="zh-CN" altLang="en-US" sz="1800" b="1">
                <a:solidFill>
                  <a:schemeClr val="tx1"/>
                </a:solidFill>
              </a:rPr>
              <a:t>下载器</a:t>
            </a:r>
            <a:r>
              <a:rPr lang="zh-CN" altLang="en-US" sz="180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2F195-3F31-4BC4-A9DA-626F68989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世界前三名的</a:t>
            </a:r>
            <a:r>
              <a:rPr lang="en-US" altLang="zh-CN" dirty="0"/>
              <a:t>EDA</a:t>
            </a:r>
            <a:r>
              <a:rPr lang="zh-CN" altLang="en-US" dirty="0"/>
              <a:t>公司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8835DB7-3D9B-4D02-BAAA-52002AF6A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223535"/>
              </p:ext>
            </p:extLst>
          </p:nvPr>
        </p:nvGraphicFramePr>
        <p:xfrm>
          <a:off x="323528" y="1733336"/>
          <a:ext cx="8352929" cy="3312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1545521009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748314670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18332445"/>
                    </a:ext>
                  </a:extLst>
                </a:gridCol>
                <a:gridCol w="921703">
                  <a:extLst>
                    <a:ext uri="{9D8B030D-6E8A-4147-A177-3AD203B41FA5}">
                      <a16:colId xmlns:a16="http://schemas.microsoft.com/office/drawing/2014/main" val="33051342"/>
                    </a:ext>
                  </a:extLst>
                </a:gridCol>
                <a:gridCol w="1670586">
                  <a:extLst>
                    <a:ext uri="{9D8B030D-6E8A-4147-A177-3AD203B41FA5}">
                      <a16:colId xmlns:a16="http://schemas.microsoft.com/office/drawing/2014/main" val="132059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zh-CN" altLang="en-US" dirty="0"/>
                        <a:t>公司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zh-CN" altLang="en-US" dirty="0"/>
                        <a:t>收入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zh-CN" altLang="en-US" dirty="0"/>
                        <a:t>净收入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zh-CN" altLang="en-US" dirty="0"/>
                        <a:t>雇员数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zh-CN" altLang="en-US" dirty="0"/>
                        <a:t>备注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933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zh-CN" dirty="0"/>
                        <a:t>Synopsys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zh-CN" dirty="0"/>
                        <a:t>$3.121 billion USD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zh-CN" dirty="0"/>
                        <a:t>$432.5 million USD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zh-CN" dirty="0"/>
                        <a:t>12590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zh-CN" altLang="en-US" dirty="0"/>
                        <a:t>截止</a:t>
                      </a:r>
                      <a:r>
                        <a:rPr lang="en-US" altLang="zh-CN" dirty="0"/>
                        <a:t>2018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65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zh-CN" dirty="0"/>
                        <a:t>Cadence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$1.816 billion USD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zh-CN" dirty="0"/>
                        <a:t>$203 million USD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zh-CN" dirty="0"/>
                        <a:t>7094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zh-CN" altLang="en-US" dirty="0"/>
                        <a:t>截止</a:t>
                      </a:r>
                      <a:r>
                        <a:rPr lang="en-US" altLang="zh-CN" dirty="0"/>
                        <a:t>2016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015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zh-CN" dirty="0"/>
                        <a:t>Mentor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zh-CN" dirty="0"/>
                        <a:t>$1.28 billion USD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$155 million USD</a:t>
                      </a:r>
                      <a:endParaRPr lang="zh-CN" altLang="en-US" dirty="0"/>
                    </a:p>
                    <a:p>
                      <a:pPr>
                        <a:lnSpc>
                          <a:spcPct val="200000"/>
                        </a:lnSpc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zh-CN" dirty="0"/>
                        <a:t>5968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zh-CN" altLang="en-US" dirty="0"/>
                        <a:t>截止</a:t>
                      </a:r>
                      <a:r>
                        <a:rPr lang="en-US" altLang="zh-CN" dirty="0"/>
                        <a:t>2017</a:t>
                      </a:r>
                      <a:r>
                        <a:rPr lang="zh-CN" altLang="en-US" dirty="0"/>
                        <a:t>，此后被</a:t>
                      </a:r>
                      <a:r>
                        <a:rPr lang="en-US" altLang="zh-CN" dirty="0"/>
                        <a:t>Siemens</a:t>
                      </a:r>
                      <a:r>
                        <a:rPr lang="zh-CN" altLang="en-US" dirty="0"/>
                        <a:t>收购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512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4839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062D052E-D50E-4DFF-A6D6-D95A0C8D7E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1.11  </a:t>
            </a:r>
            <a:r>
              <a:rPr lang="en-US" altLang="zh-CN" b="1" dirty="0" err="1"/>
              <a:t>Vivado</a:t>
            </a:r>
            <a:r>
              <a:rPr lang="zh-CN" altLang="en-US" b="1" dirty="0"/>
              <a:t>概述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A2780B-EE86-BDFE-5042-0664424DD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40768"/>
            <a:ext cx="3270953" cy="5179939"/>
          </a:xfrm>
          <a:prstGeom prst="rect">
            <a:avLst/>
          </a:prstGeom>
        </p:spPr>
      </p:pic>
      <p:pic>
        <p:nvPicPr>
          <p:cNvPr id="29699" name="Picture 4">
            <a:extLst>
              <a:ext uri="{FF2B5EF4-FFF2-40B4-BE49-F238E27FC236}">
                <a16:creationId xmlns:a16="http://schemas.microsoft.com/office/drawing/2014/main" id="{84A680E6-8F16-4408-8D99-3FE1BEA38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137" y="2943480"/>
            <a:ext cx="7027863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76A18EAD-5D93-4FD4-AEC7-15530325AD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/>
              <a:t>1.12  IP</a:t>
            </a:r>
            <a:r>
              <a:rPr lang="zh-CN" altLang="en-US" b="1"/>
              <a:t>核</a:t>
            </a:r>
            <a:r>
              <a:rPr lang="zh-CN" altLang="en-US"/>
              <a:t> </a:t>
            </a:r>
          </a:p>
        </p:txBody>
      </p:sp>
      <p:sp>
        <p:nvSpPr>
          <p:cNvPr id="30723" name="Oval 3">
            <a:extLst>
              <a:ext uri="{FF2B5EF4-FFF2-40B4-BE49-F238E27FC236}">
                <a16:creationId xmlns:a16="http://schemas.microsoft.com/office/drawing/2014/main" id="{6E0F89FB-82F2-496D-A78A-C5D0B448F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4221163"/>
            <a:ext cx="1584325" cy="13684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chemeClr val="tx1"/>
                </a:solidFill>
              </a:rPr>
              <a:t>软</a:t>
            </a:r>
            <a:r>
              <a:rPr lang="en-US" altLang="zh-CN" sz="1800" b="1">
                <a:solidFill>
                  <a:schemeClr val="tx1"/>
                </a:solidFill>
              </a:rPr>
              <a:t>IP</a:t>
            </a:r>
          </a:p>
        </p:txBody>
      </p:sp>
      <p:sp>
        <p:nvSpPr>
          <p:cNvPr id="30724" name="Oval 4">
            <a:extLst>
              <a:ext uri="{FF2B5EF4-FFF2-40B4-BE49-F238E27FC236}">
                <a16:creationId xmlns:a16="http://schemas.microsoft.com/office/drawing/2014/main" id="{ED6BA75A-A6FD-46F4-AF52-DE6AC48C5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4292600"/>
            <a:ext cx="1584325" cy="13684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chemeClr val="tx1"/>
                </a:solidFill>
              </a:rPr>
              <a:t>固</a:t>
            </a:r>
            <a:r>
              <a:rPr lang="en-US" altLang="zh-CN" sz="1800" b="1">
                <a:solidFill>
                  <a:schemeClr val="tx1"/>
                </a:solidFill>
              </a:rPr>
              <a:t>IP</a:t>
            </a:r>
          </a:p>
        </p:txBody>
      </p:sp>
      <p:sp>
        <p:nvSpPr>
          <p:cNvPr id="30725" name="Oval 5">
            <a:extLst>
              <a:ext uri="{FF2B5EF4-FFF2-40B4-BE49-F238E27FC236}">
                <a16:creationId xmlns:a16="http://schemas.microsoft.com/office/drawing/2014/main" id="{1FAE55A4-C386-411C-976F-DAD78F0FD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4292600"/>
            <a:ext cx="1584325" cy="13684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chemeClr val="tx1"/>
                </a:solidFill>
              </a:rPr>
              <a:t>硬</a:t>
            </a:r>
            <a:r>
              <a:rPr lang="en-US" altLang="zh-CN" sz="1800" b="1">
                <a:solidFill>
                  <a:schemeClr val="tx1"/>
                </a:solidFill>
              </a:rPr>
              <a:t>IP </a:t>
            </a:r>
          </a:p>
        </p:txBody>
      </p:sp>
      <p:sp>
        <p:nvSpPr>
          <p:cNvPr id="19462" name="AutoShape 6">
            <a:extLst>
              <a:ext uri="{FF2B5EF4-FFF2-40B4-BE49-F238E27FC236}">
                <a16:creationId xmlns:a16="http://schemas.microsoft.com/office/drawing/2014/main" id="{BC234FA7-8065-4B1E-9693-7BA04B23F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708275"/>
            <a:ext cx="2447925" cy="863600"/>
          </a:xfrm>
          <a:prstGeom prst="downArrowCallout">
            <a:avLst>
              <a:gd name="adj1" fmla="val 70864"/>
              <a:gd name="adj2" fmla="val 70864"/>
              <a:gd name="adj3" fmla="val 16667"/>
              <a:gd name="adj4" fmla="val 66667"/>
            </a:avLst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>
                <a:solidFill>
                  <a:schemeClr val="bg2"/>
                </a:solidFill>
              </a:rPr>
              <a:t>IP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50716B34-C7EE-4E05-A493-41E32B70E2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/>
              <a:t>1.13  EDA</a:t>
            </a:r>
            <a:r>
              <a:rPr lang="zh-CN" altLang="en-US" b="1"/>
              <a:t>技术发展趋势管窥 </a:t>
            </a:r>
          </a:p>
        </p:txBody>
      </p:sp>
      <p:sp>
        <p:nvSpPr>
          <p:cNvPr id="31747" name="Text Box 3">
            <a:extLst>
              <a:ext uri="{FF2B5EF4-FFF2-40B4-BE49-F238E27FC236}">
                <a16:creationId xmlns:a16="http://schemas.microsoft.com/office/drawing/2014/main" id="{683BEB99-3EDD-4825-BDBD-725B00A18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2636838"/>
            <a:ext cx="7848600" cy="256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chemeClr val="bg2"/>
                </a:solidFill>
              </a:rPr>
              <a:t>☆ </a:t>
            </a:r>
            <a:r>
              <a:rPr lang="zh-CN" altLang="en-US" sz="1800" b="1" dirty="0">
                <a:solidFill>
                  <a:schemeClr val="tx1"/>
                </a:solidFill>
              </a:rPr>
              <a:t>在一个芯片上完成的系统级的集成已成为可能。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 dirty="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solidFill>
                  <a:schemeClr val="bg2"/>
                </a:solidFill>
              </a:rPr>
              <a:t>☆ </a:t>
            </a:r>
            <a:r>
              <a:rPr lang="zh-CN" altLang="en-US" sz="1800" b="1" dirty="0">
                <a:solidFill>
                  <a:schemeClr val="tx1"/>
                </a:solidFill>
              </a:rPr>
              <a:t>可编程逻辑器件开始进入传统的</a:t>
            </a:r>
            <a:r>
              <a:rPr lang="en-US" altLang="zh-CN" sz="1800" b="1" dirty="0">
                <a:solidFill>
                  <a:schemeClr val="tx1"/>
                </a:solidFill>
              </a:rPr>
              <a:t>ASIC</a:t>
            </a:r>
            <a:r>
              <a:rPr lang="zh-CN" altLang="en-US" sz="1800" b="1" dirty="0">
                <a:solidFill>
                  <a:schemeClr val="tx1"/>
                </a:solidFill>
              </a:rPr>
              <a:t>市场。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 dirty="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solidFill>
                  <a:schemeClr val="bg2"/>
                </a:solidFill>
              </a:rPr>
              <a:t>☆</a:t>
            </a:r>
            <a:r>
              <a:rPr lang="zh-CN" altLang="en-US" sz="1800" b="1" dirty="0">
                <a:solidFill>
                  <a:schemeClr val="tx1"/>
                </a:solidFill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</a:rPr>
              <a:t>EDA</a:t>
            </a:r>
            <a:r>
              <a:rPr lang="zh-CN" altLang="en-US" sz="1800" b="1" dirty="0">
                <a:solidFill>
                  <a:schemeClr val="tx1"/>
                </a:solidFill>
              </a:rPr>
              <a:t>工具和</a:t>
            </a:r>
            <a:r>
              <a:rPr lang="en-US" altLang="zh-CN" sz="1800" b="1" dirty="0">
                <a:solidFill>
                  <a:schemeClr val="tx1"/>
                </a:solidFill>
              </a:rPr>
              <a:t>IP</a:t>
            </a:r>
            <a:r>
              <a:rPr lang="zh-CN" altLang="en-US" sz="1800" b="1" dirty="0">
                <a:solidFill>
                  <a:schemeClr val="tx1"/>
                </a:solidFill>
              </a:rPr>
              <a:t>核应用更为广泛。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 dirty="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solidFill>
                  <a:schemeClr val="bg2"/>
                </a:solidFill>
              </a:rPr>
              <a:t>☆ </a:t>
            </a:r>
            <a:r>
              <a:rPr lang="zh-CN" altLang="en-US" sz="1800" b="1" dirty="0">
                <a:solidFill>
                  <a:schemeClr val="tx1"/>
                </a:solidFill>
              </a:rPr>
              <a:t>高性能的</a:t>
            </a:r>
            <a:r>
              <a:rPr lang="en-US" altLang="zh-CN" sz="1800" b="1" dirty="0">
                <a:solidFill>
                  <a:schemeClr val="tx1"/>
                </a:solidFill>
              </a:rPr>
              <a:t>EDA</a:t>
            </a:r>
            <a:r>
              <a:rPr lang="zh-CN" altLang="en-US" sz="1800" b="1" dirty="0">
                <a:solidFill>
                  <a:schemeClr val="tx1"/>
                </a:solidFill>
              </a:rPr>
              <a:t>工具得到长足的发展，其自动化和智能化程度不断提高。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 dirty="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solidFill>
                  <a:schemeClr val="bg2"/>
                </a:solidFill>
              </a:rPr>
              <a:t>☆ </a:t>
            </a:r>
            <a:r>
              <a:rPr lang="zh-CN" altLang="en-US" sz="1800" b="1" dirty="0">
                <a:solidFill>
                  <a:schemeClr val="tx1"/>
                </a:solidFill>
              </a:rPr>
              <a:t>计算机硬件平台性能大幅度提高，为复杂的</a:t>
            </a:r>
            <a:r>
              <a:rPr lang="en-US" altLang="zh-CN" sz="1800" b="1" dirty="0">
                <a:solidFill>
                  <a:schemeClr val="tx1"/>
                </a:solidFill>
              </a:rPr>
              <a:t>SOC</a:t>
            </a:r>
            <a:r>
              <a:rPr lang="zh-CN" altLang="en-US" sz="1800" b="1" dirty="0">
                <a:solidFill>
                  <a:schemeClr val="tx1"/>
                </a:solidFill>
              </a:rPr>
              <a:t>设计提供了物理基础。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8239BC1B-AEE7-42F8-8B04-20069F3CA3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EDA</a:t>
            </a:r>
            <a:r>
              <a:rPr lang="zh-CN" altLang="en-US"/>
              <a:t>的作用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A32F72-5C6C-4A89-92C0-78253A7A0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844824"/>
            <a:ext cx="7010400" cy="4114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利用硬件描述语言</a:t>
            </a:r>
            <a:r>
              <a:rPr lang="en-US" altLang="zh-CN" dirty="0"/>
              <a:t>HDL</a:t>
            </a:r>
            <a:r>
              <a:rPr lang="zh-CN" altLang="en-US" dirty="0"/>
              <a:t>和</a:t>
            </a:r>
            <a:r>
              <a:rPr lang="en-US" altLang="zh-CN" dirty="0"/>
              <a:t>EDA</a:t>
            </a:r>
            <a:r>
              <a:rPr lang="zh-CN" altLang="en-US" dirty="0"/>
              <a:t>软件来完成对系统硬件功能的实现</a:t>
            </a:r>
            <a:endParaRPr lang="en-US" altLang="zh-CN" dirty="0"/>
          </a:p>
          <a:p>
            <a:pPr eaLnBrk="1" hangingPunct="1">
              <a:defRPr/>
            </a:pPr>
            <a:r>
              <a:rPr lang="en-US" altLang="zh-CN" dirty="0"/>
              <a:t>EDA</a:t>
            </a:r>
            <a:r>
              <a:rPr lang="zh-CN" altLang="en-US" dirty="0"/>
              <a:t>软件平台</a:t>
            </a:r>
            <a:endParaRPr lang="en-US" altLang="zh-CN" dirty="0"/>
          </a:p>
          <a:p>
            <a:pPr lvl="1" eaLnBrk="1" hangingPunct="1">
              <a:defRPr/>
            </a:pPr>
            <a:r>
              <a:rPr lang="en-US" altLang="zh-CN" dirty="0"/>
              <a:t>HDL</a:t>
            </a:r>
            <a:r>
              <a:rPr lang="zh-CN" altLang="en-US" dirty="0"/>
              <a:t>设计文件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逻辑化简、逻辑分割、逻辑综合、结构综合、逻辑优化、仿真测试</a:t>
            </a:r>
            <a:endParaRPr lang="en-US" altLang="zh-CN" dirty="0"/>
          </a:p>
          <a:p>
            <a:pPr marL="342900" lvl="1" indent="-342900" eaLnBrk="1" hangingPunct="1"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r>
              <a:rPr lang="zh-CN" altLang="en-US" sz="3000" dirty="0">
                <a:solidFill>
                  <a:srgbClr val="FF0000"/>
                </a:solidFill>
              </a:rPr>
              <a:t>所以：这门课，必须动手，不动手就无感。让代码和电路关联上。</a:t>
            </a:r>
            <a:endParaRPr lang="en-US" altLang="zh-CN" sz="3000" dirty="0">
              <a:solidFill>
                <a:srgbClr val="FF0000"/>
              </a:solidFill>
            </a:endParaRPr>
          </a:p>
          <a:p>
            <a:pPr marL="342900" lvl="1" indent="-342900" eaLnBrk="1" hangingPunct="1"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endParaRPr lang="en-US" altLang="zh-CN" sz="3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CA679FD6-8B37-4380-BDB0-0CD85ED99D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微电子技术和现代电子技术的关系</a:t>
            </a:r>
          </a:p>
        </p:txBody>
      </p:sp>
      <p:sp>
        <p:nvSpPr>
          <p:cNvPr id="12291" name="内容占位符 2">
            <a:extLst>
              <a:ext uri="{FF2B5EF4-FFF2-40B4-BE49-F238E27FC236}">
                <a16:creationId xmlns:a16="http://schemas.microsoft.com/office/drawing/2014/main" id="{317C7364-748C-42FE-9E99-EAEB3F88E1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相互促进</a:t>
            </a:r>
            <a:endParaRPr lang="en-US" altLang="zh-CN"/>
          </a:p>
          <a:p>
            <a:pPr eaLnBrk="1" hangingPunct="1"/>
            <a:r>
              <a:rPr lang="zh-CN" altLang="en-US"/>
              <a:t>相互推动</a:t>
            </a:r>
            <a:endParaRPr lang="en-US" altLang="zh-CN"/>
          </a:p>
          <a:p>
            <a:pPr eaLnBrk="1" hangingPunct="1"/>
            <a:r>
              <a:rPr lang="zh-CN" altLang="en-US"/>
              <a:t>相互制约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>
            <a:extLst>
              <a:ext uri="{FF2B5EF4-FFF2-40B4-BE49-F238E27FC236}">
                <a16:creationId xmlns:a16="http://schemas.microsoft.com/office/drawing/2014/main" id="{FD152F84-8DD7-4508-96BD-C6D77542EC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EDA</a:t>
            </a:r>
            <a:r>
              <a:rPr lang="zh-CN" altLang="en-US"/>
              <a:t>是多学科知识的集大成</a:t>
            </a:r>
          </a:p>
        </p:txBody>
      </p:sp>
      <p:sp>
        <p:nvSpPr>
          <p:cNvPr id="13315" name="内容占位符 2">
            <a:extLst>
              <a:ext uri="{FF2B5EF4-FFF2-40B4-BE49-F238E27FC236}">
                <a16:creationId xmlns:a16="http://schemas.microsoft.com/office/drawing/2014/main" id="{B251CDBA-6170-41B1-875F-0C4C51B5E1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2125663"/>
            <a:ext cx="4632325" cy="3036887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/>
              <a:t>硬件实现</a:t>
            </a:r>
            <a:endParaRPr lang="en-US" altLang="zh-CN"/>
          </a:p>
          <a:p>
            <a:pPr lvl="1" eaLnBrk="1" hangingPunct="1"/>
            <a:r>
              <a:rPr lang="zh-CN" altLang="en-US"/>
              <a:t>大规模集成电路制造</a:t>
            </a:r>
            <a:endParaRPr lang="en-US" altLang="zh-CN"/>
          </a:p>
          <a:p>
            <a:pPr lvl="1" eaLnBrk="1" hangingPunct="1"/>
            <a:r>
              <a:rPr lang="en-US" altLang="zh-CN"/>
              <a:t>IC</a:t>
            </a:r>
            <a:r>
              <a:rPr lang="zh-CN" altLang="en-US"/>
              <a:t>版图设计技术</a:t>
            </a:r>
            <a:endParaRPr lang="en-US" altLang="zh-CN"/>
          </a:p>
          <a:p>
            <a:pPr lvl="1" eaLnBrk="1" hangingPunct="1"/>
            <a:r>
              <a:rPr lang="en-US" altLang="zh-CN"/>
              <a:t>ASIC</a:t>
            </a:r>
            <a:r>
              <a:rPr lang="zh-CN" altLang="en-US"/>
              <a:t>测试和封装</a:t>
            </a:r>
            <a:endParaRPr lang="en-US" altLang="zh-CN"/>
          </a:p>
          <a:p>
            <a:pPr lvl="1" eaLnBrk="1" hangingPunct="1"/>
            <a:r>
              <a:rPr lang="en-US" altLang="zh-CN"/>
              <a:t>FPGA</a:t>
            </a:r>
            <a:r>
              <a:rPr lang="zh-CN" altLang="en-US"/>
              <a:t>、</a:t>
            </a:r>
            <a:r>
              <a:rPr lang="en-US" altLang="zh-CN"/>
              <a:t>CPLD</a:t>
            </a:r>
          </a:p>
          <a:p>
            <a:pPr lvl="1" eaLnBrk="1" hangingPunct="1"/>
            <a:r>
              <a:rPr lang="zh-CN" altLang="en-US"/>
              <a:t>自动测试技术</a:t>
            </a:r>
          </a:p>
        </p:txBody>
      </p:sp>
      <p:sp>
        <p:nvSpPr>
          <p:cNvPr id="13316" name="内容占位符 2">
            <a:extLst>
              <a:ext uri="{FF2B5EF4-FFF2-40B4-BE49-F238E27FC236}">
                <a16:creationId xmlns:a16="http://schemas.microsoft.com/office/drawing/2014/main" id="{FF141869-C583-4961-9991-3DD799BF6DA7}"/>
              </a:ext>
            </a:extLst>
          </p:cNvPr>
          <p:cNvSpPr txBox="1">
            <a:spLocks/>
          </p:cNvSpPr>
          <p:nvPr/>
        </p:nvSpPr>
        <p:spPr bwMode="auto">
          <a:xfrm>
            <a:off x="4787900" y="2125663"/>
            <a:ext cx="3816350" cy="303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计算机辅助工程方面</a:t>
            </a:r>
            <a:endParaRPr lang="en-US" altLang="zh-CN"/>
          </a:p>
          <a:p>
            <a:pPr lvl="1" eaLnBrk="1" hangingPunct="1"/>
            <a:r>
              <a:rPr lang="en-US" altLang="zh-CN"/>
              <a:t>CAD</a:t>
            </a:r>
          </a:p>
          <a:p>
            <a:pPr lvl="1" eaLnBrk="1" hangingPunct="1"/>
            <a:r>
              <a:rPr lang="en-US" altLang="zh-CN"/>
              <a:t>CAM</a:t>
            </a:r>
          </a:p>
          <a:p>
            <a:pPr lvl="1" eaLnBrk="1" hangingPunct="1"/>
            <a:r>
              <a:rPr lang="en-US" altLang="zh-CN"/>
              <a:t>CAT</a:t>
            </a:r>
          </a:p>
          <a:p>
            <a:pPr lvl="1" eaLnBrk="1" hangingPunct="1"/>
            <a:r>
              <a:rPr lang="en-US" altLang="zh-CN"/>
              <a:t>CAE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8AE85EBC-3795-4333-84B6-385F2CA165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/>
              <a:t>1.1  EDA</a:t>
            </a:r>
            <a:r>
              <a:rPr lang="zh-CN" altLang="en-US" b="1"/>
              <a:t>技术及其发展</a:t>
            </a:r>
            <a:r>
              <a:rPr lang="zh-CN" altLang="en-US"/>
              <a:t> </a:t>
            </a:r>
          </a:p>
        </p:txBody>
      </p:sp>
      <p:grpSp>
        <p:nvGrpSpPr>
          <p:cNvPr id="14339" name="Group 3">
            <a:extLst>
              <a:ext uri="{FF2B5EF4-FFF2-40B4-BE49-F238E27FC236}">
                <a16:creationId xmlns:a16="http://schemas.microsoft.com/office/drawing/2014/main" id="{5C5F3EBF-8C45-495B-972B-8E8A51AA7E49}"/>
              </a:ext>
            </a:extLst>
          </p:cNvPr>
          <p:cNvGrpSpPr>
            <a:grpSpLocks/>
          </p:cNvGrpSpPr>
          <p:nvPr/>
        </p:nvGrpSpPr>
        <p:grpSpPr bwMode="auto">
          <a:xfrm>
            <a:off x="1187450" y="3213100"/>
            <a:ext cx="1655763" cy="1427163"/>
            <a:chOff x="748" y="2024"/>
            <a:chExt cx="1043" cy="899"/>
          </a:xfrm>
        </p:grpSpPr>
        <p:sp>
          <p:nvSpPr>
            <p:cNvPr id="4100" name="AutoShape 4">
              <a:extLst>
                <a:ext uri="{FF2B5EF4-FFF2-40B4-BE49-F238E27FC236}">
                  <a16:creationId xmlns:a16="http://schemas.microsoft.com/office/drawing/2014/main" id="{4663265F-CDA4-4E76-B6EB-3C259C47D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2024"/>
              <a:ext cx="908" cy="363"/>
            </a:xfrm>
            <a:prstGeom prst="flowChartMagneticDisk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4348" name="Text Box 5">
              <a:extLst>
                <a:ext uri="{FF2B5EF4-FFF2-40B4-BE49-F238E27FC236}">
                  <a16:creationId xmlns:a16="http://schemas.microsoft.com/office/drawing/2014/main" id="{2D153912-7A3B-43F8-8378-784216C526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" y="2432"/>
              <a:ext cx="1043" cy="4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20</a:t>
              </a:r>
              <a:r>
                <a:rPr lang="zh-CN" altLang="en-US" sz="1800">
                  <a:solidFill>
                    <a:schemeClr val="tx1"/>
                  </a:solidFill>
                </a:rPr>
                <a:t>世纪</a:t>
              </a:r>
              <a:r>
                <a:rPr lang="en-US" altLang="zh-CN" sz="1800">
                  <a:solidFill>
                    <a:schemeClr val="tx1"/>
                  </a:solidFill>
                </a:rPr>
                <a:t>70</a:t>
              </a:r>
              <a:r>
                <a:rPr lang="zh-CN" altLang="en-US" sz="1800">
                  <a:solidFill>
                    <a:schemeClr val="tx1"/>
                  </a:solidFill>
                </a:rPr>
                <a:t>年代 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chemeClr val="tx1"/>
                  </a:solidFill>
                </a:rPr>
                <a:t>EDA</a:t>
              </a:r>
              <a:r>
                <a:rPr lang="zh-CN" altLang="en-US" sz="1800" b="1">
                  <a:solidFill>
                    <a:schemeClr val="tx1"/>
                  </a:solidFill>
                </a:rPr>
                <a:t>技术雏形</a:t>
              </a:r>
            </a:p>
          </p:txBody>
        </p:sp>
      </p:grpSp>
      <p:grpSp>
        <p:nvGrpSpPr>
          <p:cNvPr id="14340" name="Group 6">
            <a:extLst>
              <a:ext uri="{FF2B5EF4-FFF2-40B4-BE49-F238E27FC236}">
                <a16:creationId xmlns:a16="http://schemas.microsoft.com/office/drawing/2014/main" id="{9EC31A6F-BC81-4EF0-9651-89FA135129E3}"/>
              </a:ext>
            </a:extLst>
          </p:cNvPr>
          <p:cNvGrpSpPr>
            <a:grpSpLocks/>
          </p:cNvGrpSpPr>
          <p:nvPr/>
        </p:nvGrpSpPr>
        <p:grpSpPr bwMode="auto">
          <a:xfrm>
            <a:off x="3492500" y="3860800"/>
            <a:ext cx="2232025" cy="1643063"/>
            <a:chOff x="2200" y="2432"/>
            <a:chExt cx="1406" cy="1035"/>
          </a:xfrm>
        </p:grpSpPr>
        <p:sp>
          <p:nvSpPr>
            <p:cNvPr id="4103" name="AutoShape 7">
              <a:extLst>
                <a:ext uri="{FF2B5EF4-FFF2-40B4-BE49-F238E27FC236}">
                  <a16:creationId xmlns:a16="http://schemas.microsoft.com/office/drawing/2014/main" id="{29785AAB-87A6-4927-B487-211A7D753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2432"/>
              <a:ext cx="998" cy="544"/>
            </a:xfrm>
            <a:prstGeom prst="flowChartMagneticDisk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4346" name="Text Box 8">
              <a:extLst>
                <a:ext uri="{FF2B5EF4-FFF2-40B4-BE49-F238E27FC236}">
                  <a16:creationId xmlns:a16="http://schemas.microsoft.com/office/drawing/2014/main" id="{EA88D91F-D862-44E9-BBE5-69FBC2CB36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" y="2976"/>
              <a:ext cx="1406" cy="4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20</a:t>
              </a:r>
              <a:r>
                <a:rPr lang="zh-CN" altLang="en-US" sz="1800">
                  <a:solidFill>
                    <a:schemeClr val="tx1"/>
                  </a:solidFill>
                </a:rPr>
                <a:t>世纪</a:t>
              </a:r>
              <a:r>
                <a:rPr lang="en-US" altLang="zh-CN" sz="1800">
                  <a:solidFill>
                    <a:schemeClr val="tx1"/>
                  </a:solidFill>
                </a:rPr>
                <a:t>80</a:t>
              </a:r>
              <a:r>
                <a:rPr lang="zh-CN" altLang="en-US" sz="1800">
                  <a:solidFill>
                    <a:schemeClr val="tx1"/>
                  </a:solidFill>
                </a:rPr>
                <a:t>年代</a:t>
              </a: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chemeClr val="tx1"/>
                  </a:solidFill>
                </a:rPr>
                <a:t>EDA</a:t>
              </a:r>
              <a:r>
                <a:rPr lang="zh-CN" altLang="en-US" sz="1800" b="1">
                  <a:solidFill>
                    <a:schemeClr val="tx1"/>
                  </a:solidFill>
                </a:rPr>
                <a:t>技术基础形成</a:t>
              </a:r>
            </a:p>
          </p:txBody>
        </p:sp>
      </p:grpSp>
      <p:grpSp>
        <p:nvGrpSpPr>
          <p:cNvPr id="14341" name="Group 9">
            <a:extLst>
              <a:ext uri="{FF2B5EF4-FFF2-40B4-BE49-F238E27FC236}">
                <a16:creationId xmlns:a16="http://schemas.microsoft.com/office/drawing/2014/main" id="{BADA132F-2F23-413C-AFD4-7DECE3977139}"/>
              </a:ext>
            </a:extLst>
          </p:cNvPr>
          <p:cNvGrpSpPr>
            <a:grpSpLocks/>
          </p:cNvGrpSpPr>
          <p:nvPr/>
        </p:nvGrpSpPr>
        <p:grpSpPr bwMode="auto">
          <a:xfrm>
            <a:off x="6011863" y="4365625"/>
            <a:ext cx="2447925" cy="1931988"/>
            <a:chOff x="3787" y="2750"/>
            <a:chExt cx="1542" cy="1217"/>
          </a:xfrm>
        </p:grpSpPr>
        <p:sp>
          <p:nvSpPr>
            <p:cNvPr id="4106" name="AutoShape 10">
              <a:extLst>
                <a:ext uri="{FF2B5EF4-FFF2-40B4-BE49-F238E27FC236}">
                  <a16:creationId xmlns:a16="http://schemas.microsoft.com/office/drawing/2014/main" id="{BBF67222-5DD1-4674-A651-0559FECC2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8" y="2750"/>
              <a:ext cx="1179" cy="726"/>
            </a:xfrm>
            <a:prstGeom prst="flowChartMagneticDisk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4344" name="Text Box 11">
              <a:extLst>
                <a:ext uri="{FF2B5EF4-FFF2-40B4-BE49-F238E27FC236}">
                  <a16:creationId xmlns:a16="http://schemas.microsoft.com/office/drawing/2014/main" id="{CEB0313A-F5DF-4C52-919C-3A64D345DC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" y="3476"/>
              <a:ext cx="1542" cy="4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20</a:t>
              </a:r>
              <a:r>
                <a:rPr lang="zh-CN" altLang="en-US" sz="1800">
                  <a:solidFill>
                    <a:schemeClr val="tx1"/>
                  </a:solidFill>
                </a:rPr>
                <a:t>世纪</a:t>
              </a:r>
              <a:r>
                <a:rPr lang="en-US" altLang="zh-CN" sz="1800">
                  <a:solidFill>
                    <a:schemeClr val="tx1"/>
                  </a:solidFill>
                </a:rPr>
                <a:t>90</a:t>
              </a:r>
              <a:r>
                <a:rPr lang="zh-CN" altLang="en-US" sz="1800">
                  <a:solidFill>
                    <a:schemeClr val="tx1"/>
                  </a:solidFill>
                </a:rPr>
                <a:t>年代</a:t>
              </a: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chemeClr val="tx1"/>
                  </a:solidFill>
                </a:rPr>
                <a:t>EDA</a:t>
              </a:r>
              <a:r>
                <a:rPr lang="zh-CN" altLang="en-US" sz="1800" b="1">
                  <a:solidFill>
                    <a:schemeClr val="tx1"/>
                  </a:solidFill>
                </a:rPr>
                <a:t>技术成熟和实用</a:t>
              </a:r>
              <a:r>
                <a:rPr lang="zh-CN" altLang="en-US" sz="1800">
                  <a:solidFill>
                    <a:schemeClr val="tx1"/>
                  </a:solidFill>
                </a:rPr>
                <a:t>  </a:t>
              </a:r>
            </a:p>
          </p:txBody>
        </p:sp>
      </p:grpSp>
      <p:sp>
        <p:nvSpPr>
          <p:cNvPr id="14342" name="Text Box 13">
            <a:extLst>
              <a:ext uri="{FF2B5EF4-FFF2-40B4-BE49-F238E27FC236}">
                <a16:creationId xmlns:a16="http://schemas.microsoft.com/office/drawing/2014/main" id="{CFB514E4-FEB3-43C1-8E30-90EDFBB91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2276475"/>
            <a:ext cx="5616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EDA</a:t>
            </a:r>
            <a:r>
              <a:rPr lang="zh-CN" altLang="en-US" sz="1800" b="1">
                <a:solidFill>
                  <a:schemeClr val="tx1"/>
                </a:solidFill>
              </a:rPr>
              <a:t>（</a:t>
            </a:r>
            <a:r>
              <a:rPr lang="en-US" altLang="zh-CN" sz="1800" b="1">
                <a:solidFill>
                  <a:schemeClr val="tx1"/>
                </a:solidFill>
              </a:rPr>
              <a:t>Electronic Design Automation</a:t>
            </a:r>
            <a:r>
              <a:rPr lang="zh-CN" altLang="en-US" sz="1800" b="1">
                <a:solidFill>
                  <a:schemeClr val="tx1"/>
                </a:solidFill>
              </a:rPr>
              <a:t>）技术。 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0EFBFBE8-6D9A-49DF-B634-EAE723DECE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46225" y="201613"/>
            <a:ext cx="6946900" cy="1446212"/>
          </a:xfrm>
        </p:spPr>
        <p:txBody>
          <a:bodyPr/>
          <a:lstStyle/>
          <a:p>
            <a:pPr eaLnBrk="1" hangingPunct="1"/>
            <a:r>
              <a:rPr lang="en-US" altLang="zh-CN" b="1"/>
              <a:t>1.1 EDA</a:t>
            </a:r>
            <a:r>
              <a:rPr lang="zh-CN" altLang="en-US" b="1"/>
              <a:t>技术及其发展</a:t>
            </a:r>
            <a:r>
              <a:rPr lang="zh-CN" altLang="en-US"/>
              <a:t> </a:t>
            </a:r>
          </a:p>
        </p:txBody>
      </p:sp>
      <p:sp>
        <p:nvSpPr>
          <p:cNvPr id="5123" name="AutoShape 3">
            <a:extLst>
              <a:ext uri="{FF2B5EF4-FFF2-40B4-BE49-F238E27FC236}">
                <a16:creationId xmlns:a16="http://schemas.microsoft.com/office/drawing/2014/main" id="{B4C9FAC4-4064-49EB-A138-0D485AF2A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2852738"/>
            <a:ext cx="1655762" cy="1295400"/>
          </a:xfrm>
          <a:prstGeom prst="cloudCallout">
            <a:avLst>
              <a:gd name="adj1" fmla="val 84514"/>
              <a:gd name="adj2" fmla="val -84190"/>
            </a:avLst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 altLang="zh-CN" b="1"/>
          </a:p>
          <a:p>
            <a:pPr algn="ctr" eaLnBrk="1" hangingPunct="1">
              <a:defRPr/>
            </a:pPr>
            <a:r>
              <a:rPr lang="en-US" altLang="zh-CN" b="1"/>
              <a:t>21</a:t>
            </a:r>
            <a:r>
              <a:rPr lang="zh-CN" altLang="en-US" b="1"/>
              <a:t>世纪后</a:t>
            </a:r>
          </a:p>
        </p:txBody>
      </p:sp>
      <p:grpSp>
        <p:nvGrpSpPr>
          <p:cNvPr id="15364" name="Group 4">
            <a:extLst>
              <a:ext uri="{FF2B5EF4-FFF2-40B4-BE49-F238E27FC236}">
                <a16:creationId xmlns:a16="http://schemas.microsoft.com/office/drawing/2014/main" id="{4BA9F184-F42F-4581-BAF8-8625F6DADB7B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1844675"/>
            <a:ext cx="8280400" cy="4346575"/>
            <a:chOff x="567" y="1117"/>
            <a:chExt cx="4944" cy="2738"/>
          </a:xfrm>
        </p:grpSpPr>
        <p:sp>
          <p:nvSpPr>
            <p:cNvPr id="15365" name="Text Box 5">
              <a:extLst>
                <a:ext uri="{FF2B5EF4-FFF2-40B4-BE49-F238E27FC236}">
                  <a16:creationId xmlns:a16="http://schemas.microsoft.com/office/drawing/2014/main" id="{A18843C8-4591-4D7A-B809-F2CAA95F29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" y="1117"/>
              <a:ext cx="3266" cy="1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chemeClr val="bg2"/>
                  </a:solidFill>
                </a:rPr>
                <a:t>●</a:t>
              </a:r>
              <a:r>
                <a:rPr lang="zh-CN" altLang="en-US" sz="1800" b="1" dirty="0">
                  <a:solidFill>
                    <a:schemeClr val="tx1"/>
                  </a:solidFill>
                </a:rPr>
                <a:t>使电子设计成果以自主知识产权</a:t>
              </a:r>
              <a:r>
                <a:rPr lang="en-US" altLang="zh-CN" sz="1800" b="1" dirty="0">
                  <a:solidFill>
                    <a:schemeClr val="tx1"/>
                  </a:solidFill>
                </a:rPr>
                <a:t>(IP)</a:t>
              </a:r>
              <a:r>
                <a:rPr lang="zh-CN" altLang="en-US" sz="1800" b="1" dirty="0">
                  <a:solidFill>
                    <a:schemeClr val="tx1"/>
                  </a:solidFill>
                </a:rPr>
                <a:t>的方式得以明确表达和确认成为可能。</a:t>
              </a:r>
              <a:r>
                <a:rPr lang="zh-CN" altLang="en-US" sz="1800" dirty="0">
                  <a:solidFill>
                    <a:schemeClr val="tx1"/>
                  </a:solidFill>
                </a:rPr>
                <a:t> </a:t>
              </a:r>
              <a:r>
                <a:rPr lang="zh-CN" altLang="en-US" sz="1800" dirty="0">
                  <a:solidFill>
                    <a:srgbClr val="FF0000"/>
                  </a:solidFill>
                </a:rPr>
                <a:t>（</a:t>
              </a:r>
              <a:r>
                <a:rPr lang="en-US" altLang="zh-CN" sz="1800" dirty="0">
                  <a:solidFill>
                    <a:srgbClr val="FF0000"/>
                  </a:solidFill>
                </a:rPr>
                <a:t>ARM</a:t>
              </a:r>
              <a:r>
                <a:rPr lang="zh-CN" altLang="en-US" sz="1800" dirty="0">
                  <a:solidFill>
                    <a:srgbClr val="FF0000"/>
                  </a:solidFill>
                </a:rPr>
                <a:t>公司等只有设计的公司，设计与制造分离）</a:t>
              </a:r>
              <a:endParaRPr lang="zh-CN" altLang="en-US" sz="1800" dirty="0">
                <a:solidFill>
                  <a:schemeClr val="tx1"/>
                </a:solidFill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chemeClr val="bg2"/>
                  </a:solidFill>
                </a:rPr>
                <a:t>●</a:t>
              </a:r>
              <a:r>
                <a:rPr lang="zh-CN" altLang="en-US" sz="1800" b="1" dirty="0">
                  <a:solidFill>
                    <a:schemeClr val="tx1"/>
                  </a:solidFill>
                </a:rPr>
                <a:t>在仿真验证和设计两方面都支持标准硬件描述语言的功能强大的</a:t>
              </a:r>
              <a:r>
                <a:rPr lang="en-US" altLang="zh-CN" sz="1800" b="1" dirty="0">
                  <a:solidFill>
                    <a:schemeClr val="tx1"/>
                  </a:solidFill>
                </a:rPr>
                <a:t>EDA</a:t>
              </a:r>
              <a:r>
                <a:rPr lang="zh-CN" altLang="en-US" sz="1800" b="1" dirty="0">
                  <a:solidFill>
                    <a:schemeClr val="tx1"/>
                  </a:solidFill>
                </a:rPr>
                <a:t>软件不断推出。</a:t>
              </a:r>
              <a:r>
                <a:rPr lang="zh-CN" altLang="en-US" sz="1800" dirty="0">
                  <a:solidFill>
                    <a:schemeClr val="tx1"/>
                  </a:solidFill>
                </a:rPr>
                <a:t> </a:t>
              </a:r>
              <a:endParaRPr lang="zh-CN" altLang="en-US" sz="1800" b="1" dirty="0">
                <a:solidFill>
                  <a:schemeClr val="tx1"/>
                </a:solidFill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chemeClr val="bg2"/>
                  </a:solidFill>
                </a:rPr>
                <a:t>●</a:t>
              </a:r>
              <a:r>
                <a:rPr lang="zh-CN" altLang="en-US" sz="1800" b="1" dirty="0">
                  <a:solidFill>
                    <a:schemeClr val="tx1"/>
                  </a:solidFill>
                </a:rPr>
                <a:t>电子技术全方位进入</a:t>
              </a:r>
              <a:r>
                <a:rPr lang="en-US" altLang="zh-CN" sz="1800" b="1" dirty="0">
                  <a:solidFill>
                    <a:schemeClr val="tx1"/>
                  </a:solidFill>
                </a:rPr>
                <a:t>EDA</a:t>
              </a:r>
              <a:r>
                <a:rPr lang="zh-CN" altLang="en-US" sz="1800" b="1" dirty="0">
                  <a:solidFill>
                    <a:schemeClr val="tx1"/>
                  </a:solidFill>
                </a:rPr>
                <a:t>时代。</a:t>
              </a:r>
              <a:r>
                <a:rPr lang="zh-CN" altLang="en-US" sz="1800" dirty="0">
                  <a:solidFill>
                    <a:schemeClr val="tx1"/>
                  </a:solidFill>
                </a:rPr>
                <a:t> </a:t>
              </a:r>
              <a:endParaRPr lang="zh-CN" altLang="en-US" sz="1800" b="1" dirty="0">
                <a:solidFill>
                  <a:schemeClr val="tx1"/>
                </a:solidFill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chemeClr val="bg2"/>
                  </a:solidFill>
                </a:rPr>
                <a:t>●</a:t>
              </a:r>
              <a:r>
                <a:rPr lang="zh-CN" altLang="en-US" sz="1800" b="1" dirty="0">
                  <a:solidFill>
                    <a:schemeClr val="tx1"/>
                  </a:solidFill>
                </a:rPr>
                <a:t>电子领域各学科的界限更加模糊，更互为包容。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800" b="1" dirty="0">
                <a:solidFill>
                  <a:schemeClr val="bg2"/>
                </a:solidFill>
              </a:endParaRPr>
            </a:p>
          </p:txBody>
        </p:sp>
        <p:sp>
          <p:nvSpPr>
            <p:cNvPr id="15366" name="Text Box 6">
              <a:extLst>
                <a:ext uri="{FF2B5EF4-FFF2-40B4-BE49-F238E27FC236}">
                  <a16:creationId xmlns:a16="http://schemas.microsoft.com/office/drawing/2014/main" id="{70EB639A-FF29-4B0B-9BEA-1CD1DC87FD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2750"/>
              <a:ext cx="4944" cy="11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chemeClr val="bg2"/>
                  </a:solidFill>
                </a:rPr>
                <a:t>●</a:t>
              </a:r>
              <a:r>
                <a:rPr lang="zh-CN" altLang="en-US" sz="1800" b="1" dirty="0">
                  <a:solidFill>
                    <a:schemeClr val="tx1"/>
                  </a:solidFill>
                </a:rPr>
                <a:t>更大规模的</a:t>
              </a:r>
              <a:r>
                <a:rPr lang="en-US" altLang="zh-CN" sz="1800" b="1" dirty="0">
                  <a:solidFill>
                    <a:schemeClr val="tx1"/>
                  </a:solidFill>
                </a:rPr>
                <a:t>FPGA</a:t>
              </a:r>
              <a:r>
                <a:rPr lang="zh-CN" altLang="en-US" sz="1800" b="1" dirty="0">
                  <a:solidFill>
                    <a:schemeClr val="tx1"/>
                  </a:solidFill>
                </a:rPr>
                <a:t>和</a:t>
              </a:r>
              <a:r>
                <a:rPr lang="en-US" altLang="zh-CN" sz="1800" b="1" dirty="0">
                  <a:solidFill>
                    <a:schemeClr val="tx1"/>
                  </a:solidFill>
                </a:rPr>
                <a:t>CPLD</a:t>
              </a:r>
              <a:r>
                <a:rPr lang="zh-CN" altLang="en-US" sz="1800" b="1" dirty="0">
                  <a:solidFill>
                    <a:schemeClr val="tx1"/>
                  </a:solidFill>
                </a:rPr>
                <a:t>器件的不断推出。</a:t>
              </a:r>
              <a:r>
                <a:rPr lang="zh-CN" altLang="en-US" sz="1800" dirty="0">
                  <a:solidFill>
                    <a:schemeClr val="tx1"/>
                  </a:solidFill>
                </a:rPr>
                <a:t>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chemeClr val="bg2"/>
                  </a:solidFill>
                </a:rPr>
                <a:t>●</a:t>
              </a:r>
              <a:r>
                <a:rPr lang="zh-CN" altLang="en-US" sz="1800" b="1" dirty="0">
                  <a:solidFill>
                    <a:schemeClr val="tx1"/>
                  </a:solidFill>
                </a:rPr>
                <a:t>基于</a:t>
              </a:r>
              <a:r>
                <a:rPr lang="en-US" altLang="zh-CN" sz="1800" b="1" dirty="0">
                  <a:solidFill>
                    <a:schemeClr val="tx1"/>
                  </a:solidFill>
                </a:rPr>
                <a:t>EDA</a:t>
              </a:r>
              <a:r>
                <a:rPr lang="zh-CN" altLang="en-US" sz="1800" b="1" dirty="0">
                  <a:solidFill>
                    <a:schemeClr val="tx1"/>
                  </a:solidFill>
                </a:rPr>
                <a:t>工具的用于</a:t>
              </a:r>
              <a:r>
                <a:rPr lang="en-US" altLang="zh-CN" sz="1800" b="1" dirty="0">
                  <a:solidFill>
                    <a:schemeClr val="tx1"/>
                  </a:solidFill>
                </a:rPr>
                <a:t>ASIC</a:t>
              </a:r>
              <a:r>
                <a:rPr lang="zh-CN" altLang="en-US" sz="1800" b="1" dirty="0">
                  <a:solidFill>
                    <a:schemeClr val="tx1"/>
                  </a:solidFill>
                </a:rPr>
                <a:t>设计的标准单元已涵盖大规模电子系统及复杂</a:t>
              </a:r>
              <a:r>
                <a:rPr lang="en-US" altLang="zh-CN" sz="1800" b="1" dirty="0">
                  <a:solidFill>
                    <a:schemeClr val="tx1"/>
                  </a:solidFill>
                </a:rPr>
                <a:t>IP</a:t>
              </a:r>
              <a:r>
                <a:rPr lang="zh-CN" altLang="en-US" sz="1800" b="1" dirty="0">
                  <a:solidFill>
                    <a:schemeClr val="tx1"/>
                  </a:solidFill>
                </a:rPr>
                <a:t>核模块</a:t>
              </a:r>
              <a:r>
                <a:rPr lang="zh-CN" altLang="en-US" sz="1800" dirty="0">
                  <a:solidFill>
                    <a:schemeClr val="tx1"/>
                  </a:solidFill>
                </a:rPr>
                <a:t> </a:t>
              </a:r>
              <a:r>
                <a:rPr lang="zh-CN" altLang="en-US" sz="1800" b="1" dirty="0">
                  <a:solidFill>
                    <a:schemeClr val="tx1"/>
                  </a:solidFill>
                </a:rPr>
                <a:t>。</a:t>
              </a:r>
              <a:r>
                <a:rPr lang="zh-CN" altLang="en-US" sz="1800" dirty="0">
                  <a:solidFill>
                    <a:schemeClr val="tx1"/>
                  </a:solidFill>
                </a:rPr>
                <a:t>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chemeClr val="bg2"/>
                  </a:solidFill>
                </a:rPr>
                <a:t>●</a:t>
              </a:r>
              <a:r>
                <a:rPr lang="zh-CN" altLang="en-US" sz="1800" b="1" dirty="0">
                  <a:solidFill>
                    <a:schemeClr val="tx1"/>
                  </a:solidFill>
                </a:rPr>
                <a:t> 软硬</a:t>
              </a:r>
              <a:r>
                <a:rPr lang="en-US" altLang="zh-CN" sz="1800" b="1" dirty="0">
                  <a:solidFill>
                    <a:schemeClr val="tx1"/>
                  </a:solidFill>
                </a:rPr>
                <a:t>IP</a:t>
              </a:r>
              <a:r>
                <a:rPr lang="zh-CN" altLang="en-US" sz="1800" b="1" dirty="0">
                  <a:solidFill>
                    <a:schemeClr val="tx1"/>
                  </a:solidFill>
                </a:rPr>
                <a:t>核在电子行业的产业领域广泛应用。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chemeClr val="bg2"/>
                  </a:solidFill>
                </a:rPr>
                <a:t>● </a:t>
              </a:r>
              <a:r>
                <a:rPr lang="en-US" altLang="zh-CN" sz="1800" b="1" dirty="0">
                  <a:solidFill>
                    <a:schemeClr val="tx1"/>
                  </a:solidFill>
                </a:rPr>
                <a:t>SoC</a:t>
              </a:r>
              <a:r>
                <a:rPr lang="zh-CN" altLang="en-US" sz="1800" b="1" dirty="0">
                  <a:solidFill>
                    <a:schemeClr val="tx1"/>
                  </a:solidFill>
                </a:rPr>
                <a:t>高效低成本设计技术的成熟。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chemeClr val="bg2"/>
                  </a:solidFill>
                </a:rPr>
                <a:t>●</a:t>
              </a:r>
              <a:r>
                <a:rPr lang="zh-CN" altLang="en-US" sz="1800" b="1" dirty="0">
                  <a:solidFill>
                    <a:schemeClr val="tx1"/>
                  </a:solidFill>
                </a:rPr>
                <a:t> 复杂电子系统的设计和验证趋于简单。</a:t>
              </a:r>
            </a:p>
          </p:txBody>
        </p:sp>
      </p:grp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098F4E3-C002-4E58-8136-2E1E7E5FD7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/>
              <a:t>1.2</a:t>
            </a:r>
            <a:r>
              <a:rPr lang="zh-CN" altLang="en-US" b="1"/>
              <a:t>　</a:t>
            </a:r>
            <a:r>
              <a:rPr lang="en-US" altLang="zh-CN" b="1"/>
              <a:t>EDA</a:t>
            </a:r>
            <a:r>
              <a:rPr lang="zh-CN" altLang="en-US" b="1"/>
              <a:t>技术实现目标 </a:t>
            </a:r>
          </a:p>
        </p:txBody>
      </p:sp>
      <p:pic>
        <p:nvPicPr>
          <p:cNvPr id="16387" name="Picture 3">
            <a:extLst>
              <a:ext uri="{FF2B5EF4-FFF2-40B4-BE49-F238E27FC236}">
                <a16:creationId xmlns:a16="http://schemas.microsoft.com/office/drawing/2014/main" id="{0ED600A5-09D0-4DD2-B873-BCC07AF6F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276475"/>
            <a:ext cx="5400675" cy="332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8" name="Text Box 4">
            <a:extLst>
              <a:ext uri="{FF2B5EF4-FFF2-40B4-BE49-F238E27FC236}">
                <a16:creationId xmlns:a16="http://schemas.microsoft.com/office/drawing/2014/main" id="{B3B2A57F-E4D8-4201-BC95-50A17A19E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2276475"/>
            <a:ext cx="24495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1. </a:t>
            </a:r>
            <a:r>
              <a:rPr lang="zh-CN" altLang="en-US" sz="1800" b="1">
                <a:solidFill>
                  <a:schemeClr val="tx1"/>
                </a:solidFill>
              </a:rPr>
              <a:t>可编程逻辑器件 </a:t>
            </a:r>
          </a:p>
        </p:txBody>
      </p:sp>
      <p:sp>
        <p:nvSpPr>
          <p:cNvPr id="16389" name="Text Box 5">
            <a:extLst>
              <a:ext uri="{FF2B5EF4-FFF2-40B4-BE49-F238E27FC236}">
                <a16:creationId xmlns:a16="http://schemas.microsoft.com/office/drawing/2014/main" id="{94C8E37D-BB4B-43B3-8705-10B7455736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3357563"/>
            <a:ext cx="2665412" cy="1062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2. </a:t>
            </a:r>
            <a:r>
              <a:rPr lang="zh-CN" altLang="en-US" sz="1800" b="1">
                <a:solidFill>
                  <a:schemeClr val="tx1"/>
                </a:solidFill>
              </a:rPr>
              <a:t>半定制或全定制</a:t>
            </a:r>
            <a:r>
              <a:rPr lang="en-US" altLang="zh-CN" sz="1800" b="1">
                <a:solidFill>
                  <a:schemeClr val="tx1"/>
                </a:solidFill>
              </a:rPr>
              <a:t>ASIC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chemeClr val="tx1"/>
                </a:solidFill>
              </a:rPr>
              <a:t>门阵列、标准单元（</a:t>
            </a:r>
            <a:r>
              <a:rPr lang="en-US" altLang="zh-CN" sz="1800" b="1">
                <a:solidFill>
                  <a:schemeClr val="tx1"/>
                </a:solidFill>
              </a:rPr>
              <a:t>SSI</a:t>
            </a:r>
            <a:r>
              <a:rPr lang="zh-CN" altLang="en-US" sz="1800" b="1">
                <a:solidFill>
                  <a:schemeClr val="tx1"/>
                </a:solidFill>
              </a:rPr>
              <a:t>、</a:t>
            </a:r>
            <a:r>
              <a:rPr lang="en-US" altLang="zh-CN" sz="1800" b="1">
                <a:solidFill>
                  <a:schemeClr val="tx1"/>
                </a:solidFill>
              </a:rPr>
              <a:t>MSI</a:t>
            </a:r>
            <a:r>
              <a:rPr lang="zh-CN" altLang="en-US" sz="1800" b="1">
                <a:solidFill>
                  <a:schemeClr val="tx1"/>
                </a:solidFill>
              </a:rPr>
              <a:t>）、全定制芯片</a:t>
            </a:r>
            <a:r>
              <a:rPr lang="en-US" altLang="zh-CN" sz="18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6390" name="Text Box 6">
            <a:extLst>
              <a:ext uri="{FF2B5EF4-FFF2-40B4-BE49-F238E27FC236}">
                <a16:creationId xmlns:a16="http://schemas.microsoft.com/office/drawing/2014/main" id="{EBA66767-F5C0-4A04-A97B-8D4E084C5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4941888"/>
            <a:ext cx="24495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3. </a:t>
            </a:r>
            <a:r>
              <a:rPr lang="zh-CN" altLang="en-US" sz="1800" b="1">
                <a:solidFill>
                  <a:schemeClr val="tx1"/>
                </a:solidFill>
              </a:rPr>
              <a:t>混合</a:t>
            </a:r>
            <a:r>
              <a:rPr lang="en-US" altLang="zh-CN" sz="1800" b="1">
                <a:solidFill>
                  <a:schemeClr val="tx1"/>
                </a:solidFill>
              </a:rPr>
              <a:t>ASIC</a:t>
            </a:r>
            <a:r>
              <a:rPr lang="en-US" altLang="zh-CN" sz="18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6391" name="Text Box 4">
            <a:extLst>
              <a:ext uri="{FF2B5EF4-FFF2-40B4-BE49-F238E27FC236}">
                <a16:creationId xmlns:a16="http://schemas.microsoft.com/office/drawing/2014/main" id="{0B56A0B0-8042-4B37-9FDA-655EA2355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630363"/>
            <a:ext cx="28797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FF0000"/>
                </a:solidFill>
              </a:rPr>
              <a:t>！！！</a:t>
            </a:r>
            <a:r>
              <a:rPr lang="en-US" altLang="zh-CN" sz="1800" b="1">
                <a:solidFill>
                  <a:srgbClr val="FF0000"/>
                </a:solidFill>
              </a:rPr>
              <a:t>PCB</a:t>
            </a:r>
            <a:r>
              <a:rPr lang="zh-CN" altLang="en-US" sz="1800" b="1">
                <a:solidFill>
                  <a:srgbClr val="FF0000"/>
                </a:solidFill>
              </a:rPr>
              <a:t>设计，忽略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8B997BCF-DEE3-48A5-AD97-376084E730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/>
              <a:t>1.3</a:t>
            </a:r>
            <a:r>
              <a:rPr lang="zh-CN" altLang="en-US" sz="3600" b="1"/>
              <a:t>　硬件描述语言</a:t>
            </a:r>
            <a:r>
              <a:rPr lang="en-US" altLang="zh-CN" sz="3600" b="1"/>
              <a:t>Verilog HDL</a:t>
            </a:r>
            <a:r>
              <a:rPr lang="en-US" altLang="zh-CN" sz="3600"/>
              <a:t> </a:t>
            </a:r>
          </a:p>
        </p:txBody>
      </p:sp>
      <p:grpSp>
        <p:nvGrpSpPr>
          <p:cNvPr id="17411" name="Group 3">
            <a:extLst>
              <a:ext uri="{FF2B5EF4-FFF2-40B4-BE49-F238E27FC236}">
                <a16:creationId xmlns:a16="http://schemas.microsoft.com/office/drawing/2014/main" id="{8AA69468-560F-4BCC-A6B7-0B94CC637F7B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2060575"/>
            <a:ext cx="3960812" cy="3462338"/>
            <a:chOff x="884" y="1344"/>
            <a:chExt cx="2495" cy="2181"/>
          </a:xfrm>
        </p:grpSpPr>
        <p:sp>
          <p:nvSpPr>
            <p:cNvPr id="17418" name="Text Box 4">
              <a:extLst>
                <a:ext uri="{FF2B5EF4-FFF2-40B4-BE49-F238E27FC236}">
                  <a16:creationId xmlns:a16="http://schemas.microsoft.com/office/drawing/2014/main" id="{B252CCF0-8025-4115-990F-B2D862958B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" y="2251"/>
              <a:ext cx="45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chemeClr val="tx1"/>
                  </a:solidFill>
                </a:rPr>
                <a:t>HDL </a:t>
              </a:r>
            </a:p>
          </p:txBody>
        </p:sp>
        <p:sp>
          <p:nvSpPr>
            <p:cNvPr id="17419" name="Text Box 5">
              <a:extLst>
                <a:ext uri="{FF2B5EF4-FFF2-40B4-BE49-F238E27FC236}">
                  <a16:creationId xmlns:a16="http://schemas.microsoft.com/office/drawing/2014/main" id="{5459530A-F4E8-4A24-9245-8D5543AEA2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1" y="1344"/>
              <a:ext cx="15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chemeClr val="tx1"/>
                  </a:solidFill>
                </a:rPr>
                <a:t>VHDL</a:t>
              </a:r>
            </a:p>
          </p:txBody>
        </p:sp>
        <p:sp>
          <p:nvSpPr>
            <p:cNvPr id="17420" name="Text Box 6">
              <a:extLst>
                <a:ext uri="{FF2B5EF4-FFF2-40B4-BE49-F238E27FC236}">
                  <a16:creationId xmlns:a16="http://schemas.microsoft.com/office/drawing/2014/main" id="{6607E506-07F5-498A-963C-4C4F101F20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6" y="1933"/>
              <a:ext cx="15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chemeClr val="tx1"/>
                  </a:solidFill>
                </a:rPr>
                <a:t>Verilog HDL</a:t>
              </a:r>
            </a:p>
          </p:txBody>
        </p:sp>
        <p:sp>
          <p:nvSpPr>
            <p:cNvPr id="17421" name="Text Box 7">
              <a:extLst>
                <a:ext uri="{FF2B5EF4-FFF2-40B4-BE49-F238E27FC236}">
                  <a16:creationId xmlns:a16="http://schemas.microsoft.com/office/drawing/2014/main" id="{887700AE-7649-4B45-9C1C-42235DDE39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1" y="2614"/>
              <a:ext cx="15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chemeClr val="tx1"/>
                  </a:solidFill>
                </a:rPr>
                <a:t>SystemVerilog</a:t>
              </a:r>
            </a:p>
          </p:txBody>
        </p:sp>
        <p:sp>
          <p:nvSpPr>
            <p:cNvPr id="17422" name="Text Box 8">
              <a:extLst>
                <a:ext uri="{FF2B5EF4-FFF2-40B4-BE49-F238E27FC236}">
                  <a16:creationId xmlns:a16="http://schemas.microsoft.com/office/drawing/2014/main" id="{4DADF4A2-BB42-4CF8-8FAE-AE835C2138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6" y="3294"/>
              <a:ext cx="15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chemeClr val="tx1"/>
                  </a:solidFill>
                </a:rPr>
                <a:t>System C </a:t>
              </a:r>
            </a:p>
          </p:txBody>
        </p:sp>
        <p:sp>
          <p:nvSpPr>
            <p:cNvPr id="17423" name="Line 9">
              <a:extLst>
                <a:ext uri="{FF2B5EF4-FFF2-40B4-BE49-F238E27FC236}">
                  <a16:creationId xmlns:a16="http://schemas.microsoft.com/office/drawing/2014/main" id="{9A15C240-342D-488F-9BF7-1B8085CE45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2" y="1525"/>
              <a:ext cx="499" cy="81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4" name="Line 10">
              <a:extLst>
                <a:ext uri="{FF2B5EF4-FFF2-40B4-BE49-F238E27FC236}">
                  <a16:creationId xmlns:a16="http://schemas.microsoft.com/office/drawing/2014/main" id="{B60D4191-06C2-4087-A60A-7D751B1E5E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2" y="2024"/>
              <a:ext cx="499" cy="31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5" name="Line 11">
              <a:extLst>
                <a:ext uri="{FF2B5EF4-FFF2-40B4-BE49-F238E27FC236}">
                  <a16:creationId xmlns:a16="http://schemas.microsoft.com/office/drawing/2014/main" id="{E32CA0CF-B0E9-4E9E-983F-A0621BA959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92" y="2341"/>
              <a:ext cx="454" cy="31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6" name="Line 12">
              <a:extLst>
                <a:ext uri="{FF2B5EF4-FFF2-40B4-BE49-F238E27FC236}">
                  <a16:creationId xmlns:a16="http://schemas.microsoft.com/office/drawing/2014/main" id="{4CC313C5-E884-4483-B649-690C404194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92" y="2341"/>
              <a:ext cx="454" cy="104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12" name="Group 13">
            <a:extLst>
              <a:ext uri="{FF2B5EF4-FFF2-40B4-BE49-F238E27FC236}">
                <a16:creationId xmlns:a16="http://schemas.microsoft.com/office/drawing/2014/main" id="{03384419-04FA-4869-BC24-3AE74D27C3B2}"/>
              </a:ext>
            </a:extLst>
          </p:cNvPr>
          <p:cNvGrpSpPr>
            <a:grpSpLocks/>
          </p:cNvGrpSpPr>
          <p:nvPr/>
        </p:nvGrpSpPr>
        <p:grpSpPr bwMode="auto">
          <a:xfrm>
            <a:off x="3851275" y="2276475"/>
            <a:ext cx="4319588" cy="792163"/>
            <a:chOff x="2426" y="1434"/>
            <a:chExt cx="2721" cy="499"/>
          </a:xfrm>
        </p:grpSpPr>
        <p:sp>
          <p:nvSpPr>
            <p:cNvPr id="17416" name="AutoShape 14">
              <a:extLst>
                <a:ext uri="{FF2B5EF4-FFF2-40B4-BE49-F238E27FC236}">
                  <a16:creationId xmlns:a16="http://schemas.microsoft.com/office/drawing/2014/main" id="{46697FF4-14B8-499C-A12F-7D73E4C519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766" y="1094"/>
              <a:ext cx="499" cy="1179"/>
            </a:xfrm>
            <a:custGeom>
              <a:avLst/>
              <a:gdLst>
                <a:gd name="T0" fmla="*/ 6 w 21600"/>
                <a:gd name="T1" fmla="*/ 0 h 21600"/>
                <a:gd name="T2" fmla="*/ 1 w 21600"/>
                <a:gd name="T3" fmla="*/ 36 h 21600"/>
                <a:gd name="T4" fmla="*/ 6 w 21600"/>
                <a:gd name="T5" fmla="*/ 6 h 21600"/>
                <a:gd name="T6" fmla="*/ 11 w 21600"/>
                <a:gd name="T7" fmla="*/ 3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919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236" y="11910"/>
                  </a:moveTo>
                  <a:cubicBezTo>
                    <a:pt x="2188" y="11542"/>
                    <a:pt x="2165" y="11171"/>
                    <a:pt x="2165" y="10800"/>
                  </a:cubicBezTo>
                  <a:cubicBezTo>
                    <a:pt x="2165" y="6031"/>
                    <a:pt x="6031" y="2165"/>
                    <a:pt x="10800" y="2165"/>
                  </a:cubicBezTo>
                  <a:cubicBezTo>
                    <a:pt x="15568" y="2165"/>
                    <a:pt x="19435" y="6031"/>
                    <a:pt x="19435" y="10800"/>
                  </a:cubicBezTo>
                  <a:cubicBezTo>
                    <a:pt x="19435" y="11171"/>
                    <a:pt x="19411" y="11542"/>
                    <a:pt x="19363" y="11910"/>
                  </a:cubicBezTo>
                  <a:lnTo>
                    <a:pt x="21510" y="12189"/>
                  </a:lnTo>
                  <a:cubicBezTo>
                    <a:pt x="21570" y="11728"/>
                    <a:pt x="21600" y="112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1264"/>
                    <a:pt x="29" y="11728"/>
                    <a:pt x="89" y="12189"/>
                  </a:cubicBezTo>
                  <a:lnTo>
                    <a:pt x="2236" y="1191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7" name="Text Box 15">
              <a:extLst>
                <a:ext uri="{FF2B5EF4-FFF2-40B4-BE49-F238E27FC236}">
                  <a16:creationId xmlns:a16="http://schemas.microsoft.com/office/drawing/2014/main" id="{6CF52359-6B00-460D-8BD0-7D207DFB80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9" y="1480"/>
              <a:ext cx="235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>
                  <a:solidFill>
                    <a:schemeClr val="tx1"/>
                  </a:solidFill>
                </a:rPr>
                <a:t>在</a:t>
              </a:r>
              <a:r>
                <a:rPr lang="en-US" altLang="zh-CN" sz="1800" b="1">
                  <a:solidFill>
                    <a:schemeClr val="tx1"/>
                  </a:solidFill>
                </a:rPr>
                <a:t>EDA</a:t>
              </a:r>
              <a:r>
                <a:rPr lang="zh-CN" altLang="en-US" sz="1800" b="1">
                  <a:solidFill>
                    <a:schemeClr val="tx1"/>
                  </a:solidFill>
                </a:rPr>
                <a:t>设计中使用最多，也得到几乎所有的主流</a:t>
              </a:r>
              <a:r>
                <a:rPr lang="en-US" altLang="zh-CN" sz="1800" b="1">
                  <a:solidFill>
                    <a:schemeClr val="tx1"/>
                  </a:solidFill>
                </a:rPr>
                <a:t>EDA</a:t>
              </a:r>
              <a:r>
                <a:rPr lang="zh-CN" altLang="en-US" sz="1800" b="1">
                  <a:solidFill>
                    <a:schemeClr val="tx1"/>
                  </a:solidFill>
                </a:rPr>
                <a:t>工具的支持 </a:t>
              </a:r>
            </a:p>
          </p:txBody>
        </p:sp>
      </p:grpSp>
      <p:grpSp>
        <p:nvGrpSpPr>
          <p:cNvPr id="17413" name="Group 16">
            <a:extLst>
              <a:ext uri="{FF2B5EF4-FFF2-40B4-BE49-F238E27FC236}">
                <a16:creationId xmlns:a16="http://schemas.microsoft.com/office/drawing/2014/main" id="{EB974E4C-F258-4EFE-8DDF-AF7DA76DDA18}"/>
              </a:ext>
            </a:extLst>
          </p:cNvPr>
          <p:cNvGrpSpPr>
            <a:grpSpLocks/>
          </p:cNvGrpSpPr>
          <p:nvPr/>
        </p:nvGrpSpPr>
        <p:grpSpPr bwMode="auto">
          <a:xfrm>
            <a:off x="3779838" y="4508500"/>
            <a:ext cx="4752975" cy="792163"/>
            <a:chOff x="2381" y="2840"/>
            <a:chExt cx="2994" cy="499"/>
          </a:xfrm>
        </p:grpSpPr>
        <p:sp>
          <p:nvSpPr>
            <p:cNvPr id="17414" name="AutoShape 17">
              <a:extLst>
                <a:ext uri="{FF2B5EF4-FFF2-40B4-BE49-F238E27FC236}">
                  <a16:creationId xmlns:a16="http://schemas.microsoft.com/office/drawing/2014/main" id="{7BD6A795-E3D6-4C48-90EE-8ED6338D2CB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653" y="2568"/>
              <a:ext cx="499" cy="1043"/>
            </a:xfrm>
            <a:custGeom>
              <a:avLst/>
              <a:gdLst>
                <a:gd name="T0" fmla="*/ 6 w 21600"/>
                <a:gd name="T1" fmla="*/ 0 h 21600"/>
                <a:gd name="T2" fmla="*/ 1 w 21600"/>
                <a:gd name="T3" fmla="*/ 30 h 21600"/>
                <a:gd name="T4" fmla="*/ 6 w 21600"/>
                <a:gd name="T5" fmla="*/ 5 h 21600"/>
                <a:gd name="T6" fmla="*/ 11 w 21600"/>
                <a:gd name="T7" fmla="*/ 3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994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236" y="12466"/>
                  </a:moveTo>
                  <a:cubicBezTo>
                    <a:pt x="2129" y="11917"/>
                    <a:pt x="2076" y="11359"/>
                    <a:pt x="2076" y="10800"/>
                  </a:cubicBezTo>
                  <a:cubicBezTo>
                    <a:pt x="2076" y="5981"/>
                    <a:pt x="5981" y="2076"/>
                    <a:pt x="10800" y="2076"/>
                  </a:cubicBezTo>
                  <a:cubicBezTo>
                    <a:pt x="15618" y="2076"/>
                    <a:pt x="19524" y="5981"/>
                    <a:pt x="19524" y="10800"/>
                  </a:cubicBezTo>
                  <a:cubicBezTo>
                    <a:pt x="19524" y="11359"/>
                    <a:pt x="19470" y="11917"/>
                    <a:pt x="19363" y="12466"/>
                  </a:cubicBezTo>
                  <a:lnTo>
                    <a:pt x="21401" y="12863"/>
                  </a:lnTo>
                  <a:cubicBezTo>
                    <a:pt x="21533" y="12183"/>
                    <a:pt x="21600" y="11492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1492"/>
                    <a:pt x="66" y="12183"/>
                    <a:pt x="198" y="12863"/>
                  </a:cubicBezTo>
                  <a:lnTo>
                    <a:pt x="2236" y="1246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5" name="Text Box 18">
              <a:extLst>
                <a:ext uri="{FF2B5EF4-FFF2-40B4-BE49-F238E27FC236}">
                  <a16:creationId xmlns:a16="http://schemas.microsoft.com/office/drawing/2014/main" id="{35D53849-1D09-40E1-96B4-61B740A327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5" y="2886"/>
              <a:ext cx="254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>
                  <a:solidFill>
                    <a:schemeClr val="tx1"/>
                  </a:solidFill>
                </a:rPr>
                <a:t>这两种</a:t>
              </a:r>
              <a:r>
                <a:rPr lang="en-US" altLang="zh-CN" sz="1800" b="1">
                  <a:solidFill>
                    <a:schemeClr val="tx1"/>
                  </a:solidFill>
                </a:rPr>
                <a:t>HDL</a:t>
              </a:r>
              <a:r>
                <a:rPr lang="zh-CN" altLang="en-US" sz="1800" b="1">
                  <a:solidFill>
                    <a:schemeClr val="tx1"/>
                  </a:solidFill>
                </a:rPr>
                <a:t>语言还处于完善过程中，主要加强了系统验证方面的功能。 </a:t>
              </a:r>
            </a:p>
          </p:txBody>
        </p:sp>
      </p:grpSp>
    </p:spTree>
  </p:cSld>
  <p:clrMapOvr>
    <a:masterClrMapping/>
  </p:clrMapOvr>
  <p:transition/>
</p:sld>
</file>

<file path=ppt/theme/theme1.xml><?xml version="1.0" encoding="utf-8"?>
<a:theme xmlns:a="http://schemas.openxmlformats.org/drawingml/2006/main" name="Echo">
  <a:themeElements>
    <a:clrScheme name="Echo 8">
      <a:dk1>
        <a:srgbClr val="000000"/>
      </a:dk1>
      <a:lt1>
        <a:srgbClr val="FFFFFF"/>
      </a:lt1>
      <a:dk2>
        <a:srgbClr val="000000"/>
      </a:dk2>
      <a:lt2>
        <a:srgbClr val="666699"/>
      </a:lt2>
      <a:accent1>
        <a:srgbClr val="FF9900"/>
      </a:accent1>
      <a:accent2>
        <a:srgbClr val="FF00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0000"/>
      </a:accent6>
      <a:hlink>
        <a:srgbClr val="336699"/>
      </a:hlink>
      <a:folHlink>
        <a:srgbClr val="808080"/>
      </a:folHlink>
    </a:clrScheme>
    <a:fontScheme name="Echo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Echo</Template>
  <TotalTime>282</TotalTime>
  <Words>1083</Words>
  <Application>Microsoft Office PowerPoint</Application>
  <PresentationFormat>全屏显示(4:3)</PresentationFormat>
  <Paragraphs>195</Paragraphs>
  <Slides>25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等线</vt:lpstr>
      <vt:lpstr>Arial</vt:lpstr>
      <vt:lpstr>Times New Roman</vt:lpstr>
      <vt:lpstr>Wingdings</vt:lpstr>
      <vt:lpstr>Echo</vt:lpstr>
      <vt:lpstr>第1章 </vt:lpstr>
      <vt:lpstr>本章内容</vt:lpstr>
      <vt:lpstr>EDA的作用</vt:lpstr>
      <vt:lpstr>微电子技术和现代电子技术的关系</vt:lpstr>
      <vt:lpstr>EDA是多学科知识的集大成</vt:lpstr>
      <vt:lpstr>1.1  EDA技术及其发展 </vt:lpstr>
      <vt:lpstr>1.1 EDA技术及其发展 </vt:lpstr>
      <vt:lpstr>1.2　EDA技术实现目标 </vt:lpstr>
      <vt:lpstr>1.3　硬件描述语言Verilog HDL </vt:lpstr>
      <vt:lpstr>1.4　其他常用HDL </vt:lpstr>
      <vt:lpstr>1.5  HDL综合 </vt:lpstr>
      <vt:lpstr>1.5  HDL综合 </vt:lpstr>
      <vt:lpstr>1.6  自底向上的设计技术 </vt:lpstr>
      <vt:lpstr>1.6  自顶向下的设计技术 </vt:lpstr>
      <vt:lpstr>1.7  EDA技术的优势 </vt:lpstr>
      <vt:lpstr>1.8  EDA设计流程 </vt:lpstr>
      <vt:lpstr>1.8  EDA设计流程</vt:lpstr>
      <vt:lpstr>1.8  EDA设计流程 </vt:lpstr>
      <vt:lpstr>1.9　ASIC及其设计流程 </vt:lpstr>
      <vt:lpstr>1.8　ASIC及其设计流程 </vt:lpstr>
      <vt:lpstr>1.10  常用EDA工具 </vt:lpstr>
      <vt:lpstr>世界前三名的EDA公司</vt:lpstr>
      <vt:lpstr>1.11  Vivado概述 </vt:lpstr>
      <vt:lpstr>1.12  IP核 </vt:lpstr>
      <vt:lpstr>1.13  EDA技术发展趋势管窥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</dc:title>
  <dc:creator>owner</dc:creator>
  <cp:lastModifiedBy>aihj</cp:lastModifiedBy>
  <cp:revision>28</cp:revision>
  <dcterms:created xsi:type="dcterms:W3CDTF">2013-05-09T03:11:05Z</dcterms:created>
  <dcterms:modified xsi:type="dcterms:W3CDTF">2022-10-11T08:56:54Z</dcterms:modified>
</cp:coreProperties>
</file>