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4317" r:id="rId2"/>
    <p:sldMasterId id="2147484329" r:id="rId3"/>
  </p:sldMasterIdLst>
  <p:notesMasterIdLst>
    <p:notesMasterId r:id="rId81"/>
  </p:notesMasterIdLst>
  <p:handoutMasterIdLst>
    <p:handoutMasterId r:id="rId82"/>
  </p:handoutMasterIdLst>
  <p:sldIdLst>
    <p:sldId id="509" r:id="rId4"/>
    <p:sldId id="488" r:id="rId5"/>
    <p:sldId id="402" r:id="rId6"/>
    <p:sldId id="437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516" r:id="rId17"/>
    <p:sldId id="517" r:id="rId18"/>
    <p:sldId id="436" r:id="rId19"/>
    <p:sldId id="438" r:id="rId20"/>
    <p:sldId id="439" r:id="rId21"/>
    <p:sldId id="440" r:id="rId22"/>
    <p:sldId id="441" r:id="rId23"/>
    <p:sldId id="442" r:id="rId24"/>
    <p:sldId id="403" r:id="rId25"/>
    <p:sldId id="404" r:id="rId26"/>
    <p:sldId id="443" r:id="rId27"/>
    <p:sldId id="405" r:id="rId28"/>
    <p:sldId id="406" r:id="rId29"/>
    <p:sldId id="407" r:id="rId30"/>
    <p:sldId id="408" r:id="rId31"/>
    <p:sldId id="409" r:id="rId32"/>
    <p:sldId id="487" r:id="rId33"/>
    <p:sldId id="411" r:id="rId34"/>
    <p:sldId id="444" r:id="rId35"/>
    <p:sldId id="519" r:id="rId36"/>
    <p:sldId id="445" r:id="rId37"/>
    <p:sldId id="413" r:id="rId38"/>
    <p:sldId id="484" r:id="rId39"/>
    <p:sldId id="462" r:id="rId40"/>
    <p:sldId id="463" r:id="rId41"/>
    <p:sldId id="485" r:id="rId42"/>
    <p:sldId id="522" r:id="rId43"/>
    <p:sldId id="414" r:id="rId44"/>
    <p:sldId id="415" r:id="rId45"/>
    <p:sldId id="520" r:id="rId46"/>
    <p:sldId id="521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47" r:id="rId59"/>
    <p:sldId id="428" r:id="rId60"/>
    <p:sldId id="464" r:id="rId61"/>
    <p:sldId id="465" r:id="rId62"/>
    <p:sldId id="466" r:id="rId63"/>
    <p:sldId id="467" r:id="rId64"/>
    <p:sldId id="468" r:id="rId65"/>
    <p:sldId id="469" r:id="rId66"/>
    <p:sldId id="470" r:id="rId67"/>
    <p:sldId id="471" r:id="rId68"/>
    <p:sldId id="472" r:id="rId69"/>
    <p:sldId id="473" r:id="rId70"/>
    <p:sldId id="474" r:id="rId71"/>
    <p:sldId id="475" r:id="rId72"/>
    <p:sldId id="429" r:id="rId73"/>
    <p:sldId id="449" r:id="rId74"/>
    <p:sldId id="430" r:id="rId75"/>
    <p:sldId id="431" r:id="rId76"/>
    <p:sldId id="432" r:id="rId77"/>
    <p:sldId id="433" r:id="rId78"/>
    <p:sldId id="434" r:id="rId79"/>
    <p:sldId id="435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/>
    <p:restoredTop sz="84831"/>
  </p:normalViewPr>
  <p:slideViewPr>
    <p:cSldViewPr snapToGrid="0">
      <p:cViewPr varScale="1">
        <p:scale>
          <a:sx n="139" d="100"/>
          <a:sy n="139" d="100"/>
        </p:scale>
        <p:origin x="1409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F3CCA822-2ECD-DD43-93FA-AF78438EF2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8FD07EA-E457-7D48-9C38-7D880D70B0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530E9D23-5256-2749-80A7-84FDBA2AB8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FC1EB87D-D15D-B941-A3EF-A4E9A5F422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A5799527-8F52-A347-87F8-8BEB02A579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1EC16C2-B4AD-D74D-B46E-B104DF4CD9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01D4E8E-1748-C747-9F03-6DE1DE15D0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8DB5FD2-08AA-BD40-893B-DD12368195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132852B5-EB69-6645-8C7E-71BE13475DB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EAA9B736-5B77-1A4C-9E61-6EC6B07D43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24015929-5FDA-5044-9225-AC5305B1F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61DC656-4CA9-9041-9AB1-45086F086E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Sun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980178?from=search&amp;seid=4851938812158023933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980575?from=search&amp;seid=14839054699029330989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8980653?from=search&amp;seid=8017205843430825467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16542863?from=search&amp;seid=558036614836610508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C2D4953-9295-3C4D-961A-D39AAE009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FF6F827-ED16-BA49-B332-58E4A21A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 smtClean="0">
              <a:solidFill>
                <a:schemeClr val="tx1"/>
              </a:solidFill>
              <a:effectLst/>
              <a:latin typeface="Arial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170C9E5-6F5D-D84F-9E18-BC38D2180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9CA73-B1AB-F846-8093-6FD32C0906D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060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7CFB87CB-1453-C64F-9173-2D5626518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7F40E8D-B773-854F-847A-95886974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倒数第二个式子除以</a:t>
            </a:r>
            <a:r>
              <a:rPr lang="en-US" altLang="zh-CN">
                <a:latin typeface="Arial" panose="020B0604020202020204" pitchFamily="34" charset="0"/>
              </a:rPr>
              <a:t>g(n)g(n-1)</a:t>
            </a:r>
            <a:r>
              <a:rPr lang="mr-IN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</a:rPr>
              <a:t>g(1)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62181F26-EA0F-5948-8DFB-2BB116070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99B8FEE-EB7B-FF4B-8E5B-9801A2AF972E}" type="slidenum">
              <a:rPr lang="zh-CN" altLang="en-US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6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DC656-4CA9-9041-9AB1-45086F086E1F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83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F15DD768-A895-C244-82B6-9E3E79457F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E6D3C44A-AC74-414D-A19A-E16DCC4B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D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, a=2, b=4, s(n)=1 s(n)=O(n^(log42-log42)), </a:t>
            </a:r>
            <a:r>
              <a:rPr lang="zh-CN" altLang="en-US" dirty="0">
                <a:latin typeface="Arial" panose="020B0604020202020204" pitchFamily="34" charset="0"/>
              </a:rPr>
              <a:t>第三种，  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D444D11B-0313-4E4B-B9CF-9DADA9ED2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16690AE-C759-324C-B7BE-B4019E2C5F9F}" type="slidenum">
              <a:rPr lang="zh-CN" altLang="en-US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0CC8FCA4-1231-EE40-AAE9-ACCDE40C1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4DF7D9F0-81DB-7B4D-9538-00DE8734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a=4,b=2, s(n)=n, s(n)</a:t>
            </a:r>
            <a:r>
              <a:rPr lang="en-US" altLang="zh-CN" dirty="0">
                <a:latin typeface="Arial" panose="020B0604020202020204" pitchFamily="34" charset="0"/>
              </a:rPr>
              <a:t>=O(log 2 4 -1), </a:t>
            </a:r>
            <a:r>
              <a:rPr lang="zh-CN" altLang="en-US" dirty="0">
                <a:latin typeface="Arial" panose="020B0604020202020204" pitchFamily="34" charset="0"/>
              </a:rPr>
              <a:t>第三种，</a:t>
            </a:r>
            <a:r>
              <a:rPr lang="en-US" altLang="zh-CN" dirty="0">
                <a:latin typeface="Arial" panose="020B0604020202020204" pitchFamily="34" charset="0"/>
              </a:rPr>
              <a:t>n^2</a:t>
            </a:r>
            <a:r>
              <a:rPr lang="zh-CN" altLang="en-US" dirty="0">
                <a:latin typeface="Arial" panose="020B0604020202020204" pitchFamily="34" charset="0"/>
              </a:rPr>
              <a:t>， 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a=2, b=4, s(n)=n, s(n)=omega(n^log42+..),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T(n)=s(n)</a:t>
            </a:r>
            <a:r>
              <a:rPr lang="zh-CN" altLang="en-US" dirty="0">
                <a:latin typeface="Arial" panose="020B0604020202020204" pitchFamily="34" charset="0"/>
              </a:rPr>
              <a:t>，第一种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573B11EC-1B3B-3448-AE9F-D20902C03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20B7AE42-7046-424B-BC22-79D49B11F2D9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0CC8FCA4-1231-EE40-AAE9-ACCDE40C15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4DF7D9F0-81DB-7B4D-9538-00DE8734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a=4,b=2, c=2, </a:t>
            </a:r>
            <a:r>
              <a:rPr lang="en-US" altLang="en-US" dirty="0" err="1">
                <a:latin typeface="Arial" panose="020B0604020202020204" pitchFamily="34" charset="0"/>
              </a:rPr>
              <a:t>第二种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573B11EC-1B3B-3448-AE9F-D20902C03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20B7AE42-7046-424B-BC22-79D49B11F2D9}" type="slidenum">
              <a:rPr lang="zh-CN" altLang="en-US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DDA492DE-2888-AB42-8FE8-0DCB63C3E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1401A95A-4BD2-D642-A11F-762709E73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2705C877-7DD1-ED44-A5AA-7EEBE673A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ADC444A7-6A4D-5B4C-9138-867526F522BF}" type="slidenum">
              <a:rPr lang="zh-CN" altLang="en-US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>
            <a:extLst>
              <a:ext uri="{FF2B5EF4-FFF2-40B4-BE49-F238E27FC236}">
                <a16:creationId xmlns:a16="http://schemas.microsoft.com/office/drawing/2014/main" id="{0B0E7C79-08B5-3D46-93B0-1B1CAE485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>
            <a:extLst>
              <a:ext uri="{FF2B5EF4-FFF2-40B4-BE49-F238E27FC236}">
                <a16:creationId xmlns:a16="http://schemas.microsoft.com/office/drawing/2014/main" id="{8854DFAC-FA04-4A48-9A70-0AFB614A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A[1</a:t>
            </a:r>
            <a:r>
              <a:rPr lang="mr-IN" altLang="en-US">
                <a:latin typeface="Arial" panose="020B0604020202020204" pitchFamily="34" charset="0"/>
              </a:rPr>
              <a:t>…</a:t>
            </a:r>
            <a:r>
              <a:rPr lang="en-US" altLang="en-US">
                <a:latin typeface="Arial" panose="020B0604020202020204" pitchFamily="34" charset="0"/>
              </a:rPr>
              <a:t>n]</a:t>
            </a:r>
            <a:r>
              <a:rPr lang="zh-CN" altLang="en-US">
                <a:latin typeface="Arial" panose="020B0604020202020204" pitchFamily="34" charset="0"/>
              </a:rPr>
              <a:t>已知数组，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是对对应于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的完全二叉树，</a:t>
            </a:r>
            <a:r>
              <a:rPr lang="en-US" altLang="zh-CN">
                <a:latin typeface="Arial" panose="020B0604020202020204" pitchFamily="34" charset="0"/>
              </a:rPr>
              <a:t> A[n/2+1] A[n/2+2]A[n]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的叶子，可以从</a:t>
            </a:r>
            <a:r>
              <a:rPr lang="en-US" altLang="zh-CN">
                <a:latin typeface="Arial" panose="020B0604020202020204" pitchFamily="34" charset="0"/>
              </a:rPr>
              <a:t>A[n/2]</a:t>
            </a:r>
            <a:r>
              <a:rPr lang="zh-CN" altLang="en-US">
                <a:latin typeface="Arial" panose="020B0604020202020204" pitchFamily="34" charset="0"/>
              </a:rPr>
              <a:t>开始调整到</a:t>
            </a:r>
            <a:r>
              <a:rPr lang="en-US" altLang="zh-CN">
                <a:latin typeface="Arial" panose="020B0604020202020204" pitchFamily="34" charset="0"/>
              </a:rPr>
              <a:t>A[1]</a:t>
            </a:r>
            <a:r>
              <a:rPr lang="zh-CN" altLang="en-US">
                <a:latin typeface="Arial" panose="020B0604020202020204" pitchFamily="34" charset="0"/>
              </a:rPr>
              <a:t>，为什么</a:t>
            </a:r>
            <a:r>
              <a:rPr lang="en-US" altLang="zh-CN">
                <a:latin typeface="Arial" panose="020B0604020202020204" pitchFamily="34" charset="0"/>
              </a:rPr>
              <a:t>n/2+1</a:t>
            </a:r>
            <a:r>
              <a:rPr lang="mr-IN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</a:rPr>
              <a:t>..n</a:t>
            </a:r>
            <a:r>
              <a:rPr lang="zh-CN" altLang="en-US">
                <a:latin typeface="Arial" panose="020B0604020202020204" pitchFamily="34" charset="0"/>
              </a:rPr>
              <a:t>不调整？ 因为是</a:t>
            </a:r>
            <a:r>
              <a:rPr lang="en-US" altLang="zh-CN">
                <a:latin typeface="Arial" panose="020B0604020202020204" pitchFamily="34" charset="0"/>
              </a:rPr>
              <a:t>i </a:t>
            </a:r>
            <a:r>
              <a:rPr lang="zh-CN" altLang="en-US">
                <a:latin typeface="Arial" panose="020B0604020202020204" pitchFamily="34" charset="0"/>
              </a:rPr>
              <a:t>叶子结点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0B09D66C-ACE3-604B-8394-616D06250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2233CF1F-863A-B341-AA8E-0B75E8C49476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>
            <a:extLst>
              <a:ext uri="{FF2B5EF4-FFF2-40B4-BE49-F238E27FC236}">
                <a16:creationId xmlns:a16="http://schemas.microsoft.com/office/drawing/2014/main" id="{A32BC239-7079-C149-B987-437871A747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>
            <a:extLst>
              <a:ext uri="{FF2B5EF4-FFF2-40B4-BE49-F238E27FC236}">
                <a16:creationId xmlns:a16="http://schemas.microsoft.com/office/drawing/2014/main" id="{F80A5FC2-FE21-BC4C-8519-97180FC53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 dirty="0">
                <a:latin typeface="Arial" panose="020B0604020202020204" pitchFamily="34" charset="0"/>
                <a:hlinkClick r:id="rId3"/>
              </a:rPr>
              <a:t>https://www.bilibili.com/video/av18980178?from=search&amp;seid=4851938812158023933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A[1]</a:t>
            </a:r>
            <a:r>
              <a:rPr lang="zh-CN" altLang="en-US" dirty="0">
                <a:latin typeface="Arial" panose="020B0604020202020204" pitchFamily="34" charset="0"/>
              </a:rPr>
              <a:t>最大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0835" name="Slide Number Placeholder 3">
            <a:extLst>
              <a:ext uri="{FF2B5EF4-FFF2-40B4-BE49-F238E27FC236}">
                <a16:creationId xmlns:a16="http://schemas.microsoft.com/office/drawing/2014/main" id="{53B3BDD1-CF7D-484A-80EB-EC9C750FC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23F763D-E5A8-B84A-959E-296D630B988C}" type="slidenum">
              <a:rPr lang="zh-CN" altLang="en-US">
                <a:latin typeface="Arial" panose="020B0604020202020204" pitchFamily="34" charset="0"/>
              </a:rPr>
              <a:pPr/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幻灯片图像占位符 1">
            <a:extLst>
              <a:ext uri="{FF2B5EF4-FFF2-40B4-BE49-F238E27FC236}">
                <a16:creationId xmlns:a16="http://schemas.microsoft.com/office/drawing/2014/main" id="{9901D776-F28B-1C4A-B05C-20461B8C1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备注占位符 2">
            <a:extLst>
              <a:ext uri="{FF2B5EF4-FFF2-40B4-BE49-F238E27FC236}">
                <a16:creationId xmlns:a16="http://schemas.microsoft.com/office/drawing/2014/main" id="{1F0A9E2A-B7D3-5D49-875D-5AF98A6A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883" name="幻灯片编号占位符 3">
            <a:extLst>
              <a:ext uri="{FF2B5EF4-FFF2-40B4-BE49-F238E27FC236}">
                <a16:creationId xmlns:a16="http://schemas.microsoft.com/office/drawing/2014/main" id="{999F95A4-AF2E-F944-80C7-663127800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7FE2AB8-9EFF-0844-8966-A41E96FD87E1}" type="slidenum">
              <a:rPr lang="zh-CN" altLang="en-US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幻灯片图像占位符 1">
            <a:extLst>
              <a:ext uri="{FF2B5EF4-FFF2-40B4-BE49-F238E27FC236}">
                <a16:creationId xmlns:a16="http://schemas.microsoft.com/office/drawing/2014/main" id="{97723A90-B59D-3A43-A1D9-6125F818B9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备注占位符 2">
            <a:extLst>
              <a:ext uri="{FF2B5EF4-FFF2-40B4-BE49-F238E27FC236}">
                <a16:creationId xmlns:a16="http://schemas.microsoft.com/office/drawing/2014/main" id="{35BA3E01-DB49-934F-91B4-1C091302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4931" name="幻灯片编号占位符 3">
            <a:extLst>
              <a:ext uri="{FF2B5EF4-FFF2-40B4-BE49-F238E27FC236}">
                <a16:creationId xmlns:a16="http://schemas.microsoft.com/office/drawing/2014/main" id="{677E53D1-0D3E-5D46-A944-7D21E213B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425EF126-8DCF-9F4D-875A-5A7814F76A31}" type="slidenum">
              <a:rPr lang="zh-CN" altLang="en-US">
                <a:latin typeface="Arial" panose="020B0604020202020204" pitchFamily="34" charset="0"/>
              </a:rPr>
              <a:pPr/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6A3B43AF-992E-B344-8BE9-136505640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742E63F7-06C7-5041-92AC-822630440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410737F-1288-FF41-AC10-14FFA65DE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B9856A6F-6FE6-194E-B4FF-F89F499AE2DE}" type="slidenum">
              <a:rPr lang="zh-CN" altLang="en-US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17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幻灯片图像占位符 1">
            <a:extLst>
              <a:ext uri="{FF2B5EF4-FFF2-40B4-BE49-F238E27FC236}">
                <a16:creationId xmlns:a16="http://schemas.microsoft.com/office/drawing/2014/main" id="{E5206810-7E83-8844-AD74-B73CC22AFA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备注占位符 2">
            <a:extLst>
              <a:ext uri="{FF2B5EF4-FFF2-40B4-BE49-F238E27FC236}">
                <a16:creationId xmlns:a16="http://schemas.microsoft.com/office/drawing/2014/main" id="{A0CA335F-9FB8-E94C-ADDD-6594D158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>
                <a:latin typeface="Arial" panose="020B0604020202020204" pitchFamily="34" charset="0"/>
                <a:hlinkClick r:id="rId3"/>
              </a:rPr>
              <a:t>https://www.bilibili.com/video/av18980575?from=search&amp;seid=14839054699029330989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979" name="幻灯片编号占位符 3">
            <a:extLst>
              <a:ext uri="{FF2B5EF4-FFF2-40B4-BE49-F238E27FC236}">
                <a16:creationId xmlns:a16="http://schemas.microsoft.com/office/drawing/2014/main" id="{6866CF69-7B77-5543-812F-47A612B8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7535239A-52DC-AC4A-9867-5294E8A1673C}" type="slidenum">
              <a:rPr lang="zh-CN" altLang="en-US">
                <a:latin typeface="Arial" panose="020B0604020202020204" pitchFamily="34" charset="0"/>
              </a:rPr>
              <a:pPr/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幻灯片图像占位符 1">
            <a:extLst>
              <a:ext uri="{FF2B5EF4-FFF2-40B4-BE49-F238E27FC236}">
                <a16:creationId xmlns:a16="http://schemas.microsoft.com/office/drawing/2014/main" id="{E3D975E1-7662-544F-9293-2633881B9A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备注占位符 2">
            <a:extLst>
              <a:ext uri="{FF2B5EF4-FFF2-40B4-BE49-F238E27FC236}">
                <a16:creationId xmlns:a16="http://schemas.microsoft.com/office/drawing/2014/main" id="{40D1995A-28F2-704B-B2D7-BF2684E02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CN">
                <a:latin typeface="Arial" panose="020B0604020202020204" pitchFamily="34" charset="0"/>
                <a:hlinkClick r:id="rId3"/>
              </a:rPr>
              <a:t>https://www.bilibili.com/video/av18980653?from=search&amp;seid=8017205843430825467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27" name="幻灯片编号占位符 3">
            <a:extLst>
              <a:ext uri="{FF2B5EF4-FFF2-40B4-BE49-F238E27FC236}">
                <a16:creationId xmlns:a16="http://schemas.microsoft.com/office/drawing/2014/main" id="{754A6D29-FFCA-7742-A934-69A82830C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05750F4A-6B33-BB47-9133-38694B0A5B1F}" type="slidenum">
              <a:rPr lang="zh-CN" altLang="en-US">
                <a:latin typeface="Arial" panose="020B0604020202020204" pitchFamily="34" charset="0"/>
              </a:rPr>
              <a:pPr/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>
            <a:extLst>
              <a:ext uri="{FF2B5EF4-FFF2-40B4-BE49-F238E27FC236}">
                <a16:creationId xmlns:a16="http://schemas.microsoft.com/office/drawing/2014/main" id="{55A0F6D2-93ED-DE43-A7EE-0A61DD21C3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备注占位符 2">
            <a:extLst>
              <a:ext uri="{FF2B5EF4-FFF2-40B4-BE49-F238E27FC236}">
                <a16:creationId xmlns:a16="http://schemas.microsoft.com/office/drawing/2014/main" id="{E94E410D-C149-3645-B55B-D5BD556B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195" name="幻灯片编号占位符 3">
            <a:extLst>
              <a:ext uri="{FF2B5EF4-FFF2-40B4-BE49-F238E27FC236}">
                <a16:creationId xmlns:a16="http://schemas.microsoft.com/office/drawing/2014/main" id="{E43893C2-C5D7-004B-A34C-D2B287385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1906F493-92DC-3144-B88A-599C0FEC40C9}" type="slidenum">
              <a:rPr lang="zh-CN" altLang="en-US">
                <a:latin typeface="Arial" panose="020B0604020202020204" pitchFamily="34" charset="0"/>
              </a:rPr>
              <a:pPr/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>
            <a:extLst>
              <a:ext uri="{FF2B5EF4-FFF2-40B4-BE49-F238E27FC236}">
                <a16:creationId xmlns:a16="http://schemas.microsoft.com/office/drawing/2014/main" id="{9593ADCF-1E51-AE42-8055-E0CEB6880C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2" name="备注占位符 2">
            <a:extLst>
              <a:ext uri="{FF2B5EF4-FFF2-40B4-BE49-F238E27FC236}">
                <a16:creationId xmlns:a16="http://schemas.microsoft.com/office/drawing/2014/main" id="{5B70352D-EE6D-A146-9A84-7FA13E9A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如果基数排序的每一位比较采用计数排序的话，开辟内容只要</a:t>
            </a:r>
            <a:r>
              <a:rPr lang="en-US" altLang="zh-CN">
                <a:latin typeface="Arial" panose="020B0604020202020204" pitchFamily="34" charset="0"/>
              </a:rPr>
              <a:t>n+</a:t>
            </a:r>
            <a:r>
              <a:rPr lang="zh-CN" altLang="zh-CN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138243" name="幻灯片编号占位符 3">
            <a:extLst>
              <a:ext uri="{FF2B5EF4-FFF2-40B4-BE49-F238E27FC236}">
                <a16:creationId xmlns:a16="http://schemas.microsoft.com/office/drawing/2014/main" id="{86ACAE93-CEE1-EF41-A352-0AE83919B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18C11117-3EFC-0E4B-8E07-CF4893A39628}" type="slidenum">
              <a:rPr lang="zh-CN" altLang="en-US">
                <a:latin typeface="Arial" panose="020B0604020202020204" pitchFamily="34" charset="0"/>
              </a:rPr>
              <a:pPr/>
              <a:t>69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>
            <a:extLst>
              <a:ext uri="{FF2B5EF4-FFF2-40B4-BE49-F238E27FC236}">
                <a16:creationId xmlns:a16="http://schemas.microsoft.com/office/drawing/2014/main" id="{8095E0A4-5364-6640-9337-C57BB0E6A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>
            <a:extLst>
              <a:ext uri="{FF2B5EF4-FFF2-40B4-BE49-F238E27FC236}">
                <a16:creationId xmlns:a16="http://schemas.microsoft.com/office/drawing/2014/main" id="{6E086429-5B79-754F-8C8D-65407E81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5" name="Slide Number Placeholder 3">
            <a:extLst>
              <a:ext uri="{FF2B5EF4-FFF2-40B4-BE49-F238E27FC236}">
                <a16:creationId xmlns:a16="http://schemas.microsoft.com/office/drawing/2014/main" id="{C13FCB5C-CA1E-4849-9E81-2DD59A766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F0B6F0C3-8280-7F48-AD07-9C50FF36F2FE}" type="slidenum">
              <a:rPr lang="zh-CN" altLang="en-US">
                <a:latin typeface="Arial" panose="020B0604020202020204" pitchFamily="34" charset="0"/>
              </a:rPr>
              <a:pPr/>
              <a:t>71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7268E305-16D3-5344-9687-6ADDD137D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0CAAB036-F90C-1848-95AC-E514B90B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3BB4B8B0-CAE8-2249-932F-34E58110D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75A8A1A2-ECC0-CC42-87B3-F0F978816F32}" type="slidenum">
              <a:rPr lang="zh-CN" altLang="en-US">
                <a:latin typeface="Arial" panose="020B0604020202020204" pitchFamily="34" charset="0"/>
              </a:rPr>
              <a:pPr/>
              <a:t>73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96A76A96-F85E-1A4D-B8ED-BA1172D66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D22F861E-BDF3-9D4F-9183-79039B72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FCD0B924-2114-AF44-93D4-124B634C9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78FFDC65-055B-A84E-BA34-9EBCD0CAF064}" type="slidenum">
              <a:rPr lang="zh-CN" altLang="en-US">
                <a:latin typeface="Arial" panose="020B0604020202020204" pitchFamily="34" charset="0"/>
              </a:rPr>
              <a:pPr/>
              <a:t>76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CE65EFA3-C457-4442-BA8C-7FFDFD9B35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9C7ECE9A-7CAD-0445-B84C-3471C5AF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https://www.bilibili.com/video/av16542863?from=search&amp;seid=558036614836610508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EC54EEE5-E410-F44E-ABD2-61A6CC536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56D9A6B-162A-2E4B-A03E-641C146A06DC}" type="slidenum">
              <a:rPr lang="zh-CN" altLang="en-US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F84A1F21-9DCE-F640-980C-E2DF6D7AD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DAB4FBC5-B0E7-8D4B-927A-CD583B88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如果</a:t>
            </a:r>
            <a:r>
              <a:rPr lang="en-US" altLang="zh-CN">
                <a:latin typeface="Arial" panose="020B0604020202020204" pitchFamily="34" charset="0"/>
              </a:rPr>
              <a:t>abc</a:t>
            </a:r>
            <a:r>
              <a:rPr lang="zh-CN" altLang="en-US">
                <a:latin typeface="Arial" panose="020B0604020202020204" pitchFamily="34" charset="0"/>
              </a:rPr>
              <a:t>是整数，</a:t>
            </a:r>
            <a:r>
              <a:rPr lang="en-US" altLang="zh-CN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能被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整除，那么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能整除它们的差，即为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整除</a:t>
            </a:r>
            <a:r>
              <a:rPr lang="en-US" altLang="zh-CN">
                <a:latin typeface="Arial" panose="020B0604020202020204" pitchFamily="34" charset="0"/>
              </a:rPr>
              <a:t>b-c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52D7D157-E8C1-8245-BAB4-4F930A85C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0C7C8562-D179-B94B-A871-EC2A49192B04}" type="slidenum">
              <a:rPr lang="zh-CN" altLang="en-US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C28B33A6-5665-3245-A1F7-190E1586D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21064132-171D-3946-98D2-3A765281F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所有的诋毁算法，运行时间由递归形式来表达的，求解递归公示对算法分析很重要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E96C5969-923D-C14B-A6DA-2C2A123AB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AFAC8ED2-1EFA-7445-8B92-3737931A8B2F}" type="slidenum">
              <a:rPr lang="zh-CN" altLang="en-US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C19E4A52-5C30-6741-A0EB-4C949795A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A588E916-F8F0-2D47-96CA-CD3926EB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T(n</a:t>
            </a:r>
            <a:r>
              <a:rPr lang="zh-CN" altLang="en-US">
                <a:latin typeface="Arial" panose="020B0604020202020204" pitchFamily="34" charset="0"/>
              </a:rPr>
              <a:t>）中一般含有 </a:t>
            </a:r>
            <a:r>
              <a:rPr lang="en-US" altLang="zh-CN">
                <a:latin typeface="Arial" panose="020B0604020202020204" pitchFamily="34" charset="0"/>
              </a:rPr>
              <a:t>x^n</a:t>
            </a:r>
            <a:r>
              <a:rPr lang="zh-CN" altLang="en-US">
                <a:latin typeface="Arial" panose="020B0604020202020204" pitchFamily="34" charset="0"/>
              </a:rPr>
              <a:t>形式的特解的和，用</a:t>
            </a:r>
            <a:r>
              <a:rPr lang="en-US" altLang="zh-CN">
                <a:latin typeface="Arial" panose="020B0604020202020204" pitchFamily="34" charset="0"/>
              </a:rPr>
              <a:t>x^n</a:t>
            </a:r>
            <a:r>
              <a:rPr lang="zh-CN" altLang="en-US">
                <a:latin typeface="Arial" panose="020B0604020202020204" pitchFamily="34" charset="0"/>
              </a:rPr>
              <a:t>代替</a:t>
            </a:r>
            <a:r>
              <a:rPr lang="en-US" altLang="zh-CN">
                <a:latin typeface="Arial" panose="020B0604020202020204" pitchFamily="34" charset="0"/>
              </a:rPr>
              <a:t>t(n),</a:t>
            </a:r>
            <a:r>
              <a:rPr lang="zh-CN" altLang="en-US">
                <a:latin typeface="Arial" panose="020B0604020202020204" pitchFamily="34" charset="0"/>
              </a:rPr>
              <a:t>，两边同时除以</a:t>
            </a:r>
            <a:r>
              <a:rPr lang="en-US" altLang="zh-CN">
                <a:latin typeface="Arial" panose="020B0604020202020204" pitchFamily="34" charset="0"/>
              </a:rPr>
              <a:t>x^(n-k)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，得到特征方程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75331062-1219-C14F-9F36-DB937FA36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215BB0AC-879F-CE42-B127-17152F16EF92}" type="slidenum">
              <a:rPr lang="zh-CN" altLang="en-US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47DDAEB7-92E1-AB40-A50E-A8808AC34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487D0E85-368C-3040-B99B-94524DABA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mr-IN" altLang="en-US">
                <a:latin typeface="Arial" panose="020B0604020202020204" pitchFamily="34" charset="0"/>
              </a:rPr>
              <a:t>x=[-b±(b^</a:t>
            </a:r>
            <a:r>
              <a:rPr lang="mr-IN" altLang="en-US" b="1">
                <a:latin typeface="Arial" panose="020B0604020202020204" pitchFamily="34" charset="0"/>
              </a:rPr>
              <a:t>2</a:t>
            </a:r>
            <a:r>
              <a:rPr lang="mr-IN" altLang="en-US">
                <a:latin typeface="Arial" panose="020B0604020202020204" pitchFamily="34" charset="0"/>
              </a:rPr>
              <a:t>-4ac)^(1/</a:t>
            </a:r>
            <a:r>
              <a:rPr lang="mr-IN" altLang="en-US" b="1">
                <a:latin typeface="Arial" panose="020B0604020202020204" pitchFamily="34" charset="0"/>
              </a:rPr>
              <a:t>2</a:t>
            </a:r>
            <a:r>
              <a:rPr lang="mr-IN" altLang="en-US">
                <a:latin typeface="Arial" panose="020B0604020202020204" pitchFamily="34" charset="0"/>
              </a:rPr>
              <a:t>)]/(2a) 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5BDCC853-3E95-E145-AD3E-A6C91529B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A3F7234D-F814-0C47-BCEF-C9CCD6038B0F}" type="slidenum">
              <a:rPr lang="zh-CN" altLang="en-US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950AD1F0-2FA5-5E40-BB08-56F430683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38B66FAF-B655-F540-96FD-DC560551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E7F738DF-06BF-004D-AE68-2CA4369C6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7DA38D9A-5C2F-C946-BE86-12E598E39EDA}" type="slidenum">
              <a:rPr lang="zh-CN" altLang="en-US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7CFB87CB-1453-C64F-9173-2D56265189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7F40E8D-B773-854F-847A-95886974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倒数第二个式子除以</a:t>
            </a:r>
            <a:r>
              <a:rPr lang="en-US" altLang="zh-CN">
                <a:latin typeface="Arial" panose="020B0604020202020204" pitchFamily="34" charset="0"/>
              </a:rPr>
              <a:t>g(n)g(n-1)</a:t>
            </a:r>
            <a:r>
              <a:rPr lang="mr-IN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</a:rPr>
              <a:t>g(1)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62181F26-EA0F-5948-8DFB-2BB116070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fld id="{899B8FEE-EB7B-FF4B-8E5B-9801A2AF972E}" type="slidenum">
              <a:rPr lang="zh-CN" altLang="en-US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372CD4E-7B73-8845-AE8F-5647E4650E3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FAFFADE-E146-EA46-B508-0C141DE40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DD2BAA8A-AF31-144F-BC16-F5AE4E297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E3F0B75-B7C5-0349-B66A-56C316899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9CFCC9E-2414-794A-9DF5-42E09AA67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AD52C56-FD01-874C-87B2-F11364B3F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8E76AF3-FA5C-6445-B132-DD2E5F97F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431D468-63B6-6849-83E1-0D6525E28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01DD7F8-7CD8-554C-9768-5AF4541B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C92F3C57-3CC3-7C4A-B642-1D76A8C686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EFC39E73-7434-434B-92A9-9B5C40A54E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159A332-8FBF-494B-ACDF-396A31CF2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BF313E5-E489-0545-B257-952F97E1E6A4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BBE3746-BF17-D842-AC8A-3E24B57819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077ED8-02B0-1148-ADED-9787E1C85D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6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12FEEC-4CE4-524A-843D-30895BB75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41295-FDE0-3642-9C5E-5A686CF4FB80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E4449CD-5FEF-8A47-9C9F-F89E46806A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4F32E-0BD1-3F42-8098-3D4C973D2E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9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25BC38F-40B5-B445-96BA-C65517485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81D62-98D8-8141-80AF-33752C81EE06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7959AE6-0D28-854F-89A7-C548AF03F5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ABC40-92CA-E24E-BFFD-990AB33190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90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41338"/>
            <a:ext cx="8229600" cy="558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815C9-7727-4D44-814C-2F59D49C4E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0813" y="327025"/>
            <a:ext cx="2895601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80ED-29FF-A040-B671-C6E4A7D30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9713" y="65166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04E104-E628-C044-A4F8-BAB593916F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83EEA-B977-4E44-8E62-B5FB4470E7C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60375" y="6519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4D6BB-F27A-174A-B20F-AE92981B29CF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353876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0431FF2-A6A9-D14C-9E07-CE12AC1FDEC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E8AC8F4-48D5-324F-97B9-306606CF6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C58FBCE4-A886-864D-8D90-6D6089E27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BDDF4E8-5495-CB47-A80E-BC68F813B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627BEAE-3392-A143-B82F-9993E5C76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1AF17FD7-4989-6549-B570-6652A7956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8D5A200-3960-194F-A856-1ED01E32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B874911-702D-A24D-815A-F87FCCBC9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13F274C-EC8F-7943-B728-4B1D1C29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E198B92-6C6F-F640-BD9F-FF1FCF2426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14" name="Picture 17" descr="index_03">
            <a:extLst>
              <a:ext uri="{FF2B5EF4-FFF2-40B4-BE49-F238E27FC236}">
                <a16:creationId xmlns:a16="http://schemas.microsoft.com/office/drawing/2014/main" id="{6A9EBC66-1F36-BF4F-B529-E42103AE1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97A8427-32D2-0C4D-84BC-C33E4C1FE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5C1456-F364-B84B-9779-7D620949F8E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3F91A3A-6EAC-B242-8945-CA7AD1864B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7AFECC-B2FB-3644-987B-0038FA05FA5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919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B635B3-885A-B14E-BE96-545D4D4C48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A95470-E069-2940-847A-9FAEFB1B038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77DC354-425D-BF46-B0ED-6201BCC12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5C9BC-6922-9A4B-899A-711AE7E49F7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577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CB595B-B8A4-8544-BB78-32A390AF1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E1AFA4-2851-2948-8507-6052C8A39DC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10F723C-7ECE-0349-8E36-F1145BBB5D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B58D19-14C8-4B41-B485-23BF95D5EB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76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5C02405-9CF5-0848-8D78-08DFBC19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D8BE01-0341-0D42-8153-50C34A48EFA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5D4D57-CEFD-C144-8ED7-D1376BC42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A84D2EA-EDAC-824D-8713-581A4A2E7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7D4746-E1E4-4C47-A37C-E360A9CCB8F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4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FD3888-5811-2B45-BC84-B3C21F741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29A202-A09E-6D48-A5C9-8353AE52429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6E5B2C2-B96D-4A49-B428-7C7A1260E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95512BE-4650-1D49-BE3F-91CF9B8E6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080DE-DDB5-D842-B625-08E9CAD7F39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288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BBE6ECD-ABC9-744F-BEDE-4E14D294E0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89A2BC-B489-FA4F-A3E2-41904BA51A6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015FA4A-8D56-9C4B-AF0E-1D527EF4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4CEF98F-AC60-FE47-BB0F-7AD476B0D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6829BA-4381-F64E-B806-68F6790B6A7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975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5ED18F8-4024-7443-B8BC-CBE551C36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14BC82-24A5-094F-BB41-6FC6D7A96F4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4CCA0FF-008C-B440-88C7-FC477CF91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SimSun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A3216AF-79B9-E846-91B6-F2B4DE8B2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B0CEBF-4E00-A44F-9787-E85B99D5349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1062B11-1157-3548-825B-6C7B5517A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29880-B9E9-6B4D-99B9-973FFA0115D9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BE19342-3972-D34A-81DD-44A25ED89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E7538-ED23-5E41-993D-795903D1DC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837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8A494B-6566-1D4B-B9E0-69D4CE843D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24ECDB-56C6-F44B-8613-67226445DE3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240902-3AEE-B245-B65D-596768C35F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D5C6F7-875A-E84F-BF09-F24E7A2388C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500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475051C-6385-6747-9D13-09BE3B126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63CD0C-644B-9A40-BBFF-E54C23A716F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1C62AA0-CDE6-1249-AFFF-7E5F8EB111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2BD879-11C3-DD4E-A96D-FCEEA30FD65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3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035CE84-5A11-194F-8050-36DBF15EC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37E8A-218E-4C46-B242-F4BEED8199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7192BD6-5A8E-DE42-A734-73015650F9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F3594-0C2E-AA4C-A011-662348BFD90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689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1DC4619-E1F0-9148-B0DF-93A264663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B6C449-07FB-FD41-99B1-4B5FC3BE86C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E425C9-9782-6F48-B177-D5A721A493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19EC1E-C4E5-4B4D-90FD-02C5A4A97E0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2316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B379DBD-99B9-314B-8475-158BC7042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F224300C-A810-BC46-9421-9802D1269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1CDD434-931E-D444-9E72-C5A706061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4D208CA9-88B1-1D48-B411-36BD3A92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C3133050-34C9-484F-B19C-C45E8F4D3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D177DCB-0D57-EF4F-877A-67E562E98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D6B0C42-3348-3049-AFEA-FE7F364C1D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" name="Picture 17" descr="index_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81C71A-3546-6A4F-92C3-AACF61E49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EFE346-ADFE-45E0-BC49-05CCA40AFB2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449EC1D-C63F-904F-B2A0-E796F723CE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4DBC24-B2EB-457C-AA45-BB4BDC89FB8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157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76D2EC-7C01-41F9-B7C4-A3ACCD9B2B0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F8AFC5-B7B1-4099-A8A4-11C6F423437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95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5C03A-44D6-43AF-BF7D-42A3AB520AB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97231-BB04-47F4-A445-728A091BBB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956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D9CF5C-E70B-2543-95A9-937BB05CE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D8F29D-4553-42AE-9804-07B1A0FA8CE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9ED761-A8EC-F64A-A746-1A9B8D263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D2CF1EE-F26C-8346-AF2F-29C90E0F6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018BF-5BDB-4007-B5D8-9270B2C2435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829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72DA883-609D-5643-B5C5-114C4C42AA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490DD-03DC-41E6-85FC-28572E44BF4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73E220A-E300-5240-9D4D-CC1F99EE2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B3113E7-F88C-7640-8013-B60D6164D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3BDCEC-C41A-48C3-AEB7-ADF2B42C1F1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100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1CBF920-23A3-D64C-8FBE-C5CF1A85D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85928-CF0B-4B52-A1BA-B228F5910AF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97FAC7-F9D8-FF4A-9689-08E24ABBE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2475F65-E986-0140-945A-FAC85B827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65D027-DA9B-4FF1-843E-8CBA8D9F2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4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AD2CE-032C-8144-8C2C-9F9A8CCB3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EB60B-B59D-9C4E-ACA3-052AF1C41A2B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AFB697-447E-F14A-9188-98034DC80F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D94F4-8892-264C-B2EE-6F27D4AC81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19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ADB13C0-1910-494E-80A4-082ECA64F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48196E-A64A-479C-99C5-AAF6E3EB6A8C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B166715-CE07-A443-9C90-C64413BF2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                              武汉大学国际软件学院唐存琛 刘峰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9591D0-897B-C142-ACC7-EBF81AAD94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77DF6F-2790-413C-8D77-1E69AD55D1D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977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C07668-93D1-4B3C-A455-C38EAB311E0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D09758-9042-4D10-BB88-84539EECD5E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880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9C8F7A-F273-4CF5-9372-3B98480C271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6528C-1FC1-42B7-99D9-DE527D480A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165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31C440-A4A5-4F28-8A79-CFFAAB73D99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2297AF-0A42-4150-983D-7DD52BF6E2D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289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0AC86B-B2E3-4B43-8826-2C0DFC3B5EA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D6BAAC-68B5-4942-BCF6-CC7D054227A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80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24608C1-46A5-354B-ADF3-1B35E0F50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38709-F3AC-F04E-BB71-A6A9235781CF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DEA7417-3765-B047-BB47-0AD10A86B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BE0E8B4-EA89-2348-B4FF-BDFC3EB09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57F13-AD39-9343-8DC2-D0F2F9D72B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20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6AF11F5-E129-F549-9CCA-E52852010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6F914-3030-034B-B2B8-31E6495468F0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B467743-D365-9E40-9F2F-32BD9B28C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DBB17B-CD86-E440-9734-F6894D31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5AF95-75BE-9049-AA59-5A118E33FD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1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06C1DB1-ECF3-BC43-9E4C-C62D1DADF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B274-CEB8-604A-BAE6-33269C2A70F8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C76518D-D30F-5C4C-A664-20904CC0A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671227F-C315-4C4D-AFFF-69A03E0CE1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E27D7-6738-0348-8144-EA2AFD72E2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C4031FF-5FE4-6A4D-BBB7-A74866B87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BDD6A-DA86-2946-8B1F-3B23914F0C86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B4A4FC3-32B7-4D4A-95FC-A8CAF9CEF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319213" y="6243638"/>
            <a:ext cx="523398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Times New Roman" charset="0"/>
                <a:ea typeface="SimSun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8FB85D9-96FD-974D-92A6-C135712D92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0664E-B741-A04F-AF7B-8A3E5E03D3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2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B54EB13-1BEA-7B43-AE44-D9453E9948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761B7-9FED-6440-85C7-F31C21D2E870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8684DD9-4739-7E48-84F1-7D66258A41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0A4F5-F399-1E4C-82B2-AF4613DE6F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13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732EBD-3E77-2C4C-98A6-D796597A7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C6CB-AB60-4241-B90A-649E99C5D123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F9F8DD6-BD2A-BB46-B6CF-B6B1B17458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F0CAB-CD89-D442-844E-8ABC6CF422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20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8258FB-C753-A640-B1AD-F8A6C2F744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717A77-D045-DF47-97E2-12EAD322E3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8A8B54-8BF5-044B-BB53-FCECF1CA65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C31C86-07E3-D24C-B878-C2EE211BE7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A5658F-0A66-0745-9A75-9EAD099C1D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4974D26-9844-1E4E-8566-51EFAB158A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5EFD894-3F47-CB4D-ABCF-9E26028DBD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7C701CA-C6F1-8D4A-B3C9-5012E98D3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9B8712A-25E6-2143-8886-B1125F0E7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8FC19667-A6E5-F64B-93E6-17C0DD7E0C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05605E-A39A-B340-B9E0-E52C3C1CCC17}" type="datetime1">
              <a:rPr lang="en-US" altLang="zh-CN"/>
              <a:pPr>
                <a:defRPr/>
              </a:pPr>
              <a:t>9/14/2022</a:t>
            </a:fld>
            <a:endParaRPr lang="en-US" altLang="zh-CN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87B4C653-668A-694B-B181-919D3C1D10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4199D023-3E11-294F-9FB3-E5C7585368CC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1434D980-3276-7D41-9E23-8E9EC7EB8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04" r:id="rId2"/>
    <p:sldLayoutId id="2147484305" r:id="rId3"/>
    <p:sldLayoutId id="2147484311" r:id="rId4"/>
    <p:sldLayoutId id="2147484312" r:id="rId5"/>
    <p:sldLayoutId id="2147484313" r:id="rId6"/>
    <p:sldLayoutId id="2147484314" r:id="rId7"/>
    <p:sldLayoutId id="2147484306" r:id="rId8"/>
    <p:sldLayoutId id="2147484307" r:id="rId9"/>
    <p:sldLayoutId id="2147484308" r:id="rId10"/>
    <p:sldLayoutId id="2147484309" r:id="rId11"/>
    <p:sldLayoutId id="214748431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30FD3B7-301A-294F-9D08-57AE323B33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CD7F13-5772-9D48-A6E9-C13B39EB34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4E4BC5-D887-9A40-88C9-EB08C29919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7220AE4-4837-654B-9711-9E01885191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0CBE44-DE49-684A-B74A-66BBDA6CE8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A05FA9E-9A77-2B49-8E96-45A6090E9E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3229BF5-A410-224F-BC73-46FFEA399B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40A89BA-6B18-924E-8F6D-F469A256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5366C00-D00F-B94A-9BA1-FD95822E3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8CAD51BB-70BC-564D-94E0-91B5FBA241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anose="020B0604030504040204" pitchFamily="34" charset="0"/>
                <a:ea typeface="SimSun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93BF7-0D04-C843-9E9C-30C6DBEC887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8E266A1E-9598-B74E-965F-F24AC2335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0350DC-C9E4-D045-8B97-61CD1C3D887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pic>
        <p:nvPicPr>
          <p:cNvPr id="1037" name="Picture 16" descr="index_03">
            <a:extLst>
              <a:ext uri="{FF2B5EF4-FFF2-40B4-BE49-F238E27FC236}">
                <a16:creationId xmlns:a16="http://schemas.microsoft.com/office/drawing/2014/main" id="{3CD5B64E-2087-7B46-9B62-762978A12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2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SimSun" panose="02010600030101010101" pitchFamily="2" charset="-122"/>
          <a:cs typeface="SimSun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SimSun" panose="02010600030101010101" pitchFamily="2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SimSun" panose="02010600030101010101" pitchFamily="2" charset="-122"/>
          <a:cs typeface="SimSun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SimSun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SimSun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SimSun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E029FD-9E19-804A-9CB1-2AC5ED0038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87964A-9E54-C74F-8888-2B8316E05B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D12CCCB-7C52-0349-8E74-35B1245452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C88B4B-9438-C949-A14E-276E902270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987F8B-14EB-E849-B9A0-02D2773180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7327FE8-E3F1-BC4A-AA53-B79321AE53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4C56D90-6926-3341-9633-1F84CCA51D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>
            <a:extLst>
              <a:ext uri="{FF2B5EF4-FFF2-40B4-BE49-F238E27FC236}">
                <a16:creationId xmlns:a16="http://schemas.microsoft.com/office/drawing/2014/main" id="{F91DDAB8-C681-9845-BA04-4FF3343598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774BF-B7A8-4095-8255-57A6014F9F1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A776AAF4-8345-E148-BAC6-18F54069C3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  <a:ea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B83EA-03C6-4DF6-9674-4DDD5EB261D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宋体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宋体" charset="-122"/>
            </a:endParaRPr>
          </a:p>
        </p:txBody>
      </p:sp>
      <p:pic>
        <p:nvPicPr>
          <p:cNvPr id="1037" name="Picture 16" descr="index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14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eg"/><Relationship Id="rId4" Type="http://schemas.openxmlformats.org/officeDocument/2006/relationships/image" Target="../media/image2.emf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5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7.e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9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50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54.emf"/><Relationship Id="rId9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4.emf"/><Relationship Id="rId4" Type="http://schemas.openxmlformats.org/officeDocument/2006/relationships/oleObject" Target="../embeddings/oleObject63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A59B1F9A-ADE6-2C4A-8AE1-D7DB08AE2D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0" y="2527697"/>
            <a:ext cx="4325112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算法设计与分析</a:t>
            </a:r>
          </a:p>
        </p:txBody>
      </p:sp>
      <p:sp>
        <p:nvSpPr>
          <p:cNvPr id="15363" name="幻灯片编号占位符 4">
            <a:extLst>
              <a:ext uri="{FF2B5EF4-FFF2-40B4-BE49-F238E27FC236}">
                <a16:creationId xmlns:a16="http://schemas.microsoft.com/office/drawing/2014/main" id="{5FC62E87-F583-764F-A21E-4A83C8A5C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91F57-0AF5-6F4A-BEFB-DA74E68354C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5364" name="标题 1">
            <a:extLst>
              <a:ext uri="{FF2B5EF4-FFF2-40B4-BE49-F238E27FC236}">
                <a16:creationId xmlns:a16="http://schemas.microsoft.com/office/drawing/2014/main" id="{15FDDAB7-C418-1240-A7E1-C89A716F8DEF}"/>
              </a:ext>
            </a:extLst>
          </p:cNvPr>
          <p:cNvSpPr txBox="1">
            <a:spLocks/>
          </p:cNvSpPr>
          <p:nvPr/>
        </p:nvSpPr>
        <p:spPr bwMode="auto">
          <a:xfrm>
            <a:off x="2174834" y="1739015"/>
            <a:ext cx="5460406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数学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SimSun" panose="02010600030101010101" pitchFamily="2" charset="-122"/>
              </a:rPr>
              <a:t>知识与数据结构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E84333D-221B-1F47-AD1B-EF4D3B4E88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08184" y="3874508"/>
            <a:ext cx="5354816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5200" dirty="0">
              <a:solidFill>
                <a:schemeClr val="tx2"/>
              </a:solidFill>
            </a:endParaRPr>
          </a:p>
          <a:p>
            <a:pPr lvl="3" algn="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dirty="0"/>
              <a:t>                         </a:t>
            </a:r>
            <a:r>
              <a:rPr lang="zh-CN" altLang="en-US" sz="3200" dirty="0"/>
              <a:t>武汉大学国家网络安全学院</a:t>
            </a:r>
            <a:endParaRPr lang="en-US" altLang="zh-CN" sz="3200" dirty="0"/>
          </a:p>
          <a:p>
            <a:pPr lvl="3" algn="r" eaLnBrk="1" hangingPunct="1">
              <a:lnSpc>
                <a:spcPts val="3080"/>
              </a:lnSpc>
              <a:buFont typeface="Wingdings" pitchFamily="2" charset="2"/>
              <a:buNone/>
            </a:pPr>
            <a:r>
              <a:rPr lang="zh-CN" altLang="en-US" sz="3200" dirty="0"/>
              <a:t>李雨晴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742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>
            <a:extLst>
              <a:ext uri="{FF2B5EF4-FFF2-40B4-BE49-F238E27FC236}">
                <a16:creationId xmlns:a16="http://schemas.microsoft.com/office/drawing/2014/main" id="{4E96ACB5-3DF6-5544-9F51-25D8FE5E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3" y="2986087"/>
            <a:ext cx="3276600" cy="2057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EFAA6E53-C093-4243-9C32-A00EBB14A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185" y="2951489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+mn-ea"/>
                <a:ea typeface="+mn-ea"/>
                <a:cs typeface="黑体" panose="02010609060101010101" pitchFamily="49" charset="-122"/>
              </a:rPr>
              <a:t>例：</a:t>
            </a:r>
            <a:r>
              <a:rPr lang="zh-CN" altLang="en-US" sz="2400" b="1" dirty="0" smtClean="0">
                <a:solidFill>
                  <a:srgbClr val="000000"/>
                </a:solidFill>
                <a:latin typeface="SimSun" panose="02010600030101010101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SimSun" panose="02010600030101010101" pitchFamily="2" charset="-122"/>
              </a:rPr>
              <a:t>A={a}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408" name="Text Box 10">
            <a:extLst>
              <a:ext uri="{FF2B5EF4-FFF2-40B4-BE49-F238E27FC236}">
                <a16:creationId xmlns:a16="http://schemas.microsoft.com/office/drawing/2014/main" id="{AC886680-30EE-3048-A7E3-7C28EC926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15" y="3460749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SimSun" panose="02010600030101010101" pitchFamily="2" charset="-122"/>
              </a:rPr>
              <a:t>则</a:t>
            </a:r>
            <a:r>
              <a:rPr lang="en-US" altLang="zh-CN" sz="2400" b="1">
                <a:solidFill>
                  <a:srgbClr val="000000"/>
                </a:solidFill>
                <a:latin typeface="SimSun" panose="02010600030101010101" pitchFamily="2" charset="-122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SimSun" panose="02010600030101010101" pitchFamily="2" charset="-122"/>
              </a:rPr>
              <a:t>个元素的子集：</a:t>
            </a:r>
            <a:r>
              <a:rPr kumimoji="0" lang="zh-CN" altLang="en-US" sz="2400" b="1">
                <a:latin typeface="Times New Roman" panose="02020603050405020304" pitchFamily="18" charset="0"/>
                <a:sym typeface="Symbol" pitchFamily="2" charset="2"/>
              </a:rPr>
              <a:t>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15B5F6FA-336B-F742-94D3-E900F274C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15" y="3917949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1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个元素的子集：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{a}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96041983-19BA-334B-B5C5-73770853501C}"/>
              </a:ext>
            </a:extLst>
          </p:cNvPr>
          <p:cNvGrpSpPr>
            <a:grpSpLocks/>
          </p:cNvGrpSpPr>
          <p:nvPr/>
        </p:nvGrpSpPr>
        <p:grpSpPr bwMode="auto">
          <a:xfrm>
            <a:off x="622515" y="4333874"/>
            <a:ext cx="2965450" cy="498475"/>
            <a:chOff x="480" y="2374"/>
            <a:chExt cx="1868" cy="314"/>
          </a:xfrm>
        </p:grpSpPr>
        <p:sp>
          <p:nvSpPr>
            <p:cNvPr id="64533" name="Text Box 16">
              <a:extLst>
                <a:ext uri="{FF2B5EF4-FFF2-40B4-BE49-F238E27FC236}">
                  <a16:creationId xmlns:a16="http://schemas.microsoft.com/office/drawing/2014/main" id="{BFD355A1-9C05-0C4D-A041-2ED396DE4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SimSun" panose="02010600030101010101" pitchFamily="2" charset="-122"/>
                </a:rPr>
                <a:t>因此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4534" name="Object 1026">
              <a:extLst>
                <a:ext uri="{FF2B5EF4-FFF2-40B4-BE49-F238E27FC236}">
                  <a16:creationId xmlns:a16="http://schemas.microsoft.com/office/drawing/2014/main" id="{F6F07B64-C366-424B-9EED-252088841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4" y="2374"/>
            <a:ext cx="138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4" name="公式" r:id="rId3" imgW="21945600" imgH="4978400" progId="Equation.3">
                    <p:embed/>
                  </p:oleObj>
                </mc:Choice>
                <mc:Fallback>
                  <p:oleObj name="公式" r:id="rId3" imgW="21945600" imgH="49784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374"/>
                          <a:ext cx="138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2" name="Text Box 20">
            <a:extLst>
              <a:ext uri="{FF2B5EF4-FFF2-40B4-BE49-F238E27FC236}">
                <a16:creationId xmlns:a16="http://schemas.microsoft.com/office/drawing/2014/main" id="{68AE15A9-3921-954D-93E9-D94F5934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915" y="3079749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SimSun" panose="02010600030101010101" pitchFamily="2" charset="-122"/>
              </a:rPr>
              <a:t>设</a:t>
            </a:r>
            <a:r>
              <a:rPr lang="en-US" altLang="zh-CN" sz="2400" b="1">
                <a:solidFill>
                  <a:srgbClr val="000000"/>
                </a:solidFill>
                <a:latin typeface="SimSun" panose="02010600030101010101" pitchFamily="2" charset="-122"/>
              </a:rPr>
              <a:t>B={a,b}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C24C1804-D9B8-F34F-849C-304819F5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115" y="3003549"/>
            <a:ext cx="4270376" cy="2057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D8F39008-7D13-A645-AB2F-887EAD037330}"/>
              </a:ext>
            </a:extLst>
          </p:cNvPr>
          <p:cNvGrpSpPr>
            <a:grpSpLocks/>
          </p:cNvGrpSpPr>
          <p:nvPr/>
        </p:nvGrpSpPr>
        <p:grpSpPr bwMode="auto">
          <a:xfrm>
            <a:off x="4508715" y="3460749"/>
            <a:ext cx="3779838" cy="461963"/>
            <a:chOff x="1152" y="1824"/>
            <a:chExt cx="2381" cy="291"/>
          </a:xfrm>
        </p:grpSpPr>
        <p:sp>
          <p:nvSpPr>
            <p:cNvPr id="64531" name="Text Box 24">
              <a:extLst>
                <a:ext uri="{FF2B5EF4-FFF2-40B4-BE49-F238E27FC236}">
                  <a16:creationId xmlns:a16="http://schemas.microsoft.com/office/drawing/2014/main" id="{308BAF8A-7D42-3744-936D-17198B218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824"/>
              <a:ext cx="23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SimSun" panose="02010600030101010101" pitchFamily="2" charset="-122"/>
                </a:rPr>
                <a:t>则</a:t>
              </a:r>
              <a:r>
                <a:rPr lang="en-US" altLang="zh-CN" sz="2400" b="1">
                  <a:solidFill>
                    <a:srgbClr val="000000"/>
                  </a:solidFill>
                  <a:latin typeface="SimSun" panose="02010600030101010101" pitchFamily="2" charset="-122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SimSun" panose="02010600030101010101" pitchFamily="2" charset="-122"/>
                </a:rPr>
                <a:t>个元素的子集</a:t>
              </a:r>
              <a:r>
                <a:rPr lang="zh-CN" altLang="en-US" sz="2400">
                  <a:solidFill>
                    <a:srgbClr val="000000"/>
                  </a:solidFill>
                  <a:latin typeface="SimSun" panose="02010600030101010101" pitchFamily="2" charset="-122"/>
                </a:rPr>
                <a:t>：</a:t>
              </a:r>
              <a:r>
                <a:rPr kumimoji="0" lang="zh-CN" altLang="en-US" sz="2400" b="1">
                  <a:latin typeface="Times New Roman" panose="02020603050405020304" pitchFamily="18" charset="0"/>
                  <a:sym typeface="Symbol" pitchFamily="2" charset="2"/>
                </a:rPr>
                <a:t>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64532" name="Picture 25" descr="F:\wangsx\hong\图片\空集.jpg">
              <a:extLst>
                <a:ext uri="{FF2B5EF4-FFF2-40B4-BE49-F238E27FC236}">
                  <a16:creationId xmlns:a16="http://schemas.microsoft.com/office/drawing/2014/main" id="{0C66F320-2BB4-6E46-AFF6-3E3381CB9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38" name="Text Box 26">
            <a:extLst>
              <a:ext uri="{FF2B5EF4-FFF2-40B4-BE49-F238E27FC236}">
                <a16:creationId xmlns:a16="http://schemas.microsoft.com/office/drawing/2014/main" id="{F1A15139-5B26-6147-8AC0-3784FDD0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515" y="3765549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SimSun" panose="02010600030101010101" pitchFamily="2" charset="-122"/>
              </a:rPr>
              <a:t>个元素的子集：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{a},{b} 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F7D06EE1-B7B6-324A-9D96-4CADEBC0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315" y="4146549"/>
            <a:ext cx="375575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lang="zh-CN" altLang="en-US" sz="2400" b="1" dirty="0">
                <a:solidFill>
                  <a:srgbClr val="000000"/>
                </a:solidFill>
                <a:latin typeface="SimSun" panose="02010600030101010101" pitchFamily="2" charset="-122"/>
              </a:rPr>
              <a:t>个元素的</a:t>
            </a:r>
            <a:r>
              <a:rPr lang="zh-CN" altLang="en-US" sz="2400" b="1" dirty="0" smtClean="0">
                <a:solidFill>
                  <a:srgbClr val="000000"/>
                </a:solidFill>
                <a:latin typeface="SimSun" panose="02010600030101010101" pitchFamily="2" charset="-122"/>
              </a:rPr>
              <a:t>子集</a:t>
            </a:r>
            <a:r>
              <a:rPr lang="zh-CN" altLang="en-US" sz="2400" dirty="0" smtClean="0">
                <a:solidFill>
                  <a:srgbClr val="000000"/>
                </a:solidFill>
                <a:latin typeface="SimSun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92AF5096-5487-CE4F-AEAE-D2AAF0EA8ADB}"/>
              </a:ext>
            </a:extLst>
          </p:cNvPr>
          <p:cNvGrpSpPr>
            <a:grpSpLocks/>
          </p:cNvGrpSpPr>
          <p:nvPr/>
        </p:nvGrpSpPr>
        <p:grpSpPr bwMode="auto">
          <a:xfrm>
            <a:off x="4291228" y="4554537"/>
            <a:ext cx="4259263" cy="471487"/>
            <a:chOff x="2837" y="2504"/>
            <a:chExt cx="2683" cy="297"/>
          </a:xfrm>
        </p:grpSpPr>
        <p:sp>
          <p:nvSpPr>
            <p:cNvPr id="64529" name="Text Box 28">
              <a:extLst>
                <a:ext uri="{FF2B5EF4-FFF2-40B4-BE49-F238E27FC236}">
                  <a16:creationId xmlns:a16="http://schemas.microsoft.com/office/drawing/2014/main" id="{8CB1A2DB-2169-EC49-A527-97F78C0E5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50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SimSun" panose="02010600030101010101" pitchFamily="2" charset="-122"/>
                </a:rPr>
                <a:t>因此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graphicFrame>
          <p:nvGraphicFramePr>
            <p:cNvPr id="64530" name="Object 1025">
              <a:extLst>
                <a:ext uri="{FF2B5EF4-FFF2-40B4-BE49-F238E27FC236}">
                  <a16:creationId xmlns:a16="http://schemas.microsoft.com/office/drawing/2014/main" id="{2E0BA42E-50B1-0047-AEF3-3F6BB68CA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504"/>
            <a:ext cx="211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5" name="公式" r:id="rId6" imgW="35394900" imgH="4978400" progId="Equation.3">
                    <p:embed/>
                  </p:oleObj>
                </mc:Choice>
                <mc:Fallback>
                  <p:oleObj name="公式" r:id="rId6" imgW="35394900" imgH="497840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504"/>
                          <a:ext cx="211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7034" name="Group 42">
            <a:extLst>
              <a:ext uri="{FF2B5EF4-FFF2-40B4-BE49-F238E27FC236}">
                <a16:creationId xmlns:a16="http://schemas.microsoft.com/office/drawing/2014/main" id="{D070B63D-F0E3-3E44-8F7A-8CBC9600906F}"/>
              </a:ext>
            </a:extLst>
          </p:cNvPr>
          <p:cNvGrpSpPr>
            <a:grpSpLocks/>
          </p:cNvGrpSpPr>
          <p:nvPr/>
        </p:nvGrpSpPr>
        <p:grpSpPr bwMode="auto">
          <a:xfrm>
            <a:off x="850901" y="5176839"/>
            <a:ext cx="7924800" cy="1651000"/>
            <a:chOff x="213" y="3015"/>
            <a:chExt cx="4992" cy="1040"/>
          </a:xfrm>
        </p:grpSpPr>
        <p:graphicFrame>
          <p:nvGraphicFramePr>
            <p:cNvPr id="64527" name="Object 39">
              <a:extLst>
                <a:ext uri="{FF2B5EF4-FFF2-40B4-BE49-F238E27FC236}">
                  <a16:creationId xmlns:a16="http://schemas.microsoft.com/office/drawing/2014/main" id="{DABD85C8-47E3-D44B-B826-A0424AF7B5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791989"/>
                </p:ext>
              </p:extLst>
            </p:nvPr>
          </p:nvGraphicFramePr>
          <p:xfrm>
            <a:off x="903" y="3347"/>
            <a:ext cx="236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06" name="公式" r:id="rId8" imgW="37160200" imgH="11112500" progId="Equation.3">
                    <p:embed/>
                  </p:oleObj>
                </mc:Choice>
                <mc:Fallback>
                  <p:oleObj name="公式" r:id="rId8" imgW="37160200" imgH="111125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" y="3347"/>
                          <a:ext cx="2367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8" name="Text Box 40">
              <a:extLst>
                <a:ext uri="{FF2B5EF4-FFF2-40B4-BE49-F238E27FC236}">
                  <a16:creationId xmlns:a16="http://schemas.microsoft.com/office/drawing/2014/main" id="{ECBFB8EB-E0A8-C74B-8450-04F8DD54A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" y="3015"/>
              <a:ext cx="499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2" charset="2"/>
                </a:rPr>
                <a:t>定理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itchFamily="2" charset="2"/>
                </a:rPr>
                <a:t>1.2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|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| =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则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|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)| = 2</a:t>
              </a:r>
              <a:r>
                <a:rPr lang="en-US" altLang="zh-CN" sz="2800" b="1" i="1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证</a:t>
              </a:r>
            </a:p>
          </p:txBody>
        </p:sp>
      </p:grpSp>
      <p:sp>
        <p:nvSpPr>
          <p:cNvPr id="24" name="Rectangle 2">
            <a:extLst>
              <a:ext uri="{FF2B5EF4-FFF2-40B4-BE49-F238E27FC236}">
                <a16:creationId xmlns:a16="http://schemas.microsoft.com/office/drawing/2014/main" id="{E3DB87AD-0234-5149-A331-FFBB0074A889}"/>
              </a:ext>
            </a:extLst>
          </p:cNvPr>
          <p:cNvSpPr txBox="1">
            <a:spLocks noChangeArrowheads="1"/>
          </p:cNvSpPr>
          <p:nvPr/>
        </p:nvSpPr>
        <p:spPr>
          <a:xfrm>
            <a:off x="585102" y="2083594"/>
            <a:ext cx="8456397" cy="6080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11200" indent="-711200" eaLnBrk="1" hangingPunct="1">
              <a:buNone/>
            </a:pP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幂集</a:t>
            </a:r>
            <a:r>
              <a:rPr lang="zh-CN" alt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kern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0" lang="zh-CN" altLang="en-US" sz="2800" b="1" dirty="0">
                <a:latin typeface="Times New Roman" panose="02020603050405020304" pitchFamily="18" charset="0"/>
              </a:rPr>
              <a:t>所有子集组成的集合, 即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) = { 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kumimoji="0"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kumimoji="0"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}</a:t>
            </a:r>
            <a:endParaRPr kumimoji="0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D3819516-6487-AA40-B728-FE047A083945}"/>
              </a:ext>
            </a:extLst>
          </p:cNvPr>
          <p:cNvSpPr txBox="1">
            <a:spLocks noChangeArrowheads="1"/>
          </p:cNvSpPr>
          <p:nvPr/>
        </p:nvSpPr>
        <p:spPr>
          <a:xfrm>
            <a:off x="1150938" y="996623"/>
            <a:ext cx="7793037" cy="75915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kern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编号占位符 4">
            <a:extLst>
              <a:ext uri="{FF2B5EF4-FFF2-40B4-BE49-F238E27FC236}">
                <a16:creationId xmlns:a16="http://schemas.microsoft.com/office/drawing/2014/main" id="{93379194-F483-474F-A77A-C95971DC8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D7C3D3-C8D6-174B-8938-051C5044822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91E6801F-00DA-0144-BA90-FD5B9223D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606" y="2415199"/>
            <a:ext cx="8475394" cy="4516279"/>
          </a:xfrm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kumimoji="0"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</a:t>
            </a:r>
            <a:r>
              <a:rPr kumimoji="0"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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相对补</a:t>
            </a:r>
            <a:r>
              <a:rPr kumimoji="0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对称差</a:t>
            </a:r>
            <a:r>
              <a:rPr kumimoji="0"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)(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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B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绝对补</a:t>
            </a:r>
            <a:r>
              <a:rPr kumimoji="0"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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kumimoji="0"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kumimoji="0"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    设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={0,1, … ,9},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={0,1,2,3},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={1,3,5,7,9},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={0,1,2,3,5,7,9},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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={1,3},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={0,2},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={0,2,5,7,9}, 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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={4,5,6,7,8,9}, </a:t>
            </a:r>
            <a:r>
              <a:rPr kumimoji="0"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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={0,2,4,6,8}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说明:1. 只使用</a:t>
            </a:r>
            <a:r>
              <a:rPr kumimoji="0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圆括号；2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运算顺序: </a:t>
            </a:r>
            <a:r>
              <a:rPr kumimoji="0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kumimoji="0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别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为(1)括号, (2)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和幂集, (3)其他</a:t>
            </a:r>
            <a:r>
              <a:rPr kumimoji="0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. 同级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别的按从左到右运算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585788"/>
            <a:ext cx="7793037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kern="0" smtClean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kern="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E80971-7E8D-8D44-8A7F-CAAEB686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897063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集合运算：</a:t>
            </a:r>
            <a:endParaRPr kumimoji="0"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4">
            <a:extLst>
              <a:ext uri="{FF2B5EF4-FFF2-40B4-BE49-F238E27FC236}">
                <a16:creationId xmlns:a16="http://schemas.microsoft.com/office/drawing/2014/main" id="{C6A27B50-3C8F-5645-B258-4BB246782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5F8083-F7A2-F44E-83FE-A182FAF75DD0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dirty="0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E3DB87AD-0234-5149-A331-FFBB0074A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5101" y="2117208"/>
            <a:ext cx="8459787" cy="3254375"/>
          </a:xfrm>
        </p:spPr>
        <p:txBody>
          <a:bodyPr/>
          <a:lstStyle/>
          <a:p>
            <a:pPr marL="711200" indent="-711200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有序对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</a:t>
            </a:r>
            <a:r>
              <a:rPr lang="zh-CN" altLang="en-US" sz="2800" dirty="0">
                <a:latin typeface="Times New Roman" panose="02020603050405020304" pitchFamily="18" charset="0"/>
              </a:rPr>
              <a:t>两个元素，如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，按照一定的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顺序组成</a:t>
            </a:r>
            <a:r>
              <a:rPr lang="zh-CN" altLang="en-US" sz="2800" dirty="0">
                <a:latin typeface="Times New Roman" panose="02020603050405020304" pitchFamily="18" charset="0"/>
              </a:rPr>
              <a:t>的二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元组称为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有序对</a:t>
            </a:r>
            <a:r>
              <a:rPr lang="zh-CN" altLang="en-US" sz="2800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</a:p>
          <a:p>
            <a:pPr marL="711200" indent="-711200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例如：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点的直角坐标 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(3,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sym typeface="Symbol" pitchFamily="2" charset="2"/>
              </a:rPr>
              <a:t>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4) </a:t>
            </a:r>
          </a:p>
          <a:p>
            <a:pPr marL="711200" indent="-711200" eaLnBrk="1" hangingPunct="1"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有序对的性质</a:t>
            </a:r>
            <a:r>
              <a:rPr lang="en-US" altLang="zh-CN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711200" indent="-711200" eaLnBrk="1" hangingPunct="1"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有序</a:t>
            </a:r>
            <a:r>
              <a:rPr lang="zh-CN" altLang="en-US" sz="2800" dirty="0">
                <a:latin typeface="Times New Roman" panose="02020603050405020304" pitchFamily="18" charset="0"/>
              </a:rPr>
              <a:t>性 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y,x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itchFamily="2" charset="2"/>
              </a:rPr>
              <a:t>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 </a:t>
            </a:r>
          </a:p>
          <a:p>
            <a:pPr marL="711200" indent="-711200" eaLnBrk="1" hangingPunct="1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u,v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的充要条件是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x=u </a:t>
            </a:r>
            <a:r>
              <a:rPr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y=v</a:t>
            </a:r>
          </a:p>
        </p:txBody>
      </p:sp>
      <p:sp>
        <p:nvSpPr>
          <p:cNvPr id="532484" name="Rectangle 4">
            <a:extLst>
              <a:ext uri="{FF2B5EF4-FFF2-40B4-BE49-F238E27FC236}">
                <a16:creationId xmlns:a16="http://schemas.microsoft.com/office/drawing/2014/main" id="{EEC376C1-9782-2244-A6EA-FEF06FF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21" y="5784781"/>
            <a:ext cx="5043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0" lang="en-US" altLang="zh-CN" sz="2400" b="1" dirty="0">
                <a:solidFill>
                  <a:srgbClr val="007A00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(2,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+5)=(3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4,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y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kumimoji="0"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求</a:t>
            </a:r>
            <a:r>
              <a:rPr kumimoji="0" lang="zh-CN" altLang="en-US" sz="2400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x, y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解</a:t>
            </a:r>
            <a:r>
              <a:rPr kumimoji="0" lang="zh-CN" altLang="en-US" sz="2400" b="1" dirty="0">
                <a:latin typeface="Times New Roman" panose="02020603050405020304" pitchFamily="18" charset="0"/>
              </a:rPr>
              <a:t>    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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4=2,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+5=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 </a:t>
            </a:r>
            <a:r>
              <a:rPr kumimoji="0" lang="en-US" altLang="zh-CN" sz="2400" b="1" i="1" dirty="0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=2, </a:t>
            </a:r>
            <a:r>
              <a:rPr kumimoji="0" lang="en-US" altLang="zh-CN" sz="2400" b="1" i="1" dirty="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= 3</a:t>
            </a:r>
            <a:r>
              <a:rPr kumimoji="0" lang="en-US" altLang="zh-CN" sz="2400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32485" name="Text Box 5">
            <a:extLst>
              <a:ext uri="{FF2B5EF4-FFF2-40B4-BE49-F238E27FC236}">
                <a16:creationId xmlns:a16="http://schemas.microsoft.com/office/drawing/2014/main" id="{4CCCA3CB-D233-0046-A6C7-9EC250702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737" y="4314196"/>
            <a:ext cx="253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例如</a:t>
            </a:r>
            <a:r>
              <a:rPr kumimoji="0"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(0,1) </a:t>
            </a:r>
            <a:r>
              <a:rPr kumimoji="0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(1,0)</a:t>
            </a:r>
            <a:endParaRPr kumimoji="0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D3819516-6487-AA40-B728-FE047A08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数学基础：关系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4">
            <a:extLst>
              <a:ext uri="{FF2B5EF4-FFF2-40B4-BE49-F238E27FC236}">
                <a16:creationId xmlns:a16="http://schemas.microsoft.com/office/drawing/2014/main" id="{2BD2F95C-2DC4-914B-90B9-C25269B4B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05692-31FC-694D-A02C-B64CB48B19B9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Text Box 3">
                <a:extLst>
                  <a:ext uri="{FF2B5EF4-FFF2-40B4-BE49-F238E27FC236}">
                    <a16:creationId xmlns:a16="http://schemas.microsoft.com/office/drawing/2014/main" id="{295ECCC1-8FBB-304C-A459-BD12FFA74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07" y="1949381"/>
                <a:ext cx="8782493" cy="2012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笛卡尔积</a:t>
                </a:r>
                <a:r>
                  <a:rPr kumimoji="0"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kumimoji="0" lang="zh-CN" altLang="en-US" sz="2800" dirty="0" smtClean="0">
                    <a:latin typeface="Times New Roman" panose="02020603050405020304" pitchFamily="18" charset="0"/>
                  </a:rPr>
                  <a:t>设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>
                    <a:latin typeface="Times New Roman" panose="02020603050405020304" pitchFamily="18" charset="0"/>
                  </a:rPr>
                  <a:t>, 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</a:rPr>
                  <a:t>B</a:t>
                </a:r>
                <a:r>
                  <a:rPr kumimoji="0" lang="zh-CN" altLang="en-US" sz="2800" dirty="0">
                    <a:latin typeface="Times New Roman" panose="02020603050405020304" pitchFamily="18" charset="0"/>
                  </a:rPr>
                  <a:t>为集合，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kumimoji="0" lang="zh-CN" altLang="en-US" sz="2800" dirty="0">
                    <a:latin typeface="Times New Roman" panose="02020603050405020304" pitchFamily="18" charset="0"/>
                  </a:rPr>
                  <a:t>与</a:t>
                </a:r>
                <a:r>
                  <a:rPr kumimoji="0" lang="en-US" altLang="zh-CN" sz="2800" b="1" i="1" dirty="0">
                    <a:latin typeface="Times New Roman" panose="02020603050405020304" pitchFamily="18" charset="0"/>
                  </a:rPr>
                  <a:t>B </a:t>
                </a:r>
                <a:r>
                  <a:rPr kumimoji="0" lang="zh-CN" altLang="en-US" sz="2800" dirty="0">
                    <a:latin typeface="Times New Roman" panose="02020603050405020304" pitchFamily="18" charset="0"/>
                  </a:rPr>
                  <a:t>的</a:t>
                </a:r>
                <a:r>
                  <a:rPr kumimoji="0"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笛卡儿积</a:t>
                </a:r>
                <a:r>
                  <a:rPr kumimoji="0" lang="zh-CN" altLang="en-US" sz="2800" dirty="0" smtClean="0">
                    <a:latin typeface="Times New Roman" panose="02020603050405020304" pitchFamily="18" charset="0"/>
                  </a:rPr>
                  <a:t>记作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800" b="1" dirty="0" smtClean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kumimoji="0" lang="en-US" altLang="zh-CN" sz="2800" b="1" i="1" dirty="0" smtClean="0">
                    <a:latin typeface="Times New Roman" panose="02020603050405020304" pitchFamily="18" charset="0"/>
                  </a:rPr>
                  <a:t>B</a:t>
                </a:r>
                <a:r>
                  <a:rPr kumimoji="0" lang="zh-CN" altLang="en-US" sz="2800" b="1" dirty="0" smtClean="0">
                    <a:latin typeface="Times New Roman" panose="02020603050405020304" pitchFamily="18" charset="0"/>
                  </a:rPr>
                  <a:t>，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400" b="1" dirty="0" smtClean="0">
                    <a:latin typeface="Times New Roman" panose="02020603050405020304" pitchFamily="18" charset="0"/>
                  </a:rPr>
                  <a:t>                          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B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= { (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x</a:t>
                </a:r>
                <a:r>
                  <a:rPr kumimoji="0" lang="en-US" altLang="zh-CN" sz="2400" b="1" dirty="0" err="1" smtClean="0">
                    <a:latin typeface="Times New Roman" panose="02020603050405020304" pitchFamily="18" charset="0"/>
                  </a:rPr>
                  <a:t>,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) | 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x</a:t>
                </a:r>
                <a:r>
                  <a:rPr kumimoji="0" lang="en-US" altLang="zh-CN" sz="2400" b="1" dirty="0" err="1" smtClean="0">
                    <a:latin typeface="Times New Roman" panose="02020603050405020304" pitchFamily="18" charset="0"/>
                    <a:sym typeface="Symbol" pitchFamily="2" charset="2"/>
                  </a:rPr>
                  <a:t>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 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kumimoji="0" lang="en-US" altLang="zh-CN" sz="2400" b="1" dirty="0" err="1" smtClean="0">
                    <a:latin typeface="Times New Roman" panose="02020603050405020304" pitchFamily="18" charset="0"/>
                    <a:sym typeface="Symbol" pitchFamily="2" charset="2"/>
                  </a:rPr>
                  <a:t>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B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}.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zh-CN" altLang="en-US" sz="2400" dirty="0" smtClean="0">
                    <a:latin typeface="Times New Roman" panose="02020603050405020304" pitchFamily="18" charset="0"/>
                  </a:rPr>
                  <a:t>一般来讲，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</a:rPr>
                  <a:t>B </a:t>
                </a:r>
                <a:r>
                  <a:rPr lang="en-US" altLang="zh-CN" sz="2400" b="1" dirty="0">
                    <a:latin typeface="Times New Roman" panose="02020603050405020304" pitchFamily="18" charset="0"/>
                    <a:sym typeface="Symbol" pitchFamily="2" charset="2"/>
                  </a:rPr>
                  <a:t>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</a:rPr>
                  <a:t> B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  <a:sym typeface="Symbol" pitchFamily="2" charset="2"/>
                  </a:rPr>
                  <a:t>A, </a:t>
                </a:r>
                <a:r>
                  <a:rPr kumimoji="0" lang="zh-CN" altLang="en-US" sz="2400" dirty="0" smtClean="0">
                    <a:latin typeface="Times New Roman" panose="02020603050405020304" pitchFamily="18" charset="0"/>
                    <a:sym typeface="Symbol" pitchFamily="2" charset="2"/>
                  </a:rPr>
                  <a:t>如平面直角坐标系就是笛卡尔积</a:t>
                </a:r>
                <a14:m>
                  <m:oMath xmlns:m="http://schemas.openxmlformats.org/officeDocument/2006/math">
                    <m:r>
                      <a:rPr kumimoji="0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 </m:t>
                    </m:r>
                    <m:r>
                      <a:rPr kumimoji="0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ℝ</m:t>
                    </m:r>
                  </m:oMath>
                </a14:m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14:m>
                  <m:oMath xmlns:m="http://schemas.openxmlformats.org/officeDocument/2006/math">
                    <m:r>
                      <a:rPr kumimoji="0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ℝ</m:t>
                    </m:r>
                  </m:oMath>
                </a14:m>
                <a:endParaRPr kumimoji="0"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zh-CN" altLang="en-US" sz="2400" b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1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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2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…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  <a:sym typeface="Symbol" pitchFamily="2" charset="2"/>
                  </a:rPr>
                  <a:t> 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A</a:t>
                </a:r>
                <a:r>
                  <a:rPr kumimoji="0" lang="en-US" altLang="zh-CN" sz="2400" b="1" i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n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= 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</a:rPr>
                  <a:t>{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zh-CN" altLang="en-US" sz="2400" b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1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,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a</a:t>
                </a:r>
                <a:r>
                  <a:rPr kumimoji="0" lang="en-US" altLang="zh-CN" sz="2400" b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2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,… ,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a</a:t>
                </a:r>
                <a:r>
                  <a:rPr kumimoji="0" lang="en-US" altLang="zh-CN" sz="2400" b="1" i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n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) </a:t>
                </a:r>
                <a:r>
                  <a:rPr kumimoji="0" lang="en-US" altLang="zh-CN" sz="2400" b="1" dirty="0">
                    <a:latin typeface="Times New Roman" panose="02020603050405020304" pitchFamily="18" charset="0"/>
                  </a:rPr>
                  <a:t>| </a:t>
                </a:r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i="1" kern="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i</a:t>
                </a:r>
                <a:r>
                  <a:rPr kumimoji="0" lang="zh-CN" altLang="en-US" sz="2400" b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 </a:t>
                </a:r>
                <a:r>
                  <a:rPr kumimoji="0" lang="en-US" altLang="zh-CN" sz="2400" b="1" dirty="0" smtClean="0">
                    <a:latin typeface="Times New Roman" panose="02020603050405020304" pitchFamily="18" charset="0"/>
                    <a:sym typeface="Symbol" pitchFamily="2" charset="2"/>
                  </a:rPr>
                  <a:t></a:t>
                </a:r>
                <a:r>
                  <a:rPr kumimoji="0" lang="en-US" altLang="zh-CN" sz="2400" b="1" i="1" dirty="0"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400" b="1" i="1" kern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2" charset="2"/>
                  </a:rPr>
                  <a:t>i</a:t>
                </a:r>
                <a:r>
                  <a:rPr kumimoji="0" lang="en-US" altLang="zh-CN" sz="2400" b="1" i="1" dirty="0" smtClean="0">
                    <a:latin typeface="Times New Roman" panose="02020603050405020304" pitchFamily="18" charset="0"/>
                  </a:rPr>
                  <a:t> ,1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zh-CN" sz="2400" b="1" i="1" dirty="0" err="1" smtClean="0">
                    <a:latin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0" lang="en-US" altLang="zh-CN" sz="2400" b="1" dirty="0" smtClean="0">
                    <a:latin typeface="Times New Roman" panose="02020603050405020304" pitchFamily="18" charset="0"/>
                  </a:rPr>
                  <a:t>}.</a:t>
                </a:r>
                <a:endParaRPr kumimoji="0"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563" name="Text Box 3">
                <a:extLst>
                  <a:ext uri="{FF2B5EF4-FFF2-40B4-BE49-F238E27FC236}">
                    <a16:creationId xmlns:a16="http://schemas.microsoft.com/office/drawing/2014/main" id="{295ECCC1-8FBB-304C-A459-BD12FFA74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507" y="1949381"/>
                <a:ext cx="8782493" cy="2012859"/>
              </a:xfrm>
              <a:prstGeom prst="rect">
                <a:avLst/>
              </a:prstGeom>
              <a:blipFill>
                <a:blip r:embed="rId3"/>
                <a:stretch>
                  <a:fillRect l="-1735" t="-3030" r="-4233" b="-4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508" name="Rectangle 4">
            <a:extLst>
              <a:ext uri="{FF2B5EF4-FFF2-40B4-BE49-F238E27FC236}">
                <a16:creationId xmlns:a16="http://schemas.microsoft.com/office/drawing/2014/main" id="{1158A996-2E47-E04F-AA57-E14F0A2C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74" y="4334180"/>
            <a:ext cx="775426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例</a:t>
            </a:r>
            <a:r>
              <a:rPr kumimoji="0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solidFill>
                  <a:srgbClr val="007A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={0, 1},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={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{(0,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),(0,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),(0,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),(1,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),(1,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),(1,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)} </a:t>
            </a:r>
            <a:endParaRPr kumimoji="0"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={(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,0),(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,0),(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,0),(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,1),(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,1),(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,1)}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 </a:t>
            </a:r>
            <a:endParaRPr kumimoji="0"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</a:rPr>
              <a:t>        A</a:t>
            </a:r>
            <a:r>
              <a:rPr kumimoji="0" lang="en-US" altLang="zh-CN" sz="2400" b="1" baseline="30000" dirty="0">
                <a:latin typeface="Times New Roman" panose="02020603050405020304" pitchFamily="18" charset="0"/>
              </a:rPr>
              <a:t>2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{(0,0),(0,1),(1,0),(1,1)}  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baseline="30000" dirty="0" smtClean="0">
                <a:latin typeface="Times New Roman" panose="02020603050405020304" pitchFamily="18" charset="0"/>
              </a:rPr>
              <a:t>2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{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a,a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a,b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a,c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b,a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b,b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b,c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c,a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c,b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),(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c,c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)}</a:t>
            </a:r>
            <a:endParaRPr kumimoji="0"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A3850DD-F962-B34B-BA69-08A71F606872}"/>
              </a:ext>
            </a:extLst>
          </p:cNvPr>
          <p:cNvGrpSpPr>
            <a:grpSpLocks/>
          </p:cNvGrpSpPr>
          <p:nvPr/>
        </p:nvGrpSpPr>
        <p:grpSpPr bwMode="auto">
          <a:xfrm>
            <a:off x="626885" y="3849339"/>
            <a:ext cx="8397767" cy="523875"/>
            <a:chOff x="1844" y="2617"/>
            <a:chExt cx="3673" cy="330"/>
          </a:xfrm>
        </p:grpSpPr>
        <p:sp>
          <p:nvSpPr>
            <p:cNvPr id="66567" name="Text Box 8">
              <a:extLst>
                <a:ext uri="{FF2B5EF4-FFF2-40B4-BE49-F238E27FC236}">
                  <a16:creationId xmlns:a16="http://schemas.microsoft.com/office/drawing/2014/main" id="{14610C10-7C0C-B64A-A3F8-C05BA9CB4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17"/>
              <a:ext cx="36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笛卡尔积</a:t>
              </a:r>
              <a:r>
                <a:rPr kumimoji="0"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kumimoji="0" lang="en-US" altLang="zh-CN" sz="2800" b="1" dirty="0">
                  <a:latin typeface="Times New Roman" panose="02020603050405020304" pitchFamily="18" charset="0"/>
                  <a:sym typeface="Symbol" pitchFamily="2" charset="2"/>
                </a:rPr>
                <a:t></a:t>
              </a:r>
              <a:r>
                <a:rPr kumimoji="0"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通</a:t>
              </a:r>
              <a:r>
                <a:rPr lang="zh-CN" altLang="en-US" sz="2800" dirty="0" smtClean="0">
                  <a:latin typeface="Times New Roman" panose="02020603050405020304" pitchFamily="18" charset="0"/>
                </a:rPr>
                <a:t>常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记</a:t>
              </a:r>
              <a:r>
                <a:rPr lang="zh-CN" altLang="en-US" sz="2800" dirty="0" smtClean="0">
                  <a:latin typeface="Times New Roman" panose="02020603050405020304" pitchFamily="18" charset="0"/>
                </a:rPr>
                <a:t>作</a:t>
              </a:r>
              <a:endParaRPr lang="en-US" altLang="zh-CN" sz="2800" baseline="30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68" name="Object 11">
              <a:extLst>
                <a:ext uri="{FF2B5EF4-FFF2-40B4-BE49-F238E27FC236}">
                  <a16:creationId xmlns:a16="http://schemas.microsoft.com/office/drawing/2014/main" id="{098C15F5-9E0F-A647-9078-6084E900FA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9906823"/>
                </p:ext>
              </p:extLst>
            </p:nvPr>
          </p:nvGraphicFramePr>
          <p:xfrm>
            <a:off x="3525" y="2633"/>
            <a:ext cx="154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92" name="公式" r:id="rId4" imgW="39204900" imgH="5270500" progId="Equation.3">
                    <p:embed/>
                  </p:oleObj>
                </mc:Choice>
                <mc:Fallback>
                  <p:oleObj name="公式" r:id="rId4" imgW="39204900" imgH="527050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633"/>
                          <a:ext cx="154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66" name="Rectangle 4">
            <a:extLst>
              <a:ext uri="{FF2B5EF4-FFF2-40B4-BE49-F238E27FC236}">
                <a16:creationId xmlns:a16="http://schemas.microsoft.com/office/drawing/2014/main" id="{B8C3CE46-878B-9F45-B247-CE1F004FB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7" y="6273172"/>
            <a:ext cx="89538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 smtClean="0">
                <a:latin typeface="Times New Roman" panose="02020603050405020304" pitchFamily="18" charset="0"/>
              </a:rPr>
              <a:t>定理：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对于有穷集合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和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0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若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|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|=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, |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|=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则</a:t>
            </a:r>
            <a:r>
              <a:rPr kumimoji="0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|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|=</a:t>
            </a:r>
            <a:r>
              <a:rPr kumimoji="0" lang="en-US" altLang="zh-CN" sz="2800" b="1" i="1" dirty="0" err="1">
                <a:latin typeface="Times New Roman" panose="02020603050405020304" pitchFamily="18" charset="0"/>
              </a:rPr>
              <a:t>mn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819516-6487-AA40-B728-FE047A08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数学基础：关系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4">
            <a:extLst>
              <a:ext uri="{FF2B5EF4-FFF2-40B4-BE49-F238E27FC236}">
                <a16:creationId xmlns:a16="http://schemas.microsoft.com/office/drawing/2014/main" id="{2BD2F95C-2DC4-914B-90B9-C25269B4B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05692-31FC-694D-A02C-B64CB48B19B9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95ECCC1-8FBB-304C-A459-BD12FFA7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16" y="2001615"/>
            <a:ext cx="8690624" cy="364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关系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一个基本而且普遍的概念，设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为非空集合， 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 smtClean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的子集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R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称为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的一个二元关系，即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R </a:t>
            </a:r>
            <a:r>
              <a:rPr kumimoji="0"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 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B</a:t>
            </a:r>
            <a:endParaRPr kumimoji="0"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   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R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的定义域定义为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Dom(R)=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 {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| 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对某个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err="1" smtClean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,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 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</a:rPr>
              <a:t>，</a:t>
            </a:r>
            <a:endParaRPr kumimoji="0"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          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值域定义为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Ran(R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)=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 {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|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对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某个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err="1" smtClean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 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}.</a:t>
            </a:r>
            <a:endParaRPr kumimoji="0" lang="zh-CN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None/>
            </a:pPr>
            <a:r>
              <a:rPr kumimoji="0" lang="en-US" altLang="zh-CN" sz="2400" dirty="0" smtClean="0">
                <a:latin typeface="Times New Roman" panose="02020603050405020304" pitchFamily="18" charset="0"/>
              </a:rPr>
              <a:t>	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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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当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err="1" smtClean="0">
                <a:latin typeface="Times New Roman" panose="02020603050405020304" pitchFamily="18" charset="0"/>
              </a:rPr>
              <a:t>,</a:t>
            </a:r>
            <a:r>
              <a:rPr kumimoji="0" lang="en-US" altLang="zh-CN" sz="2400" b="1" i="1" dirty="0" err="1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b="1" dirty="0" smtClean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R</a:t>
            </a:r>
            <a:r>
              <a:rPr kumimoji="0" lang="zh-CN" altLang="en-US" sz="2400" b="1" i="1" dirty="0" smtClean="0">
                <a:latin typeface="Times New Roman" panose="02020603050405020304" pitchFamily="18" charset="0"/>
              </a:rPr>
              <a:t>，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称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zh-CN" altLang="en-US" sz="2400" b="1" dirty="0" smtClean="0">
                <a:latin typeface="Times New Roman" panose="02020603050405020304" pitchFamily="18" charset="0"/>
              </a:rPr>
              <a:t>与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具有关系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kumimoji="0" lang="en-US" altLang="zh-CN" sz="2400" dirty="0" smtClean="0">
                <a:latin typeface="Times New Roman" panose="02020603050405020304" pitchFamily="18" charset="0"/>
                <a:sym typeface="Symbol" pitchFamily="2" charset="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2400" dirty="0" smtClean="0">
                <a:latin typeface="Times New Roman" panose="02020603050405020304" pitchFamily="18" charset="0"/>
                <a:sym typeface="Symbol" pitchFamily="2" charset="2"/>
              </a:rPr>
              <a:t>	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若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kumimoji="0"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)</a:t>
            </a:r>
            <a:r>
              <a:rPr kumimoji="0"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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R</a:t>
            </a:r>
            <a:r>
              <a:rPr kumimoji="0" lang="zh-CN" altLang="en-US" sz="2400" b="1" i="1" dirty="0" smtClean="0">
                <a:latin typeface="Times New Roman" panose="02020603050405020304" pitchFamily="18" charset="0"/>
              </a:rPr>
              <a:t>，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称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不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具有</a:t>
            </a:r>
            <a:r>
              <a:rPr kumimoji="0" lang="zh-CN" altLang="en-US" sz="2400" dirty="0">
                <a:latin typeface="Times New Roman" panose="02020603050405020304" pitchFamily="18" charset="0"/>
                <a:sym typeface="Symbol" pitchFamily="2" charset="2"/>
              </a:rPr>
              <a:t>关系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2400" dirty="0" smtClean="0">
                <a:latin typeface="Times New Roman" panose="02020603050405020304" pitchFamily="18" charset="0"/>
              </a:rPr>
              <a:t>	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=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400" b="1" i="1" dirty="0" smtClean="0">
                <a:latin typeface="Times New Roman" panose="02020603050405020304" pitchFamily="18" charset="0"/>
              </a:rPr>
              <a:t>，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称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为</a:t>
            </a:r>
            <a:r>
              <a:rPr kumimoji="0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上的一个二元关系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;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33508" name="Rectangle 4">
            <a:extLst>
              <a:ext uri="{FF2B5EF4-FFF2-40B4-BE49-F238E27FC236}">
                <a16:creationId xmlns:a16="http://schemas.microsoft.com/office/drawing/2014/main" id="{1158A996-2E47-E04F-AA57-E14F0A2C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5" y="5811508"/>
            <a:ext cx="77542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例</a:t>
            </a:r>
            <a:r>
              <a:rPr kumimoji="0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solidFill>
                  <a:srgbClr val="007A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={1,2,3,4},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       R =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{(1,1),(1,2),(1,4),(2,1),(3,2),(3,4)}</a:t>
            </a:r>
            <a:endParaRPr kumimoji="0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819516-6487-AA40-B728-FE047A08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数学基础：关系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252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4">
            <a:extLst>
              <a:ext uri="{FF2B5EF4-FFF2-40B4-BE49-F238E27FC236}">
                <a16:creationId xmlns:a16="http://schemas.microsoft.com/office/drawing/2014/main" id="{2BD2F95C-2DC4-914B-90B9-C25269B4B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05692-31FC-694D-A02C-B64CB48B19B9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295ECCC1-8FBB-304C-A459-BD12FFA7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35" y="1988942"/>
            <a:ext cx="8057986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函数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设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f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是从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的一个二元关系，且对于任一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, 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都有唯一的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，使得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 smtClean="0">
                <a:latin typeface="Times New Roman" panose="02020603050405020304" pitchFamily="18" charset="0"/>
              </a:rPr>
              <a:t>,</a:t>
            </a:r>
            <a:r>
              <a:rPr kumimoji="0"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kumimoji="0" lang="en-US" altLang="zh-CN" sz="2800" b="1" dirty="0" smtClean="0">
                <a:latin typeface="Times New Roman" panose="02020603050405020304" pitchFamily="18" charset="0"/>
              </a:rPr>
              <a:t>)</a:t>
            </a:r>
            <a:r>
              <a:rPr kumimoji="0" lang="en-US" altLang="zh-CN" sz="2800" b="1" dirty="0" smtClean="0">
                <a:latin typeface="Times New Roman" panose="02020603050405020304" pitchFamily="18" charset="0"/>
                <a:sym typeface="Symbol" pitchFamily="2" charset="2"/>
              </a:rPr>
              <a:t> 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f, 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称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的函数</a:t>
            </a:r>
            <a:r>
              <a:rPr kumimoji="0"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f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kumimoji="0"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上的值或像</a:t>
            </a:r>
            <a:r>
              <a:rPr kumimoji="0" lang="zh-CN" altLang="en-US" sz="2800" b="1" i="1" dirty="0" smtClean="0">
                <a:latin typeface="Times New Roman" panose="02020603050405020304" pitchFamily="18" charset="0"/>
              </a:rPr>
              <a:t>。</a:t>
            </a:r>
            <a:endParaRPr kumimoji="0"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533508" name="Rectangle 4">
            <a:extLst>
              <a:ext uri="{FF2B5EF4-FFF2-40B4-BE49-F238E27FC236}">
                <a16:creationId xmlns:a16="http://schemas.microsoft.com/office/drawing/2014/main" id="{1158A996-2E47-E04F-AA57-E14F0A2C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30" y="4094351"/>
            <a:ext cx="4517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例</a:t>
            </a:r>
            <a:r>
              <a:rPr kumimoji="0"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：</a:t>
            </a:r>
            <a:r>
              <a:rPr kumimoji="0" lang="en-US" altLang="zh-CN" sz="2400" b="1" dirty="0" smtClean="0">
                <a:solidFill>
                  <a:srgbClr val="007A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={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}</a:t>
            </a:r>
            <a:r>
              <a:rPr kumimoji="0"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={1,2,3,4,5},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        f =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{(</a:t>
            </a:r>
            <a:r>
              <a:rPr kumimoji="0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,1),(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,3),(</a:t>
            </a:r>
            <a:r>
              <a:rPr kumimoji="0" lang="en-US" altLang="zh-CN" sz="2400" b="1" i="1" dirty="0" smtClean="0">
                <a:latin typeface="Times New Roman" panose="02020603050405020304" pitchFamily="18" charset="0"/>
              </a:rPr>
              <a:t>c</a:t>
            </a:r>
            <a:r>
              <a:rPr kumimoji="0" lang="en-US" altLang="zh-CN" sz="2400" b="1" dirty="0" smtClean="0">
                <a:latin typeface="Times New Roman" panose="02020603050405020304" pitchFamily="18" charset="0"/>
              </a:rPr>
              <a:t>,5)}</a:t>
            </a:r>
            <a:endParaRPr kumimoji="0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3819516-6487-AA40-B728-FE047A08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7005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42EA5E1E-A9C3-B543-9107-A60340A89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07F8A431-757C-2946-BF84-20464977B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474" y="2017713"/>
            <a:ext cx="7772400" cy="4114800"/>
          </a:xfrm>
        </p:spPr>
        <p:txBody>
          <a:bodyPr/>
          <a:lstStyle/>
          <a:p>
            <a:r>
              <a:rPr lang="zh-CN" altLang="en-US" dirty="0"/>
              <a:t>直接证明</a:t>
            </a:r>
            <a:endParaRPr lang="en-US" altLang="zh-CN" dirty="0"/>
          </a:p>
          <a:p>
            <a:r>
              <a:rPr lang="zh-CN" altLang="en-US" dirty="0"/>
              <a:t>间接证明</a:t>
            </a:r>
            <a:endParaRPr lang="en-US" altLang="zh-CN" dirty="0"/>
          </a:p>
          <a:p>
            <a:r>
              <a:rPr lang="zh-CN" altLang="en-US" dirty="0"/>
              <a:t>反证法</a:t>
            </a:r>
            <a:endParaRPr lang="en-US" altLang="zh-CN" dirty="0"/>
          </a:p>
          <a:p>
            <a:r>
              <a:rPr lang="zh-CN" altLang="en-US" dirty="0"/>
              <a:t>数学归纳法*</a:t>
            </a:r>
            <a:endParaRPr lang="en-US" altLang="en-US" dirty="0"/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44D09F88-91B2-B044-B34B-0E312F1F6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5163B-6645-404B-8394-052891A97F2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25C31BC7-813E-C146-9390-A66232589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直接证明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8D1EDEE8-88CF-754D-BD1B-BD2828312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473" y="1960563"/>
            <a:ext cx="7772400" cy="4114800"/>
          </a:xfrm>
        </p:spPr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P</a:t>
            </a:r>
            <a:r>
              <a:rPr lang="en-US" altLang="zh-CN" dirty="0">
                <a:sym typeface="Wingdings" pitchFamily="2" charset="2"/>
              </a:rPr>
              <a:t>Q,</a:t>
            </a:r>
            <a:r>
              <a:rPr lang="zh-CN" altLang="en-US" dirty="0">
                <a:sym typeface="Wingdings" pitchFamily="2" charset="2"/>
              </a:rPr>
              <a:t>假设</a:t>
            </a:r>
            <a:r>
              <a:rPr lang="en-US" altLang="zh-CN" dirty="0">
                <a:sym typeface="Wingdings" pitchFamily="2" charset="2"/>
              </a:rPr>
              <a:t>P</a:t>
            </a:r>
            <a:r>
              <a:rPr lang="zh-CN" altLang="en-US" dirty="0">
                <a:sym typeface="Wingdings" pitchFamily="2" charset="2"/>
              </a:rPr>
              <a:t>是真，从</a:t>
            </a:r>
            <a:r>
              <a:rPr lang="en-US" altLang="zh-CN" dirty="0">
                <a:sym typeface="Wingdings" pitchFamily="2" charset="2"/>
              </a:rPr>
              <a:t>P</a:t>
            </a:r>
            <a:r>
              <a:rPr lang="zh-CN" altLang="en-US" dirty="0">
                <a:sym typeface="Wingdings" pitchFamily="2" charset="2"/>
              </a:rPr>
              <a:t>推出</a:t>
            </a:r>
            <a:r>
              <a:rPr lang="en-US" altLang="zh-CN" dirty="0">
                <a:sym typeface="Wingdings" pitchFamily="2" charset="2"/>
              </a:rPr>
              <a:t>Q</a:t>
            </a:r>
            <a:r>
              <a:rPr lang="zh-CN" altLang="en-US" dirty="0">
                <a:sym typeface="Wingdings" pitchFamily="2" charset="2"/>
              </a:rPr>
              <a:t>为真</a:t>
            </a:r>
            <a:endParaRPr lang="en-US" altLang="zh-CN" dirty="0">
              <a:sym typeface="Wingdings" pitchFamily="2" charset="2"/>
            </a:endParaRPr>
          </a:p>
          <a:p>
            <a:endParaRPr lang="en-US" altLang="en-US" dirty="0"/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2C656DEA-02C0-7F47-82A1-2EF7CEAD1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A801B0-DE76-724C-B271-7095E760707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0" y="3028950"/>
            <a:ext cx="9144000" cy="1325563"/>
            <a:chOff x="0" y="3028950"/>
            <a:chExt cx="9144000" cy="1325563"/>
          </a:xfrm>
        </p:grpSpPr>
        <p:pic>
          <p:nvPicPr>
            <p:cNvPr id="69636" name="Picture 4">
              <a:extLst>
                <a:ext uri="{FF2B5EF4-FFF2-40B4-BE49-F238E27FC236}">
                  <a16:creationId xmlns:a16="http://schemas.microsoft.com/office/drawing/2014/main" id="{9669A6F8-4305-C144-BC52-949EAD70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028950"/>
              <a:ext cx="9144000" cy="132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1605" y="3460070"/>
              <a:ext cx="235578" cy="30363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5FEB1DB8-A848-D845-B50B-EE100896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间接证明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973A-C6E8-4740-89E5-C72D8210DC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549" t="-2370"/>
            </a:stretch>
          </a:blip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en-US" dirty="0">
                <a:noFill/>
                <a:cs typeface="+mn-cs"/>
              </a:rPr>
              <a:t> </a:t>
            </a: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3748388F-A4AB-9647-830A-C4C2F7659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325F23-29FE-2549-8D1F-FCFE067C9055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/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93A142A7-4220-204B-9832-E86DC0576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0700"/>
            <a:ext cx="9144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3C9DE65-6019-0943-AF71-A97580F78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反证法证明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C4F3FFD4-CC02-9545-A77A-D002D5F53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475" y="1998209"/>
            <a:ext cx="8132763" cy="4114800"/>
          </a:xfrm>
        </p:spPr>
        <p:txBody>
          <a:bodyPr/>
          <a:lstStyle/>
          <a:p>
            <a:r>
              <a:rPr lang="en-US" altLang="en-US" dirty="0"/>
              <a:t>P</a:t>
            </a:r>
            <a:r>
              <a:rPr lang="en-US" altLang="en-US" dirty="0">
                <a:sym typeface="Wingdings" pitchFamily="2" charset="2"/>
              </a:rPr>
              <a:t>Q</a:t>
            </a:r>
            <a:r>
              <a:rPr lang="zh-CN" altLang="en-US" dirty="0">
                <a:sym typeface="Wingdings" pitchFamily="2" charset="2"/>
              </a:rPr>
              <a:t>，先假设</a:t>
            </a:r>
            <a:r>
              <a:rPr lang="en-US" altLang="zh-CN" dirty="0">
                <a:sym typeface="Wingdings" pitchFamily="2" charset="2"/>
              </a:rPr>
              <a:t>P</a:t>
            </a:r>
            <a:r>
              <a:rPr lang="zh-CN" altLang="en-US" dirty="0">
                <a:sym typeface="Wingdings" pitchFamily="2" charset="2"/>
              </a:rPr>
              <a:t>为真，</a:t>
            </a:r>
            <a:r>
              <a:rPr lang="en-US" altLang="zh-CN" dirty="0">
                <a:sym typeface="Wingdings" pitchFamily="2" charset="2"/>
              </a:rPr>
              <a:t>Q</a:t>
            </a:r>
            <a:r>
              <a:rPr lang="zh-CN" altLang="en-US" dirty="0">
                <a:sym typeface="Wingdings" pitchFamily="2" charset="2"/>
              </a:rPr>
              <a:t>为假，导出矛盾，“</a:t>
            </a:r>
            <a:r>
              <a:rPr lang="en-US" altLang="zh-CN" dirty="0">
                <a:sym typeface="Wingdings" pitchFamily="2" charset="2"/>
              </a:rPr>
              <a:t>Q</a:t>
            </a:r>
            <a:r>
              <a:rPr lang="zh-CN" altLang="en-US" dirty="0">
                <a:sym typeface="Wingdings" pitchFamily="2" charset="2"/>
              </a:rPr>
              <a:t>为假”必定为错。</a:t>
            </a:r>
            <a:endParaRPr lang="en-US" altLang="en-US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53469EF3-B250-7B4D-8F5F-89C718098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C4B4E0-9E2E-B344-B577-7D894C09D0DD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/>
          </a:p>
        </p:txBody>
      </p:sp>
      <p:pic>
        <p:nvPicPr>
          <p:cNvPr id="71684" name="Picture 4">
            <a:extLst>
              <a:ext uri="{FF2B5EF4-FFF2-40B4-BE49-F238E27FC236}">
                <a16:creationId xmlns:a16="http://schemas.microsoft.com/office/drawing/2014/main" id="{BBE6BD4A-9475-5843-8535-11420C31B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63"/>
            <a:ext cx="91440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8E2E15-A9EA-CE41-B088-72E1691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9" y="1975073"/>
            <a:ext cx="7572375" cy="4638675"/>
          </a:xfrm>
        </p:spPr>
        <p:txBody>
          <a:bodyPr/>
          <a:lstStyle/>
          <a:p>
            <a:r>
              <a:rPr lang="zh-CN" altLang="en-US" dirty="0"/>
              <a:t>算法基础 </a:t>
            </a:r>
            <a:r>
              <a:rPr lang="en-US" altLang="zh-CN" dirty="0" smtClean="0"/>
              <a:t>5</a:t>
            </a:r>
            <a:r>
              <a:rPr lang="zh-CN" altLang="en-US" dirty="0" smtClean="0"/>
              <a:t>学时 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数学基础与</a:t>
            </a:r>
            <a:r>
              <a:rPr lang="ja-JP" altLang="en-US" dirty="0" smtClean="0">
                <a:solidFill>
                  <a:srgbClr val="FF0000"/>
                </a:solidFill>
              </a:rPr>
              <a:t>数据结构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学时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递归与分治 </a:t>
            </a:r>
            <a:r>
              <a:rPr lang="en-US" altLang="zh-CN" dirty="0"/>
              <a:t>7</a:t>
            </a:r>
            <a:r>
              <a:rPr lang="zh-CN" altLang="en-US" dirty="0"/>
              <a:t> 学时</a:t>
            </a:r>
            <a:endParaRPr lang="en-US" altLang="zh-CN" dirty="0"/>
          </a:p>
          <a:p>
            <a:r>
              <a:rPr lang="zh-CN" altLang="en-US" dirty="0"/>
              <a:t>动态规划 </a:t>
            </a:r>
            <a:r>
              <a:rPr lang="en-US" altLang="zh-CN" dirty="0"/>
              <a:t>8</a:t>
            </a:r>
            <a:r>
              <a:rPr lang="zh-CN" altLang="en-US" dirty="0"/>
              <a:t>学时 </a:t>
            </a:r>
            <a:endParaRPr lang="en-US" altLang="zh-CN" dirty="0"/>
          </a:p>
          <a:p>
            <a:r>
              <a:rPr lang="zh-CN" altLang="en-US" dirty="0"/>
              <a:t>贪心算法 </a:t>
            </a:r>
            <a:r>
              <a:rPr lang="en-US" altLang="zh-CN" dirty="0"/>
              <a:t>6</a:t>
            </a:r>
            <a:r>
              <a:rPr lang="zh-CN" altLang="en-US" dirty="0"/>
              <a:t>学时 </a:t>
            </a:r>
            <a:endParaRPr lang="en-US" altLang="zh-CN" dirty="0"/>
          </a:p>
          <a:p>
            <a:r>
              <a:rPr lang="zh-CN" altLang="en-US" dirty="0" smtClean="0"/>
              <a:t>图的遍历 </a:t>
            </a:r>
            <a:r>
              <a:rPr lang="en-US" altLang="zh-CN" dirty="0"/>
              <a:t>6</a:t>
            </a:r>
            <a:r>
              <a:rPr lang="zh-CN" altLang="en-US" dirty="0"/>
              <a:t>学时</a:t>
            </a:r>
            <a:endParaRPr lang="en-US" altLang="zh-CN" dirty="0"/>
          </a:p>
          <a:p>
            <a:r>
              <a:rPr lang="zh-CN" altLang="en-US" dirty="0" smtClean="0"/>
              <a:t>回溯与分支</a:t>
            </a:r>
            <a:r>
              <a:rPr lang="zh-CN" altLang="en-US" dirty="0"/>
              <a:t>界限  </a:t>
            </a:r>
            <a:r>
              <a:rPr lang="en-US" altLang="zh-CN" dirty="0"/>
              <a:t>6</a:t>
            </a:r>
            <a:r>
              <a:rPr lang="zh-CN" altLang="en-US" dirty="0"/>
              <a:t>学时</a:t>
            </a:r>
            <a:endParaRPr lang="en-US" altLang="zh-CN" dirty="0"/>
          </a:p>
          <a:p>
            <a:r>
              <a:rPr lang="en-US" altLang="zh-CN" dirty="0" smtClean="0"/>
              <a:t>NP</a:t>
            </a:r>
            <a:r>
              <a:rPr lang="zh-CN" altLang="en-US" dirty="0" smtClean="0"/>
              <a:t>完全 </a:t>
            </a:r>
            <a:r>
              <a:rPr lang="en-US" altLang="zh-CN" dirty="0"/>
              <a:t>3</a:t>
            </a:r>
            <a:r>
              <a:rPr lang="zh-CN" altLang="en-US" dirty="0"/>
              <a:t> 学时</a:t>
            </a:r>
            <a:endParaRPr lang="en-US" altLang="zh-CN" dirty="0"/>
          </a:p>
          <a:p>
            <a:endParaRPr lang="en-US" altLang="en-US" sz="280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775BF87C-0649-274D-B932-39FBA3043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C03977-53CE-8346-8CE1-9F95ED34BA9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E5896FE-AA7A-8049-A383-506107570E86}"/>
              </a:ext>
            </a:extLst>
          </p:cNvPr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</a:p>
        </p:txBody>
      </p:sp>
    </p:spTree>
    <p:extLst>
      <p:ext uri="{BB962C8B-B14F-4D97-AF65-F5344CB8AC3E}">
        <p14:creationId xmlns:p14="http://schemas.microsoft.com/office/powerpoint/2010/main" val="13704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4047E401-A0AD-114F-BAB7-20B14D9F8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2.2.5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数学归纳法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FEFADDBD-C528-954C-9D7B-525B42145EB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1113" y="2030069"/>
                <a:ext cx="8192861" cy="4114800"/>
              </a:xfrm>
            </p:spPr>
            <p:txBody>
              <a:bodyPr/>
              <a:lstStyle/>
              <a:p>
                <a:r>
                  <a:rPr lang="zh-CN" altLang="en-US" dirty="0"/>
                  <a:t>证明某一性质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mr-IN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..</m:t>
                    </m:r>
                  </m:oMath>
                </a14:m>
                <a:r>
                  <a:rPr lang="zh-CN" altLang="en-US" dirty="0"/>
                  <a:t>为真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基础步</a:t>
                </a:r>
                <a:r>
                  <a:rPr lang="zh-CN" altLang="en-US" dirty="0"/>
                  <a:t>：证明该性质对于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成立</a:t>
                </a:r>
                <a:endParaRPr lang="en-US" altLang="en-US" dirty="0"/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归纳步</a:t>
                </a:r>
                <a:r>
                  <a:rPr lang="zh-CN" altLang="en-US" dirty="0"/>
                  <a:t>：假设该性质对于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mr-IN" altLang="en-US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成立，证明对于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成立。</a:t>
                </a:r>
                <a:endParaRPr lang="en-US" altLang="zh-CN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73730" name="Content Placeholder 2">
                <a:extLst>
                  <a:ext uri="{FF2B5EF4-FFF2-40B4-BE49-F238E27FC236}">
                    <a16:creationId xmlns:a16="http://schemas.microsoft.com/office/drawing/2014/main" id="{FEFADDBD-C528-954C-9D7B-525B42145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113" y="2030069"/>
                <a:ext cx="8192861" cy="4114800"/>
              </a:xfrm>
              <a:blipFill>
                <a:blip r:embed="rId2"/>
                <a:stretch>
                  <a:fillRect l="-521" t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02035A1B-30F1-3945-830A-7019C13EBA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15E39B-1F0D-724F-8136-90A4070E344B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AA337C62-E920-324E-B262-7D116914A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2.2.5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数学归纳法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CA003D29-AD8B-2843-B075-6F45E3AC6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28C76-0D79-5F49-8A49-283B5260B85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/>
          </a:p>
        </p:txBody>
      </p:sp>
      <p:pic>
        <p:nvPicPr>
          <p:cNvPr id="74755" name="Content Placeholder 6">
            <a:extLst>
              <a:ext uri="{FF2B5EF4-FFF2-40B4-BE49-F238E27FC236}">
                <a16:creationId xmlns:a16="http://schemas.microsoft.com/office/drawing/2014/main" id="{6A2A3DE4-7531-EF4A-A2EE-B09941111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6897" y="2242273"/>
            <a:ext cx="8987103" cy="36603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B4C436AF-7EDD-9F4D-8B4B-0F64D8E00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2.8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方程求解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3EA77EF-540E-E74F-9BFF-FF93644F1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131" y="2025878"/>
            <a:ext cx="8136844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*常系数线性同质递归方程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 homogeneous with constant coefficients) 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几类特殊的非同质递归方程求解 </a:t>
            </a:r>
          </a:p>
        </p:txBody>
      </p:sp>
      <p:sp>
        <p:nvSpPr>
          <p:cNvPr id="75779" name="Slide Number Placeholder 1">
            <a:extLst>
              <a:ext uri="{FF2B5EF4-FFF2-40B4-BE49-F238E27FC236}">
                <a16:creationId xmlns:a16="http://schemas.microsoft.com/office/drawing/2014/main" id="{3BCC6DA5-DAF0-D044-8D5D-C0B69FE7F4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8C4B9-673A-5D44-8A72-630E0ED3171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A5A29E72-615A-CF40-979A-FD06C1407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2.8.1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系数线性同质递归方程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E853B880-5FD3-F844-AA64-10EA3F98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3F4AF302-78FB-6243-92EF-83F88CF54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044756"/>
              </p:ext>
            </p:extLst>
          </p:nvPr>
        </p:nvGraphicFramePr>
        <p:xfrm>
          <a:off x="656269" y="2222242"/>
          <a:ext cx="5267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2" name="Equation" r:id="rId4" imgW="65239900" imgH="5270500" progId="Equation.DSMT4">
                  <p:embed/>
                </p:oleObj>
              </mc:Choice>
              <mc:Fallback>
                <p:oleObj name="Equation" r:id="rId4" imgW="65239900" imgH="527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69" y="2222242"/>
                        <a:ext cx="52673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>
            <a:extLst>
              <a:ext uri="{FF2B5EF4-FFF2-40B4-BE49-F238E27FC236}">
                <a16:creationId xmlns:a16="http://schemas.microsoft.com/office/drawing/2014/main" id="{A81C3426-C9BF-4B44-B584-B2FBE43D6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5" y="2812243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称为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k 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阶常系数线性同质递归方程。 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6615581F-1B7C-B142-AF60-AEA72E233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5" y="3437361"/>
            <a:ext cx="5315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其特征方程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(characteristic equation)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为：</a:t>
            </a:r>
          </a:p>
        </p:txBody>
      </p:sp>
      <p:sp>
        <p:nvSpPr>
          <p:cNvPr id="92172" name="Rectangle 12">
            <a:extLst>
              <a:ext uri="{FF2B5EF4-FFF2-40B4-BE49-F238E27FC236}">
                <a16:creationId xmlns:a16="http://schemas.microsoft.com/office/drawing/2014/main" id="{BE5AAD32-D643-794D-8640-3F361E58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2171" name="Object 11">
            <a:extLst>
              <a:ext uri="{FF2B5EF4-FFF2-40B4-BE49-F238E27FC236}">
                <a16:creationId xmlns:a16="http://schemas.microsoft.com/office/drawing/2014/main" id="{C815B62A-7139-3E44-9385-EE9E872EC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693927"/>
              </p:ext>
            </p:extLst>
          </p:nvPr>
        </p:nvGraphicFramePr>
        <p:xfrm>
          <a:off x="683419" y="3980186"/>
          <a:ext cx="32321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3" name="Equation" r:id="rId6" imgW="39789100" imgH="5562600" progId="Equation.DSMT4">
                  <p:embed/>
                </p:oleObj>
              </mc:Choice>
              <mc:Fallback>
                <p:oleObj name="Equation" r:id="rId6" imgW="39789100" imgH="556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9" y="3980186"/>
                        <a:ext cx="32321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Rectangle 14">
            <a:extLst>
              <a:ext uri="{FF2B5EF4-FFF2-40B4-BE49-F238E27FC236}">
                <a16:creationId xmlns:a16="http://schemas.microsoft.com/office/drawing/2014/main" id="{77B128C4-F736-7745-AFB4-D843E60F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2173" name="Object 13">
            <a:extLst>
              <a:ext uri="{FF2B5EF4-FFF2-40B4-BE49-F238E27FC236}">
                <a16:creationId xmlns:a16="http://schemas.microsoft.com/office/drawing/2014/main" id="{69120DF9-FEBF-8B46-B2DD-6EF351FA26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40338"/>
              </p:ext>
            </p:extLst>
          </p:nvPr>
        </p:nvGraphicFramePr>
        <p:xfrm>
          <a:off x="4832349" y="4058056"/>
          <a:ext cx="36417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4" name="Equation" r:id="rId8" imgW="44767500" imgH="5562600" progId="Equation.DSMT4">
                  <p:embed/>
                </p:oleObj>
              </mc:Choice>
              <mc:Fallback>
                <p:oleObj name="Equation" r:id="rId8" imgW="44767500" imgH="556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49" y="4058056"/>
                        <a:ext cx="36417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AutoShape 15">
            <a:extLst>
              <a:ext uri="{FF2B5EF4-FFF2-40B4-BE49-F238E27FC236}">
                <a16:creationId xmlns:a16="http://schemas.microsoft.com/office/drawing/2014/main" id="{0419EC06-45BA-1B47-8E15-F6F71EE42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2" y="4118381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866BD318-1DD4-994F-B270-B5C5BB48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5" y="4577964"/>
            <a:ext cx="83362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我们仅仅关注一阶和二阶同质方程，因为对于使用此类递归方程来分析算法，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往往是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一阶或二阶的。对于一阶情形，求解过程非常直观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直接递推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： </a:t>
            </a:r>
          </a:p>
        </p:txBody>
      </p:sp>
      <p:sp>
        <p:nvSpPr>
          <p:cNvPr id="92178" name="Rectangle 18">
            <a:extLst>
              <a:ext uri="{FF2B5EF4-FFF2-40B4-BE49-F238E27FC236}">
                <a16:creationId xmlns:a16="http://schemas.microsoft.com/office/drawing/2014/main" id="{9D69AD52-3210-D14E-9E5C-E16839F2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2177" name="Object 17">
            <a:extLst>
              <a:ext uri="{FF2B5EF4-FFF2-40B4-BE49-F238E27FC236}">
                <a16:creationId xmlns:a16="http://schemas.microsoft.com/office/drawing/2014/main" id="{570146A1-B8EB-3849-89FA-3AB0B090F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195078"/>
              </p:ext>
            </p:extLst>
          </p:nvPr>
        </p:nvGraphicFramePr>
        <p:xfrm>
          <a:off x="1719262" y="5859453"/>
          <a:ext cx="4933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35" name="Equation" r:id="rId10" imgW="61150500" imgH="5270500" progId="Equation.DSMT4">
                  <p:embed/>
                </p:oleObj>
              </mc:Choice>
              <mc:Fallback>
                <p:oleObj name="Equation" r:id="rId10" imgW="61150500" imgH="5270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2" y="5859453"/>
                        <a:ext cx="49339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9" name="Rectangle 39">
            <a:extLst>
              <a:ext uri="{FF2B5EF4-FFF2-40B4-BE49-F238E27FC236}">
                <a16:creationId xmlns:a16="http://schemas.microsoft.com/office/drawing/2014/main" id="{BC10AB8F-4D03-1E48-9FD4-16CAD309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77839" name="Slide Number Placeholder 3">
            <a:extLst>
              <a:ext uri="{FF2B5EF4-FFF2-40B4-BE49-F238E27FC236}">
                <a16:creationId xmlns:a16="http://schemas.microsoft.com/office/drawing/2014/main" id="{D69A94D4-6EFF-2148-8CEE-11F5FC12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3D97D-4A37-6E42-AFE3-9433DA47CA8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E41602ED-FD92-1E4F-B104-F7E9B876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2.8.1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常系数线性同质递归方程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E9AE2EF8-27DE-B54F-A947-957B6D76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975" y="629126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741645-9DEE-5F43-83F7-F51053C763F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/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FF2DB6B6-D4FB-0146-B62D-8D08028B3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68903"/>
              </p:ext>
            </p:extLst>
          </p:nvPr>
        </p:nvGraphicFramePr>
        <p:xfrm>
          <a:off x="1542074" y="3750275"/>
          <a:ext cx="619940" cy="38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6" name="Equation" r:id="rId3" imgW="7607300" imgH="4686300" progId="Equation.DSMT4">
                  <p:embed/>
                </p:oleObj>
              </mc:Choice>
              <mc:Fallback>
                <p:oleObj name="Equation" r:id="rId3" imgW="7607300" imgH="4686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074" y="3750275"/>
                        <a:ext cx="619940" cy="38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8E74BF37-C98F-8542-8803-855602D44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8713"/>
              </p:ext>
            </p:extLst>
          </p:nvPr>
        </p:nvGraphicFramePr>
        <p:xfrm>
          <a:off x="5171281" y="2363746"/>
          <a:ext cx="2049502" cy="47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7" name="Equation" r:id="rId5" imgW="23406100" imgH="5562600" progId="Equation.DSMT4">
                  <p:embed/>
                </p:oleObj>
              </mc:Choice>
              <mc:Fallback>
                <p:oleObj name="Equation" r:id="rId5" imgW="23406100" imgH="5562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81" y="2363746"/>
                        <a:ext cx="2049502" cy="478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2">
            <a:extLst>
              <a:ext uri="{FF2B5EF4-FFF2-40B4-BE49-F238E27FC236}">
                <a16:creationId xmlns:a16="http://schemas.microsoft.com/office/drawing/2014/main" id="{FBDA2581-A979-4B48-ACEA-83AEC65F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2095"/>
            <a:ext cx="64379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设该二次方程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(quadratic equation)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的两个根为 ：</a:t>
            </a: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A6B67CA6-6136-1045-A2B9-16BB2353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69655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那么 </a:t>
            </a:r>
          </a:p>
        </p:txBody>
      </p:sp>
      <p:graphicFrame>
        <p:nvGraphicFramePr>
          <p:cNvPr id="10" name="Object 35">
            <a:extLst>
              <a:ext uri="{FF2B5EF4-FFF2-40B4-BE49-F238E27FC236}">
                <a16:creationId xmlns:a16="http://schemas.microsoft.com/office/drawing/2014/main" id="{4C47214C-E91E-2F42-89FE-A96ACBB09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19340"/>
              </p:ext>
            </p:extLst>
          </p:nvPr>
        </p:nvGraphicFramePr>
        <p:xfrm>
          <a:off x="6959480" y="3087906"/>
          <a:ext cx="607313" cy="40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8" name="Equation" r:id="rId7" imgW="7899400" imgH="5270500" progId="Equation.DSMT4">
                  <p:embed/>
                </p:oleObj>
              </mc:Choice>
              <mc:Fallback>
                <p:oleObj name="Equation" r:id="rId7" imgW="7899400" imgH="5270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80" y="3087906"/>
                        <a:ext cx="607313" cy="404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8">
            <a:extLst>
              <a:ext uri="{FF2B5EF4-FFF2-40B4-BE49-F238E27FC236}">
                <a16:creationId xmlns:a16="http://schemas.microsoft.com/office/drawing/2014/main" id="{FC2DB946-6470-4040-9BC6-D74206BE9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5795"/>
              </p:ext>
            </p:extLst>
          </p:nvPr>
        </p:nvGraphicFramePr>
        <p:xfrm>
          <a:off x="1582757" y="4242272"/>
          <a:ext cx="4613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9" name="Equation" r:id="rId9" imgW="56464200" imgH="11696700" progId="Equation.DSMT4">
                  <p:embed/>
                </p:oleObj>
              </mc:Choice>
              <mc:Fallback>
                <p:oleObj name="Equation" r:id="rId9" imgW="56464200" imgH="11696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57" y="4242272"/>
                        <a:ext cx="4613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0">
            <a:extLst>
              <a:ext uri="{FF2B5EF4-FFF2-40B4-BE49-F238E27FC236}">
                <a16:creationId xmlns:a16="http://schemas.microsoft.com/office/drawing/2014/main" id="{F54DB688-18DF-5C45-BAA3-8DC35A9D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81" y="5408612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然后利用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初始值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Text Box 44">
            <a:extLst>
              <a:ext uri="{FF2B5EF4-FFF2-40B4-BE49-F238E27FC236}">
                <a16:creationId xmlns:a16="http://schemas.microsoft.com/office/drawing/2014/main" id="{4693409B-6E37-F045-9774-AC09A6584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61" y="5436028"/>
            <a:ext cx="4262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使用待定系数法解出系数即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可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41">
            <a:extLst>
              <a:ext uri="{FF2B5EF4-FFF2-40B4-BE49-F238E27FC236}">
                <a16:creationId xmlns:a16="http://schemas.microsoft.com/office/drawing/2014/main" id="{CB315317-457F-BF43-948B-B0717B4CA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11760"/>
              </p:ext>
            </p:extLst>
          </p:nvPr>
        </p:nvGraphicFramePr>
        <p:xfrm>
          <a:off x="3019346" y="5465086"/>
          <a:ext cx="703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0" name="Equation" r:id="rId11" imgW="8775700" imgH="5270500" progId="Equation.DSMT4">
                  <p:embed/>
                </p:oleObj>
              </mc:Choice>
              <mc:Fallback>
                <p:oleObj name="Equation" r:id="rId11" imgW="8775700" imgH="52705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346" y="5465086"/>
                        <a:ext cx="703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3">
            <a:extLst>
              <a:ext uri="{FF2B5EF4-FFF2-40B4-BE49-F238E27FC236}">
                <a16:creationId xmlns:a16="http://schemas.microsoft.com/office/drawing/2014/main" id="{E0987650-FA9A-E84C-9C25-C898557B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839" y="543637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及</a:t>
            </a:r>
          </a:p>
        </p:txBody>
      </p:sp>
      <p:graphicFrame>
        <p:nvGraphicFramePr>
          <p:cNvPr id="16" name="Object 42">
            <a:extLst>
              <a:ext uri="{FF2B5EF4-FFF2-40B4-BE49-F238E27FC236}">
                <a16:creationId xmlns:a16="http://schemas.microsoft.com/office/drawing/2014/main" id="{98931150-B955-124F-B270-E7509B5AC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86229"/>
              </p:ext>
            </p:extLst>
          </p:nvPr>
        </p:nvGraphicFramePr>
        <p:xfrm>
          <a:off x="3980990" y="5472243"/>
          <a:ext cx="1055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1" name="Equation" r:id="rId13" imgW="13169900" imgH="5270500" progId="Equation.DSMT4">
                  <p:embed/>
                </p:oleObj>
              </mc:Choice>
              <mc:Fallback>
                <p:oleObj name="Equation" r:id="rId13" imgW="13169900" imgH="52705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990" y="5472243"/>
                        <a:ext cx="1055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9">
            <a:extLst>
              <a:ext uri="{FF2B5EF4-FFF2-40B4-BE49-F238E27FC236}">
                <a16:creationId xmlns:a16="http://schemas.microsoft.com/office/drawing/2014/main" id="{8AE633EF-84CA-744C-893D-90D34C92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3745"/>
            <a:ext cx="4570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对于二阶情形，特征方程变为 ：</a:t>
            </a:r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BABC9DA4-8097-2143-BCA5-B814AD717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519" y="3689076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可以表示为：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5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9664ACB9-3C51-C44C-94F0-3BD381964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</a:p>
        </p:txBody>
      </p:sp>
      <p:graphicFrame>
        <p:nvGraphicFramePr>
          <p:cNvPr id="99353" name="Object 25">
            <a:extLst>
              <a:ext uri="{FF2B5EF4-FFF2-40B4-BE49-F238E27FC236}">
                <a16:creationId xmlns:a16="http://schemas.microsoft.com/office/drawing/2014/main" id="{BFB32376-7143-714A-8BAA-6D39A0FC0E2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3139459"/>
              </p:ext>
            </p:extLst>
          </p:nvPr>
        </p:nvGraphicFramePr>
        <p:xfrm>
          <a:off x="5272182" y="3005636"/>
          <a:ext cx="1652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1" name="Equation" r:id="rId3" imgW="20485100" imgH="5270500" progId="Equation.DSMT4">
                  <p:embed/>
                </p:oleObj>
              </mc:Choice>
              <mc:Fallback>
                <p:oleObj name="Equation" r:id="rId3" imgW="20485100" imgH="5270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182" y="3005636"/>
                        <a:ext cx="16525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Rectangle 6">
            <a:extLst>
              <a:ext uri="{FF2B5EF4-FFF2-40B4-BE49-F238E27FC236}">
                <a16:creationId xmlns:a16="http://schemas.microsoft.com/office/drawing/2014/main" id="{FC87D4DF-AFC2-B24D-A10B-C9D496C8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23EFA15E-1A2E-9543-A4F2-B0E59A48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1E8353EA-4716-5642-89BD-675BA76E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42" name="Object 14">
            <a:extLst>
              <a:ext uri="{FF2B5EF4-FFF2-40B4-BE49-F238E27FC236}">
                <a16:creationId xmlns:a16="http://schemas.microsoft.com/office/drawing/2014/main" id="{A8114A95-2BDF-2848-B63C-D018AC57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05769"/>
              </p:ext>
            </p:extLst>
          </p:nvPr>
        </p:nvGraphicFramePr>
        <p:xfrm>
          <a:off x="1448688" y="2244430"/>
          <a:ext cx="3271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2" name="Equation" r:id="rId5" imgW="39497000" imgH="4686300" progId="Equation.DSMT4">
                  <p:embed/>
                </p:oleObj>
              </mc:Choice>
              <mc:Fallback>
                <p:oleObj name="Equation" r:id="rId5" imgW="39497000" imgH="4686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8688" y="2244430"/>
                        <a:ext cx="3271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5" name="Rectangle 17">
            <a:extLst>
              <a:ext uri="{FF2B5EF4-FFF2-40B4-BE49-F238E27FC236}">
                <a16:creationId xmlns:a16="http://schemas.microsoft.com/office/drawing/2014/main" id="{B2011D14-217F-7A4A-A3F1-6909B441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44" name="Object 16">
            <a:extLst>
              <a:ext uri="{FF2B5EF4-FFF2-40B4-BE49-F238E27FC236}">
                <a16:creationId xmlns:a16="http://schemas.microsoft.com/office/drawing/2014/main" id="{593B90DE-94CF-5047-83A6-F41BBCE8F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820219"/>
              </p:ext>
            </p:extLst>
          </p:nvPr>
        </p:nvGraphicFramePr>
        <p:xfrm>
          <a:off x="5417439" y="2244430"/>
          <a:ext cx="1968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3" name="Equation" r:id="rId7" imgW="24282400" imgH="4686300" progId="Equation.DSMT4">
                  <p:embed/>
                </p:oleObj>
              </mc:Choice>
              <mc:Fallback>
                <p:oleObj name="Equation" r:id="rId7" imgW="24282400" imgH="4686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439" y="2244430"/>
                        <a:ext cx="1968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Text Box 18">
            <a:extLst>
              <a:ext uri="{FF2B5EF4-FFF2-40B4-BE49-F238E27FC236}">
                <a16:creationId xmlns:a16="http://schemas.microsoft.com/office/drawing/2014/main" id="{3B2AB07A-5E62-E146-8514-73F84B8E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26" y="2196805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已知 </a:t>
            </a:r>
          </a:p>
        </p:txBody>
      </p:sp>
      <p:sp>
        <p:nvSpPr>
          <p:cNvPr id="99347" name="Text Box 19">
            <a:extLst>
              <a:ext uri="{FF2B5EF4-FFF2-40B4-BE49-F238E27FC236}">
                <a16:creationId xmlns:a16="http://schemas.microsoft.com/office/drawing/2014/main" id="{F6BF6EEF-25A8-B64C-BDC6-B3DDFE26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526" y="2182517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latin typeface="Times New Roman" charset="0"/>
                <a:ea typeface="SimSun" charset="-122"/>
              </a:rPr>
              <a:t>并且 </a:t>
            </a:r>
          </a:p>
        </p:txBody>
      </p:sp>
      <p:sp>
        <p:nvSpPr>
          <p:cNvPr id="99348" name="Text Box 20">
            <a:extLst>
              <a:ext uri="{FF2B5EF4-FFF2-40B4-BE49-F238E27FC236}">
                <a16:creationId xmlns:a16="http://schemas.microsoft.com/office/drawing/2014/main" id="{E61C88EC-0AE5-5A4C-83E6-49454A08D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26" y="286831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99349" name="Text Box 21">
            <a:extLst>
              <a:ext uri="{FF2B5EF4-FFF2-40B4-BE49-F238E27FC236}">
                <a16:creationId xmlns:a16="http://schemas.microsoft.com/office/drawing/2014/main" id="{B1D3DC3C-D7E7-C64B-B039-2E63950E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26" y="3020717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latin typeface="Times New Roman" charset="0"/>
                <a:ea typeface="SimSun" charset="-122"/>
              </a:rPr>
              <a:t>解：特征方程为 </a:t>
            </a:r>
          </a:p>
        </p:txBody>
      </p:sp>
      <p:sp>
        <p:nvSpPr>
          <p:cNvPr id="99351" name="Rectangle 23">
            <a:extLst>
              <a:ext uri="{FF2B5EF4-FFF2-40B4-BE49-F238E27FC236}">
                <a16:creationId xmlns:a16="http://schemas.microsoft.com/office/drawing/2014/main" id="{B4DDF523-649D-A14A-B478-FBAE7C1C2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50" name="Object 22">
            <a:extLst>
              <a:ext uri="{FF2B5EF4-FFF2-40B4-BE49-F238E27FC236}">
                <a16:creationId xmlns:a16="http://schemas.microsoft.com/office/drawing/2014/main" id="{51AC2852-69B5-F44A-8DD6-38B47BB8B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52147"/>
              </p:ext>
            </p:extLst>
          </p:nvPr>
        </p:nvGraphicFramePr>
        <p:xfrm>
          <a:off x="2948876" y="3020342"/>
          <a:ext cx="16954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4" name="Equation" r:id="rId9" imgW="20777200" imgH="4686300" progId="Equation.DSMT4">
                  <p:embed/>
                </p:oleObj>
              </mc:Choice>
              <mc:Fallback>
                <p:oleObj name="Equation" r:id="rId9" imgW="20777200" imgH="4686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876" y="3020342"/>
                        <a:ext cx="16954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AutoShape 24">
            <a:extLst>
              <a:ext uri="{FF2B5EF4-FFF2-40B4-BE49-F238E27FC236}">
                <a16:creationId xmlns:a16="http://schemas.microsoft.com/office/drawing/2014/main" id="{7D73FB10-4B08-F547-B1DD-7DEA372A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991" y="3097712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99356" name="Rectangle 28">
            <a:extLst>
              <a:ext uri="{FF2B5EF4-FFF2-40B4-BE49-F238E27FC236}">
                <a16:creationId xmlns:a16="http://schemas.microsoft.com/office/drawing/2014/main" id="{85FD69DA-C552-7347-A655-983E37A5B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55" name="Object 27">
            <a:extLst>
              <a:ext uri="{FF2B5EF4-FFF2-40B4-BE49-F238E27FC236}">
                <a16:creationId xmlns:a16="http://schemas.microsoft.com/office/drawing/2014/main" id="{6A7C93B3-DD7C-7D47-980C-DBD08F705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78090"/>
              </p:ext>
            </p:extLst>
          </p:nvPr>
        </p:nvGraphicFramePr>
        <p:xfrm>
          <a:off x="1226439" y="4039892"/>
          <a:ext cx="26622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5" name="Equation" r:id="rId11" imgW="32766000" imgH="5562600" progId="Equation.DSMT4">
                  <p:embed/>
                </p:oleObj>
              </mc:Choice>
              <mc:Fallback>
                <p:oleObj name="Equation" r:id="rId11" imgW="32766000" imgH="5562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439" y="4039892"/>
                        <a:ext cx="26622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8" name="Rectangle 30">
            <a:extLst>
              <a:ext uri="{FF2B5EF4-FFF2-40B4-BE49-F238E27FC236}">
                <a16:creationId xmlns:a16="http://schemas.microsoft.com/office/drawing/2014/main" id="{6E31B4A5-49DF-2C46-ACBC-AEEF2728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57" name="Object 29">
            <a:extLst>
              <a:ext uri="{FF2B5EF4-FFF2-40B4-BE49-F238E27FC236}">
                <a16:creationId xmlns:a16="http://schemas.microsoft.com/office/drawing/2014/main" id="{AEB0E2E5-E365-7740-80BB-D855E89DF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27062"/>
              </p:ext>
            </p:extLst>
          </p:nvPr>
        </p:nvGraphicFramePr>
        <p:xfrm>
          <a:off x="5417439" y="3800180"/>
          <a:ext cx="23860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6" name="Equation" r:id="rId13" imgW="29845000" imgH="11112500" progId="Equation.DSMT4">
                  <p:embed/>
                </p:oleObj>
              </mc:Choice>
              <mc:Fallback>
                <p:oleObj name="Equation" r:id="rId13" imgW="29845000" imgH="11112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439" y="3800180"/>
                        <a:ext cx="238601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9" name="AutoShape 31">
            <a:extLst>
              <a:ext uri="{FF2B5EF4-FFF2-40B4-BE49-F238E27FC236}">
                <a16:creationId xmlns:a16="http://schemas.microsoft.com/office/drawing/2014/main" id="{12D29E62-2F03-9E43-914E-6A031538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639" y="4104334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99360" name="AutoShape 32">
            <a:extLst>
              <a:ext uri="{FF2B5EF4-FFF2-40B4-BE49-F238E27FC236}">
                <a16:creationId xmlns:a16="http://schemas.microsoft.com/office/drawing/2014/main" id="{04A1FDA1-35A3-2244-BBDE-724F4D15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26" y="5078117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graphicFrame>
        <p:nvGraphicFramePr>
          <p:cNvPr id="99363" name="Object 35">
            <a:extLst>
              <a:ext uri="{FF2B5EF4-FFF2-40B4-BE49-F238E27FC236}">
                <a16:creationId xmlns:a16="http://schemas.microsoft.com/office/drawing/2014/main" id="{E7A4DC30-D2CA-6A43-B315-270F5EBCA20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115773"/>
              </p:ext>
            </p:extLst>
          </p:nvPr>
        </p:nvGraphicFramePr>
        <p:xfrm>
          <a:off x="1977326" y="5001917"/>
          <a:ext cx="1414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7" name="Equation" r:id="rId15" imgW="17551400" imgH="5270500" progId="Equation.DSMT4">
                  <p:embed/>
                </p:oleObj>
              </mc:Choice>
              <mc:Fallback>
                <p:oleObj name="Equation" r:id="rId15" imgW="17551400" imgH="5270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326" y="5001917"/>
                        <a:ext cx="14144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5" name="AutoShape 37">
            <a:extLst>
              <a:ext uri="{FF2B5EF4-FFF2-40B4-BE49-F238E27FC236}">
                <a16:creationId xmlns:a16="http://schemas.microsoft.com/office/drawing/2014/main" id="{93B47E86-CDCD-9840-9352-7B40AC2E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26" y="5078117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99367" name="Rectangle 39">
            <a:extLst>
              <a:ext uri="{FF2B5EF4-FFF2-40B4-BE49-F238E27FC236}">
                <a16:creationId xmlns:a16="http://schemas.microsoft.com/office/drawing/2014/main" id="{79F5C4E3-7B78-B64C-88AC-51436E60B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9366" name="Object 38">
            <a:extLst>
              <a:ext uri="{FF2B5EF4-FFF2-40B4-BE49-F238E27FC236}">
                <a16:creationId xmlns:a16="http://schemas.microsoft.com/office/drawing/2014/main" id="{FE802AE7-6F9D-BE42-91C3-8AFBA90C9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65320"/>
              </p:ext>
            </p:extLst>
          </p:nvPr>
        </p:nvGraphicFramePr>
        <p:xfrm>
          <a:off x="4807839" y="5001917"/>
          <a:ext cx="1127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8" name="Equation" r:id="rId17" imgW="14046200" imgH="5270500" progId="Equation.DSMT4">
                  <p:embed/>
                </p:oleObj>
              </mc:Choice>
              <mc:Fallback>
                <p:oleObj name="Equation" r:id="rId17" imgW="14046200" imgH="52705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839" y="5001917"/>
                        <a:ext cx="11271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2" name="Slide Number Placeholder 1">
            <a:extLst>
              <a:ext uri="{FF2B5EF4-FFF2-40B4-BE49-F238E27FC236}">
                <a16:creationId xmlns:a16="http://schemas.microsoft.com/office/drawing/2014/main" id="{075488E4-783D-9B48-9A14-E903A99E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860D6-25B6-CE45-8020-5DE77FDDCBE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/>
      <p:bldP spid="99349" grpId="0"/>
      <p:bldP spid="99352" grpId="0" animBg="1"/>
      <p:bldP spid="99359" grpId="0" animBg="1"/>
      <p:bldP spid="99360" grpId="0" animBg="1"/>
      <p:bldP spid="993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CD7B3768-5C99-0643-8774-813745AED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51D6F01-BA94-0043-86AD-4CEECB8E3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219" y="1993000"/>
            <a:ext cx="8282810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费氏数列是由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开始，之后的每一项等于前两项之和：</a:t>
            </a:r>
          </a:p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55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89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144......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C888DE6-C04B-4548-93AB-F7B0E728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927" y="4606059"/>
            <a:ext cx="47570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457200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457200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tabLst>
                <a:tab pos="4572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递归形式的算法：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procedure Fib(n)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    if n=1 or n=2 then return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</a:rPr>
              <a:t>    else return Fib(n-1)+Fib(n-2)</a:t>
            </a:r>
          </a:p>
        </p:txBody>
      </p:sp>
      <p:sp>
        <p:nvSpPr>
          <p:cNvPr id="81924" name="Slide Number Placeholder 1">
            <a:extLst>
              <a:ext uri="{FF2B5EF4-FFF2-40B4-BE49-F238E27FC236}">
                <a16:creationId xmlns:a16="http://schemas.microsoft.com/office/drawing/2014/main" id="{BF1247DE-8B9E-4240-A613-5E09FF402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D82AD-2DEC-BE4B-A600-901551C3A5F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9" name="Object 5">
            <a:extLst>
              <a:ext uri="{FF2B5EF4-FFF2-40B4-BE49-F238E27FC236}">
                <a16:creationId xmlns:a16="http://schemas.microsoft.com/office/drawing/2014/main" id="{2CB755B8-A8B7-4145-92A5-B3FF58E0C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37558"/>
              </p:ext>
            </p:extLst>
          </p:nvPr>
        </p:nvGraphicFramePr>
        <p:xfrm>
          <a:off x="5056513" y="2845070"/>
          <a:ext cx="27162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2" name="Equation" r:id="rId4" imgW="33642300" imgH="9944100" progId="Equation.DSMT4">
                  <p:embed/>
                </p:oleObj>
              </mc:Choice>
              <mc:Fallback>
                <p:oleObj name="Equation" r:id="rId4" imgW="33642300" imgH="9944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513" y="2845070"/>
                        <a:ext cx="27162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>
            <a:extLst>
              <a:ext uri="{FF2B5EF4-FFF2-40B4-BE49-F238E27FC236}">
                <a16:creationId xmlns:a16="http://schemas.microsoft.com/office/drawing/2014/main" id="{96D2CC8D-0B5C-0046-BE3E-7C5A9580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79BE2E2-E3A6-B148-888C-4E8E74DA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C8074F68-4F47-774C-BC13-2043B2D8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795F85B0-F1FA-E945-98DE-B3EA9260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DF692E1-D3CC-1341-94C2-E3C329F6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49" y="2220537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已知 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C8652E4F-10DB-584B-B551-7F2214C0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699" y="2244729"/>
            <a:ext cx="8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并且 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22D4A572-4A01-5246-8C1F-A2FCF674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49" y="289204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A66265FF-4D69-EF41-9C73-CB067BC2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49" y="3044449"/>
            <a:ext cx="2416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解：特征方程为 </a:t>
            </a:r>
          </a:p>
        </p:txBody>
      </p:sp>
      <p:sp>
        <p:nvSpPr>
          <p:cNvPr id="103440" name="Rectangle 16">
            <a:extLst>
              <a:ext uri="{FF2B5EF4-FFF2-40B4-BE49-F238E27FC236}">
                <a16:creationId xmlns:a16="http://schemas.microsoft.com/office/drawing/2014/main" id="{010D9790-1761-9F47-B4CE-6E8938F4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3441" name="Object 17">
            <a:extLst>
              <a:ext uri="{FF2B5EF4-FFF2-40B4-BE49-F238E27FC236}">
                <a16:creationId xmlns:a16="http://schemas.microsoft.com/office/drawing/2014/main" id="{D00C0248-19D2-1B46-85FD-AA35632E7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81412"/>
              </p:ext>
            </p:extLst>
          </p:nvPr>
        </p:nvGraphicFramePr>
        <p:xfrm>
          <a:off x="2916748" y="3080584"/>
          <a:ext cx="15287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3" name="Equation" r:id="rId6" imgW="18719800" imgH="4686300" progId="Equation.DSMT4">
                  <p:embed/>
                </p:oleObj>
              </mc:Choice>
              <mc:Fallback>
                <p:oleObj name="Equation" r:id="rId6" imgW="18719800" imgH="4686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748" y="3080584"/>
                        <a:ext cx="15287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2" name="AutoShape 18">
            <a:extLst>
              <a:ext uri="{FF2B5EF4-FFF2-40B4-BE49-F238E27FC236}">
                <a16:creationId xmlns:a16="http://schemas.microsoft.com/office/drawing/2014/main" id="{510B7D72-2360-3240-BFC6-74D0A93C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290" y="3169783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 sz="2400">
              <a:latin typeface="Times New Roman" charset="0"/>
              <a:ea typeface="SimSun" charset="-122"/>
            </a:endParaRPr>
          </a:p>
        </p:txBody>
      </p:sp>
      <p:sp>
        <p:nvSpPr>
          <p:cNvPr id="103443" name="Rectangle 19">
            <a:extLst>
              <a:ext uri="{FF2B5EF4-FFF2-40B4-BE49-F238E27FC236}">
                <a16:creationId xmlns:a16="http://schemas.microsoft.com/office/drawing/2014/main" id="{5B6DD2E2-B842-2140-A51C-88D4F28E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3444" name="Object 20">
            <a:extLst>
              <a:ext uri="{FF2B5EF4-FFF2-40B4-BE49-F238E27FC236}">
                <a16:creationId xmlns:a16="http://schemas.microsoft.com/office/drawing/2014/main" id="{2914B832-FD67-B949-BC86-F85EE14E0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06078"/>
              </p:ext>
            </p:extLst>
          </p:nvPr>
        </p:nvGraphicFramePr>
        <p:xfrm>
          <a:off x="1030799" y="3793749"/>
          <a:ext cx="41338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4" name="Equation" r:id="rId8" imgW="50901600" imgH="12293600" progId="Equation.DSMT4">
                  <p:embed/>
                </p:oleObj>
              </mc:Choice>
              <mc:Fallback>
                <p:oleObj name="Equation" r:id="rId8" imgW="50901600" imgH="12293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799" y="3793749"/>
                        <a:ext cx="41338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8" name="AutoShape 24">
            <a:extLst>
              <a:ext uri="{FF2B5EF4-FFF2-40B4-BE49-F238E27FC236}">
                <a16:creationId xmlns:a16="http://schemas.microsoft.com/office/drawing/2014/main" id="{268F55D3-963D-024C-8D95-B5D38156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149" y="5101849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3449" name="Object 25">
            <a:extLst>
              <a:ext uri="{FF2B5EF4-FFF2-40B4-BE49-F238E27FC236}">
                <a16:creationId xmlns:a16="http://schemas.microsoft.com/office/drawing/2014/main" id="{46A87018-27E1-A24E-918B-2E3822E4F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839592"/>
              </p:ext>
            </p:extLst>
          </p:nvPr>
        </p:nvGraphicFramePr>
        <p:xfrm>
          <a:off x="1900749" y="4849437"/>
          <a:ext cx="21923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5" name="Equation" r:id="rId10" imgW="27203400" imgH="9652000" progId="Equation.DSMT4">
                  <p:embed/>
                </p:oleObj>
              </mc:Choice>
              <mc:Fallback>
                <p:oleObj name="Equation" r:id="rId10" imgW="27203400" imgH="9652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749" y="4849437"/>
                        <a:ext cx="21923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0" name="AutoShape 26">
            <a:extLst>
              <a:ext uri="{FF2B5EF4-FFF2-40B4-BE49-F238E27FC236}">
                <a16:creationId xmlns:a16="http://schemas.microsoft.com/office/drawing/2014/main" id="{8DE79F42-5B5C-7541-B000-880C326A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49" y="6168649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103451" name="Rectangle 27">
            <a:extLst>
              <a:ext uri="{FF2B5EF4-FFF2-40B4-BE49-F238E27FC236}">
                <a16:creationId xmlns:a16="http://schemas.microsoft.com/office/drawing/2014/main" id="{9DEC83CB-5D69-E749-B78E-A45BDC27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3452" name="Object 28">
            <a:extLst>
              <a:ext uri="{FF2B5EF4-FFF2-40B4-BE49-F238E27FC236}">
                <a16:creationId xmlns:a16="http://schemas.microsoft.com/office/drawing/2014/main" id="{EF35CFA7-64AD-4C4F-BE80-12D859ADF4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10070"/>
              </p:ext>
            </p:extLst>
          </p:nvPr>
        </p:nvGraphicFramePr>
        <p:xfrm>
          <a:off x="1759462" y="5787649"/>
          <a:ext cx="41798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6" name="Equation" r:id="rId12" imgW="52082700" imgH="12293600" progId="Equation.DSMT4">
                  <p:embed/>
                </p:oleObj>
              </mc:Choice>
              <mc:Fallback>
                <p:oleObj name="Equation" r:id="rId12" imgW="52082700" imgH="12293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62" y="5787649"/>
                        <a:ext cx="41798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4" name="Rectangle 30">
            <a:extLst>
              <a:ext uri="{FF2B5EF4-FFF2-40B4-BE49-F238E27FC236}">
                <a16:creationId xmlns:a16="http://schemas.microsoft.com/office/drawing/2014/main" id="{19C506C0-49C7-E448-8526-4C38D079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3453" name="Object 29">
            <a:extLst>
              <a:ext uri="{FF2B5EF4-FFF2-40B4-BE49-F238E27FC236}">
                <a16:creationId xmlns:a16="http://schemas.microsoft.com/office/drawing/2014/main" id="{1F7C4D51-E80D-3A4E-8113-A1C014513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61355"/>
              </p:ext>
            </p:extLst>
          </p:nvPr>
        </p:nvGraphicFramePr>
        <p:xfrm>
          <a:off x="1443549" y="2301202"/>
          <a:ext cx="3001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7" name="Equation" r:id="rId14" imgW="36283900" imgH="4686300" progId="Equation.DSMT4">
                  <p:embed/>
                </p:oleObj>
              </mc:Choice>
              <mc:Fallback>
                <p:oleObj name="Equation" r:id="rId14" imgW="36283900" imgH="46863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549" y="2301202"/>
                        <a:ext cx="30019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5" name="Object 31">
            <a:extLst>
              <a:ext uri="{FF2B5EF4-FFF2-40B4-BE49-F238E27FC236}">
                <a16:creationId xmlns:a16="http://schemas.microsoft.com/office/drawing/2014/main" id="{306D90E5-792C-F049-8874-AA979E781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181784"/>
              </p:ext>
            </p:extLst>
          </p:nvPr>
        </p:nvGraphicFramePr>
        <p:xfrm>
          <a:off x="5425862" y="2283433"/>
          <a:ext cx="1733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8" name="Equation" r:id="rId16" imgW="21361400" imgH="4686300" progId="Equation.DSMT4">
                  <p:embed/>
                </p:oleObj>
              </mc:Choice>
              <mc:Fallback>
                <p:oleObj name="Equation" r:id="rId16" imgW="21361400" imgH="4686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862" y="2283433"/>
                        <a:ext cx="17335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Slide Number Placeholder 1">
            <a:extLst>
              <a:ext uri="{FF2B5EF4-FFF2-40B4-BE49-F238E27FC236}">
                <a16:creationId xmlns:a16="http://schemas.microsoft.com/office/drawing/2014/main" id="{1E4F3D4B-ADBB-2340-80BE-A486F3862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02371C-73E1-844D-95BA-6FDDB639677A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CD7B3768-5C99-0643-8774-813745AED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8" grpId="0"/>
      <p:bldP spid="103439" grpId="0"/>
      <p:bldP spid="103442" grpId="0" animBg="1"/>
      <p:bldP spid="103448" grpId="0" animBg="1"/>
      <p:bldP spid="1034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E91DE54A-35AE-A14A-8CB1-9FEB0273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2.8.2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非同质递归方程的求解 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97678E95-660F-5445-951D-43058DEF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832A9C3-49D6-434E-A063-7ECA0BEFF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2833688"/>
          <a:ext cx="3224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4" name="Equation" r:id="rId4" imgW="38912800" imgH="4686300" progId="Equation.DSMT4">
                  <p:embed/>
                </p:oleObj>
              </mc:Choice>
              <mc:Fallback>
                <p:oleObj name="Equation" r:id="rId4" imgW="38912800" imgH="468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833688"/>
                        <a:ext cx="3224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>
            <a:extLst>
              <a:ext uri="{FF2B5EF4-FFF2-40B4-BE49-F238E27FC236}">
                <a16:creationId xmlns:a16="http://schemas.microsoft.com/office/drawing/2014/main" id="{E4FF59F1-99AF-414B-9F07-0DA559B2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219FC577-48A8-7F41-B43F-23FF366F1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2579688"/>
          <a:ext cx="24780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5" name="Equation" r:id="rId6" imgW="30429200" imgH="9944100" progId="Equation.DSMT4">
                  <p:embed/>
                </p:oleObj>
              </mc:Choice>
              <mc:Fallback>
                <p:oleObj name="Equation" r:id="rId6" imgW="30429200" imgH="9944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2579688"/>
                        <a:ext cx="24780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AutoShape 8">
            <a:extLst>
              <a:ext uri="{FF2B5EF4-FFF2-40B4-BE49-F238E27FC236}">
                <a16:creationId xmlns:a16="http://schemas.microsoft.com/office/drawing/2014/main" id="{D9CC1834-3FE4-1D41-8BEF-D46FC9FF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909888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104458" name="Rectangle 10">
            <a:extLst>
              <a:ext uri="{FF2B5EF4-FFF2-40B4-BE49-F238E27FC236}">
                <a16:creationId xmlns:a16="http://schemas.microsoft.com/office/drawing/2014/main" id="{B716F3C3-37D9-4347-AC0D-FAA54EBE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29F9B789-569B-A14D-9BA3-B65208D3A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3595688"/>
          <a:ext cx="2973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6" name="Equation" r:id="rId8" imgW="35991800" imgH="4686300" progId="Equation.DSMT4">
                  <p:embed/>
                </p:oleObj>
              </mc:Choice>
              <mc:Fallback>
                <p:oleObj name="Equation" r:id="rId8" imgW="35991800" imgH="4686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595688"/>
                        <a:ext cx="2973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AutoShape 11">
            <a:extLst>
              <a:ext uri="{FF2B5EF4-FFF2-40B4-BE49-F238E27FC236}">
                <a16:creationId xmlns:a16="http://schemas.microsoft.com/office/drawing/2014/main" id="{FBEB4E3A-429B-E146-89A9-C307528A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3643313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104461" name="Rectangle 13">
            <a:extLst>
              <a:ext uri="{FF2B5EF4-FFF2-40B4-BE49-F238E27FC236}">
                <a16:creationId xmlns:a16="http://schemas.microsoft.com/office/drawing/2014/main" id="{401D9F9D-42A4-3944-AFAD-10198A83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1580FB93-046D-3D44-A023-9ABDA7554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3138" y="3595688"/>
          <a:ext cx="365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7" name="Equation" r:id="rId10" imgW="44183300" imgH="4686300" progId="Equation.DSMT4">
                  <p:embed/>
                </p:oleObj>
              </mc:Choice>
              <mc:Fallback>
                <p:oleObj name="Equation" r:id="rId10" imgW="44183300" imgH="4686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595688"/>
                        <a:ext cx="3657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Rectangle 15">
            <a:extLst>
              <a:ext uri="{FF2B5EF4-FFF2-40B4-BE49-F238E27FC236}">
                <a16:creationId xmlns:a16="http://schemas.microsoft.com/office/drawing/2014/main" id="{DF009462-EB39-9C4B-A057-BDB30AFE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4462" name="Object 14">
            <a:extLst>
              <a:ext uri="{FF2B5EF4-FFF2-40B4-BE49-F238E27FC236}">
                <a16:creationId xmlns:a16="http://schemas.microsoft.com/office/drawing/2014/main" id="{A5FF47D1-8001-994D-BA75-EA068CEDC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8" y="4281488"/>
          <a:ext cx="3730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8" name="Equation" r:id="rId12" imgW="45059600" imgH="4686300" progId="Equation.DSMT4">
                  <p:embed/>
                </p:oleObj>
              </mc:Choice>
              <mc:Fallback>
                <p:oleObj name="Equation" r:id="rId12" imgW="45059600" imgH="4686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4281488"/>
                        <a:ext cx="3730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AutoShape 16">
            <a:extLst>
              <a:ext uri="{FF2B5EF4-FFF2-40B4-BE49-F238E27FC236}">
                <a16:creationId xmlns:a16="http://schemas.microsoft.com/office/drawing/2014/main" id="{7CCED811-59ED-9C4F-A2C9-87D47810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4281488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104465" name="Text Box 17">
            <a:extLst>
              <a:ext uri="{FF2B5EF4-FFF2-40B4-BE49-F238E27FC236}">
                <a16:creationId xmlns:a16="http://schemas.microsoft.com/office/drawing/2014/main" id="{2C9A1ADB-5791-BB41-A666-77137193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2052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SimSun" charset="-122"/>
              </a:rPr>
              <a:t>？</a:t>
            </a:r>
          </a:p>
        </p:txBody>
      </p:sp>
      <p:sp>
        <p:nvSpPr>
          <p:cNvPr id="85008" name="Slide Number Placeholder 1">
            <a:extLst>
              <a:ext uri="{FF2B5EF4-FFF2-40B4-BE49-F238E27FC236}">
                <a16:creationId xmlns:a16="http://schemas.microsoft.com/office/drawing/2014/main" id="{67A2BBE4-796D-E34B-8015-8B00D36B7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468A3-7A0B-1E49-BB9D-7071ECAEEA7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1" name="Object 4">
            <a:extLst>
              <a:ext uri="{FF2B5EF4-FFF2-40B4-BE49-F238E27FC236}">
                <a16:creationId xmlns:a16="http://schemas.microsoft.com/office/drawing/2014/main" id="{788048FC-5847-154B-834B-DBF7B721617A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1923734"/>
              </p:ext>
            </p:extLst>
          </p:nvPr>
        </p:nvGraphicFramePr>
        <p:xfrm>
          <a:off x="968375" y="1994977"/>
          <a:ext cx="3636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0" name="Equation" r:id="rId4" imgW="45059600" imgH="4686300" progId="Equation.DSMT4">
                  <p:embed/>
                </p:oleObj>
              </mc:Choice>
              <mc:Fallback>
                <p:oleObj name="Equation" r:id="rId4" imgW="45059600" imgH="468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994977"/>
                        <a:ext cx="36369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>
            <a:extLst>
              <a:ext uri="{FF2B5EF4-FFF2-40B4-BE49-F238E27FC236}">
                <a16:creationId xmlns:a16="http://schemas.microsoft.com/office/drawing/2014/main" id="{7363F810-B1A4-1141-A61E-D2A8BCA8A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5" y="2849052"/>
            <a:ext cx="10310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dirty="0">
                <a:latin typeface="Times New Roman" charset="0"/>
                <a:ea typeface="SimSun" charset="-122"/>
              </a:rPr>
              <a:t>解：令</a:t>
            </a: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A9859D81-EAAE-E04E-AD96-7EF83565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id="{6694BF90-2EFF-A349-AF62-3D0B96A7F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75054"/>
              </p:ext>
            </p:extLst>
          </p:nvPr>
        </p:nvGraphicFramePr>
        <p:xfrm>
          <a:off x="1716088" y="2484266"/>
          <a:ext cx="3832305" cy="126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1" name="Equation" r:id="rId6" imgW="47980600" imgH="15798800" progId="Equation.DSMT4">
                  <p:embed/>
                </p:oleObj>
              </mc:Choice>
              <mc:Fallback>
                <p:oleObj name="Equation" r:id="rId6" imgW="47980600" imgH="1579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484266"/>
                        <a:ext cx="3832305" cy="1263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Rectangle 10">
            <a:extLst>
              <a:ext uri="{FF2B5EF4-FFF2-40B4-BE49-F238E27FC236}">
                <a16:creationId xmlns:a16="http://schemas.microsoft.com/office/drawing/2014/main" id="{29922329-9B28-D84C-BA2A-ED65B78B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87046" name="Object 17">
            <a:extLst>
              <a:ext uri="{FF2B5EF4-FFF2-40B4-BE49-F238E27FC236}">
                <a16:creationId xmlns:a16="http://schemas.microsoft.com/office/drawing/2014/main" id="{99847EC4-9418-6C4B-AE02-838D2A81433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1112420"/>
              </p:ext>
            </p:extLst>
          </p:nvPr>
        </p:nvGraphicFramePr>
        <p:xfrm>
          <a:off x="5140325" y="1994977"/>
          <a:ext cx="5921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2" name="Equation" r:id="rId8" imgW="7315200" imgH="4686300" progId="Equation.DSMT4">
                  <p:embed/>
                </p:oleObj>
              </mc:Choice>
              <mc:Fallback>
                <p:oleObj name="Equation" r:id="rId8" imgW="7315200" imgH="4686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1994977"/>
                        <a:ext cx="5921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>
            <a:extLst>
              <a:ext uri="{FF2B5EF4-FFF2-40B4-BE49-F238E27FC236}">
                <a16:creationId xmlns:a16="http://schemas.microsoft.com/office/drawing/2014/main" id="{969E5DE4-0895-9B4A-A28B-D7CFAB46D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840" y="1937610"/>
            <a:ext cx="10310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dirty="0">
                <a:latin typeface="Times New Roman" charset="0"/>
                <a:ea typeface="SimSun" charset="-122"/>
              </a:rPr>
              <a:t>已知。</a:t>
            </a:r>
          </a:p>
        </p:txBody>
      </p:sp>
      <p:sp>
        <p:nvSpPr>
          <p:cNvPr id="105493" name="Text Box 21">
            <a:extLst>
              <a:ext uri="{FF2B5EF4-FFF2-40B4-BE49-F238E27FC236}">
                <a16:creationId xmlns:a16="http://schemas.microsoft.com/office/drawing/2014/main" id="{133FB542-E2C4-754D-B4BF-22314EFE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1964815"/>
            <a:ext cx="4667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dirty="0">
                <a:latin typeface="Times New Roman" charset="0"/>
                <a:ea typeface="SimSun" charset="-122"/>
              </a:rPr>
              <a:t>且</a:t>
            </a:r>
          </a:p>
        </p:txBody>
      </p:sp>
      <p:sp>
        <p:nvSpPr>
          <p:cNvPr id="105495" name="Rectangle 23">
            <a:extLst>
              <a:ext uri="{FF2B5EF4-FFF2-40B4-BE49-F238E27FC236}">
                <a16:creationId xmlns:a16="http://schemas.microsoft.com/office/drawing/2014/main" id="{03B66152-D71D-704E-A5F0-37ECA4B7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5494" name="Object 22">
            <a:extLst>
              <a:ext uri="{FF2B5EF4-FFF2-40B4-BE49-F238E27FC236}">
                <a16:creationId xmlns:a16="http://schemas.microsoft.com/office/drawing/2014/main" id="{788744EB-AB49-4F49-A589-505A07E58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69467"/>
              </p:ext>
            </p:extLst>
          </p:nvPr>
        </p:nvGraphicFramePr>
        <p:xfrm>
          <a:off x="868363" y="3823777"/>
          <a:ext cx="37099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3" name="Equation" r:id="rId10" imgW="45935900" imgH="9652000" progId="Equation.DSMT4">
                  <p:embed/>
                </p:oleObj>
              </mc:Choice>
              <mc:Fallback>
                <p:oleObj name="Equation" r:id="rId10" imgW="45935900" imgH="9652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823777"/>
                        <a:ext cx="37099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6" name="AutoShape 24">
            <a:extLst>
              <a:ext uri="{FF2B5EF4-FFF2-40B4-BE49-F238E27FC236}">
                <a16:creationId xmlns:a16="http://schemas.microsoft.com/office/drawing/2014/main" id="{372ABB6B-CB4F-AC41-879B-9CABA21E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563" y="4100002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105498" name="Rectangle 26">
            <a:extLst>
              <a:ext uri="{FF2B5EF4-FFF2-40B4-BE49-F238E27FC236}">
                <a16:creationId xmlns:a16="http://schemas.microsoft.com/office/drawing/2014/main" id="{280AB45A-6C3B-5747-85EA-1EACF70D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3333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5497" name="Object 25">
            <a:extLst>
              <a:ext uri="{FF2B5EF4-FFF2-40B4-BE49-F238E27FC236}">
                <a16:creationId xmlns:a16="http://schemas.microsoft.com/office/drawing/2014/main" id="{63285F78-9FA8-AB42-AEF6-198126E2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08570"/>
              </p:ext>
            </p:extLst>
          </p:nvPr>
        </p:nvGraphicFramePr>
        <p:xfrm>
          <a:off x="5362575" y="4020627"/>
          <a:ext cx="35845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4" name="Equation" r:id="rId12" imgW="44183300" imgH="4686300" progId="Equation.DSMT4">
                  <p:embed/>
                </p:oleObj>
              </mc:Choice>
              <mc:Fallback>
                <p:oleObj name="Equation" r:id="rId12" imgW="44183300" imgH="4686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020627"/>
                        <a:ext cx="35845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9" name="Object 27">
            <a:extLst>
              <a:ext uri="{FF2B5EF4-FFF2-40B4-BE49-F238E27FC236}">
                <a16:creationId xmlns:a16="http://schemas.microsoft.com/office/drawing/2014/main" id="{28C49B86-6131-0449-B562-592BBA622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58598"/>
              </p:ext>
            </p:extLst>
          </p:nvPr>
        </p:nvGraphicFramePr>
        <p:xfrm>
          <a:off x="1401763" y="4814377"/>
          <a:ext cx="4740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5" name="Equation" r:id="rId14" imgW="57340500" imgH="4686300" progId="Equation.DSMT4">
                  <p:embed/>
                </p:oleObj>
              </mc:Choice>
              <mc:Fallback>
                <p:oleObj name="Equation" r:id="rId14" imgW="57340500" imgH="4686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814377"/>
                        <a:ext cx="4740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1" name="AutoShape 29">
            <a:extLst>
              <a:ext uri="{FF2B5EF4-FFF2-40B4-BE49-F238E27FC236}">
                <a16:creationId xmlns:a16="http://schemas.microsoft.com/office/drawing/2014/main" id="{A1334AF9-C65D-6546-9854-B66F31AF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4890577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5502" name="Object 30">
            <a:extLst>
              <a:ext uri="{FF2B5EF4-FFF2-40B4-BE49-F238E27FC236}">
                <a16:creationId xmlns:a16="http://schemas.microsoft.com/office/drawing/2014/main" id="{36E3A2D6-9306-9A44-BAF5-845627B60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180876"/>
              </p:ext>
            </p:extLst>
          </p:nvPr>
        </p:nvGraphicFramePr>
        <p:xfrm>
          <a:off x="1461818" y="5518714"/>
          <a:ext cx="6854825" cy="72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6" name="Equation" r:id="rId16" imgW="84264500" imgH="9067800" progId="Equation.DSMT4">
                  <p:embed/>
                </p:oleObj>
              </mc:Choice>
              <mc:Fallback>
                <p:oleObj name="Equation" r:id="rId16" imgW="84264500" imgH="9067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818" y="5518714"/>
                        <a:ext cx="6854825" cy="724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4" name="AutoShape 32">
            <a:extLst>
              <a:ext uri="{FF2B5EF4-FFF2-40B4-BE49-F238E27FC236}">
                <a16:creationId xmlns:a16="http://schemas.microsoft.com/office/drawing/2014/main" id="{D5E0DE09-CE75-5342-B269-42F917ED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681152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05505" name="Object 33">
            <a:extLst>
              <a:ext uri="{FF2B5EF4-FFF2-40B4-BE49-F238E27FC236}">
                <a16:creationId xmlns:a16="http://schemas.microsoft.com/office/drawing/2014/main" id="{DE419FD2-5157-E642-B4E3-4C8D0C718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8272"/>
              </p:ext>
            </p:extLst>
          </p:nvPr>
        </p:nvGraphicFramePr>
        <p:xfrm>
          <a:off x="1516063" y="6129448"/>
          <a:ext cx="3062287" cy="72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17" name="Equation" r:id="rId18" imgW="40665400" imgH="9652000" progId="Equation.DSMT4">
                  <p:embed/>
                </p:oleObj>
              </mc:Choice>
              <mc:Fallback>
                <p:oleObj name="Equation" r:id="rId18" imgW="40665400" imgH="9652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6129448"/>
                        <a:ext cx="3062287" cy="72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7" name="AutoShape 35">
            <a:extLst>
              <a:ext uri="{FF2B5EF4-FFF2-40B4-BE49-F238E27FC236}">
                <a16:creationId xmlns:a16="http://schemas.microsoft.com/office/drawing/2014/main" id="{1D865877-F981-474C-A2EB-2BFC65F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6338887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87061" name="Slide Number Placeholder 1">
            <a:extLst>
              <a:ext uri="{FF2B5EF4-FFF2-40B4-BE49-F238E27FC236}">
                <a16:creationId xmlns:a16="http://schemas.microsoft.com/office/drawing/2014/main" id="{868FA159-CB76-6A45-97B2-624216F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D3733-D55F-174A-B2A2-6060F2845D5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91DE54A-35AE-A14A-8CB1-9FEB0273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2.8.2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非同质递归方程的求解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105496" grpId="0" animBg="1"/>
      <p:bldP spid="105501" grpId="0" animBg="1"/>
      <p:bldP spid="105504" grpId="0" animBg="1"/>
      <p:bldP spid="1055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A397D6C8-A915-7F41-AB68-C3DC601E9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数学基础与数据结构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389497C-D166-1441-AEEA-43C950B5A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81" y="2039779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数学基础</a:t>
            </a:r>
            <a:endParaRPr lang="en-US" altLang="zh-CN" dirty="0"/>
          </a:p>
          <a:p>
            <a:r>
              <a:rPr lang="zh-CN" altLang="en-US" dirty="0"/>
              <a:t>证明方法 </a:t>
            </a:r>
          </a:p>
          <a:p>
            <a:r>
              <a:rPr lang="zh-CN" altLang="en-US" dirty="0"/>
              <a:t>递归方程求解 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定理</a:t>
            </a:r>
            <a:r>
              <a:rPr lang="en-US" altLang="zh-CN" dirty="0"/>
              <a:t>(*)</a:t>
            </a:r>
          </a:p>
          <a:p>
            <a:r>
              <a:rPr lang="zh-CN" altLang="en-US" dirty="0"/>
              <a:t>基本数据结构 </a:t>
            </a:r>
            <a:r>
              <a:rPr lang="en-US" altLang="zh-CN" dirty="0"/>
              <a:t>(*)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6323" name="Slide Number Placeholder 1">
            <a:extLst>
              <a:ext uri="{FF2B5EF4-FFF2-40B4-BE49-F238E27FC236}">
                <a16:creationId xmlns:a16="http://schemas.microsoft.com/office/drawing/2014/main" id="{ADB9E8A9-EC45-0A48-BA95-8C1D06381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BD93D0-E89A-2D42-925E-B067F0D80C84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0" name="Rectangle 8">
            <a:extLst>
              <a:ext uri="{FF2B5EF4-FFF2-40B4-BE49-F238E27FC236}">
                <a16:creationId xmlns:a16="http://schemas.microsoft.com/office/drawing/2014/main" id="{A9859D81-EAAE-E04E-AD96-7EF835659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29922329-9B28-D84C-BA2A-ED65B78BD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5495" name="Rectangle 23">
            <a:extLst>
              <a:ext uri="{FF2B5EF4-FFF2-40B4-BE49-F238E27FC236}">
                <a16:creationId xmlns:a16="http://schemas.microsoft.com/office/drawing/2014/main" id="{03B66152-D71D-704E-A5F0-37ECA4B7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2238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05498" name="Rectangle 26">
            <a:extLst>
              <a:ext uri="{FF2B5EF4-FFF2-40B4-BE49-F238E27FC236}">
                <a16:creationId xmlns:a16="http://schemas.microsoft.com/office/drawing/2014/main" id="{280AB45A-6C3B-5747-85EA-1EACF70D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433336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87061" name="Slide Number Placeholder 1">
            <a:extLst>
              <a:ext uri="{FF2B5EF4-FFF2-40B4-BE49-F238E27FC236}">
                <a16:creationId xmlns:a16="http://schemas.microsoft.com/office/drawing/2014/main" id="{868FA159-CB76-6A45-97B2-624216F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BD3733-D55F-174A-B2A2-6060F2845D5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E91DE54A-35AE-A14A-8CB1-9FEB0273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2.8.2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非同质递归方程的求解 </a:t>
            </a: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9C32C981-7DC3-9945-BDB6-DAD154F21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79862"/>
              </p:ext>
            </p:extLst>
          </p:nvPr>
        </p:nvGraphicFramePr>
        <p:xfrm>
          <a:off x="1525291" y="2294718"/>
          <a:ext cx="5267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9" name="Equation" r:id="rId4" imgW="65239900" imgH="9652000" progId="Equation.DSMT4">
                  <p:embed/>
                </p:oleObj>
              </mc:Choice>
              <mc:Fallback>
                <p:oleObj name="Equation" r:id="rId4" imgW="65239900" imgH="9652000" progId="Equation.DSMT4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9C32C981-7DC3-9945-BDB6-DAD154F215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91" y="2294718"/>
                        <a:ext cx="52673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5">
            <a:extLst>
              <a:ext uri="{FF2B5EF4-FFF2-40B4-BE49-F238E27FC236}">
                <a16:creationId xmlns:a16="http://schemas.microsoft.com/office/drawing/2014/main" id="{756CBAD6-17FD-4A40-87B9-6409D6E97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91" y="2570943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0B1EA22C-7F15-0E48-8A6A-42CCD57E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91" y="3621868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A6E7188D-597F-2E44-984D-A25FFB6C7BCD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54920330"/>
              </p:ext>
            </p:extLst>
          </p:nvPr>
        </p:nvGraphicFramePr>
        <p:xfrm>
          <a:off x="1541166" y="3401206"/>
          <a:ext cx="74453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0" name="Equation" r:id="rId6" imgW="92748100" imgH="9944100" progId="Equation.DSMT4">
                  <p:embed/>
                </p:oleObj>
              </mc:Choice>
              <mc:Fallback>
                <p:oleObj name="Equation" r:id="rId6" imgW="92748100" imgH="9944100" progId="Equation.DSMT4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A6E7188D-597F-2E44-984D-A25FFB6C7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166" y="3401206"/>
                        <a:ext cx="74453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9">
            <a:extLst>
              <a:ext uri="{FF2B5EF4-FFF2-40B4-BE49-F238E27FC236}">
                <a16:creationId xmlns:a16="http://schemas.microsoft.com/office/drawing/2014/main" id="{20E7D77D-DD3E-C349-9C70-8A5A0CE5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91" y="4704543"/>
            <a:ext cx="457200" cy="257175"/>
          </a:xfrm>
          <a:prstGeom prst="rightArrow">
            <a:avLst>
              <a:gd name="adj1" fmla="val 50000"/>
              <a:gd name="adj2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17FF4D03-E777-7747-952F-3FF633A53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71967"/>
              </p:ext>
            </p:extLst>
          </p:nvPr>
        </p:nvGraphicFramePr>
        <p:xfrm>
          <a:off x="1526879" y="4417206"/>
          <a:ext cx="65278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1" name="Equation" r:id="rId8" imgW="81038700" imgH="10528300" progId="Equation.DSMT4">
                  <p:embed/>
                </p:oleObj>
              </mc:Choice>
              <mc:Fallback>
                <p:oleObj name="Equation" r:id="rId8" imgW="81038700" imgH="10528300" progId="Equation.DSMT4">
                  <p:embed/>
                  <p:pic>
                    <p:nvPicPr>
                      <p:cNvPr id="110602" name="Object 10">
                        <a:extLst>
                          <a:ext uri="{FF2B5EF4-FFF2-40B4-BE49-F238E27FC236}">
                            <a16:creationId xmlns:a16="http://schemas.microsoft.com/office/drawing/2014/main" id="{17FF4D03-E777-7747-952F-3FF633A53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6879" y="4417206"/>
                        <a:ext cx="65278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8864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7" name="Object 4">
            <a:extLst>
              <a:ext uri="{FF2B5EF4-FFF2-40B4-BE49-F238E27FC236}">
                <a16:creationId xmlns:a16="http://schemas.microsoft.com/office/drawing/2014/main" id="{F13F9FDD-E2AB-504C-9C9C-5637ACF2D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20358"/>
              </p:ext>
            </p:extLst>
          </p:nvPr>
        </p:nvGraphicFramePr>
        <p:xfrm>
          <a:off x="2067957" y="3449583"/>
          <a:ext cx="4233044" cy="4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1" name="Equation" r:id="rId3" imgW="42710100" imgH="4686300" progId="Equation.DSMT4">
                  <p:embed/>
                </p:oleObj>
              </mc:Choice>
              <mc:Fallback>
                <p:oleObj name="Equation" r:id="rId3" imgW="42710100" imgH="468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957" y="3449583"/>
                        <a:ext cx="4233044" cy="45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Text Box 5">
            <a:extLst>
              <a:ext uri="{FF2B5EF4-FFF2-40B4-BE49-F238E27FC236}">
                <a16:creationId xmlns:a16="http://schemas.microsoft.com/office/drawing/2014/main" id="{32336BEA-1829-DC4E-9E55-A7538808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17" y="3443288"/>
            <a:ext cx="941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例：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241E7BC7-F39D-E441-B56B-2C8D46D6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864544F9-0DD1-8E44-ADD9-EB5650CAF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60884"/>
              </p:ext>
            </p:extLst>
          </p:nvPr>
        </p:nvGraphicFramePr>
        <p:xfrm>
          <a:off x="2765703" y="4053532"/>
          <a:ext cx="2627864" cy="4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2" name="Equation" r:id="rId5" imgW="26619200" imgH="4686300" progId="Equation.DSMT4">
                  <p:embed/>
                </p:oleObj>
              </mc:Choice>
              <mc:Fallback>
                <p:oleObj name="Equation" r:id="rId5" imgW="26619200" imgH="4686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703" y="4053532"/>
                        <a:ext cx="2627864" cy="45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Text Box 8">
            <a:extLst>
              <a:ext uri="{FF2B5EF4-FFF2-40B4-BE49-F238E27FC236}">
                <a16:creationId xmlns:a16="http://schemas.microsoft.com/office/drawing/2014/main" id="{74CC1A5D-EA02-6244-99D8-7FA7C4D2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17" y="4067175"/>
            <a:ext cx="1514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</a:rPr>
              <a:t>解：这里</a:t>
            </a: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EA083C67-20AC-2149-83FB-97C59626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D00B4616-04F6-C648-95DD-30E2E4279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781951"/>
              </p:ext>
            </p:extLst>
          </p:nvPr>
        </p:nvGraphicFramePr>
        <p:xfrm>
          <a:off x="1907807" y="4621602"/>
          <a:ext cx="5022355" cy="96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3" name="Equation" r:id="rId7" imgW="51498500" imgH="9944100" progId="Equation.DSMT4">
                  <p:embed/>
                </p:oleObj>
              </mc:Choice>
              <mc:Fallback>
                <p:oleObj name="Equation" r:id="rId7" imgW="51498500" imgH="9944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807" y="4621602"/>
                        <a:ext cx="5022355" cy="96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Slide Number Placeholder 1">
            <a:extLst>
              <a:ext uri="{FF2B5EF4-FFF2-40B4-BE49-F238E27FC236}">
                <a16:creationId xmlns:a16="http://schemas.microsoft.com/office/drawing/2014/main" id="{151865FA-3C11-834A-95ED-9404D6235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8244B5-C360-B54E-A963-59F9F3B810D6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491" y="207383"/>
            <a:ext cx="8041321" cy="1761897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7FF4D03-E777-7747-952F-3FF633A53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645872"/>
              </p:ext>
            </p:extLst>
          </p:nvPr>
        </p:nvGraphicFramePr>
        <p:xfrm>
          <a:off x="1251217" y="1994214"/>
          <a:ext cx="65278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4" name="Equation" r:id="rId10" imgW="81038700" imgH="10528300" progId="Equation.DSMT4">
                  <p:embed/>
                </p:oleObj>
              </mc:Choice>
              <mc:Fallback>
                <p:oleObj name="Equation" r:id="rId10" imgW="81038700" imgH="10528300" progId="Equation.DSMT4">
                  <p:embed/>
                  <p:pic>
                    <p:nvPicPr>
                      <p:cNvPr id="30" name="Object 10">
                        <a:extLst>
                          <a:ext uri="{FF2B5EF4-FFF2-40B4-BE49-F238E27FC236}">
                            <a16:creationId xmlns:a16="http://schemas.microsoft.com/office/drawing/2014/main" id="{17FF4D03-E777-7747-952F-3FF633A53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217" y="1994214"/>
                        <a:ext cx="6527800" cy="8493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BC372FBA-F1F7-2840-8C68-D2D4A71B1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2.8.3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分治递推关系的解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A040E817-EF19-F649-8E24-9D6F0CA91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" y="2024743"/>
            <a:ext cx="81422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</a:rPr>
              <a:t>分治算法中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展开递推式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代入法：猜想一个解，尝试用数学归纳法来证明</a:t>
            </a:r>
          </a:p>
        </p:txBody>
      </p:sp>
      <p:pic>
        <p:nvPicPr>
          <p:cNvPr id="92163" name="Picture 3">
            <a:extLst>
              <a:ext uri="{FF2B5EF4-FFF2-40B4-BE49-F238E27FC236}">
                <a16:creationId xmlns:a16="http://schemas.microsoft.com/office/drawing/2014/main" id="{BE2DC805-61CC-F64E-96B2-2EAA50DD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854325"/>
            <a:ext cx="80137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Slide Number Placeholder 4">
            <a:extLst>
              <a:ext uri="{FF2B5EF4-FFF2-40B4-BE49-F238E27FC236}">
                <a16:creationId xmlns:a16="http://schemas.microsoft.com/office/drawing/2014/main" id="{1C01022B-6781-E44E-A430-97D830F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E7B622-9C97-1C4B-BF43-F2AEEC69EF66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4">
            <a:extLst>
              <a:ext uri="{FF2B5EF4-FFF2-40B4-BE49-F238E27FC236}">
                <a16:creationId xmlns:a16="http://schemas.microsoft.com/office/drawing/2014/main" id="{1C01022B-6781-E44E-A430-97D830F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E7B622-9C97-1C4B-BF43-F2AEEC69EF66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CE053A3-CA05-764C-9AE9-F68C1F2D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785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4400" dirty="0"/>
              <a:t>Master Theorem 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52B15AD6-C25E-B54E-89BD-5D9AD48E058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57323896"/>
              </p:ext>
            </p:extLst>
          </p:nvPr>
        </p:nvGraphicFramePr>
        <p:xfrm>
          <a:off x="345507" y="2349048"/>
          <a:ext cx="9310350" cy="41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0" name="Document" r:id="rId3" imgW="7518400" imgH="3365500" progId="Word.Document.8">
                  <p:embed/>
                </p:oleObj>
              </mc:Choice>
              <mc:Fallback>
                <p:oleObj name="Document" r:id="rId3" imgW="7518400" imgH="3365500" progId="Word.Document.8">
                  <p:embed/>
                  <p:pic>
                    <p:nvPicPr>
                      <p:cNvPr id="93186" name="Object 15">
                        <a:extLst>
                          <a:ext uri="{FF2B5EF4-FFF2-40B4-BE49-F238E27FC236}">
                            <a16:creationId xmlns:a16="http://schemas.microsoft.com/office/drawing/2014/main" id="{52B15AD6-C25E-B54E-89BD-5D9AD48E0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07" y="2349048"/>
                        <a:ext cx="9310350" cy="4167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90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8D0B1E1A-9673-B64E-BA96-481FBA6D1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几个例子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4" name="Slide Number Placeholder 4">
            <a:extLst>
              <a:ext uri="{FF2B5EF4-FFF2-40B4-BE49-F238E27FC236}">
                <a16:creationId xmlns:a16="http://schemas.microsoft.com/office/drawing/2014/main" id="{501FA182-CBB0-1F48-923A-54C91C5F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232CD-67DE-444C-BF4F-A47753C12E6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/>
          </a:p>
        </p:txBody>
      </p:sp>
      <p:graphicFrame>
        <p:nvGraphicFramePr>
          <p:cNvPr id="6" name="Object 26">
            <a:extLst>
              <a:ext uri="{FF2B5EF4-FFF2-40B4-BE49-F238E27FC236}">
                <a16:creationId xmlns:a16="http://schemas.microsoft.com/office/drawing/2014/main" id="{2A0EC70D-A7E1-1546-8A64-F166E0F0D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05809"/>
              </p:ext>
            </p:extLst>
          </p:nvPr>
        </p:nvGraphicFramePr>
        <p:xfrm>
          <a:off x="945990" y="2554452"/>
          <a:ext cx="3220006" cy="44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5" name="Equation" r:id="rId3" imgW="35102800" imgH="4686300" progId="Equation.DSMT4">
                  <p:embed/>
                </p:oleObj>
              </mc:Choice>
              <mc:Fallback>
                <p:oleObj name="Equation" r:id="rId3" imgW="35102800" imgH="4686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90" y="2554452"/>
                        <a:ext cx="3220006" cy="44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>
            <a:extLst>
              <a:ext uri="{FF2B5EF4-FFF2-40B4-BE49-F238E27FC236}">
                <a16:creationId xmlns:a16="http://schemas.microsoft.com/office/drawing/2014/main" id="{AB9FCF99-092C-C748-815A-A28534AFC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38278"/>
              </p:ext>
            </p:extLst>
          </p:nvPr>
        </p:nvGraphicFramePr>
        <p:xfrm>
          <a:off x="945990" y="2996728"/>
          <a:ext cx="5306330" cy="4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6" name="Equation" r:id="rId5" imgW="59397900" imgH="5270500" progId="Equation.DSMT4">
                  <p:embed/>
                </p:oleObj>
              </mc:Choice>
              <mc:Fallback>
                <p:oleObj name="Equation" r:id="rId5" imgW="59397900" imgH="5270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90" y="2996728"/>
                        <a:ext cx="5306330" cy="4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6BB3E64D-FBDA-ED4D-8769-71FFD89C2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03540"/>
              </p:ext>
            </p:extLst>
          </p:nvPr>
        </p:nvGraphicFramePr>
        <p:xfrm>
          <a:off x="945990" y="3527459"/>
          <a:ext cx="4993469" cy="4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7" name="Equation" r:id="rId7" imgW="55880000" imgH="5270500" progId="Equation.DSMT4">
                  <p:embed/>
                </p:oleObj>
              </mc:Choice>
              <mc:Fallback>
                <p:oleObj name="Equation" r:id="rId7" imgW="55880000" imgH="5270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990" y="3527459"/>
                        <a:ext cx="4993469" cy="4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44D14018-5827-1147-9D57-DEEA0C339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84258"/>
              </p:ext>
            </p:extLst>
          </p:nvPr>
        </p:nvGraphicFramePr>
        <p:xfrm>
          <a:off x="896776" y="4111633"/>
          <a:ext cx="2509917" cy="43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18" name="Equation" r:id="rId9" imgW="27800300" imgH="4686300" progId="Equation.DSMT4">
                  <p:embed/>
                </p:oleObj>
              </mc:Choice>
              <mc:Fallback>
                <p:oleObj name="Equation" r:id="rId9" imgW="27800300" imgH="46863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76" y="4111633"/>
                        <a:ext cx="2509917" cy="434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A0CBADCD-D389-1746-B917-DC04D4950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816" y="318228"/>
            <a:ext cx="7793037" cy="14620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几个例子</a:t>
            </a:r>
          </a:p>
        </p:txBody>
      </p:sp>
      <p:graphicFrame>
        <p:nvGraphicFramePr>
          <p:cNvPr id="118794" name="Object 10">
            <a:extLst>
              <a:ext uri="{FF2B5EF4-FFF2-40B4-BE49-F238E27FC236}">
                <a16:creationId xmlns:a16="http://schemas.microsoft.com/office/drawing/2014/main" id="{E7BFD69F-3610-5244-BD9B-9FC22FFE82F9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1983292"/>
              </p:ext>
            </p:extLst>
          </p:nvPr>
        </p:nvGraphicFramePr>
        <p:xfrm>
          <a:off x="3823301" y="5709553"/>
          <a:ext cx="17922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8" name="Equation" r:id="rId3" imgW="22237700" imgH="5270500" progId="Equation.DSMT4">
                  <p:embed/>
                </p:oleObj>
              </mc:Choice>
              <mc:Fallback>
                <p:oleObj name="Equation" r:id="rId3" imgW="22237700" imgH="527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301" y="5709553"/>
                        <a:ext cx="179228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>
            <a:extLst>
              <a:ext uri="{FF2B5EF4-FFF2-40B4-BE49-F238E27FC236}">
                <a16:creationId xmlns:a16="http://schemas.microsoft.com/office/drawing/2014/main" id="{50CB4ADC-E0A8-9441-903A-2EA33725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66081ADA-EE53-1B44-9BBB-4B9929AEA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34343"/>
              </p:ext>
            </p:extLst>
          </p:nvPr>
        </p:nvGraphicFramePr>
        <p:xfrm>
          <a:off x="1119789" y="4642753"/>
          <a:ext cx="2289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19" name="Equation" r:id="rId5" imgW="27800300" imgH="4686300" progId="Equation.DSMT4">
                  <p:embed/>
                </p:oleObj>
              </mc:Choice>
              <mc:Fallback>
                <p:oleObj name="Equation" r:id="rId5" imgW="27800300" imgH="468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89" y="4642753"/>
                        <a:ext cx="22891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>
            <a:extLst>
              <a:ext uri="{FF2B5EF4-FFF2-40B4-BE49-F238E27FC236}">
                <a16:creationId xmlns:a16="http://schemas.microsoft.com/office/drawing/2014/main" id="{987F7DA0-B3BB-3544-BCDA-EE7CB23B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id="{8EBFF5D0-7918-C748-859C-FB1DBCA7A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1845"/>
              </p:ext>
            </p:extLst>
          </p:nvPr>
        </p:nvGraphicFramePr>
        <p:xfrm>
          <a:off x="1027714" y="5176153"/>
          <a:ext cx="5146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0" name="Equation" r:id="rId7" imgW="62318900" imgH="5562600" progId="Equation.DSMT4">
                  <p:embed/>
                </p:oleObj>
              </mc:Choice>
              <mc:Fallback>
                <p:oleObj name="Equation" r:id="rId7" imgW="62318900" imgH="556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714" y="5176153"/>
                        <a:ext cx="51466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F22C57F4-D5A6-C442-BA3B-538212436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94573"/>
              </p:ext>
            </p:extLst>
          </p:nvPr>
        </p:nvGraphicFramePr>
        <p:xfrm>
          <a:off x="1272189" y="5709553"/>
          <a:ext cx="19002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1" name="Equation" r:id="rId9" imgW="23698200" imgH="5854700" progId="Equation.DSMT4">
                  <p:embed/>
                </p:oleObj>
              </mc:Choice>
              <mc:Fallback>
                <p:oleObj name="Equation" r:id="rId9" imgW="23698200" imgH="5854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189" y="5709553"/>
                        <a:ext cx="19002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74946FF5-7AD9-9F45-8B35-3F9421037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084470"/>
              </p:ext>
            </p:extLst>
          </p:nvPr>
        </p:nvGraphicFramePr>
        <p:xfrm>
          <a:off x="1062038" y="2547959"/>
          <a:ext cx="2209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2" name="Equation" r:id="rId11" imgW="27203400" imgH="4686300" progId="Equation.DSMT4">
                  <p:embed/>
                </p:oleObj>
              </mc:Choice>
              <mc:Fallback>
                <p:oleObj name="Equation" r:id="rId11" imgW="27203400" imgH="4686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547959"/>
                        <a:ext cx="2209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>
            <a:extLst>
              <a:ext uri="{FF2B5EF4-FFF2-40B4-BE49-F238E27FC236}">
                <a16:creationId xmlns:a16="http://schemas.microsoft.com/office/drawing/2014/main" id="{A4213D0A-9BBA-4B4F-84C6-574348FA407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7214216"/>
              </p:ext>
            </p:extLst>
          </p:nvPr>
        </p:nvGraphicFramePr>
        <p:xfrm>
          <a:off x="1138238" y="3081359"/>
          <a:ext cx="39258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3" name="Equation" r:id="rId13" imgW="48564800" imgH="5562600" progId="Equation.DSMT4">
                  <p:embed/>
                </p:oleObj>
              </mc:Choice>
              <mc:Fallback>
                <p:oleObj name="Equation" r:id="rId13" imgW="48564800" imgH="556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081359"/>
                        <a:ext cx="39258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>
            <a:extLst>
              <a:ext uri="{FF2B5EF4-FFF2-40B4-BE49-F238E27FC236}">
                <a16:creationId xmlns:a16="http://schemas.microsoft.com/office/drawing/2014/main" id="{034ED514-A806-604A-AE26-7CBE96F0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428577"/>
              </p:ext>
            </p:extLst>
          </p:nvPr>
        </p:nvGraphicFramePr>
        <p:xfrm>
          <a:off x="1138238" y="3538559"/>
          <a:ext cx="17065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4" name="Equation" r:id="rId15" imgW="21361400" imgH="5854700" progId="Equation.DSMT4">
                  <p:embed/>
                </p:oleObj>
              </mc:Choice>
              <mc:Fallback>
                <p:oleObj name="Equation" r:id="rId15" imgW="21361400" imgH="5854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3538559"/>
                        <a:ext cx="17065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9" name="Rectangle 25">
            <a:extLst>
              <a:ext uri="{FF2B5EF4-FFF2-40B4-BE49-F238E27FC236}">
                <a16:creationId xmlns:a16="http://schemas.microsoft.com/office/drawing/2014/main" id="{A324B40C-BA15-C04C-BC16-12EB682E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18808" name="Object 24">
            <a:extLst>
              <a:ext uri="{FF2B5EF4-FFF2-40B4-BE49-F238E27FC236}">
                <a16:creationId xmlns:a16="http://schemas.microsoft.com/office/drawing/2014/main" id="{6D1A1645-26E3-3F4B-B827-15690C615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155222"/>
              </p:ext>
            </p:extLst>
          </p:nvPr>
        </p:nvGraphicFramePr>
        <p:xfrm>
          <a:off x="3738563" y="3614759"/>
          <a:ext cx="2092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25" name="Equation" r:id="rId17" imgW="25742900" imgH="4686300" progId="Equation.DSMT4">
                  <p:embed/>
                </p:oleObj>
              </mc:Choice>
              <mc:Fallback>
                <p:oleObj name="Equation" r:id="rId17" imgW="25742900" imgH="4686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3614759"/>
                        <a:ext cx="2092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Slide Number Placeholder 1">
            <a:extLst>
              <a:ext uri="{FF2B5EF4-FFF2-40B4-BE49-F238E27FC236}">
                <a16:creationId xmlns:a16="http://schemas.microsoft.com/office/drawing/2014/main" id="{142EC1AB-8FB1-E248-8EB2-CCBEA51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A9CC9-DD68-E54E-AC63-3BD350CE7A8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9796-BCC6-E240-B406-AFDE4DD6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 Theorem 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6E2D-80E8-AC46-B385-1144C1DFD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81" y="2017712"/>
            <a:ext cx="8591232" cy="411480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=2H0GKdrIowU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00B69-DD84-EC47-9C8E-CD1F811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7F13-AD39-9343-8DC2-D0F2F9D72B57}" type="slidenum">
              <a:rPr lang="zh-CN" altLang="en-US" smtClean="0"/>
              <a:pPr/>
              <a:t>36</a:t>
            </a:fld>
            <a:endParaRPr lang="en-US" altLang="zh-CN"/>
          </a:p>
        </p:txBody>
      </p:sp>
      <p:pic>
        <p:nvPicPr>
          <p:cNvPr id="154626" name="Picture 2" descr="enter image description here">
            <a:extLst>
              <a:ext uri="{FF2B5EF4-FFF2-40B4-BE49-F238E27FC236}">
                <a16:creationId xmlns:a16="http://schemas.microsoft.com/office/drawing/2014/main" id="{CCB1501A-9479-5E4C-8F07-749F91E3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" y="2930979"/>
            <a:ext cx="9040291" cy="30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3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F04BA3ED-05B2-3844-864B-58B47CFB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59" name="Slide Number Placeholder 4">
            <a:extLst>
              <a:ext uri="{FF2B5EF4-FFF2-40B4-BE49-F238E27FC236}">
                <a16:creationId xmlns:a16="http://schemas.microsoft.com/office/drawing/2014/main" id="{F4D02597-D398-B740-ADDA-7A5F4D63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83F998-6B9D-994E-A63A-FB9B737E6345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/>
          </a:p>
        </p:txBody>
      </p:sp>
      <p:pic>
        <p:nvPicPr>
          <p:cNvPr id="96260" name="Picture 5">
            <a:extLst>
              <a:ext uri="{FF2B5EF4-FFF2-40B4-BE49-F238E27FC236}">
                <a16:creationId xmlns:a16="http://schemas.microsoft.com/office/drawing/2014/main" id="{C11A76BC-CB02-9B47-8929-FC4C917D5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35" y="2177824"/>
            <a:ext cx="7011080" cy="247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310863DE-A1BC-7A41-AE28-99C2C2DC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6" name="Slide Number Placeholder 4">
            <a:extLst>
              <a:ext uri="{FF2B5EF4-FFF2-40B4-BE49-F238E27FC236}">
                <a16:creationId xmlns:a16="http://schemas.microsoft.com/office/drawing/2014/main" id="{E1BADF7F-A34F-2B4E-9757-93E9870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98AFE-729B-1947-B5C4-6E2C68F4F916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/>
          </a:p>
        </p:txBody>
      </p:sp>
      <p:grpSp>
        <p:nvGrpSpPr>
          <p:cNvPr id="2" name="组合 1"/>
          <p:cNvGrpSpPr/>
          <p:nvPr/>
        </p:nvGrpSpPr>
        <p:grpSpPr>
          <a:xfrm>
            <a:off x="787626" y="2241323"/>
            <a:ext cx="7956323" cy="2926669"/>
            <a:chOff x="836613" y="2135188"/>
            <a:chExt cx="7605712" cy="2638425"/>
          </a:xfrm>
        </p:grpSpPr>
        <p:pic>
          <p:nvPicPr>
            <p:cNvPr id="98307" name="Picture 5">
              <a:extLst>
                <a:ext uri="{FF2B5EF4-FFF2-40B4-BE49-F238E27FC236}">
                  <a16:creationId xmlns:a16="http://schemas.microsoft.com/office/drawing/2014/main" id="{F9E17A4B-D89A-B148-9495-7D564143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613" y="2135188"/>
              <a:ext cx="7605712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CEAB2B-0D63-5041-A148-D7089925920B}"/>
                    </a:ext>
                  </a:extLst>
                </p:cNvPr>
                <p:cNvSpPr txBox="1"/>
                <p:nvPr/>
              </p:nvSpPr>
              <p:spPr>
                <a:xfrm>
                  <a:off x="3891575" y="2202980"/>
                  <a:ext cx="1495786" cy="54001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/>
                    <a:t>4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CN" sz="2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DCEAB2B-0D63-5041-A148-D70899259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575" y="2202980"/>
                  <a:ext cx="1495786" cy="540014"/>
                </a:xfrm>
                <a:prstGeom prst="rect">
                  <a:avLst/>
                </a:prstGeom>
                <a:blipFill>
                  <a:blip r:embed="rId4"/>
                  <a:stretch>
                    <a:fillRect l="-5058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310863DE-A1BC-7A41-AE28-99C2C2DC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6" name="Slide Number Placeholder 4">
            <a:extLst>
              <a:ext uri="{FF2B5EF4-FFF2-40B4-BE49-F238E27FC236}">
                <a16:creationId xmlns:a16="http://schemas.microsoft.com/office/drawing/2014/main" id="{E1BADF7F-A34F-2B4E-9757-93E9870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98AFE-729B-1947-B5C4-6E2C68F4F916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/>
          </a:p>
        </p:txBody>
      </p:sp>
      <p:pic>
        <p:nvPicPr>
          <p:cNvPr id="98307" name="Picture 5">
            <a:extLst>
              <a:ext uri="{FF2B5EF4-FFF2-40B4-BE49-F238E27FC236}">
                <a16:creationId xmlns:a16="http://schemas.microsoft.com/office/drawing/2014/main" id="{F9E17A4B-D89A-B148-9495-7D564143F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135188"/>
            <a:ext cx="7871785" cy="273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EAB2B-0D63-5041-A148-D7089925920B}"/>
                  </a:ext>
                </a:extLst>
              </p:cNvPr>
              <p:cNvSpPr txBox="1"/>
              <p:nvPr/>
            </p:nvSpPr>
            <p:spPr>
              <a:xfrm>
                <a:off x="3982626" y="2211143"/>
                <a:ext cx="1797688" cy="5990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smtClean="0"/>
                  <a:t>4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CN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CEAB2B-0D63-5041-A148-D7089925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626" y="2211143"/>
                <a:ext cx="1797688" cy="599010"/>
              </a:xfrm>
              <a:prstGeom prst="rect">
                <a:avLst/>
              </a:prstGeom>
              <a:blipFill>
                <a:blip r:embed="rId4"/>
                <a:stretch>
                  <a:fillRect l="-4407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32191-391C-5647-87E8-C669EE6D4DE5}"/>
                  </a:ext>
                </a:extLst>
              </p:cNvPr>
              <p:cNvSpPr txBox="1"/>
              <p:nvPr/>
            </p:nvSpPr>
            <p:spPr>
              <a:xfrm>
                <a:off x="1463995" y="3454400"/>
                <a:ext cx="1612837" cy="438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b="1" dirty="0"/>
                  <a:t>log</a:t>
                </a:r>
                <a:r>
                  <a:rPr lang="en-US" sz="2200" b="1" i="1" dirty="0"/>
                  <a:t>n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sz="2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32191-391C-5647-87E8-C669EE6D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95" y="3454400"/>
                <a:ext cx="1612837" cy="438582"/>
              </a:xfrm>
              <a:prstGeom prst="rect">
                <a:avLst/>
              </a:prstGeom>
              <a:blipFill>
                <a:blip r:embed="rId5"/>
                <a:stretch>
                  <a:fillRect l="-377" t="-6944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282A8897-5D7F-6F40-971D-34EC65F40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数学基础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F718825E-3501-9745-A202-E4B95D39F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652" y="2039031"/>
            <a:ext cx="7772400" cy="4114800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>
                <a:solidFill>
                  <a:srgbClr val="FF0000"/>
                </a:solidFill>
              </a:rPr>
              <a:t>集合</a:t>
            </a:r>
            <a:r>
              <a:rPr lang="zh-CN" altLang="en-US" dirty="0">
                <a:solidFill>
                  <a:srgbClr val="FF0000"/>
                </a:solidFill>
              </a:rPr>
              <a:t>，关系和函数</a:t>
            </a:r>
            <a:r>
              <a:rPr lang="zh-CN" altLang="en-US" dirty="0"/>
              <a:t>（自学）</a:t>
            </a:r>
            <a:endParaRPr lang="en-US" altLang="zh-CN" dirty="0"/>
          </a:p>
          <a:p>
            <a:r>
              <a:rPr lang="en-US" altLang="zh-CN" dirty="0"/>
              <a:t>2.5</a:t>
            </a:r>
            <a:r>
              <a:rPr lang="zh-CN" altLang="en-US" dirty="0"/>
              <a:t> 阶乘和二项式系数（自学）</a:t>
            </a:r>
            <a:endParaRPr lang="en-US" altLang="zh-CN" dirty="0"/>
          </a:p>
          <a:p>
            <a:r>
              <a:rPr lang="en-US" altLang="zh-CN" dirty="0"/>
              <a:t>2.7</a:t>
            </a:r>
            <a:r>
              <a:rPr lang="zh-CN" altLang="en-US" dirty="0"/>
              <a:t> 和式（自学）</a:t>
            </a:r>
            <a:endParaRPr lang="en-US" altLang="en-US" dirty="0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0FDD183A-C632-954D-B629-8C51AF446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D78FD-54AC-8743-8436-C9BC05EC063A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829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04169" y="1992194"/>
            <a:ext cx="7772400" cy="4114800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3333CC"/>
              </a:buCl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P64-65</a:t>
            </a:r>
            <a:r>
              <a:rPr lang="zh-CN" altLang="en-US" kern="1200" dirty="0" smtClean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2.12, 2.19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2.20 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2.21,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：用主定理求解递推式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8" name="灯片编号占位符 3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E775A-C0A4-4027-987B-0C72E2FF603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1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2044D31F-76A0-6F41-9436-592C25EF6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CA934FB6-4283-EF40-8CD9-169610EEE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6261" y="2034416"/>
            <a:ext cx="8109443" cy="41148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算法的实现离不开数据结构。选择一个合适的数据结构对设计一个有效的算法有十分重要的影响。结构化程序设计创始人</a:t>
            </a:r>
            <a:r>
              <a:rPr lang="en-US" altLang="zh-CN" sz="2800" dirty="0">
                <a:latin typeface="Times New Roman" panose="02020603050405020304" pitchFamily="18" charset="0"/>
              </a:rPr>
              <a:t>Niklaus Wirth(</a:t>
            </a:r>
            <a:r>
              <a:rPr lang="zh-CN" altLang="en-US" sz="2800" dirty="0">
                <a:latin typeface="Times New Roman" panose="02020603050405020304" pitchFamily="18" charset="0"/>
              </a:rPr>
              <a:t>瑞士苏黎士高工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提出一个著名的论断： “程序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</a:rPr>
              <a:t>算法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</a:rPr>
              <a:t>数据结构”。</a:t>
            </a:r>
            <a:r>
              <a:rPr lang="en-US" altLang="zh-CN" sz="2800" dirty="0">
                <a:latin typeface="Times New Roman" panose="02020603050405020304" pitchFamily="18" charset="0"/>
              </a:rPr>
              <a:t>1984</a:t>
            </a:r>
            <a:r>
              <a:rPr lang="zh-CN" altLang="en-US" sz="2800" dirty="0">
                <a:latin typeface="Times New Roman" panose="02020603050405020304" pitchFamily="18" charset="0"/>
              </a:rPr>
              <a:t>年，</a:t>
            </a:r>
            <a:r>
              <a:rPr lang="en-US" altLang="zh-CN" sz="2800" dirty="0">
                <a:latin typeface="Times New Roman" panose="02020603050405020304" pitchFamily="18" charset="0"/>
              </a:rPr>
              <a:t>Wirth</a:t>
            </a:r>
            <a:r>
              <a:rPr lang="zh-CN" altLang="en-US" sz="2800" dirty="0">
                <a:latin typeface="Times New Roman" panose="02020603050405020304" pitchFamily="18" charset="0"/>
              </a:rPr>
              <a:t>因开发了</a:t>
            </a:r>
            <a:r>
              <a:rPr lang="en-US" altLang="zh-CN" sz="2800" dirty="0">
                <a:latin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</a:rPr>
              <a:t>Pascal</a:t>
            </a:r>
            <a:r>
              <a:rPr lang="zh-CN" altLang="en-US" sz="2800" dirty="0">
                <a:latin typeface="Times New Roman" panose="02020603050405020304" pitchFamily="18" charset="0"/>
              </a:rPr>
              <a:t>等一系列崭新的计算语言而荣获图灵奖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有“结构化程序设计之父”之美誉。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本章我们将回顾几种重要的数据结构，包括二叉树、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堆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不相交集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0355" name="Slide Number Placeholder 1">
            <a:extLst>
              <a:ext uri="{FF2B5EF4-FFF2-40B4-BE49-F238E27FC236}">
                <a16:creationId xmlns:a16="http://schemas.microsoft.com/office/drawing/2014/main" id="{5090B65A-BA1F-1A4C-8D8F-FA76683C8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74652-13D9-BB4A-9ECE-3CA597A532B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F062065B-77FA-DA4D-9CA9-59DA0083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(Heap)</a:t>
            </a: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4A2DF1AB-9826-F54F-B424-877B9D27E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989138"/>
            <a:ext cx="82296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在许多算法中，需要大量用到如下两种操作：插入元素和寻找最大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值元素。为了提高这两种运算的效率，必须使用恰当的数据结构。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普通队列</a:t>
            </a:r>
            <a:r>
              <a:rPr lang="zh-CN" altLang="en-US" dirty="0">
                <a:latin typeface="Times New Roman" panose="02020603050405020304" pitchFamily="18" charset="0"/>
              </a:rPr>
              <a:t>：易插入元素，但求最大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值元素需要搜索整个队列。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排序数组</a:t>
            </a:r>
            <a:r>
              <a:rPr lang="zh-CN" altLang="en-US" dirty="0">
                <a:latin typeface="Times New Roman" panose="02020603050405020304" pitchFamily="18" charset="0"/>
              </a:rPr>
              <a:t>：易找到最大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值，但插入元素需要移动大量元素。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则是一种有效实现上述两种运算的简单数据结构。</a:t>
            </a:r>
          </a:p>
        </p:txBody>
      </p:sp>
      <p:sp>
        <p:nvSpPr>
          <p:cNvPr id="101379" name="Slide Number Placeholder 1">
            <a:extLst>
              <a:ext uri="{FF2B5EF4-FFF2-40B4-BE49-F238E27FC236}">
                <a16:creationId xmlns:a16="http://schemas.microsoft.com/office/drawing/2014/main" id="{EB030AFB-F4AD-7C40-A9A0-8073D70FA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6AD50-4D18-FD47-B8CB-2CC4E4B0ED9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F062065B-77FA-DA4D-9CA9-59DA0083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(Heap)</a:t>
            </a:r>
          </a:p>
        </p:txBody>
      </p:sp>
      <p:sp>
        <p:nvSpPr>
          <p:cNvPr id="101379" name="Slide Number Placeholder 1">
            <a:extLst>
              <a:ext uri="{FF2B5EF4-FFF2-40B4-BE49-F238E27FC236}">
                <a16:creationId xmlns:a16="http://schemas.microsoft.com/office/drawing/2014/main" id="{EB030AFB-F4AD-7C40-A9A0-8073D70FA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6AD50-4D18-FD47-B8CB-2CC4E4B0ED9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80668F-71FE-9846-874F-CBC0082DE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958974"/>
            <a:ext cx="8305800" cy="273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smtClean="0"/>
              <a:t>堆的定义：堆是一个几乎完全的二叉树，每个节点都满足这样的特性：任一父节点的键值</a:t>
            </a:r>
            <a:r>
              <a:rPr lang="en-US" altLang="zh-CN" kern="0" smtClean="0"/>
              <a:t>(key)</a:t>
            </a:r>
            <a:r>
              <a:rPr lang="zh-CN" altLang="en-US" kern="0" smtClean="0"/>
              <a:t>不小于子节点的键值。</a:t>
            </a:r>
            <a:endParaRPr lang="en-US" altLang="zh-CN" kern="0" smtClean="0"/>
          </a:p>
          <a:p>
            <a:r>
              <a:rPr lang="zh-CN" altLang="en-US" kern="0" smtClean="0"/>
              <a:t>沿着每条从根到叶子的路径，元素键值以非升序排列</a:t>
            </a:r>
            <a:endParaRPr lang="en-US" altLang="zh-CN" kern="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9D4A67B-B931-974A-B0DD-A1C8204E6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156" y="4543013"/>
            <a:ext cx="3796393" cy="224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5554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>
            <a:extLst>
              <a:ext uri="{FF2B5EF4-FFF2-40B4-BE49-F238E27FC236}">
                <a16:creationId xmlns:a16="http://schemas.microsoft.com/office/drawing/2014/main" id="{F062065B-77FA-DA4D-9CA9-59DA0083C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(Heap)</a:t>
            </a:r>
          </a:p>
        </p:txBody>
      </p:sp>
      <p:sp>
        <p:nvSpPr>
          <p:cNvPr id="101379" name="Slide Number Placeholder 1">
            <a:extLst>
              <a:ext uri="{FF2B5EF4-FFF2-40B4-BE49-F238E27FC236}">
                <a16:creationId xmlns:a16="http://schemas.microsoft.com/office/drawing/2014/main" id="{EB030AFB-F4AD-7C40-A9A0-8073D70FAE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D6AD50-4D18-FD47-B8CB-2CC4E4B0ED9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/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2E13546-5C3D-5241-BA82-1653CF9A5D48}"/>
              </a:ext>
            </a:extLst>
          </p:cNvPr>
          <p:cNvGraphicFramePr>
            <a:graphicFrameLocks/>
          </p:cNvGraphicFramePr>
          <p:nvPr/>
        </p:nvGraphicFramePr>
        <p:xfrm>
          <a:off x="2514600" y="5943600"/>
          <a:ext cx="4038600" cy="304800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 Box 37">
            <a:extLst>
              <a:ext uri="{FF2B5EF4-FFF2-40B4-BE49-F238E27FC236}">
                <a16:creationId xmlns:a16="http://schemas.microsoft.com/office/drawing/2014/main" id="{0E901E87-7258-3A4C-847F-792979533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32460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Times New Roman" charset="0"/>
                <a:ea typeface="SimSun" charset="-122"/>
              </a:rPr>
              <a:t>1       2      </a:t>
            </a:r>
            <a:r>
              <a:rPr lang="zh-CN" altLang="en-US" sz="1400" dirty="0">
                <a:latin typeface="Times New Roman" charset="0"/>
                <a:ea typeface="SimSun" charset="-122"/>
              </a:rPr>
              <a:t>   </a:t>
            </a:r>
            <a:r>
              <a:rPr lang="en-US" altLang="zh-CN" sz="1400" dirty="0">
                <a:latin typeface="Times New Roman" charset="0"/>
                <a:ea typeface="SimSun" charset="-122"/>
              </a:rPr>
              <a:t>3       4    </a:t>
            </a:r>
            <a:r>
              <a:rPr lang="zh-CN" altLang="en-US" sz="1400" dirty="0">
                <a:latin typeface="Times New Roman" charset="0"/>
                <a:ea typeface="SimSun" charset="-122"/>
              </a:rPr>
              <a:t>  </a:t>
            </a:r>
            <a:r>
              <a:rPr lang="en-US" altLang="zh-CN" sz="1400" dirty="0">
                <a:latin typeface="Times New Roman" charset="0"/>
                <a:ea typeface="SimSun" charset="-122"/>
              </a:rPr>
              <a:t> 5       6      </a:t>
            </a:r>
            <a:r>
              <a:rPr lang="zh-CN" altLang="en-US" sz="1400" dirty="0">
                <a:latin typeface="Times New Roman" charset="0"/>
                <a:ea typeface="SimSun" charset="-122"/>
              </a:rPr>
              <a:t> </a:t>
            </a:r>
            <a:r>
              <a:rPr lang="en-US" altLang="zh-CN" sz="1400" dirty="0">
                <a:latin typeface="Times New Roman" charset="0"/>
                <a:ea typeface="SimSun" charset="-122"/>
              </a:rPr>
              <a:t>7       8      </a:t>
            </a:r>
            <a:r>
              <a:rPr lang="zh-CN" altLang="en-US" sz="1400" dirty="0">
                <a:latin typeface="Times New Roman" charset="0"/>
                <a:ea typeface="SimSun" charset="-122"/>
              </a:rPr>
              <a:t> </a:t>
            </a:r>
            <a:r>
              <a:rPr lang="en-US" altLang="zh-CN" sz="1400" dirty="0">
                <a:latin typeface="Times New Roman" charset="0"/>
                <a:ea typeface="SimSun" charset="-122"/>
              </a:rPr>
              <a:t>9    </a:t>
            </a:r>
            <a:r>
              <a:rPr lang="zh-CN" altLang="en-US" sz="1400" dirty="0">
                <a:latin typeface="Times New Roman" charset="0"/>
                <a:ea typeface="SimSun" charset="-122"/>
              </a:rPr>
              <a:t> </a:t>
            </a:r>
            <a:r>
              <a:rPr lang="en-US" altLang="zh-CN" sz="1400" dirty="0">
                <a:latin typeface="Times New Roman" charset="0"/>
                <a:ea typeface="SimSun" charset="-122"/>
              </a:rPr>
              <a:t> 10</a:t>
            </a: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9EED1833-B2AE-E84E-9746-57C01E9F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64" y="3638550"/>
            <a:ext cx="883103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个节点的堆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T,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可以用一个数组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H[1…n]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用下面的方式来</a:t>
            </a:r>
            <a:r>
              <a:rPr kumimoji="0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endParaRPr kumimoji="0"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buClrTx/>
              <a:buSzTx/>
              <a:buFontTx/>
              <a:buChar char="–"/>
            </a:pP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的根节点存储在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H[1]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</a:p>
          <a:p>
            <a:pPr lvl="1">
              <a:buClrTx/>
              <a:buSzTx/>
              <a:buFontTx/>
              <a:buChar char="–"/>
            </a:pP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的节点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存储在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H[j]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中，那么，它的左右子节点分别存放在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H[2j]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H[2j+1]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如果有的话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lvl="1">
              <a:buClrTx/>
              <a:buSzTx/>
              <a:buFontTx/>
              <a:buChar char="–"/>
            </a:pP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H[j]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的父节点如果不是根节点，则存储在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H[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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j/2</a:t>
            </a:r>
            <a:r>
              <a:rPr kumimoji="0"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2" charset="2"/>
              </a:rPr>
              <a:t></a:t>
            </a:r>
            <a:r>
              <a:rPr kumimoji="0"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</a:t>
            </a:r>
          </a:p>
          <a:p>
            <a:pPr>
              <a:buClrTx/>
              <a:buSzTx/>
              <a:buFontTx/>
              <a:buNone/>
            </a:pPr>
            <a:endParaRPr kumimoji="0" lang="zh-CN" altLang="en-US" sz="2200" dirty="0">
              <a:latin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B1A8E0C-C53C-814E-935D-ABB73ACF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760538"/>
            <a:ext cx="3352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0024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>
            <a:extLst>
              <a:ext uri="{FF2B5EF4-FFF2-40B4-BE49-F238E27FC236}">
                <a16:creationId xmlns:a16="http://schemas.microsoft.com/office/drawing/2014/main" id="{4A856945-CE3B-3B45-851F-F7DB58C9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0423" y="1978478"/>
            <a:ext cx="8229600" cy="3048000"/>
          </a:xfrm>
        </p:spPr>
        <p:txBody>
          <a:bodyPr/>
          <a:lstStyle/>
          <a:p>
            <a:r>
              <a:rPr lang="zh-CN" altLang="en-US" dirty="0" smtClean="0"/>
              <a:t>观察</a:t>
            </a:r>
            <a:r>
              <a:rPr lang="zh-CN" altLang="en-US" dirty="0"/>
              <a:t>结论：</a:t>
            </a:r>
          </a:p>
          <a:p>
            <a:pPr lvl="1"/>
            <a:r>
              <a:rPr lang="zh-CN" altLang="en-US" dirty="0"/>
              <a:t>根节点键值最大，叶子节点键值较小。从根到叶子，键值以非升序排列。</a:t>
            </a:r>
          </a:p>
          <a:p>
            <a:pPr lvl="1"/>
            <a:r>
              <a:rPr lang="zh-CN" altLang="en-US" dirty="0"/>
              <a:t>节点的</a:t>
            </a:r>
            <a:r>
              <a:rPr lang="zh-CN" altLang="en-US" dirty="0" smtClean="0"/>
              <a:t>左右子</a:t>
            </a:r>
            <a:r>
              <a:rPr lang="zh-CN" altLang="en-US" dirty="0"/>
              <a:t>节点键值并无顺序要求。</a:t>
            </a:r>
          </a:p>
          <a:p>
            <a:pPr lvl="1"/>
            <a:r>
              <a:rPr lang="zh-CN" altLang="en-US" dirty="0"/>
              <a:t>堆的数组表示呈“基本有序”状态。相应地，并非节点的高度越高，键值就越大。</a:t>
            </a:r>
          </a:p>
        </p:txBody>
      </p:sp>
      <p:pic>
        <p:nvPicPr>
          <p:cNvPr id="104450" name="Picture 4">
            <a:extLst>
              <a:ext uri="{FF2B5EF4-FFF2-40B4-BE49-F238E27FC236}">
                <a16:creationId xmlns:a16="http://schemas.microsoft.com/office/drawing/2014/main" id="{E41F09EA-7154-1F47-8731-EEE6AE2D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592" y="4886325"/>
            <a:ext cx="33369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Slide Number Placeholder 1">
            <a:extLst>
              <a:ext uri="{FF2B5EF4-FFF2-40B4-BE49-F238E27FC236}">
                <a16:creationId xmlns:a16="http://schemas.microsoft.com/office/drawing/2014/main" id="{62F43A12-51BE-874D-8381-B1B30F6DA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DD747-8D5C-854E-8FE5-D602D736154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E162AA-3218-2242-BF8F-E69EBF80E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(Heap)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FA3C46B0-8BF8-2B4E-AF0D-48146B8D6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堆的基本操作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A70B4356-BC9B-E64C-8B97-AAB4A6CFE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0256" y="2045608"/>
            <a:ext cx="8534400" cy="2133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make-heap(A): </a:t>
            </a:r>
            <a:r>
              <a:rPr lang="zh-CN" altLang="en-US" dirty="0">
                <a:latin typeface="Times New Roman" panose="02020603050405020304" pitchFamily="18" charset="0"/>
              </a:rPr>
              <a:t>从数组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创建堆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insert(</a:t>
            </a:r>
            <a:r>
              <a:rPr lang="en-US" altLang="zh-CN" dirty="0" err="1">
                <a:latin typeface="Times New Roman" panose="02020603050405020304" pitchFamily="18" charset="0"/>
              </a:rPr>
              <a:t>H,x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</a:rPr>
              <a:t>插入元素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到堆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delete(</a:t>
            </a:r>
            <a:r>
              <a:rPr lang="en-US" altLang="zh-CN" dirty="0" err="1">
                <a:latin typeface="Times New Roman" panose="02020603050405020304" pitchFamily="18" charset="0"/>
              </a:rPr>
              <a:t>H,i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</a:rPr>
              <a:t>删除堆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的第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项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delete-max(H): </a:t>
            </a:r>
            <a:r>
              <a:rPr lang="zh-CN" altLang="en-US" dirty="0">
                <a:latin typeface="Times New Roman" panose="02020603050405020304" pitchFamily="18" charset="0"/>
              </a:rPr>
              <a:t>从非空堆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中删除最大键值并返回数据项</a:t>
            </a:r>
          </a:p>
        </p:txBody>
      </p:sp>
      <p:sp>
        <p:nvSpPr>
          <p:cNvPr id="105475" name="Slide Number Placeholder 1">
            <a:extLst>
              <a:ext uri="{FF2B5EF4-FFF2-40B4-BE49-F238E27FC236}">
                <a16:creationId xmlns:a16="http://schemas.microsoft.com/office/drawing/2014/main" id="{89FCEB3C-2E46-2542-AD76-B99344DA6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D64CA-4B6E-A84A-9123-E8D2A0EA930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E67982E6-2709-C242-81E4-C0633B5C6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辅助运算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Sift-up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470DD604-4B4D-724A-BC7E-57D0985D1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1362" y="1989931"/>
            <a:ext cx="8345487" cy="32004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若某个节点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键值大于其父节点的键值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，违背</a:t>
            </a:r>
            <a:r>
              <a:rPr lang="zh-CN" altLang="en-US" sz="2800" dirty="0">
                <a:latin typeface="Times New Roman" panose="02020603050405020304" pitchFamily="18" charset="0"/>
              </a:rPr>
              <a:t>了堆的特性，需要进行调整。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调整方法：上移。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沿着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到根节点的唯一一条路径，将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移动到合适的位置上：比较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及其父节点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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/2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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的键值，若</a:t>
            </a:r>
            <a:r>
              <a:rPr lang="en-US" altLang="zh-CN" sz="2800" dirty="0">
                <a:latin typeface="Times New Roman" panose="02020603050405020304" pitchFamily="18" charset="0"/>
              </a:rPr>
              <a:t>key(H[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]))key(H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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/2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</a:t>
            </a:r>
            <a:r>
              <a:rPr lang="en-US" altLang="zh-CN" sz="2800" dirty="0">
                <a:latin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</a:rPr>
              <a:t>，则二者进行交换，直到</a:t>
            </a:r>
            <a:r>
              <a:rPr lang="en-US" altLang="zh-CN" sz="2800" dirty="0">
                <a:latin typeface="Times New Roman" panose="02020603050405020304" pitchFamily="18" charset="0"/>
              </a:rPr>
              <a:t>H[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到达合适位置。</a:t>
            </a:r>
          </a:p>
        </p:txBody>
      </p:sp>
      <p:sp>
        <p:nvSpPr>
          <p:cNvPr id="139269" name="AutoShape 5">
            <a:extLst>
              <a:ext uri="{FF2B5EF4-FFF2-40B4-BE49-F238E27FC236}">
                <a16:creationId xmlns:a16="http://schemas.microsoft.com/office/drawing/2014/main" id="{B0C2BACE-9FDB-5144-8903-09AC7D56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4" y="5681265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57800" y="4877083"/>
            <a:ext cx="3314700" cy="2065564"/>
            <a:chOff x="5257800" y="4573588"/>
            <a:chExt cx="3579813" cy="2284412"/>
          </a:xfrm>
        </p:grpSpPr>
        <p:pic>
          <p:nvPicPr>
            <p:cNvPr id="139270" name="Picture 6">
              <a:extLst>
                <a:ext uri="{FF2B5EF4-FFF2-40B4-BE49-F238E27FC236}">
                  <a16:creationId xmlns:a16="http://schemas.microsoft.com/office/drawing/2014/main" id="{31D581E6-2B85-0847-B9E3-F5450202A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4573588"/>
              <a:ext cx="3579813" cy="228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271" name="Freeform 7">
              <a:extLst>
                <a:ext uri="{FF2B5EF4-FFF2-40B4-BE49-F238E27FC236}">
                  <a16:creationId xmlns:a16="http://schemas.microsoft.com/office/drawing/2014/main" id="{5F73C335-34EE-3A47-9AEF-5ED9F1C58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73750"/>
              <a:ext cx="177800" cy="374650"/>
            </a:xfrm>
            <a:custGeom>
              <a:avLst/>
              <a:gdLst>
                <a:gd name="T0" fmla="*/ 0 w 112"/>
                <a:gd name="T1" fmla="*/ 2147483646 h 236"/>
                <a:gd name="T2" fmla="*/ 2147483646 w 112"/>
                <a:gd name="T3" fmla="*/ 0 h 2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2" h="236">
                  <a:moveTo>
                    <a:pt x="0" y="236"/>
                  </a:moveTo>
                  <a:lnTo>
                    <a:pt x="11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39272" name="Freeform 8">
              <a:extLst>
                <a:ext uri="{FF2B5EF4-FFF2-40B4-BE49-F238E27FC236}">
                  <a16:creationId xmlns:a16="http://schemas.microsoft.com/office/drawing/2014/main" id="{0DE37046-596C-2B46-A42F-A261D8A8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800" y="5181600"/>
              <a:ext cx="323850" cy="317500"/>
            </a:xfrm>
            <a:custGeom>
              <a:avLst/>
              <a:gdLst>
                <a:gd name="T0" fmla="*/ 2147483646 w 204"/>
                <a:gd name="T1" fmla="*/ 2147483646 h 200"/>
                <a:gd name="T2" fmla="*/ 0 w 204"/>
                <a:gd name="T3" fmla="*/ 0 h 2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4" h="200">
                  <a:moveTo>
                    <a:pt x="204" y="200"/>
                  </a:move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  <p:sp>
          <p:nvSpPr>
            <p:cNvPr id="139273" name="Freeform 9">
              <a:extLst>
                <a:ext uri="{FF2B5EF4-FFF2-40B4-BE49-F238E27FC236}">
                  <a16:creationId xmlns:a16="http://schemas.microsoft.com/office/drawing/2014/main" id="{2E3808C5-A999-8A42-B348-614876DA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0" y="4851400"/>
              <a:ext cx="349250" cy="304800"/>
            </a:xfrm>
            <a:custGeom>
              <a:avLst/>
              <a:gdLst>
                <a:gd name="T0" fmla="*/ 0 w 220"/>
                <a:gd name="T1" fmla="*/ 2147483646 h 192"/>
                <a:gd name="T2" fmla="*/ 2147483646 w 220"/>
                <a:gd name="T3" fmla="*/ 0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0" h="192">
                  <a:moveTo>
                    <a:pt x="0" y="192"/>
                  </a:moveTo>
                  <a:lnTo>
                    <a:pt x="22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2604" y="5180041"/>
            <a:ext cx="2850924" cy="1762067"/>
            <a:chOff x="615949" y="4999435"/>
            <a:chExt cx="3297238" cy="2049462"/>
          </a:xfrm>
        </p:grpSpPr>
        <p:pic>
          <p:nvPicPr>
            <p:cNvPr id="139268" name="Picture 4">
              <a:extLst>
                <a:ext uri="{FF2B5EF4-FFF2-40B4-BE49-F238E27FC236}">
                  <a16:creationId xmlns:a16="http://schemas.microsoft.com/office/drawing/2014/main" id="{6622F319-3C6C-6646-89FE-75F9BBE83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949" y="4999435"/>
              <a:ext cx="3297238" cy="204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9" name="Oval 1">
              <a:extLst>
                <a:ext uri="{FF2B5EF4-FFF2-40B4-BE49-F238E27FC236}">
                  <a16:creationId xmlns:a16="http://schemas.microsoft.com/office/drawing/2014/main" id="{9DE2B3D4-0CD8-FD45-ADA5-D7D87626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2" y="6461522"/>
              <a:ext cx="544512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506" name="Slide Number Placeholder 2">
            <a:extLst>
              <a:ext uri="{FF2B5EF4-FFF2-40B4-BE49-F238E27FC236}">
                <a16:creationId xmlns:a16="http://schemas.microsoft.com/office/drawing/2014/main" id="{9427A65B-D470-C841-80FC-2039E1E7C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BDF2A6-17BF-B948-B4F6-3AA0A0E32A6A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>
            <a:extLst>
              <a:ext uri="{FF2B5EF4-FFF2-40B4-BE49-F238E27FC236}">
                <a16:creationId xmlns:a16="http://schemas.microsoft.com/office/drawing/2014/main" id="{8AB8A9F4-8BD8-E94C-893A-186EA62E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57" y="2234406"/>
            <a:ext cx="7924800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2200" dirty="0"/>
              <a:t>过程 </a:t>
            </a:r>
            <a:r>
              <a:rPr lang="en-US" altLang="zh-CN" sz="2200" dirty="0"/>
              <a:t>Sift-up(</a:t>
            </a:r>
            <a:r>
              <a:rPr lang="en-US" altLang="zh-CN" sz="2200" dirty="0" err="1"/>
              <a:t>H,i</a:t>
            </a:r>
            <a:r>
              <a:rPr lang="en-US" altLang="zh-CN" sz="2200" dirty="0"/>
              <a:t>)</a:t>
            </a:r>
          </a:p>
          <a:p>
            <a:r>
              <a:rPr lang="zh-CN" altLang="en-US" sz="2200" dirty="0"/>
              <a:t>输入：数组</a:t>
            </a:r>
            <a:r>
              <a:rPr lang="en-US" altLang="zh-CN" sz="2200" dirty="0"/>
              <a:t>H[1…n]</a:t>
            </a:r>
            <a:r>
              <a:rPr lang="zh-CN" altLang="en-US" sz="2200" dirty="0"/>
              <a:t>，索引</a:t>
            </a:r>
            <a:r>
              <a:rPr lang="en-US" altLang="zh-CN" sz="2200" dirty="0"/>
              <a:t>1</a:t>
            </a:r>
            <a:r>
              <a:rPr lang="en-US" altLang="zh-CN" sz="2200" b="1" dirty="0">
                <a:sym typeface="Symbol" pitchFamily="2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b="1" dirty="0" err="1">
                <a:sym typeface="Symbol" pitchFamily="2" charset="2"/>
              </a:rPr>
              <a:t></a:t>
            </a:r>
            <a:r>
              <a:rPr lang="en-US" altLang="zh-CN" sz="2200" dirty="0" err="1"/>
              <a:t>n</a:t>
            </a:r>
            <a:endParaRPr lang="en-US" altLang="zh-CN" sz="2200" dirty="0"/>
          </a:p>
          <a:p>
            <a:r>
              <a:rPr lang="zh-CN" altLang="en-US" sz="2200" dirty="0"/>
              <a:t>输出：上移</a:t>
            </a:r>
            <a:r>
              <a:rPr lang="en-US" altLang="zh-CN" sz="2200" dirty="0"/>
              <a:t>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(</a:t>
            </a:r>
            <a:r>
              <a:rPr lang="zh-CN" altLang="en-US" sz="2200" dirty="0"/>
              <a:t>如果需要</a:t>
            </a:r>
            <a:r>
              <a:rPr lang="en-US" altLang="zh-CN" sz="2200" dirty="0"/>
              <a:t>)</a:t>
            </a:r>
            <a:r>
              <a:rPr lang="zh-CN" altLang="en-US" sz="2200" dirty="0"/>
              <a:t>，使它的键值不大于父节点的键值</a:t>
            </a:r>
          </a:p>
          <a:p>
            <a:r>
              <a:rPr lang="en-US" altLang="zh-CN" sz="2200" dirty="0"/>
              <a:t>1.  </a:t>
            </a:r>
            <a:r>
              <a:rPr lang="en-US" altLang="zh-CN" sz="2200" dirty="0" err="1"/>
              <a:t>done←false</a:t>
            </a:r>
            <a:endParaRPr lang="en-US" altLang="zh-CN" sz="2200" dirty="0"/>
          </a:p>
          <a:p>
            <a:r>
              <a:rPr lang="en-US" altLang="zh-CN" sz="2200" dirty="0"/>
              <a:t>2. 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 then exit {</a:t>
            </a:r>
            <a:r>
              <a:rPr lang="zh-CN" altLang="en-US" sz="2200" dirty="0"/>
              <a:t>根节点</a:t>
            </a:r>
            <a:r>
              <a:rPr lang="en-US" altLang="zh-CN" sz="2200" dirty="0"/>
              <a:t>}</a:t>
            </a:r>
          </a:p>
          <a:p>
            <a:r>
              <a:rPr lang="en-US" altLang="zh-CN" sz="2200" dirty="0"/>
              <a:t>3.  repeat</a:t>
            </a:r>
          </a:p>
          <a:p>
            <a:r>
              <a:rPr lang="en-US" altLang="zh-CN" sz="2200" dirty="0"/>
              <a:t>4.      if key(H[</a:t>
            </a:r>
            <a:r>
              <a:rPr lang="en-US" altLang="zh-CN" sz="2200" dirty="0" err="1"/>
              <a:t>i</a:t>
            </a:r>
            <a:r>
              <a:rPr lang="en-US" altLang="zh-CN" sz="2200" dirty="0" smtClean="0"/>
              <a:t>]))key(H</a:t>
            </a:r>
            <a:r>
              <a:rPr lang="en-US" altLang="zh-CN" sz="2200" dirty="0"/>
              <a:t>[</a:t>
            </a:r>
            <a:r>
              <a:rPr lang="en-US" altLang="zh-CN" sz="2200" dirty="0">
                <a:sym typeface="Symbol" pitchFamily="2" charset="2"/>
              </a:rPr>
              <a:t></a:t>
            </a:r>
            <a:r>
              <a:rPr lang="en-US" altLang="zh-CN" sz="2200" dirty="0" err="1"/>
              <a:t>i</a:t>
            </a:r>
            <a:r>
              <a:rPr lang="en-US" altLang="zh-CN" sz="2200" dirty="0"/>
              <a:t>/2</a:t>
            </a:r>
            <a:r>
              <a:rPr lang="en-US" altLang="zh-CN" sz="2200" dirty="0">
                <a:sym typeface="Symbol" pitchFamily="2" charset="2"/>
              </a:rPr>
              <a:t></a:t>
            </a:r>
            <a:r>
              <a:rPr lang="en-US" altLang="zh-CN" sz="2200" dirty="0"/>
              <a:t>]) then </a:t>
            </a:r>
            <a:r>
              <a:rPr lang="zh-CN" altLang="en-US" sz="2200" dirty="0"/>
              <a:t>互换 </a:t>
            </a:r>
            <a:r>
              <a:rPr lang="en-US" altLang="zh-CN" sz="2200" dirty="0"/>
              <a:t>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</a:t>
            </a:r>
            <a:r>
              <a:rPr lang="zh-CN" altLang="en-US" sz="2200" dirty="0"/>
              <a:t>和</a:t>
            </a:r>
            <a:r>
              <a:rPr lang="en-US" altLang="zh-CN" sz="2200" dirty="0"/>
              <a:t>H[</a:t>
            </a:r>
            <a:r>
              <a:rPr lang="en-US" altLang="zh-CN" sz="2200" dirty="0">
                <a:sym typeface="Symbol" pitchFamily="2" charset="2"/>
              </a:rPr>
              <a:t></a:t>
            </a:r>
            <a:r>
              <a:rPr lang="en-US" altLang="zh-CN" sz="2200" dirty="0" err="1">
                <a:sym typeface="Symbol" pitchFamily="2" charset="2"/>
              </a:rPr>
              <a:t>i</a:t>
            </a:r>
            <a:r>
              <a:rPr lang="en-US" altLang="zh-CN" sz="2200" dirty="0"/>
              <a:t>/2</a:t>
            </a:r>
            <a:r>
              <a:rPr lang="en-US" altLang="zh-CN" sz="2200" dirty="0">
                <a:sym typeface="Symbol" pitchFamily="2" charset="2"/>
              </a:rPr>
              <a:t></a:t>
            </a:r>
            <a:r>
              <a:rPr lang="en-US" altLang="zh-CN" sz="2200" dirty="0"/>
              <a:t>]</a:t>
            </a:r>
          </a:p>
          <a:p>
            <a:r>
              <a:rPr lang="en-US" altLang="zh-CN" sz="2200" dirty="0"/>
              <a:t>5.      else </a:t>
            </a:r>
            <a:r>
              <a:rPr lang="en-US" altLang="zh-CN" sz="2200" dirty="0" err="1"/>
              <a:t>done←true</a:t>
            </a:r>
            <a:r>
              <a:rPr lang="en-US" altLang="zh-CN" sz="2200" dirty="0"/>
              <a:t> {</a:t>
            </a:r>
            <a:r>
              <a:rPr lang="zh-CN" altLang="en-US" sz="2200" dirty="0"/>
              <a:t>调整过程至此已经满足要求，可退出</a:t>
            </a:r>
            <a:r>
              <a:rPr lang="en-US" altLang="zh-CN" sz="2200" dirty="0"/>
              <a:t>}</a:t>
            </a:r>
          </a:p>
          <a:p>
            <a:r>
              <a:rPr lang="en-US" altLang="zh-CN" sz="2200" dirty="0"/>
              <a:t>6.   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←</a:t>
            </a:r>
            <a:r>
              <a:rPr lang="en-US" altLang="zh-CN" sz="2200" dirty="0">
                <a:sym typeface="Symbol" pitchFamily="2" charset="2"/>
              </a:rPr>
              <a:t></a:t>
            </a:r>
            <a:r>
              <a:rPr lang="en-US" altLang="zh-CN" sz="2200" dirty="0" err="1"/>
              <a:t>i</a:t>
            </a:r>
            <a:r>
              <a:rPr lang="en-US" altLang="zh-CN" sz="2200" dirty="0"/>
              <a:t>/2</a:t>
            </a:r>
            <a:r>
              <a:rPr lang="en-US" altLang="zh-CN" sz="2200" dirty="0">
                <a:sym typeface="Symbol" pitchFamily="2" charset="2"/>
              </a:rPr>
              <a:t></a:t>
            </a:r>
            <a:endParaRPr lang="en-US" altLang="zh-CN" sz="2200" dirty="0"/>
          </a:p>
          <a:p>
            <a:r>
              <a:rPr lang="en-US" altLang="zh-CN" sz="2200" dirty="0"/>
              <a:t>7.  until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 or done {</a:t>
            </a:r>
            <a:r>
              <a:rPr lang="zh-CN" altLang="en-US" sz="2200" dirty="0"/>
              <a:t>调整进行到根节点，或到某一节点终止</a:t>
            </a:r>
            <a:r>
              <a:rPr lang="en-US" altLang="zh-CN" sz="2200" dirty="0"/>
              <a:t>}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8BA9CED-8BD8-AF4B-82D7-0637B881D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Sift-up</a:t>
            </a:r>
          </a:p>
        </p:txBody>
      </p:sp>
      <p:sp>
        <p:nvSpPr>
          <p:cNvPr id="108547" name="Slide Number Placeholder 1">
            <a:extLst>
              <a:ext uri="{FF2B5EF4-FFF2-40B4-BE49-F238E27FC236}">
                <a16:creationId xmlns:a16="http://schemas.microsoft.com/office/drawing/2014/main" id="{45E86FD7-3664-1A45-BFB2-97FF72868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492DB0-A70D-F948-86A6-2DA2EE78D43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4">
            <a:extLst>
              <a:ext uri="{FF2B5EF4-FFF2-40B4-BE49-F238E27FC236}">
                <a16:creationId xmlns:a16="http://schemas.microsoft.com/office/drawing/2014/main" id="{294B7A97-680E-9C49-A1B8-04B034880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辅助运算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Sift-down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9560A7CD-1824-944A-836D-1BA45D758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296" y="2037217"/>
            <a:ext cx="8604704" cy="2737303"/>
          </a:xfrm>
          <a:noFill/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假如某个内部节点</a:t>
            </a:r>
            <a:r>
              <a:rPr lang="en-US" altLang="zh-CN" sz="2400" dirty="0">
                <a:latin typeface="Times New Roman" panose="02020603050405020304" pitchFamily="18" charset="0"/>
              </a:rPr>
              <a:t>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(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sym typeface="Symbol" pitchFamily="2" charset="2"/>
              </a:rPr>
              <a:t></a:t>
            </a:r>
            <a:r>
              <a:rPr lang="en-US" altLang="zh-CN" sz="2400" dirty="0">
                <a:latin typeface="Times New Roman" panose="02020603050405020304" pitchFamily="18" charset="0"/>
              </a:rPr>
              <a:t>n/2</a:t>
            </a:r>
            <a:r>
              <a:rPr lang="en-US" altLang="zh-CN" sz="2400" dirty="0">
                <a:latin typeface="Times New Roman" panose="02020603050405020304" pitchFamily="18" charset="0"/>
                <a:sym typeface="Symbol" pitchFamily="2" charset="2"/>
              </a:rPr>
              <a:t>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，其键值小于儿子节点的键值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</a:rPr>
              <a:t>key(H[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])(key(H[2i</a:t>
            </a:r>
            <a:r>
              <a:rPr lang="en-US" altLang="zh-CN" sz="2400" dirty="0">
                <a:latin typeface="Times New Roman" panose="02020603050405020304" pitchFamily="18" charset="0"/>
              </a:rPr>
              <a:t>])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</a:rPr>
              <a:t>key(H[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(key(H[2i+1</a:t>
            </a:r>
            <a:r>
              <a:rPr lang="en-US" altLang="zh-CN" sz="2400" dirty="0">
                <a:latin typeface="Times New Roman" panose="02020603050405020304" pitchFamily="18" charset="0"/>
              </a:rPr>
              <a:t>]) (</a:t>
            </a:r>
            <a:r>
              <a:rPr lang="zh-CN" altLang="en-US" sz="2400" dirty="0">
                <a:latin typeface="Times New Roman" panose="02020603050405020304" pitchFamily="18" charset="0"/>
              </a:rPr>
              <a:t>如果右儿子存在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，违背了堆特性，需要进行调整。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调整方法：下渗。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沿着从</a:t>
            </a:r>
            <a:r>
              <a:rPr lang="en-US" altLang="zh-CN" sz="2400" dirty="0">
                <a:latin typeface="Times New Roman" panose="02020603050405020304" pitchFamily="18" charset="0"/>
              </a:rPr>
              <a:t>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到子节点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可能不唯一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，取</a:t>
            </a:r>
            <a:r>
              <a:rPr lang="zh-CN" altLang="en-US" sz="2400" dirty="0">
                <a:latin typeface="Times New Roman" panose="02020603050405020304" pitchFamily="18" charset="0"/>
              </a:rPr>
              <a:t>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键值较大者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的路径，比较</a:t>
            </a:r>
            <a:r>
              <a:rPr lang="en-US" altLang="zh-CN" sz="2400" dirty="0">
                <a:latin typeface="Times New Roman" panose="02020603050405020304" pitchFamily="18" charset="0"/>
              </a:rPr>
              <a:t>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与子节点的键值，若</a:t>
            </a:r>
            <a:r>
              <a:rPr lang="en-US" altLang="zh-CN" sz="2400" dirty="0">
                <a:latin typeface="Times New Roman" panose="02020603050405020304" pitchFamily="18" charset="0"/>
              </a:rPr>
              <a:t>key(H[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])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</a:rPr>
              <a:t>max(H[2i], H[2i+1])</a:t>
            </a:r>
            <a:r>
              <a:rPr lang="zh-CN" altLang="en-US" sz="2400" dirty="0">
                <a:latin typeface="Times New Roman" panose="02020603050405020304" pitchFamily="18" charset="0"/>
              </a:rPr>
              <a:t>则交换之。这一过程直到叶子节点或满足堆特性为止。</a:t>
            </a:r>
          </a:p>
        </p:txBody>
      </p:sp>
      <p:pic>
        <p:nvPicPr>
          <p:cNvPr id="141318" name="Picture 6">
            <a:extLst>
              <a:ext uri="{FF2B5EF4-FFF2-40B4-BE49-F238E27FC236}">
                <a16:creationId xmlns:a16="http://schemas.microsoft.com/office/drawing/2014/main" id="{8FD46434-BAAE-074D-9442-BBC5093C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954133"/>
            <a:ext cx="30924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AutoShape 7">
            <a:extLst>
              <a:ext uri="{FF2B5EF4-FFF2-40B4-BE49-F238E27FC236}">
                <a16:creationId xmlns:a16="http://schemas.microsoft.com/office/drawing/2014/main" id="{A14695D4-59B8-3F46-8087-63C8DA83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2" y="562247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pic>
        <p:nvPicPr>
          <p:cNvPr id="141320" name="Picture 8">
            <a:extLst>
              <a:ext uri="{FF2B5EF4-FFF2-40B4-BE49-F238E27FC236}">
                <a16:creationId xmlns:a16="http://schemas.microsoft.com/office/drawing/2014/main" id="{6677967F-FC68-6442-BF95-A7797B43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2" y="4708070"/>
            <a:ext cx="35941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Oval 1">
            <a:extLst>
              <a:ext uri="{FF2B5EF4-FFF2-40B4-BE49-F238E27FC236}">
                <a16:creationId xmlns:a16="http://schemas.microsoft.com/office/drawing/2014/main" id="{2B8D1FAE-8010-A140-8A34-A5FF9E7CD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2" y="5243058"/>
            <a:ext cx="603250" cy="514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9575" name="Slide Number Placeholder 2">
            <a:extLst>
              <a:ext uri="{FF2B5EF4-FFF2-40B4-BE49-F238E27FC236}">
                <a16:creationId xmlns:a16="http://schemas.microsoft.com/office/drawing/2014/main" id="{85349CA2-D81A-9249-9C3F-6693D2993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3CB02E-A654-D140-A555-F6E879650D1B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build="p"/>
      <p:bldP spid="141319" grpId="0" animBg="1"/>
      <p:bldP spid="890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编号占位符 4">
            <a:extLst>
              <a:ext uri="{FF2B5EF4-FFF2-40B4-BE49-F238E27FC236}">
                <a16:creationId xmlns:a16="http://schemas.microsoft.com/office/drawing/2014/main" id="{563193B1-0B2F-494D-BB5F-AD40AB799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9F327-5488-8E4D-9F0F-932DE836FA69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1B5D267-2882-564F-A5AD-7AD773745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239" y="2061438"/>
            <a:ext cx="8208736" cy="2116137"/>
          </a:xfrm>
        </p:spPr>
        <p:txBody>
          <a:bodyPr/>
          <a:lstStyle/>
          <a:p>
            <a:pPr marL="1074738" indent="-1074738">
              <a:spcBef>
                <a:spcPct val="80000"/>
              </a:spcBef>
              <a:buFont typeface="Wingdings" pitchFamily="2" charset="2"/>
              <a:buNone/>
            </a:pPr>
            <a:r>
              <a:rPr kumimoji="0" lang="zh-CN" altLang="en-US" dirty="0" smtClean="0">
                <a:solidFill>
                  <a:srgbClr val="FF0000"/>
                </a:solidFill>
              </a:rPr>
              <a:t>集合</a:t>
            </a:r>
            <a:r>
              <a:rPr kumimoji="0" lang="zh-CN" altLang="en-US" sz="2800" dirty="0" smtClean="0"/>
              <a:t>：数学</a:t>
            </a:r>
            <a:r>
              <a:rPr kumimoji="0" lang="zh-CN" altLang="en-US" sz="2800" dirty="0"/>
              <a:t>中最基本的</a:t>
            </a:r>
            <a:r>
              <a:rPr kumimoji="0" lang="zh-CN" altLang="en-US" sz="2800" dirty="0" smtClean="0"/>
              <a:t>概念，没有</a:t>
            </a:r>
            <a:r>
              <a:rPr kumimoji="0" lang="zh-CN" altLang="en-US" sz="2800" dirty="0"/>
              <a:t>严格的定义 </a:t>
            </a:r>
          </a:p>
          <a:p>
            <a:pPr marL="1074738" indent="-1074738">
              <a:buFont typeface="Wingdings" pitchFamily="2" charset="2"/>
              <a:buNone/>
            </a:pPr>
            <a:r>
              <a:rPr kumimoji="0" lang="zh-CN" altLang="en-US" sz="2800" dirty="0"/>
              <a:t>    </a:t>
            </a:r>
            <a:r>
              <a:rPr kumimoji="0" lang="zh-CN" altLang="en-US" sz="2800" dirty="0" smtClean="0"/>
              <a:t>      理解</a:t>
            </a:r>
            <a:r>
              <a:rPr kumimoji="0" lang="zh-CN" altLang="en-US" sz="2800" dirty="0"/>
              <a:t>成某些个体组成的</a:t>
            </a:r>
            <a:r>
              <a:rPr kumimoji="0" lang="zh-CN" altLang="en-US" sz="2800" dirty="0" smtClean="0"/>
              <a:t>整体，常用</a:t>
            </a:r>
            <a:r>
              <a:rPr kumimoji="0" lang="zh-CN" altLang="en-US" sz="2800" dirty="0"/>
              <a:t>大写字母</a:t>
            </a:r>
            <a:r>
              <a:rPr kumimoji="0" lang="en-US" altLang="zh-CN" sz="2800" i="1" dirty="0"/>
              <a:t>A,B,C</a:t>
            </a:r>
            <a:r>
              <a:rPr kumimoji="0" lang="zh-CN" altLang="en-US" sz="2800" dirty="0"/>
              <a:t>等表示</a:t>
            </a:r>
          </a:p>
          <a:p>
            <a:pPr marL="1074738" indent="-1074738">
              <a:buFont typeface="Wingdings" pitchFamily="2" charset="2"/>
              <a:buNone/>
            </a:pPr>
            <a:r>
              <a:rPr kumimoji="0" lang="zh-CN" altLang="en-US" dirty="0" smtClean="0">
                <a:solidFill>
                  <a:srgbClr val="FF0000"/>
                </a:solidFill>
              </a:rPr>
              <a:t>元素</a:t>
            </a:r>
            <a:r>
              <a:rPr kumimoji="0" lang="zh-CN" altLang="en-US" sz="2800" dirty="0"/>
              <a:t>：</a:t>
            </a:r>
            <a:r>
              <a:rPr kumimoji="0" lang="zh-CN" altLang="en-US" sz="2800" dirty="0" smtClean="0"/>
              <a:t>集合</a:t>
            </a:r>
            <a:r>
              <a:rPr kumimoji="0" lang="zh-CN" altLang="en-US" sz="2800" dirty="0"/>
              <a:t>中的个体，通常用小写字母</a:t>
            </a:r>
            <a:r>
              <a:rPr kumimoji="0" lang="en-US" altLang="zh-CN" sz="2800" dirty="0" err="1"/>
              <a:t>a,b,c</a:t>
            </a:r>
            <a:r>
              <a:rPr kumimoji="0" lang="zh-CN" altLang="en-US" sz="2800" dirty="0"/>
              <a:t>等表示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3E7613C-50F9-8E4E-AE13-0F549B60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83238"/>
            <a:ext cx="920761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i="1" dirty="0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例如：</a:t>
            </a:r>
            <a:endParaRPr lang="en-US" altLang="zh-CN" b="1" i="1" dirty="0" smtClean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+mn-ea"/>
                <a:ea typeface="+mn-ea"/>
                <a:cs typeface="黑体" panose="02010609060101010101" pitchFamily="49" charset="-122"/>
              </a:rPr>
              <a:t>(1)</a:t>
            </a:r>
            <a:r>
              <a:rPr lang="zh-CN" altLang="en-US" sz="2400" dirty="0" smtClean="0">
                <a:latin typeface="SimSun" panose="02010600030101010101" pitchFamily="2" charset="-122"/>
              </a:rPr>
              <a:t>全体</a:t>
            </a:r>
            <a:r>
              <a:rPr lang="zh-CN" altLang="en-US" sz="2400" dirty="0">
                <a:latin typeface="SimSun" panose="02010600030101010101" pitchFamily="2" charset="-122"/>
              </a:rPr>
              <a:t>中国人可组成一个集合，每一个中国人均是这个集合</a:t>
            </a:r>
            <a:r>
              <a:rPr lang="zh-CN" altLang="en-US" sz="2400" dirty="0" smtClean="0">
                <a:latin typeface="SimSun" panose="02010600030101010101" pitchFamily="2" charset="-122"/>
              </a:rPr>
              <a:t>的元素</a:t>
            </a:r>
            <a:endParaRPr lang="en-US" altLang="zh-CN" sz="2400" dirty="0" smtClean="0">
              <a:latin typeface="SimSun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400" dirty="0" smtClean="0">
                <a:latin typeface="SimSun" panose="02010600030101010101" pitchFamily="2" charset="-122"/>
              </a:rPr>
              <a:t>(2)</a:t>
            </a:r>
            <a:r>
              <a:rPr lang="zh-CN" altLang="en-US" sz="2400" dirty="0" smtClean="0">
                <a:latin typeface="SimSun" panose="02010600030101010101" pitchFamily="2" charset="-122"/>
              </a:rPr>
              <a:t>所有正整数</a:t>
            </a:r>
            <a:r>
              <a:rPr lang="zh-CN" altLang="en-US" sz="2400" dirty="0">
                <a:latin typeface="SimSun" panose="02010600030101010101" pitchFamily="2" charset="-122"/>
              </a:rPr>
              <a:t>组成一个集合，每一个正整数均是这个</a:t>
            </a:r>
            <a:r>
              <a:rPr lang="zh-CN" altLang="en-US" sz="2400" dirty="0" smtClean="0">
                <a:latin typeface="SimSun" panose="02010600030101010101" pitchFamily="2" charset="-122"/>
              </a:rPr>
              <a:t>集合</a:t>
            </a:r>
            <a:r>
              <a:rPr lang="zh-CN" altLang="en-US" sz="2400" dirty="0">
                <a:latin typeface="SimSun" panose="02010600030101010101" pitchFamily="2" charset="-122"/>
              </a:rPr>
              <a:t>的</a:t>
            </a:r>
            <a:r>
              <a:rPr lang="zh-CN" altLang="en-US" sz="2400" dirty="0" smtClean="0">
                <a:latin typeface="SimSun" panose="02010600030101010101" pitchFamily="2" charset="-122"/>
              </a:rPr>
              <a:t>元素</a:t>
            </a:r>
            <a:endParaRPr lang="zh-CN" altLang="en-US" sz="24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>
            <a:extLst>
              <a:ext uri="{FF2B5EF4-FFF2-40B4-BE49-F238E27FC236}">
                <a16:creationId xmlns:a16="http://schemas.microsoft.com/office/drawing/2014/main" id="{1E508779-4002-3E4F-9304-D0DFEDB12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11" y="2171246"/>
            <a:ext cx="7924800" cy="445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zh-CN" altLang="zh-CN" sz="2200" dirty="0"/>
              <a:t>过程</a:t>
            </a:r>
            <a:r>
              <a:rPr lang="zh-CN" altLang="en-US" sz="2200" dirty="0"/>
              <a:t> </a:t>
            </a:r>
            <a:r>
              <a:rPr lang="en-US" altLang="zh-CN" sz="2200" dirty="0"/>
              <a:t>Sift-down(</a:t>
            </a:r>
            <a:r>
              <a:rPr lang="en-US" altLang="zh-CN" sz="2200" dirty="0" err="1"/>
              <a:t>H,i</a:t>
            </a:r>
            <a:r>
              <a:rPr lang="en-US" altLang="zh-CN" sz="2200" dirty="0"/>
              <a:t>)</a:t>
            </a:r>
          </a:p>
          <a:p>
            <a:r>
              <a:rPr lang="zh-CN" altLang="en-US" sz="2200" dirty="0"/>
              <a:t>输入：数组</a:t>
            </a:r>
            <a:r>
              <a:rPr lang="en-US" altLang="zh-CN" sz="2200" dirty="0"/>
              <a:t>H[1…n]</a:t>
            </a:r>
            <a:r>
              <a:rPr lang="zh-CN" altLang="en-US" sz="2200" dirty="0"/>
              <a:t>，索引</a:t>
            </a:r>
            <a:r>
              <a:rPr lang="en-US" altLang="zh-CN" sz="2200" dirty="0"/>
              <a:t>1</a:t>
            </a:r>
            <a:r>
              <a:rPr lang="en-US" altLang="zh-CN" sz="2200" b="1" dirty="0">
                <a:sym typeface="Symbol" pitchFamily="2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dirty="0" err="1"/>
              <a:t>i</a:t>
            </a:r>
            <a:r>
              <a:rPr lang="en-US" altLang="zh-CN" sz="2200" b="1" dirty="0" err="1">
                <a:sym typeface="Symbol" pitchFamily="2" charset="2"/>
              </a:rPr>
              <a:t></a:t>
            </a:r>
            <a:r>
              <a:rPr lang="en-US" altLang="zh-CN" sz="2200" dirty="0" err="1"/>
              <a:t>n</a:t>
            </a:r>
            <a:r>
              <a:rPr lang="en-US" altLang="zh-CN" sz="2200" dirty="0"/>
              <a:t> </a:t>
            </a:r>
          </a:p>
          <a:p>
            <a:r>
              <a:rPr lang="zh-CN" altLang="en-US" sz="2200" dirty="0"/>
              <a:t>输出：下渗</a:t>
            </a:r>
            <a:r>
              <a:rPr lang="en-US" altLang="zh-CN" sz="2200" dirty="0"/>
              <a:t>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(</a:t>
            </a:r>
            <a:r>
              <a:rPr lang="zh-CN" altLang="en-US" sz="2200" dirty="0"/>
              <a:t>若它违背了堆特性</a:t>
            </a:r>
            <a:r>
              <a:rPr lang="en-US" altLang="zh-CN" sz="2200" dirty="0"/>
              <a:t>)</a:t>
            </a:r>
            <a:r>
              <a:rPr lang="zh-CN" altLang="en-US" sz="2200" dirty="0"/>
              <a:t>，使</a:t>
            </a:r>
            <a:r>
              <a:rPr lang="en-US" altLang="zh-CN" sz="2200" dirty="0"/>
              <a:t>H</a:t>
            </a:r>
            <a:r>
              <a:rPr lang="zh-CN" altLang="en-US" sz="2200" dirty="0"/>
              <a:t>满足堆特性</a:t>
            </a:r>
          </a:p>
          <a:p>
            <a:r>
              <a:rPr lang="en-US" altLang="zh-CN" sz="2200" dirty="0"/>
              <a:t>1.  </a:t>
            </a:r>
            <a:r>
              <a:rPr lang="en-US" altLang="zh-CN" sz="2200" dirty="0" err="1"/>
              <a:t>done←false</a:t>
            </a:r>
            <a:endParaRPr lang="en-US" altLang="zh-CN" sz="2200" dirty="0"/>
          </a:p>
          <a:p>
            <a:r>
              <a:rPr lang="en-US" altLang="zh-CN" sz="2200" dirty="0"/>
              <a:t>2.  if </a:t>
            </a:r>
            <a:r>
              <a:rPr lang="en-US" altLang="zh-CN" sz="2200" dirty="0" smtClean="0"/>
              <a:t>2i)n</a:t>
            </a:r>
            <a:r>
              <a:rPr lang="en-US" altLang="zh-CN" sz="2200" dirty="0"/>
              <a:t>, then exit {</a:t>
            </a:r>
            <a:r>
              <a:rPr lang="zh-CN" altLang="en-US" sz="2200" dirty="0"/>
              <a:t>叶子节点，无须进行</a:t>
            </a:r>
            <a:r>
              <a:rPr lang="en-US" altLang="zh-CN" sz="2200" dirty="0"/>
              <a:t>}</a:t>
            </a:r>
          </a:p>
          <a:p>
            <a:r>
              <a:rPr lang="en-US" altLang="zh-CN" sz="2200" dirty="0"/>
              <a:t>3.  repeat</a:t>
            </a:r>
          </a:p>
          <a:p>
            <a:r>
              <a:rPr lang="en-US" altLang="zh-CN" sz="2200" dirty="0"/>
              <a:t>4.       i←2i</a:t>
            </a:r>
          </a:p>
          <a:p>
            <a:pPr>
              <a:buFontTx/>
              <a:buAutoNum type="arabicPeriod" startAt="5"/>
            </a:pPr>
            <a:r>
              <a:rPr lang="en-US" altLang="zh-CN" sz="2200" dirty="0"/>
              <a:t>     if </a:t>
            </a:r>
            <a:r>
              <a:rPr lang="en-US" altLang="zh-CN" sz="2200" dirty="0" smtClean="0"/>
              <a:t>i+1(n </a:t>
            </a:r>
            <a:r>
              <a:rPr lang="en-US" altLang="zh-CN" sz="2200" dirty="0"/>
              <a:t>and key(H(i+1</a:t>
            </a:r>
            <a:r>
              <a:rPr lang="en-US" altLang="zh-CN" sz="2200" dirty="0" smtClean="0"/>
              <a:t>))) </a:t>
            </a:r>
            <a:r>
              <a:rPr lang="en-US" altLang="zh-CN" sz="2200" dirty="0"/>
              <a:t>key(H(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)) then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=i+1 //</a:t>
            </a:r>
            <a:r>
              <a:rPr lang="zh-CN" altLang="en-US" sz="2200" dirty="0"/>
              <a:t>有右儿子</a:t>
            </a:r>
            <a:r>
              <a:rPr lang="en-US" altLang="zh-CN" sz="2200" dirty="0"/>
              <a:t>,</a:t>
            </a:r>
            <a:r>
              <a:rPr lang="zh-CN" altLang="en-US" sz="2200" dirty="0"/>
              <a:t>取 </a:t>
            </a:r>
          </a:p>
          <a:p>
            <a:r>
              <a:rPr lang="zh-CN" altLang="en-US" sz="2200" dirty="0"/>
              <a:t>                                                           </a:t>
            </a:r>
            <a:r>
              <a:rPr lang="en-US" altLang="zh-CN" sz="2200" dirty="0"/>
              <a:t>//</a:t>
            </a:r>
            <a:r>
              <a:rPr lang="zh-CN" altLang="en-US" sz="2200" dirty="0"/>
              <a:t>左右孩子中较大者</a:t>
            </a:r>
          </a:p>
          <a:p>
            <a:r>
              <a:rPr lang="en-US" altLang="zh-CN" sz="2200" dirty="0"/>
              <a:t>6.       if  key(H[</a:t>
            </a:r>
            <a:r>
              <a:rPr lang="en-US" altLang="zh-CN" sz="2200" dirty="0">
                <a:sym typeface="Symbol" pitchFamily="2" charset="2"/>
              </a:rPr>
              <a:t></a:t>
            </a:r>
            <a:r>
              <a:rPr lang="en-US" altLang="zh-CN" sz="2200" dirty="0" err="1"/>
              <a:t>i</a:t>
            </a:r>
            <a:r>
              <a:rPr lang="en-US" altLang="zh-CN" sz="2200" dirty="0"/>
              <a:t>/2</a:t>
            </a:r>
            <a:r>
              <a:rPr lang="en-US" altLang="zh-CN" sz="2200" dirty="0">
                <a:sym typeface="Symbol" pitchFamily="2" charset="2"/>
              </a:rPr>
              <a:t></a:t>
            </a:r>
            <a:r>
              <a:rPr lang="en-US" altLang="zh-CN" sz="2200" dirty="0" smtClean="0"/>
              <a:t>])( </a:t>
            </a:r>
            <a:r>
              <a:rPr lang="en-US" altLang="zh-CN" sz="2200" dirty="0"/>
              <a:t>key(H[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]) then </a:t>
            </a:r>
            <a:r>
              <a:rPr lang="zh-CN" altLang="en-US" sz="2200" dirty="0"/>
              <a:t>互换 </a:t>
            </a:r>
            <a:r>
              <a:rPr lang="en-US" altLang="zh-CN" sz="2200" dirty="0"/>
              <a:t>H[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</a:t>
            </a:r>
            <a:r>
              <a:rPr lang="zh-CN" altLang="en-US" sz="2200" dirty="0"/>
              <a:t>和 </a:t>
            </a:r>
            <a:r>
              <a:rPr lang="en-US" altLang="zh-CN" sz="2200" dirty="0"/>
              <a:t>H[</a:t>
            </a:r>
            <a:r>
              <a:rPr lang="en-US" altLang="zh-CN" sz="2200" dirty="0">
                <a:sym typeface="Symbol" pitchFamily="2" charset="2"/>
              </a:rPr>
              <a:t></a:t>
            </a:r>
            <a:r>
              <a:rPr lang="en-US" altLang="zh-CN" sz="2200" dirty="0" err="1"/>
              <a:t>i</a:t>
            </a:r>
            <a:r>
              <a:rPr lang="en-US" altLang="zh-CN" sz="2200" dirty="0"/>
              <a:t>/2</a:t>
            </a:r>
            <a:r>
              <a:rPr lang="en-US" altLang="zh-CN" sz="2200" dirty="0">
                <a:sym typeface="Symbol" pitchFamily="2" charset="2"/>
              </a:rPr>
              <a:t></a:t>
            </a:r>
            <a:r>
              <a:rPr lang="en-US" altLang="zh-CN" sz="2200" dirty="0"/>
              <a:t>]</a:t>
            </a:r>
          </a:p>
          <a:p>
            <a:r>
              <a:rPr lang="en-US" altLang="zh-CN" sz="2200" dirty="0"/>
              <a:t>7.       else </a:t>
            </a:r>
            <a:r>
              <a:rPr lang="en-US" altLang="zh-CN" sz="2200" dirty="0" err="1"/>
              <a:t>done←true</a:t>
            </a:r>
            <a:r>
              <a:rPr lang="en-US" altLang="zh-CN" sz="2200" dirty="0"/>
              <a:t> {</a:t>
            </a:r>
            <a:r>
              <a:rPr lang="zh-CN" altLang="en-US" sz="2200" dirty="0"/>
              <a:t>调整过程至此已经满足堆特性，可退出</a:t>
            </a:r>
            <a:r>
              <a:rPr lang="en-US" altLang="zh-CN" sz="2200" dirty="0"/>
              <a:t>}</a:t>
            </a:r>
          </a:p>
          <a:p>
            <a:r>
              <a:rPr lang="en-US" altLang="zh-CN" sz="2200" dirty="0"/>
              <a:t>8.       end if</a:t>
            </a:r>
          </a:p>
          <a:p>
            <a:r>
              <a:rPr lang="en-US" altLang="zh-CN" sz="2200" dirty="0"/>
              <a:t>9.  until </a:t>
            </a:r>
            <a:r>
              <a:rPr lang="en-US" altLang="zh-CN" sz="2200" dirty="0" smtClean="0"/>
              <a:t>2i)n </a:t>
            </a:r>
            <a:r>
              <a:rPr lang="en-US" altLang="zh-CN" sz="2200" dirty="0"/>
              <a:t>or done {</a:t>
            </a:r>
            <a:r>
              <a:rPr lang="zh-CN" altLang="en-US" sz="2200" dirty="0"/>
              <a:t>调整进行到叶节点，或到某一节点终止</a:t>
            </a:r>
            <a:r>
              <a:rPr lang="en-US" altLang="zh-CN" sz="2200" dirty="0"/>
              <a:t>}</a:t>
            </a:r>
          </a:p>
        </p:txBody>
      </p:sp>
      <p:sp>
        <p:nvSpPr>
          <p:cNvPr id="110594" name="Rectangle 4">
            <a:extLst>
              <a:ext uri="{FF2B5EF4-FFF2-40B4-BE49-F238E27FC236}">
                <a16:creationId xmlns:a16="http://schemas.microsoft.com/office/drawing/2014/main" id="{F10C5494-9E0F-E844-92B3-B45EC3AA5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Sift-down</a:t>
            </a:r>
          </a:p>
        </p:txBody>
      </p:sp>
      <p:sp>
        <p:nvSpPr>
          <p:cNvPr id="110595" name="Slide Number Placeholder 1">
            <a:extLst>
              <a:ext uri="{FF2B5EF4-FFF2-40B4-BE49-F238E27FC236}">
                <a16:creationId xmlns:a16="http://schemas.microsoft.com/office/drawing/2014/main" id="{8865F4AF-2F37-7A49-9DF8-FF5278ADA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8B67AF-C62E-114F-9B4C-E04B0CC0B9F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4D24C59A-08F6-0D4A-875C-0E992363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227" y="184517"/>
            <a:ext cx="8127774" cy="1462088"/>
          </a:xfrm>
        </p:spPr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insert(</a:t>
            </a:r>
            <a:r>
              <a:rPr lang="en-US" altLang="zh-CN" sz="4000" dirty="0" err="1">
                <a:latin typeface="黑体" panose="02010609060101010101" pitchFamily="49" charset="-122"/>
                <a:ea typeface="黑体" panose="02010609060101010101" pitchFamily="49" charset="-122"/>
              </a:rPr>
              <a:t>H,x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插入元素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到堆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B972CCF3-3CFB-CD4C-99AD-D29F7CA4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714" y="1971125"/>
            <a:ext cx="8469279" cy="9144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思路：先将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添加到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的末尾</a:t>
            </a:r>
            <a:r>
              <a:rPr lang="zh-CN" altLang="en-US" dirty="0" smtClean="0">
                <a:latin typeface="Times New Roman" panose="02020603050405020304" pitchFamily="18" charset="0"/>
              </a:rPr>
              <a:t>，利用</a:t>
            </a:r>
            <a:r>
              <a:rPr lang="en-US" altLang="zh-CN" dirty="0">
                <a:latin typeface="Times New Roman" panose="02020603050405020304" pitchFamily="18" charset="0"/>
              </a:rPr>
              <a:t>Sift-up</a:t>
            </a:r>
            <a:r>
              <a:rPr lang="zh-CN" altLang="en-US" dirty="0">
                <a:latin typeface="Times New Roman" panose="02020603050405020304" pitchFamily="18" charset="0"/>
              </a:rPr>
              <a:t>，调整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中的位置，直到满足堆</a:t>
            </a:r>
            <a:r>
              <a:rPr lang="zh-CN" altLang="en-US" dirty="0" smtClean="0">
                <a:latin typeface="Times New Roman" panose="02020603050405020304" pitchFamily="18" charset="0"/>
              </a:rPr>
              <a:t>特性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178DF8EA-41A4-7144-B917-D58EF3B7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264" y="3430221"/>
            <a:ext cx="6003471" cy="177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2200"/>
              <a:t>输入：堆</a:t>
            </a:r>
            <a:r>
              <a:rPr lang="en-US" altLang="zh-CN" sz="2200"/>
              <a:t>H[1…n]</a:t>
            </a:r>
            <a:r>
              <a:rPr lang="zh-CN" altLang="en-US" sz="2200"/>
              <a:t>和元素</a:t>
            </a:r>
            <a:r>
              <a:rPr lang="en-US" altLang="zh-CN" sz="2200"/>
              <a:t>x</a:t>
            </a:r>
          </a:p>
          <a:p>
            <a:r>
              <a:rPr lang="zh-CN" altLang="en-US" sz="2200"/>
              <a:t>输出：新堆</a:t>
            </a:r>
            <a:r>
              <a:rPr lang="en-US" altLang="zh-CN" sz="2200"/>
              <a:t>H[1…n+1]</a:t>
            </a:r>
            <a:r>
              <a:rPr lang="zh-CN" altLang="en-US" sz="2200"/>
              <a:t>，</a:t>
            </a:r>
            <a:r>
              <a:rPr lang="en-US" altLang="zh-CN" sz="2200"/>
              <a:t>x</a:t>
            </a:r>
            <a:r>
              <a:rPr lang="zh-CN" altLang="en-US" sz="2200"/>
              <a:t>是其中元素之一。</a:t>
            </a:r>
          </a:p>
          <a:p>
            <a:r>
              <a:rPr lang="en-US" altLang="zh-CN" sz="2200"/>
              <a:t>1. n←n+1 {</a:t>
            </a:r>
            <a:r>
              <a:rPr lang="zh-CN" altLang="en-US" sz="2200"/>
              <a:t>堆大小增</a:t>
            </a:r>
            <a:r>
              <a:rPr lang="en-US" altLang="zh-CN" sz="2200"/>
              <a:t>1}</a:t>
            </a:r>
          </a:p>
          <a:p>
            <a:r>
              <a:rPr lang="en-US" altLang="zh-CN" sz="2200"/>
              <a:t>2. H[n] </a:t>
            </a:r>
            <a:r>
              <a:rPr lang="en-US" altLang="zh-CN">
                <a:latin typeface="Arial" panose="020B0604020202020204" pitchFamily="34" charset="0"/>
              </a:rPr>
              <a:t>← </a:t>
            </a:r>
            <a:r>
              <a:rPr lang="en-US" altLang="zh-CN" sz="2200"/>
              <a:t>x;</a:t>
            </a:r>
          </a:p>
          <a:p>
            <a:r>
              <a:rPr lang="en-US" altLang="zh-CN" sz="2200"/>
              <a:t>3. Sift-up(H,n) {</a:t>
            </a:r>
            <a:r>
              <a:rPr lang="zh-CN" altLang="en-US" sz="2200"/>
              <a:t>调整堆</a:t>
            </a:r>
            <a:r>
              <a:rPr lang="en-US" altLang="zh-CN" sz="2200"/>
              <a:t>}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DD4600EE-BA10-144C-858E-B40BAED71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79" y="5641241"/>
            <a:ext cx="78732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树的高度为</a:t>
            </a:r>
            <a:r>
              <a:rPr kumimoji="0" lang="zh-CN" altLang="en-US" sz="2400" dirty="0">
                <a:latin typeface="Times New Roman" panose="02020603050405020304" pitchFamily="18" charset="0"/>
                <a:sym typeface="Symbol" pitchFamily="2" charset="2"/>
              </a:rPr>
              <a:t></a:t>
            </a:r>
            <a:r>
              <a:rPr kumimoji="0" lang="en-US" altLang="zh-CN" sz="2400" dirty="0" err="1">
                <a:latin typeface="Times New Roman" panose="02020603050405020304" pitchFamily="18" charset="0"/>
              </a:rPr>
              <a:t>logn</a:t>
            </a:r>
            <a:r>
              <a:rPr kumimoji="0" lang="en-US" altLang="zh-CN" sz="2400" dirty="0" smtClean="0">
                <a:latin typeface="Times New Roman" panose="02020603050405020304" pitchFamily="18" charset="0"/>
                <a:sym typeface="Symbol" pitchFamily="2" charset="2"/>
              </a:rPr>
              <a:t></a:t>
            </a:r>
            <a:r>
              <a:rPr kumimoji="0" lang="zh-CN" altLang="en-US" sz="2400" dirty="0" smtClean="0">
                <a:latin typeface="Times New Roman" panose="02020603050405020304" pitchFamily="18" charset="0"/>
                <a:sym typeface="Symbol" pitchFamily="2" charset="2"/>
              </a:rPr>
              <a:t>，所以</a:t>
            </a:r>
            <a:r>
              <a:rPr kumimoji="0" lang="zh-CN" altLang="en-US" sz="2400" dirty="0">
                <a:latin typeface="Times New Roman" panose="02020603050405020304" pitchFamily="18" charset="0"/>
                <a:sym typeface="Symbol" pitchFamily="2" charset="2"/>
              </a:rPr>
              <a:t>将一个元素插入大小为</a:t>
            </a:r>
            <a:r>
              <a:rPr kumimoji="0" lang="en-US" altLang="zh-CN" sz="2400" dirty="0">
                <a:latin typeface="Times New Roman" panose="02020603050405020304" pitchFamily="18" charset="0"/>
                <a:sym typeface="Symbol" pitchFamily="2" charset="2"/>
              </a:rPr>
              <a:t>n</a:t>
            </a:r>
            <a:r>
              <a:rPr kumimoji="0" lang="zh-CN" altLang="en-US" sz="2400" dirty="0">
                <a:latin typeface="Times New Roman" panose="02020603050405020304" pitchFamily="18" charset="0"/>
                <a:sym typeface="Symbol" pitchFamily="2" charset="2"/>
              </a:rPr>
              <a:t>的堆所需要的时间是</a:t>
            </a:r>
            <a:r>
              <a:rPr kumimoji="0" lang="en-US" altLang="zh-CN" sz="2400" dirty="0">
                <a:latin typeface="Times New Roman" panose="02020603050405020304" pitchFamily="18" charset="0"/>
                <a:sym typeface="Symbol" pitchFamily="2" charset="2"/>
              </a:rPr>
              <a:t>O(</a:t>
            </a:r>
            <a:r>
              <a:rPr kumimoji="0" lang="en-US" altLang="zh-CN" sz="2400" dirty="0" err="1">
                <a:latin typeface="Times New Roman" panose="02020603050405020304" pitchFamily="18" charset="0"/>
                <a:sym typeface="Symbol" pitchFamily="2" charset="2"/>
              </a:rPr>
              <a:t>logn</a:t>
            </a:r>
            <a:r>
              <a:rPr kumimoji="0" lang="en-US" altLang="zh-CN" sz="2400" dirty="0" smtClean="0">
                <a:latin typeface="Times New Roman" panose="02020603050405020304" pitchFamily="18" charset="0"/>
                <a:sym typeface="Symbol" pitchFamily="2" charset="2"/>
              </a:rPr>
              <a:t>)</a:t>
            </a:r>
            <a:endParaRPr kumimoji="0" lang="en-US" altLang="zh-CN" sz="2400" dirty="0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11621" name="Slide Number Placeholder 1">
            <a:extLst>
              <a:ext uri="{FF2B5EF4-FFF2-40B4-BE49-F238E27FC236}">
                <a16:creationId xmlns:a16="http://schemas.microsoft.com/office/drawing/2014/main" id="{2F32D44C-F31F-2642-B2C2-87E766643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FD087B-1E5B-C647-B80D-363F97A4839B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>
            <a:extLst>
              <a:ext uri="{FF2B5EF4-FFF2-40B4-BE49-F238E27FC236}">
                <a16:creationId xmlns:a16="http://schemas.microsoft.com/office/drawing/2014/main" id="{F3B45355-B9A4-834F-AB97-994B26782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06388"/>
            <a:ext cx="7793037" cy="1462087"/>
          </a:xfrm>
          <a:noFill/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delete(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H,i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642" name="Rectangle 5">
            <a:extLst>
              <a:ext uri="{FF2B5EF4-FFF2-40B4-BE49-F238E27FC236}">
                <a16:creationId xmlns:a16="http://schemas.microsoft.com/office/drawing/2014/main" id="{09BCC446-1E12-8449-845B-72311C079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2042617"/>
            <a:ext cx="8229600" cy="9144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思路：先用</a:t>
            </a:r>
            <a:r>
              <a:rPr lang="en-US" altLang="zh-CN" dirty="0">
                <a:latin typeface="Times New Roman" panose="02020603050405020304" pitchFamily="18" charset="0"/>
              </a:rPr>
              <a:t>H[n]</a:t>
            </a:r>
            <a:r>
              <a:rPr lang="zh-CN" altLang="en-US" dirty="0">
                <a:latin typeface="Times New Roman" panose="02020603050405020304" pitchFamily="18" charset="0"/>
              </a:rPr>
              <a:t>取代</a:t>
            </a:r>
            <a:r>
              <a:rPr lang="en-US" altLang="zh-CN" dirty="0">
                <a:latin typeface="Times New Roman" panose="02020603050405020304" pitchFamily="18" charset="0"/>
              </a:rPr>
              <a:t>H[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，然后对</a:t>
            </a:r>
            <a:r>
              <a:rPr lang="en-US" altLang="zh-CN" dirty="0">
                <a:latin typeface="Times New Roman" panose="02020603050405020304" pitchFamily="18" charset="0"/>
              </a:rPr>
              <a:t>H[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</a:rPr>
              <a:t>Sift-up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Sift-down)</a:t>
            </a:r>
            <a:r>
              <a:rPr lang="zh-CN" altLang="en-US" dirty="0">
                <a:latin typeface="Times New Roman" panose="02020603050405020304" pitchFamily="18" charset="0"/>
              </a:rPr>
              <a:t>，直到满足堆特性。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A22BBDFE-6111-1D45-9249-47648966C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918" y="3038404"/>
            <a:ext cx="7592786" cy="311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zh-CN" altLang="zh-CN" sz="2200"/>
              <a:t>输入：非空堆</a:t>
            </a:r>
            <a:r>
              <a:rPr lang="en-US" altLang="zh-CN" sz="2200"/>
              <a:t>H[1…n]</a:t>
            </a:r>
            <a:r>
              <a:rPr lang="zh-CN" altLang="en-US" sz="2200"/>
              <a:t>，索引</a:t>
            </a:r>
            <a:r>
              <a:rPr lang="en-US" altLang="zh-CN" sz="2200"/>
              <a:t>i</a:t>
            </a:r>
            <a:r>
              <a:rPr lang="zh-CN" altLang="en-US" sz="2200"/>
              <a:t>，</a:t>
            </a:r>
            <a:r>
              <a:rPr lang="en-US" altLang="zh-CN" sz="2200"/>
              <a:t>1≤i≤n.</a:t>
            </a:r>
          </a:p>
          <a:p>
            <a:r>
              <a:rPr lang="zh-CN" altLang="en-US" sz="2200"/>
              <a:t>输出：删除</a:t>
            </a:r>
            <a:r>
              <a:rPr lang="en-US" altLang="zh-CN" sz="2200"/>
              <a:t>H[i]</a:t>
            </a:r>
            <a:r>
              <a:rPr lang="zh-CN" altLang="en-US" sz="2200"/>
              <a:t>之后的新堆</a:t>
            </a:r>
            <a:r>
              <a:rPr lang="en-US" altLang="zh-CN" sz="2200"/>
              <a:t>H[1…n-1].</a:t>
            </a:r>
          </a:p>
          <a:p>
            <a:r>
              <a:rPr lang="en-US" altLang="zh-CN" sz="2200"/>
              <a:t>1. x←H[i]; y←H[n];</a:t>
            </a:r>
          </a:p>
          <a:p>
            <a:r>
              <a:rPr lang="en-US" altLang="zh-CN" sz="2200"/>
              <a:t>2. n←n-1; {</a:t>
            </a:r>
            <a:r>
              <a:rPr lang="zh-CN" altLang="en-US" sz="2200"/>
              <a:t>堆大小减</a:t>
            </a:r>
            <a:r>
              <a:rPr lang="en-US" altLang="zh-CN" sz="2200"/>
              <a:t>1}</a:t>
            </a:r>
          </a:p>
          <a:p>
            <a:r>
              <a:rPr lang="en-US" altLang="zh-CN" sz="2200"/>
              <a:t>3. if i=n+1 then exit {</a:t>
            </a:r>
            <a:r>
              <a:rPr lang="zh-CN" altLang="en-US" sz="2200"/>
              <a:t>要删除的刚好是最后一个元素，叶节点</a:t>
            </a:r>
            <a:r>
              <a:rPr lang="en-US" altLang="zh-CN" sz="2200"/>
              <a:t>}</a:t>
            </a:r>
          </a:p>
          <a:p>
            <a:r>
              <a:rPr lang="en-US" altLang="zh-CN" sz="2200"/>
              <a:t>4. H[i]←y; {</a:t>
            </a:r>
            <a:r>
              <a:rPr lang="zh-CN" altLang="en-US" sz="2200"/>
              <a:t>用原来的</a:t>
            </a:r>
            <a:r>
              <a:rPr lang="en-US" altLang="zh-CN" sz="2200"/>
              <a:t>H[n]</a:t>
            </a:r>
            <a:r>
              <a:rPr lang="zh-CN" altLang="en-US" sz="2200"/>
              <a:t>取代</a:t>
            </a:r>
            <a:r>
              <a:rPr lang="en-US" altLang="zh-CN" sz="2200"/>
              <a:t>H[i]}</a:t>
            </a:r>
          </a:p>
          <a:p>
            <a:r>
              <a:rPr lang="en-US" altLang="zh-CN" sz="2200"/>
              <a:t>5. if key(y) </a:t>
            </a:r>
            <a:r>
              <a:rPr lang="en-US" altLang="zh-CN" sz="2200">
                <a:sym typeface="Symbol" pitchFamily="2" charset="2"/>
              </a:rPr>
              <a:t></a:t>
            </a:r>
            <a:r>
              <a:rPr lang="en-US" altLang="zh-CN" sz="2200"/>
              <a:t>key(x) then Sift-up(H,i)</a:t>
            </a:r>
          </a:p>
          <a:p>
            <a:r>
              <a:rPr lang="en-US" altLang="zh-CN" sz="2200"/>
              <a:t>6. else Sift-down(H,i);</a:t>
            </a:r>
          </a:p>
          <a:p>
            <a:r>
              <a:rPr lang="en-US" altLang="zh-CN" sz="2200"/>
              <a:t>7. end if</a:t>
            </a:r>
          </a:p>
        </p:txBody>
      </p:sp>
      <p:sp>
        <p:nvSpPr>
          <p:cNvPr id="145415" name="Text Box 7">
            <a:extLst>
              <a:ext uri="{FF2B5EF4-FFF2-40B4-BE49-F238E27FC236}">
                <a16:creationId xmlns:a16="http://schemas.microsoft.com/office/drawing/2014/main" id="{275AA9FD-98A8-F74F-AE57-81EEE8B2C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856" y="6243638"/>
            <a:ext cx="3390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Times New Roman" charset="0"/>
                <a:ea typeface="SimSun" charset="-122"/>
                <a:sym typeface="Symbol" charset="2"/>
              </a:rPr>
              <a:t>所需要的时间是</a:t>
            </a:r>
            <a:r>
              <a:rPr lang="en-US" altLang="zh-CN" sz="2400" dirty="0">
                <a:latin typeface="Times New Roman" charset="0"/>
                <a:ea typeface="SimSun" charset="-122"/>
                <a:sym typeface="Symbol" charset="2"/>
              </a:rPr>
              <a:t>O(</a:t>
            </a:r>
            <a:r>
              <a:rPr lang="en-US" altLang="zh-CN" sz="2400" dirty="0" err="1">
                <a:latin typeface="Times New Roman" charset="0"/>
                <a:ea typeface="SimSun" charset="-122"/>
                <a:sym typeface="Symbol" charset="2"/>
              </a:rPr>
              <a:t>logn</a:t>
            </a:r>
            <a:r>
              <a:rPr lang="en-US" altLang="zh-CN" sz="2400" dirty="0">
                <a:latin typeface="Times New Roman" charset="0"/>
                <a:ea typeface="SimSun" charset="-122"/>
                <a:sym typeface="Symbol" charset="2"/>
              </a:rPr>
              <a:t>).</a:t>
            </a:r>
          </a:p>
        </p:txBody>
      </p:sp>
      <p:sp>
        <p:nvSpPr>
          <p:cNvPr id="112645" name="Slide Number Placeholder 1">
            <a:extLst>
              <a:ext uri="{FF2B5EF4-FFF2-40B4-BE49-F238E27FC236}">
                <a16:creationId xmlns:a16="http://schemas.microsoft.com/office/drawing/2014/main" id="{A6B464AC-7AF1-734E-ADA9-56C968927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585524-D4EE-F045-BFAC-CF74BE59D804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3775F8ED-5A82-7547-89C9-5E371358E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delete-max(H)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718D6929-EC7A-8548-8CA8-0A5753635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11" y="2537732"/>
            <a:ext cx="6454775" cy="177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9pPr>
          </a:lstStyle>
          <a:p>
            <a:pPr>
              <a:defRPr/>
            </a:pPr>
            <a:r>
              <a:rPr lang="zh-CN" altLang="zh-CN" sz="2200" dirty="0"/>
              <a:t>输入：堆</a:t>
            </a:r>
            <a:r>
              <a:rPr lang="en-US" altLang="zh-CN" sz="2200" dirty="0"/>
              <a:t>H[1…n] </a:t>
            </a:r>
          </a:p>
          <a:p>
            <a:pPr>
              <a:defRPr/>
            </a:pPr>
            <a:r>
              <a:rPr lang="zh-CN" altLang="en-US" sz="2200" dirty="0"/>
              <a:t>输出：返回最大键值元素，并将其从堆中删除</a:t>
            </a:r>
          </a:p>
          <a:p>
            <a:pPr>
              <a:buFontTx/>
              <a:buAutoNum type="arabicPeriod"/>
              <a:defRPr/>
            </a:pPr>
            <a:r>
              <a:rPr lang="zh-CN" altLang="en-US" sz="2200" dirty="0"/>
              <a:t> </a:t>
            </a:r>
            <a:r>
              <a:rPr lang="en-US" altLang="zh-CN" sz="2200" dirty="0" err="1"/>
              <a:t>x←H</a:t>
            </a:r>
            <a:r>
              <a:rPr lang="en-US" altLang="zh-CN" sz="2200" dirty="0"/>
              <a:t>[1] </a:t>
            </a:r>
          </a:p>
          <a:p>
            <a:pPr>
              <a:defRPr/>
            </a:pPr>
            <a:r>
              <a:rPr lang="en-US" altLang="zh-CN" sz="2200" dirty="0"/>
              <a:t>2. delete(H,1)</a:t>
            </a:r>
          </a:p>
          <a:p>
            <a:pPr>
              <a:defRPr/>
            </a:pPr>
            <a:r>
              <a:rPr lang="en-US" altLang="zh-CN" sz="2200" dirty="0"/>
              <a:t>3. return x</a:t>
            </a:r>
          </a:p>
        </p:txBody>
      </p:sp>
      <p:sp>
        <p:nvSpPr>
          <p:cNvPr id="113667" name="Slide Number Placeholder 1">
            <a:extLst>
              <a:ext uri="{FF2B5EF4-FFF2-40B4-BE49-F238E27FC236}">
                <a16:creationId xmlns:a16="http://schemas.microsoft.com/office/drawing/2014/main" id="{1C9A6144-FCFC-A54A-A9C8-C8CB5CBB4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B24D19-EB2F-FF4F-8A2D-0E8940A7A04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CD808764-9A7F-D848-A0C7-63CA457F7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make-heap(A):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从数组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创建堆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A934DA1-1A1E-1C46-8992-910FB8FF4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8554" y="2006374"/>
            <a:ext cx="8249209" cy="4114800"/>
          </a:xfrm>
        </p:spPr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：从一个空堆开始，逐步插入</a:t>
            </a:r>
            <a:r>
              <a:rPr lang="en-US" altLang="zh-CN" dirty="0"/>
              <a:t>A</a:t>
            </a:r>
            <a:r>
              <a:rPr lang="zh-CN" altLang="en-US" dirty="0"/>
              <a:t>中的每个元素，直到</a:t>
            </a:r>
            <a:r>
              <a:rPr lang="en-US" altLang="zh-CN" dirty="0"/>
              <a:t>A</a:t>
            </a:r>
            <a:r>
              <a:rPr lang="zh-CN" altLang="en-US" dirty="0"/>
              <a:t>中所有元素都被转移到堆中。</a:t>
            </a:r>
          </a:p>
          <a:p>
            <a:r>
              <a:rPr lang="zh-CN" altLang="en-US" dirty="0"/>
              <a:t>时间复杂度为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.</a:t>
            </a:r>
            <a:r>
              <a:rPr lang="zh-CN" altLang="en-US" dirty="0"/>
              <a:t>为什么？</a:t>
            </a:r>
            <a:r>
              <a:rPr lang="en-US" altLang="zh-CN" dirty="0"/>
              <a:t>(</a:t>
            </a:r>
            <a:r>
              <a:rPr lang="zh-CN" altLang="en-US" dirty="0"/>
              <a:t>阅读教材</a:t>
            </a:r>
            <a:r>
              <a:rPr lang="en-US" altLang="zh-CN" dirty="0"/>
              <a:t>)</a:t>
            </a:r>
          </a:p>
        </p:txBody>
      </p:sp>
      <p:sp>
        <p:nvSpPr>
          <p:cNvPr id="114691" name="Slide Number Placeholder 1">
            <a:extLst>
              <a:ext uri="{FF2B5EF4-FFF2-40B4-BE49-F238E27FC236}">
                <a16:creationId xmlns:a16="http://schemas.microsoft.com/office/drawing/2014/main" id="{D6D0FB71-1F09-7B4C-B707-B424FCEC3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435687-0D7E-9342-886E-CD565344B270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29F0E6E4-FDC4-2A4A-A9D8-3DF01C3D9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8292CCA9-5615-7C41-AE2A-6DDAED88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35" y="2170943"/>
            <a:ext cx="7924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/>
              <a:t>MAKEHEAP (</a:t>
            </a:r>
            <a:r>
              <a:rPr lang="zh-CN" altLang="en-US"/>
              <a:t>创建堆</a:t>
            </a:r>
            <a:r>
              <a:rPr lang="en-US" altLang="zh-CN"/>
              <a:t>)</a:t>
            </a:r>
          </a:p>
          <a:p>
            <a:r>
              <a:rPr lang="zh-CN" altLang="en-US"/>
              <a:t>输入：数组</a:t>
            </a:r>
            <a:r>
              <a:rPr lang="en-US" altLang="zh-CN"/>
              <a:t>A[1…n]</a:t>
            </a:r>
          </a:p>
          <a:p>
            <a:r>
              <a:rPr lang="zh-CN" altLang="en-US"/>
              <a:t>输出：将</a:t>
            </a:r>
            <a:r>
              <a:rPr lang="en-US" altLang="zh-CN"/>
              <a:t>A[1…n]</a:t>
            </a:r>
            <a:r>
              <a:rPr lang="zh-CN" altLang="en-US"/>
              <a:t>转换成堆</a:t>
            </a:r>
          </a:p>
          <a:p>
            <a:r>
              <a:rPr lang="en-US" altLang="zh-CN"/>
              <a:t>1. for i← </a:t>
            </a:r>
            <a:r>
              <a:rPr lang="en-US" altLang="zh-CN">
                <a:sym typeface="Symbol" pitchFamily="2" charset="2"/>
              </a:rPr>
              <a:t></a:t>
            </a:r>
            <a:r>
              <a:rPr lang="en-US" altLang="zh-CN"/>
              <a:t>n/2</a:t>
            </a:r>
            <a:r>
              <a:rPr lang="en-US" altLang="zh-CN">
                <a:sym typeface="Symbol" pitchFamily="2" charset="2"/>
              </a:rPr>
              <a:t></a:t>
            </a:r>
            <a:r>
              <a:rPr lang="en-US" altLang="zh-CN"/>
              <a:t> downto 1</a:t>
            </a:r>
          </a:p>
          <a:p>
            <a:r>
              <a:rPr lang="en-US" altLang="zh-CN"/>
              <a:t>2.   Sift-down(A,i) {</a:t>
            </a:r>
            <a:r>
              <a:rPr lang="zh-CN" altLang="en-US"/>
              <a:t>使以</a:t>
            </a:r>
            <a:r>
              <a:rPr lang="en-US" altLang="zh-CN"/>
              <a:t>A[i]</a:t>
            </a:r>
            <a:r>
              <a:rPr lang="zh-CN" altLang="en-US"/>
              <a:t>为根节点的子树调整成为堆，故调用</a:t>
            </a:r>
            <a:r>
              <a:rPr lang="en-US" altLang="zh-CN"/>
              <a:t>down</a:t>
            </a:r>
            <a:r>
              <a:rPr lang="zh-CN" altLang="en-US"/>
              <a:t>过程</a:t>
            </a:r>
            <a:r>
              <a:rPr lang="en-US" altLang="zh-CN"/>
              <a:t>}</a:t>
            </a:r>
          </a:p>
          <a:p>
            <a:r>
              <a:rPr lang="en-US" altLang="zh-CN"/>
              <a:t>3. end for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8A2F1CA1-705F-694A-910E-59D7B421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14" y="4184078"/>
            <a:ext cx="7686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例：给定数组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A[1…10] = {4, 3, 8, 10, 11, 13, 7, 30, 17, 26}</a:t>
            </a:r>
          </a:p>
        </p:txBody>
      </p:sp>
      <p:pic>
        <p:nvPicPr>
          <p:cNvPr id="115716" name="Picture 6">
            <a:extLst>
              <a:ext uri="{FF2B5EF4-FFF2-40B4-BE49-F238E27FC236}">
                <a16:creationId xmlns:a16="http://schemas.microsoft.com/office/drawing/2014/main" id="{4237CFE8-1B3A-D042-AB9D-EB665E14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364" y="4808537"/>
            <a:ext cx="3505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Slide Number Placeholder 1">
            <a:extLst>
              <a:ext uri="{FF2B5EF4-FFF2-40B4-BE49-F238E27FC236}">
                <a16:creationId xmlns:a16="http://schemas.microsoft.com/office/drawing/2014/main" id="{0A23386A-6808-6E4F-9157-93F6EEF9A7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A0CAA6-CB68-BD40-A1EE-7228266D4C4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3">
            <a:extLst>
              <a:ext uri="{FF2B5EF4-FFF2-40B4-BE49-F238E27FC236}">
                <a16:creationId xmlns:a16="http://schemas.microsoft.com/office/drawing/2014/main" id="{CB374C6D-F9F5-8B4B-98E7-6A4EA8950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BB6661-F6D3-1740-AC2B-B31F8EC41E6A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kumimoji="0" lang="en-US" altLang="zh-CN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819AE-C3CB-8E47-8451-5DC0CF96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8988"/>
            <a:ext cx="5816600" cy="462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239B2-C728-D348-A2DA-CE0D31A9E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1839913"/>
            <a:ext cx="56261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CD590DC-AE79-0E42-B091-4C2D6574A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复杂度分析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A702A4A4-3A0D-F44C-8E1C-8338B5AB4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8868" y="2034950"/>
            <a:ext cx="8560115" cy="1371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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层正好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个节点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i(k,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不含最深的叶子节点层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每个节点的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过程最多执行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过程执行次数上限为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B9878B7B-7CAF-724D-A399-6F235F01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C6EDA461-2B7F-4848-8D7D-5FE5151B0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2113" y="3729038"/>
          <a:ext cx="42291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1" name="Equation" r:id="rId3" imgW="48856900" imgH="26035000" progId="Equation.DSMT4">
                  <p:embed/>
                </p:oleObj>
              </mc:Choice>
              <mc:Fallback>
                <p:oleObj name="Equation" r:id="rId3" imgW="48856900" imgH="2603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729038"/>
                        <a:ext cx="42291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Rectangle 6">
            <a:extLst>
              <a:ext uri="{FF2B5EF4-FFF2-40B4-BE49-F238E27FC236}">
                <a16:creationId xmlns:a16="http://schemas.microsoft.com/office/drawing/2014/main" id="{B2E09B07-2589-8F44-A163-1F41A7FCC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123214"/>
            <a:ext cx="4825093" cy="62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  <a:defRPr/>
            </a:pPr>
            <a:r>
              <a:rPr kumimoji="0" lang="zh-CN" altLang="en-US" sz="2600" dirty="0">
                <a:latin typeface="Arial" panose="020B0604020202020204" pitchFamily="34" charset="0"/>
              </a:rPr>
              <a:t>时间复杂度为</a:t>
            </a:r>
            <a:r>
              <a:rPr kumimoji="0" lang="en-US" altLang="zh-CN" sz="2600" dirty="0">
                <a:latin typeface="Arial" panose="020B0604020202020204" pitchFamily="34" charset="0"/>
              </a:rPr>
              <a:t>O(n).</a:t>
            </a:r>
          </a:p>
        </p:txBody>
      </p:sp>
      <p:sp>
        <p:nvSpPr>
          <p:cNvPr id="118790" name="Slide Number Placeholder 1">
            <a:extLst>
              <a:ext uri="{FF2B5EF4-FFF2-40B4-BE49-F238E27FC236}">
                <a16:creationId xmlns:a16="http://schemas.microsoft.com/office/drawing/2014/main" id="{90209C4C-3D50-D043-B0C0-3AEE5A58A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EE36A-2EC9-A142-9697-283D365C80FD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39CF24D9-A656-A14C-8751-46D9DB456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</a:p>
        </p:txBody>
      </p:sp>
      <p:sp>
        <p:nvSpPr>
          <p:cNvPr id="119810" name="Rectangle 5">
            <a:extLst>
              <a:ext uri="{FF2B5EF4-FFF2-40B4-BE49-F238E27FC236}">
                <a16:creationId xmlns:a16="http://schemas.microsoft.com/office/drawing/2014/main" id="{4C4CFC1A-8E35-7546-9509-A5FF49D1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19811" name="Slide Number Placeholder 1">
            <a:extLst>
              <a:ext uri="{FF2B5EF4-FFF2-40B4-BE49-F238E27FC236}">
                <a16:creationId xmlns:a16="http://schemas.microsoft.com/office/drawing/2014/main" id="{A0331624-04F4-AD4B-804F-79883992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B01D1D-9D49-8842-A149-A6314E66933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kumimoji="0" lang="en-US" altLang="zh-CN" sz="1400"/>
          </a:p>
        </p:txBody>
      </p:sp>
      <p:pic>
        <p:nvPicPr>
          <p:cNvPr id="119812" name="图片 2">
            <a:extLst>
              <a:ext uri="{FF2B5EF4-FFF2-40B4-BE49-F238E27FC236}">
                <a16:creationId xmlns:a16="http://schemas.microsoft.com/office/drawing/2014/main" id="{B52CD5EE-3A41-3E43-997C-E08EAAF40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560638"/>
            <a:ext cx="4478337" cy="309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 6">
            <a:extLst>
              <a:ext uri="{FF2B5EF4-FFF2-40B4-BE49-F238E27FC236}">
                <a16:creationId xmlns:a16="http://schemas.microsoft.com/office/drawing/2014/main" id="{0D100B4F-35F3-5242-8C27-A15A6C093743}"/>
              </a:ext>
            </a:extLst>
          </p:cNvPr>
          <p:cNvGrpSpPr>
            <a:grpSpLocks/>
          </p:cNvGrpSpPr>
          <p:nvPr/>
        </p:nvGrpSpPr>
        <p:grpSpPr bwMode="auto">
          <a:xfrm>
            <a:off x="5257799" y="2560638"/>
            <a:ext cx="3322865" cy="1200329"/>
            <a:chOff x="5257117" y="2561014"/>
            <a:chExt cx="3323283" cy="119955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ADAD0D9-9707-C24E-82A1-60EB48230015}"/>
                </a:ext>
              </a:extLst>
            </p:cNvPr>
            <p:cNvSpPr txBox="1"/>
            <p:nvPr/>
          </p:nvSpPr>
          <p:spPr>
            <a:xfrm>
              <a:off x="5257117" y="2561014"/>
              <a:ext cx="2873736" cy="1199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400" dirty="0">
                  <a:latin typeface="Times New Roman" charset="0"/>
                  <a:ea typeface="SimSun" charset="-122"/>
                </a:rPr>
                <a:t>算法复杂度</a:t>
              </a:r>
              <a:endParaRPr kumimoji="1" lang="en-US" altLang="zh-CN" sz="2400" dirty="0">
                <a:latin typeface="Times New Roman" charset="0"/>
                <a:ea typeface="SimSun" charset="-122"/>
              </a:endParaRPr>
            </a:p>
            <a:p>
              <a:pPr marL="285750" indent="-285750">
                <a:buFont typeface="Arial"/>
                <a:buChar char="•"/>
                <a:defRPr/>
              </a:pPr>
              <a:r>
                <a:rPr kumimoji="1" lang="zh-CN" altLang="en-US" sz="2400" dirty="0">
                  <a:latin typeface="Times New Roman" charset="0"/>
                  <a:ea typeface="SimSun" charset="-122"/>
                </a:rPr>
                <a:t>时间复杂度：</a:t>
              </a:r>
              <a:endParaRPr kumimoji="1" lang="en-US" altLang="zh-CN" sz="2400" dirty="0">
                <a:latin typeface="Times New Roman" charset="0"/>
                <a:ea typeface="SimSun" charset="-122"/>
              </a:endParaRPr>
            </a:p>
            <a:p>
              <a:pPr marL="285750" indent="-285750">
                <a:buFont typeface="Arial"/>
                <a:buChar char="•"/>
                <a:defRPr/>
              </a:pPr>
              <a:r>
                <a:rPr kumimoji="1" lang="zh-CN" altLang="en-US" sz="2400" dirty="0">
                  <a:latin typeface="Times New Roman" charset="0"/>
                  <a:ea typeface="SimSun" charset="-122"/>
                </a:rPr>
                <a:t>空间复杂度：</a:t>
              </a:r>
            </a:p>
          </p:txBody>
        </p:sp>
        <p:pic>
          <p:nvPicPr>
            <p:cNvPr id="119816" name="图片 4">
              <a:extLst>
                <a:ext uri="{FF2B5EF4-FFF2-40B4-BE49-F238E27FC236}">
                  <a16:creationId xmlns:a16="http://schemas.microsoft.com/office/drawing/2014/main" id="{CBD6389E-7F78-ED44-8FDB-D2BBB948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305" y="3351961"/>
              <a:ext cx="642182" cy="404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17" name="图片 5">
              <a:extLst>
                <a:ext uri="{FF2B5EF4-FFF2-40B4-BE49-F238E27FC236}">
                  <a16:creationId xmlns:a16="http://schemas.microsoft.com/office/drawing/2014/main" id="{EA24D21C-BAC1-4248-9262-47E38EB2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878" y="2966658"/>
              <a:ext cx="1259522" cy="381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25DAF55-4A5B-754F-B61C-5AA03E9E25D7}"/>
              </a:ext>
            </a:extLst>
          </p:cNvPr>
          <p:cNvSpPr txBox="1"/>
          <p:nvPr/>
        </p:nvSpPr>
        <p:spPr>
          <a:xfrm>
            <a:off x="4815342" y="4673978"/>
            <a:ext cx="4263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排序的最优算法是不是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charset="0"/>
                <a:ea typeface="SimSun" charset="-122"/>
              </a:rPr>
              <a:t>nlogn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？</a:t>
            </a:r>
            <a:endParaRPr kumimoji="1" lang="en-US" altLang="zh-CN" sz="2400" dirty="0">
              <a:solidFill>
                <a:srgbClr val="FF0000"/>
              </a:solidFill>
              <a:latin typeface="Times New Roman" charset="0"/>
              <a:ea typeface="SimSun" charset="-12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目前所知，如果是比较排序的话，是</a:t>
            </a:r>
            <a:endParaRPr kumimoji="1" lang="en-US" altLang="zh-CN" sz="2400" dirty="0">
              <a:solidFill>
                <a:srgbClr val="FF0000"/>
              </a:solidFill>
              <a:latin typeface="Times New Roman" charset="0"/>
              <a:ea typeface="SimSun" charset="-12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非比较排序，可以更低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57ECD298-5ECA-1945-883A-0C4DAFC45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计数排序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83719E10-DD94-3E44-BC8F-5C953A528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063" y="1973716"/>
            <a:ext cx="8189912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算法（适用于整数排序且整数数值较小）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统计每个数的个数，存储在数组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C的标号代表数值，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的值代表个数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的每个元素值依次往后累加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]=C[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]+1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针对每个数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应放的位置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（小于等于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放在第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21859" name="Slide Number Placeholder 1">
            <a:extLst>
              <a:ext uri="{FF2B5EF4-FFF2-40B4-BE49-F238E27FC236}">
                <a16:creationId xmlns:a16="http://schemas.microsoft.com/office/drawing/2014/main" id="{7548C136-C67A-6740-BCAF-EA542E7DF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DF25E-71E8-F444-A1F2-ACA076AAA9B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编号占位符 4">
            <a:extLst>
              <a:ext uri="{FF2B5EF4-FFF2-40B4-BE49-F238E27FC236}">
                <a16:creationId xmlns:a16="http://schemas.microsoft.com/office/drawing/2014/main" id="{D71936A3-05E6-FE4F-8CE8-ED4FFFA61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ED7B0-2FC2-3A42-9FDC-3EE9F96B5FC0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8957096-55AB-114C-AABE-EEBE80FCC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819" y="2054461"/>
            <a:ext cx="8134350" cy="4481512"/>
          </a:xfrm>
        </p:spPr>
        <p:txBody>
          <a:bodyPr/>
          <a:lstStyle/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kumimoji="0"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属于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: </a:t>
            </a:r>
            <a:r>
              <a:rPr kumimoji="0" lang="en-US" altLang="zh-CN" b="1" i="1" dirty="0">
                <a:latin typeface="Times New Roman" panose="02020603050405020304" pitchFamily="18" charset="0"/>
              </a:rPr>
              <a:t>x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是</a:t>
            </a:r>
            <a:r>
              <a:rPr kumimoji="0" lang="en-US" altLang="zh-CN" b="1" i="1" dirty="0"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的元素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kumimoji="0"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属于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: </a:t>
            </a:r>
            <a:r>
              <a:rPr kumimoji="0" lang="en-US" altLang="zh-CN" b="1" i="1" dirty="0">
                <a:latin typeface="Times New Roman" panose="02020603050405020304" pitchFamily="18" charset="0"/>
              </a:rPr>
              <a:t>x</a:t>
            </a:r>
            <a:r>
              <a:rPr kumimoji="0" lang="zh-CN" altLang="en-US" dirty="0">
                <a:latin typeface="Times New Roman" panose="02020603050405020304" pitchFamily="18" charset="0"/>
              </a:rPr>
              <a:t>不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是</a:t>
            </a:r>
            <a:r>
              <a:rPr kumimoji="0" lang="en-US" altLang="zh-CN" b="1" i="1" dirty="0"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的元素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无穷集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元素</a:t>
            </a:r>
            <a:r>
              <a:rPr kumimoji="0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个数无限的集合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有穷集(有限集)</a:t>
            </a:r>
            <a:r>
              <a:rPr kumimoji="0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:元素个数有限的集合. 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|</a:t>
            </a: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|</a:t>
            </a:r>
            <a:r>
              <a:rPr kumimoji="0" lang="en-US" altLang="zh-CN" dirty="0" smtClean="0">
                <a:latin typeface="Times New Roman" panose="02020603050405020304" pitchFamily="18" charset="0"/>
                <a:sym typeface="Symbol" pitchFamily="2" charset="2"/>
              </a:rPr>
              <a:t>: </a:t>
            </a:r>
            <a:r>
              <a:rPr kumimoji="0" lang="en-US" altLang="zh-CN" b="1" i="1" dirty="0" smtClean="0">
                <a:latin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sym typeface="Symbol" pitchFamily="2" charset="2"/>
              </a:rPr>
              <a:t>中元素个数</a:t>
            </a:r>
            <a:endParaRPr kumimoji="0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元集</a:t>
            </a:r>
            <a:r>
              <a:rPr kumimoji="0"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kumimoji="0" lang="en-US" altLang="zh-CN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0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个元素的集合, </a:t>
            </a:r>
            <a:r>
              <a:rPr kumimoji="0" lang="en-US" altLang="zh-CN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 </a:t>
            </a:r>
            <a:r>
              <a:rPr kumimoji="0" lang="en-US" altLang="zh-CN" dirty="0">
                <a:latin typeface="Times New Roman" panose="02020603050405020304" pitchFamily="18" charset="0"/>
                <a:sym typeface="Symbol" pitchFamily="2" charset="2"/>
              </a:rPr>
              <a:t> 0</a:t>
            </a:r>
            <a:endParaRPr kumimoji="0" lang="zh-CN" altLang="en-US" dirty="0">
              <a:latin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F5B8336C-6578-F94E-97A7-8A8D5AD6A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计数排序</a:t>
            </a:r>
          </a:p>
        </p:txBody>
      </p:sp>
      <p:sp>
        <p:nvSpPr>
          <p:cNvPr id="123906" name="Slide Number Placeholder 1">
            <a:extLst>
              <a:ext uri="{FF2B5EF4-FFF2-40B4-BE49-F238E27FC236}">
                <a16:creationId xmlns:a16="http://schemas.microsoft.com/office/drawing/2014/main" id="{0627F10B-1A73-9749-B0A3-C257CEFD9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F40324-68CF-CE4D-892D-BA67E1E5CABD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400"/>
          </a:p>
        </p:txBody>
      </p:sp>
      <p:pic>
        <p:nvPicPr>
          <p:cNvPr id="123907" name="Picture 4">
            <a:extLst>
              <a:ext uri="{FF2B5EF4-FFF2-40B4-BE49-F238E27FC236}">
                <a16:creationId xmlns:a16="http://schemas.microsoft.com/office/drawing/2014/main" id="{162CD309-BA90-0348-B482-60F3D270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69" y="2008922"/>
            <a:ext cx="6240462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文本框 2">
            <a:extLst>
              <a:ext uri="{FF2B5EF4-FFF2-40B4-BE49-F238E27FC236}">
                <a16:creationId xmlns:a16="http://schemas.microsoft.com/office/drawing/2014/main" id="{74A4EFEB-81CB-AD47-A7BE-AA9E84FE5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757863"/>
            <a:ext cx="77798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</a:t>
            </a:r>
            <a:r>
              <a:rPr lang="mr-IN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为要排序的数组，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B[1</a:t>
            </a:r>
            <a:r>
              <a:rPr lang="mr-IN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存放排序好的数组，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为最大的数，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</a:t>
            </a:r>
            <a:r>
              <a:rPr lang="mr-IN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提供临时存储空间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339061EC-81A9-DA4B-A8E2-AAAB0A80C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计数排序</a:t>
            </a:r>
          </a:p>
        </p:txBody>
      </p:sp>
      <p:sp>
        <p:nvSpPr>
          <p:cNvPr id="125954" name="Slide Number Placeholder 1">
            <a:extLst>
              <a:ext uri="{FF2B5EF4-FFF2-40B4-BE49-F238E27FC236}">
                <a16:creationId xmlns:a16="http://schemas.microsoft.com/office/drawing/2014/main" id="{88E0D656-D771-5344-913D-F29E948F1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DB5D0-E2A3-4D44-BC7B-EC2E4E6D8FB9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400"/>
          </a:p>
        </p:txBody>
      </p:sp>
      <p:pic>
        <p:nvPicPr>
          <p:cNvPr id="125955" name="图片 1">
            <a:extLst>
              <a:ext uri="{FF2B5EF4-FFF2-40B4-BE49-F238E27FC236}">
                <a16:creationId xmlns:a16="http://schemas.microsoft.com/office/drawing/2014/main" id="{C40301B2-BEC2-4B45-B89D-C1B5A07AD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6813"/>
            <a:ext cx="9144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图片 2">
            <a:extLst>
              <a:ext uri="{FF2B5EF4-FFF2-40B4-BE49-F238E27FC236}">
                <a16:creationId xmlns:a16="http://schemas.microsoft.com/office/drawing/2014/main" id="{019EB27D-9E4B-414B-9ACC-2F1238FE5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5776913"/>
            <a:ext cx="886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61778FC7-67E2-5F40-83A0-3DEF3613D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B5A96D6-0621-B146-A902-BCAF5A9DD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6719" y="1973716"/>
            <a:ext cx="8055201" cy="4114800"/>
          </a:xfrm>
        </p:spPr>
        <p:txBody>
          <a:bodyPr/>
          <a:lstStyle/>
          <a:p>
            <a:pPr>
              <a:buFont typeface="Wingdings" charset="2"/>
              <a:buChar char="n"/>
              <a:defRPr/>
            </a:pPr>
            <a:r>
              <a:rPr lang="zh-CN" altLang="en-US" dirty="0">
                <a:ea typeface="SimSun" charset="0"/>
                <a:cs typeface="SimSun" charset="0"/>
              </a:rPr>
              <a:t>算法（适用于具有相同或相近位数的数据的排序）</a:t>
            </a:r>
            <a:endParaRPr lang="en-US" altLang="zh-CN" dirty="0">
              <a:ea typeface="SimSun" charset="0"/>
              <a:cs typeface="SimSun" charset="0"/>
            </a:endParaRPr>
          </a:p>
          <a:p>
            <a:pPr lvl="1">
              <a:buFont typeface="Wingdings" charset="2"/>
              <a:buChar char="n"/>
              <a:defRPr/>
            </a:pPr>
            <a:r>
              <a:rPr lang="zh-CN" altLang="en-US" dirty="0">
                <a:ea typeface="SimSun" charset="0"/>
              </a:rPr>
              <a:t>对所有数据按最后一位进行排序</a:t>
            </a:r>
            <a:endParaRPr lang="en-US" altLang="zh-CN" dirty="0">
              <a:ea typeface="SimSun" charset="0"/>
            </a:endParaRPr>
          </a:p>
          <a:p>
            <a:pPr lvl="1">
              <a:buFont typeface="Wingdings" charset="2"/>
              <a:buChar char="n"/>
              <a:defRPr/>
            </a:pPr>
            <a:r>
              <a:rPr lang="zh-CN" altLang="en-US" dirty="0">
                <a:ea typeface="SimSun" charset="0"/>
                <a:cs typeface="SimSun" charset="0"/>
              </a:rPr>
              <a:t>在上述排序的基础上，按前一位进行排序</a:t>
            </a:r>
            <a:endParaRPr lang="en-US" altLang="zh-CN" dirty="0">
              <a:ea typeface="SimSun" charset="0"/>
              <a:cs typeface="SimSun" charset="0"/>
            </a:endParaRPr>
          </a:p>
          <a:p>
            <a:pPr lvl="1">
              <a:buFont typeface="Wingdings" charset="2"/>
              <a:buChar char="n"/>
              <a:defRPr/>
            </a:pPr>
            <a:r>
              <a:rPr lang="zh-CN" altLang="en-US" dirty="0">
                <a:ea typeface="SimSun" charset="0"/>
              </a:rPr>
              <a:t>重复第二步一直到最高位</a:t>
            </a:r>
            <a:endParaRPr lang="en-US" altLang="zh-CN" dirty="0">
              <a:ea typeface="SimSun" charset="0"/>
              <a:cs typeface="SimSun" charset="0"/>
            </a:endParaRPr>
          </a:p>
          <a:p>
            <a:pPr marL="457200" lvl="1" indent="0">
              <a:buFont typeface="Wingdings" charset="2"/>
              <a:buNone/>
              <a:defRPr/>
            </a:pPr>
            <a:endParaRPr lang="en-US" altLang="zh-CN" dirty="0">
              <a:ea typeface="SimSun" charset="0"/>
            </a:endParaRPr>
          </a:p>
          <a:p>
            <a:pPr lvl="1">
              <a:buFont typeface="Wingdings" charset="2"/>
              <a:buChar char="n"/>
              <a:defRPr/>
            </a:pPr>
            <a:endParaRPr lang="en-US" altLang="zh-CN" dirty="0">
              <a:ea typeface="SimSun" charset="0"/>
            </a:endParaRPr>
          </a:p>
        </p:txBody>
      </p:sp>
      <p:sp>
        <p:nvSpPr>
          <p:cNvPr id="128003" name="Slide Number Placeholder 1">
            <a:extLst>
              <a:ext uri="{FF2B5EF4-FFF2-40B4-BE49-F238E27FC236}">
                <a16:creationId xmlns:a16="http://schemas.microsoft.com/office/drawing/2014/main" id="{75557365-6F46-644B-9927-7D32A2808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C9410F-5507-7D4A-8172-57A745E7BEB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编号占位符 2">
            <a:extLst>
              <a:ext uri="{FF2B5EF4-FFF2-40B4-BE49-F238E27FC236}">
                <a16:creationId xmlns:a16="http://schemas.microsoft.com/office/drawing/2014/main" id="{D7897E1D-FB4C-0D47-B727-F94C7E20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2721" y="6259966"/>
            <a:ext cx="88514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D7FF469-E2A8-114C-B534-29D34CA1CD26}" type="slidenum">
              <a:rPr kumimoji="0" lang="en-US" altLang="zh-CN" sz="18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30050" name="Text Box 2">
            <a:extLst>
              <a:ext uri="{FF2B5EF4-FFF2-40B4-BE49-F238E27FC236}">
                <a16:creationId xmlns:a16="http://schemas.microsoft.com/office/drawing/2014/main" id="{1731E570-2B6F-214F-AFF3-4696C4F9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D6A112AD-63B9-EB43-B7CE-CC0A0F3D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72A14100-5F0B-2840-A6ED-C59C820D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dirty="0">
                <a:solidFill>
                  <a:srgbClr val="000066"/>
                </a:solidFill>
                <a:latin typeface="Times New Roman" panose="02020603050405020304" pitchFamily="18" charset="0"/>
              </a:rPr>
              <a:t>Operation of radix sort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1D450E9E-3853-CC41-BFB1-0A09479B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655911B8-96D7-F845-B62A-8BC12AE5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8423" name="Text Box 7">
            <a:extLst>
              <a:ext uri="{FF2B5EF4-FFF2-40B4-BE49-F238E27FC236}">
                <a16:creationId xmlns:a16="http://schemas.microsoft.com/office/drawing/2014/main" id="{87D32AF2-6B67-1C43-A38B-740DE625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8424" name="Text Box 8">
            <a:extLst>
              <a:ext uri="{FF2B5EF4-FFF2-40B4-BE49-F238E27FC236}">
                <a16:creationId xmlns:a16="http://schemas.microsoft.com/office/drawing/2014/main" id="{0BFE18A5-C6CF-8A43-AB62-BEA42C81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8425" name="Text Box 9">
            <a:extLst>
              <a:ext uri="{FF2B5EF4-FFF2-40B4-BE49-F238E27FC236}">
                <a16:creationId xmlns:a16="http://schemas.microsoft.com/office/drawing/2014/main" id="{2F80EFA5-09A0-4C41-A4A3-4255720AD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8426" name="AutoShape 10">
            <a:extLst>
              <a:ext uri="{FF2B5EF4-FFF2-40B4-BE49-F238E27FC236}">
                <a16:creationId xmlns:a16="http://schemas.microsoft.com/office/drawing/2014/main" id="{41AC7ECD-893E-DF4F-A10B-D91D145AE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29194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3" grpId="0"/>
      <p:bldP spid="188424" grpId="0"/>
      <p:bldP spid="188425" grpId="0" animBg="1"/>
      <p:bldP spid="18842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幻灯片编号占位符 2">
            <a:extLst>
              <a:ext uri="{FF2B5EF4-FFF2-40B4-BE49-F238E27FC236}">
                <a16:creationId xmlns:a16="http://schemas.microsoft.com/office/drawing/2014/main" id="{1F0494B7-F42E-5A4E-9F8B-8B3CFF67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49" y="6292623"/>
            <a:ext cx="1130073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69539EA2-0604-5548-BB45-3EC3241351EA}" type="slidenum">
              <a:rPr kumimoji="0" lang="en-US" altLang="zh-CN" sz="18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31074" name="Text Box 2">
            <a:extLst>
              <a:ext uri="{FF2B5EF4-FFF2-40B4-BE49-F238E27FC236}">
                <a16:creationId xmlns:a16="http://schemas.microsoft.com/office/drawing/2014/main" id="{316C94E8-4C67-794A-850B-1EB6E73BD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DBC047B4-5A6D-0C4D-A6DB-1B489B2F5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B0095151-C268-2D4F-99D3-461F530D2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Operation of radix sort</a:t>
            </a: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2BB97AFB-C217-FD46-9EE2-A8D7EA4E6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597CA223-EAA0-C843-A1FA-E70B3333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FA7FD81B-141A-0D49-B83B-54FAFCC75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2C88E5BE-3FC3-9344-AED2-2D1D5631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2AC9836C-73D0-424D-B7FB-6DF2F810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1082" name="AutoShape 10">
            <a:extLst>
              <a:ext uri="{FF2B5EF4-FFF2-40B4-BE49-F238E27FC236}">
                <a16:creationId xmlns:a16="http://schemas.microsoft.com/office/drawing/2014/main" id="{E6B2F4FF-D69F-BE4C-97FE-488B38BE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29194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89451" name="Text Box 11">
            <a:extLst>
              <a:ext uri="{FF2B5EF4-FFF2-40B4-BE49-F238E27FC236}">
                <a16:creationId xmlns:a16="http://schemas.microsoft.com/office/drawing/2014/main" id="{1CB9AFF8-9EAE-6D48-8594-CE0BF211B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BF34770E-68D5-8C4C-A319-3E89EA2A5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97182A94-5567-3B4B-8DD5-9EE4951DC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9454" name="Text Box 14">
            <a:extLst>
              <a:ext uri="{FF2B5EF4-FFF2-40B4-BE49-F238E27FC236}">
                <a16:creationId xmlns:a16="http://schemas.microsoft.com/office/drawing/2014/main" id="{3130569D-6E3F-0248-815B-FCB250FE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9455" name="AutoShape 15">
            <a:extLst>
              <a:ext uri="{FF2B5EF4-FFF2-40B4-BE49-F238E27FC236}">
                <a16:creationId xmlns:a16="http://schemas.microsoft.com/office/drawing/2014/main" id="{A1E76E23-EB07-7947-8022-417C90FA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1" grpId="0" animBg="1"/>
      <p:bldP spid="189452" grpId="0"/>
      <p:bldP spid="189453" grpId="0" animBg="1"/>
      <p:bldP spid="189454" grpId="0"/>
      <p:bldP spid="1894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编号占位符 2">
            <a:extLst>
              <a:ext uri="{FF2B5EF4-FFF2-40B4-BE49-F238E27FC236}">
                <a16:creationId xmlns:a16="http://schemas.microsoft.com/office/drawing/2014/main" id="{FDB3EC1F-1A31-9D41-A2B2-AD85B6FD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4267" y="6317117"/>
            <a:ext cx="1040266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A88851A-DDDC-D24D-AEC3-2E31227B25B5}" type="slidenum">
              <a:rPr kumimoji="0" lang="en-US" altLang="zh-CN" sz="18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32098" name="Text Box 2">
            <a:extLst>
              <a:ext uri="{FF2B5EF4-FFF2-40B4-BE49-F238E27FC236}">
                <a16:creationId xmlns:a16="http://schemas.microsoft.com/office/drawing/2014/main" id="{6C8EAB77-D985-C141-B132-B89FFD7D7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099" name="Text Box 3">
            <a:extLst>
              <a:ext uri="{FF2B5EF4-FFF2-40B4-BE49-F238E27FC236}">
                <a16:creationId xmlns:a16="http://schemas.microsoft.com/office/drawing/2014/main" id="{9A34977B-4CD6-5B47-ADA8-EF64C220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6DB5A6AF-41B0-4D4A-9976-08F7FF48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Operation of radix sort</a:t>
            </a:r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3693C382-2F2F-4347-8189-2A6E3520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102" name="Text Box 6">
            <a:extLst>
              <a:ext uri="{FF2B5EF4-FFF2-40B4-BE49-F238E27FC236}">
                <a16:creationId xmlns:a16="http://schemas.microsoft.com/office/drawing/2014/main" id="{907700E2-6709-4F40-BEEB-D304303C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1219200"/>
            <a:ext cx="35083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103" name="Text Box 7">
            <a:extLst>
              <a:ext uri="{FF2B5EF4-FFF2-40B4-BE49-F238E27FC236}">
                <a16:creationId xmlns:a16="http://schemas.microsoft.com/office/drawing/2014/main" id="{F5881895-6890-3D45-8272-F550C9A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2104" name="Text Box 8">
            <a:extLst>
              <a:ext uri="{FF2B5EF4-FFF2-40B4-BE49-F238E27FC236}">
                <a16:creationId xmlns:a16="http://schemas.microsoft.com/office/drawing/2014/main" id="{A70C2864-55E5-8B48-9C54-B26BF199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A9498196-02F2-1644-AEEE-4B532740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19200"/>
            <a:ext cx="350838" cy="48387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2106" name="AutoShape 10">
            <a:extLst>
              <a:ext uri="{FF2B5EF4-FFF2-40B4-BE49-F238E27FC236}">
                <a16:creationId xmlns:a16="http://schemas.microsoft.com/office/drawing/2014/main" id="{B2D425B3-4B3F-2C4D-A756-717D7774A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2919413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88C75AF3-0BC1-744B-B1D2-A7BD5C319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2108" name="Text Box 12">
            <a:extLst>
              <a:ext uri="{FF2B5EF4-FFF2-40B4-BE49-F238E27FC236}">
                <a16:creationId xmlns:a16="http://schemas.microsoft.com/office/drawing/2014/main" id="{2FA3390A-AB8F-A945-B9F4-19199AA9A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2109" name="Text Box 13">
            <a:extLst>
              <a:ext uri="{FF2B5EF4-FFF2-40B4-BE49-F238E27FC236}">
                <a16:creationId xmlns:a16="http://schemas.microsoft.com/office/drawing/2014/main" id="{1F2F6397-9B86-C145-9AB0-E32303C37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110" name="Text Box 14">
            <a:extLst>
              <a:ext uri="{FF2B5EF4-FFF2-40B4-BE49-F238E27FC236}">
                <a16:creationId xmlns:a16="http://schemas.microsoft.com/office/drawing/2014/main" id="{5A5AF104-C423-8A45-BC17-9917722F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2111" name="AutoShape 15">
            <a:extLst>
              <a:ext uri="{FF2B5EF4-FFF2-40B4-BE49-F238E27FC236}">
                <a16:creationId xmlns:a16="http://schemas.microsoft.com/office/drawing/2014/main" id="{B3857BB6-0FA6-D44C-8B54-829BFF62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90480" name="Text Box 16">
            <a:extLst>
              <a:ext uri="{FF2B5EF4-FFF2-40B4-BE49-F238E27FC236}">
                <a16:creationId xmlns:a16="http://schemas.microsoft.com/office/drawing/2014/main" id="{FBB136F6-BA4E-184A-B445-C76FC1E2F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0481" name="AutoShape 17">
            <a:extLst>
              <a:ext uri="{FF2B5EF4-FFF2-40B4-BE49-F238E27FC236}">
                <a16:creationId xmlns:a16="http://schemas.microsoft.com/office/drawing/2014/main" id="{C52F7585-37AA-D748-8B85-77FD2C1B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90482" name="Text Box 18">
            <a:extLst>
              <a:ext uri="{FF2B5EF4-FFF2-40B4-BE49-F238E27FC236}">
                <a16:creationId xmlns:a16="http://schemas.microsoft.com/office/drawing/2014/main" id="{49EE5556-478F-1948-A111-AD3637AB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0483" name="Text Box 19">
            <a:extLst>
              <a:ext uri="{FF2B5EF4-FFF2-40B4-BE49-F238E27FC236}">
                <a16:creationId xmlns:a16="http://schemas.microsoft.com/office/drawing/2014/main" id="{2780CBFF-C02A-1846-8F71-9B754DD5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0484" name="Text Box 20">
            <a:extLst>
              <a:ext uri="{FF2B5EF4-FFF2-40B4-BE49-F238E27FC236}">
                <a16:creationId xmlns:a16="http://schemas.microsoft.com/office/drawing/2014/main" id="{73791C74-EE63-684C-B1D1-64D0320E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0" grpId="0" animBg="1"/>
      <p:bldP spid="190481" grpId="0" animBg="1"/>
      <p:bldP spid="190482" grpId="0" animBg="1"/>
      <p:bldP spid="190483" grpId="0"/>
      <p:bldP spid="19048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幻灯片编号占位符 2">
            <a:extLst>
              <a:ext uri="{FF2B5EF4-FFF2-40B4-BE49-F238E27FC236}">
                <a16:creationId xmlns:a16="http://schemas.microsoft.com/office/drawing/2014/main" id="{A14A220B-E5C9-6346-B9B7-38849EFA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794" y="6240462"/>
            <a:ext cx="8524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B1A24FBD-F2C9-D44A-91CA-FA7D9C976CB1}" type="slidenum">
              <a:rPr kumimoji="0" lang="en-US" altLang="zh-CN" sz="18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0FB8E40F-A906-CA48-8FCC-EB45D135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DD76C331-65F2-914F-AEBF-B182D0025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2F4550AD-FBAC-0E4F-A742-891C6298E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AB4BD668-1680-5D41-AB1D-F9960A9EE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70FF4F65-D802-9249-9978-53AF22AE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45BDA0EA-4542-D643-8A70-CE3AD5D2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128" name="Text Box 8">
            <a:extLst>
              <a:ext uri="{FF2B5EF4-FFF2-40B4-BE49-F238E27FC236}">
                <a16:creationId xmlns:a16="http://schemas.microsoft.com/office/drawing/2014/main" id="{F4B37C08-A605-E248-B469-B4DE43F1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Operation of radix sort-correctness</a:t>
            </a:r>
          </a:p>
        </p:txBody>
      </p:sp>
      <p:sp>
        <p:nvSpPr>
          <p:cNvPr id="133129" name="Text Box 9">
            <a:extLst>
              <a:ext uri="{FF2B5EF4-FFF2-40B4-BE49-F238E27FC236}">
                <a16:creationId xmlns:a16="http://schemas.microsoft.com/office/drawing/2014/main" id="{1C65388B-6DEC-FE40-8D03-F79FACDC5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52625"/>
            <a:ext cx="421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看一下基数排序的正确性</a:t>
            </a:r>
            <a:endParaRPr kumimoji="0" lang="el-GR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C123602C-0A92-8B48-8B45-921FE7D73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假设已经按照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t – 1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位进行排序</a:t>
            </a:r>
            <a:endParaRPr kumimoji="0" lang="el-GR" altLang="zh-CN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1" name="Text Box 11">
            <a:extLst>
              <a:ext uri="{FF2B5EF4-FFF2-40B4-BE49-F238E27FC236}">
                <a16:creationId xmlns:a16="http://schemas.microsoft.com/office/drawing/2014/main" id="{39C7AD41-75E0-4B44-8954-5F0A1E3D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78275"/>
            <a:ext cx="368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现对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位进行排序</a:t>
            </a:r>
            <a:endParaRPr kumimoji="0" lang="el-GR" altLang="zh-CN" sz="2400" i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32" name="AutoShape 12">
            <a:extLst>
              <a:ext uri="{FF2B5EF4-FFF2-40B4-BE49-F238E27FC236}">
                <a16:creationId xmlns:a16="http://schemas.microsoft.com/office/drawing/2014/main" id="{DC8681FC-5E87-894C-8DCE-6D507B976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B2B2B2"/>
                </a:solidFill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B2B2B2"/>
                </a:solidFill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91502" name="Rectangle 14">
            <a:extLst>
              <a:ext uri="{FF2B5EF4-FFF2-40B4-BE49-F238E27FC236}">
                <a16:creationId xmlns:a16="http://schemas.microsoft.com/office/drawing/2014/main" id="{1A836A90-5BC8-AF44-B3CA-97514039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453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i="1">
                <a:solidFill>
                  <a:srgbClr val="006600"/>
                </a:solidFill>
                <a:latin typeface="Times New Roman" panose="02020603050405020304" pitchFamily="18" charset="0"/>
              </a:rPr>
              <a:t>不同的</a:t>
            </a:r>
            <a:r>
              <a:rPr kumimoji="0"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kumimoji="0" lang="zh-CN" altLang="en-US" sz="2400" i="1">
                <a:solidFill>
                  <a:srgbClr val="006600"/>
                </a:solidFill>
                <a:latin typeface="Times New Roman" panose="02020603050405020304" pitchFamily="18" charset="0"/>
              </a:rPr>
              <a:t>位数据按照正确的排序</a:t>
            </a:r>
            <a:endParaRPr kumimoji="0" lang="el-GR" altLang="zh-CN" sz="2400">
              <a:latin typeface="Times New Roman" panose="02020603050405020304" pitchFamily="18" charset="0"/>
            </a:endParaRPr>
          </a:p>
        </p:txBody>
      </p:sp>
      <p:sp>
        <p:nvSpPr>
          <p:cNvPr id="191503" name="Line 15">
            <a:extLst>
              <a:ext uri="{FF2B5EF4-FFF2-40B4-BE49-F238E27FC236}">
                <a16:creationId xmlns:a16="http://schemas.microsoft.com/office/drawing/2014/main" id="{67EEFA8F-30BA-D245-93B0-9A5FAA5F5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4478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CN"/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5F04E295-31BF-7F4D-A269-3D7238C9E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098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CN"/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E69D846D-12FA-6343-BB86-A944DB26E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1066800" cy="36576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N"/>
          </a:p>
        </p:txBody>
      </p:sp>
      <p:sp>
        <p:nvSpPr>
          <p:cNvPr id="191506" name="Line 18">
            <a:extLst>
              <a:ext uri="{FF2B5EF4-FFF2-40B4-BE49-F238E27FC236}">
                <a16:creationId xmlns:a16="http://schemas.microsoft.com/office/drawing/2014/main" id="{246F1428-2404-FB45-89C0-22790CA04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1447800"/>
            <a:ext cx="1066800" cy="762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编号占位符 2">
            <a:extLst>
              <a:ext uri="{FF2B5EF4-FFF2-40B4-BE49-F238E27FC236}">
                <a16:creationId xmlns:a16="http://schemas.microsoft.com/office/drawing/2014/main" id="{FF048B2B-E34C-4A46-9ECE-CC3B32BD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6731" y="6240462"/>
            <a:ext cx="79533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F7311F0-A65A-7147-AB67-A3CB46ABC31D}" type="slidenum">
              <a:rPr kumimoji="0" lang="en-US" altLang="zh-CN" sz="18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34146" name="Text Box 2">
            <a:extLst>
              <a:ext uri="{FF2B5EF4-FFF2-40B4-BE49-F238E27FC236}">
                <a16:creationId xmlns:a16="http://schemas.microsoft.com/office/drawing/2014/main" id="{290DFEC4-4CB5-FE4A-888E-79B1AA6FA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4147" name="Text Box 3">
            <a:extLst>
              <a:ext uri="{FF2B5EF4-FFF2-40B4-BE49-F238E27FC236}">
                <a16:creationId xmlns:a16="http://schemas.microsoft.com/office/drawing/2014/main" id="{2B00D7F0-7733-C347-97AF-25D1C3BB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7BAE302F-3792-A241-B389-E4FFD7423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350838" cy="48387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2EE3F244-1FD5-764F-A57E-894DA13C0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19200"/>
            <a:ext cx="350838" cy="48387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91705353-62D1-4B46-9A25-2B8E9112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7C1DAE15-6116-4F48-9EE5-F81386F0A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219200"/>
            <a:ext cx="3508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9CDEE217-F47D-4B4D-8285-CFE15BB0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57200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Operation of radix sort-correctness</a:t>
            </a:r>
          </a:p>
        </p:txBody>
      </p:sp>
      <p:sp>
        <p:nvSpPr>
          <p:cNvPr id="134153" name="AutoShape 12">
            <a:extLst>
              <a:ext uri="{FF2B5EF4-FFF2-40B4-BE49-F238E27FC236}">
                <a16:creationId xmlns:a16="http://schemas.microsoft.com/office/drawing/2014/main" id="{512C6275-2618-8C48-AB3D-A1A13C9B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75" y="2895600"/>
            <a:ext cx="987425" cy="1323975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B2B2B2"/>
                </a:solidFill>
                <a:latin typeface="Times New Roman" panose="02020603050405020304" pitchFamily="18" charset="0"/>
              </a:rPr>
              <a:t>Stable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B2B2B2"/>
                </a:solidFill>
                <a:latin typeface="Times New Roman" panose="02020603050405020304" pitchFamily="18" charset="0"/>
              </a:rPr>
              <a:t>sort</a:t>
            </a:r>
          </a:p>
        </p:txBody>
      </p:sp>
      <p:sp>
        <p:nvSpPr>
          <p:cNvPr id="192526" name="Line 14">
            <a:extLst>
              <a:ext uri="{FF2B5EF4-FFF2-40B4-BE49-F238E27FC236}">
                <a16:creationId xmlns:a16="http://schemas.microsoft.com/office/drawing/2014/main" id="{FCF8EC1D-DC29-CD48-A7A7-C3B802108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56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CN"/>
          </a:p>
        </p:txBody>
      </p:sp>
      <p:sp>
        <p:nvSpPr>
          <p:cNvPr id="192527" name="Line 15">
            <a:extLst>
              <a:ext uri="{FF2B5EF4-FFF2-40B4-BE49-F238E27FC236}">
                <a16:creationId xmlns:a16="http://schemas.microsoft.com/office/drawing/2014/main" id="{30C0A123-4AAA-134E-8570-F85C2B471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105400"/>
            <a:ext cx="533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CN"/>
          </a:p>
        </p:txBody>
      </p:sp>
      <p:sp>
        <p:nvSpPr>
          <p:cNvPr id="192528" name="Line 16">
            <a:extLst>
              <a:ext uri="{FF2B5EF4-FFF2-40B4-BE49-F238E27FC236}">
                <a16:creationId xmlns:a16="http://schemas.microsoft.com/office/drawing/2014/main" id="{FB44A0E6-600C-6F4C-AFC9-C3E5D5A8A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733800"/>
            <a:ext cx="990600" cy="13716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N"/>
          </a:p>
        </p:txBody>
      </p:sp>
      <p:sp>
        <p:nvSpPr>
          <p:cNvPr id="192529" name="Line 17">
            <a:extLst>
              <a:ext uri="{FF2B5EF4-FFF2-40B4-BE49-F238E27FC236}">
                <a16:creationId xmlns:a16="http://schemas.microsoft.com/office/drawing/2014/main" id="{940950A8-5966-5847-997D-A7B1E0EE0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2895600"/>
            <a:ext cx="9906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CN"/>
          </a:p>
        </p:txBody>
      </p:sp>
      <p:sp>
        <p:nvSpPr>
          <p:cNvPr id="192531" name="Rectangle 19">
            <a:extLst>
              <a:ext uri="{FF2B5EF4-FFF2-40B4-BE49-F238E27FC236}">
                <a16:creationId xmlns:a16="http://schemas.microsoft.com/office/drawing/2014/main" id="{C397F597-8055-4644-BE16-635BB742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相同的</a:t>
            </a: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kumimoji="0" lang="zh-CN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位数据也按照正确的排序</a:t>
            </a:r>
            <a:endParaRPr kumimoji="0" lang="el-GR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34159" name="Text Box 9">
            <a:extLst>
              <a:ext uri="{FF2B5EF4-FFF2-40B4-BE49-F238E27FC236}">
                <a16:creationId xmlns:a16="http://schemas.microsoft.com/office/drawing/2014/main" id="{1230221F-0F92-FD42-B1BF-E95C8E1B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52625"/>
            <a:ext cx="421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看一下基数排序的正确性</a:t>
            </a:r>
            <a:endParaRPr kumimoji="0" lang="el-GR" altLang="zh-CN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60" name="Text Box 10">
            <a:extLst>
              <a:ext uri="{FF2B5EF4-FFF2-40B4-BE49-F238E27FC236}">
                <a16:creationId xmlns:a16="http://schemas.microsoft.com/office/drawing/2014/main" id="{E51A9F4F-970A-2447-B437-976A1295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38400"/>
            <a:ext cx="472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假设已经按照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t – 1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位进行排序</a:t>
            </a:r>
            <a:endParaRPr kumimoji="0" lang="el-GR" altLang="zh-CN" sz="24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61" name="Text Box 11">
            <a:extLst>
              <a:ext uri="{FF2B5EF4-FFF2-40B4-BE49-F238E27FC236}">
                <a16:creationId xmlns:a16="http://schemas.microsoft.com/office/drawing/2014/main" id="{F49777F3-5C40-3F4D-AE54-3EF1F5AD8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78275"/>
            <a:ext cx="368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现对</a:t>
            </a:r>
            <a:r>
              <a:rPr kumimoji="0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kumimoji="0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位进行排序</a:t>
            </a:r>
            <a:endParaRPr kumimoji="0" lang="el-GR" altLang="zh-CN" sz="2400" i="1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0FB99B6-9DBB-2B4C-90EA-9B6EBE13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453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不同的</a:t>
            </a:r>
            <a:r>
              <a:rPr kumimoji="0"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t</a:t>
            </a:r>
            <a:r>
              <a:rPr kumimoji="0" lang="zh-CN" altLang="en-US" sz="24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位数据按照正确的排序</a:t>
            </a:r>
            <a:endParaRPr kumimoji="0" lang="el-GR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1" grpId="0"/>
      <p:bldP spid="2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CBDE942C-8E0A-C749-A69D-679CA64E3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</a:p>
        </p:txBody>
      </p:sp>
      <p:sp>
        <p:nvSpPr>
          <p:cNvPr id="135170" name="Slide Number Placeholder 1">
            <a:extLst>
              <a:ext uri="{FF2B5EF4-FFF2-40B4-BE49-F238E27FC236}">
                <a16:creationId xmlns:a16="http://schemas.microsoft.com/office/drawing/2014/main" id="{8AB52767-955C-3740-9770-E3349AE99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C0086A-7A71-8142-A14D-E944AC382962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zh-CN" sz="1400"/>
          </a:p>
        </p:txBody>
      </p:sp>
      <p:pic>
        <p:nvPicPr>
          <p:cNvPr id="135171" name="图片 5">
            <a:extLst>
              <a:ext uri="{FF2B5EF4-FFF2-40B4-BE49-F238E27FC236}">
                <a16:creationId xmlns:a16="http://schemas.microsoft.com/office/drawing/2014/main" id="{02D82934-9217-AE49-B94C-CF519103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5" y="2169795"/>
            <a:ext cx="4741408" cy="44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26D2DA-FBD2-BE41-A971-F3D52BD05A95}"/>
              </a:ext>
            </a:extLst>
          </p:cNvPr>
          <p:cNvSpPr txBox="1"/>
          <p:nvPr/>
        </p:nvSpPr>
        <p:spPr>
          <a:xfrm>
            <a:off x="5047456" y="2169795"/>
            <a:ext cx="403542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kumimoji="1" lang="en-US" altLang="zh-CN" sz="2400" dirty="0">
                <a:latin typeface="Times New Roman" charset="0"/>
                <a:ea typeface="SimSun" charset="-122"/>
              </a:rPr>
              <a:t>L0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，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L1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。。。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L9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表用于存放每一位上相应的数据，即当比较第</a:t>
            </a:r>
            <a:r>
              <a:rPr kumimoji="1" lang="en-US" altLang="zh-CN" sz="2400" dirty="0" err="1">
                <a:latin typeface="Times New Roman" charset="0"/>
                <a:ea typeface="SimSun" charset="-122"/>
              </a:rPr>
              <a:t>i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位时，数据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a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的第</a:t>
            </a:r>
            <a:r>
              <a:rPr kumimoji="1" lang="en-US" altLang="zh-CN" sz="2400" dirty="0" err="1">
                <a:latin typeface="Times New Roman" charset="0"/>
                <a:ea typeface="SimSun" charset="-122"/>
              </a:rPr>
              <a:t>i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为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5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，则存放在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L5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中</a:t>
            </a:r>
            <a:endParaRPr kumimoji="1" lang="en-US" altLang="zh-CN" sz="2400" dirty="0">
              <a:latin typeface="Times New Roman" charset="0"/>
              <a:ea typeface="SimSun" charset="-12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kumimoji="1" lang="en-US" altLang="zh-CN" sz="2400" dirty="0">
                <a:latin typeface="Times New Roman" charset="0"/>
                <a:ea typeface="SimSun" charset="-122"/>
              </a:rPr>
              <a:t>L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按顺序存放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L0</a:t>
            </a:r>
            <a:r>
              <a:rPr kumimoji="1" lang="zh-CN" altLang="en-US" sz="2400" dirty="0">
                <a:latin typeface="Times New Roman" charset="0"/>
                <a:ea typeface="SimSun" charset="-122"/>
              </a:rPr>
              <a:t>一直到</a:t>
            </a:r>
            <a:r>
              <a:rPr kumimoji="1" lang="en-US" altLang="zh-CN" sz="2400" dirty="0">
                <a:latin typeface="Times New Roman" charset="0"/>
                <a:ea typeface="SimSun" charset="-122"/>
              </a:rPr>
              <a:t>L9</a:t>
            </a:r>
          </a:p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注：设置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L0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到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L9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charset="0"/>
                <a:ea typeface="SimSun" charset="-122"/>
              </a:rPr>
              <a:t>十个表的作用就在于避免排序</a:t>
            </a:r>
            <a:endParaRPr kumimoji="1" lang="en-US" altLang="zh-CN" sz="2400" dirty="0">
              <a:solidFill>
                <a:srgbClr val="FF0000"/>
              </a:solidFill>
              <a:latin typeface="Times New Roman" charset="0"/>
              <a:ea typeface="SimSun" charset="-122"/>
            </a:endParaRPr>
          </a:p>
          <a:p>
            <a:pPr>
              <a:defRPr/>
            </a:pPr>
            <a:endParaRPr kumimoji="1" lang="zh-CN" altLang="en-US" dirty="0">
              <a:latin typeface="Times New Roman" charset="0"/>
              <a:ea typeface="SimSun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8BA96B-1EC1-514A-8057-B13832F8BE02}"/>
              </a:ext>
            </a:extLst>
          </p:cNvPr>
          <p:cNvSpPr txBox="1"/>
          <p:nvPr/>
        </p:nvSpPr>
        <p:spPr>
          <a:xfrm>
            <a:off x="5026422" y="5124450"/>
            <a:ext cx="38989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latin typeface="Times New Roman" charset="0"/>
                <a:ea typeface="SimSun" charset="-122"/>
              </a:rPr>
              <a:t>可以从高到低位排序吗？</a:t>
            </a:r>
            <a:endParaRPr kumimoji="1" lang="en-US" altLang="zh-CN" sz="2400" dirty="0">
              <a:latin typeface="Times New Roman" charset="0"/>
              <a:ea typeface="SimSun" charset="-122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kumimoji="1" lang="zh-CN" altLang="en-US" sz="2400" dirty="0">
                <a:latin typeface="Times New Roman" charset="0"/>
                <a:ea typeface="SimSun" charset="-122"/>
              </a:rPr>
              <a:t>不能直接按上面的思路排，需要一种递归的方法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F25FCA42-C3E8-E147-9239-7ED9A10B3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1735EE4D-911E-2842-AFC1-4656EDBBD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092" y="2039031"/>
            <a:ext cx="8487908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算法时间复杂度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按迭代次数计算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算法空间复杂度（十个表，每个表都是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0n)=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37219" name="Slide Number Placeholder 1">
            <a:extLst>
              <a:ext uri="{FF2B5EF4-FFF2-40B4-BE49-F238E27FC236}">
                <a16:creationId xmlns:a16="http://schemas.microsoft.com/office/drawing/2014/main" id="{7FFB73F0-CD43-6146-AD1B-FCBD60865A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E546-84B3-FD4A-9EFB-30E996757947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编号占位符 4">
            <a:extLst>
              <a:ext uri="{FF2B5EF4-FFF2-40B4-BE49-F238E27FC236}">
                <a16:creationId xmlns:a16="http://schemas.microsoft.com/office/drawing/2014/main" id="{93779E5A-7407-9047-A36E-96EDE3AA7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73F3A2-91F3-6448-99AA-4C535DC0122A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C4EDFD3C-F7DB-2F42-BC65-BF68629BE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834" y="2001810"/>
            <a:ext cx="8380412" cy="41148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0" lang="zh-CN" altLang="en-US" dirty="0">
                <a:solidFill>
                  <a:srgbClr val="FF0000"/>
                </a:solidFill>
                <a:sym typeface="Symbol" pitchFamily="2" charset="2"/>
              </a:rPr>
              <a:t>列举法</a:t>
            </a:r>
            <a:r>
              <a:rPr kumimoji="0" lang="en-US" altLang="zh-CN" dirty="0">
                <a:solidFill>
                  <a:srgbClr val="FF0000"/>
                </a:solidFill>
                <a:sym typeface="Symbol" pitchFamily="2" charset="2"/>
              </a:rPr>
              <a:t>: </a:t>
            </a:r>
            <a:r>
              <a:rPr kumimoji="0" lang="zh-CN" altLang="en-US" sz="2800" dirty="0">
                <a:sym typeface="Symbol" pitchFamily="2" charset="2"/>
              </a:rPr>
              <a:t>列出集合中的全体元素，元素之间用逗号分开，然后用花括号括</a:t>
            </a:r>
            <a:r>
              <a:rPr kumimoji="0" lang="zh-CN" altLang="en-US" sz="2800" dirty="0" smtClean="0">
                <a:sym typeface="Symbol" pitchFamily="2" charset="2"/>
              </a:rPr>
              <a:t>起来</a:t>
            </a:r>
            <a:endParaRPr kumimoji="0" lang="zh-CN" altLang="en-US" sz="2800" dirty="0">
              <a:sym typeface="Symbol" pitchFamily="2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sym typeface="Symbol" pitchFamily="2" charset="2"/>
              </a:rPr>
              <a:t>    </a:t>
            </a:r>
            <a:r>
              <a:rPr kumimoji="0" lang="zh-CN" altLang="en-US" sz="2400" dirty="0">
                <a:sym typeface="Symbol" pitchFamily="2" charset="2"/>
              </a:rPr>
              <a:t>   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sym typeface="Symbol" pitchFamily="2" charset="2"/>
              </a:rPr>
              <a:t>如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={ 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, 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}, 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={0,1,2,…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}</a:t>
            </a:r>
            <a:endParaRPr kumimoji="0" lang="zh-CN" altLang="en-US" sz="2400" dirty="0">
              <a:solidFill>
                <a:srgbClr val="000066"/>
              </a:solidFill>
              <a:latin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itchFamily="2" charset="2"/>
              </a:rPr>
              <a:t>描述法：</a:t>
            </a:r>
            <a:r>
              <a:rPr kumimoji="0" lang="zh-CN" altLang="en-US" sz="2800" dirty="0">
                <a:latin typeface="Times New Roman" panose="02020603050405020304" pitchFamily="18" charset="0"/>
                <a:sym typeface="Symbol" pitchFamily="2" charset="2"/>
              </a:rPr>
              <a:t>用谓词</a:t>
            </a:r>
            <a:r>
              <a:rPr kumimoji="0" lang="en-US" altLang="zh-CN" sz="2800" b="1" i="1" dirty="0">
                <a:latin typeface="Times New Roman" panose="02020603050405020304" pitchFamily="18" charset="0"/>
                <a:sym typeface="Symbol" pitchFamily="2" charset="2"/>
              </a:rPr>
              <a:t>P(x)</a:t>
            </a:r>
            <a:r>
              <a:rPr kumimoji="0" lang="zh-CN" altLang="en-US" sz="2800" dirty="0">
                <a:latin typeface="Times New Roman" panose="02020603050405020304" pitchFamily="18" charset="0"/>
                <a:sym typeface="Symbol" pitchFamily="2" charset="2"/>
              </a:rPr>
              <a:t>表示</a:t>
            </a:r>
            <a:r>
              <a:rPr kumimoji="0" lang="en-US" altLang="zh-CN" sz="2800" dirty="0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zh-CN" altLang="en-US" sz="2800" dirty="0">
                <a:latin typeface="Times New Roman" panose="02020603050405020304" pitchFamily="18" charset="0"/>
                <a:sym typeface="Symbol" pitchFamily="2" charset="2"/>
              </a:rPr>
              <a:t>具有性质</a:t>
            </a:r>
            <a:r>
              <a:rPr kumimoji="0" lang="en-US" altLang="zh-CN" sz="2800" dirty="0">
                <a:latin typeface="Times New Roman" panose="02020603050405020304" pitchFamily="18" charset="0"/>
                <a:sym typeface="Symbol" pitchFamily="2" charset="2"/>
              </a:rPr>
              <a:t>P</a:t>
            </a:r>
            <a:r>
              <a:rPr kumimoji="0" lang="zh-CN" altLang="en-US" sz="2800" dirty="0">
                <a:latin typeface="Times New Roman" panose="02020603050405020304" pitchFamily="18" charset="0"/>
                <a:sym typeface="Symbol" pitchFamily="2" charset="2"/>
              </a:rPr>
              <a:t>，用 </a:t>
            </a:r>
            <a:r>
              <a:rPr kumimoji="0" lang="en-US" altLang="zh-CN" sz="2800" dirty="0" smtClean="0">
                <a:latin typeface="Times New Roman" panose="02020603050405020304" pitchFamily="18" charset="0"/>
              </a:rPr>
              <a:t>{</a:t>
            </a:r>
            <a:r>
              <a:rPr kumimoji="0" lang="en-US" altLang="zh-CN" sz="2800" i="1" dirty="0" smtClean="0">
                <a:latin typeface="Times New Roman" panose="02020603050405020304" pitchFamily="18" charset="0"/>
              </a:rPr>
              <a:t>x 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|</a:t>
            </a:r>
            <a:r>
              <a:rPr kumimoji="0" lang="en-US" altLang="zh-CN" sz="2800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0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0" lang="en-US" altLang="zh-CN" sz="2800" dirty="0">
                <a:latin typeface="Times New Roman" panose="02020603050405020304" pitchFamily="18" charset="0"/>
              </a:rPr>
              <a:t>) }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表示具有性质</a:t>
            </a:r>
            <a:r>
              <a:rPr kumimoji="0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0" lang="zh-CN" altLang="en-US" sz="2800" dirty="0">
                <a:latin typeface="Times New Roman" panose="02020603050405020304" pitchFamily="18" charset="0"/>
              </a:rPr>
              <a:t>的所有元素组成的</a:t>
            </a:r>
            <a:r>
              <a:rPr kumimoji="0" lang="zh-CN" altLang="en-US" sz="2800" dirty="0" smtClean="0">
                <a:latin typeface="Times New Roman" panose="02020603050405020304" pitchFamily="18" charset="0"/>
              </a:rPr>
              <a:t>集合</a:t>
            </a:r>
            <a:endParaRPr kumimoji="0" lang="zh-CN" altLang="en-US" sz="28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	    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如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=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{ 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x 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|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</a:rPr>
              <a:t> x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是自然数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800" dirty="0">
                <a:latin typeface="Times New Roman" panose="02020603050405020304" pitchFamily="18" charset="0"/>
              </a:rPr>
              <a:t>说明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(1) 集合中的元素各不相同. 如, {1,2,3}={1,1,2,3}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(2) 集合中的元素没有次序. 如, 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{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1,2,3}={3,1,2}={1,3,1,2,2}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(3) 有时两种方法都适用, 可根据需要选用.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0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3ED33114-FBB7-9045-B8B0-157A71568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不相交集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(Disjoint Sets) </a:t>
            </a:r>
          </a:p>
        </p:txBody>
      </p:sp>
      <p:sp>
        <p:nvSpPr>
          <p:cNvPr id="139266" name="Rectangle 3">
            <a:extLst>
              <a:ext uri="{FF2B5EF4-FFF2-40B4-BE49-F238E27FC236}">
                <a16:creationId xmlns:a16="http://schemas.microsoft.com/office/drawing/2014/main" id="{1083A339-5B5F-0A47-823A-54129F2AF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2022022"/>
            <a:ext cx="8245475" cy="41148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假设有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个元素，被分成若干个集合。例如</a:t>
            </a:r>
            <a:r>
              <a:rPr lang="en-US" altLang="zh-CN" dirty="0">
                <a:latin typeface="Times New Roman" panose="02020603050405020304" pitchFamily="18" charset="0"/>
              </a:rPr>
              <a:t>S={1,2,…11}</a:t>
            </a:r>
            <a:r>
              <a:rPr lang="zh-CN" altLang="en-US" dirty="0">
                <a:latin typeface="Times New Roman" panose="02020603050405020304" pitchFamily="18" charset="0"/>
              </a:rPr>
              <a:t>分成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个子集</a:t>
            </a:r>
            <a:r>
              <a:rPr lang="en-US" altLang="zh-CN" dirty="0">
                <a:latin typeface="Times New Roman" panose="02020603050405020304" pitchFamily="18" charset="0"/>
              </a:rPr>
              <a:t>1:{1,7,10,11}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3:{2,3,5,6}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8:{4,8}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9:{9}</a:t>
            </a:r>
            <a:r>
              <a:rPr lang="zh-CN" altLang="en-US" dirty="0">
                <a:latin typeface="Times New Roman" panose="02020603050405020304" pitchFamily="18" charset="0"/>
              </a:rPr>
              <a:t>并分别命名。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事实上，每个子集可以用树表示，除根节点外，每个节点都有指针指向父节点。上例可以用树表示为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39267" name="Slide Number Placeholder 1">
            <a:extLst>
              <a:ext uri="{FF2B5EF4-FFF2-40B4-BE49-F238E27FC236}">
                <a16:creationId xmlns:a16="http://schemas.microsoft.com/office/drawing/2014/main" id="{ACEDE187-4CAB-4340-9699-A170C9AFEC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2B9E8-0CB8-C643-A973-F306D5692C85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E9277210-E5B0-6040-BA52-50B6CC2B8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不相交集</a:t>
            </a:r>
            <a:r>
              <a:rPr lang="en-US" altLang="zh-CN" dirty="0">
                <a:latin typeface="Times New Roman" panose="02020603050405020304" pitchFamily="18" charset="0"/>
              </a:rPr>
              <a:t>(Disjoint Sets) </a:t>
            </a:r>
          </a:p>
        </p:txBody>
      </p:sp>
      <p:sp>
        <p:nvSpPr>
          <p:cNvPr id="127020" name="Oval 44">
            <a:extLst>
              <a:ext uri="{FF2B5EF4-FFF2-40B4-BE49-F238E27FC236}">
                <a16:creationId xmlns:a16="http://schemas.microsoft.com/office/drawing/2014/main" id="{004E9267-D2E9-0D40-91FE-A9FC9BD4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418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27021" name="Oval 45">
            <a:extLst>
              <a:ext uri="{FF2B5EF4-FFF2-40B4-BE49-F238E27FC236}">
                <a16:creationId xmlns:a16="http://schemas.microsoft.com/office/drawing/2014/main" id="{200180C0-75FD-9F42-AEA1-D67A21C18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11</a:t>
            </a:r>
          </a:p>
        </p:txBody>
      </p:sp>
      <p:sp>
        <p:nvSpPr>
          <p:cNvPr id="127022" name="Oval 46">
            <a:extLst>
              <a:ext uri="{FF2B5EF4-FFF2-40B4-BE49-F238E27FC236}">
                <a16:creationId xmlns:a16="http://schemas.microsoft.com/office/drawing/2014/main" id="{00B34306-0507-EA40-A206-3BB7C3E2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610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10</a:t>
            </a:r>
          </a:p>
        </p:txBody>
      </p:sp>
      <p:sp>
        <p:nvSpPr>
          <p:cNvPr id="127023" name="Oval 47">
            <a:extLst>
              <a:ext uri="{FF2B5EF4-FFF2-40B4-BE49-F238E27FC236}">
                <a16:creationId xmlns:a16="http://schemas.microsoft.com/office/drawing/2014/main" id="{B75D6FF5-5226-B84F-897A-32001CCC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5610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127024" name="Freeform 48">
            <a:extLst>
              <a:ext uri="{FF2B5EF4-FFF2-40B4-BE49-F238E27FC236}">
                <a16:creationId xmlns:a16="http://schemas.microsoft.com/office/drawing/2014/main" id="{3AA7DF8A-F59E-B147-AFA9-CF71B9A54272}"/>
              </a:ext>
            </a:extLst>
          </p:cNvPr>
          <p:cNvSpPr>
            <a:spLocks/>
          </p:cNvSpPr>
          <p:nvPr/>
        </p:nvSpPr>
        <p:spPr bwMode="auto">
          <a:xfrm>
            <a:off x="2819400" y="4719638"/>
            <a:ext cx="174625" cy="850900"/>
          </a:xfrm>
          <a:custGeom>
            <a:avLst/>
            <a:gdLst>
              <a:gd name="T0" fmla="*/ 0 w 110"/>
              <a:gd name="T1" fmla="*/ 2147483646 h 536"/>
              <a:gd name="T2" fmla="*/ 2147483646 w 110"/>
              <a:gd name="T3" fmla="*/ 0 h 5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" h="536">
                <a:moveTo>
                  <a:pt x="0" y="536"/>
                </a:moveTo>
                <a:lnTo>
                  <a:pt x="1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25" name="Freeform 49">
            <a:extLst>
              <a:ext uri="{FF2B5EF4-FFF2-40B4-BE49-F238E27FC236}">
                <a16:creationId xmlns:a16="http://schemas.microsoft.com/office/drawing/2014/main" id="{D7A63D04-F329-B04F-9301-16793580DEEF}"/>
              </a:ext>
            </a:extLst>
          </p:cNvPr>
          <p:cNvSpPr>
            <a:spLocks/>
          </p:cNvSpPr>
          <p:nvPr/>
        </p:nvSpPr>
        <p:spPr bwMode="auto">
          <a:xfrm>
            <a:off x="3152775" y="4665663"/>
            <a:ext cx="371475" cy="889000"/>
          </a:xfrm>
          <a:custGeom>
            <a:avLst/>
            <a:gdLst>
              <a:gd name="T0" fmla="*/ 2147483646 w 234"/>
              <a:gd name="T1" fmla="*/ 2147483646 h 560"/>
              <a:gd name="T2" fmla="*/ 0 w 234"/>
              <a:gd name="T3" fmla="*/ 0 h 56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4" h="560">
                <a:moveTo>
                  <a:pt x="234" y="56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26" name="Freeform 50">
            <a:extLst>
              <a:ext uri="{FF2B5EF4-FFF2-40B4-BE49-F238E27FC236}">
                <a16:creationId xmlns:a16="http://schemas.microsoft.com/office/drawing/2014/main" id="{24D42E87-E40C-2142-9EED-50A13269C394}"/>
              </a:ext>
            </a:extLst>
          </p:cNvPr>
          <p:cNvSpPr>
            <a:spLocks/>
          </p:cNvSpPr>
          <p:nvPr/>
        </p:nvSpPr>
        <p:spPr bwMode="auto">
          <a:xfrm>
            <a:off x="2041525" y="4652963"/>
            <a:ext cx="815975" cy="933450"/>
          </a:xfrm>
          <a:custGeom>
            <a:avLst/>
            <a:gdLst>
              <a:gd name="T0" fmla="*/ 0 w 514"/>
              <a:gd name="T1" fmla="*/ 2147483646 h 588"/>
              <a:gd name="T2" fmla="*/ 2147483646 w 514"/>
              <a:gd name="T3" fmla="*/ 0 h 5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4" h="588">
                <a:moveTo>
                  <a:pt x="0" y="588"/>
                </a:moveTo>
                <a:lnTo>
                  <a:pt x="51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27" name="Oval 51">
            <a:extLst>
              <a:ext uri="{FF2B5EF4-FFF2-40B4-BE49-F238E27FC236}">
                <a16:creationId xmlns:a16="http://schemas.microsoft.com/office/drawing/2014/main" id="{574D7994-EF07-034C-A4B7-091B708E9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48307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27028" name="Oval 52">
            <a:extLst>
              <a:ext uri="{FF2B5EF4-FFF2-40B4-BE49-F238E27FC236}">
                <a16:creationId xmlns:a16="http://schemas.microsoft.com/office/drawing/2014/main" id="{473697FE-D18F-224B-8C41-93197044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55229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127029" name="Oval 53">
            <a:extLst>
              <a:ext uri="{FF2B5EF4-FFF2-40B4-BE49-F238E27FC236}">
                <a16:creationId xmlns:a16="http://schemas.microsoft.com/office/drawing/2014/main" id="{F7A82663-2776-3E4A-8A91-4A3BE196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5451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127030" name="Oval 54">
            <a:extLst>
              <a:ext uri="{FF2B5EF4-FFF2-40B4-BE49-F238E27FC236}">
                <a16:creationId xmlns:a16="http://schemas.microsoft.com/office/drawing/2014/main" id="{727C9CCC-A20D-EC43-AE36-5010D07D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3" y="41100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127031" name="Freeform 55">
            <a:extLst>
              <a:ext uri="{FF2B5EF4-FFF2-40B4-BE49-F238E27FC236}">
                <a16:creationId xmlns:a16="http://schemas.microsoft.com/office/drawing/2014/main" id="{CE0AD615-4AA8-5C41-A364-011DD512EEDE}"/>
              </a:ext>
            </a:extLst>
          </p:cNvPr>
          <p:cNvSpPr>
            <a:spLocks/>
          </p:cNvSpPr>
          <p:nvPr/>
        </p:nvSpPr>
        <p:spPr bwMode="auto">
          <a:xfrm>
            <a:off x="4416425" y="5192713"/>
            <a:ext cx="177800" cy="361950"/>
          </a:xfrm>
          <a:custGeom>
            <a:avLst/>
            <a:gdLst>
              <a:gd name="T0" fmla="*/ 0 w 112"/>
              <a:gd name="T1" fmla="*/ 2147483646 h 228"/>
              <a:gd name="T2" fmla="*/ 2147483646 w 112"/>
              <a:gd name="T3" fmla="*/ 0 h 22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2" h="228">
                <a:moveTo>
                  <a:pt x="0" y="228"/>
                </a:moveTo>
                <a:lnTo>
                  <a:pt x="1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32" name="Freeform 56">
            <a:extLst>
              <a:ext uri="{FF2B5EF4-FFF2-40B4-BE49-F238E27FC236}">
                <a16:creationId xmlns:a16="http://schemas.microsoft.com/office/drawing/2014/main" id="{FE150A59-F3C0-9347-BC87-33140BEDFF2C}"/>
              </a:ext>
            </a:extLst>
          </p:cNvPr>
          <p:cNvSpPr>
            <a:spLocks/>
          </p:cNvSpPr>
          <p:nvPr/>
        </p:nvSpPr>
        <p:spPr bwMode="auto">
          <a:xfrm>
            <a:off x="4837113" y="5137150"/>
            <a:ext cx="254000" cy="374650"/>
          </a:xfrm>
          <a:custGeom>
            <a:avLst/>
            <a:gdLst>
              <a:gd name="T0" fmla="*/ 2147483646 w 160"/>
              <a:gd name="T1" fmla="*/ 2147483646 h 236"/>
              <a:gd name="T2" fmla="*/ 0 w 160"/>
              <a:gd name="T3" fmla="*/ 0 h 2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0" h="236">
                <a:moveTo>
                  <a:pt x="160" y="23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33" name="Freeform 57">
            <a:extLst>
              <a:ext uri="{FF2B5EF4-FFF2-40B4-BE49-F238E27FC236}">
                <a16:creationId xmlns:a16="http://schemas.microsoft.com/office/drawing/2014/main" id="{2DBBE280-6BD6-F84B-A757-7A67850BA16E}"/>
              </a:ext>
            </a:extLst>
          </p:cNvPr>
          <p:cNvSpPr>
            <a:spLocks/>
          </p:cNvSpPr>
          <p:nvPr/>
        </p:nvSpPr>
        <p:spPr bwMode="auto">
          <a:xfrm>
            <a:off x="4694238" y="4487863"/>
            <a:ext cx="4762" cy="339725"/>
          </a:xfrm>
          <a:custGeom>
            <a:avLst/>
            <a:gdLst>
              <a:gd name="T0" fmla="*/ 2147483646 w 3"/>
              <a:gd name="T1" fmla="*/ 2147483646 h 214"/>
              <a:gd name="T2" fmla="*/ 0 w 3"/>
              <a:gd name="T3" fmla="*/ 0 h 2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14">
                <a:moveTo>
                  <a:pt x="3" y="21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7034" name="Oval 58">
            <a:extLst>
              <a:ext uri="{FF2B5EF4-FFF2-40B4-BE49-F238E27FC236}">
                <a16:creationId xmlns:a16="http://schemas.microsoft.com/office/drawing/2014/main" id="{7CF30B77-10EF-1E4B-9921-469BA46C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55451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9</a:t>
            </a:r>
          </a:p>
        </p:txBody>
      </p:sp>
      <p:sp>
        <p:nvSpPr>
          <p:cNvPr id="127035" name="Oval 59">
            <a:extLst>
              <a:ext uri="{FF2B5EF4-FFF2-40B4-BE49-F238E27FC236}">
                <a16:creationId xmlns:a16="http://schemas.microsoft.com/office/drawing/2014/main" id="{3A7FA099-6442-FA45-A031-59499B2A6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43259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127036" name="Oval 60">
            <a:extLst>
              <a:ext uri="{FF2B5EF4-FFF2-40B4-BE49-F238E27FC236}">
                <a16:creationId xmlns:a16="http://schemas.microsoft.com/office/drawing/2014/main" id="{0DDC23E9-E3D6-EC40-91A7-283B9B68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545138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127037" name="Freeform 61">
            <a:extLst>
              <a:ext uri="{FF2B5EF4-FFF2-40B4-BE49-F238E27FC236}">
                <a16:creationId xmlns:a16="http://schemas.microsoft.com/office/drawing/2014/main" id="{BFD4BE47-B3FD-1248-95B3-5F2C11075162}"/>
              </a:ext>
            </a:extLst>
          </p:cNvPr>
          <p:cNvSpPr>
            <a:spLocks/>
          </p:cNvSpPr>
          <p:nvPr/>
        </p:nvSpPr>
        <p:spPr bwMode="auto">
          <a:xfrm>
            <a:off x="6038850" y="4703763"/>
            <a:ext cx="174625" cy="850900"/>
          </a:xfrm>
          <a:custGeom>
            <a:avLst/>
            <a:gdLst>
              <a:gd name="T0" fmla="*/ 0 w 110"/>
              <a:gd name="T1" fmla="*/ 2147483646 h 536"/>
              <a:gd name="T2" fmla="*/ 2147483646 w 110"/>
              <a:gd name="T3" fmla="*/ 0 h 5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" h="536">
                <a:moveTo>
                  <a:pt x="0" y="536"/>
                </a:moveTo>
                <a:lnTo>
                  <a:pt x="1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40308" name="Content Placeholder 1">
            <a:extLst>
              <a:ext uri="{FF2B5EF4-FFF2-40B4-BE49-F238E27FC236}">
                <a16:creationId xmlns:a16="http://schemas.microsoft.com/office/drawing/2014/main" id="{C33667CB-A4BC-FF40-91D4-7C70C8D9F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2163" y="2052638"/>
            <a:ext cx="8441644" cy="15151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个子集</a:t>
            </a:r>
            <a:r>
              <a:rPr lang="en-US" altLang="zh-CN" dirty="0">
                <a:latin typeface="Times New Roman" panose="02020603050405020304" pitchFamily="18" charset="0"/>
              </a:rPr>
              <a:t>1:{1,7,10,11}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3:{2,3,5,6}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8:{4,8}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9:{9}</a:t>
            </a:r>
            <a:r>
              <a:rPr lang="zh-CN" altLang="en-US" dirty="0">
                <a:latin typeface="Times New Roman" panose="02020603050405020304" pitchFamily="18" charset="0"/>
              </a:rPr>
              <a:t>并分别命名。</a:t>
            </a:r>
          </a:p>
        </p:txBody>
      </p:sp>
      <p:sp>
        <p:nvSpPr>
          <p:cNvPr id="140309" name="Slide Number Placeholder 2">
            <a:extLst>
              <a:ext uri="{FF2B5EF4-FFF2-40B4-BE49-F238E27FC236}">
                <a16:creationId xmlns:a16="http://schemas.microsoft.com/office/drawing/2014/main" id="{FA8AA460-6421-5F41-860E-64EB00E12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85078-5FE1-154E-8061-454048F61983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0" grpId="0" animBg="1"/>
      <p:bldP spid="127021" grpId="0" animBg="1"/>
      <p:bldP spid="127022" grpId="0" animBg="1"/>
      <p:bldP spid="127023" grpId="0" animBg="1"/>
      <p:bldP spid="127027" grpId="0" animBg="1"/>
      <p:bldP spid="127028" grpId="0" animBg="1"/>
      <p:bldP spid="127029" grpId="0" animBg="1"/>
      <p:bldP spid="127030" grpId="0" animBg="1"/>
      <p:bldP spid="127034" grpId="0" animBg="1"/>
      <p:bldP spid="127035" grpId="0" animBg="1"/>
      <p:bldP spid="12703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24" name="Rectangle 24">
            <a:extLst>
              <a:ext uri="{FF2B5EF4-FFF2-40B4-BE49-F238E27FC236}">
                <a16:creationId xmlns:a16="http://schemas.microsoft.com/office/drawing/2014/main" id="{A83AD3EB-B45E-134C-A28C-F62923592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3879" y="2082800"/>
            <a:ext cx="8410121" cy="4525963"/>
          </a:xfrm>
          <a:noFill/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假如要执行如下计算任务：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FIND(x): </a:t>
            </a:r>
            <a:r>
              <a:rPr lang="zh-CN" altLang="en-US" sz="2400" dirty="0">
                <a:latin typeface="Times New Roman" panose="02020603050405020304" pitchFamily="18" charset="0"/>
              </a:rPr>
              <a:t>寻找包含元素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的集合的名字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UNION(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dirty="0">
                <a:latin typeface="Times New Roman" panose="02020603050405020304" pitchFamily="18" charset="0"/>
              </a:rPr>
              <a:t>): </a:t>
            </a:r>
            <a:r>
              <a:rPr lang="zh-CN" altLang="en-US" sz="2400" dirty="0">
                <a:latin typeface="Times New Roman" panose="02020603050405020304" pitchFamily="18" charset="0"/>
              </a:rPr>
              <a:t>将包含元素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的两个集合合并，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重命名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记</a:t>
            </a:r>
            <a:r>
              <a:rPr lang="en-US" altLang="zh-CN" sz="2400" dirty="0">
                <a:latin typeface="Times New Roman" panose="02020603050405020304" pitchFamily="18" charset="0"/>
              </a:rPr>
              <a:t>root(x)</a:t>
            </a:r>
            <a:r>
              <a:rPr lang="zh-CN" altLang="en-US" sz="2400" dirty="0">
                <a:latin typeface="Times New Roman" panose="02020603050405020304" pitchFamily="18" charset="0"/>
              </a:rPr>
              <a:t>为包含元素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的树的根，则</a:t>
            </a:r>
            <a:r>
              <a:rPr lang="en-US" altLang="zh-CN" sz="2400" dirty="0">
                <a:latin typeface="Times New Roman" panose="02020603050405020304" pitchFamily="18" charset="0"/>
              </a:rPr>
              <a:t>FIND(x)</a:t>
            </a:r>
            <a:r>
              <a:rPr lang="zh-CN" altLang="en-US" sz="2400" dirty="0">
                <a:latin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</a:rPr>
              <a:t>root(x).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执行合并</a:t>
            </a:r>
            <a:r>
              <a:rPr lang="en-US" altLang="zh-CN" sz="2400" dirty="0">
                <a:latin typeface="Times New Roman" panose="02020603050405020304" pitchFamily="18" charset="0"/>
              </a:rPr>
              <a:t>UNION(x, y)</a:t>
            </a:r>
            <a:r>
              <a:rPr lang="zh-CN" altLang="en-US" sz="2400" dirty="0">
                <a:latin typeface="Times New Roman" panose="02020603050405020304" pitchFamily="18" charset="0"/>
              </a:rPr>
              <a:t>时，首先依据</a:t>
            </a:r>
            <a:r>
              <a:rPr lang="en-US" altLang="zh-CN" sz="2400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</a:rPr>
              <a:t>root(x),</a:t>
            </a:r>
            <a:r>
              <a:rPr lang="zh-CN" altLang="en-US" sz="2400" dirty="0">
                <a:latin typeface="Times New Roman" panose="02020603050405020304" pitchFamily="18" charset="0"/>
              </a:rPr>
              <a:t>记为</a:t>
            </a:r>
            <a:r>
              <a:rPr lang="en-US" altLang="zh-CN" sz="2400" dirty="0">
                <a:latin typeface="Times New Roman" panose="02020603050405020304" pitchFamily="18" charset="0"/>
              </a:rPr>
              <a:t>u,</a:t>
            </a:r>
            <a:r>
              <a:rPr lang="zh-CN" altLang="en-US" sz="2400" dirty="0">
                <a:latin typeface="Times New Roman" panose="02020603050405020304" pitchFamily="18" charset="0"/>
              </a:rPr>
              <a:t>依据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</a:rPr>
              <a:t>root(y)</a:t>
            </a:r>
            <a:r>
              <a:rPr lang="zh-CN" altLang="en-US" sz="2400" dirty="0">
                <a:latin typeface="Times New Roman" panose="02020603050405020304" pitchFamily="18" charset="0"/>
              </a:rPr>
              <a:t>，记为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；然后，将</a:t>
            </a: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指向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优点：简单明了</a:t>
            </a: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缺点：多次合并后，树高度可能很大，查找困难。</a:t>
            </a:r>
          </a:p>
        </p:txBody>
      </p:sp>
      <p:sp>
        <p:nvSpPr>
          <p:cNvPr id="142338" name="Slide Number Placeholder 1">
            <a:extLst>
              <a:ext uri="{FF2B5EF4-FFF2-40B4-BE49-F238E27FC236}">
                <a16:creationId xmlns:a16="http://schemas.microsoft.com/office/drawing/2014/main" id="{34A1DCFD-452D-B448-A487-4C5CD2DB2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D307CF-DD1D-094D-968A-CE59CADAA6D8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8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8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80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>
            <a:extLst>
              <a:ext uri="{FF2B5EF4-FFF2-40B4-BE49-F238E27FC236}">
                <a16:creationId xmlns:a16="http://schemas.microsoft.com/office/drawing/2014/main" id="{BAD1BD33-10E8-4C43-AED2-B35858527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917575"/>
            <a:ext cx="4224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例：初始状态：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{1},{2},…,{n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}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9034" name="Text Box 10">
            <a:extLst>
              <a:ext uri="{FF2B5EF4-FFF2-40B4-BE49-F238E27FC236}">
                <a16:creationId xmlns:a16="http://schemas.microsoft.com/office/drawing/2014/main" id="{7CA75BE4-C5D1-BE43-B511-347B3D34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058988"/>
            <a:ext cx="8273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执行合并序列：</a:t>
            </a:r>
            <a:r>
              <a:rPr kumimoji="0" lang="en-US" altLang="zh-CN" sz="2200" dirty="0">
                <a:latin typeface="Times New Roman" panose="02020603050405020304" pitchFamily="18" charset="0"/>
              </a:rPr>
              <a:t>UNION(1,2),UNION(2,3),…UNION(n-1,n</a:t>
            </a:r>
            <a:r>
              <a:rPr kumimoji="0" lang="en-US" altLang="zh-CN" sz="2200" dirty="0" smtClean="0">
                <a:latin typeface="Times New Roman" panose="02020603050405020304" pitchFamily="18" charset="0"/>
              </a:rPr>
              <a:t>)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，得到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5850" y="1362911"/>
            <a:ext cx="3276600" cy="420688"/>
            <a:chOff x="2286000" y="1524000"/>
            <a:chExt cx="3276600" cy="420688"/>
          </a:xfrm>
        </p:grpSpPr>
        <p:sp>
          <p:nvSpPr>
            <p:cNvPr id="129028" name="Oval 4">
              <a:extLst>
                <a:ext uri="{FF2B5EF4-FFF2-40B4-BE49-F238E27FC236}">
                  <a16:creationId xmlns:a16="http://schemas.microsoft.com/office/drawing/2014/main" id="{965DA09F-36B0-8941-A3C1-7E084BC4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5636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1</a:t>
              </a:r>
            </a:p>
          </p:txBody>
        </p:sp>
        <p:sp>
          <p:nvSpPr>
            <p:cNvPr id="129029" name="Oval 5">
              <a:extLst>
                <a:ext uri="{FF2B5EF4-FFF2-40B4-BE49-F238E27FC236}">
                  <a16:creationId xmlns:a16="http://schemas.microsoft.com/office/drawing/2014/main" id="{952D0715-4A27-C64C-A978-C3DCD4134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400" y="15636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2</a:t>
              </a:r>
            </a:p>
          </p:txBody>
        </p:sp>
        <p:sp>
          <p:nvSpPr>
            <p:cNvPr id="129031" name="Oval 7">
              <a:extLst>
                <a:ext uri="{FF2B5EF4-FFF2-40B4-BE49-F238E27FC236}">
                  <a16:creationId xmlns:a16="http://schemas.microsoft.com/office/drawing/2014/main" id="{90B78854-C505-E745-AC4C-86550F4E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0" y="15636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n-1</a:t>
              </a:r>
            </a:p>
          </p:txBody>
        </p:sp>
        <p:sp>
          <p:nvSpPr>
            <p:cNvPr id="129032" name="Text Box 8">
              <a:extLst>
                <a:ext uri="{FF2B5EF4-FFF2-40B4-BE49-F238E27FC236}">
                  <a16:creationId xmlns:a16="http://schemas.microsoft.com/office/drawing/2014/main" id="{3B0BB56F-9478-0D43-ACF1-EC5AFDF96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925" y="1524000"/>
              <a:ext cx="412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…</a:t>
              </a:r>
            </a:p>
          </p:txBody>
        </p:sp>
        <p:sp>
          <p:nvSpPr>
            <p:cNvPr id="129040" name="Oval 16">
              <a:extLst>
                <a:ext uri="{FF2B5EF4-FFF2-40B4-BE49-F238E27FC236}">
                  <a16:creationId xmlns:a16="http://schemas.microsoft.com/office/drawing/2014/main" id="{75D59BB7-5AF3-154A-B95A-A11FFDE3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55575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latin typeface="Times New Roman" charset="0"/>
                  <a:ea typeface="SimSun" charset="-122"/>
                </a:rPr>
                <a:t>n</a:t>
              </a:r>
            </a:p>
          </p:txBody>
        </p:sp>
      </p:grpSp>
      <p:sp>
        <p:nvSpPr>
          <p:cNvPr id="129041" name="Oval 17">
            <a:extLst>
              <a:ext uri="{FF2B5EF4-FFF2-40B4-BE49-F238E27FC236}">
                <a16:creationId xmlns:a16="http://schemas.microsoft.com/office/drawing/2014/main" id="{93CA9012-7244-8E44-9C79-67D88A04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29042" name="Oval 18">
            <a:extLst>
              <a:ext uri="{FF2B5EF4-FFF2-40B4-BE49-F238E27FC236}">
                <a16:creationId xmlns:a16="http://schemas.microsoft.com/office/drawing/2014/main" id="{3DD562E7-7977-E043-A2CD-8991CE12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29043" name="Oval 19">
            <a:extLst>
              <a:ext uri="{FF2B5EF4-FFF2-40B4-BE49-F238E27FC236}">
                <a16:creationId xmlns:a16="http://schemas.microsoft.com/office/drawing/2014/main" id="{EFBCB9CF-B15E-424C-98F1-0BB76F76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n-1</a:t>
            </a:r>
          </a:p>
        </p:txBody>
      </p:sp>
      <p:sp>
        <p:nvSpPr>
          <p:cNvPr id="129044" name="Text Box 20">
            <a:extLst>
              <a:ext uri="{FF2B5EF4-FFF2-40B4-BE49-F238E27FC236}">
                <a16:creationId xmlns:a16="http://schemas.microsoft.com/office/drawing/2014/main" id="{3034CFCD-05A0-2A45-8C51-F08159E0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…</a:t>
            </a:r>
          </a:p>
        </p:txBody>
      </p:sp>
      <p:sp>
        <p:nvSpPr>
          <p:cNvPr id="129045" name="Oval 21">
            <a:extLst>
              <a:ext uri="{FF2B5EF4-FFF2-40B4-BE49-F238E27FC236}">
                <a16:creationId xmlns:a16="http://schemas.microsoft.com/office/drawing/2014/main" id="{8C104C77-1D7B-0546-A8CF-34FC7841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82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n</a:t>
            </a:r>
          </a:p>
        </p:txBody>
      </p:sp>
      <p:sp>
        <p:nvSpPr>
          <p:cNvPr id="129046" name="Freeform 22">
            <a:extLst>
              <a:ext uri="{FF2B5EF4-FFF2-40B4-BE49-F238E27FC236}">
                <a16:creationId xmlns:a16="http://schemas.microsoft.com/office/drawing/2014/main" id="{F8B7E9EC-3BF6-D64D-B593-F9FAAE83E1BA}"/>
              </a:ext>
            </a:extLst>
          </p:cNvPr>
          <p:cNvSpPr>
            <a:spLocks/>
          </p:cNvSpPr>
          <p:nvPr/>
        </p:nvSpPr>
        <p:spPr bwMode="auto">
          <a:xfrm>
            <a:off x="2673350" y="2787650"/>
            <a:ext cx="406400" cy="1588"/>
          </a:xfrm>
          <a:custGeom>
            <a:avLst/>
            <a:gdLst>
              <a:gd name="T0" fmla="*/ 0 w 256"/>
              <a:gd name="T1" fmla="*/ 0 h 1"/>
              <a:gd name="T2" fmla="*/ 2147483646 w 2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6" h="1">
                <a:moveTo>
                  <a:pt x="0" y="0"/>
                </a:moveTo>
                <a:lnTo>
                  <a:pt x="2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49" name="Freeform 25">
            <a:extLst>
              <a:ext uri="{FF2B5EF4-FFF2-40B4-BE49-F238E27FC236}">
                <a16:creationId xmlns:a16="http://schemas.microsoft.com/office/drawing/2014/main" id="{B271AE7C-11A5-7248-97AC-13CF1D695E70}"/>
              </a:ext>
            </a:extLst>
          </p:cNvPr>
          <p:cNvSpPr>
            <a:spLocks/>
          </p:cNvSpPr>
          <p:nvPr/>
        </p:nvSpPr>
        <p:spPr bwMode="auto">
          <a:xfrm>
            <a:off x="3448050" y="2787650"/>
            <a:ext cx="406400" cy="1588"/>
          </a:xfrm>
          <a:custGeom>
            <a:avLst/>
            <a:gdLst>
              <a:gd name="T0" fmla="*/ 0 w 256"/>
              <a:gd name="T1" fmla="*/ 0 h 1"/>
              <a:gd name="T2" fmla="*/ 2147483646 w 2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6" h="1">
                <a:moveTo>
                  <a:pt x="0" y="0"/>
                </a:moveTo>
                <a:lnTo>
                  <a:pt x="2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50" name="Freeform 26">
            <a:extLst>
              <a:ext uri="{FF2B5EF4-FFF2-40B4-BE49-F238E27FC236}">
                <a16:creationId xmlns:a16="http://schemas.microsoft.com/office/drawing/2014/main" id="{D37A9602-015F-1049-A3C5-6A98673AB91C}"/>
              </a:ext>
            </a:extLst>
          </p:cNvPr>
          <p:cNvSpPr>
            <a:spLocks/>
          </p:cNvSpPr>
          <p:nvPr/>
        </p:nvSpPr>
        <p:spPr bwMode="auto">
          <a:xfrm>
            <a:off x="4768850" y="2787650"/>
            <a:ext cx="406400" cy="1588"/>
          </a:xfrm>
          <a:custGeom>
            <a:avLst/>
            <a:gdLst>
              <a:gd name="T0" fmla="*/ 0 w 256"/>
              <a:gd name="T1" fmla="*/ 0 h 1"/>
              <a:gd name="T2" fmla="*/ 2147483646 w 256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6" h="1">
                <a:moveTo>
                  <a:pt x="0" y="0"/>
                </a:moveTo>
                <a:lnTo>
                  <a:pt x="2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51" name="Text Box 27">
            <a:extLst>
              <a:ext uri="{FF2B5EF4-FFF2-40B4-BE49-F238E27FC236}">
                <a16:creationId xmlns:a16="http://schemas.microsoft.com/office/drawing/2014/main" id="{902B0445-CD87-1F4A-B434-EC268057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9588"/>
            <a:ext cx="9183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执行查找序列：</a:t>
            </a:r>
            <a:r>
              <a:rPr kumimoji="0" lang="en-US" altLang="zh-CN" sz="2200" dirty="0">
                <a:latin typeface="Times New Roman" panose="02020603050405020304" pitchFamily="18" charset="0"/>
              </a:rPr>
              <a:t>FIND(1), FIND(2),…, FIND(N).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需要比较的次数是：</a:t>
            </a:r>
          </a:p>
        </p:txBody>
      </p:sp>
      <p:graphicFrame>
        <p:nvGraphicFramePr>
          <p:cNvPr id="129052" name="Object 28">
            <a:extLst>
              <a:ext uri="{FF2B5EF4-FFF2-40B4-BE49-F238E27FC236}">
                <a16:creationId xmlns:a16="http://schemas.microsoft.com/office/drawing/2014/main" id="{F745E8D3-A878-6843-BA6E-9B90F03F968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837351535"/>
              </p:ext>
            </p:extLst>
          </p:nvPr>
        </p:nvGraphicFramePr>
        <p:xfrm>
          <a:off x="2438400" y="3403600"/>
          <a:ext cx="3337024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9" name="Equation" r:id="rId4" imgW="39497000" imgH="5562600" progId="Equation.DSMT4">
                  <p:embed/>
                </p:oleObj>
              </mc:Choice>
              <mc:Fallback>
                <p:oleObj name="Equation" r:id="rId4" imgW="39497000" imgH="5562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03600"/>
                        <a:ext cx="3337024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4" name="Text Box 30">
            <a:extLst>
              <a:ext uri="{FF2B5EF4-FFF2-40B4-BE49-F238E27FC236}">
                <a16:creationId xmlns:a16="http://schemas.microsoft.com/office/drawing/2014/main" id="{9DA80389-49CD-0C43-8B2B-46D496A7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78275"/>
            <a:ext cx="481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SimSun" charset="-122"/>
              </a:rPr>
              <a:t>目标：降低树的高度。措施：</a:t>
            </a:r>
            <a:r>
              <a:rPr lang="en-US" altLang="zh-CN">
                <a:latin typeface="Times New Roman" charset="0"/>
                <a:ea typeface="SimSun" charset="-122"/>
              </a:rPr>
              <a:t>Rank Heuristic</a:t>
            </a:r>
            <a:r>
              <a:rPr lang="zh-CN" altLang="en-US">
                <a:latin typeface="Times New Roman" charset="0"/>
                <a:ea typeface="SimSun" charset="-122"/>
              </a:rPr>
              <a:t>。 </a:t>
            </a:r>
          </a:p>
        </p:txBody>
      </p:sp>
      <p:sp>
        <p:nvSpPr>
          <p:cNvPr id="129055" name="Line 31">
            <a:extLst>
              <a:ext uri="{FF2B5EF4-FFF2-40B4-BE49-F238E27FC236}">
                <a16:creationId xmlns:a16="http://schemas.microsoft.com/office/drawing/2014/main" id="{5EC9D3CD-08F5-CE48-AB4C-70127B078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886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29056" name="Text Box 32">
            <a:extLst>
              <a:ext uri="{FF2B5EF4-FFF2-40B4-BE49-F238E27FC236}">
                <a16:creationId xmlns:a16="http://schemas.microsoft.com/office/drawing/2014/main" id="{00DAB939-05EC-0642-B19A-61BC671A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43400"/>
            <a:ext cx="7772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给每个树的</a:t>
            </a:r>
            <a:r>
              <a:rPr lang="zh-CN" altLang="en-US" u="sng" dirty="0"/>
              <a:t>根节点</a:t>
            </a:r>
            <a:r>
              <a:rPr lang="zh-CN" altLang="en-US" dirty="0"/>
              <a:t>定义一个秩</a:t>
            </a:r>
            <a:r>
              <a:rPr lang="en-US" altLang="zh-CN" dirty="0"/>
              <a:t>(rank)</a:t>
            </a:r>
            <a:r>
              <a:rPr lang="zh-CN" altLang="en-US" dirty="0"/>
              <a:t>，表示该树的高度。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在执行</a:t>
            </a:r>
            <a:r>
              <a:rPr lang="en-US" altLang="zh-CN" dirty="0"/>
              <a:t>UNION(x, y) </a:t>
            </a:r>
            <a:r>
              <a:rPr lang="zh-CN" altLang="en-US" dirty="0"/>
              <a:t>，首先找到</a:t>
            </a:r>
            <a:r>
              <a:rPr lang="en-US" altLang="zh-CN" dirty="0"/>
              <a:t>u=root(x)</a:t>
            </a:r>
            <a:r>
              <a:rPr lang="zh-CN" altLang="en-US" dirty="0"/>
              <a:t>，</a:t>
            </a:r>
            <a:r>
              <a:rPr lang="en-US" altLang="zh-CN" dirty="0"/>
              <a:t>v=root(y)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然后比较</a:t>
            </a:r>
            <a:r>
              <a:rPr lang="en-US" altLang="zh-CN" dirty="0"/>
              <a:t>rank(u)</a:t>
            </a:r>
            <a:r>
              <a:rPr lang="zh-CN" altLang="en-US" dirty="0"/>
              <a:t>和</a:t>
            </a:r>
            <a:r>
              <a:rPr lang="en-US" altLang="zh-CN" dirty="0"/>
              <a:t>rank(v)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若</a:t>
            </a:r>
            <a:r>
              <a:rPr lang="en-US" altLang="zh-CN" dirty="0"/>
              <a:t>rank(u) = rank(v)</a:t>
            </a:r>
            <a:r>
              <a:rPr lang="zh-CN" altLang="en-US" dirty="0"/>
              <a:t>，则使</a:t>
            </a:r>
            <a:r>
              <a:rPr lang="en-US" altLang="zh-CN" dirty="0"/>
              <a:t>u</a:t>
            </a:r>
            <a:r>
              <a:rPr lang="zh-CN" altLang="en-US" dirty="0"/>
              <a:t>指向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成为</a:t>
            </a:r>
            <a:r>
              <a:rPr lang="en-US" altLang="zh-CN" dirty="0"/>
              <a:t>u</a:t>
            </a:r>
            <a:r>
              <a:rPr lang="zh-CN" altLang="en-US" dirty="0"/>
              <a:t>的父亲，同时</a:t>
            </a:r>
            <a:r>
              <a:rPr lang="en-US" altLang="zh-CN" dirty="0"/>
              <a:t>rank(v)+1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若</a:t>
            </a:r>
            <a:r>
              <a:rPr lang="en-US" altLang="zh-CN" dirty="0"/>
              <a:t>rank(u) </a:t>
            </a:r>
            <a:r>
              <a:rPr lang="en-US" altLang="zh-CN" dirty="0" smtClean="0"/>
              <a:t>( </a:t>
            </a:r>
            <a:r>
              <a:rPr lang="en-US" altLang="zh-CN" dirty="0"/>
              <a:t>rank(v)</a:t>
            </a:r>
            <a:r>
              <a:rPr lang="zh-CN" altLang="en-US" dirty="0"/>
              <a:t>，则使</a:t>
            </a:r>
            <a:r>
              <a:rPr lang="en-US" altLang="zh-CN" dirty="0"/>
              <a:t>u</a:t>
            </a:r>
            <a:r>
              <a:rPr lang="zh-CN" altLang="en-US" dirty="0"/>
              <a:t>指向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成为</a:t>
            </a:r>
            <a:r>
              <a:rPr lang="en-US" altLang="zh-CN" dirty="0"/>
              <a:t>u</a:t>
            </a:r>
            <a:r>
              <a:rPr lang="zh-CN" altLang="en-US" dirty="0"/>
              <a:t>的父亲</a:t>
            </a:r>
          </a:p>
          <a:p>
            <a:r>
              <a:rPr lang="zh-CN" altLang="en-US" dirty="0"/>
              <a:t>          若</a:t>
            </a:r>
            <a:r>
              <a:rPr lang="en-US" altLang="zh-CN" dirty="0"/>
              <a:t>rank(u) </a:t>
            </a:r>
            <a:r>
              <a:rPr lang="en-US" altLang="zh-CN" dirty="0" smtClean="0"/>
              <a:t>) </a:t>
            </a:r>
            <a:r>
              <a:rPr lang="en-US" altLang="zh-CN" dirty="0"/>
              <a:t>rank(v)</a:t>
            </a:r>
            <a:r>
              <a:rPr lang="zh-CN" altLang="en-US" dirty="0"/>
              <a:t>，则使</a:t>
            </a:r>
            <a:r>
              <a:rPr lang="en-US" altLang="zh-CN" dirty="0"/>
              <a:t>v</a:t>
            </a:r>
            <a:r>
              <a:rPr lang="zh-CN" altLang="en-US" dirty="0"/>
              <a:t>指向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成为</a:t>
            </a:r>
            <a:r>
              <a:rPr lang="en-US" altLang="zh-CN" dirty="0"/>
              <a:t>v</a:t>
            </a:r>
            <a:r>
              <a:rPr lang="zh-CN" altLang="en-US" dirty="0"/>
              <a:t>的父亲</a:t>
            </a:r>
          </a:p>
        </p:txBody>
      </p:sp>
      <p:sp>
        <p:nvSpPr>
          <p:cNvPr id="129057" name="Oval 33">
            <a:extLst>
              <a:ext uri="{FF2B5EF4-FFF2-40B4-BE49-F238E27FC236}">
                <a16:creationId xmlns:a16="http://schemas.microsoft.com/office/drawing/2014/main" id="{B32D23F7-0377-224A-8F29-C8B56235E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29058" name="Oval 34">
            <a:extLst>
              <a:ext uri="{FF2B5EF4-FFF2-40B4-BE49-F238E27FC236}">
                <a16:creationId xmlns:a16="http://schemas.microsoft.com/office/drawing/2014/main" id="{FB26D495-0CE5-ED4A-B0A3-8F84A2B2E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29059" name="Oval 35">
            <a:extLst>
              <a:ext uri="{FF2B5EF4-FFF2-40B4-BE49-F238E27FC236}">
                <a16:creationId xmlns:a16="http://schemas.microsoft.com/office/drawing/2014/main" id="{225176F1-C905-C74A-B98F-0099F7F0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129060" name="Oval 36">
            <a:extLst>
              <a:ext uri="{FF2B5EF4-FFF2-40B4-BE49-F238E27FC236}">
                <a16:creationId xmlns:a16="http://schemas.microsoft.com/office/drawing/2014/main" id="{6A5BE55C-FD3B-5047-AE3D-F8505805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32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n</a:t>
            </a:r>
          </a:p>
        </p:txBody>
      </p:sp>
      <p:sp>
        <p:nvSpPr>
          <p:cNvPr id="129061" name="Freeform 37">
            <a:extLst>
              <a:ext uri="{FF2B5EF4-FFF2-40B4-BE49-F238E27FC236}">
                <a16:creationId xmlns:a16="http://schemas.microsoft.com/office/drawing/2014/main" id="{22228BFC-1994-0D42-871D-519F9903DFAF}"/>
              </a:ext>
            </a:extLst>
          </p:cNvPr>
          <p:cNvSpPr>
            <a:spLocks/>
          </p:cNvSpPr>
          <p:nvPr/>
        </p:nvSpPr>
        <p:spPr bwMode="auto">
          <a:xfrm>
            <a:off x="6057900" y="5972175"/>
            <a:ext cx="495300" cy="419100"/>
          </a:xfrm>
          <a:custGeom>
            <a:avLst/>
            <a:gdLst>
              <a:gd name="T0" fmla="*/ 0 w 312"/>
              <a:gd name="T1" fmla="*/ 2147483646 h 264"/>
              <a:gd name="T2" fmla="*/ 2147483646 w 312"/>
              <a:gd name="T3" fmla="*/ 0 h 2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2" h="264">
                <a:moveTo>
                  <a:pt x="0" y="264"/>
                </a:moveTo>
                <a:lnTo>
                  <a:pt x="3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62" name="Freeform 38">
            <a:extLst>
              <a:ext uri="{FF2B5EF4-FFF2-40B4-BE49-F238E27FC236}">
                <a16:creationId xmlns:a16="http://schemas.microsoft.com/office/drawing/2014/main" id="{61F8BC20-2FB9-B743-BEE1-354E03BC3120}"/>
              </a:ext>
            </a:extLst>
          </p:cNvPr>
          <p:cNvSpPr>
            <a:spLocks/>
          </p:cNvSpPr>
          <p:nvPr/>
        </p:nvSpPr>
        <p:spPr bwMode="auto">
          <a:xfrm>
            <a:off x="6610350" y="6086475"/>
            <a:ext cx="66675" cy="260350"/>
          </a:xfrm>
          <a:custGeom>
            <a:avLst/>
            <a:gdLst>
              <a:gd name="T0" fmla="*/ 0 w 42"/>
              <a:gd name="T1" fmla="*/ 2147483646 h 164"/>
              <a:gd name="T2" fmla="*/ 2147483646 w 42"/>
              <a:gd name="T3" fmla="*/ 0 h 1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" h="164">
                <a:moveTo>
                  <a:pt x="0" y="164"/>
                </a:moveTo>
                <a:lnTo>
                  <a:pt x="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63" name="Freeform 39">
            <a:extLst>
              <a:ext uri="{FF2B5EF4-FFF2-40B4-BE49-F238E27FC236}">
                <a16:creationId xmlns:a16="http://schemas.microsoft.com/office/drawing/2014/main" id="{46DDB1A4-1C41-C44A-AE65-AAA3DA2992AE}"/>
              </a:ext>
            </a:extLst>
          </p:cNvPr>
          <p:cNvSpPr>
            <a:spLocks/>
          </p:cNvSpPr>
          <p:nvPr/>
        </p:nvSpPr>
        <p:spPr bwMode="auto">
          <a:xfrm>
            <a:off x="6911975" y="5994400"/>
            <a:ext cx="860425" cy="330200"/>
          </a:xfrm>
          <a:custGeom>
            <a:avLst/>
            <a:gdLst>
              <a:gd name="T0" fmla="*/ 2147483646 w 542"/>
              <a:gd name="T1" fmla="*/ 2147483646 h 208"/>
              <a:gd name="T2" fmla="*/ 0 w 542"/>
              <a:gd name="T3" fmla="*/ 0 h 20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2" h="208">
                <a:moveTo>
                  <a:pt x="542" y="2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29064" name="Text Box 40">
            <a:extLst>
              <a:ext uri="{FF2B5EF4-FFF2-40B4-BE49-F238E27FC236}">
                <a16:creationId xmlns:a16="http://schemas.microsoft.com/office/drawing/2014/main" id="{8A2DD381-5876-F544-9A12-45D3AFE1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324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…</a:t>
            </a:r>
          </a:p>
        </p:txBody>
      </p:sp>
      <p:sp>
        <p:nvSpPr>
          <p:cNvPr id="143389" name="Slide Number Placeholder 1">
            <a:extLst>
              <a:ext uri="{FF2B5EF4-FFF2-40B4-BE49-F238E27FC236}">
                <a16:creationId xmlns:a16="http://schemas.microsoft.com/office/drawing/2014/main" id="{DFDE251F-44CE-1042-9042-8D1313EE4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43700" y="62690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FD007F-C2FC-7F47-8EA6-DEA2693072E0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zh-CN" sz="140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/>
      <p:bldP spid="129041" grpId="0" animBg="1"/>
      <p:bldP spid="129042" grpId="0" animBg="1"/>
      <p:bldP spid="129043" grpId="0" animBg="1"/>
      <p:bldP spid="129044" grpId="0"/>
      <p:bldP spid="129045" grpId="0" animBg="1"/>
      <p:bldP spid="129051" grpId="0"/>
      <p:bldP spid="129054" grpId="0"/>
      <p:bldP spid="129056" grpId="0"/>
      <p:bldP spid="129057" grpId="0" animBg="1"/>
      <p:bldP spid="129058" grpId="0" animBg="1"/>
      <p:bldP spid="129059" grpId="0" animBg="1"/>
      <p:bldP spid="129060" grpId="0" animBg="1"/>
      <p:bldP spid="12906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>
            <a:extLst>
              <a:ext uri="{FF2B5EF4-FFF2-40B4-BE49-F238E27FC236}">
                <a16:creationId xmlns:a16="http://schemas.microsoft.com/office/drawing/2014/main" id="{4CB43444-5790-A843-BDB9-EDBDB1CF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47738"/>
            <a:ext cx="561430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SimSun" charset="-122"/>
              </a:defRPr>
            </a:lvl9pPr>
          </a:lstStyle>
          <a:p>
            <a:pPr>
              <a:defRPr/>
            </a:pPr>
            <a:r>
              <a:rPr lang="en-US" altLang="zh-CN"/>
              <a:t>Algorithm: UNION</a:t>
            </a:r>
          </a:p>
          <a:p>
            <a:pPr>
              <a:defRPr/>
            </a:pPr>
            <a:r>
              <a:rPr lang="zh-CN" altLang="zh-CN"/>
              <a:t>输入：两个元素</a:t>
            </a:r>
            <a:r>
              <a:rPr lang="en-US" altLang="zh-CN"/>
              <a:t>x, y.</a:t>
            </a:r>
          </a:p>
          <a:p>
            <a:pPr>
              <a:defRPr/>
            </a:pPr>
            <a:r>
              <a:rPr lang="zh-CN" altLang="en-US"/>
              <a:t>输出：将包含</a:t>
            </a:r>
            <a:r>
              <a:rPr lang="en-US" altLang="zh-CN"/>
              <a:t>x, y</a:t>
            </a:r>
            <a:r>
              <a:rPr lang="zh-CN" altLang="en-US"/>
              <a:t>的两棵树合并</a:t>
            </a:r>
          </a:p>
          <a:p>
            <a:pPr>
              <a:defRPr/>
            </a:pPr>
            <a:r>
              <a:rPr lang="en-US" altLang="zh-CN"/>
              <a:t>1. u←FIND(x); v←FIND(y)</a:t>
            </a:r>
          </a:p>
          <a:p>
            <a:pPr>
              <a:defRPr/>
            </a:pPr>
            <a:r>
              <a:rPr lang="en-US" altLang="zh-CN"/>
              <a:t>2. if rank(u)≤rank(v) then      // Rank Heuristic</a:t>
            </a:r>
          </a:p>
          <a:p>
            <a:pPr>
              <a:defRPr/>
            </a:pPr>
            <a:r>
              <a:rPr lang="en-US" altLang="zh-CN"/>
              <a:t>3.      p(u) ←v</a:t>
            </a:r>
          </a:p>
          <a:p>
            <a:pPr>
              <a:defRPr/>
            </a:pPr>
            <a:r>
              <a:rPr lang="en-US" altLang="zh-CN"/>
              <a:t>4.      if rank(u) = rank(v) then rank(v) = rank(v) + 1</a:t>
            </a:r>
          </a:p>
          <a:p>
            <a:pPr>
              <a:defRPr/>
            </a:pPr>
            <a:r>
              <a:rPr lang="en-US" altLang="zh-CN"/>
              <a:t>5. else </a:t>
            </a:r>
          </a:p>
          <a:p>
            <a:pPr>
              <a:defRPr/>
            </a:pPr>
            <a:r>
              <a:rPr lang="en-US" altLang="zh-CN"/>
              <a:t>6.       p(v) ←u</a:t>
            </a:r>
          </a:p>
          <a:p>
            <a:pPr>
              <a:defRPr/>
            </a:pPr>
            <a:r>
              <a:rPr lang="en-US" altLang="zh-CN"/>
              <a:t>7. end if</a:t>
            </a: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4BB6ECDA-0797-354B-BF2A-D23BE237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89" y="3831342"/>
            <a:ext cx="872626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目标：进一步提高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FIND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的操作的性能。措施：在执行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FIND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操作时，同时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进行路径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压缩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(Path compression)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31078" name="Oval 6">
            <a:extLst>
              <a:ext uri="{FF2B5EF4-FFF2-40B4-BE49-F238E27FC236}">
                <a16:creationId xmlns:a16="http://schemas.microsoft.com/office/drawing/2014/main" id="{72B12324-78A8-5D4F-9F01-0C3B9FDE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31079" name="Oval 7">
            <a:extLst>
              <a:ext uri="{FF2B5EF4-FFF2-40B4-BE49-F238E27FC236}">
                <a16:creationId xmlns:a16="http://schemas.microsoft.com/office/drawing/2014/main" id="{EB68BC1D-2CFA-3B4D-8F36-1DFB33D8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674EEAFF-8631-C24F-80C2-8A4C23876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131081" name="Oval 9">
            <a:extLst>
              <a:ext uri="{FF2B5EF4-FFF2-40B4-BE49-F238E27FC236}">
                <a16:creationId xmlns:a16="http://schemas.microsoft.com/office/drawing/2014/main" id="{D64C043B-5A99-4C48-A801-F68030AD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640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131082" name="Freeform 10">
            <a:extLst>
              <a:ext uri="{FF2B5EF4-FFF2-40B4-BE49-F238E27FC236}">
                <a16:creationId xmlns:a16="http://schemas.microsoft.com/office/drawing/2014/main" id="{AC904869-3FE6-1740-B42B-A6C1D0B14158}"/>
              </a:ext>
            </a:extLst>
          </p:cNvPr>
          <p:cNvSpPr>
            <a:spLocks/>
          </p:cNvSpPr>
          <p:nvPr/>
        </p:nvSpPr>
        <p:spPr bwMode="auto">
          <a:xfrm>
            <a:off x="2438400" y="4905375"/>
            <a:ext cx="219075" cy="314325"/>
          </a:xfrm>
          <a:custGeom>
            <a:avLst/>
            <a:gdLst>
              <a:gd name="T0" fmla="*/ 0 w 138"/>
              <a:gd name="T1" fmla="*/ 2147483646 h 198"/>
              <a:gd name="T2" fmla="*/ 2147483646 w 138"/>
              <a:gd name="T3" fmla="*/ 0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" h="198">
                <a:moveTo>
                  <a:pt x="0" y="198"/>
                </a:moveTo>
                <a:lnTo>
                  <a:pt x="13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1085" name="Freeform 13">
            <a:extLst>
              <a:ext uri="{FF2B5EF4-FFF2-40B4-BE49-F238E27FC236}">
                <a16:creationId xmlns:a16="http://schemas.microsoft.com/office/drawing/2014/main" id="{9BE98EF1-7997-994E-B4CC-A7B8975A1236}"/>
              </a:ext>
            </a:extLst>
          </p:cNvPr>
          <p:cNvSpPr>
            <a:spLocks/>
          </p:cNvSpPr>
          <p:nvPr/>
        </p:nvSpPr>
        <p:spPr bwMode="auto">
          <a:xfrm>
            <a:off x="2009775" y="5524500"/>
            <a:ext cx="219075" cy="314325"/>
          </a:xfrm>
          <a:custGeom>
            <a:avLst/>
            <a:gdLst>
              <a:gd name="T0" fmla="*/ 0 w 138"/>
              <a:gd name="T1" fmla="*/ 2147483646 h 198"/>
              <a:gd name="T2" fmla="*/ 2147483646 w 138"/>
              <a:gd name="T3" fmla="*/ 0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" h="198">
                <a:moveTo>
                  <a:pt x="0" y="198"/>
                </a:moveTo>
                <a:lnTo>
                  <a:pt x="13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1086" name="Freeform 14">
            <a:extLst>
              <a:ext uri="{FF2B5EF4-FFF2-40B4-BE49-F238E27FC236}">
                <a16:creationId xmlns:a16="http://schemas.microsoft.com/office/drawing/2014/main" id="{ACB317C4-3C25-D349-96DE-D41B965FD795}"/>
              </a:ext>
            </a:extLst>
          </p:cNvPr>
          <p:cNvSpPr>
            <a:spLocks/>
          </p:cNvSpPr>
          <p:nvPr/>
        </p:nvSpPr>
        <p:spPr bwMode="auto">
          <a:xfrm>
            <a:off x="1581150" y="6153150"/>
            <a:ext cx="219075" cy="314325"/>
          </a:xfrm>
          <a:custGeom>
            <a:avLst/>
            <a:gdLst>
              <a:gd name="T0" fmla="*/ 0 w 138"/>
              <a:gd name="T1" fmla="*/ 2147483646 h 198"/>
              <a:gd name="T2" fmla="*/ 2147483646 w 138"/>
              <a:gd name="T3" fmla="*/ 0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8" h="198">
                <a:moveTo>
                  <a:pt x="0" y="198"/>
                </a:moveTo>
                <a:lnTo>
                  <a:pt x="13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1087" name="AutoShape 15">
            <a:extLst>
              <a:ext uri="{FF2B5EF4-FFF2-40B4-BE49-F238E27FC236}">
                <a16:creationId xmlns:a16="http://schemas.microsoft.com/office/drawing/2014/main" id="{5DA6C86F-86E0-BC44-AEF1-38FD6C614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15000"/>
            <a:ext cx="2514600" cy="152400"/>
          </a:xfrm>
          <a:prstGeom prst="rightArrow">
            <a:avLst>
              <a:gd name="adj1" fmla="val 50000"/>
              <a:gd name="adj2" fmla="val 4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1088" name="Text Box 16">
            <a:extLst>
              <a:ext uri="{FF2B5EF4-FFF2-40B4-BE49-F238E27FC236}">
                <a16:creationId xmlns:a16="http://schemas.microsoft.com/office/drawing/2014/main" id="{D04ACE4C-E94B-CD49-9161-46CFE118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52959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SimSun" charset="-122"/>
              </a:rPr>
              <a:t>执行</a:t>
            </a:r>
            <a:r>
              <a:rPr lang="en-US" altLang="zh-CN">
                <a:latin typeface="Times New Roman" charset="0"/>
                <a:ea typeface="SimSun" charset="-122"/>
              </a:rPr>
              <a:t>FIND(7)</a:t>
            </a:r>
          </a:p>
        </p:txBody>
      </p:sp>
      <p:sp>
        <p:nvSpPr>
          <p:cNvPr id="131089" name="Text Box 17">
            <a:extLst>
              <a:ext uri="{FF2B5EF4-FFF2-40B4-BE49-F238E27FC236}">
                <a16:creationId xmlns:a16="http://schemas.microsoft.com/office/drawing/2014/main" id="{789BAEB6-58D4-6444-97EA-CD3DABED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0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同时进行路径压缩</a:t>
            </a:r>
          </a:p>
        </p:txBody>
      </p:sp>
      <p:sp>
        <p:nvSpPr>
          <p:cNvPr id="131090" name="Oval 18">
            <a:extLst>
              <a:ext uri="{FF2B5EF4-FFF2-40B4-BE49-F238E27FC236}">
                <a16:creationId xmlns:a16="http://schemas.microsoft.com/office/drawing/2014/main" id="{C6702659-C941-E848-ADED-ACBBF9531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31091" name="Oval 19">
            <a:extLst>
              <a:ext uri="{FF2B5EF4-FFF2-40B4-BE49-F238E27FC236}">
                <a16:creationId xmlns:a16="http://schemas.microsoft.com/office/drawing/2014/main" id="{1BCB283F-7C8C-FC40-A9CB-28B5E471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31092" name="Oval 20">
            <a:extLst>
              <a:ext uri="{FF2B5EF4-FFF2-40B4-BE49-F238E27FC236}">
                <a16:creationId xmlns:a16="http://schemas.microsoft.com/office/drawing/2014/main" id="{77FA9E00-F2E7-7147-AC44-D3D66F02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131093" name="Oval 21">
            <a:extLst>
              <a:ext uri="{FF2B5EF4-FFF2-40B4-BE49-F238E27FC236}">
                <a16:creationId xmlns:a16="http://schemas.microsoft.com/office/drawing/2014/main" id="{52A8DBF2-B5EE-1947-A26F-4E124804F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1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131094" name="Freeform 22">
            <a:extLst>
              <a:ext uri="{FF2B5EF4-FFF2-40B4-BE49-F238E27FC236}">
                <a16:creationId xmlns:a16="http://schemas.microsoft.com/office/drawing/2014/main" id="{2E5C5F8A-8902-B64D-96B6-A8B06EBACAB1}"/>
              </a:ext>
            </a:extLst>
          </p:cNvPr>
          <p:cNvSpPr>
            <a:spLocks/>
          </p:cNvSpPr>
          <p:nvPr/>
        </p:nvSpPr>
        <p:spPr bwMode="auto">
          <a:xfrm>
            <a:off x="7391400" y="4873625"/>
            <a:ext cx="174625" cy="850900"/>
          </a:xfrm>
          <a:custGeom>
            <a:avLst/>
            <a:gdLst>
              <a:gd name="T0" fmla="*/ 0 w 110"/>
              <a:gd name="T1" fmla="*/ 2147483646 h 536"/>
              <a:gd name="T2" fmla="*/ 2147483646 w 110"/>
              <a:gd name="T3" fmla="*/ 0 h 5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10" h="536">
                <a:moveTo>
                  <a:pt x="0" y="536"/>
                </a:moveTo>
                <a:lnTo>
                  <a:pt x="11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1095" name="Freeform 23">
            <a:extLst>
              <a:ext uri="{FF2B5EF4-FFF2-40B4-BE49-F238E27FC236}">
                <a16:creationId xmlns:a16="http://schemas.microsoft.com/office/drawing/2014/main" id="{633AF08F-D6A3-594B-9677-5E0A6DB3BE66}"/>
              </a:ext>
            </a:extLst>
          </p:cNvPr>
          <p:cNvSpPr>
            <a:spLocks/>
          </p:cNvSpPr>
          <p:nvPr/>
        </p:nvSpPr>
        <p:spPr bwMode="auto">
          <a:xfrm>
            <a:off x="7724775" y="4819650"/>
            <a:ext cx="365125" cy="815975"/>
          </a:xfrm>
          <a:custGeom>
            <a:avLst/>
            <a:gdLst>
              <a:gd name="T0" fmla="*/ 2147483646 w 230"/>
              <a:gd name="T1" fmla="*/ 2147483646 h 514"/>
              <a:gd name="T2" fmla="*/ 0 w 230"/>
              <a:gd name="T3" fmla="*/ 0 h 5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0" h="514">
                <a:moveTo>
                  <a:pt x="230" y="51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1096" name="Freeform 24">
            <a:extLst>
              <a:ext uri="{FF2B5EF4-FFF2-40B4-BE49-F238E27FC236}">
                <a16:creationId xmlns:a16="http://schemas.microsoft.com/office/drawing/2014/main" id="{A8EC8C45-D9F1-0248-A11C-1DF15896BDD4}"/>
              </a:ext>
            </a:extLst>
          </p:cNvPr>
          <p:cNvSpPr>
            <a:spLocks/>
          </p:cNvSpPr>
          <p:nvPr/>
        </p:nvSpPr>
        <p:spPr bwMode="auto">
          <a:xfrm>
            <a:off x="6613525" y="4806950"/>
            <a:ext cx="815975" cy="933450"/>
          </a:xfrm>
          <a:custGeom>
            <a:avLst/>
            <a:gdLst>
              <a:gd name="T0" fmla="*/ 0 w 514"/>
              <a:gd name="T1" fmla="*/ 2147483646 h 588"/>
              <a:gd name="T2" fmla="*/ 2147483646 w 514"/>
              <a:gd name="T3" fmla="*/ 0 h 5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14" h="588">
                <a:moveTo>
                  <a:pt x="0" y="588"/>
                </a:moveTo>
                <a:lnTo>
                  <a:pt x="51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45428" name="Slide Number Placeholder 1">
            <a:extLst>
              <a:ext uri="{FF2B5EF4-FFF2-40B4-BE49-F238E27FC236}">
                <a16:creationId xmlns:a16="http://schemas.microsoft.com/office/drawing/2014/main" id="{CB8347D0-D35A-B444-85AC-146A33544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ADCCB2-9C6B-1B4E-B64F-82A92EBB32FF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 animBg="1"/>
      <p:bldP spid="131079" grpId="0" animBg="1"/>
      <p:bldP spid="131080" grpId="0" animBg="1"/>
      <p:bldP spid="131081" grpId="0" animBg="1"/>
      <p:bldP spid="131087" grpId="0" animBg="1"/>
      <p:bldP spid="131090" grpId="0" animBg="1"/>
      <p:bldP spid="131091" grpId="0" animBg="1"/>
      <p:bldP spid="131092" grpId="0" animBg="1"/>
      <p:bldP spid="13109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>
            <a:extLst>
              <a:ext uri="{FF2B5EF4-FFF2-40B4-BE49-F238E27FC236}">
                <a16:creationId xmlns:a16="http://schemas.microsoft.com/office/drawing/2014/main" id="{6FF9141D-2385-AA47-A9A4-D682AE2B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509" y="2297113"/>
            <a:ext cx="6043612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r>
              <a:rPr lang="en-US" altLang="zh-CN"/>
              <a:t>Algorithm: FIND</a:t>
            </a:r>
          </a:p>
          <a:p>
            <a:r>
              <a:rPr lang="zh-CN" altLang="zh-CN"/>
              <a:t>输入：节点</a:t>
            </a:r>
            <a:r>
              <a:rPr lang="en-US" altLang="zh-CN"/>
              <a:t>x</a:t>
            </a:r>
          </a:p>
          <a:p>
            <a:r>
              <a:rPr lang="zh-CN" altLang="en-US"/>
              <a:t>输出：</a:t>
            </a:r>
            <a:r>
              <a:rPr lang="en-US" altLang="zh-CN"/>
              <a:t>root(x)</a:t>
            </a:r>
            <a:r>
              <a:rPr lang="zh-CN" altLang="en-US"/>
              <a:t>和路径压缩后的树</a:t>
            </a:r>
          </a:p>
          <a:p>
            <a:r>
              <a:rPr lang="en-US" altLang="zh-CN"/>
              <a:t>1.  y←x</a:t>
            </a:r>
          </a:p>
          <a:p>
            <a:r>
              <a:rPr lang="en-US" altLang="zh-CN"/>
              <a:t>2.  while p(y)≠null {</a:t>
            </a:r>
            <a:r>
              <a:rPr lang="zh-CN" altLang="en-US"/>
              <a:t>寻找包含</a:t>
            </a:r>
            <a:r>
              <a:rPr lang="en-US" altLang="zh-CN"/>
              <a:t>x</a:t>
            </a:r>
            <a:r>
              <a:rPr lang="zh-CN" altLang="en-US"/>
              <a:t>的树的根</a:t>
            </a:r>
            <a:r>
              <a:rPr lang="en-US" altLang="zh-CN"/>
              <a:t>}</a:t>
            </a:r>
          </a:p>
          <a:p>
            <a:r>
              <a:rPr lang="en-US" altLang="zh-CN"/>
              <a:t>3.      y←p(y)</a:t>
            </a:r>
          </a:p>
          <a:p>
            <a:r>
              <a:rPr lang="en-US" altLang="zh-CN"/>
              <a:t>4.  end while</a:t>
            </a:r>
          </a:p>
          <a:p>
            <a:r>
              <a:rPr lang="en-US" altLang="zh-CN"/>
              <a:t>5.  root←y; y←x {</a:t>
            </a:r>
            <a:r>
              <a:rPr lang="zh-CN" altLang="en-US"/>
              <a:t>重新赋值为原来的节点</a:t>
            </a:r>
            <a:r>
              <a:rPr lang="en-US" altLang="zh-CN"/>
              <a:t>x}</a:t>
            </a:r>
          </a:p>
          <a:p>
            <a:r>
              <a:rPr lang="en-US" altLang="zh-CN"/>
              <a:t>6.  while p(y) ≠null {</a:t>
            </a:r>
            <a:r>
              <a:rPr lang="zh-CN" altLang="en-US"/>
              <a:t>执行路径压缩</a:t>
            </a:r>
            <a:r>
              <a:rPr lang="en-US" altLang="zh-CN"/>
              <a:t>}</a:t>
            </a:r>
          </a:p>
          <a:p>
            <a:r>
              <a:rPr lang="en-US" altLang="zh-CN"/>
              <a:t>7.      w←p(y) {</a:t>
            </a:r>
            <a:r>
              <a:rPr lang="zh-CN" altLang="en-US"/>
              <a:t>父节点暂存为</a:t>
            </a:r>
            <a:r>
              <a:rPr lang="en-US" altLang="zh-CN"/>
              <a:t>w}</a:t>
            </a:r>
          </a:p>
          <a:p>
            <a:r>
              <a:rPr lang="en-US" altLang="zh-CN"/>
              <a:t>8.      p(y) ←root {</a:t>
            </a:r>
            <a:r>
              <a:rPr lang="zh-CN" altLang="en-US"/>
              <a:t>该路径上的节点直接指向根节点</a:t>
            </a:r>
            <a:r>
              <a:rPr lang="en-US" altLang="zh-CN"/>
              <a:t>}</a:t>
            </a:r>
          </a:p>
          <a:p>
            <a:r>
              <a:rPr lang="en-US" altLang="zh-CN"/>
              <a:t>9.      y←w {</a:t>
            </a:r>
            <a:r>
              <a:rPr lang="zh-CN" altLang="en-US"/>
              <a:t>继续下一步压缩</a:t>
            </a:r>
            <a:r>
              <a:rPr lang="en-US" altLang="zh-CN"/>
              <a:t>}</a:t>
            </a:r>
          </a:p>
          <a:p>
            <a:r>
              <a:rPr lang="en-US" altLang="zh-CN"/>
              <a:t>10.end while</a:t>
            </a:r>
          </a:p>
          <a:p>
            <a:r>
              <a:rPr lang="en-US" altLang="zh-CN"/>
              <a:t>11.return root</a:t>
            </a:r>
          </a:p>
        </p:txBody>
      </p:sp>
      <p:sp>
        <p:nvSpPr>
          <p:cNvPr id="146434" name="Slide Number Placeholder 1">
            <a:extLst>
              <a:ext uri="{FF2B5EF4-FFF2-40B4-BE49-F238E27FC236}">
                <a16:creationId xmlns:a16="http://schemas.microsoft.com/office/drawing/2014/main" id="{8F1258A2-A93A-2A47-AE2A-2CC1D2FF2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75A3F-F22D-0740-AAA5-3758822032DD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zh-CN" sz="1400"/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8" name="Text Box 8">
            <a:extLst>
              <a:ext uri="{FF2B5EF4-FFF2-40B4-BE49-F238E27FC236}">
                <a16:creationId xmlns:a16="http://schemas.microsoft.com/office/drawing/2014/main" id="{C8A1720F-F7AE-1A46-9CF7-FC8A46A6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113" y="774998"/>
            <a:ext cx="4383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例：初始状态：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{1},{2},…,{9</a:t>
            </a:r>
            <a:r>
              <a:rPr kumimoji="0" lang="en-US" altLang="zh-CN" sz="2400" dirty="0" smtClean="0">
                <a:latin typeface="Times New Roman" panose="02020603050405020304" pitchFamily="18" charset="0"/>
              </a:rPr>
              <a:t>}</a:t>
            </a:r>
            <a:endParaRPr kumimoji="0"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3814" y="1394164"/>
            <a:ext cx="6705600" cy="420688"/>
            <a:chOff x="762000" y="1371600"/>
            <a:chExt cx="6705600" cy="420688"/>
          </a:xfrm>
        </p:grpSpPr>
        <p:sp>
          <p:nvSpPr>
            <p:cNvPr id="133124" name="Oval 4">
              <a:extLst>
                <a:ext uri="{FF2B5EF4-FFF2-40B4-BE49-F238E27FC236}">
                  <a16:creationId xmlns:a16="http://schemas.microsoft.com/office/drawing/2014/main" id="{D2052754-9700-BE42-984A-A69A6DEDE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14112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3</a:t>
              </a:r>
            </a:p>
          </p:txBody>
        </p:sp>
        <p:sp>
          <p:nvSpPr>
            <p:cNvPr id="133125" name="Oval 5">
              <a:extLst>
                <a:ext uri="{FF2B5EF4-FFF2-40B4-BE49-F238E27FC236}">
                  <a16:creationId xmlns:a16="http://schemas.microsoft.com/office/drawing/2014/main" id="{3CEC973B-3B09-D74D-878C-92357B673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3400" y="14112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4</a:t>
              </a:r>
            </a:p>
          </p:txBody>
        </p:sp>
        <p:sp>
          <p:nvSpPr>
            <p:cNvPr id="133126" name="Oval 6">
              <a:extLst>
                <a:ext uri="{FF2B5EF4-FFF2-40B4-BE49-F238E27FC236}">
                  <a16:creationId xmlns:a16="http://schemas.microsoft.com/office/drawing/2014/main" id="{731EFB67-F325-3942-8D54-28E141936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4112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5</a:t>
              </a:r>
            </a:p>
          </p:txBody>
        </p:sp>
        <p:sp>
          <p:nvSpPr>
            <p:cNvPr id="133129" name="Oval 9">
              <a:extLst>
                <a:ext uri="{FF2B5EF4-FFF2-40B4-BE49-F238E27FC236}">
                  <a16:creationId xmlns:a16="http://schemas.microsoft.com/office/drawing/2014/main" id="{AC522106-C3F2-2A4A-AC23-DBF69E54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140335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6</a:t>
              </a:r>
            </a:p>
          </p:txBody>
        </p:sp>
        <p:sp>
          <p:nvSpPr>
            <p:cNvPr id="133130" name="Oval 10">
              <a:extLst>
                <a:ext uri="{FF2B5EF4-FFF2-40B4-BE49-F238E27FC236}">
                  <a16:creationId xmlns:a16="http://schemas.microsoft.com/office/drawing/2014/main" id="{6B6FA5CC-5FF7-9D4E-A15B-0F0EF26D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0493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1</a:t>
              </a:r>
            </a:p>
          </p:txBody>
        </p:sp>
        <p:sp>
          <p:nvSpPr>
            <p:cNvPr id="133131" name="Oval 11">
              <a:extLst>
                <a:ext uri="{FF2B5EF4-FFF2-40B4-BE49-F238E27FC236}">
                  <a16:creationId xmlns:a16="http://schemas.microsoft.com/office/drawing/2014/main" id="{18207FE8-80F6-3949-B90F-69B18495C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400" y="140493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2</a:t>
              </a:r>
            </a:p>
          </p:txBody>
        </p:sp>
        <p:sp>
          <p:nvSpPr>
            <p:cNvPr id="133132" name="Oval 12">
              <a:extLst>
                <a:ext uri="{FF2B5EF4-FFF2-40B4-BE49-F238E27FC236}">
                  <a16:creationId xmlns:a16="http://schemas.microsoft.com/office/drawing/2014/main" id="{CA434064-6ED0-2B46-A068-3F9F4CBA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7</a:t>
              </a:r>
            </a:p>
          </p:txBody>
        </p:sp>
        <p:sp>
          <p:nvSpPr>
            <p:cNvPr id="133133" name="Oval 13">
              <a:extLst>
                <a:ext uri="{FF2B5EF4-FFF2-40B4-BE49-F238E27FC236}">
                  <a16:creationId xmlns:a16="http://schemas.microsoft.com/office/drawing/2014/main" id="{550D1C03-FAE3-E047-9C3D-534410771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8</a:t>
              </a:r>
            </a:p>
          </p:txBody>
        </p:sp>
        <p:sp>
          <p:nvSpPr>
            <p:cNvPr id="133134" name="Oval 14">
              <a:extLst>
                <a:ext uri="{FF2B5EF4-FFF2-40B4-BE49-F238E27FC236}">
                  <a16:creationId xmlns:a16="http://schemas.microsoft.com/office/drawing/2014/main" id="{00B2DD2D-4A08-E343-A18A-3E57C916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1371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latin typeface="Times New Roman" charset="0"/>
                  <a:ea typeface="SimSun" charset="-122"/>
                </a:rPr>
                <a:t>9</a:t>
              </a:r>
            </a:p>
          </p:txBody>
        </p:sp>
      </p:grpSp>
      <p:sp>
        <p:nvSpPr>
          <p:cNvPr id="133135" name="Text Box 15">
            <a:extLst>
              <a:ext uri="{FF2B5EF4-FFF2-40B4-BE49-F238E27FC236}">
                <a16:creationId xmlns:a16="http://schemas.microsoft.com/office/drawing/2014/main" id="{F91E1BE6-BC7F-1542-8378-4407F060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46799"/>
            <a:ext cx="855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执行合并序列：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UNION(1,2),UNION(3,4),UNION(5,6) ,UNION(7,8),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得到</a:t>
            </a:r>
            <a:endParaRPr kumimoji="0" lang="zh-CN" altLang="en-US" sz="18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70014" y="2568688"/>
            <a:ext cx="3276600" cy="990600"/>
            <a:chOff x="762000" y="2514600"/>
            <a:chExt cx="3276600" cy="990600"/>
          </a:xfrm>
        </p:grpSpPr>
        <p:sp>
          <p:nvSpPr>
            <p:cNvPr id="133136" name="Oval 16">
              <a:extLst>
                <a:ext uri="{FF2B5EF4-FFF2-40B4-BE49-F238E27FC236}">
                  <a16:creationId xmlns:a16="http://schemas.microsoft.com/office/drawing/2014/main" id="{A05AF0E9-66CE-8F44-A67F-D81E7232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3</a:t>
              </a:r>
            </a:p>
          </p:txBody>
        </p:sp>
        <p:sp>
          <p:nvSpPr>
            <p:cNvPr id="133137" name="Oval 17">
              <a:extLst>
                <a:ext uri="{FF2B5EF4-FFF2-40B4-BE49-F238E27FC236}">
                  <a16:creationId xmlns:a16="http://schemas.microsoft.com/office/drawing/2014/main" id="{474725FD-430C-C54B-ADEA-EE1444F12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4</a:t>
              </a:r>
            </a:p>
          </p:txBody>
        </p:sp>
        <p:sp>
          <p:nvSpPr>
            <p:cNvPr id="133138" name="Oval 18">
              <a:extLst>
                <a:ext uri="{FF2B5EF4-FFF2-40B4-BE49-F238E27FC236}">
                  <a16:creationId xmlns:a16="http://schemas.microsoft.com/office/drawing/2014/main" id="{45CE58CB-A4C0-3444-B012-E20F36A4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5</a:t>
              </a:r>
            </a:p>
          </p:txBody>
        </p:sp>
        <p:sp>
          <p:nvSpPr>
            <p:cNvPr id="133139" name="Oval 19">
              <a:extLst>
                <a:ext uri="{FF2B5EF4-FFF2-40B4-BE49-F238E27FC236}">
                  <a16:creationId xmlns:a16="http://schemas.microsoft.com/office/drawing/2014/main" id="{F6B92A66-F3CD-294A-BDBA-2EAEC48A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5161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6</a:t>
              </a:r>
            </a:p>
          </p:txBody>
        </p:sp>
        <p:sp>
          <p:nvSpPr>
            <p:cNvPr id="133140" name="Oval 20">
              <a:extLst>
                <a:ext uri="{FF2B5EF4-FFF2-40B4-BE49-F238E27FC236}">
                  <a16:creationId xmlns:a16="http://schemas.microsoft.com/office/drawing/2014/main" id="{9BB0E63A-E91A-4C4D-A9C0-A2ADC382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1</a:t>
              </a:r>
            </a:p>
          </p:txBody>
        </p:sp>
        <p:sp>
          <p:nvSpPr>
            <p:cNvPr id="133141" name="Oval 21">
              <a:extLst>
                <a:ext uri="{FF2B5EF4-FFF2-40B4-BE49-F238E27FC236}">
                  <a16:creationId xmlns:a16="http://schemas.microsoft.com/office/drawing/2014/main" id="{D34A8A7B-C4F7-AC4A-8E0C-642DE283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2</a:t>
              </a:r>
            </a:p>
          </p:txBody>
        </p:sp>
        <p:sp>
          <p:nvSpPr>
            <p:cNvPr id="133142" name="Oval 22">
              <a:extLst>
                <a:ext uri="{FF2B5EF4-FFF2-40B4-BE49-F238E27FC236}">
                  <a16:creationId xmlns:a16="http://schemas.microsoft.com/office/drawing/2014/main" id="{9200D49A-A74C-7E4D-9D01-908B93F0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1242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7</a:t>
              </a:r>
            </a:p>
          </p:txBody>
        </p:sp>
        <p:sp>
          <p:nvSpPr>
            <p:cNvPr id="133143" name="Oval 23">
              <a:extLst>
                <a:ext uri="{FF2B5EF4-FFF2-40B4-BE49-F238E27FC236}">
                  <a16:creationId xmlns:a16="http://schemas.microsoft.com/office/drawing/2014/main" id="{DC68D497-1C79-3D45-8BE3-2FA3AC61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8</a:t>
              </a:r>
            </a:p>
          </p:txBody>
        </p:sp>
        <p:sp>
          <p:nvSpPr>
            <p:cNvPr id="133144" name="Oval 24">
              <a:extLst>
                <a:ext uri="{FF2B5EF4-FFF2-40B4-BE49-F238E27FC236}">
                  <a16:creationId xmlns:a16="http://schemas.microsoft.com/office/drawing/2014/main" id="{D8AB390F-2430-AF49-A139-F4E839430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514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9</a:t>
              </a:r>
            </a:p>
          </p:txBody>
        </p:sp>
        <p:sp>
          <p:nvSpPr>
            <p:cNvPr id="133145" name="Line 25">
              <a:extLst>
                <a:ext uri="{FF2B5EF4-FFF2-40B4-BE49-F238E27FC236}">
                  <a16:creationId xmlns:a16="http://schemas.microsoft.com/office/drawing/2014/main" id="{5A6934F1-4CA1-E54D-9664-2126E2E2F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46" name="Line 26">
              <a:extLst>
                <a:ext uri="{FF2B5EF4-FFF2-40B4-BE49-F238E27FC236}">
                  <a16:creationId xmlns:a16="http://schemas.microsoft.com/office/drawing/2014/main" id="{55AEFB38-5D65-4F4C-99BE-385CE85DA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7038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47" name="Line 27">
              <a:extLst>
                <a:ext uri="{FF2B5EF4-FFF2-40B4-BE49-F238E27FC236}">
                  <a16:creationId xmlns:a16="http://schemas.microsoft.com/office/drawing/2014/main" id="{FDC56377-EF76-9B41-8A47-2791EC183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875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48" name="Line 28">
              <a:extLst>
                <a:ext uri="{FF2B5EF4-FFF2-40B4-BE49-F238E27FC236}">
                  <a16:creationId xmlns:a16="http://schemas.microsoft.com/office/drawing/2014/main" id="{F9CDA64D-BF77-8947-BE09-FB34A626E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245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</p:grpSp>
      <p:sp>
        <p:nvSpPr>
          <p:cNvPr id="133149" name="Text Box 29">
            <a:extLst>
              <a:ext uri="{FF2B5EF4-FFF2-40B4-BE49-F238E27FC236}">
                <a16:creationId xmlns:a16="http://schemas.microsoft.com/office/drawing/2014/main" id="{D94EB829-9A8C-C946-8E18-6ABAC3D93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7912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继续执行合并序列：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UNION(2,4),UNION(8,9),UNION(6,8</a:t>
            </a:r>
            <a:r>
              <a:rPr kumimoji="0"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kumimoji="0"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得到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70014" y="4200412"/>
            <a:ext cx="3276600" cy="990600"/>
            <a:chOff x="762000" y="4191000"/>
            <a:chExt cx="3276600" cy="990600"/>
          </a:xfrm>
        </p:grpSpPr>
        <p:sp>
          <p:nvSpPr>
            <p:cNvPr id="133150" name="Oval 30">
              <a:extLst>
                <a:ext uri="{FF2B5EF4-FFF2-40B4-BE49-F238E27FC236}">
                  <a16:creationId xmlns:a16="http://schemas.microsoft.com/office/drawing/2014/main" id="{50B8FB6D-7B95-014B-8EDD-861D7663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800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3</a:t>
              </a:r>
            </a:p>
          </p:txBody>
        </p:sp>
        <p:sp>
          <p:nvSpPr>
            <p:cNvPr id="133151" name="Oval 31">
              <a:extLst>
                <a:ext uri="{FF2B5EF4-FFF2-40B4-BE49-F238E27FC236}">
                  <a16:creationId xmlns:a16="http://schemas.microsoft.com/office/drawing/2014/main" id="{77CBAED9-006B-404C-8F73-946D444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4</a:t>
              </a:r>
            </a:p>
          </p:txBody>
        </p:sp>
        <p:sp>
          <p:nvSpPr>
            <p:cNvPr id="133152" name="Oval 32">
              <a:extLst>
                <a:ext uri="{FF2B5EF4-FFF2-40B4-BE49-F238E27FC236}">
                  <a16:creationId xmlns:a16="http://schemas.microsoft.com/office/drawing/2014/main" id="{DC0CBCEB-36F7-C346-BA99-B44EAB74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800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5</a:t>
              </a:r>
            </a:p>
          </p:txBody>
        </p:sp>
        <p:sp>
          <p:nvSpPr>
            <p:cNvPr id="133153" name="Oval 33">
              <a:extLst>
                <a:ext uri="{FF2B5EF4-FFF2-40B4-BE49-F238E27FC236}">
                  <a16:creationId xmlns:a16="http://schemas.microsoft.com/office/drawing/2014/main" id="{25089A8E-40DD-6A41-B093-C0DF611D2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1925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6</a:t>
              </a:r>
            </a:p>
          </p:txBody>
        </p:sp>
        <p:sp>
          <p:nvSpPr>
            <p:cNvPr id="133154" name="Oval 34">
              <a:extLst>
                <a:ext uri="{FF2B5EF4-FFF2-40B4-BE49-F238E27FC236}">
                  <a16:creationId xmlns:a16="http://schemas.microsoft.com/office/drawing/2014/main" id="{50CFADE7-1F0D-3E41-84D8-0A00188F8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800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1</a:t>
              </a:r>
            </a:p>
          </p:txBody>
        </p:sp>
        <p:sp>
          <p:nvSpPr>
            <p:cNvPr id="133155" name="Oval 35">
              <a:extLst>
                <a:ext uri="{FF2B5EF4-FFF2-40B4-BE49-F238E27FC236}">
                  <a16:creationId xmlns:a16="http://schemas.microsoft.com/office/drawing/2014/main" id="{AA6B5CA0-6A6F-D843-97C0-A75BCA2FA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2</a:t>
              </a:r>
            </a:p>
          </p:txBody>
        </p:sp>
        <p:sp>
          <p:nvSpPr>
            <p:cNvPr id="133156" name="Oval 36">
              <a:extLst>
                <a:ext uri="{FF2B5EF4-FFF2-40B4-BE49-F238E27FC236}">
                  <a16:creationId xmlns:a16="http://schemas.microsoft.com/office/drawing/2014/main" id="{EB2F5DB4-436C-BF41-AFD1-7C68E234D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8006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7</a:t>
              </a:r>
            </a:p>
          </p:txBody>
        </p:sp>
        <p:sp>
          <p:nvSpPr>
            <p:cNvPr id="133157" name="Oval 37">
              <a:extLst>
                <a:ext uri="{FF2B5EF4-FFF2-40B4-BE49-F238E27FC236}">
                  <a16:creationId xmlns:a16="http://schemas.microsoft.com/office/drawing/2014/main" id="{B9EDFBB4-9C9F-7C44-8804-72BAC2E55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>
                  <a:latin typeface="Times New Roman" charset="0"/>
                  <a:ea typeface="SimSun" charset="-122"/>
                </a:rPr>
                <a:t>8</a:t>
              </a:r>
            </a:p>
          </p:txBody>
        </p:sp>
        <p:sp>
          <p:nvSpPr>
            <p:cNvPr id="133158" name="Oval 38">
              <a:extLst>
                <a:ext uri="{FF2B5EF4-FFF2-40B4-BE49-F238E27FC236}">
                  <a16:creationId xmlns:a16="http://schemas.microsoft.com/office/drawing/2014/main" id="{AA162E7B-086B-C84A-9A57-C8145192D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1910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9</a:t>
              </a:r>
            </a:p>
          </p:txBody>
        </p:sp>
        <p:sp>
          <p:nvSpPr>
            <p:cNvPr id="133159" name="Line 39">
              <a:extLst>
                <a:ext uri="{FF2B5EF4-FFF2-40B4-BE49-F238E27FC236}">
                  <a16:creationId xmlns:a16="http://schemas.microsoft.com/office/drawing/2014/main" id="{05BBDFC4-ED78-0E45-8AE1-E1241DB4F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0" name="Line 40">
              <a:extLst>
                <a:ext uri="{FF2B5EF4-FFF2-40B4-BE49-F238E27FC236}">
                  <a16:creationId xmlns:a16="http://schemas.microsoft.com/office/drawing/2014/main" id="{438812F9-080D-2D4F-9CC2-1C8EFA217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7038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1" name="Line 41">
              <a:extLst>
                <a:ext uri="{FF2B5EF4-FFF2-40B4-BE49-F238E27FC236}">
                  <a16:creationId xmlns:a16="http://schemas.microsoft.com/office/drawing/2014/main" id="{5CC7DC8B-7364-9E46-9096-BE9EE13E0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875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2" name="Line 42">
              <a:extLst>
                <a:ext uri="{FF2B5EF4-FFF2-40B4-BE49-F238E27FC236}">
                  <a16:creationId xmlns:a16="http://schemas.microsoft.com/office/drawing/2014/main" id="{8B606A81-518B-004E-940C-B92207E10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2450" y="4572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3" name="Line 43">
              <a:extLst>
                <a:ext uri="{FF2B5EF4-FFF2-40B4-BE49-F238E27FC236}">
                  <a16:creationId xmlns:a16="http://schemas.microsoft.com/office/drawing/2014/main" id="{0E067472-05EA-F148-B75E-E80D6BD7F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4343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4" name="Line 44">
              <a:extLst>
                <a:ext uri="{FF2B5EF4-FFF2-40B4-BE49-F238E27FC236}">
                  <a16:creationId xmlns:a16="http://schemas.microsoft.com/office/drawing/2014/main" id="{74576E56-0224-0C48-8550-4E91E93C1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4419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65" name="Line 45">
              <a:extLst>
                <a:ext uri="{FF2B5EF4-FFF2-40B4-BE49-F238E27FC236}">
                  <a16:creationId xmlns:a16="http://schemas.microsoft.com/office/drawing/2014/main" id="{BAC61478-CE0B-0246-B29C-E04D1D3F7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3989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</p:grpSp>
      <p:sp>
        <p:nvSpPr>
          <p:cNvPr id="133166" name="Text Box 46">
            <a:extLst>
              <a:ext uri="{FF2B5EF4-FFF2-40B4-BE49-F238E27FC236}">
                <a16:creationId xmlns:a16="http://schemas.microsoft.com/office/drawing/2014/main" id="{7C1B28A6-4D85-9D40-9621-B07B871B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3417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继续执行：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FIND(5)</a:t>
            </a:r>
            <a:r>
              <a:rPr kumimoji="0" lang="zh-CN" altLang="en-US" sz="2400" dirty="0" smtClean="0">
                <a:latin typeface="Times New Roman" panose="02020603050405020304" pitchFamily="18" charset="0"/>
              </a:rPr>
              <a:t>得到</a:t>
            </a:r>
            <a:endParaRPr kumimoji="0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22814" y="5181600"/>
            <a:ext cx="3276600" cy="990600"/>
            <a:chOff x="4572000" y="4876800"/>
            <a:chExt cx="3276600" cy="990600"/>
          </a:xfrm>
        </p:grpSpPr>
        <p:sp>
          <p:nvSpPr>
            <p:cNvPr id="133167" name="Oval 47">
              <a:extLst>
                <a:ext uri="{FF2B5EF4-FFF2-40B4-BE49-F238E27FC236}">
                  <a16:creationId xmlns:a16="http://schemas.microsoft.com/office/drawing/2014/main" id="{068E3471-4090-C044-AD1A-4633A379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3</a:t>
              </a:r>
            </a:p>
          </p:txBody>
        </p:sp>
        <p:sp>
          <p:nvSpPr>
            <p:cNvPr id="133168" name="Oval 48">
              <a:extLst>
                <a:ext uri="{FF2B5EF4-FFF2-40B4-BE49-F238E27FC236}">
                  <a16:creationId xmlns:a16="http://schemas.microsoft.com/office/drawing/2014/main" id="{4564353E-3B57-EB40-9E80-4E1A07339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876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4</a:t>
              </a:r>
            </a:p>
          </p:txBody>
        </p:sp>
        <p:sp>
          <p:nvSpPr>
            <p:cNvPr id="133169" name="Oval 49">
              <a:extLst>
                <a:ext uri="{FF2B5EF4-FFF2-40B4-BE49-F238E27FC236}">
                  <a16:creationId xmlns:a16="http://schemas.microsoft.com/office/drawing/2014/main" id="{7717CAA5-1B5C-564C-AF93-81786BBF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5</a:t>
              </a:r>
            </a:p>
          </p:txBody>
        </p:sp>
        <p:sp>
          <p:nvSpPr>
            <p:cNvPr id="133170" name="Oval 50">
              <a:extLst>
                <a:ext uri="{FF2B5EF4-FFF2-40B4-BE49-F238E27FC236}">
                  <a16:creationId xmlns:a16="http://schemas.microsoft.com/office/drawing/2014/main" id="{A717A052-C9E9-CF45-B2E1-58433308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878388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6</a:t>
              </a:r>
            </a:p>
          </p:txBody>
        </p:sp>
        <p:sp>
          <p:nvSpPr>
            <p:cNvPr id="133171" name="Oval 51">
              <a:extLst>
                <a:ext uri="{FF2B5EF4-FFF2-40B4-BE49-F238E27FC236}">
                  <a16:creationId xmlns:a16="http://schemas.microsoft.com/office/drawing/2014/main" id="{4CDC02B1-7798-534B-B173-0300206CD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1</a:t>
              </a:r>
            </a:p>
          </p:txBody>
        </p:sp>
        <p:sp>
          <p:nvSpPr>
            <p:cNvPr id="133172" name="Oval 52">
              <a:extLst>
                <a:ext uri="{FF2B5EF4-FFF2-40B4-BE49-F238E27FC236}">
                  <a16:creationId xmlns:a16="http://schemas.microsoft.com/office/drawing/2014/main" id="{3AC5B6FF-1C29-7645-9AD8-967EFB4CD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876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2</a:t>
              </a:r>
            </a:p>
          </p:txBody>
        </p:sp>
        <p:sp>
          <p:nvSpPr>
            <p:cNvPr id="133173" name="Oval 53">
              <a:extLst>
                <a:ext uri="{FF2B5EF4-FFF2-40B4-BE49-F238E27FC236}">
                  <a16:creationId xmlns:a16="http://schemas.microsoft.com/office/drawing/2014/main" id="{A27FF6D6-B1E7-BC40-89CB-1292034C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486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7</a:t>
              </a:r>
            </a:p>
          </p:txBody>
        </p:sp>
        <p:sp>
          <p:nvSpPr>
            <p:cNvPr id="133174" name="Oval 54">
              <a:extLst>
                <a:ext uri="{FF2B5EF4-FFF2-40B4-BE49-F238E27FC236}">
                  <a16:creationId xmlns:a16="http://schemas.microsoft.com/office/drawing/2014/main" id="{20318E8A-463B-4546-BC09-213C99AC2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876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8</a:t>
              </a:r>
            </a:p>
          </p:txBody>
        </p:sp>
        <p:sp>
          <p:nvSpPr>
            <p:cNvPr id="133175" name="Oval 55">
              <a:extLst>
                <a:ext uri="{FF2B5EF4-FFF2-40B4-BE49-F238E27FC236}">
                  <a16:creationId xmlns:a16="http://schemas.microsoft.com/office/drawing/2014/main" id="{5552FE63-FEFA-5F4B-9F77-9DF8C7A4A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876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Times New Roman" charset="0"/>
                  <a:ea typeface="SimSun" charset="-122"/>
                </a:rPr>
                <a:t>9</a:t>
              </a:r>
            </a:p>
          </p:txBody>
        </p:sp>
        <p:sp>
          <p:nvSpPr>
            <p:cNvPr id="133176" name="Line 56">
              <a:extLst>
                <a:ext uri="{FF2B5EF4-FFF2-40B4-BE49-F238E27FC236}">
                  <a16:creationId xmlns:a16="http://schemas.microsoft.com/office/drawing/2014/main" id="{A2D4ADE7-7654-5F49-A08B-E46A7D779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885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77" name="Line 57">
              <a:extLst>
                <a:ext uri="{FF2B5EF4-FFF2-40B4-BE49-F238E27FC236}">
                  <a16:creationId xmlns:a16="http://schemas.microsoft.com/office/drawing/2014/main" id="{2C401C85-49B8-E44C-BE4A-FE420537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7038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78" name="Line 58">
              <a:extLst>
                <a:ext uri="{FF2B5EF4-FFF2-40B4-BE49-F238E27FC236}">
                  <a16:creationId xmlns:a16="http://schemas.microsoft.com/office/drawing/2014/main" id="{7B0F0950-1168-F94F-AFAC-4D4586A2B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8875" y="5181600"/>
              <a:ext cx="4667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79" name="Line 59">
              <a:extLst>
                <a:ext uri="{FF2B5EF4-FFF2-40B4-BE49-F238E27FC236}">
                  <a16:creationId xmlns:a16="http://schemas.microsoft.com/office/drawing/2014/main" id="{F1BBCA64-E3DC-1344-AE77-D0FB62902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2450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80" name="Line 60">
              <a:extLst>
                <a:ext uri="{FF2B5EF4-FFF2-40B4-BE49-F238E27FC236}">
                  <a16:creationId xmlns:a16="http://schemas.microsoft.com/office/drawing/2014/main" id="{330E9CE5-50FE-8642-9FAF-1D66CF9A1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029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81" name="Line 61">
              <a:extLst>
                <a:ext uri="{FF2B5EF4-FFF2-40B4-BE49-F238E27FC236}">
                  <a16:creationId xmlns:a16="http://schemas.microsoft.com/office/drawing/2014/main" id="{FFE8D916-845F-3949-9243-E6CC820AC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6600" y="5105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  <p:sp>
          <p:nvSpPr>
            <p:cNvPr id="133182" name="Line 62">
              <a:extLst>
                <a:ext uri="{FF2B5EF4-FFF2-40B4-BE49-F238E27FC236}">
                  <a16:creationId xmlns:a16="http://schemas.microsoft.com/office/drawing/2014/main" id="{36CC4141-2A74-7049-ADAF-C197A7B6D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0847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SimSun" charset="-122"/>
              </a:endParaRPr>
            </a:p>
          </p:txBody>
        </p:sp>
      </p:grpSp>
      <p:sp>
        <p:nvSpPr>
          <p:cNvPr id="133183" name="Text Box 63">
            <a:extLst>
              <a:ext uri="{FF2B5EF4-FFF2-40B4-BE49-F238E27FC236}">
                <a16:creationId xmlns:a16="http://schemas.microsoft.com/office/drawing/2014/main" id="{80659DD6-67A4-544F-AD7C-C005219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86" y="5766098"/>
            <a:ext cx="70503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继续执行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UNION(4,8)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呢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注意：路径压缩时，秩不会改变</a:t>
            </a:r>
            <a:r>
              <a:rPr kumimoji="0"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kumimoji="0" lang="en-US" altLang="zh-CN" sz="22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即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执行</a:t>
            </a:r>
            <a:r>
              <a:rPr kumimoji="0"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FIND</a:t>
            </a:r>
            <a:r>
              <a:rPr kumimoji="0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操作后，根节点的秩有可能大于树的高度。</a:t>
            </a:r>
          </a:p>
        </p:txBody>
      </p:sp>
      <p:sp>
        <p:nvSpPr>
          <p:cNvPr id="147516" name="Slide Number Placeholder 1">
            <a:extLst>
              <a:ext uri="{FF2B5EF4-FFF2-40B4-BE49-F238E27FC236}">
                <a16:creationId xmlns:a16="http://schemas.microsoft.com/office/drawing/2014/main" id="{ECFEF3C8-221A-6640-B466-70BDA6DDCE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7143E-E3B6-B543-ABE4-B4E1A3968840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/>
      <p:bldP spid="133149" grpId="0"/>
      <p:bldP spid="133166" grpId="0"/>
      <p:bldP spid="13318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>
            <a:extLst>
              <a:ext uri="{FF2B5EF4-FFF2-40B4-BE49-F238E27FC236}">
                <a16:creationId xmlns:a16="http://schemas.microsoft.com/office/drawing/2014/main" id="{46564AEB-DE60-9D44-8C05-8EA1CDF86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507" y="2022022"/>
            <a:ext cx="5461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继续执行：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UNION(4,8)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得到的结果是：</a:t>
            </a:r>
          </a:p>
        </p:txBody>
      </p:sp>
      <p:sp>
        <p:nvSpPr>
          <p:cNvPr id="134149" name="Oval 5">
            <a:extLst>
              <a:ext uri="{FF2B5EF4-FFF2-40B4-BE49-F238E27FC236}">
                <a16:creationId xmlns:a16="http://schemas.microsoft.com/office/drawing/2014/main" id="{E58E5F54-4AFD-6F45-86EF-48FA649C9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45" y="35278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134150" name="Oval 6">
            <a:extLst>
              <a:ext uri="{FF2B5EF4-FFF2-40B4-BE49-F238E27FC236}">
                <a16:creationId xmlns:a16="http://schemas.microsoft.com/office/drawing/2014/main" id="{AEBCC7B1-171D-D841-A37F-09F223399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45" y="29182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134151" name="Oval 7">
            <a:extLst>
              <a:ext uri="{FF2B5EF4-FFF2-40B4-BE49-F238E27FC236}">
                <a16:creationId xmlns:a16="http://schemas.microsoft.com/office/drawing/2014/main" id="{AB183731-3E8A-074C-9E1E-BE5519333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345" y="35278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134152" name="Oval 8">
            <a:extLst>
              <a:ext uri="{FF2B5EF4-FFF2-40B4-BE49-F238E27FC236}">
                <a16:creationId xmlns:a16="http://schemas.microsoft.com/office/drawing/2014/main" id="{5480BC19-0A9E-4942-B139-E159FA98A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945" y="34516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134153" name="Oval 9">
            <a:extLst>
              <a:ext uri="{FF2B5EF4-FFF2-40B4-BE49-F238E27FC236}">
                <a16:creationId xmlns:a16="http://schemas.microsoft.com/office/drawing/2014/main" id="{F02EACFA-80C9-0340-B90D-E12C5AE9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45" y="35278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34154" name="Oval 10">
            <a:extLst>
              <a:ext uri="{FF2B5EF4-FFF2-40B4-BE49-F238E27FC236}">
                <a16:creationId xmlns:a16="http://schemas.microsoft.com/office/drawing/2014/main" id="{B35DA1B3-F22A-124F-ABD8-9E157304A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145" y="29182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34155" name="Oval 11">
            <a:extLst>
              <a:ext uri="{FF2B5EF4-FFF2-40B4-BE49-F238E27FC236}">
                <a16:creationId xmlns:a16="http://schemas.microsoft.com/office/drawing/2014/main" id="{FF890841-167E-F645-8689-7A544118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145" y="35278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134156" name="Oval 12">
            <a:extLst>
              <a:ext uri="{FF2B5EF4-FFF2-40B4-BE49-F238E27FC236}">
                <a16:creationId xmlns:a16="http://schemas.microsoft.com/office/drawing/2014/main" id="{F61BDDA0-6125-7748-A245-F479D95B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745" y="29182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134157" name="Oval 13">
            <a:extLst>
              <a:ext uri="{FF2B5EF4-FFF2-40B4-BE49-F238E27FC236}">
                <a16:creationId xmlns:a16="http://schemas.microsoft.com/office/drawing/2014/main" id="{B385080D-CEDC-9044-94A6-44FD9987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745" y="2918281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9</a:t>
            </a:r>
          </a:p>
        </p:txBody>
      </p:sp>
      <p:sp>
        <p:nvSpPr>
          <p:cNvPr id="134158" name="Line 14">
            <a:extLst>
              <a:ext uri="{FF2B5EF4-FFF2-40B4-BE49-F238E27FC236}">
                <a16:creationId xmlns:a16="http://schemas.microsoft.com/office/drawing/2014/main" id="{74889E4A-189A-E54A-A7D1-F8057A2C41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0995" y="32992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B3EA4F42-BC8D-2342-B8CD-899E2A0CA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9182" y="32992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60" name="Freeform 16">
            <a:extLst>
              <a:ext uri="{FF2B5EF4-FFF2-40B4-BE49-F238E27FC236}">
                <a16:creationId xmlns:a16="http://schemas.microsoft.com/office/drawing/2014/main" id="{042DC773-1BF6-2244-B095-B0EEE030A2C4}"/>
              </a:ext>
            </a:extLst>
          </p:cNvPr>
          <p:cNvSpPr>
            <a:spLocks/>
          </p:cNvSpPr>
          <p:nvPr/>
        </p:nvSpPr>
        <p:spPr bwMode="auto">
          <a:xfrm>
            <a:off x="4002995" y="3299281"/>
            <a:ext cx="66675" cy="238125"/>
          </a:xfrm>
          <a:custGeom>
            <a:avLst/>
            <a:gdLst>
              <a:gd name="T0" fmla="*/ 0 w 42"/>
              <a:gd name="T1" fmla="*/ 2147483646 h 150"/>
              <a:gd name="T2" fmla="*/ 2147483646 w 42"/>
              <a:gd name="T3" fmla="*/ 0 h 1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" h="150">
                <a:moveTo>
                  <a:pt x="0" y="150"/>
                </a:moveTo>
                <a:lnTo>
                  <a:pt x="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61" name="Freeform 17">
            <a:extLst>
              <a:ext uri="{FF2B5EF4-FFF2-40B4-BE49-F238E27FC236}">
                <a16:creationId xmlns:a16="http://schemas.microsoft.com/office/drawing/2014/main" id="{0D753963-91FC-D648-8996-053E3EF3D95A}"/>
              </a:ext>
            </a:extLst>
          </p:cNvPr>
          <p:cNvSpPr>
            <a:spLocks/>
          </p:cNvSpPr>
          <p:nvPr/>
        </p:nvSpPr>
        <p:spPr bwMode="auto">
          <a:xfrm>
            <a:off x="4206195" y="3280231"/>
            <a:ext cx="393700" cy="241300"/>
          </a:xfrm>
          <a:custGeom>
            <a:avLst/>
            <a:gdLst>
              <a:gd name="T0" fmla="*/ 2147483646 w 248"/>
              <a:gd name="T1" fmla="*/ 2147483646 h 152"/>
              <a:gd name="T2" fmla="*/ 0 w 248"/>
              <a:gd name="T3" fmla="*/ 0 h 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152">
                <a:moveTo>
                  <a:pt x="248" y="15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62" name="Line 18">
            <a:extLst>
              <a:ext uri="{FF2B5EF4-FFF2-40B4-BE49-F238E27FC236}">
                <a16:creationId xmlns:a16="http://schemas.microsoft.com/office/drawing/2014/main" id="{EC18683B-6DEB-B549-ABCE-EA1F32671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145" y="30706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63" name="Line 19">
            <a:extLst>
              <a:ext uri="{FF2B5EF4-FFF2-40B4-BE49-F238E27FC236}">
                <a16:creationId xmlns:a16="http://schemas.microsoft.com/office/drawing/2014/main" id="{03C08CD3-6E9E-A84D-82D7-A8E283F10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8745" y="31468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64" name="Freeform 20">
            <a:extLst>
              <a:ext uri="{FF2B5EF4-FFF2-40B4-BE49-F238E27FC236}">
                <a16:creationId xmlns:a16="http://schemas.microsoft.com/office/drawing/2014/main" id="{9D07864D-2B12-514F-B118-BBF0F8509079}"/>
              </a:ext>
            </a:extLst>
          </p:cNvPr>
          <p:cNvSpPr>
            <a:spLocks/>
          </p:cNvSpPr>
          <p:nvPr/>
        </p:nvSpPr>
        <p:spPr bwMode="auto">
          <a:xfrm>
            <a:off x="2923495" y="3088144"/>
            <a:ext cx="984250" cy="1587"/>
          </a:xfrm>
          <a:custGeom>
            <a:avLst/>
            <a:gdLst>
              <a:gd name="T0" fmla="*/ 0 w 620"/>
              <a:gd name="T1" fmla="*/ 2147483646 h 1"/>
              <a:gd name="T2" fmla="*/ 2147483646 w 620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20" h="1">
                <a:moveTo>
                  <a:pt x="0" y="1"/>
                </a:moveTo>
                <a:lnTo>
                  <a:pt x="6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66" name="Freeform 22">
            <a:extLst>
              <a:ext uri="{FF2B5EF4-FFF2-40B4-BE49-F238E27FC236}">
                <a16:creationId xmlns:a16="http://schemas.microsoft.com/office/drawing/2014/main" id="{0060137F-0A4C-CB46-868F-B82077B8BCB9}"/>
              </a:ext>
            </a:extLst>
          </p:cNvPr>
          <p:cNvSpPr>
            <a:spLocks/>
          </p:cNvSpPr>
          <p:nvPr/>
        </p:nvSpPr>
        <p:spPr bwMode="auto">
          <a:xfrm>
            <a:off x="3552145" y="3216731"/>
            <a:ext cx="387350" cy="285750"/>
          </a:xfrm>
          <a:custGeom>
            <a:avLst/>
            <a:gdLst>
              <a:gd name="T0" fmla="*/ 0 w 244"/>
              <a:gd name="T1" fmla="*/ 2147483646 h 180"/>
              <a:gd name="T2" fmla="*/ 2147483646 w 244"/>
              <a:gd name="T3" fmla="*/ 0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4" h="180">
                <a:moveTo>
                  <a:pt x="0" y="180"/>
                </a:moveTo>
                <a:lnTo>
                  <a:pt x="2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67" name="Text Box 23">
            <a:extLst>
              <a:ext uri="{FF2B5EF4-FFF2-40B4-BE49-F238E27FC236}">
                <a16:creationId xmlns:a16="http://schemas.microsoft.com/office/drawing/2014/main" id="{BA371DA2-5B39-3C49-9348-4C0EB69C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417" y="4229589"/>
            <a:ext cx="4956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继续执行：</a:t>
            </a:r>
            <a:r>
              <a:rPr kumimoji="0" lang="en-US" altLang="zh-CN" sz="2400" dirty="0">
                <a:latin typeface="Times New Roman" panose="02020603050405020304" pitchFamily="18" charset="0"/>
              </a:rPr>
              <a:t>FIND(1)</a:t>
            </a:r>
            <a:r>
              <a:rPr kumimoji="0" lang="zh-CN" altLang="en-US" sz="2400" dirty="0">
                <a:latin typeface="Times New Roman" panose="02020603050405020304" pitchFamily="18" charset="0"/>
              </a:rPr>
              <a:t>得到的结果是：</a:t>
            </a:r>
          </a:p>
        </p:txBody>
      </p:sp>
      <p:sp>
        <p:nvSpPr>
          <p:cNvPr id="134168" name="Oval 24">
            <a:extLst>
              <a:ext uri="{FF2B5EF4-FFF2-40B4-BE49-F238E27FC236}">
                <a16:creationId xmlns:a16="http://schemas.microsoft.com/office/drawing/2014/main" id="{5B182BE2-DB1D-CF4F-A3A3-08A37DC7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45" y="63908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3</a:t>
            </a:r>
          </a:p>
        </p:txBody>
      </p:sp>
      <p:sp>
        <p:nvSpPr>
          <p:cNvPr id="134169" name="Oval 25">
            <a:extLst>
              <a:ext uri="{FF2B5EF4-FFF2-40B4-BE49-F238E27FC236}">
                <a16:creationId xmlns:a16="http://schemas.microsoft.com/office/drawing/2014/main" id="{43194AEC-CB5E-E947-9F3B-7E77E467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145" y="57812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4</a:t>
            </a:r>
          </a:p>
        </p:txBody>
      </p:sp>
      <p:sp>
        <p:nvSpPr>
          <p:cNvPr id="134170" name="Oval 26">
            <a:extLst>
              <a:ext uri="{FF2B5EF4-FFF2-40B4-BE49-F238E27FC236}">
                <a16:creationId xmlns:a16="http://schemas.microsoft.com/office/drawing/2014/main" id="{1B838746-EB1B-2D48-9685-82FAFE9FE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345" y="57812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5</a:t>
            </a:r>
          </a:p>
        </p:txBody>
      </p:sp>
      <p:sp>
        <p:nvSpPr>
          <p:cNvPr id="134171" name="Oval 27">
            <a:extLst>
              <a:ext uri="{FF2B5EF4-FFF2-40B4-BE49-F238E27FC236}">
                <a16:creationId xmlns:a16="http://schemas.microsoft.com/office/drawing/2014/main" id="{2E640353-493E-E045-8953-E60C69593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945" y="57050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6</a:t>
            </a:r>
          </a:p>
        </p:txBody>
      </p:sp>
      <p:sp>
        <p:nvSpPr>
          <p:cNvPr id="134172" name="Oval 28">
            <a:extLst>
              <a:ext uri="{FF2B5EF4-FFF2-40B4-BE49-F238E27FC236}">
                <a16:creationId xmlns:a16="http://schemas.microsoft.com/office/drawing/2014/main" id="{7D06C274-D8FA-FC49-9C6B-D3E6635B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545" y="48668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1</a:t>
            </a:r>
          </a:p>
        </p:txBody>
      </p:sp>
      <p:sp>
        <p:nvSpPr>
          <p:cNvPr id="134173" name="Oval 29">
            <a:extLst>
              <a:ext uri="{FF2B5EF4-FFF2-40B4-BE49-F238E27FC236}">
                <a16:creationId xmlns:a16="http://schemas.microsoft.com/office/drawing/2014/main" id="{981022D0-BDF8-934B-A50D-41F15095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45" y="51716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2</a:t>
            </a:r>
          </a:p>
        </p:txBody>
      </p:sp>
      <p:sp>
        <p:nvSpPr>
          <p:cNvPr id="134174" name="Oval 30">
            <a:extLst>
              <a:ext uri="{FF2B5EF4-FFF2-40B4-BE49-F238E27FC236}">
                <a16:creationId xmlns:a16="http://schemas.microsoft.com/office/drawing/2014/main" id="{9D920DDA-D60B-A94F-8817-45B3DEA4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145" y="57812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7</a:t>
            </a:r>
          </a:p>
        </p:txBody>
      </p:sp>
      <p:sp>
        <p:nvSpPr>
          <p:cNvPr id="134175" name="Oval 31">
            <a:extLst>
              <a:ext uri="{FF2B5EF4-FFF2-40B4-BE49-F238E27FC236}">
                <a16:creationId xmlns:a16="http://schemas.microsoft.com/office/drawing/2014/main" id="{8703F2E7-E9E7-2B4D-9FF4-B310BAC9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745" y="51716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8</a:t>
            </a:r>
          </a:p>
        </p:txBody>
      </p:sp>
      <p:sp>
        <p:nvSpPr>
          <p:cNvPr id="134176" name="Oval 32">
            <a:extLst>
              <a:ext uri="{FF2B5EF4-FFF2-40B4-BE49-F238E27FC236}">
                <a16:creationId xmlns:a16="http://schemas.microsoft.com/office/drawing/2014/main" id="{6A32CA81-4EC0-484E-BC54-26375FDF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745" y="5171622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latin typeface="Times New Roman" charset="0"/>
                <a:ea typeface="SimSun" charset="-122"/>
              </a:rPr>
              <a:t>9</a:t>
            </a:r>
          </a:p>
        </p:txBody>
      </p:sp>
      <p:sp>
        <p:nvSpPr>
          <p:cNvPr id="134177" name="Freeform 33">
            <a:extLst>
              <a:ext uri="{FF2B5EF4-FFF2-40B4-BE49-F238E27FC236}">
                <a16:creationId xmlns:a16="http://schemas.microsoft.com/office/drawing/2014/main" id="{76D2AECF-8DD1-FA4B-BC71-7783DEFA8104}"/>
              </a:ext>
            </a:extLst>
          </p:cNvPr>
          <p:cNvSpPr>
            <a:spLocks/>
          </p:cNvSpPr>
          <p:nvPr/>
        </p:nvSpPr>
        <p:spPr bwMode="auto">
          <a:xfrm>
            <a:off x="3050495" y="5028747"/>
            <a:ext cx="962025" cy="152400"/>
          </a:xfrm>
          <a:custGeom>
            <a:avLst/>
            <a:gdLst>
              <a:gd name="T0" fmla="*/ 0 w 606"/>
              <a:gd name="T1" fmla="*/ 0 h 96"/>
              <a:gd name="T2" fmla="*/ 2147483646 w 606"/>
              <a:gd name="T3" fmla="*/ 2147483646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6" h="96">
                <a:moveTo>
                  <a:pt x="0" y="0"/>
                </a:moveTo>
                <a:lnTo>
                  <a:pt x="60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78" name="Line 34">
            <a:extLst>
              <a:ext uri="{FF2B5EF4-FFF2-40B4-BE49-F238E27FC236}">
                <a16:creationId xmlns:a16="http://schemas.microsoft.com/office/drawing/2014/main" id="{2FA28F47-1493-9A4F-B4E3-4EDDA74B5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9182" y="61622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79" name="Freeform 35">
            <a:extLst>
              <a:ext uri="{FF2B5EF4-FFF2-40B4-BE49-F238E27FC236}">
                <a16:creationId xmlns:a16="http://schemas.microsoft.com/office/drawing/2014/main" id="{9489CA13-1D03-7C44-811D-4441CD433693}"/>
              </a:ext>
            </a:extLst>
          </p:cNvPr>
          <p:cNvSpPr>
            <a:spLocks/>
          </p:cNvSpPr>
          <p:nvPr/>
        </p:nvSpPr>
        <p:spPr bwMode="auto">
          <a:xfrm>
            <a:off x="4002995" y="5552622"/>
            <a:ext cx="66675" cy="238125"/>
          </a:xfrm>
          <a:custGeom>
            <a:avLst/>
            <a:gdLst>
              <a:gd name="T0" fmla="*/ 0 w 42"/>
              <a:gd name="T1" fmla="*/ 2147483646 h 150"/>
              <a:gd name="T2" fmla="*/ 2147483646 w 42"/>
              <a:gd name="T3" fmla="*/ 0 h 15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2" h="150">
                <a:moveTo>
                  <a:pt x="0" y="150"/>
                </a:moveTo>
                <a:lnTo>
                  <a:pt x="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80" name="Freeform 36">
            <a:extLst>
              <a:ext uri="{FF2B5EF4-FFF2-40B4-BE49-F238E27FC236}">
                <a16:creationId xmlns:a16="http://schemas.microsoft.com/office/drawing/2014/main" id="{71BCBC2B-E2C1-B343-9219-F332A07DB9F9}"/>
              </a:ext>
            </a:extLst>
          </p:cNvPr>
          <p:cNvSpPr>
            <a:spLocks/>
          </p:cNvSpPr>
          <p:nvPr/>
        </p:nvSpPr>
        <p:spPr bwMode="auto">
          <a:xfrm>
            <a:off x="4206195" y="5533572"/>
            <a:ext cx="393700" cy="241300"/>
          </a:xfrm>
          <a:custGeom>
            <a:avLst/>
            <a:gdLst>
              <a:gd name="T0" fmla="*/ 2147483646 w 248"/>
              <a:gd name="T1" fmla="*/ 2147483646 h 152"/>
              <a:gd name="T2" fmla="*/ 0 w 248"/>
              <a:gd name="T3" fmla="*/ 0 h 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8" h="152">
                <a:moveTo>
                  <a:pt x="248" y="15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81" name="Line 37">
            <a:extLst>
              <a:ext uri="{FF2B5EF4-FFF2-40B4-BE49-F238E27FC236}">
                <a16:creationId xmlns:a16="http://schemas.microsoft.com/office/drawing/2014/main" id="{06C307F1-D03D-3E49-97ED-190E4E355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6745" y="532402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82" name="Line 38">
            <a:extLst>
              <a:ext uri="{FF2B5EF4-FFF2-40B4-BE49-F238E27FC236}">
                <a16:creationId xmlns:a16="http://schemas.microsoft.com/office/drawing/2014/main" id="{75FAE853-2F9A-F54D-8A0A-9362CF412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8745" y="540022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SimSun" charset="-122"/>
            </a:endParaRPr>
          </a:p>
        </p:txBody>
      </p:sp>
      <p:sp>
        <p:nvSpPr>
          <p:cNvPr id="134183" name="Freeform 39">
            <a:extLst>
              <a:ext uri="{FF2B5EF4-FFF2-40B4-BE49-F238E27FC236}">
                <a16:creationId xmlns:a16="http://schemas.microsoft.com/office/drawing/2014/main" id="{C8D52B2C-D335-E54F-8BFA-1D2EABAF34D7}"/>
              </a:ext>
            </a:extLst>
          </p:cNvPr>
          <p:cNvSpPr>
            <a:spLocks/>
          </p:cNvSpPr>
          <p:nvPr/>
        </p:nvSpPr>
        <p:spPr bwMode="auto">
          <a:xfrm>
            <a:off x="2888570" y="5400222"/>
            <a:ext cx="1019175" cy="485775"/>
          </a:xfrm>
          <a:custGeom>
            <a:avLst/>
            <a:gdLst>
              <a:gd name="T0" fmla="*/ 0 w 642"/>
              <a:gd name="T1" fmla="*/ 2147483646 h 343"/>
              <a:gd name="T2" fmla="*/ 2147483646 w 642"/>
              <a:gd name="T3" fmla="*/ 0 h 3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42" h="343">
                <a:moveTo>
                  <a:pt x="0" y="343"/>
                </a:moveTo>
                <a:lnTo>
                  <a:pt x="64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34184" name="Freeform 40">
            <a:extLst>
              <a:ext uri="{FF2B5EF4-FFF2-40B4-BE49-F238E27FC236}">
                <a16:creationId xmlns:a16="http://schemas.microsoft.com/office/drawing/2014/main" id="{FB4F252C-8D42-584E-9A07-F2F34FEFB665}"/>
              </a:ext>
            </a:extLst>
          </p:cNvPr>
          <p:cNvSpPr>
            <a:spLocks/>
          </p:cNvSpPr>
          <p:nvPr/>
        </p:nvSpPr>
        <p:spPr bwMode="auto">
          <a:xfrm>
            <a:off x="3552145" y="5470072"/>
            <a:ext cx="387350" cy="285750"/>
          </a:xfrm>
          <a:custGeom>
            <a:avLst/>
            <a:gdLst>
              <a:gd name="T0" fmla="*/ 0 w 244"/>
              <a:gd name="T1" fmla="*/ 2147483646 h 180"/>
              <a:gd name="T2" fmla="*/ 2147483646 w 244"/>
              <a:gd name="T3" fmla="*/ 0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44" h="180">
                <a:moveTo>
                  <a:pt x="0" y="180"/>
                </a:moveTo>
                <a:lnTo>
                  <a:pt x="2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CN"/>
          </a:p>
        </p:txBody>
      </p:sp>
      <p:sp>
        <p:nvSpPr>
          <p:cNvPr id="149541" name="Slide Number Placeholder 1">
            <a:extLst>
              <a:ext uri="{FF2B5EF4-FFF2-40B4-BE49-F238E27FC236}">
                <a16:creationId xmlns:a16="http://schemas.microsoft.com/office/drawing/2014/main" id="{3D0936DD-F2D5-424C-9ECE-38C97CB45D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2C8EED-33C3-3644-939D-C26070C1A0DE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 animBg="1"/>
      <p:bldP spid="134150" grpId="0" animBg="1"/>
      <p:bldP spid="134151" grpId="0" animBg="1"/>
      <p:bldP spid="134152" grpId="0" animBg="1"/>
      <p:bldP spid="134153" grpId="0" animBg="1"/>
      <p:bldP spid="134154" grpId="0" animBg="1"/>
      <p:bldP spid="134155" grpId="0" animBg="1"/>
      <p:bldP spid="134156" grpId="0" animBg="1"/>
      <p:bldP spid="134157" grpId="0" animBg="1"/>
      <p:bldP spid="134167" grpId="0"/>
      <p:bldP spid="134168" grpId="0" animBg="1"/>
      <p:bldP spid="134169" grpId="0" animBg="1"/>
      <p:bldP spid="134170" grpId="0" animBg="1"/>
      <p:bldP spid="134171" grpId="0" animBg="1"/>
      <p:bldP spid="134172" grpId="0" animBg="1"/>
      <p:bldP spid="134173" grpId="0" animBg="1"/>
      <p:bldP spid="134174" grpId="0" animBg="1"/>
      <p:bldP spid="134175" grpId="0" animBg="1"/>
      <p:bldP spid="1341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编号占位符 4">
            <a:extLst>
              <a:ext uri="{FF2B5EF4-FFF2-40B4-BE49-F238E27FC236}">
                <a16:creationId xmlns:a16="http://schemas.microsoft.com/office/drawing/2014/main" id="{625D9AB4-2325-694A-B746-E63314FF3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99EF6E-57F6-FB40-AE2D-A42CC3D35C01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FF01C36A-3374-4548-8D6A-C53573811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917" y="3071813"/>
            <a:ext cx="8658225" cy="3171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包含(子集)  </a:t>
            </a:r>
            <a:r>
              <a:rPr kumimoji="0" lang="zh-CN" altLang="en-US" sz="2800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  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 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(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)</a:t>
            </a:r>
            <a:endParaRPr kumimoji="0" lang="en-US" altLang="zh-CN" sz="2800" b="1" i="1" dirty="0">
              <a:solidFill>
                <a:srgbClr val="333300"/>
              </a:solidFill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不包含</a:t>
            </a:r>
            <a:r>
              <a:rPr kumimoji="0" lang="zh-CN" altLang="en-US" sz="2800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           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⊈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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(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CN" sz="2800" b="1" dirty="0" err="1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kumimoji="0" lang="en-US" altLang="zh-CN" sz="28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相等</a:t>
            </a:r>
            <a:r>
              <a:rPr kumimoji="0" lang="zh-CN" altLang="en-US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zh-CN" altLang="en-US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=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不相等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2800" dirty="0">
                <a:solidFill>
                  <a:srgbClr val="333300"/>
                </a:solidFill>
                <a:latin typeface="Times New Roman" panose="02020603050405020304" pitchFamily="18" charset="0"/>
              </a:rPr>
              <a:t>                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 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⊈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 </a:t>
            </a:r>
            <a:r>
              <a:rPr kumimoji="0" lang="en-US" altLang="zh-CN" sz="2800" b="1" dirty="0">
                <a:latin typeface="Times New Roman" panose="02020603050405020304" pitchFamily="18" charset="0"/>
                <a:sym typeface="Symbol" pitchFamily="2" charset="2"/>
              </a:rPr>
              <a:t>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 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⊈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真包含(真子集)</a:t>
            </a:r>
            <a:r>
              <a:rPr kumimoji="0" lang="zh-CN" altLang="en-US" sz="2800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800" i="1" dirty="0">
                <a:solidFill>
                  <a:srgbClr val="333300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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solidFill>
                  <a:srgbClr val="333300"/>
                </a:solidFill>
                <a:latin typeface="Times New Roman" panose="02020603050405020304" pitchFamily="18" charset="0"/>
              </a:rPr>
              <a:t>B</a:t>
            </a:r>
            <a:r>
              <a:rPr kumimoji="0" lang="en-US" altLang="zh-CN" sz="28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 </a:t>
            </a:r>
            <a:endParaRPr kumimoji="0" lang="en-US" altLang="zh-CN" sz="2800" b="1" i="1" dirty="0">
              <a:solidFill>
                <a:srgbClr val="33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206AA9C8-97E8-5A4A-B968-1F796834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057400"/>
            <a:ext cx="8285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集合的包含和相等是集合间的两个基本</a:t>
            </a:r>
            <a:r>
              <a:rPr lang="zh-CN" altLang="en-US" dirty="0" smtClean="0">
                <a:latin typeface="Times New Roman" panose="02020603050405020304" pitchFamily="18" charset="0"/>
              </a:rPr>
              <a:t>关系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编号占位符 4">
            <a:extLst>
              <a:ext uri="{FF2B5EF4-FFF2-40B4-BE49-F238E27FC236}">
                <a16:creationId xmlns:a16="http://schemas.microsoft.com/office/drawing/2014/main" id="{DED18E8E-8EB8-8F44-B8FC-E4D92AF4F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6D5E7-FDFF-6540-9ADF-92F0BB03426C}" type="slidenum">
              <a:rPr kumimoji="0" lang="zh-CN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3CB22529-47E0-BF40-91BE-8B8573BF6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7388"/>
            <a:ext cx="7772400" cy="487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kumimoji="0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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:</a:t>
            </a:r>
            <a:r>
              <a:rPr kumimoji="0" lang="zh-CN" altLang="en-US" sz="2400" dirty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不含任何元素的集合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例如, {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| </a:t>
            </a:r>
            <a:r>
              <a:rPr kumimoji="0" lang="en-US" altLang="zh-CN" sz="2400" i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sz="2400" baseline="300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kumimoji="0" lang="en-US" altLang="zh-CN" sz="24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(0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kumimoji="0" lang="en-US" altLang="zh-CN" sz="2400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</a:t>
            </a:r>
            <a:r>
              <a:rPr kumimoji="0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}=</a:t>
            </a:r>
            <a:r>
              <a:rPr kumimoji="0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</a:t>
            </a:r>
          </a:p>
          <a:p>
            <a:pPr>
              <a:spcBef>
                <a:spcPct val="90000"/>
              </a:spcBef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定理1.1  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空集是任何集合的子集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证 用归谬法. 假设不然, 则存在集合</a:t>
            </a:r>
            <a:r>
              <a:rPr kumimoji="0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使得 </a:t>
            </a:r>
            <a:r>
              <a:rPr kumimoji="0" lang="en-US" altLang="zh-CN" sz="2400" dirty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⊈ </a:t>
            </a:r>
            <a:r>
              <a:rPr kumimoji="0" lang="en-US" altLang="zh-CN" sz="2400" b="1" i="1" dirty="0">
                <a:solidFill>
                  <a:srgbClr val="33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即存在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x, x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kumimoji="0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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且</a:t>
            </a:r>
            <a:r>
              <a:rPr kumimoji="0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x</a:t>
            </a:r>
            <a:r>
              <a:rPr kumimoji="0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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矛盾. </a:t>
            </a:r>
          </a:p>
          <a:p>
            <a:pPr>
              <a:spcBef>
                <a:spcPct val="90000"/>
              </a:spcBef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推论 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空集是惟一的.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证 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假设存在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和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，则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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 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且</a:t>
            </a:r>
            <a:r>
              <a:rPr kumimoji="0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kumimoji="0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</a:t>
            </a:r>
            <a:r>
              <a:rPr kumimoji="0" lang="en-US" altLang="zh-CN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，因此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=</a:t>
            </a:r>
            <a:r>
              <a:rPr kumimoji="0" lang="zh-CN" altLang="en-US" sz="2400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2</a:t>
            </a:r>
          </a:p>
          <a:p>
            <a:pPr>
              <a:spcBef>
                <a:spcPct val="90000"/>
              </a:spcBef>
              <a:buFont typeface="Wingdings" pitchFamily="2" charset="2"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全集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kumimoji="0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: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限定所讨论的集合都是</a:t>
            </a:r>
            <a:r>
              <a:rPr kumimoji="0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kumimoji="0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的子集.     </a:t>
            </a:r>
            <a:r>
              <a:rPr kumimoji="0"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相对</a:t>
            </a:r>
            <a:endParaRPr kumimoji="0" lang="zh-CN" alt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4CEE1A-943B-284B-BE8D-EC8F1CBBC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585788"/>
            <a:ext cx="7793037" cy="1169987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数学基础：集合</a:t>
            </a:r>
            <a:endParaRPr kumimoji="0"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宋体"/>
      </a:majorFont>
      <a:minorFont>
        <a:latin typeface="Tahoma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15723</TotalTime>
  <Words>5124</Words>
  <Application>Microsoft Office PowerPoint</Application>
  <PresentationFormat>全屏显示(4:3)</PresentationFormat>
  <Paragraphs>1220</Paragraphs>
  <Slides>77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92" baseType="lpstr">
      <vt:lpstr>黑体</vt:lpstr>
      <vt:lpstr>宋体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Blends</vt:lpstr>
      <vt:lpstr>1_Blends</vt:lpstr>
      <vt:lpstr>4_Blends</vt:lpstr>
      <vt:lpstr>公式</vt:lpstr>
      <vt:lpstr>Equation</vt:lpstr>
      <vt:lpstr>Document</vt:lpstr>
      <vt:lpstr>算法设计与分析</vt:lpstr>
      <vt:lpstr>PowerPoint 演示文稿</vt:lpstr>
      <vt:lpstr>2 数学基础与数据结构</vt:lpstr>
      <vt:lpstr>数学基础</vt:lpstr>
      <vt:lpstr>数学基础：集合</vt:lpstr>
      <vt:lpstr>数学基础：集合</vt:lpstr>
      <vt:lpstr>数学基础：集合</vt:lpstr>
      <vt:lpstr>数学基础：集合</vt:lpstr>
      <vt:lpstr>数学基础：集合</vt:lpstr>
      <vt:lpstr>PowerPoint 演示文稿</vt:lpstr>
      <vt:lpstr>PowerPoint 演示文稿</vt:lpstr>
      <vt:lpstr>数学基础：关系</vt:lpstr>
      <vt:lpstr>数学基础：关系</vt:lpstr>
      <vt:lpstr>数学基础：关系</vt:lpstr>
      <vt:lpstr>数学基础：函数</vt:lpstr>
      <vt:lpstr>2.2 证明方法</vt:lpstr>
      <vt:lpstr>2.2.1 直接证明</vt:lpstr>
      <vt:lpstr>2.2.2 间接证明</vt:lpstr>
      <vt:lpstr>2.2.3 反证法证明</vt:lpstr>
      <vt:lpstr>2.2.5 数学归纳法</vt:lpstr>
      <vt:lpstr>2.2.5 数学归纳法</vt:lpstr>
      <vt:lpstr>2.8 递归方程求解</vt:lpstr>
      <vt:lpstr>2.8.1常系数线性同质递归方程</vt:lpstr>
      <vt:lpstr>2.8.1常系数线性同质递归方程</vt:lpstr>
      <vt:lpstr>例：</vt:lpstr>
      <vt:lpstr>例:</vt:lpstr>
      <vt:lpstr>例:</vt:lpstr>
      <vt:lpstr>2.8.2非同质递归方程的求解 </vt:lpstr>
      <vt:lpstr>2.8.2非同质递归方程的求解 </vt:lpstr>
      <vt:lpstr>2.8.2非同质递归方程的求解 </vt:lpstr>
      <vt:lpstr>PowerPoint 演示文稿</vt:lpstr>
      <vt:lpstr>2.8.3分治递推关系的解</vt:lpstr>
      <vt:lpstr>PowerPoint 演示文稿</vt:lpstr>
      <vt:lpstr>几个例子</vt:lpstr>
      <vt:lpstr>几个例子</vt:lpstr>
      <vt:lpstr>Master Theorem </vt:lpstr>
      <vt:lpstr>练习</vt:lpstr>
      <vt:lpstr>练习</vt:lpstr>
      <vt:lpstr>练习</vt:lpstr>
      <vt:lpstr>作业</vt:lpstr>
      <vt:lpstr>数据结构</vt:lpstr>
      <vt:lpstr>4.2 堆(Heap)</vt:lpstr>
      <vt:lpstr>4.2 堆(Heap)</vt:lpstr>
      <vt:lpstr>4.2 堆(Heap)</vt:lpstr>
      <vt:lpstr>4.2 堆(Heap)</vt:lpstr>
      <vt:lpstr>堆的基本操作</vt:lpstr>
      <vt:lpstr>4.2.1 辅助运算Sift-up</vt:lpstr>
      <vt:lpstr>Sift-up</vt:lpstr>
      <vt:lpstr>4.2.1 辅助运算Sift-down</vt:lpstr>
      <vt:lpstr> Sift-down</vt:lpstr>
      <vt:lpstr>操作insert(H,x): 插入元素x到堆H</vt:lpstr>
      <vt:lpstr>操作 delete(H,i)</vt:lpstr>
      <vt:lpstr>操作delete-max(H)</vt:lpstr>
      <vt:lpstr>make-heap(A): 从数组A创建堆</vt:lpstr>
      <vt:lpstr>方法2：</vt:lpstr>
      <vt:lpstr>PowerPoint 演示文稿</vt:lpstr>
      <vt:lpstr>复杂度分析</vt:lpstr>
      <vt:lpstr>堆排序</vt:lpstr>
      <vt:lpstr>计数排序</vt:lpstr>
      <vt:lpstr>计数排序</vt:lpstr>
      <vt:lpstr>计数排序</vt:lpstr>
      <vt:lpstr>基数排序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基数排序</vt:lpstr>
      <vt:lpstr>基数排序</vt:lpstr>
      <vt:lpstr>不相交集(Disjoint Sets) </vt:lpstr>
      <vt:lpstr>不相交集(Disjoint Sets)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WHU 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 散 数 学</dc:title>
  <dc:creator>cctang, fliu</dc:creator>
  <cp:lastModifiedBy>Li Yuqing</cp:lastModifiedBy>
  <cp:revision>622</cp:revision>
  <cp:lastPrinted>2019-02-26T06:09:16Z</cp:lastPrinted>
  <dcterms:created xsi:type="dcterms:W3CDTF">2003-07-02T00:00:48Z</dcterms:created>
  <dcterms:modified xsi:type="dcterms:W3CDTF">2022-09-14T13:33:29Z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