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4647" r:id="rId2"/>
    <p:sldMasterId id="2147484699" r:id="rId3"/>
    <p:sldMasterId id="2147484738" r:id="rId4"/>
    <p:sldMasterId id="2147484751" r:id="rId5"/>
  </p:sldMasterIdLst>
  <p:notesMasterIdLst>
    <p:notesMasterId r:id="rId105"/>
  </p:notesMasterIdLst>
  <p:handoutMasterIdLst>
    <p:handoutMasterId r:id="rId106"/>
  </p:handoutMasterIdLst>
  <p:sldIdLst>
    <p:sldId id="941" r:id="rId6"/>
    <p:sldId id="1178" r:id="rId7"/>
    <p:sldId id="977" r:id="rId8"/>
    <p:sldId id="979" r:id="rId9"/>
    <p:sldId id="1106" r:id="rId10"/>
    <p:sldId id="991" r:id="rId11"/>
    <p:sldId id="994" r:id="rId12"/>
    <p:sldId id="996" r:id="rId13"/>
    <p:sldId id="1172" r:id="rId14"/>
    <p:sldId id="1173" r:id="rId15"/>
    <p:sldId id="1175" r:id="rId16"/>
    <p:sldId id="1003" r:id="rId17"/>
    <p:sldId id="1004" r:id="rId18"/>
    <p:sldId id="1005" r:id="rId19"/>
    <p:sldId id="1035" r:id="rId20"/>
    <p:sldId id="1179" r:id="rId21"/>
    <p:sldId id="1182" r:id="rId22"/>
    <p:sldId id="1183" r:id="rId23"/>
    <p:sldId id="1037" r:id="rId24"/>
    <p:sldId id="1038" r:id="rId25"/>
    <p:sldId id="1039" r:id="rId26"/>
    <p:sldId id="1040" r:id="rId27"/>
    <p:sldId id="1041" r:id="rId28"/>
    <p:sldId id="1042" r:id="rId29"/>
    <p:sldId id="1043" r:id="rId30"/>
    <p:sldId id="1044" r:id="rId31"/>
    <p:sldId id="1045" r:id="rId32"/>
    <p:sldId id="1046" r:id="rId33"/>
    <p:sldId id="1047" r:id="rId34"/>
    <p:sldId id="1048" r:id="rId35"/>
    <p:sldId id="1049" r:id="rId36"/>
    <p:sldId id="1050" r:id="rId37"/>
    <p:sldId id="1051" r:id="rId38"/>
    <p:sldId id="1052" r:id="rId39"/>
    <p:sldId id="1053" r:id="rId40"/>
    <p:sldId id="1054" r:id="rId41"/>
    <p:sldId id="1055" r:id="rId42"/>
    <p:sldId id="1056" r:id="rId43"/>
    <p:sldId id="1057" r:id="rId44"/>
    <p:sldId id="1059" r:id="rId45"/>
    <p:sldId id="1061" r:id="rId46"/>
    <p:sldId id="1107" r:id="rId47"/>
    <p:sldId id="1108" r:id="rId48"/>
    <p:sldId id="1109" r:id="rId49"/>
    <p:sldId id="1110" r:id="rId50"/>
    <p:sldId id="1111" r:id="rId51"/>
    <p:sldId id="1184" r:id="rId52"/>
    <p:sldId id="1113" r:id="rId53"/>
    <p:sldId id="1112" r:id="rId54"/>
    <p:sldId id="1114" r:id="rId55"/>
    <p:sldId id="1185" r:id="rId56"/>
    <p:sldId id="1115" r:id="rId57"/>
    <p:sldId id="1189" r:id="rId58"/>
    <p:sldId id="1116" r:id="rId59"/>
    <p:sldId id="1117" r:id="rId60"/>
    <p:sldId id="1118" r:id="rId61"/>
    <p:sldId id="1119" r:id="rId62"/>
    <p:sldId id="1120" r:id="rId63"/>
    <p:sldId id="1121" r:id="rId64"/>
    <p:sldId id="1122" r:id="rId65"/>
    <p:sldId id="1123" r:id="rId66"/>
    <p:sldId id="1171" r:id="rId67"/>
    <p:sldId id="1125" r:id="rId68"/>
    <p:sldId id="1126" r:id="rId69"/>
    <p:sldId id="1190" r:id="rId70"/>
    <p:sldId id="1128" r:id="rId71"/>
    <p:sldId id="1129" r:id="rId72"/>
    <p:sldId id="1130" r:id="rId73"/>
    <p:sldId id="1131" r:id="rId74"/>
    <p:sldId id="1132" r:id="rId75"/>
    <p:sldId id="1133" r:id="rId76"/>
    <p:sldId id="1134" r:id="rId77"/>
    <p:sldId id="1135" r:id="rId78"/>
    <p:sldId id="1136" r:id="rId79"/>
    <p:sldId id="1137" r:id="rId80"/>
    <p:sldId id="1138" r:id="rId81"/>
    <p:sldId id="1139" r:id="rId82"/>
    <p:sldId id="1140" r:id="rId83"/>
    <p:sldId id="1141" r:id="rId84"/>
    <p:sldId id="1142" r:id="rId85"/>
    <p:sldId id="1143" r:id="rId86"/>
    <p:sldId id="1144" r:id="rId87"/>
    <p:sldId id="1145" r:id="rId88"/>
    <p:sldId id="1146" r:id="rId89"/>
    <p:sldId id="1147" r:id="rId90"/>
    <p:sldId id="1148" r:id="rId91"/>
    <p:sldId id="1149" r:id="rId92"/>
    <p:sldId id="1150" r:id="rId93"/>
    <p:sldId id="1151" r:id="rId94"/>
    <p:sldId id="1152" r:id="rId95"/>
    <p:sldId id="1153" r:id="rId96"/>
    <p:sldId id="1154" r:id="rId97"/>
    <p:sldId id="1155" r:id="rId98"/>
    <p:sldId id="1156" r:id="rId99"/>
    <p:sldId id="1157" r:id="rId100"/>
    <p:sldId id="1158" r:id="rId101"/>
    <p:sldId id="1159" r:id="rId102"/>
    <p:sldId id="1160" r:id="rId103"/>
    <p:sldId id="1161" r:id="rId10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8222D0-D06D-44A9-9FF5-F69EE19C8FFB}">
          <p14:sldIdLst>
            <p14:sldId id="941"/>
            <p14:sldId id="1178"/>
            <p14:sldId id="977"/>
            <p14:sldId id="979"/>
            <p14:sldId id="1106"/>
            <p14:sldId id="991"/>
            <p14:sldId id="994"/>
            <p14:sldId id="996"/>
            <p14:sldId id="1172"/>
            <p14:sldId id="1173"/>
            <p14:sldId id="1175"/>
            <p14:sldId id="1003"/>
            <p14:sldId id="1004"/>
            <p14:sldId id="1005"/>
            <p14:sldId id="1035"/>
            <p14:sldId id="1179"/>
            <p14:sldId id="1182"/>
            <p14:sldId id="1183"/>
            <p14:sldId id="1037"/>
            <p14:sldId id="1038"/>
            <p14:sldId id="1039"/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9"/>
            <p14:sldId id="1061"/>
            <p14:sldId id="1107"/>
            <p14:sldId id="1108"/>
            <p14:sldId id="1109"/>
            <p14:sldId id="1110"/>
            <p14:sldId id="1111"/>
            <p14:sldId id="1184"/>
            <p14:sldId id="1113"/>
            <p14:sldId id="1112"/>
            <p14:sldId id="1114"/>
            <p14:sldId id="1185"/>
            <p14:sldId id="1115"/>
            <p14:sldId id="1189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171"/>
            <p14:sldId id="1125"/>
            <p14:sldId id="1126"/>
            <p14:sldId id="1190"/>
          </p14:sldIdLst>
        </p14:section>
        <p14:section name="无标题节" id="{A32ACD3D-754C-4A17-8DE0-BFB7AA8CE5C4}">
          <p14:sldIdLst>
            <p14:sldId id="1128"/>
            <p14:sldId id="1129"/>
            <p14:sldId id="1130"/>
            <p14:sldId id="1131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141"/>
            <p14:sldId id="1142"/>
            <p14:sldId id="1143"/>
            <p14:sldId id="1144"/>
            <p14:sldId id="1145"/>
          </p14:sldIdLst>
        </p14:section>
        <p14:section name="无标题节" id="{B4619AB4-0FBC-47CD-B09D-4EE781FF05BD}">
          <p14:sldIdLst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  <p14:sldId id="1160"/>
            <p14:sldId id="11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85674"/>
  </p:normalViewPr>
  <p:slideViewPr>
    <p:cSldViewPr snapToGrid="0">
      <p:cViewPr>
        <p:scale>
          <a:sx n="90" d="100"/>
          <a:sy n="90" d="100"/>
        </p:scale>
        <p:origin x="21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presProps" Target="presProp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viewProps" Target="view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heme" Target="theme/theme1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77B425-FF19-B84E-B1FA-4B80C883A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DE5095-311F-9144-B4D6-D313447AEA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701AD10E-7EB7-9746-A390-B98A2BFAF8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E667B20C-E10E-C743-B620-EA4D1D017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651116F-6870-9F49-B99A-F2E5E9D28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7D535E-62CB-064A-A526-0933DE925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C8FA95-06F3-414C-8D4F-3562B7DB1C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E1BD87-45E5-1848-80FC-E24CEA9A4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BD3960C-9B62-AC44-A065-6B4537F65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EFD9BDD0-C2C6-AB4D-AB1E-22C76C570B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1E25EB14-3D8E-8747-916B-977ACE8DD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7E1F9F8-CFEF-B849-B34A-21DF3EFBC8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Eb41177d1?from=search&amp;seid=460680533445400523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1%B6%E7%82%B9_(%E5%9B%BE%E8%AE%BA)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8%BF%9E%E9%80%9A%E5%9B%BE" TargetMode="External"/><Relationship Id="rId5" Type="http://schemas.openxmlformats.org/officeDocument/2006/relationships/hyperlink" Target="https://zh.wikipedia.org/wiki/%E7%92%B0_(%E5%9C%96%E8%AB%96)" TargetMode="External"/><Relationship Id="rId4" Type="http://schemas.openxmlformats.org/officeDocument/2006/relationships/hyperlink" Target="https://zh.wikipedia.org/wiki/%E8%B7%AF%E5%BE%84_(%E5%9B%BE%E8%AE%BA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Eb41177d1?from=search&amp;seid=460680533445400523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263852?from=search&amp;seid=8540926572902519411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vt411n7WX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q4411M7r9?from=search&amp;seid=1059012788135138742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461613C-75C1-AE43-9710-0D2D2A8D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52DD904-F86E-4C42-85A2-5658634F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93DE5F-D106-0F40-ACB9-CD821C087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88165-089E-1544-871C-3E69344B64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02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25203CCB-0DBC-E94D-9B0F-CCF66B517D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EFE10846-6819-DC49-AACA-CEF2A2B7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3644-FC77-9A41-A5E3-6E4B9AE1C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7742D1-FF6A-104E-8122-15159B1941C9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3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E379A7BA-069E-FD48-A07B-D5D602353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410FA16E-07DF-0847-A9ED-8905773D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克鲁斯卡</a:t>
            </a: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D4DEAE71-0F3A-894A-8EAE-2F4CC7109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270D91-AA69-5047-92EA-4A8D9A3C17E7}" type="slidenum">
              <a:rPr lang="zh-CN" altLang="en-US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3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E379A7BA-069E-FD48-A07B-D5D602353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410FA16E-07DF-0847-A9ED-8905773D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克鲁斯卡</a:t>
            </a: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D4DEAE71-0F3A-894A-8EAE-2F4CC7109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270D91-AA69-5047-92EA-4A8D9A3C17E7}" type="slidenum">
              <a:rPr lang="zh-CN" altLang="en-US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2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>
            <a:extLst>
              <a:ext uri="{FF2B5EF4-FFF2-40B4-BE49-F238E27FC236}">
                <a16:creationId xmlns:a16="http://schemas.microsoft.com/office/drawing/2014/main" id="{F5D7E106-B742-A340-BA89-E8A29D3C1E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>
            <a:extLst>
              <a:ext uri="{FF2B5EF4-FFF2-40B4-BE49-F238E27FC236}">
                <a16:creationId xmlns:a16="http://schemas.microsoft.com/office/drawing/2014/main" id="{5BF706C5-8DF2-9A44-81FF-46E9AFCE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4D1BD9AE-CBAD-8449-ACF4-31189144B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2793D0-C79E-A746-A4AE-CF3623B85E96}" type="slidenum">
              <a:rPr lang="zh-CN" altLang="en-US">
                <a:latin typeface="Arial" panose="020B0604020202020204" pitchFamily="34" charset="0"/>
              </a:rPr>
              <a:pPr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6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>
            <a:extLst>
              <a:ext uri="{FF2B5EF4-FFF2-40B4-BE49-F238E27FC236}">
                <a16:creationId xmlns:a16="http://schemas.microsoft.com/office/drawing/2014/main" id="{F5D7E106-B742-A340-BA89-E8A29D3C1E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>
            <a:extLst>
              <a:ext uri="{FF2B5EF4-FFF2-40B4-BE49-F238E27FC236}">
                <a16:creationId xmlns:a16="http://schemas.microsoft.com/office/drawing/2014/main" id="{5BF706C5-8DF2-9A44-81FF-46E9AFCE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4D1BD9AE-CBAD-8449-ACF4-31189144B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2793D0-C79E-A746-A4AE-CF3623B85E96}" type="slidenum">
              <a:rPr lang="zh-CN" altLang="en-US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6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C792F074-D22A-9B40-BB29-5D04921642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8F335446-484D-E643-B905-E925D1AC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https://www.bilibili.com/video/BV1Eb41177d1?from=search&amp;seid=460680533445400523</a:t>
            </a:r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49807409-34C3-C944-9470-D2683D8D0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6D1AB2-F2CD-6545-B8E8-1BFD084625DF}" type="slidenum">
              <a:rPr lang="zh-CN" altLang="en-US">
                <a:latin typeface="Arial" panose="020B0604020202020204" pitchFamily="34" charset="0"/>
              </a:rPr>
              <a:pPr/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3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>
            <a:extLst>
              <a:ext uri="{FF2B5EF4-FFF2-40B4-BE49-F238E27FC236}">
                <a16:creationId xmlns:a16="http://schemas.microsoft.com/office/drawing/2014/main" id="{F5D7E106-B742-A340-BA89-E8A29D3C1E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>
            <a:extLst>
              <a:ext uri="{FF2B5EF4-FFF2-40B4-BE49-F238E27FC236}">
                <a16:creationId xmlns:a16="http://schemas.microsoft.com/office/drawing/2014/main" id="{5BF706C5-8DF2-9A44-81FF-46E9AFCE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4D1BD9AE-CBAD-8449-ACF4-31189144B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2793D0-C79E-A746-A4AE-CF3623B85E96}" type="slidenum">
              <a:rPr lang="zh-CN" altLang="en-US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7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EE81F9E1-D41C-0C48-9219-96B96B500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5A6E9973-6C22-284C-9968-201CE057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创立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个树，每个树只包括一个节点。 如果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同样的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，假设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是连通图，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m&gt;=n-1</a:t>
            </a: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BD098ACA-0921-274F-A62F-2ED5DA67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C4D7A8-63DE-2D4A-A2A9-56CE02FD58CD}" type="slidenum">
              <a:rPr lang="zh-CN" altLang="en-US">
                <a:latin typeface="Arial" panose="020B0604020202020204" pitchFamily="34" charset="0"/>
              </a:rPr>
              <a:pPr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9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>
            <a:extLst>
              <a:ext uri="{FF2B5EF4-FFF2-40B4-BE49-F238E27FC236}">
                <a16:creationId xmlns:a16="http://schemas.microsoft.com/office/drawing/2014/main" id="{E56FEE4A-F861-0F4B-B98C-A87AB8D595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>
            <a:extLst>
              <a:ext uri="{FF2B5EF4-FFF2-40B4-BE49-F238E27FC236}">
                <a16:creationId xmlns:a16="http://schemas.microsoft.com/office/drawing/2014/main" id="{4EBC9CEB-292D-8A4B-8229-956C154F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08030EBC-B918-724F-A7AE-E6F177889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4A0C6E-45FB-014D-ACE6-1302499FEF61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4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其中任意两个</a:t>
            </a:r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  <a:hlinkClick r:id="rId3" tooltip="顶点 (图论)"/>
              </a:rPr>
              <a:t>顶点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间存在唯一一条</a:t>
            </a:r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  <a:hlinkClick r:id="rId4" tooltip="路径 (图论)"/>
              </a:rPr>
              <a:t>路径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。或者说，只要没有</a:t>
            </a:r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  <a:hlinkClick r:id="rId5" tooltip="环 (图论)"/>
              </a:rPr>
              <a:t>回路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的</a:t>
            </a:r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  <a:hlinkClick r:id="rId6" tooltip="连通图"/>
              </a:rPr>
              <a:t>连通图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就是树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4CC4F-0EDA-554A-AD2F-1BA65561D909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13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1A7B9708-0946-D442-A20F-19F7517613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B7DDB81C-7E50-3849-97CC-125F01B9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A14AE465-879C-A841-A9F9-A0E318ED0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F22D9C-4158-0E42-B201-B3FCBE16FA63}" type="slidenum">
              <a:rPr lang="zh-CN" altLang="en-US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66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9D5AC51E-0FB8-FC4E-8916-5E05A07B7E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27E975CA-B678-D54B-B055-CE96B3B1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1B098DBB-B875-D84D-90DA-6546DBB10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639682-7246-D74C-ACD3-DBCB9F922DA0}" type="slidenum">
              <a:rPr lang="zh-CN" altLang="en-US">
                <a:latin typeface="Arial" panose="020B0604020202020204" pitchFamily="34" charset="0"/>
              </a:rPr>
              <a:pPr/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48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5423B36C-17B7-234D-9E29-453D28B75D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905C9AB7-9AB2-0E4A-BD32-724992BC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https://www.bilibili.com/video/BV1Eb41177d1?from=search&amp;seid=460680533445400523</a:t>
            </a:r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0DE89653-0A05-E341-A5A1-9B162C601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6933AD-C367-BD43-86A9-1F3EE2F1E80B}" type="slidenum">
              <a:rPr lang="zh-CN" altLang="en-US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62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461613C-75C1-AE43-9710-0D2D2A8D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52DD904-F86E-4C42-85A2-5658634F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93DE5F-D106-0F40-ACB9-CD821C087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88165-089E-1544-871C-3E69344B64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4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3C346235-CCF1-7C4A-A2CA-D7DA5EF32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40F8B986-99FE-1845-B4EE-877ED9F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https://www.bilibili.com/video/av18263852?from=search&amp;seid=8540926572902519411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CE1CF158-E48C-FD41-9A12-C44C057FB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BC1C9E-315B-ED46-B070-679A2202BE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9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D9ECF532-8B1A-0246-BD25-F0DB0F454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FFE700F2-E137-9041-8B55-002A7432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mr-IN" altLang="en-US" dirty="0" err="1">
                <a:latin typeface="Arial" panose="020B0604020202020204" pitchFamily="34" charset="0"/>
              </a:rPr>
              <a:t>前序遍历：根结点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左子树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右子树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mr-IN" altLang="en-US" dirty="0" err="1">
                <a:latin typeface="Arial" panose="020B0604020202020204" pitchFamily="34" charset="0"/>
              </a:rPr>
              <a:t>后序遍历：左子树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右子树</a:t>
            </a:r>
            <a:r>
              <a:rPr lang="mr-IN" altLang="en-US" dirty="0">
                <a:latin typeface="Arial" panose="020B0604020202020204" pitchFamily="34" charset="0"/>
              </a:rPr>
              <a:t> ---&gt; </a:t>
            </a:r>
            <a:r>
              <a:rPr lang="mr-IN" altLang="en-US" dirty="0" err="1">
                <a:latin typeface="Arial" panose="020B0604020202020204" pitchFamily="34" charset="0"/>
              </a:rPr>
              <a:t>根结点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 dirty="0" err="1">
                <a:latin typeface="Times New Roman" charset="0"/>
                <a:ea typeface="SimSun" charset="-122"/>
              </a:rPr>
              <a:t>postdfn</a:t>
            </a:r>
            <a:r>
              <a:rPr lang="en-US" altLang="zh-CN" sz="1200" dirty="0">
                <a:latin typeface="Times New Roman" charset="0"/>
                <a:ea typeface="SimSun" charset="-122"/>
              </a:rPr>
              <a:t>=1:   </a:t>
            </a:r>
            <a:r>
              <a:rPr lang="zh-CN" altLang="en-US" sz="1200" dirty="0">
                <a:latin typeface="Times New Roman" charset="0"/>
                <a:ea typeface="SimSun" charset="-122"/>
              </a:rPr>
              <a:t>该顶点是第一个不能继续向深度前进的顶点；</a:t>
            </a:r>
          </a:p>
          <a:p>
            <a:pPr>
              <a:defRPr/>
            </a:pPr>
            <a:r>
              <a:rPr lang="zh-CN" altLang="en-US" sz="1200" dirty="0">
                <a:latin typeface="Times New Roman" charset="0"/>
                <a:ea typeface="SimSun" charset="-122"/>
              </a:rPr>
              <a:t>                    或是称为第一个完成深度搜索的顶点。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001D944-7BEB-484C-976A-18F187A99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EABC2F-BAAF-3647-B4CF-771E9D0A8C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4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7DAC9A96-94CD-2E4D-A352-B0F3A9C27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BEBDEC21-AC94-1441-A847-204ED276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CA8BF8DE-4057-B848-996E-457982CA4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8C30E5-E7DC-784D-B36D-41700B4FAC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410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5F1F47E0-0EE6-544E-BE0F-B03975CBF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0BCC8AAA-367E-8845-AFF4-489E5F2B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2E8B970-4B3A-234D-AFC0-8E1040A2D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5D1C4-1688-FA4D-9626-FDF4284E780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53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5A7FE4F2-D087-5941-BB23-2B857FDB1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EB8C2006-385F-A046-A10A-BBF45B51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设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和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是二叉树中的任意两个节点，若在先根序列中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在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之前，而在后根序列中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在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之后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， 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是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的祖先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95A431A-DDC0-FE49-A018-BECB11FC2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45DBCD-F482-2E4B-AEDF-E2EEB69ED8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981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4B243CE9-4049-5C4D-ABEC-46F710055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7349BC80-2615-3247-B601-20B6E510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432200C-F126-6041-B7AE-8150C6CCC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08CCC3-B9C9-B240-9089-99B0AEAE2F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452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源节点额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en-US" altLang="en-US" dirty="0" err="1" smtClean="0">
                <a:latin typeface="Arial" panose="020B0604020202020204" pitchFamily="34" charset="0"/>
              </a:rPr>
              <a:t>记录了递归的次数，也就是遍历节点的个数，如果这个和图中节点个数一致，表明所有的节点都已经遍历完毕</a:t>
            </a:r>
            <a:r>
              <a:rPr lang="en-US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Postdfn</a:t>
            </a:r>
            <a:r>
              <a:rPr lang="en-US" altLang="en-US" dirty="0" smtClean="0">
                <a:latin typeface="Arial" panose="020B0604020202020204" pitchFamily="34" charset="0"/>
              </a:rPr>
              <a:t>如果等于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</a:rPr>
              <a:t>，则表明相应节点是完成深度优先搜索的第一个节点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这个两个计数器后面加一条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zh-CN" altLang="en-US" dirty="0" smtClean="0">
                <a:latin typeface="Arial" panose="020B0604020202020204" pitchFamily="34" charset="0"/>
              </a:rPr>
              <a:t>语句即输出相应节点额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err="1" smtClean="0">
                <a:latin typeface="Arial" panose="020B0604020202020204" pitchFamily="34" charset="0"/>
              </a:rPr>
              <a:t>postdfn</a:t>
            </a:r>
            <a:r>
              <a:rPr lang="zh-CN" altLang="en-US" dirty="0" smtClean="0">
                <a:latin typeface="Arial" panose="020B0604020202020204" pitchFamily="34" charset="0"/>
              </a:rPr>
              <a:t>值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09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65194541-4EF5-1845-A9D5-74E17C291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BBA5C7B1-155E-AD45-BB7B-1227F07D0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 dirty="0">
              <a:latin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84840F4-A5BC-C94E-8567-C0E894C94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E1D75-5FE9-8544-8818-3A10C6C9D27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643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F06CB263-2F02-5443-87BA-F9CA1A16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38D7AA81-86F1-6C49-AB25-67AD6DB6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视频说明：</a:t>
            </a:r>
            <a:r>
              <a:rPr lang="en-US" altLang="zh-CN" dirty="0">
                <a:latin typeface="Arial" panose="020B0604020202020204" pitchFamily="34" charset="0"/>
              </a:rPr>
              <a:t>https://</a:t>
            </a:r>
            <a:r>
              <a:rPr lang="en-US" altLang="zh-CN" dirty="0" err="1">
                <a:latin typeface="Arial" panose="020B0604020202020204" pitchFamily="34" charset="0"/>
              </a:rPr>
              <a:t>www.bilibili.com</a:t>
            </a:r>
            <a:r>
              <a:rPr lang="en-US" altLang="zh-CN" dirty="0">
                <a:latin typeface="Arial" panose="020B0604020202020204" pitchFamily="34" charset="0"/>
              </a:rPr>
              <a:t>/video/BV1eP4y1Y77a?from=</a:t>
            </a:r>
            <a:r>
              <a:rPr lang="en-US" altLang="zh-CN" dirty="0" err="1">
                <a:latin typeface="Arial" panose="020B0604020202020204" pitchFamily="34" charset="0"/>
              </a:rPr>
              <a:t>search&amp;seid</a:t>
            </a:r>
            <a:r>
              <a:rPr lang="en-US" altLang="zh-CN" dirty="0">
                <a:latin typeface="Arial" panose="020B0604020202020204" pitchFamily="34" charset="0"/>
              </a:rPr>
              <a:t>=1353948779803466302&amp;spm_id_from=333.337.0.0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ABCDEF</a:t>
            </a:r>
            <a:endParaRPr lang="en-US" altLang="en-CN" dirty="0">
              <a:latin typeface="Arial" panose="020B0604020202020204" pitchFamily="34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4214829-D48F-BD4D-90B0-1FEF1F14A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94610-542C-AA4A-93FE-C5D01F04E2A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67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357BE6C-B261-D443-9A92-001EA548E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7D40EBBA-BF3E-CA48-8338-9CAD1679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https://www.bilibili.com/video/BV1vt411n7WX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D3943FF-F788-4944-9FB7-834EAF36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C76B31-5F0D-D944-A794-5B627486F98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273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52EA8380-3D77-1243-A895-9289AFA84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E9692E8F-2E22-354B-BA33-D87789DB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6D2A2204-3DF9-2542-85C6-9829BB662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4A80E9-301F-E24C-B11F-3950FC598B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272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CED7F5EA-89DF-E74A-986C-9DB051C58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C1185BA9-6A92-5745-AC10-2EEC314F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1C0C245-6752-3F40-9E22-CEBDC9DB1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6AD85E-2412-6641-A15D-4D1BDFF9B62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66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F06CB263-2F02-5443-87BA-F9CA1A16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38D7AA81-86F1-6C49-AB25-67AD6DB6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ABCDEF</a:t>
            </a:r>
            <a:endParaRPr lang="en-US" altLang="en-CN">
              <a:latin typeface="Arial" panose="020B0604020202020204" pitchFamily="34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4214829-D48F-BD4D-90B0-1FEF1F14A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94610-542C-AA4A-93FE-C5D01F04E2A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532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FF315880-E0B6-4540-971C-2C06D9A23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845B6C08-213D-E44F-8A68-56BF2D0E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DD46B5E6-B408-EC44-B7A4-F36FA488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9CC66F-D7D4-7F41-A95E-AA70BD613FE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49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1.</a:t>
            </a:r>
            <a:r>
              <a:rPr lang="zh-CN" altLang="en-US" dirty="0" smtClean="0">
                <a:latin typeface="Arial" panose="020B0604020202020204" pitchFamily="34" charset="0"/>
              </a:rPr>
              <a:t>深度优先生成树的根是关节点的充要条件是它至少有两个子女</a:t>
            </a:r>
            <a:r>
              <a:rPr lang="en-US" altLang="zh-CN" dirty="0" smtClean="0">
                <a:latin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en-US" dirty="0" smtClean="0">
                <a:latin typeface="Arial" panose="020B0604020202020204" pitchFamily="34" charset="0"/>
              </a:rPr>
              <a:t>任何其它顶点</a:t>
            </a:r>
            <a:r>
              <a:rPr lang="en-US" altLang="zh-CN" dirty="0" smtClean="0">
                <a:latin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</a:rPr>
              <a:t>是关节点的充要条件是</a:t>
            </a:r>
            <a:r>
              <a:rPr lang="en-US" altLang="zh-CN" dirty="0" smtClean="0">
                <a:latin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</a:rPr>
              <a:t>至少有一个子女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，使得经过只由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的后代以及一条回边构成的路径不可能到达</a:t>
            </a:r>
            <a:r>
              <a:rPr lang="en-US" altLang="zh-CN" dirty="0" smtClean="0">
                <a:latin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</a:rPr>
              <a:t>的祖先，因为删除顶点</a:t>
            </a:r>
            <a:r>
              <a:rPr lang="en-US" altLang="zh-CN" dirty="0" smtClean="0">
                <a:latin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</a:rPr>
              <a:t>及其关联的边将使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及其后代与</a:t>
            </a:r>
            <a:r>
              <a:rPr lang="en-US" altLang="zh-CN" dirty="0" smtClean="0">
                <a:latin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</a:rPr>
              <a:t>的祖先断开联系。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 </a:t>
            </a:r>
            <a:r>
              <a:rPr lang="zh-CN" altLang="en-US" dirty="0" smtClean="0">
                <a:latin typeface="Arial" panose="020B0604020202020204" pitchFamily="34" charset="0"/>
              </a:rPr>
              <a:t>假设顶点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的祖先包括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本身，为了表示一个顶点经过其后代以及一条回边所能到达的最高祖先，对于图的每个顶点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，定义</a:t>
            </a:r>
            <a:r>
              <a:rPr lang="en-US" altLang="zh-CN" dirty="0" smtClean="0">
                <a:latin typeface="Arial" panose="020B0604020202020204" pitchFamily="34" charset="0"/>
              </a:rPr>
              <a:t>low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）为从</a:t>
            </a: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经过其后代以及一条回边所能到达的最高祖先的</a:t>
            </a:r>
            <a:r>
              <a:rPr lang="en-US" altLang="zh-CN" dirty="0" err="1" smtClean="0">
                <a:latin typeface="Arial" panose="020B0604020202020204" pitchFamily="34" charset="0"/>
              </a:rPr>
              <a:t>dfn</a:t>
            </a:r>
            <a:r>
              <a:rPr lang="zh-CN" altLang="en-US" dirty="0" smtClean="0">
                <a:latin typeface="Arial" panose="020B0604020202020204" pitchFamily="34" charset="0"/>
              </a:rPr>
              <a:t>（表示某顶点在深度优先遍历中被访问的顺序）。</a:t>
            </a:r>
            <a:endParaRPr lang="zh-CN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zh-CN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76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</a:rPr>
              <a:t>到不了</a:t>
            </a:r>
            <a:r>
              <a:rPr lang="en-US" altLang="zh-CN" dirty="0" smtClean="0">
                <a:latin typeface="Arial" panose="020B0604020202020204" pitchFamily="34" charset="0"/>
              </a:rPr>
              <a:t>v</a:t>
            </a:r>
            <a:r>
              <a:rPr lang="zh-CN" altLang="en-US" dirty="0" smtClean="0">
                <a:latin typeface="Arial" panose="020B0604020202020204" pitchFamily="34" charset="0"/>
              </a:rPr>
              <a:t>的上面去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790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4CB3EC2-C96C-654E-BAB0-BEA480F62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0A119DDE-8528-E747-866F-7C6E52A8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首先，算法执行必要的初始化，特别地，</a:t>
            </a:r>
            <a:r>
              <a:rPr lang="en-US" altLang="zh-CN">
                <a:latin typeface="Arial" panose="020B0604020202020204" pitchFamily="34" charset="0"/>
              </a:rPr>
              <a:t>count</a:t>
            </a:r>
            <a:r>
              <a:rPr lang="zh-CN" altLang="en-US">
                <a:latin typeface="Arial" panose="020B0604020202020204" pitchFamily="34" charset="0"/>
              </a:rPr>
              <a:t>是关节点的个数，</a:t>
            </a:r>
            <a:r>
              <a:rPr lang="en-US" altLang="zh-CN">
                <a:latin typeface="Arial" panose="020B0604020202020204" pitchFamily="34" charset="0"/>
              </a:rPr>
              <a:t>rootdegree</a:t>
            </a:r>
            <a:r>
              <a:rPr lang="zh-CN" altLang="en-US">
                <a:latin typeface="Arial" panose="020B0604020202020204" pitchFamily="34" charset="0"/>
              </a:rPr>
              <a:t>是深度优先搜索树根的度，这在后来决定根是否是关节点时是需要的。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499A3927-3459-9243-AC6B-36555260C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006886-ECD7-7E4D-8404-A50BC9D463E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90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ADDE9728-23DC-2D4B-AB10-E3B5CAFC4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D391CE6E-7696-7E44-B976-DC6E8BD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接着深度优先搜索从根开始着手，对于 每一个访问的顶点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a[v]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b[v]</a:t>
            </a:r>
            <a:r>
              <a:rPr lang="zh-CN" altLang="en-US">
                <a:latin typeface="Arial" panose="020B0604020202020204" pitchFamily="34" charset="0"/>
              </a:rPr>
              <a:t>用来</a:t>
            </a:r>
            <a:r>
              <a:rPr lang="en-US" altLang="zh-CN">
                <a:latin typeface="Arial" panose="020B0604020202020204" pitchFamily="34" charset="0"/>
              </a:rPr>
              <a:t>predfn</a:t>
            </a:r>
            <a:r>
              <a:rPr lang="zh-CN" altLang="en-US">
                <a:latin typeface="Arial" panose="020B0604020202020204" pitchFamily="34" charset="0"/>
              </a:rPr>
              <a:t>初始化。在搜索从某顶点</a:t>
            </a:r>
            <a:r>
              <a:rPr lang="en-US" altLang="zh-CN">
                <a:latin typeface="Arial" panose="020B0604020202020204" pitchFamily="34" charset="0"/>
              </a:rPr>
              <a:t>w</a:t>
            </a:r>
            <a:r>
              <a:rPr lang="zh-CN" altLang="en-US">
                <a:latin typeface="Arial" panose="020B0604020202020204" pitchFamily="34" charset="0"/>
              </a:rPr>
              <a:t>退回到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时，要做两件事，首先，如果发现</a:t>
            </a:r>
            <a:r>
              <a:rPr lang="en-US" altLang="zh-CN">
                <a:latin typeface="Arial" panose="020B0604020202020204" pitchFamily="34" charset="0"/>
              </a:rPr>
              <a:t>b[w]</a:t>
            </a:r>
            <a:r>
              <a:rPr lang="zh-CN" altLang="en-US">
                <a:latin typeface="Arial" panose="020B0604020202020204" pitchFamily="34" charset="0"/>
              </a:rPr>
              <a:t>比</a:t>
            </a:r>
            <a:r>
              <a:rPr lang="en-US" altLang="zh-CN">
                <a:latin typeface="Arial" panose="020B0604020202020204" pitchFamily="34" charset="0"/>
              </a:rPr>
              <a:t>b[v]</a:t>
            </a:r>
            <a:r>
              <a:rPr lang="zh-CN" altLang="en-US">
                <a:latin typeface="Arial" panose="020B0604020202020204" pitchFamily="34" charset="0"/>
              </a:rPr>
              <a:t>小，</a:t>
            </a:r>
            <a:r>
              <a:rPr lang="en-US" altLang="zh-CN">
                <a:latin typeface="Arial" panose="020B0604020202020204" pitchFamily="34" charset="0"/>
              </a:rPr>
              <a:t>b[v]</a:t>
            </a:r>
            <a:r>
              <a:rPr lang="zh-CN" altLang="en-US">
                <a:latin typeface="Arial" panose="020B0604020202020204" pitchFamily="34" charset="0"/>
              </a:rPr>
              <a:t>被设置为</a:t>
            </a:r>
            <a:r>
              <a:rPr lang="en-US" altLang="zh-CN">
                <a:latin typeface="Arial" panose="020B0604020202020204" pitchFamily="34" charset="0"/>
              </a:rPr>
              <a:t>b[w]</a:t>
            </a:r>
            <a:r>
              <a:rPr lang="zh-CN" altLang="en-US">
                <a:latin typeface="Arial" panose="020B0604020202020204" pitchFamily="34" charset="0"/>
              </a:rPr>
              <a:t>，其次，如果</a:t>
            </a:r>
            <a:r>
              <a:rPr lang="en-US" altLang="zh-CN">
                <a:latin typeface="Arial" panose="020B0604020202020204" pitchFamily="34" charset="0"/>
              </a:rPr>
              <a:t>b[w]&gt;=a[v]. </a:t>
            </a:r>
            <a:r>
              <a:rPr lang="zh-CN" altLang="en-US">
                <a:latin typeface="Arial" panose="020B0604020202020204" pitchFamily="34" charset="0"/>
              </a:rPr>
              <a:t>那么这就指出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是一个关节点，因为从</a:t>
            </a:r>
            <a:r>
              <a:rPr lang="en-US" altLang="zh-CN">
                <a:latin typeface="Arial" panose="020B0604020202020204" pitchFamily="34" charset="0"/>
              </a:rPr>
              <a:t>w</a:t>
            </a:r>
            <a:r>
              <a:rPr lang="zh-CN" altLang="en-US">
                <a:latin typeface="Arial" panose="020B0604020202020204" pitchFamily="34" charset="0"/>
              </a:rPr>
              <a:t>到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的祖先顶点必须经过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。这说明在图</a:t>
            </a:r>
            <a:r>
              <a:rPr lang="en-US" altLang="zh-CN">
                <a:latin typeface="Arial" panose="020B0604020202020204" pitchFamily="34" charset="0"/>
              </a:rPr>
              <a:t>9.4</a:t>
            </a:r>
            <a:r>
              <a:rPr lang="zh-CN" altLang="en-US">
                <a:latin typeface="Arial" panose="020B0604020202020204" pitchFamily="34" charset="0"/>
              </a:rPr>
              <a:t>中，可以看到，从以</a:t>
            </a:r>
            <a:r>
              <a:rPr lang="en-US" altLang="zh-CN">
                <a:latin typeface="Arial" panose="020B0604020202020204" pitchFamily="34" charset="0"/>
              </a:rPr>
              <a:t>w</a:t>
            </a:r>
            <a:r>
              <a:rPr lang="zh-CN" altLang="en-US">
                <a:latin typeface="Arial" panose="020B0604020202020204" pitchFamily="34" charset="0"/>
              </a:rPr>
              <a:t>为根的子树到</a:t>
            </a:r>
            <a:r>
              <a:rPr lang="en-US" altLang="zh-CN">
                <a:latin typeface="Arial" panose="020B0604020202020204" pitchFamily="34" charset="0"/>
              </a:rPr>
              <a:t>u</a:t>
            </a:r>
            <a:r>
              <a:rPr lang="zh-CN" altLang="en-US">
                <a:latin typeface="Arial" panose="020B0604020202020204" pitchFamily="34" charset="0"/>
              </a:rPr>
              <a:t>的任何路径必定包括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因此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zh-CN" altLang="en-US">
                <a:latin typeface="Arial" panose="020B0604020202020204" pitchFamily="34" charset="0"/>
              </a:rPr>
              <a:t>是一个关节点。以</a:t>
            </a:r>
            <a:r>
              <a:rPr lang="en-US" altLang="zh-CN">
                <a:latin typeface="Arial" panose="020B0604020202020204" pitchFamily="34" charset="0"/>
              </a:rPr>
              <a:t>w</a:t>
            </a:r>
            <a:r>
              <a:rPr lang="zh-CN" altLang="en-US">
                <a:latin typeface="Arial" panose="020B0604020202020204" pitchFamily="34" charset="0"/>
              </a:rPr>
              <a:t>为根的子树包含一个或多个 连通分支。在这个图中，根</a:t>
            </a:r>
            <a:r>
              <a:rPr lang="en-US" altLang="zh-CN">
                <a:latin typeface="Arial" panose="020B0604020202020204" pitchFamily="34" charset="0"/>
              </a:rPr>
              <a:t>u</a:t>
            </a:r>
            <a:r>
              <a:rPr lang="zh-CN" altLang="en-US">
                <a:latin typeface="Arial" panose="020B0604020202020204" pitchFamily="34" charset="0"/>
              </a:rPr>
              <a:t>是关节点，因为它的度大于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093127A5-1CCA-994B-84F3-FF84FDE09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E4B57-C0F5-2C4C-A34F-D4A880D7F7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4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0C1A-7619-1747-A34E-72073BF990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957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66C9ED14-9200-1841-9BA0-9D4F98F938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F555B8C8-01CB-9442-A6C2-67246DD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各节点的更新顺序：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zh-CN" dirty="0" smtClean="0"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latin typeface="Arial" panose="020B0604020202020204" pitchFamily="34" charset="0"/>
              </a:rPr>
              <a:t>(1,1),b(2,2),c(3,3),d(4,4),e(5,5)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e</a:t>
            </a:r>
            <a:r>
              <a:rPr lang="en-US" altLang="zh-CN" dirty="0" smtClean="0">
                <a:latin typeface="Arial" panose="020B0604020202020204" pitchFamily="34" charset="0"/>
              </a:rPr>
              <a:t>(5,3),d(4,3),c(3,3),b(2,2)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</a:rPr>
              <a:t>(6,6),g(7,7),h(8,8),</a:t>
            </a:r>
            <a:r>
              <a:rPr lang="en-US" altLang="zh-CN" dirty="0" err="1" smtClean="0"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</a:rPr>
              <a:t>(9,9),j(10,8)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j</a:t>
            </a:r>
            <a:r>
              <a:rPr lang="en-US" altLang="zh-CN" dirty="0" smtClean="0">
                <a:latin typeface="Arial" panose="020B0604020202020204" pitchFamily="34" charset="0"/>
              </a:rPr>
              <a:t>(10,8),</a:t>
            </a:r>
            <a:r>
              <a:rPr lang="en-US" altLang="zh-CN" dirty="0" err="1" smtClean="0"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</a:rPr>
              <a:t>(9,8),h(8,8),g(7,1),f(6,1)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b</a:t>
            </a:r>
            <a:r>
              <a:rPr lang="en-US" altLang="zh-CN" dirty="0" smtClean="0">
                <a:latin typeface="Arial" panose="020B0604020202020204" pitchFamily="34" charset="0"/>
              </a:rPr>
              <a:t>(2,1),a(1,1)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3462F83-1685-C540-A343-2461D2120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594B4-A5AB-7743-BC38-9C72D98A52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5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D748C766-FA2D-2C42-90C4-4BB5F8D8F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69FE9A47-BCA5-6F42-B5FA-E7E08C27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https://www.bilibili.com/video/BV1q4411M7r9?from=search&amp;seid=10590127881351387429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378F4327-CE52-704E-8429-7FE38864E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D9C5C-0BDA-FA40-86F0-85CF75E3E3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4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https://www.bilibili.com/video/av9621366?from=search&amp;seid=18264141909502976269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d[x]=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源点到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最短距离，如果没有循环，最长路径长度为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，遍历边，把边链接的距离更新</a:t>
            </a:r>
            <a:endParaRPr lang="en-US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80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https://www.bilibili.com/video/av9621366?from=search&amp;seid=18264141909502976269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d[x]=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源点到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最短距离，如果没有循环，最长路径长度为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，遍历边，把边链接的距离更新</a:t>
            </a:r>
            <a:endParaRPr lang="en-US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10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E6FB97EE-A1DB-EC46-9597-F9C73C0ED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1418F9A9-CA24-EA41-822F-B335541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AB643FFC-599F-BE42-B35E-3A38F2EDD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07D08-734C-AB4A-8566-2977DCE1E08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88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如果没有循环，最长路径长度为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，遍历边，把边链接的距离更新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FE3F34-3D80-AA4A-83CA-BA211AAC10E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5850E68-E163-3448-9096-0E289BA1222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B4CBFAE-0A2E-2440-A2F3-8D044F43C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62EFDED-1CEA-3745-A241-0773F0514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7F85F99-7C6B-E447-A7D9-55B9DAE0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92041F0-3CEB-5045-86A4-C50098D69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44425F-8570-C14B-A6B1-2C126BB39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7148219-7763-4E49-BB4E-0FBC13301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DC3B6D6-BE1E-D347-A75A-A40A03BF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323FFE-F7F2-3849-9E5E-58B56F48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C042121-B889-2A4C-8202-BDEAF8A24A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BC62634-6F47-CB42-9F2D-65F326C30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B0E0B24-1CD4-6544-85AA-593465E68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F99642-A703-7A41-8EB7-45E480B7A155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88A6417-4E51-5445-9557-341520FE19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6AF1753-BBFF-CC47-A60F-D8143EF2BD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2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3E2C5D-9E8F-E94E-A3F5-06316796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E48FF-C98F-6245-B531-4B0AC61EA5B4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F64D01-A2A0-DD4C-8732-E37594D007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6C18-10AC-444F-AAD6-1C6B978D2C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099CDC-4780-3549-9D23-3939B10E6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0F71-6F73-C94A-9669-DDC8270E90CF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13F4A3-AF7A-3542-B117-20B820F869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15936-62A3-E243-9B38-4C9B90D5E4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4C6B0BB-C6BD-0342-89EA-B64E2F119EE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A9F21AB-5FBF-EA4D-867A-6D3D202A8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85FE003-B605-D445-B55B-BA9FAC984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ADA5BEF-DDA2-8043-8D2F-066A728F5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FAF386E-1F65-4D4A-ABA9-2FD873394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6A35F3A-1B83-0545-B400-2D0EF478D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963C174-DD0E-954C-8456-08458C1C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2932739-EFD5-6A4C-8D0D-D84227AA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E1135BB-C9E0-C44E-970C-BE4C8D3E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ACE44F9-54CB-614E-8648-B676B5315D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B388FB4A-0856-EB44-B007-3945B37079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3D1927-264A-A441-B670-CED112BE4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BEA7FC-DC2B-DE4E-AD42-94767FB8C47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D95F0B-F67B-BD4D-A84E-DA1BAC0543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FA839-F429-FF49-AD1E-B63E3B7D31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22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F05F6E-21BD-3747-8BFD-743124B4D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B979E-A826-CB45-992E-D3A7393BC24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98F286E-4A81-EE4C-A971-DD5397A58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DFEF4-561E-8641-B846-EDFBA5E13CC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16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2F8030-F8AC-7243-85E8-DA930B0E0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40B8A-A25E-2F43-BDA6-F60ED588B3D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8285F22-5EA8-2748-9B62-5267AFB36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24D267-8672-5A4F-8800-639F78BFBF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06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F59F8A5-0502-0C4D-9BB1-EAB76CF95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37966-B14F-0245-A6E7-02A9F6B16F9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DC656A8-0585-F74F-B971-44F00D829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0873821-3B8F-5C4D-8DD8-034ADE489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86B6A-B5AE-054B-A3FD-77AB97E2C5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56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A1B6461-2AA1-1F47-87CC-D6AE93501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9D09FE-EA9E-3848-8717-D2C4CAA7BC6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F3F8744-0C49-C942-A966-3C462C7AD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433745-8978-9743-98A9-C56815614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7F35FF-F680-4145-A8BF-8B2581C3AC0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98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D43C670-9E7E-B048-B7BA-AEEBF9739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64C105-35C1-C44B-B006-88A7D476E37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4536C7-8A38-2C48-92E6-9D6AF72AB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E910A25-83B9-FF4F-98E0-BC39DF10A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4DD47D-C6AA-9E4A-BFED-FF5771C583D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363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8C4DBEB-5C88-1842-B420-5085C6286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47314-3D7A-F44F-9B0C-DD13A749FB8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117E12-DEF2-0B4E-B1AA-0F4E89FE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F834E86-A3C6-0F4E-B8D8-891F20666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93416-C94B-AB44-80A7-6920112371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7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3B432CB-AAFC-414F-930A-24A34850B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98CC8-A4A1-2247-B621-B08099CD4D6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B642DF-6912-E343-ABFF-F245F9877B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7F900E-E50A-1140-B8AB-865920505D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5DA610-AF39-F34B-AC7D-6895123F6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3F80-C942-CA4A-ACEB-5BCBC0453748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08DFDA-AD01-7A4D-9E1F-F91BA0494A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433D0-94DC-474A-8043-762A1AC51F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27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4334D7A-C50B-2642-892C-31B56B59E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2D162-C835-6041-8EEB-1F6C378070C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B1CFCA-6D46-DD48-86F2-7CD75C8B43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9E62F-B905-5041-935D-1486F52680A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EA17EC-0937-1446-9512-641DDC224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3989D-6A63-5F41-979B-BA69A783174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B4C9ED-C374-C24D-92A5-151F1E5ADE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AB88-C35F-3547-B938-0CF1A65D6DA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260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D9E8A9B-44D7-844D-9C46-031D5C81D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60D299-FCB3-B144-BC76-07F0754F475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531743A-60CE-3743-AC22-5AEB3D87B1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BA57FC-9ABE-3744-8F4B-64FF7AAA00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33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4C6B0BB-C6BD-0342-89EA-B64E2F119EE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A9F21AB-5FBF-EA4D-867A-6D3D202A8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85FE003-B605-D445-B55B-BA9FAC984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ADA5BEF-DDA2-8043-8D2F-066A728F5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FAF386E-1F65-4D4A-ABA9-2FD873394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6A35F3A-1B83-0545-B400-2D0EF478D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963C174-DD0E-954C-8456-08458C1C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2932739-EFD5-6A4C-8D0D-D84227AA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E1135BB-C9E0-C44E-970C-BE4C8D3E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ACE44F9-54CB-614E-8648-B676B5315D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B388FB4A-0856-EB44-B007-3945B37079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3D1927-264A-A441-B670-CED112BE4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BEA7FC-DC2B-DE4E-AD42-94767FB8C47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D95F0B-F67B-BD4D-A84E-DA1BAC0543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FA839-F429-FF49-AD1E-B63E3B7D31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45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F05F6E-21BD-3747-8BFD-743124B4D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B979E-A826-CB45-992E-D3A7393BC24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98F286E-4A81-EE4C-A971-DD5397A58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DFEF4-561E-8641-B846-EDFBA5E13CC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584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2F8030-F8AC-7243-85E8-DA930B0E0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40B8A-A25E-2F43-BDA6-F60ED588B3D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8285F22-5EA8-2748-9B62-5267AFB36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24D267-8672-5A4F-8800-639F78BFBF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03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F59F8A5-0502-0C4D-9BB1-EAB76CF95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37966-B14F-0245-A6E7-02A9F6B16F9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DC656A8-0585-F74F-B971-44F00D829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0873821-3B8F-5C4D-8DD8-034ADE489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86B6A-B5AE-054B-A3FD-77AB97E2C5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309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A1B6461-2AA1-1F47-87CC-D6AE93501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9D09FE-EA9E-3848-8717-D2C4CAA7BC6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F3F8744-0C49-C942-A966-3C462C7AD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433745-8978-9743-98A9-C56815614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7F35FF-F680-4145-A8BF-8B2581C3AC0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8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D43C670-9E7E-B048-B7BA-AEEBF9739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64C105-35C1-C44B-B006-88A7D476E37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4536C7-8A38-2C48-92E6-9D6AF72AB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E910A25-83B9-FF4F-98E0-BC39DF10A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4DD47D-C6AA-9E4A-BFED-FF5771C583D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747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8C4DBEB-5C88-1842-B420-5085C6286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47314-3D7A-F44F-9B0C-DD13A749FB8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117E12-DEF2-0B4E-B1AA-0F4E89FE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F834E86-A3C6-0F4E-B8D8-891F20666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93416-C94B-AB44-80A7-6920112371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72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03A4CC-ADFC-9243-94B7-30FF8EEA2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0B838-B666-4E44-A50A-19F6042C1587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CB5608-1421-CF47-B814-954B27EC46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A19C2-B4F0-554F-BB62-1CA0C0C5E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6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3B432CB-AAFC-414F-930A-24A34850B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98CC8-A4A1-2247-B621-B08099CD4D6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B642DF-6912-E343-ABFF-F245F9877B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7F900E-E50A-1140-B8AB-865920505D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434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4334D7A-C50B-2642-892C-31B56B59E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2D162-C835-6041-8EEB-1F6C378070C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B1CFCA-6D46-DD48-86F2-7CD75C8B43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9E62F-B905-5041-935D-1486F52680A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840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EA17EC-0937-1446-9512-641DDC224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3989D-6A63-5F41-979B-BA69A783174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B4C9ED-C374-C24D-92A5-151F1E5ADE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AB88-C35F-3547-B938-0CF1A65D6DA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926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D9E8A9B-44D7-844D-9C46-031D5C81D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60D299-FCB3-B144-BC76-07F0754F475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531743A-60CE-3743-AC22-5AEB3D87B1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BA57FC-9ABE-3744-8F4B-64FF7AAA00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6838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4C6B0BB-C6BD-0342-89EA-B64E2F119EE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A9F21AB-5FBF-EA4D-867A-6D3D202A8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85FE003-B605-D445-B55B-BA9FAC984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ADA5BEF-DDA2-8043-8D2F-066A728F5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FAF386E-1F65-4D4A-ABA9-2FD873394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6A35F3A-1B83-0545-B400-2D0EF478D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963C174-DD0E-954C-8456-08458C1C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2932739-EFD5-6A4C-8D0D-D84227AA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E1135BB-C9E0-C44E-970C-BE4C8D3E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ACE44F9-54CB-614E-8648-B676B5315D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B388FB4A-0856-EB44-B007-3945B37079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3D1927-264A-A441-B670-CED112BE4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BEA7FC-DC2B-DE4E-AD42-94767FB8C47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D95F0B-F67B-BD4D-A84E-DA1BAC0543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FA839-F429-FF49-AD1E-B63E3B7D31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540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F05F6E-21BD-3747-8BFD-743124B4D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B979E-A826-CB45-992E-D3A7393BC24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98F286E-4A81-EE4C-A971-DD5397A58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DFEF4-561E-8641-B846-EDFBA5E13CC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375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2F8030-F8AC-7243-85E8-DA930B0E0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40B8A-A25E-2F43-BDA6-F60ED588B3D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8285F22-5EA8-2748-9B62-5267AFB36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24D267-8672-5A4F-8800-639F78BFBF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033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F59F8A5-0502-0C4D-9BB1-EAB76CF95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37966-B14F-0245-A6E7-02A9F6B16F9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DC656A8-0585-F74F-B971-44F00D829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0873821-3B8F-5C4D-8DD8-034ADE489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86B6A-B5AE-054B-A3FD-77AB97E2C5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183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A1B6461-2AA1-1F47-87CC-D6AE93501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9D09FE-EA9E-3848-8717-D2C4CAA7BC6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F3F8744-0C49-C942-A966-3C462C7AD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433745-8978-9743-98A9-C56815614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7F35FF-F680-4145-A8BF-8B2581C3AC0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57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D43C670-9E7E-B048-B7BA-AEEBF9739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64C105-35C1-C44B-B006-88A7D476E37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4536C7-8A38-2C48-92E6-9D6AF72AB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E910A25-83B9-FF4F-98E0-BC39DF10A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4DD47D-C6AA-9E4A-BFED-FF5771C583D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6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12CB83-84AA-9B4C-9B03-B1EFF70DB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854B-431C-244E-A25D-2CA8CB30FBF1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6078C43-62B6-4E4F-97C5-B07F29527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492A8C-B409-6B4B-B310-D703B8A77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A2B32-1C58-9E44-BA49-2C314FA2BD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379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8C4DBEB-5C88-1842-B420-5085C6286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47314-3D7A-F44F-9B0C-DD13A749FB8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117E12-DEF2-0B4E-B1AA-0F4E89FE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F834E86-A3C6-0F4E-B8D8-891F20666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93416-C94B-AB44-80A7-6920112371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2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3B432CB-AAFC-414F-930A-24A34850B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98CC8-A4A1-2247-B621-B08099CD4D6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B642DF-6912-E343-ABFF-F245F9877B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7F900E-E50A-1140-B8AB-865920505D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259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4334D7A-C50B-2642-892C-31B56B59E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2D162-C835-6041-8EEB-1F6C378070C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B1CFCA-6D46-DD48-86F2-7CD75C8B43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9E62F-B905-5041-935D-1486F52680A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587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EA17EC-0937-1446-9512-641DDC224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3989D-6A63-5F41-979B-BA69A783174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B4C9ED-C374-C24D-92A5-151F1E5ADE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AB88-C35F-3547-B938-0CF1A65D6DA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7501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D9E8A9B-44D7-844D-9C46-031D5C81D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60D299-FCB3-B144-BC76-07F0754F475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531743A-60CE-3743-AC22-5AEB3D87B1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BA57FC-9ABE-3744-8F4B-64FF7AAA00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0437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41338"/>
            <a:ext cx="8229600" cy="558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C342C-A2EC-454C-993F-964A9359BA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D956-F5EC-7542-868E-07DA6FFAC8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5EE89-B074-7245-90B8-47F2459204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DF5FB-01FD-3B44-8CB5-63D0AACF63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7952A9-AA71-A149-9184-8733C7D898D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62210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14C4DF-06E8-5E4D-BEF3-B455E4C387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97F55B5-81B7-3642-8D94-FC5BDFCA9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A4AD992-B892-FF4A-8E5D-0C3B5E2CE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F62E1D0-590B-B746-BFCC-0D9D93F8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DA4B33F-8328-1348-ADBC-572D2A690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5300732-E03A-E84E-8241-E24C1DDA4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257F815-3214-F54F-979A-6B2941C3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D4D16F4-6D84-BE40-9274-544C1FF6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9BBE2AE-3CA3-F44E-9FEF-B2EA08F6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349572B-1EB4-1343-A13B-47CD51D513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22D4DF5-9541-7940-BE65-E4A0E7A5EC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1546263-CD28-BE42-B345-1E76EC6A4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DA56DD-AE80-0248-87DE-6F5A9B6FD7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057FF81-4B90-3143-B487-DAE542CC13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9BF8A7-A6CF-754A-87BF-B459BF6164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5026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51BB25-9E3F-3045-A602-87E3CC934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80814-DC05-9447-BFBC-1C9F9C8DE42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A68F56-D814-774E-AB39-F848013493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9152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53016A-344E-6141-B9E4-0D8995690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DF1D2-AEFF-074E-AB32-6DFA7AF7B6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041EDBF-FDAD-7A45-81DA-E8511B12AB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26AC9-F70F-7C46-B3B4-C131802425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65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DCB5B0-8C08-D24E-922D-28271EDFA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1A88D-08E2-5640-917E-1D3715843BF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AFE3D76-5C73-604B-81D5-1CEDB77DC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7D1126D-6501-2C48-A417-C62215350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8595CB-0062-D34D-8610-D76F0E8F51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3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1DD40-0C1D-4145-9125-85299BD0E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DA276-2B20-1B49-B073-64ABFFDA7676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1C7A7D9-89FE-2B4E-B473-2B774A16B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29C60C-CAC3-8A43-96F5-BFA3A8C66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02334-DF9C-3D42-8801-195F18AFBC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903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09B1AF-5286-8246-BCA4-B1E8DF1484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657D5-C4CF-D649-AA9C-F8F758DDCC9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4327C11-288D-AF42-84D8-BA97547B8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CEA609-1028-E640-873E-1C9EB4BC3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EDEF6-1916-404C-85F4-DAAD019F8B9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5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71E94CD-E678-8F4E-9A3C-A879CB92C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001070-E712-5749-BEF1-F7C78D2902C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71D04EE-AA58-2344-B266-1A88F1A72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692922-0D10-F84E-8BA8-BE46CD72B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54F5F-CDB8-7E46-8BB2-906E433527B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76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25AFF96-A307-3F44-8043-C749EACAE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94C64-72CE-F844-973A-0353EAB1AF1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BCD2012-7C02-FE42-8557-994AAFAB0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389A2FE-1CB7-F24F-BC5E-D5AFD61DE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3E7BF-6432-CB44-8912-F6D12D6DA05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500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71F07C-4B9F-1043-A351-06AB0D527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FA5A-FFFB-F44B-A2BD-D52C4EBF35FA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32A996B-A99B-E84C-A4B2-58845C337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CD580-B488-C341-8F2B-F70BB5A1A7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5861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F2EE80-289C-5044-8EEF-A75C35E7F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2ED1C-5B7B-0B44-9096-06F1A5FA82D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8AF4C63-4A8C-4C41-901E-655DD55077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80FDBC-5229-D248-A49B-AD1CD2FDC1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1474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9D922C-0E30-1045-B249-EE7F7F9A1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77A9E-08D3-1540-BA5C-BEE691EF8A7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2F548E-86D9-884E-8B59-225D030855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26A3C-91E9-D24A-B4BD-DEAD931FB7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908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E85A5B3-0CCD-DB4C-9091-1E7B9F6C0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1E70C3-24B0-9C44-B123-2AA7AB1FAF44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866301-0981-A54F-B2B3-A88092B9C0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7C7AF4-992B-9440-9BC5-C6A9177759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2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47191AD-F6EE-A649-88CD-D7E3020D3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3AB7-5208-E848-85EF-38D54373B137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AA67EA-75E5-D34D-AEE8-50DBFB88A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52C9AF-0B4A-C341-8903-550D86EC3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00DAA-3137-BE4F-A889-E7C0B18931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7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EED95B4-77F3-4140-9519-B2835C30E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3417-1A0F-6147-9D7F-47B9744541C1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35C4B-7FEF-C845-A032-F607E2D8F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43EA9A-9F64-D045-8895-F59817B95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E35BC-504B-974E-B00B-DBCE587622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28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D62578-5B33-604A-BF1B-A6CFF151B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31B2-86D3-5247-A13B-5CBCD3ACB3D1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C9152-67BA-7A49-959F-6BBC0258D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657BD-A746-4B46-A0B2-352E845477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1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3E9ADF-0A1B-2B48-8CF2-B32CA377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FE82B-FB11-014A-8FDE-F3F30E399603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2F250B-9646-6D4C-8162-6FF61E028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AE1B2-0DC5-9D49-8851-391F8E58F8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5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2A1AED-E598-E74F-A970-E1A063A7B9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D0F2BC-CC5A-F849-B0CE-A12C877560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022C8-006E-C34A-B7E0-75325EED8F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6A948-944A-9741-B5B6-585298936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948CCA-6773-5C4F-9E33-E2FCDC79C5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1766FF-9B5B-5B43-959C-5FB50B766B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A2E1329-38B4-284E-B6BC-A0636FAC0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1CCB91C-52C9-D444-8016-956235B0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E1BB5C1-1F6F-2C4E-AD27-34D11730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DAF46B72-F884-914D-8DCA-24EFEA3D3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D04E114-C0C6-7742-BAA0-E48DCBA5D875}" type="datetime1">
              <a:rPr lang="en-US" altLang="zh-CN" smtClean="0"/>
              <a:t>11/15/2022</a:t>
            </a:fld>
            <a:endParaRPr lang="en-US" altLang="zh-CN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AA46E17D-B5E0-934C-874B-D67DB700DC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1247F0DA-41F8-6943-A414-3BB7C54AA3A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93421A76-33FD-224A-9330-FC42CC075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04" r:id="rId2"/>
    <p:sldLayoutId id="2147484605" r:id="rId3"/>
    <p:sldLayoutId id="2147484611" r:id="rId4"/>
    <p:sldLayoutId id="2147484612" r:id="rId5"/>
    <p:sldLayoutId id="2147484613" r:id="rId6"/>
    <p:sldLayoutId id="2147484614" r:id="rId7"/>
    <p:sldLayoutId id="2147484606" r:id="rId8"/>
    <p:sldLayoutId id="2147484607" r:id="rId9"/>
    <p:sldLayoutId id="2147484608" r:id="rId10"/>
    <p:sldLayoutId id="21474846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57BB10-E930-1B49-9A99-256FFB9F21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4486D2-80F3-024A-8C7D-A7E41BD4BE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0D44E2-41F7-7B4E-B7B3-BC315F9B52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B01BD1-841D-884A-9690-345715F211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A05DCA-95A1-9147-B2D5-6E4A594578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55EDA75-32AD-3F4E-86AB-8C23E42BF2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CD3E4FC-7515-1248-92C6-3873150845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E463BCF-091A-9247-91A0-779077DA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CBE1083-2317-244A-81A5-C085AF7D1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415960AD-863A-8243-8F52-2513B60F7C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208D9A-0B7B-374E-BAD7-C093BE8D0AB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87C4675D-412A-5244-B505-5AE54D546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E414C-8509-0D4E-B1E2-04D63073A21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69447570-66C2-6F48-A286-0ECC3F8992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0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57BB10-E930-1B49-9A99-256FFB9F21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4486D2-80F3-024A-8C7D-A7E41BD4BE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0D44E2-41F7-7B4E-B7B3-BC315F9B52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B01BD1-841D-884A-9690-345715F211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A05DCA-95A1-9147-B2D5-6E4A594578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55EDA75-32AD-3F4E-86AB-8C23E42BF2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CD3E4FC-7515-1248-92C6-3873150845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E463BCF-091A-9247-91A0-779077DA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CBE1083-2317-244A-81A5-C085AF7D1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415960AD-863A-8243-8F52-2513B60F7C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208D9A-0B7B-374E-BAD7-C093BE8D0AB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87C4675D-412A-5244-B505-5AE54D546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E414C-8509-0D4E-B1E2-04D63073A21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69447570-66C2-6F48-A286-0ECC3F8992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98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57BB10-E930-1B49-9A99-256FFB9F21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4486D2-80F3-024A-8C7D-A7E41BD4BE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0D44E2-41F7-7B4E-B7B3-BC315F9B52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B01BD1-841D-884A-9690-345715F211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A05DCA-95A1-9147-B2D5-6E4A594578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55EDA75-32AD-3F4E-86AB-8C23E42BF2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CD3E4FC-7515-1248-92C6-3873150845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E463BCF-091A-9247-91A0-779077DA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CBE1083-2317-244A-81A5-C085AF7D1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415960AD-863A-8243-8F52-2513B60F7C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208D9A-0B7B-374E-BAD7-C093BE8D0AB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87C4675D-412A-5244-B505-5AE54D546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E414C-8509-0D4E-B1E2-04D63073A21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69447570-66C2-6F48-A286-0ECC3F8992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5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  <p:sldLayoutId id="21474847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44244A-7F70-3241-AF1B-B13DC5807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61ABEE-45FB-FB44-B849-458AC4AC2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A31154-D9FF-E345-A339-A00303A334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21E79E-A75F-3A4B-8305-0903791B6C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B9DADF-E503-5C49-A830-97726E3C7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AE6FCB8-52E8-354E-A824-6D9A3E0162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C1D3D8A-508D-BC41-BB7C-69819C645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3F6BFE6-DE44-F741-A4D6-4E921F4D2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73CE490-097B-CA43-9FD7-69EA29B33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B4195ECC-A993-3342-AA18-6AC0922729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8C236-6F73-4E4A-A9BE-E543655B3B9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11/15/2022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353B0240-857F-8544-9E08-FC34172389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A69EE-FCD2-EA4D-86E5-8BC7858F48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0316B879-1536-8A43-A1B4-AB3CDDB2D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3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53" r:id="rId2"/>
    <p:sldLayoutId id="2147484754" r:id="rId3"/>
    <p:sldLayoutId id="2147484755" r:id="rId4"/>
    <p:sldLayoutId id="2147484756" r:id="rId5"/>
    <p:sldLayoutId id="2147484757" r:id="rId6"/>
    <p:sldLayoutId id="2147484758" r:id="rId7"/>
    <p:sldLayoutId id="2147484759" r:id="rId8"/>
    <p:sldLayoutId id="2147484760" r:id="rId9"/>
    <p:sldLayoutId id="2147484761" r:id="rId10"/>
    <p:sldLayoutId id="2147484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幻灯片编号占位符 4">
            <a:extLst>
              <a:ext uri="{FF2B5EF4-FFF2-40B4-BE49-F238E27FC236}">
                <a16:creationId xmlns:a16="http://schemas.microsoft.com/office/drawing/2014/main" id="{63531A41-07DC-4D4F-B04A-D27A5D12A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2F4C0-3766-2446-89D5-1EA7D2BCC7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252F81F-BCE5-734D-AB1F-4EFE6A8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27697"/>
            <a:ext cx="45275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算法设计与分析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878312-0894-E146-9AC9-1502E0E34978}"/>
              </a:ext>
            </a:extLst>
          </p:cNvPr>
          <p:cNvSpPr txBox="1">
            <a:spLocks/>
          </p:cNvSpPr>
          <p:nvPr/>
        </p:nvSpPr>
        <p:spPr bwMode="auto">
          <a:xfrm>
            <a:off x="743315" y="1784747"/>
            <a:ext cx="726099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 algn="ctr"/>
            <a:r>
              <a:rPr lang="zh-CN" altLang="en-US" b="1" kern="0" dirty="0" smtClean="0">
                <a:solidFill>
                  <a:srgbClr val="333399"/>
                </a:solidFill>
              </a:rPr>
              <a:t>贪心算法</a:t>
            </a:r>
            <a:endParaRPr lang="zh-CN" altLang="en-US" b="1" kern="0" dirty="0">
              <a:solidFill>
                <a:srgbClr val="333399"/>
              </a:solidFill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C0B9E59-8F7A-EF46-8ADB-8690F36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71988"/>
            <a:ext cx="4764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5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                 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武汉大学国家网络安全学院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李雨晴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8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2">
            <a:extLst>
              <a:ext uri="{FF2B5EF4-FFF2-40B4-BE49-F238E27FC236}">
                <a16:creationId xmlns:a16="http://schemas.microsoft.com/office/drawing/2014/main" id="{B880EA28-9BF4-8642-AD4E-FCFA269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060" y="61420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DE5A7-6E6C-CB45-9F5C-1BF57177E42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3485FA2-49D9-2D40-8793-331944F0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70" y="925512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课堂练习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04324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04324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81707" t="-360938" r="-1268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7647" t="-360938" r="-196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">
            <a:extLst>
              <a:ext uri="{FF2B5EF4-FFF2-40B4-BE49-F238E27FC236}">
                <a16:creationId xmlns:a16="http://schemas.microsoft.com/office/drawing/2014/main" id="{C8B6B6E4-0DC4-3249-B933-3C652C22EE45}"/>
              </a:ext>
            </a:extLst>
          </p:cNvPr>
          <p:cNvSpPr txBox="1"/>
          <p:nvPr/>
        </p:nvSpPr>
        <p:spPr>
          <a:xfrm>
            <a:off x="7303691" y="4739620"/>
            <a:ext cx="490711" cy="416524"/>
          </a:xfrm>
          <a:prstGeom prst="rect">
            <a:avLst/>
          </a:prstGeom>
          <a:solidFill>
            <a:srgbClr val="F8F8F8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2EE04975-4246-FC47-8402-14D73B171CF9}"/>
              </a:ext>
            </a:extLst>
          </p:cNvPr>
          <p:cNvSpPr/>
          <p:nvPr/>
        </p:nvSpPr>
        <p:spPr bwMode="auto">
          <a:xfrm>
            <a:off x="7279298" y="4712498"/>
            <a:ext cx="539496" cy="47076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DD535061-0A00-BC47-94E7-1015FE05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5" y="3053889"/>
            <a:ext cx="30575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87" y="3703112"/>
            <a:ext cx="156186" cy="1036507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64E878DE-CBB0-324C-901B-CE785F36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33" y="3132082"/>
            <a:ext cx="29718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317" y="3679562"/>
            <a:ext cx="206316" cy="1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2">
            <a:extLst>
              <a:ext uri="{FF2B5EF4-FFF2-40B4-BE49-F238E27FC236}">
                <a16:creationId xmlns:a16="http://schemas.microsoft.com/office/drawing/2014/main" id="{B880EA28-9BF4-8642-AD4E-FCFA269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060" y="61420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DE5A7-6E6C-CB45-9F5C-1BF57177E42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3485FA2-49D9-2D40-8793-331944F0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70" y="925512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课堂练习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967180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967180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81707" t="-360938" r="-1268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7647" t="-360938" r="-196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组合 15"/>
          <p:cNvGrpSpPr/>
          <p:nvPr/>
        </p:nvGrpSpPr>
        <p:grpSpPr>
          <a:xfrm>
            <a:off x="681369" y="2996615"/>
            <a:ext cx="3019425" cy="2343150"/>
            <a:chOff x="4461215" y="673941"/>
            <a:chExt cx="3019425" cy="2343150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A5129396-406D-8D4B-AC55-DF5B88C5F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15" y="673941"/>
              <a:ext cx="3019425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1582" y="1371793"/>
              <a:ext cx="206316" cy="101006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5227" y="1038265"/>
              <a:ext cx="252794" cy="257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378" y="1214197"/>
              <a:ext cx="790320" cy="152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4">
            <a:extLst>
              <a:ext uri="{FF2B5EF4-FFF2-40B4-BE49-F238E27FC236}">
                <a16:creationId xmlns:a16="http://schemas.microsoft.com/office/drawing/2014/main" id="{B0114B1D-E1F6-A443-9E97-947FE645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238375"/>
            <a:ext cx="7747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算法结束后，每个节点的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值就是从源节点到该节点的最短路径值。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57541BB1-D6F6-4B4C-B995-C5236537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9550"/>
            <a:ext cx="7462838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回忆：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中的每个节点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有一个对应的量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λ[y]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，该值是从源节点到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并且只经由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中的节点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的最短路径值。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4AE33807-18EE-AD4F-9C94-B913A230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35363"/>
            <a:ext cx="7958137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正确性证明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：对于任意一个节点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y∈V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δ[y]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表示源节点到节点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的真正最短路径值，下面我们证明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算法结束后有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λ[y] = δ[y]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84681" name="Rectangle 9">
            <a:extLst>
              <a:ext uri="{FF2B5EF4-FFF2-40B4-BE49-F238E27FC236}">
                <a16:creationId xmlns:a16="http://schemas.microsoft.com/office/drawing/2014/main" id="{077B3E84-2288-7C47-A86A-0DD06531D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25950"/>
            <a:ext cx="7315200" cy="1905000"/>
          </a:xfrm>
          <a:noFill/>
        </p:spPr>
        <p:txBody>
          <a:bodyPr/>
          <a:lstStyle/>
          <a:p>
            <a:pPr marL="495300" indent="-495300" eaLnBrk="1" hangingPunct="1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证明</a:t>
            </a:r>
            <a:r>
              <a:rPr lang="en-US" altLang="zh-CN" sz="2000" dirty="0">
                <a:latin typeface="Times New Roman" panose="02020603050405020304" pitchFamily="18" charset="0"/>
              </a:rPr>
              <a:t>: (</a:t>
            </a:r>
            <a:r>
              <a:rPr lang="zh-CN" altLang="en-US" sz="2000" dirty="0">
                <a:latin typeface="Times New Roman" panose="02020603050405020304" pitchFamily="18" charset="0"/>
              </a:rPr>
              <a:t>数学归纳法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95300" indent="-495300" eaLnBrk="1" hangingPunct="1">
              <a:buFont typeface="Tahoma" panose="020B0604030504040204" pitchFamily="34" charset="0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</a:rPr>
              <a:t>显然</a:t>
            </a:r>
            <a:r>
              <a:rPr lang="en-US" altLang="zh-CN" sz="2000" dirty="0">
                <a:latin typeface="Times New Roman" panose="02020603050405020304" pitchFamily="18" charset="0"/>
              </a:rPr>
              <a:t>λ[1] = δ[1] = 0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95300" indent="-495300" eaLnBrk="1" hangingPunct="1">
              <a:buFont typeface="Tahoma" panose="020B0604030504040204" pitchFamily="34" charset="0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</a:rPr>
              <a:t>假设当前将 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中 移动到</a:t>
            </a:r>
            <a:r>
              <a:rPr lang="en-US" altLang="zh-CN" sz="2000" dirty="0">
                <a:latin typeface="Times New Roman" panose="02020603050405020304" pitchFamily="18" charset="0"/>
              </a:rPr>
              <a:t>X </a:t>
            </a:r>
            <a:r>
              <a:rPr lang="zh-CN" altLang="en-US" sz="2000" dirty="0">
                <a:latin typeface="Times New Roman" panose="02020603050405020304" pitchFamily="18" charset="0"/>
              </a:rPr>
              <a:t>中，并且在</a:t>
            </a:r>
            <a:r>
              <a:rPr lang="en-US" altLang="zh-CN" sz="2000" dirty="0">
                <a:latin typeface="Times New Roman" panose="02020603050405020304" pitchFamily="18" charset="0"/>
              </a:rPr>
              <a:t>y </a:t>
            </a:r>
            <a:r>
              <a:rPr lang="zh-CN" altLang="en-US" sz="2000" dirty="0">
                <a:latin typeface="Times New Roman" panose="02020603050405020304" pitchFamily="18" charset="0"/>
              </a:rPr>
              <a:t>之前移动到</a:t>
            </a:r>
            <a:r>
              <a:rPr lang="en-US" altLang="zh-CN" sz="2000" dirty="0">
                <a:latin typeface="Times New Roman" panose="02020603050405020304" pitchFamily="18" charset="0"/>
              </a:rPr>
              <a:t>X </a:t>
            </a:r>
            <a:r>
              <a:rPr lang="zh-CN" altLang="en-US" sz="2000" dirty="0">
                <a:latin typeface="Times New Roman" panose="02020603050405020304" pitchFamily="18" charset="0"/>
              </a:rPr>
              <a:t>中的任何一个顶点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，都有</a:t>
            </a:r>
            <a:r>
              <a:rPr lang="en-US" altLang="zh-CN" sz="2000" dirty="0">
                <a:latin typeface="Times New Roman" panose="02020603050405020304" pitchFamily="18" charset="0"/>
              </a:rPr>
              <a:t>λ[c] =δ [c]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95300" indent="-495300" eaLnBrk="1" hangingPunct="1">
              <a:buFont typeface="Tahoma" panose="020B0604030504040204" pitchFamily="34" charset="0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</a:rPr>
              <a:t>下面证明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λ[y] = δ[y]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9637" name="Title 1">
            <a:extLst>
              <a:ext uri="{FF2B5EF4-FFF2-40B4-BE49-F238E27FC236}">
                <a16:creationId xmlns:a16="http://schemas.microsoft.com/office/drawing/2014/main" id="{E0563154-CD17-C247-9910-5F6048A24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Dijkstra</a:t>
            </a:r>
            <a:r>
              <a:rPr lang="zh-CN" altLang="en-US"/>
              <a:t>正确性</a:t>
            </a:r>
            <a:endParaRPr lang="en-US" altLang="en-US"/>
          </a:p>
        </p:txBody>
      </p:sp>
      <p:sp>
        <p:nvSpPr>
          <p:cNvPr id="69638" name="Slide Number Placeholder 1">
            <a:extLst>
              <a:ext uri="{FF2B5EF4-FFF2-40B4-BE49-F238E27FC236}">
                <a16:creationId xmlns:a16="http://schemas.microsoft.com/office/drawing/2014/main" id="{D526E48F-966D-004A-98C6-43C875599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B0B6F-FE49-EE48-A84C-1D263D50341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96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>
            <a:extLst>
              <a:ext uri="{FF2B5EF4-FFF2-40B4-BE49-F238E27FC236}">
                <a16:creationId xmlns:a16="http://schemas.microsoft.com/office/drawing/2014/main" id="{D8B65975-F216-7E4D-933B-BC55E770A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2020888"/>
            <a:ext cx="8229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</a:rPr>
              <a:t>我们知道：必定存在一条从源节点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</a:rPr>
              <a:t>到节点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真正最短路径</a:t>
            </a:r>
            <a:r>
              <a:rPr lang="zh-CN" altLang="en-US" sz="2000" dirty="0">
                <a:latin typeface="Times New Roman" panose="02020603050405020304" pitchFamily="18" charset="0"/>
              </a:rPr>
              <a:t>，该路径长度值用</a:t>
            </a:r>
            <a:r>
              <a:rPr lang="en-US" altLang="zh-CN" sz="2000" dirty="0">
                <a:latin typeface="Times New Roman" panose="02020603050405020304" pitchFamily="18" charset="0"/>
              </a:rPr>
              <a:t>δ[y]</a:t>
            </a:r>
            <a:r>
              <a:rPr lang="zh-CN" altLang="en-US" sz="2000" dirty="0">
                <a:latin typeface="Times New Roman" panose="02020603050405020304" pitchFamily="18" charset="0"/>
              </a:rPr>
              <a:t>表示 ，并且这条最短路径总可以用以下节点序列表示：</a:t>
            </a:r>
            <a:r>
              <a:rPr lang="zh-CN" altLang="en-US" sz="3100" dirty="0"/>
              <a:t> </a:t>
            </a: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58800C9D-DC4F-3E49-A1A0-114056B3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195638"/>
            <a:ext cx="32893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1→[ ]→[ ]→…→[ ]→[ ]→[ ]→y</a:t>
            </a:r>
          </a:p>
        </p:txBody>
      </p:sp>
      <p:sp>
        <p:nvSpPr>
          <p:cNvPr id="285701" name="Rectangle 5">
            <a:extLst>
              <a:ext uri="{FF2B5EF4-FFF2-40B4-BE49-F238E27FC236}">
                <a16:creationId xmlns:a16="http://schemas.microsoft.com/office/drawing/2014/main" id="{D4918076-065C-D34E-A3EF-A65ECDBD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4033838"/>
            <a:ext cx="8229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分析：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 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中的节点，不属于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，就属于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，必居其一。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5702" name="Line 6">
            <a:extLst>
              <a:ext uri="{FF2B5EF4-FFF2-40B4-BE49-F238E27FC236}">
                <a16:creationId xmlns:a16="http://schemas.microsoft.com/office/drawing/2014/main" id="{B4F399EE-FA7B-0045-B6BD-6C6C5A87E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36528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5703" name="Rectangle 7">
            <a:extLst>
              <a:ext uri="{FF2B5EF4-FFF2-40B4-BE49-F238E27FC236}">
                <a16:creationId xmlns:a16="http://schemas.microsoft.com/office/drawing/2014/main" id="{B817396A-BF7A-1A49-9B9A-D0D006BC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3119438"/>
            <a:ext cx="2286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沿此方向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逆向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找到第一个属于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的节点，不妨称之为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5704" name="Rectangle 8">
            <a:extLst>
              <a:ext uri="{FF2B5EF4-FFF2-40B4-BE49-F238E27FC236}">
                <a16:creationId xmlns:a16="http://schemas.microsoft.com/office/drawing/2014/main" id="{CF28FC05-DABD-D248-AF24-4E9D7736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4765675"/>
            <a:ext cx="3860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1→[ ]→[ ]→…→[ ]→[x]→y          (A) </a:t>
            </a:r>
          </a:p>
        </p:txBody>
      </p:sp>
      <p:sp>
        <p:nvSpPr>
          <p:cNvPr id="285705" name="Rectangle 9">
            <a:extLst>
              <a:ext uri="{FF2B5EF4-FFF2-40B4-BE49-F238E27FC236}">
                <a16:creationId xmlns:a16="http://schemas.microsoft.com/office/drawing/2014/main" id="{EB29A9F0-2C03-7048-A70A-66D7DDD5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5557838"/>
            <a:ext cx="38417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1→[ ]→[ ]→…→[x]→[w]…→y    (B) </a:t>
            </a:r>
          </a:p>
        </p:txBody>
      </p:sp>
      <p:sp>
        <p:nvSpPr>
          <p:cNvPr id="285706" name="Line 10">
            <a:extLst>
              <a:ext uri="{FF2B5EF4-FFF2-40B4-BE49-F238E27FC236}">
                <a16:creationId xmlns:a16="http://schemas.microsoft.com/office/drawing/2014/main" id="{0B6812EC-8806-4440-9A39-F91CC35D2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963" y="44910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5707" name="Line 11">
            <a:extLst>
              <a:ext uri="{FF2B5EF4-FFF2-40B4-BE49-F238E27FC236}">
                <a16:creationId xmlns:a16="http://schemas.microsoft.com/office/drawing/2014/main" id="{19CBB477-0671-994D-A437-9A58ED0BF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963" y="4491038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5709" name="Rectangle 13">
            <a:extLst>
              <a:ext uri="{FF2B5EF4-FFF2-40B4-BE49-F238E27FC236}">
                <a16:creationId xmlns:a16="http://schemas.microsoft.com/office/drawing/2014/main" id="{132792A8-E347-5744-BDEF-E000ED4E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5538788"/>
            <a:ext cx="56197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5710" name="Rectangle 14">
            <a:extLst>
              <a:ext uri="{FF2B5EF4-FFF2-40B4-BE49-F238E27FC236}">
                <a16:creationId xmlns:a16="http://schemas.microsoft.com/office/drawing/2014/main" id="{6887881A-5BAE-5B44-96BC-6D1524DD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6015038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个或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个以上属于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的节点。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5711" name="Line 15">
            <a:extLst>
              <a:ext uri="{FF2B5EF4-FFF2-40B4-BE49-F238E27FC236}">
                <a16:creationId xmlns:a16="http://schemas.microsoft.com/office/drawing/2014/main" id="{062FD010-3413-C944-A5F3-91929D914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5963" y="6091238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71693" name="Title 1">
            <a:extLst>
              <a:ext uri="{FF2B5EF4-FFF2-40B4-BE49-F238E27FC236}">
                <a16:creationId xmlns:a16="http://schemas.microsoft.com/office/drawing/2014/main" id="{2352052B-34FA-254E-BE80-D96AC3CF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Dijkstra</a:t>
            </a:r>
            <a:r>
              <a:rPr lang="zh-CN" altLang="en-US" dirty="0"/>
              <a:t>正确性</a:t>
            </a:r>
            <a:endParaRPr lang="en-US" altLang="en-US" dirty="0"/>
          </a:p>
        </p:txBody>
      </p:sp>
      <p:sp>
        <p:nvSpPr>
          <p:cNvPr id="71694" name="Slide Number Placeholder 1">
            <a:extLst>
              <a:ext uri="{FF2B5EF4-FFF2-40B4-BE49-F238E27FC236}">
                <a16:creationId xmlns:a16="http://schemas.microsoft.com/office/drawing/2014/main" id="{1AD808CE-DCDC-394F-A4AC-785E47751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CEEE1-94F1-4549-AA38-EC1F7C1CF30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1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>
            <a:extLst>
              <a:ext uri="{FF2B5EF4-FFF2-40B4-BE49-F238E27FC236}">
                <a16:creationId xmlns:a16="http://schemas.microsoft.com/office/drawing/2014/main" id="{36EC9FFB-BAD7-D94C-B705-7CAFD604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130425"/>
            <a:ext cx="3860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1→[ ]→[ ]→…→[ ]→[x]→y          (A) </a:t>
            </a:r>
          </a:p>
        </p:txBody>
      </p:sp>
      <p:sp>
        <p:nvSpPr>
          <p:cNvPr id="286726" name="Rectangle 6">
            <a:extLst>
              <a:ext uri="{FF2B5EF4-FFF2-40B4-BE49-F238E27FC236}">
                <a16:creationId xmlns:a16="http://schemas.microsoft.com/office/drawing/2014/main" id="{CAA13664-A836-E04F-9EE9-300F55622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01938"/>
            <a:ext cx="4419600" cy="1219200"/>
          </a:xfrm>
          <a:noFill/>
        </p:spPr>
        <p:txBody>
          <a:bodyPr/>
          <a:lstStyle/>
          <a:p>
            <a:pPr marL="495300" indent="-495300" eaLnBrk="1" hangingPunct="1"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λ[y] ≤λ[x]+length[x, y]    //</a:t>
            </a:r>
            <a:r>
              <a:rPr lang="zh-CN" altLang="en-US" sz="1800" dirty="0">
                <a:latin typeface="Times New Roman" panose="02020603050405020304" pitchFamily="18" charset="0"/>
              </a:rPr>
              <a:t>算法要求</a:t>
            </a:r>
          </a:p>
          <a:p>
            <a:pPr marL="495300" indent="-495300" eaLnBrk="1" hangingPunct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=δ[x]+length[x, y]      //</a:t>
            </a:r>
            <a:r>
              <a:rPr lang="zh-CN" altLang="en-US" sz="1800" dirty="0">
                <a:latin typeface="Times New Roman" panose="02020603050405020304" pitchFamily="18" charset="0"/>
              </a:rPr>
              <a:t>归纳假设</a:t>
            </a:r>
          </a:p>
          <a:p>
            <a:pPr marL="495300" indent="-495300" eaLnBrk="1" hangingPunct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=δ[y]              //(A)</a:t>
            </a:r>
            <a:r>
              <a:rPr lang="zh-CN" altLang="en-US" sz="1800" dirty="0">
                <a:latin typeface="Times New Roman" panose="02020603050405020304" pitchFamily="18" charset="0"/>
              </a:rPr>
              <a:t>是最短路径</a:t>
            </a:r>
          </a:p>
          <a:p>
            <a:pPr marL="495300" indent="-495300" algn="ctr">
              <a:spcBef>
                <a:spcPct val="0"/>
              </a:spcBef>
              <a:buFontTx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7D649012-CE20-244D-B73E-00877226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116388"/>
            <a:ext cx="38417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1→[ ]→[ ]→…→[x]→[w]…→y    (B) </a:t>
            </a:r>
          </a:p>
        </p:txBody>
      </p:sp>
      <p:sp>
        <p:nvSpPr>
          <p:cNvPr id="286729" name="Rectangle 9">
            <a:extLst>
              <a:ext uri="{FF2B5EF4-FFF2-40B4-BE49-F238E27FC236}">
                <a16:creationId xmlns:a16="http://schemas.microsoft.com/office/drawing/2014/main" id="{AA507199-7B2A-614A-AB09-0E0DE9DA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30738"/>
            <a:ext cx="56388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95300" indent="-4953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38300" indent="-2667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6730" name="Rectangle 10">
            <a:extLst>
              <a:ext uri="{FF2B5EF4-FFF2-40B4-BE49-F238E27FC236}">
                <a16:creationId xmlns:a16="http://schemas.microsoft.com/office/drawing/2014/main" id="{C91986F3-6C83-F54E-AAC3-AC0EB456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83138"/>
            <a:ext cx="5334000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95300" indent="-4953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38300" indent="-2667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λ[ y] ≤ λ[w]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之前离开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≤ λ[x] + length[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算法要求，原因同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=δ[x] + length[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归纳假设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=δ[w]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是最短路径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δ[y]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是最短路径</a:t>
            </a:r>
          </a:p>
        </p:txBody>
      </p:sp>
      <p:sp>
        <p:nvSpPr>
          <p:cNvPr id="286731" name="Rectangle 11">
            <a:extLst>
              <a:ext uri="{FF2B5EF4-FFF2-40B4-BE49-F238E27FC236}">
                <a16:creationId xmlns:a16="http://schemas.microsoft.com/office/drawing/2014/main" id="{48CC0ADA-DA1E-7047-A96A-61D48009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80000"/>
            <a:ext cx="14176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[y]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[y]</a:t>
            </a:r>
          </a:p>
        </p:txBody>
      </p:sp>
      <p:sp>
        <p:nvSpPr>
          <p:cNvPr id="286732" name="AutoShape 12">
            <a:extLst>
              <a:ext uri="{FF2B5EF4-FFF2-40B4-BE49-F238E27FC236}">
                <a16:creationId xmlns:a16="http://schemas.microsoft.com/office/drawing/2014/main" id="{801CEFA9-27B2-1B4E-8FB7-CC6F046FD9FA}"/>
              </a:ext>
            </a:extLst>
          </p:cNvPr>
          <p:cNvSpPr>
            <a:spLocks/>
          </p:cNvSpPr>
          <p:nvPr/>
        </p:nvSpPr>
        <p:spPr bwMode="auto">
          <a:xfrm>
            <a:off x="6143625" y="434975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286733" name="AutoShape 13">
            <a:extLst>
              <a:ext uri="{FF2B5EF4-FFF2-40B4-BE49-F238E27FC236}">
                <a16:creationId xmlns:a16="http://schemas.microsoft.com/office/drawing/2014/main" id="{70D0B269-20F4-A441-8CE8-E62A971D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6415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  <p:sp>
        <p:nvSpPr>
          <p:cNvPr id="72713" name="Title 1">
            <a:extLst>
              <a:ext uri="{FF2B5EF4-FFF2-40B4-BE49-F238E27FC236}">
                <a16:creationId xmlns:a16="http://schemas.microsoft.com/office/drawing/2014/main" id="{7034EDA4-ED72-AF47-BC82-F38B8715D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Dijkstra</a:t>
            </a:r>
            <a:r>
              <a:rPr lang="zh-CN" altLang="en-US" dirty="0"/>
              <a:t>正确性 </a:t>
            </a:r>
            <a:endParaRPr lang="en-US" altLang="en-US" dirty="0"/>
          </a:p>
        </p:txBody>
      </p:sp>
      <p:sp>
        <p:nvSpPr>
          <p:cNvPr id="72714" name="Slide Number Placeholder 1">
            <a:extLst>
              <a:ext uri="{FF2B5EF4-FFF2-40B4-BE49-F238E27FC236}">
                <a16:creationId xmlns:a16="http://schemas.microsoft.com/office/drawing/2014/main" id="{ABC5522D-D6E9-5846-9475-8E00E6B9E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C9008B-A8D1-5947-9FA8-2B6BE3C6E9E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3657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/>
      <p:bldP spid="286730" grpId="0" uiExpand="1" build="p"/>
      <p:bldP spid="286731" grpId="0"/>
      <p:bldP spid="286732" grpId="0" animBg="1"/>
      <p:bldP spid="2867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A8C5C04F-C251-C34A-B6A0-AE09983AE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单源最短路径：</a:t>
            </a:r>
            <a:r>
              <a:rPr lang="en-US" altLang="zh-CN"/>
              <a:t>Bellman-Ford</a:t>
            </a:r>
            <a:endParaRPr lang="zh-CN" altLang="en-US"/>
          </a:p>
        </p:txBody>
      </p:sp>
      <p:sp>
        <p:nvSpPr>
          <p:cNvPr id="73730" name="幻灯片编号占位符 3">
            <a:extLst>
              <a:ext uri="{FF2B5EF4-FFF2-40B4-BE49-F238E27FC236}">
                <a16:creationId xmlns:a16="http://schemas.microsoft.com/office/drawing/2014/main" id="{8B2018F4-7532-1846-966E-09D7160E9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F5CB32-B25A-B244-A203-BF6CD8F3E9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063348"/>
            <a:ext cx="8305800" cy="4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3333CC"/>
              </a:buClr>
            </a:pPr>
            <a:r>
              <a:rPr kumimoji="0" lang="zh-CN" altLang="en-US" sz="2800" dirty="0" smtClean="0">
                <a:latin typeface="Times New Roman" panose="02020603050405020304" pitchFamily="18" charset="0"/>
              </a:rPr>
              <a:t>如果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图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G=(V,E) 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上存在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负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权重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环路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则一些节点间的最短路径不一定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存在</a:t>
            </a: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ahoma"/>
                <a:ea typeface="宋体"/>
              </a:rPr>
              <a:t>示例：</a:t>
            </a:r>
            <a:endParaRPr lang="en-US" altLang="zh-CN" sz="2400" kern="0" dirty="0">
              <a:solidFill>
                <a:srgbClr val="000000"/>
              </a:solidFill>
              <a:latin typeface="Tahoma"/>
              <a:ea typeface="宋体"/>
            </a:endParaRPr>
          </a:p>
          <a:p>
            <a:pPr>
              <a:spcBef>
                <a:spcPts val="300"/>
              </a:spcBef>
              <a:buClr>
                <a:srgbClr val="3333CC"/>
              </a:buClr>
              <a:buNone/>
            </a:pP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>
              <a:spcBef>
                <a:spcPts val="300"/>
              </a:spcBef>
              <a:buClr>
                <a:srgbClr val="3333CC"/>
              </a:buClr>
              <a:buNone/>
            </a:pP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>
              <a:spcBef>
                <a:spcPts val="300"/>
              </a:spcBef>
              <a:buClr>
                <a:srgbClr val="3333CC"/>
              </a:buClr>
              <a:buNone/>
            </a:pPr>
            <a:endParaRPr kumimoji="0" lang="en-US" altLang="zh-CN" sz="2800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en-US" altLang="zh-CN" sz="2600" kern="0" dirty="0" smtClean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Bellman-Ford 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2800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给定</a:t>
            </a:r>
            <a:r>
              <a:rPr kumimoji="0" lang="zh-CN" altLang="en-US" sz="2400" kern="0" dirty="0">
                <a:solidFill>
                  <a:srgbClr val="000000"/>
                </a:solidFill>
                <a:latin typeface="Times New Roman"/>
              </a:rPr>
              <a:t>带权有向图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G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=(V, E)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，找到从源节点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到所有其他节点的最短路径或判别出存在一个负权重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环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8FEA6B96-F222-7A41-9A03-48350EC2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2" y="3151417"/>
            <a:ext cx="3589462" cy="128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A8C5C04F-C251-C34A-B6A0-AE09983AE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单源最短路径：</a:t>
            </a:r>
            <a:r>
              <a:rPr lang="en-US" altLang="zh-CN"/>
              <a:t>Bellman-Ford</a:t>
            </a:r>
            <a:endParaRPr lang="zh-CN" altLang="en-US"/>
          </a:p>
        </p:txBody>
      </p:sp>
      <p:sp>
        <p:nvSpPr>
          <p:cNvPr id="73730" name="幻灯片编号占位符 3">
            <a:extLst>
              <a:ext uri="{FF2B5EF4-FFF2-40B4-BE49-F238E27FC236}">
                <a16:creationId xmlns:a16="http://schemas.microsoft.com/office/drawing/2014/main" id="{8B2018F4-7532-1846-966E-09D7160E9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F5CB32-B25A-B244-A203-BF6CD8F3E9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96" y="1935985"/>
            <a:ext cx="8561004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ahoma"/>
                <a:ea typeface="宋体"/>
              </a:rPr>
              <a:t>遍历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ahoma"/>
                <a:ea typeface="宋体"/>
              </a:rPr>
              <a:t>+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ahoma"/>
                <a:ea typeface="宋体"/>
              </a:rPr>
              <a:t>松弛</a:t>
            </a:r>
            <a:endParaRPr lang="zh-CN" altLang="en-US" sz="2800" b="1" kern="0" dirty="0">
              <a:solidFill>
                <a:srgbClr val="FF0000"/>
              </a:solidFill>
              <a:latin typeface="Tahoma"/>
              <a:ea typeface="宋体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最优子结构 </a:t>
            </a:r>
            <a:r>
              <a:rPr kumimoji="0" lang="en-US" altLang="zh-CN" sz="2500" kern="0" dirty="0" smtClean="0">
                <a:solidFill>
                  <a:srgbClr val="000000"/>
                </a:solidFill>
                <a:latin typeface="Times New Roman"/>
              </a:rPr>
              <a:t>&amp; 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动态规划</a:t>
            </a:r>
            <a:endParaRPr kumimoji="0" lang="en-US" altLang="zh-CN" sz="2500" kern="0" dirty="0" smtClean="0">
              <a:solidFill>
                <a:srgbClr val="000000"/>
              </a:solidFill>
              <a:latin typeface="Times New Roman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根据每条边，依次对</a:t>
            </a:r>
            <a:r>
              <a:rPr kumimoji="0" lang="en-US" altLang="zh-CN" sz="2500" kern="0" dirty="0" smtClean="0">
                <a:solidFill>
                  <a:srgbClr val="000000"/>
                </a:solidFill>
                <a:latin typeface="Times New Roman"/>
              </a:rPr>
              <a:t>d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进行更新</a:t>
            </a:r>
            <a:endParaRPr kumimoji="0" lang="en-US" altLang="zh-CN" sz="2500" kern="0" dirty="0" smtClean="0">
              <a:solidFill>
                <a:srgbClr val="000000"/>
              </a:solidFill>
              <a:latin typeface="Times New Roman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利用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Relax(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u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过程来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松弛边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u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，主要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测试通过顶点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u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，是否能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改进到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目前为止找到的一条路径，如果能改进，则更新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[</a:t>
            </a:r>
            <a:r>
              <a:rPr kumimoji="0" lang="en-US" altLang="zh-CN" sz="2500" i="1" kern="0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kumimoji="0" lang="en-US" altLang="zh-CN" sz="2500" kern="0" dirty="0" smtClean="0">
                <a:solidFill>
                  <a:srgbClr val="000000"/>
                </a:solidFill>
                <a:latin typeface="Times New Roman"/>
              </a:rPr>
              <a:t>]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每次成功的松弛操作，就发现一条新的最短路径，因为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最短路径最多</a:t>
            </a:r>
            <a:r>
              <a:rPr kumimoji="0" lang="en-US" altLang="zh-CN" sz="2500" kern="0" dirty="0">
                <a:solidFill>
                  <a:srgbClr val="000000"/>
                </a:solidFill>
                <a:latin typeface="Times New Roman"/>
              </a:rPr>
              <a:t>N-1</a:t>
            </a:r>
            <a:r>
              <a:rPr kumimoji="0" lang="zh-CN" altLang="en-US" sz="2500" kern="0" dirty="0">
                <a:solidFill>
                  <a:srgbClr val="000000"/>
                </a:solidFill>
                <a:latin typeface="Times New Roman"/>
              </a:rPr>
              <a:t>条边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，遍历</a:t>
            </a:r>
            <a:r>
              <a:rPr kumimoji="0" lang="en-US" altLang="zh-CN" sz="2500" kern="0" dirty="0" smtClean="0">
                <a:solidFill>
                  <a:srgbClr val="000000"/>
                </a:solidFill>
                <a:latin typeface="Times New Roman"/>
              </a:rPr>
              <a:t>N-1</a:t>
            </a:r>
            <a:r>
              <a:rPr kumimoji="0" lang="zh-CN" altLang="en-US" sz="2500" kern="0" dirty="0" smtClean="0">
                <a:solidFill>
                  <a:srgbClr val="000000"/>
                </a:solidFill>
                <a:latin typeface="Times New Roman"/>
              </a:rPr>
              <a:t>次就能找到最短路</a:t>
            </a:r>
            <a:endParaRPr kumimoji="0" lang="en-US" altLang="zh-CN" sz="25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461" y="5548895"/>
            <a:ext cx="3691398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Relax(</a:t>
            </a:r>
            <a:r>
              <a:rPr lang="en-US" altLang="zh-CN" sz="2200" i="1" dirty="0">
                <a:ea typeface="宋体" panose="02010600030101010101" pitchFamily="2" charset="-12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i="1" dirty="0">
                <a:ea typeface="宋体" panose="02010600030101010101" pitchFamily="2" charset="-12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i="1" dirty="0">
                <a:ea typeface="宋体" panose="02010600030101010101" pitchFamily="2" charset="-122"/>
              </a:rPr>
              <a:t>w</a:t>
            </a:r>
            <a:r>
              <a:rPr lang="en-US" altLang="zh-CN" sz="22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1 </a:t>
            </a:r>
            <a:r>
              <a:rPr lang="en-US" altLang="zh-CN" sz="2200" b="1" dirty="0">
                <a:solidFill>
                  <a:srgbClr val="996633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200" b="1" dirty="0">
                <a:ea typeface="宋体" panose="02010600030101010101" pitchFamily="2" charset="-122"/>
              </a:rPr>
              <a:t> </a:t>
            </a:r>
            <a:r>
              <a:rPr lang="en-US" altLang="zh-CN" sz="2200" i="1" dirty="0">
                <a:ea typeface="宋体" panose="02010600030101010101" pitchFamily="2" charset="-12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</a:rPr>
              <a:t>] &gt; </a:t>
            </a:r>
            <a:r>
              <a:rPr lang="en-US" altLang="zh-CN" sz="2200" i="1" dirty="0">
                <a:ea typeface="宋体" panose="02010600030101010101" pitchFamily="2" charset="-12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</a:rPr>
              <a:t>] + </a:t>
            </a:r>
            <a:r>
              <a:rPr lang="en-US" altLang="zh-CN" sz="2200" i="1" dirty="0">
                <a:ea typeface="宋体" panose="02010600030101010101" pitchFamily="2" charset="-122"/>
              </a:rPr>
              <a:t>w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ea typeface="宋体" panose="02010600030101010101" pitchFamily="2" charset="-12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i="1" dirty="0">
                <a:ea typeface="宋体" panose="02010600030101010101" pitchFamily="2" charset="-12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996633"/>
                </a:solidFill>
                <a:ea typeface="宋体" panose="02010600030101010101" pitchFamily="2" charset="-122"/>
              </a:rPr>
              <a:t>then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2         </a:t>
            </a:r>
            <a:r>
              <a:rPr lang="en-US" altLang="zh-CN" sz="2200" i="1" dirty="0">
                <a:ea typeface="宋体" panose="02010600030101010101" pitchFamily="2" charset="-12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</a:rPr>
              <a:t>] ← </a:t>
            </a:r>
            <a:r>
              <a:rPr lang="en-US" altLang="zh-CN" sz="2200" i="1" dirty="0">
                <a:ea typeface="宋体" panose="02010600030101010101" pitchFamily="2" charset="-12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</a:rPr>
              <a:t>] + </a:t>
            </a:r>
            <a:r>
              <a:rPr lang="en-US" altLang="zh-CN" sz="2200" i="1" dirty="0">
                <a:ea typeface="宋体" panose="02010600030101010101" pitchFamily="2" charset="-122"/>
              </a:rPr>
              <a:t>w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ea typeface="宋体" panose="02010600030101010101" pitchFamily="2" charset="-12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i="1" dirty="0">
                <a:ea typeface="宋体" panose="02010600030101010101" pitchFamily="2" charset="-122"/>
              </a:rPr>
              <a:t>v</a:t>
            </a:r>
            <a:r>
              <a:rPr lang="en-US" altLang="zh-CN" sz="2200" dirty="0" smtClean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69" y="5423979"/>
            <a:ext cx="1296207" cy="141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624" y="5460027"/>
            <a:ext cx="1329748" cy="1380117"/>
          </a:xfrm>
          <a:prstGeom prst="rect">
            <a:avLst/>
          </a:prstGeom>
        </p:spPr>
      </p:pic>
      <p:sp>
        <p:nvSpPr>
          <p:cNvPr id="65" name="Rectangle 4">
            <a:extLst>
              <a:ext uri="{FF2B5EF4-FFF2-40B4-BE49-F238E27FC236}">
                <a16:creationId xmlns:a16="http://schemas.microsoft.com/office/drawing/2014/main" id="{58800C9D-DC4F-3E49-A1A0-114056B3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875" y="1935985"/>
            <a:ext cx="364875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[ ]→[ ]→…→[ ]→[ ]→[ ]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→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rPr>
              <a:t>v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8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A8C5C04F-C251-C34A-B6A0-AE09983AE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单源最短路径：</a:t>
            </a:r>
            <a:r>
              <a:rPr lang="en-US" altLang="zh-CN"/>
              <a:t>Bellman-Ford</a:t>
            </a:r>
            <a:endParaRPr lang="zh-CN" altLang="en-US"/>
          </a:p>
        </p:txBody>
      </p:sp>
      <p:sp>
        <p:nvSpPr>
          <p:cNvPr id="73730" name="幻灯片编号占位符 3">
            <a:extLst>
              <a:ext uri="{FF2B5EF4-FFF2-40B4-BE49-F238E27FC236}">
                <a16:creationId xmlns:a16="http://schemas.microsoft.com/office/drawing/2014/main" id="{8B2018F4-7532-1846-966E-09D7160E9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F5CB32-B25A-B244-A203-BF6CD8F3E9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055396"/>
            <a:ext cx="8305800" cy="29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Bellman-Ford 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2800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初始化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，将源节点的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值设为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，其他设为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无穷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遍历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每条边，并做松弛。总共遍历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n-1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次（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为节点个数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）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最后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遍历一次边，如果在此次遍历中，节点的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值改变，则不存在最短路径，返回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false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；否则返回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true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，最短路径长度保存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在数组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d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中</a:t>
            </a:r>
            <a:endParaRPr kumimoji="0"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编号占位符 2">
            <a:extLst>
              <a:ext uri="{FF2B5EF4-FFF2-40B4-BE49-F238E27FC236}">
                <a16:creationId xmlns:a16="http://schemas.microsoft.com/office/drawing/2014/main" id="{62E11943-5F5D-5D4A-B4CE-C906EBB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8488" y="6176963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628669-2B1D-EC45-BDCC-932393AEC360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B0E26311-A95C-A241-887E-995E1A80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723" y="1082805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B4F0CE40-5AAC-2A4C-9D3B-3D2121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388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Time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=O(VE)</a:t>
            </a:r>
          </a:p>
        </p:txBody>
      </p:sp>
      <p:grpSp>
        <p:nvGrpSpPr>
          <p:cNvPr id="98308" name="Group 10">
            <a:extLst>
              <a:ext uri="{FF2B5EF4-FFF2-40B4-BE49-F238E27FC236}">
                <a16:creationId xmlns:a16="http://schemas.microsoft.com/office/drawing/2014/main" id="{CB1769E9-1F7C-0148-ACBA-7D3D3F63FD8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28838"/>
            <a:ext cx="7380288" cy="3571875"/>
            <a:chOff x="528" y="816"/>
            <a:chExt cx="4649" cy="2250"/>
          </a:xfrm>
        </p:grpSpPr>
        <p:pic>
          <p:nvPicPr>
            <p:cNvPr id="98309" name="Picture 7">
              <a:extLst>
                <a:ext uri="{FF2B5EF4-FFF2-40B4-BE49-F238E27FC236}">
                  <a16:creationId xmlns:a16="http://schemas.microsoft.com/office/drawing/2014/main" id="{32A4BDB1-635B-DA4F-B957-A0D2EEED1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16"/>
              <a:ext cx="4649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0" name="Rectangle 8">
              <a:extLst>
                <a:ext uri="{FF2B5EF4-FFF2-40B4-BE49-F238E27FC236}">
                  <a16:creationId xmlns:a16="http://schemas.microsoft.com/office/drawing/2014/main" id="{FA3C3A1B-BEB0-614B-B7E0-2A26D79B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80"/>
              <a:ext cx="192" cy="12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编号占位符 2">
            <a:extLst>
              <a:ext uri="{FF2B5EF4-FFF2-40B4-BE49-F238E27FC236}">
                <a16:creationId xmlns:a16="http://schemas.microsoft.com/office/drawing/2014/main" id="{CA21E8B5-2A64-5C4B-AD83-1649C8C0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7478" y="6227735"/>
            <a:ext cx="120930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387CF-60CF-1747-9D20-7AD1B5C4936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803" name="Picture 6">
            <a:extLst>
              <a:ext uri="{FF2B5EF4-FFF2-40B4-BE49-F238E27FC236}">
                <a16:creationId xmlns:a16="http://schemas.microsoft.com/office/drawing/2014/main" id="{E56A4604-24FD-D24D-A31D-9AFE5682E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3424238"/>
            <a:ext cx="29241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F484B9BB-1FA0-4F41-9388-2FCCB7D1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贪心算法</a:t>
            </a:r>
            <a:endParaRPr lang="en-US" altLang="en-US"/>
          </a:p>
        </p:txBody>
      </p:sp>
      <p:sp>
        <p:nvSpPr>
          <p:cNvPr id="126978" name="Slide Number Placeholder 3">
            <a:extLst>
              <a:ext uri="{FF2B5EF4-FFF2-40B4-BE49-F238E27FC236}">
                <a16:creationId xmlns:a16="http://schemas.microsoft.com/office/drawing/2014/main" id="{875AB15D-5C22-744F-82D1-764B25024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A769D3-0C3C-934B-9625-56C703BF6C83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B2BE3-64F3-234F-91E1-A1000C87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57" y="1931731"/>
            <a:ext cx="8232456" cy="4114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600" dirty="0" smtClean="0"/>
              <a:t>设计贪心选择方法：</a:t>
            </a: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r>
              <a:rPr lang="zh-CN" altLang="en-US" sz="2400" dirty="0" smtClean="0"/>
              <a:t>贪心</a:t>
            </a:r>
            <a:r>
              <a:rPr lang="zh-CN" altLang="en-US" sz="2400" dirty="0"/>
              <a:t>选择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r>
              <a:rPr lang="zh-CN" altLang="en-US" sz="2400" dirty="0" smtClean="0"/>
              <a:t>剩余</a:t>
            </a:r>
            <a:r>
              <a:rPr lang="zh-CN" altLang="en-US" sz="2400" dirty="0"/>
              <a:t>子问题</a:t>
            </a:r>
          </a:p>
          <a:p>
            <a:pPr>
              <a:spcBef>
                <a:spcPts val="300"/>
              </a:spcBef>
            </a:pPr>
            <a:r>
              <a:rPr lang="zh-CN" altLang="en-US" sz="2600" dirty="0" smtClean="0"/>
              <a:t>证明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最</a:t>
            </a:r>
            <a:r>
              <a:rPr lang="zh-CN" altLang="en-US" sz="2600" b="1" dirty="0">
                <a:solidFill>
                  <a:srgbClr val="FF0000"/>
                </a:solidFill>
              </a:rPr>
              <a:t>优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子结构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300"/>
              </a:spcBef>
              <a:buClr>
                <a:srgbClr val="FF0000"/>
              </a:buCl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：假设</a:t>
            </a: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200" baseline="-250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那么解集合</a:t>
            </a:r>
            <a:r>
              <a:rPr lang="en-US" altLang="zh-CN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{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200" baseline="-250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是一个更小的问题（不包含</a:t>
            </a:r>
            <a:r>
              <a:rPr lang="en-US" altLang="zh-CN" sz="2400" i="1" kern="12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200" baseline="-25000" dirty="0">
                <a:solidFill>
                  <a:srgbClr val="0065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最优解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600" dirty="0" smtClean="0"/>
              <a:t>证明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贪心</a:t>
            </a:r>
            <a:r>
              <a:rPr lang="zh-CN" altLang="en-US" sz="2600" b="1" dirty="0">
                <a:solidFill>
                  <a:srgbClr val="FF0000"/>
                </a:solidFill>
              </a:rPr>
              <a:t>选择性</a:t>
            </a: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r>
              <a:rPr lang="zh-CN" altLang="en-US" sz="2400" dirty="0"/>
              <a:t>替换法：在保证最优性不变前提</a:t>
            </a:r>
            <a:r>
              <a:rPr lang="zh-CN" altLang="en-US" sz="2400" dirty="0" smtClean="0"/>
              <a:t>下，从</a:t>
            </a:r>
            <a:r>
              <a:rPr lang="zh-CN" altLang="en-US" sz="2400" dirty="0"/>
              <a:t>一个最优解逐步</a:t>
            </a:r>
            <a:r>
              <a:rPr lang="zh-CN" altLang="en-US" sz="2400" dirty="0" smtClean="0"/>
              <a:t>替换，最终</a:t>
            </a:r>
            <a:r>
              <a:rPr lang="zh-CN" altLang="en-US" sz="2400" dirty="0"/>
              <a:t>得到贪心算法的解</a:t>
            </a: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r>
              <a:rPr lang="zh-CN" altLang="en-US" sz="2400" dirty="0" smtClean="0"/>
              <a:t>归纳法</a:t>
            </a:r>
            <a:r>
              <a:rPr lang="zh-CN" altLang="en-US" sz="2400" dirty="0"/>
              <a:t>：证明在每一步做得都比其它算法</a:t>
            </a:r>
            <a:r>
              <a:rPr lang="zh-CN" altLang="en-US" sz="2400" dirty="0" smtClean="0"/>
              <a:t>好，从而</a:t>
            </a:r>
            <a:r>
              <a:rPr lang="zh-CN" altLang="en-US" sz="2400" dirty="0"/>
              <a:t>最终产生了一个</a:t>
            </a:r>
            <a:r>
              <a:rPr lang="zh-CN" altLang="en-US" sz="2400" dirty="0" smtClean="0"/>
              <a:t>最优解</a:t>
            </a:r>
            <a:endParaRPr lang="en-US" altLang="zh-CN" sz="2400" dirty="0" smtClean="0"/>
          </a:p>
          <a:p>
            <a:pPr>
              <a:spcBef>
                <a:spcPts val="300"/>
              </a:spcBef>
            </a:pPr>
            <a:r>
              <a:rPr lang="zh-CN" altLang="en-US" sz="2600" dirty="0" smtClean="0"/>
              <a:t>设计实现贪心选择方法的</a:t>
            </a:r>
            <a:r>
              <a:rPr lang="zh-CN" altLang="en-US" sz="2600" dirty="0"/>
              <a:t>递归（或迭代）</a:t>
            </a:r>
            <a:r>
              <a:rPr lang="zh-CN" altLang="en-US" sz="2600" dirty="0" smtClean="0"/>
              <a:t>算法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1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编号占位符 2">
            <a:extLst>
              <a:ext uri="{FF2B5EF4-FFF2-40B4-BE49-F238E27FC236}">
                <a16:creationId xmlns:a16="http://schemas.microsoft.com/office/drawing/2014/main" id="{66BCC533-7712-DC4B-AF5C-2B84E2D4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3736" y="630078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004243-7157-DC4B-87F7-A19C210CBF0C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35C39C9B-55A7-5845-8DA2-6F784FCD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19438"/>
            <a:ext cx="33337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编号占位符 2">
            <a:extLst>
              <a:ext uri="{FF2B5EF4-FFF2-40B4-BE49-F238E27FC236}">
                <a16:creationId xmlns:a16="http://schemas.microsoft.com/office/drawing/2014/main" id="{C08B575C-ECB9-D54D-9A4C-449CFE37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4106" y="6196746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07E3BC-BEC0-284E-96FB-1F810508D6D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E430FFA5-E811-344E-B22D-903A25D4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8963"/>
            <a:ext cx="3429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4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编号占位符 2">
            <a:extLst>
              <a:ext uri="{FF2B5EF4-FFF2-40B4-BE49-F238E27FC236}">
                <a16:creationId xmlns:a16="http://schemas.microsoft.com/office/drawing/2014/main" id="{F1854E85-C591-3443-A856-289177F6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6844" y="6231915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48118-2F51-994E-B033-1B8F4C037348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813ADE52-9C5D-A147-8EED-14BAD018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114675"/>
            <a:ext cx="3295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5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编号占位符 2">
            <a:extLst>
              <a:ext uri="{FF2B5EF4-FFF2-40B4-BE49-F238E27FC236}">
                <a16:creationId xmlns:a16="http://schemas.microsoft.com/office/drawing/2014/main" id="{17BE8092-F414-FD4D-8F96-CDB60BAA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2382" y="6185022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2517FC-A12E-6B46-9BD8-0FA234273510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B304642C-5F20-4545-9F38-511F77CE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86113"/>
            <a:ext cx="3209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编号占位符 2">
            <a:extLst>
              <a:ext uri="{FF2B5EF4-FFF2-40B4-BE49-F238E27FC236}">
                <a16:creationId xmlns:a16="http://schemas.microsoft.com/office/drawing/2014/main" id="{1C600DE2-B15C-F44F-AEDE-009C7663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290" y="6056069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CDA55-97DB-C94D-9DE8-E82FCBB11E6E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CD79A668-6F0E-9942-AD86-E25A032F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3267075"/>
            <a:ext cx="33242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编号占位符 2">
            <a:extLst>
              <a:ext uri="{FF2B5EF4-FFF2-40B4-BE49-F238E27FC236}">
                <a16:creationId xmlns:a16="http://schemas.microsoft.com/office/drawing/2014/main" id="{4942980D-6133-E74E-B9A7-8B5E4A39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1336" y="62436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F566D3-E77C-C849-9284-6B779FCCCA0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947" name="Picture 4">
            <a:extLst>
              <a:ext uri="{FF2B5EF4-FFF2-40B4-BE49-F238E27FC236}">
                <a16:creationId xmlns:a16="http://schemas.microsoft.com/office/drawing/2014/main" id="{C4D94466-71A5-B649-879D-EAB9C47B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5013"/>
            <a:ext cx="327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9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编号占位符 2">
            <a:extLst>
              <a:ext uri="{FF2B5EF4-FFF2-40B4-BE49-F238E27FC236}">
                <a16:creationId xmlns:a16="http://schemas.microsoft.com/office/drawing/2014/main" id="{897DEBDE-5E05-954B-A3CF-3008A3E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4981" y="6229990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761D4-3CDD-8C4F-A7DA-279B10B8FEAD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3971" name="Picture 4">
            <a:extLst>
              <a:ext uri="{FF2B5EF4-FFF2-40B4-BE49-F238E27FC236}">
                <a16:creationId xmlns:a16="http://schemas.microsoft.com/office/drawing/2014/main" id="{148B0B16-E893-3F41-87FF-B50893CB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171825"/>
            <a:ext cx="3162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4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编号占位符 2">
            <a:extLst>
              <a:ext uri="{FF2B5EF4-FFF2-40B4-BE49-F238E27FC236}">
                <a16:creationId xmlns:a16="http://schemas.microsoft.com/office/drawing/2014/main" id="{6A56E793-F61F-2547-B6EE-4AA983C2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0321" y="6220192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D2ACB8-ED30-344F-AD2D-46AD8D953C4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4995" name="Picture 4">
            <a:extLst>
              <a:ext uri="{FF2B5EF4-FFF2-40B4-BE49-F238E27FC236}">
                <a16:creationId xmlns:a16="http://schemas.microsoft.com/office/drawing/2014/main" id="{FF22E79B-6178-F94C-82DB-1346794B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121025"/>
            <a:ext cx="32385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7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编号占位符 2">
            <a:extLst>
              <a:ext uri="{FF2B5EF4-FFF2-40B4-BE49-F238E27FC236}">
                <a16:creationId xmlns:a16="http://schemas.microsoft.com/office/drawing/2014/main" id="{EAF710CF-7CDC-2C4F-9305-0F7A2E2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9275" y="6208469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B5C75C-6E4D-564F-8438-906E7B3092AC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6019" name="Picture 4">
            <a:extLst>
              <a:ext uri="{FF2B5EF4-FFF2-40B4-BE49-F238E27FC236}">
                <a16:creationId xmlns:a16="http://schemas.microsoft.com/office/drawing/2014/main" id="{18891921-E0B9-C34A-8E83-770BFA50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209925"/>
            <a:ext cx="31432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8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编号占位符 2">
            <a:extLst>
              <a:ext uri="{FF2B5EF4-FFF2-40B4-BE49-F238E27FC236}">
                <a16:creationId xmlns:a16="http://schemas.microsoft.com/office/drawing/2014/main" id="{774BE9CF-BBD0-4B4D-A63A-333B8D09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3398" y="6185023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C380C1-A1AF-E44C-8D8C-3399286A187A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7043" name="Picture 4">
            <a:extLst>
              <a:ext uri="{FF2B5EF4-FFF2-40B4-BE49-F238E27FC236}">
                <a16:creationId xmlns:a16="http://schemas.microsoft.com/office/drawing/2014/main" id="{A29D149C-771A-D44C-824B-0C23DFDA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209925"/>
            <a:ext cx="33051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5FCA23EE-A2B3-764A-89B9-42EC4BA81E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018" y="2057097"/>
                <a:ext cx="8525132" cy="308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		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给定带权有向图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=(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，其中每条边的权是非负实数。另外，还给定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中的一个顶点，称为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。现在要计算从源到所有其他各顶点的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最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短路径长度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。这里</a:t>
                </a:r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路径的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长度是指</a:t>
                </a:r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路径上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各边权之和。这个问题通常称为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/>
                    <a:ea typeface="宋体"/>
                  </a:rPr>
                  <a:t>单源最短路径问题</a:t>
                </a: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5FCA23EE-A2B3-764A-89B9-42EC4BA81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18" y="2057097"/>
                <a:ext cx="8525132" cy="3086100"/>
              </a:xfrm>
              <a:prstGeom prst="rect">
                <a:avLst/>
              </a:prstGeom>
              <a:blipFill>
                <a:blip r:embed="rId3"/>
                <a:stretch>
                  <a:fillRect t="-1183" r="-5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391D60-A71A-E943-A3F3-13F074081839}"/>
                  </a:ext>
                </a:extLst>
              </p:cNvPr>
              <p:cNvSpPr txBox="1"/>
              <p:nvPr/>
            </p:nvSpPr>
            <p:spPr>
              <a:xfrm>
                <a:off x="1253411" y="4516098"/>
                <a:ext cx="6862346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如果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到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的一条路径}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391D60-A71A-E943-A3F3-13F074081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11" y="4516098"/>
                <a:ext cx="6862346" cy="959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692B795-9ED0-AB47-863A-3E7C3A6C93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F8E3DD-692F-4DA9-965B-8D7D3452E0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宋体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宋体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B5D90A0-90F9-2D45-B9ED-D74FBF0DE7F3}"/>
              </a:ext>
            </a:extLst>
          </p:cNvPr>
          <p:cNvSpPr txBox="1">
            <a:spLocks/>
          </p:cNvSpPr>
          <p:nvPr/>
        </p:nvSpPr>
        <p:spPr>
          <a:xfrm>
            <a:off x="1080133" y="912867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</a:rPr>
              <a:t>单源最短路径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D9A0D21-ADAB-9C44-A5AD-19B9A321F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ACB273-A475-A540-9AC0-2F21FBF75E1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编号占位符 2">
            <a:extLst>
              <a:ext uri="{FF2B5EF4-FFF2-40B4-BE49-F238E27FC236}">
                <a16:creationId xmlns:a16="http://schemas.microsoft.com/office/drawing/2014/main" id="{74F73CFE-C638-DF4A-AC7B-4DCDF89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9613" y="628808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F0E2EF-5FD3-7442-8FA3-35B2150646CE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8067" name="Picture 4">
            <a:extLst>
              <a:ext uri="{FF2B5EF4-FFF2-40B4-BE49-F238E27FC236}">
                <a16:creationId xmlns:a16="http://schemas.microsoft.com/office/drawing/2014/main" id="{8FE814AE-8D5B-2D42-A4F3-2A6B2931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1988"/>
            <a:ext cx="3181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0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编号占位符 2">
            <a:extLst>
              <a:ext uri="{FF2B5EF4-FFF2-40B4-BE49-F238E27FC236}">
                <a16:creationId xmlns:a16="http://schemas.microsoft.com/office/drawing/2014/main" id="{4D632AEF-DDE7-9E48-8787-9416206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9951" y="6231915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E117-5C84-7D40-A88F-59915E541DE5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9091" name="Picture 4">
            <a:extLst>
              <a:ext uri="{FF2B5EF4-FFF2-40B4-BE49-F238E27FC236}">
                <a16:creationId xmlns:a16="http://schemas.microsoft.com/office/drawing/2014/main" id="{4669BDFE-9768-3245-AFCD-03ED7CBC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186113"/>
            <a:ext cx="3248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5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编号占位符 2">
            <a:extLst>
              <a:ext uri="{FF2B5EF4-FFF2-40B4-BE49-F238E27FC236}">
                <a16:creationId xmlns:a16="http://schemas.microsoft.com/office/drawing/2014/main" id="{45A7EB05-7562-CE41-999E-C8A63C3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6167" y="6173299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087BF-CD41-9341-A642-37252083CF3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2492527A-DE03-3E44-9C26-74109D33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211513"/>
            <a:ext cx="3124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编号占位符 2">
            <a:extLst>
              <a:ext uri="{FF2B5EF4-FFF2-40B4-BE49-F238E27FC236}">
                <a16:creationId xmlns:a16="http://schemas.microsoft.com/office/drawing/2014/main" id="{B72B8773-EBB9-874A-9D19-2B4A04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2382" y="63187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29CA78-C7EF-CD40-88BA-7B349E6BC4F1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1139" name="Picture 4">
            <a:extLst>
              <a:ext uri="{FF2B5EF4-FFF2-40B4-BE49-F238E27FC236}">
                <a16:creationId xmlns:a16="http://schemas.microsoft.com/office/drawing/2014/main" id="{3A5A184C-3F42-F948-BD1D-B0DCC9E2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209925"/>
            <a:ext cx="31337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3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编号占位符 2">
            <a:extLst>
              <a:ext uri="{FF2B5EF4-FFF2-40B4-BE49-F238E27FC236}">
                <a16:creationId xmlns:a16="http://schemas.microsoft.com/office/drawing/2014/main" id="{E70EC685-558B-A748-9DB4-13A1DA3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97" y="6138130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AE988F-EECD-6543-8570-3D8BC494C6D1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163" name="Picture 4">
            <a:extLst>
              <a:ext uri="{FF2B5EF4-FFF2-40B4-BE49-F238E27FC236}">
                <a16:creationId xmlns:a16="http://schemas.microsoft.com/office/drawing/2014/main" id="{1EDC7C4C-A628-3D4A-A54E-3CB1DB86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119438"/>
            <a:ext cx="30575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9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编号占位符 2">
            <a:extLst>
              <a:ext uri="{FF2B5EF4-FFF2-40B4-BE49-F238E27FC236}">
                <a16:creationId xmlns:a16="http://schemas.microsoft.com/office/drawing/2014/main" id="{32008DC2-2240-994B-9C6D-7EB1C414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2751" y="6231915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F53257-5A9C-244D-B1E4-DEE2FD46AB1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187" name="Picture 4">
            <a:extLst>
              <a:ext uri="{FF2B5EF4-FFF2-40B4-BE49-F238E27FC236}">
                <a16:creationId xmlns:a16="http://schemas.microsoft.com/office/drawing/2014/main" id="{298D5A43-D673-3147-8FE7-94316C8E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186113"/>
            <a:ext cx="3171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编号占位符 2">
            <a:extLst>
              <a:ext uri="{FF2B5EF4-FFF2-40B4-BE49-F238E27FC236}">
                <a16:creationId xmlns:a16="http://schemas.microsoft.com/office/drawing/2014/main" id="{2470A076-3BB6-674B-B0AE-99701D8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767" y="6196745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0872B-821C-EA43-B76A-413CC797D9C1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4211" name="Picture 4">
            <a:extLst>
              <a:ext uri="{FF2B5EF4-FFF2-40B4-BE49-F238E27FC236}">
                <a16:creationId xmlns:a16="http://schemas.microsoft.com/office/drawing/2014/main" id="{2EE68ADC-99FD-D845-AB1A-66931A33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160713"/>
            <a:ext cx="31432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8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编号占位符 2">
            <a:extLst>
              <a:ext uri="{FF2B5EF4-FFF2-40B4-BE49-F238E27FC236}">
                <a16:creationId xmlns:a16="http://schemas.microsoft.com/office/drawing/2014/main" id="{A1284190-064D-BC4F-84F0-0587443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5459" y="6208469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D621F-6857-B644-923C-22ABEB4F91EF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5235" name="Picture 4">
            <a:extLst>
              <a:ext uri="{FF2B5EF4-FFF2-40B4-BE49-F238E27FC236}">
                <a16:creationId xmlns:a16="http://schemas.microsoft.com/office/drawing/2014/main" id="{3676CA69-B9DC-C442-AC19-3DF80B9B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254375"/>
            <a:ext cx="3086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编号占位符 2">
            <a:extLst>
              <a:ext uri="{FF2B5EF4-FFF2-40B4-BE49-F238E27FC236}">
                <a16:creationId xmlns:a16="http://schemas.microsoft.com/office/drawing/2014/main" id="{E6BED5A6-356B-E14D-952D-54C6E27B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0321" y="6114684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6B380A-1114-D143-99AD-8D417BD50C5D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6259" name="Picture 4">
            <a:extLst>
              <a:ext uri="{FF2B5EF4-FFF2-40B4-BE49-F238E27FC236}">
                <a16:creationId xmlns:a16="http://schemas.microsoft.com/office/drawing/2014/main" id="{BCE4E265-57D3-0E49-A97E-7234DB42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1337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9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编号占位符 2">
            <a:extLst>
              <a:ext uri="{FF2B5EF4-FFF2-40B4-BE49-F238E27FC236}">
                <a16:creationId xmlns:a16="http://schemas.microsoft.com/office/drawing/2014/main" id="{33B07689-728E-D148-9253-8B50D691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7213" y="6076950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D88EF-077C-104F-82A1-4F1C0CCEC1A6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7283" name="Picture 4">
            <a:extLst>
              <a:ext uri="{FF2B5EF4-FFF2-40B4-BE49-F238E27FC236}">
                <a16:creationId xmlns:a16="http://schemas.microsoft.com/office/drawing/2014/main" id="{5A10E245-23E4-8646-A82D-227348FB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105150"/>
            <a:ext cx="3657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>
            <a:extLst>
              <a:ext uri="{FF2B5EF4-FFF2-40B4-BE49-F238E27FC236}">
                <a16:creationId xmlns:a16="http://schemas.microsoft.com/office/drawing/2014/main" id="{0E885251-B5AF-9644-A0BB-68A6B4A1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90963"/>
            <a:ext cx="2952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7">
            <a:extLst>
              <a:ext uri="{FF2B5EF4-FFF2-40B4-BE49-F238E27FC236}">
                <a16:creationId xmlns:a16="http://schemas.microsoft.com/office/drawing/2014/main" id="{28BA9402-82A5-A144-BA3E-EEFD47F4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57638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A12E76C-C592-E44D-9E8C-82F35F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91700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6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4453FD9A-F8DF-BE42-9C53-EBD4603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单源最短路径：最优子结构性质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DDE6-CD2E-1C44-85BB-1F7E8407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055813"/>
            <a:ext cx="8307387" cy="27035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700" dirty="0" smtClean="0"/>
              <a:t>证明最</a:t>
            </a:r>
            <a:r>
              <a:rPr lang="zh-CN" altLang="en-US" sz="2700" dirty="0"/>
              <a:t>短路径的子路径也是最短路径</a:t>
            </a:r>
            <a:endParaRPr lang="en-US" altLang="zh-CN" sz="27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设最短路径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（从节点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到节点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）的子路径为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w(p)=w(p1)+w(p2)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不是（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）最短路径，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是，则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w(p’)=w(p1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’)+ w(p2)&lt;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w(p1)+w(p2)=w(p)</a:t>
            </a:r>
            <a:r>
              <a:rPr lang="zh-CN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700" dirty="0"/>
              <a:t>矛盾</a:t>
            </a:r>
          </a:p>
        </p:txBody>
      </p:sp>
      <p:sp>
        <p:nvSpPr>
          <p:cNvPr id="53252" name="幻灯片编号占位符 3">
            <a:extLst>
              <a:ext uri="{FF2B5EF4-FFF2-40B4-BE49-F238E27FC236}">
                <a16:creationId xmlns:a16="http://schemas.microsoft.com/office/drawing/2014/main" id="{D666CA22-2E6A-B545-9DC7-8E5A86E0F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373644-5FA2-E747-B02A-E24E9C5526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0E7AA40-92BB-5A4F-8835-084D82DA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74" y="5138738"/>
            <a:ext cx="3591856" cy="117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9">
            <a:extLst>
              <a:ext uri="{FF2B5EF4-FFF2-40B4-BE49-F238E27FC236}">
                <a16:creationId xmlns:a16="http://schemas.microsoft.com/office/drawing/2014/main" id="{7971991A-5AF1-F747-9D35-C4B49076D070}"/>
              </a:ext>
            </a:extLst>
          </p:cNvPr>
          <p:cNvSpPr txBox="1"/>
          <p:nvPr/>
        </p:nvSpPr>
        <p:spPr>
          <a:xfrm>
            <a:off x="4421724" y="5384800"/>
            <a:ext cx="179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0" lang="en-CN" sz="16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4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2">
            <a:extLst>
              <a:ext uri="{FF2B5EF4-FFF2-40B4-BE49-F238E27FC236}">
                <a16:creationId xmlns:a16="http://schemas.microsoft.com/office/drawing/2014/main" id="{F3DEF17A-A4EF-244E-A78D-76FFD9C44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88721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正确性证明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3" name="Text Box 3">
            <a:extLst>
              <a:ext uri="{FF2B5EF4-FFF2-40B4-BE49-F238E27FC236}">
                <a16:creationId xmlns:a16="http://schemas.microsoft.com/office/drawing/2014/main" id="{51BA5DC0-90A0-724B-81E5-7017ADCD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979976"/>
            <a:ext cx="906145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如果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图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G=(V,E)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没有负权重环，则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BF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算法执行后对所有的节点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v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具有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 d[v]=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s,v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证明：</a:t>
            </a:r>
            <a:endParaRPr kumimoji="0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lvl="0">
              <a:spcBef>
                <a:spcPts val="300"/>
              </a:spcBef>
              <a:buClr>
                <a:srgbClr val="3333CC"/>
              </a:buClr>
              <a:buNone/>
            </a:pPr>
            <a:endParaRPr lang="en-US" altLang="zh-CN" sz="2800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lvl="0">
              <a:spcBef>
                <a:spcPts val="300"/>
              </a:spcBef>
              <a:buClr>
                <a:srgbClr val="3333CC"/>
              </a:buClr>
              <a:buNone/>
            </a:pPr>
            <a:endParaRPr lang="zh-CN" altLang="en-US" sz="2800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是任一节点，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p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到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v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的最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短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路径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0000"/>
              </a:buClr>
              <a:buNone/>
              <a:defRPr/>
            </a:pPr>
            <a:r>
              <a:rPr kumimoji="0" lang="en-US" altLang="zh-CN" sz="2400" dirty="0" smtClean="0">
                <a:latin typeface="Times New Roman" panose="02020603050405020304" pitchFamily="18" charset="0"/>
              </a:rPr>
              <a:t>                 </a:t>
            </a:r>
            <a:r>
              <a:rPr kumimoji="0" lang="el-GR" altLang="zh-CN" sz="2400" dirty="0" smtClean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s,v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)=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(s,v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i-1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)+w(v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i-1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     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2400" dirty="0" smtClean="0"/>
              <a:t>最</a:t>
            </a:r>
            <a:r>
              <a:rPr lang="zh-CN" altLang="en-US" sz="2400" dirty="0"/>
              <a:t>长简单路径最多具有</a:t>
            </a:r>
            <a:r>
              <a:rPr kumimoji="0"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|V|-1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，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所以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k</a:t>
            </a:r>
            <a:r>
              <a:rPr kumimoji="0"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 ≤ |V|-1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初始化，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d[v</a:t>
            </a:r>
            <a:r>
              <a:rPr kumimoji="0" lang="en-US" altLang="zh-CN" sz="2400" baseline="-25000" dirty="0" smtClean="0">
                <a:latin typeface="Times New Roman" panose="02020603050405020304" pitchFamily="18" charset="0"/>
              </a:rPr>
              <a:t>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]=0=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(s,v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且在后续松弛过程中保持不变，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第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次遍历所有边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, d[v</a:t>
            </a:r>
            <a:r>
              <a:rPr kumimoji="0"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]= 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(s,v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; 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第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次遍历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, d[v</a:t>
            </a:r>
            <a:r>
              <a:rPr kumimoji="0"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]= 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(s,v</a:t>
            </a:r>
            <a:r>
              <a:rPr kumimoji="0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); …</a:t>
            </a:r>
          </a:p>
          <a:p>
            <a:pPr marL="457200" lvl="1" indent="0" eaLnBrk="1" hangingPunct="1">
              <a:spcBef>
                <a:spcPts val="600"/>
              </a:spcBef>
              <a:buClr>
                <a:srgbClr val="FF0000"/>
              </a:buClr>
              <a:buNone/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    第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k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次遍历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, d[</a:t>
            </a:r>
            <a:r>
              <a:rPr kumimoji="0" lang="en-US" altLang="zh-CN" sz="2400" dirty="0" err="1" smtClean="0">
                <a:latin typeface="Times New Roman" panose="02020603050405020304" pitchFamily="18" charset="0"/>
              </a:rPr>
              <a:t>v</a:t>
            </a:r>
            <a:r>
              <a:rPr kumimoji="0" lang="en-US" altLang="zh-CN" sz="2400" baseline="-25000" dirty="0" err="1" smtClean="0">
                <a:latin typeface="Times New Roman" panose="02020603050405020304" pitchFamily="18" charset="0"/>
              </a:rPr>
              <a:t>k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]= </a:t>
            </a:r>
            <a:r>
              <a:rPr kumimoji="0" lang="el-GR" altLang="zh-CN" sz="2400" dirty="0">
                <a:latin typeface="Times New Roman" panose="02020603050405020304" pitchFamily="18" charset="0"/>
              </a:rPr>
              <a:t>δ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s,v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 </a:t>
            </a:r>
          </a:p>
        </p:txBody>
      </p:sp>
      <p:pic>
        <p:nvPicPr>
          <p:cNvPr id="168966" name="Picture 6">
            <a:extLst>
              <a:ext uri="{FF2B5EF4-FFF2-40B4-BE49-F238E27FC236}">
                <a16:creationId xmlns:a16="http://schemas.microsoft.com/office/drawing/2014/main" id="{97C2CBF4-DCC9-5441-88D3-DAC8BC4B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37" y="2956142"/>
            <a:ext cx="5257321" cy="104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Slide Number Placeholder 1">
            <a:extLst>
              <a:ext uri="{FF2B5EF4-FFF2-40B4-BE49-F238E27FC236}">
                <a16:creationId xmlns:a16="http://schemas.microsoft.com/office/drawing/2014/main" id="{7A82A20E-9DDD-D744-985B-F2B2666F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19DD79-E705-2645-A134-68301516DCE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0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编号占位符 2">
            <a:extLst>
              <a:ext uri="{FF2B5EF4-FFF2-40B4-BE49-F238E27FC236}">
                <a16:creationId xmlns:a16="http://schemas.microsoft.com/office/drawing/2014/main" id="{6F18E602-0BBC-924C-AE07-4A950A3D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541" y="6133910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09174-9725-8E4E-A92F-FED460DFB79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DCD81B22-9D2F-EA4A-B0EE-D93343BA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967276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权重为负的环路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705563A5-A32F-D849-815F-3EF93D4EB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79302"/>
            <a:ext cx="8686800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推论：如果在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|V|-1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次循环后，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d[v]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不能收敛，则存在权重为负的环路</a:t>
            </a:r>
            <a:endParaRPr kumimoji="0" lang="en-US" altLang="zh-CN" sz="2800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代码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1D527A00-7015-054D-9AB6-61F8C5B4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  <a:endParaRPr lang="en-US" altLang="en-US"/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3D98B30-761E-F44C-8147-36BA991C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贪心和动态规划对比：背包问题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霍夫曼编码</a:t>
            </a:r>
          </a:p>
          <a:p>
            <a:pPr eaLnBrk="1" hangingPunct="1"/>
            <a:r>
              <a:rPr lang="zh-CN" altLang="en-US" dirty="0" smtClean="0"/>
              <a:t>最短路径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最小生成树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2B9B114-B121-A34F-AFE2-60D74416D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CB273-A475-A540-9AC0-2F21FBF75E10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156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>
            <a:extLst>
              <a:ext uri="{FF2B5EF4-FFF2-40B4-BE49-F238E27FC236}">
                <a16:creationId xmlns:a16="http://schemas.microsoft.com/office/drawing/2014/main" id="{3D90590C-D59B-374F-A6F4-D11538A2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最小生成树</a:t>
            </a:r>
            <a:endParaRPr lang="zh-CN" altLang="en-US" dirty="0"/>
          </a:p>
        </p:txBody>
      </p:sp>
      <p:sp>
        <p:nvSpPr>
          <p:cNvPr id="106498" name="幻灯片编号占位符 3">
            <a:extLst>
              <a:ext uri="{FF2B5EF4-FFF2-40B4-BE49-F238E27FC236}">
                <a16:creationId xmlns:a16="http://schemas.microsoft.com/office/drawing/2014/main" id="{9D1AE4A2-B120-1D44-AAC2-B978B64BB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0B45BE-E059-E24E-937E-34544201F6C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07B07-F3A4-5346-9B56-797A7966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90" y="1990952"/>
            <a:ext cx="8085309" cy="411480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设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= 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V, E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无向连通带权图，即一个</a:t>
            </a:r>
            <a:r>
              <a:rPr lang="zh-CN" altLang="en-US" b="1" dirty="0">
                <a:solidFill>
                  <a:srgbClr val="3366FF"/>
                </a:solidFill>
                <a:latin typeface="+mn-ea"/>
              </a:rPr>
              <a:t>网络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中每条</a:t>
            </a:r>
            <a:r>
              <a:rPr lang="zh-CN" altLang="en-US" dirty="0" smtClean="0">
                <a:latin typeface="+mn-ea"/>
              </a:rPr>
              <a:t>边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u, v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+mn-ea"/>
              </a:rPr>
              <a:t>的权为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u, v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r>
              <a:rPr lang="zh-CN" altLang="en-US" dirty="0" smtClean="0">
                <a:latin typeface="+mn-ea"/>
              </a:rPr>
              <a:t>。如果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+mn-ea"/>
              </a:rPr>
              <a:t>的子图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latin typeface="+mn-ea"/>
              </a:rPr>
              <a:t>’</a:t>
            </a:r>
            <a:r>
              <a:rPr lang="zh-CN" altLang="en-US" dirty="0">
                <a:latin typeface="+mn-ea"/>
              </a:rPr>
              <a:t>是一棵</a:t>
            </a:r>
            <a:r>
              <a:rPr lang="zh-CN" altLang="en-US" dirty="0" smtClean="0">
                <a:latin typeface="+mn-ea"/>
              </a:rPr>
              <a:t>包含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所有顶点的树，则</a:t>
            </a:r>
            <a:r>
              <a:rPr lang="zh-CN" altLang="en-US" dirty="0" smtClean="0">
                <a:latin typeface="+mn-ea"/>
              </a:rPr>
              <a:t>称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latin typeface="+mn-ea"/>
              </a:rPr>
              <a:t>’</a:t>
            </a:r>
            <a:r>
              <a:rPr lang="zh-CN" altLang="en-US" dirty="0" smtClean="0">
                <a:latin typeface="+mn-ea"/>
              </a:rPr>
              <a:t>为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生成树。生成树上各边权的总和称为该生成树的</a:t>
            </a:r>
            <a:r>
              <a:rPr lang="zh-CN" altLang="en-US" b="1" dirty="0">
                <a:solidFill>
                  <a:srgbClr val="3366FF"/>
                </a:solidFill>
                <a:latin typeface="+mn-ea"/>
              </a:rPr>
              <a:t>耗费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在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所有生成树中，耗费最小的生成树</a:t>
            </a:r>
            <a:r>
              <a:rPr lang="zh-CN" altLang="en-US" dirty="0" smtClean="0">
                <a:latin typeface="+mn-ea"/>
              </a:rPr>
              <a:t>称为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3366FF"/>
                </a:solidFill>
                <a:latin typeface="+mn-ea"/>
              </a:rPr>
              <a:t>最小生成树</a:t>
            </a:r>
            <a:r>
              <a:rPr lang="en-US" altLang="zh-CN" b="1" dirty="0" smtClean="0">
                <a:solidFill>
                  <a:srgbClr val="3366FF"/>
                </a:solidFill>
                <a:latin typeface="+mn-ea"/>
              </a:rPr>
              <a:t>(Minimum </a:t>
            </a:r>
            <a:r>
              <a:rPr lang="en-US" altLang="zh-CN" b="1" dirty="0">
                <a:solidFill>
                  <a:srgbClr val="3366FF"/>
                </a:solidFill>
                <a:latin typeface="+mn-ea"/>
              </a:rPr>
              <a:t>spanning </a:t>
            </a:r>
            <a:r>
              <a:rPr lang="en-US" altLang="zh-CN" b="1" dirty="0" smtClean="0">
                <a:solidFill>
                  <a:srgbClr val="3366FF"/>
                </a:solidFill>
                <a:latin typeface="+mn-ea"/>
              </a:rPr>
              <a:t>tree)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5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7B07-F3A4-5346-9B56-797A7966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27" y="1951523"/>
            <a:ext cx="8515773" cy="411480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网络的最小生成树在实际中有广泛应用。</a:t>
            </a:r>
            <a:r>
              <a:rPr lang="zh-CN" altLang="en-US" b="1" dirty="0">
                <a:solidFill>
                  <a:srgbClr val="3366FF"/>
                </a:solidFill>
                <a:latin typeface="+mn-ea"/>
              </a:rPr>
              <a:t>例如</a:t>
            </a:r>
            <a:r>
              <a:rPr lang="zh-CN" altLang="en-US" dirty="0">
                <a:latin typeface="+mn-ea"/>
              </a:rPr>
              <a:t>，在设计通信网络时，用图的顶点表示城市，用</a:t>
            </a:r>
            <a:r>
              <a:rPr lang="zh-CN" altLang="en-US" dirty="0" smtClean="0">
                <a:latin typeface="+mn-ea"/>
              </a:rPr>
              <a:t>边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u, 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+mn-ea"/>
              </a:rPr>
              <a:t>的权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u, 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+mn-ea"/>
              </a:rPr>
              <a:t>表示</a:t>
            </a:r>
            <a:r>
              <a:rPr lang="zh-CN" altLang="en-US" dirty="0">
                <a:latin typeface="+mn-ea"/>
              </a:rPr>
              <a:t>建立</a:t>
            </a:r>
            <a:r>
              <a:rPr lang="zh-CN" altLang="en-US" dirty="0" smtClean="0">
                <a:latin typeface="+mn-ea"/>
              </a:rPr>
              <a:t>城市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latin typeface="+mn-ea"/>
              </a:rPr>
              <a:t>和城市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latin typeface="+mn-ea"/>
              </a:rPr>
              <a:t>之间</a:t>
            </a:r>
            <a:r>
              <a:rPr lang="zh-CN" altLang="en-US" dirty="0">
                <a:latin typeface="+mn-ea"/>
              </a:rPr>
              <a:t>的通信线路所需的费用，则最小生成树就给出了建立通信网络的最经济的方案。</a:t>
            </a:r>
            <a:endParaRPr lang="en-CN" dirty="0"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C095-45EA-4748-B829-59C7A7D3E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DFEF4-561E-8641-B846-EDFBA5E13CC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DCB599C-7EAE-194D-815F-6F20EA9E412D}"/>
              </a:ext>
            </a:extLst>
          </p:cNvPr>
          <p:cNvSpPr txBox="1">
            <a:spLocks/>
          </p:cNvSpPr>
          <p:nvPr/>
        </p:nvSpPr>
        <p:spPr bwMode="auto">
          <a:xfrm>
            <a:off x="1150938" y="312122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en-US" kern="0" dirty="0" err="1"/>
              <a:t>最小生成树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661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>
            <a:extLst>
              <a:ext uri="{FF2B5EF4-FFF2-40B4-BE49-F238E27FC236}">
                <a16:creationId xmlns:a16="http://schemas.microsoft.com/office/drawing/2014/main" id="{E297F15E-C01B-9540-8A42-0EB53570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最小生成树</a:t>
            </a:r>
            <a:r>
              <a:rPr lang="zh-CN" altLang="en-US" dirty="0"/>
              <a:t>示例</a:t>
            </a:r>
          </a:p>
        </p:txBody>
      </p:sp>
      <p:sp>
        <p:nvSpPr>
          <p:cNvPr id="107522" name="幻灯片编号占位符 3">
            <a:extLst>
              <a:ext uri="{FF2B5EF4-FFF2-40B4-BE49-F238E27FC236}">
                <a16:creationId xmlns:a16="http://schemas.microsoft.com/office/drawing/2014/main" id="{3323E016-BED9-E343-BA9E-BEFC9AC9F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3B235F-3EC2-ED40-9F39-5CCE83FA8C3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/>
          </a:p>
        </p:txBody>
      </p:sp>
      <p:pic>
        <p:nvPicPr>
          <p:cNvPr id="107523" name="Picture 6">
            <a:extLst>
              <a:ext uri="{FF2B5EF4-FFF2-40B4-BE49-F238E27FC236}">
                <a16:creationId xmlns:a16="http://schemas.microsoft.com/office/drawing/2014/main" id="{AFC1C754-E7BF-9345-A7F8-0670E41A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17805"/>
            <a:ext cx="37338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未命名">
            <a:extLst>
              <a:ext uri="{FF2B5EF4-FFF2-40B4-BE49-F238E27FC236}">
                <a16:creationId xmlns:a16="http://schemas.microsoft.com/office/drawing/2014/main" id="{80360756-A9C9-9441-AC7E-92ADD0C6A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5"/>
            <a:ext cx="3200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>
            <a:extLst>
              <a:ext uri="{FF2B5EF4-FFF2-40B4-BE49-F238E27FC236}">
                <a16:creationId xmlns:a16="http://schemas.microsoft.com/office/drawing/2014/main" id="{6F5320B0-02E5-0244-B531-19724B45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最小生成树</a:t>
            </a:r>
          </a:p>
        </p:txBody>
      </p:sp>
      <p:sp>
        <p:nvSpPr>
          <p:cNvPr id="108546" name="幻灯片编号占位符 3">
            <a:extLst>
              <a:ext uri="{FF2B5EF4-FFF2-40B4-BE49-F238E27FC236}">
                <a16:creationId xmlns:a16="http://schemas.microsoft.com/office/drawing/2014/main" id="{C35F7064-4A2D-DE4C-863C-535E8311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27306-50B7-5D47-A63A-91C4A1FBEE6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055396"/>
            <a:ext cx="8305800" cy="327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优化目标</a:t>
            </a:r>
            <a:endParaRPr kumimoji="0"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endParaRPr kumimoji="0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ts val="300"/>
              </a:spcBef>
              <a:buClr>
                <a:srgbClr val="3333CC"/>
              </a:buClr>
              <a:buNone/>
            </a:pPr>
            <a:endParaRPr kumimoji="0"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划分方法</a:t>
            </a:r>
            <a:endParaRPr lang="zh-CN" altLang="en-US" sz="2800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n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个点必定是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n-1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个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边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从无到有方向的选择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策略：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）边选择；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）点选择</a:t>
            </a:r>
            <a:endParaRPr kumimoji="0"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规模每次降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C1C754-E7BF-9345-A7F8-0670E41A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22" y="5057089"/>
            <a:ext cx="2104571" cy="16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81744871"/>
              </p:ext>
            </p:extLst>
          </p:nvPr>
        </p:nvGraphicFramePr>
        <p:xfrm>
          <a:off x="2561999" y="2571523"/>
          <a:ext cx="30241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1" name="公式" r:id="rId5" imgW="1168200" imgH="355320" progId="Equation.3">
                  <p:embed/>
                </p:oleObj>
              </mc:Choice>
              <mc:Fallback>
                <p:oleObj name="公式" r:id="rId5" imgW="1168200" imgH="35532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999" y="2571523"/>
                        <a:ext cx="30241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0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>
            <a:extLst>
              <a:ext uri="{FF2B5EF4-FFF2-40B4-BE49-F238E27FC236}">
                <a16:creationId xmlns:a16="http://schemas.microsoft.com/office/drawing/2014/main" id="{6F5320B0-02E5-0244-B531-19724B45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最小生成树</a:t>
            </a:r>
          </a:p>
        </p:txBody>
      </p:sp>
      <p:sp>
        <p:nvSpPr>
          <p:cNvPr id="108546" name="幻灯片编号占位符 3">
            <a:extLst>
              <a:ext uri="{FF2B5EF4-FFF2-40B4-BE49-F238E27FC236}">
                <a16:creationId xmlns:a16="http://schemas.microsoft.com/office/drawing/2014/main" id="{C35F7064-4A2D-DE4C-863C-535E8311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27306-50B7-5D47-A63A-91C4A1FBEE6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F13DEE0-82FD-FC49-991A-3A483BA6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41" y="2056266"/>
            <a:ext cx="802277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		用贪心算法设计策略可以设计出构造最小生成树的有效算法。本节介绍的构造最小生成树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b="1" dirty="0" err="1" smtClean="0">
                <a:solidFill>
                  <a:srgbClr val="3366FF"/>
                </a:solidFill>
                <a:latin typeface="+mn-ea"/>
                <a:ea typeface="+mn-ea"/>
              </a:rPr>
              <a:t>Kruskal</a:t>
            </a:r>
            <a:r>
              <a:rPr lang="zh-CN" altLang="en-US" b="1" dirty="0" smtClean="0">
                <a:solidFill>
                  <a:srgbClr val="3366FF"/>
                </a:solidFill>
                <a:latin typeface="+mn-ea"/>
                <a:ea typeface="+mn-ea"/>
              </a:rPr>
              <a:t>算法（边选择）和</a:t>
            </a:r>
            <a:r>
              <a:rPr lang="en-US" altLang="zh-CN" b="1" dirty="0">
                <a:solidFill>
                  <a:srgbClr val="3366FF"/>
                </a:solidFill>
                <a:latin typeface="+mn-ea"/>
                <a:ea typeface="+mn-ea"/>
              </a:rPr>
              <a:t>Prim</a:t>
            </a:r>
            <a:r>
              <a:rPr lang="zh-CN" altLang="en-US" b="1" dirty="0">
                <a:solidFill>
                  <a:srgbClr val="3366FF"/>
                </a:solidFill>
                <a:latin typeface="+mn-ea"/>
                <a:ea typeface="+mn-ea"/>
              </a:rPr>
              <a:t>算法（点选择</a:t>
            </a:r>
            <a:r>
              <a:rPr lang="zh-CN" altLang="en-US" b="1" dirty="0" smtClean="0">
                <a:solidFill>
                  <a:srgbClr val="3366FF"/>
                </a:solidFill>
                <a:latin typeface="+mn-ea"/>
                <a:ea typeface="+mn-ea"/>
              </a:rPr>
              <a:t>）</a:t>
            </a:r>
            <a:r>
              <a:rPr lang="zh-CN" altLang="en-US" dirty="0" smtClean="0">
                <a:latin typeface="+mn-ea"/>
                <a:ea typeface="+mn-ea"/>
              </a:rPr>
              <a:t>都</a:t>
            </a:r>
            <a:r>
              <a:rPr lang="zh-CN" altLang="en-US" dirty="0">
                <a:latin typeface="+mn-ea"/>
                <a:ea typeface="+mn-ea"/>
              </a:rPr>
              <a:t>可以看作是应用贪心算法设计策略的例子。尽管这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个算法做贪心选择的方式不同，它们都利用</a:t>
            </a:r>
            <a:r>
              <a:rPr lang="zh-CN" altLang="en-US" dirty="0" smtClean="0">
                <a:latin typeface="+mn-ea"/>
                <a:ea typeface="+mn-ea"/>
              </a:rPr>
              <a:t>了下面的</a:t>
            </a:r>
            <a:r>
              <a:rPr lang="zh-CN" altLang="en-US" b="1" dirty="0">
                <a:solidFill>
                  <a:srgbClr val="3366FF"/>
                </a:solidFill>
                <a:latin typeface="+mn-ea"/>
                <a:ea typeface="+mn-ea"/>
              </a:rPr>
              <a:t>最优子结构性质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zh-CN" altLang="en-US" b="1" dirty="0" smtClean="0">
                <a:solidFill>
                  <a:srgbClr val="3366FF"/>
                </a:solidFill>
                <a:latin typeface="+mn-ea"/>
                <a:ea typeface="+mn-ea"/>
              </a:rPr>
              <a:t>最小生成树</a:t>
            </a:r>
            <a:r>
              <a:rPr lang="zh-CN" altLang="en-US" b="1" dirty="0">
                <a:solidFill>
                  <a:srgbClr val="3366FF"/>
                </a:solidFill>
                <a:latin typeface="+mn-ea"/>
                <a:ea typeface="+mn-ea"/>
              </a:rPr>
              <a:t>性质。</a:t>
            </a:r>
            <a:endParaRPr lang="zh-CN" altLang="en-US" dirty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0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77B1E786-61CD-5D43-ABCE-DAB12D69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最小生成树</a:t>
            </a:r>
            <a:r>
              <a:rPr lang="en-US" altLang="zh-CN" dirty="0"/>
              <a:t>:</a:t>
            </a:r>
            <a:r>
              <a:rPr lang="zh-CN" altLang="en-US" dirty="0"/>
              <a:t>最优子结构性质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795A0C60-6DAB-2E46-9E97-DB730F90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2108200"/>
            <a:ext cx="8391751" cy="199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的最小生成树，移去树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，形成两个子树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分别是其所对应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证</a:t>
            </a:r>
            <a:r>
              <a:rPr lang="zh-CN" altLang="en-US" dirty="0"/>
              <a:t>明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0595" name="幻灯片编号占位符 3">
            <a:extLst>
              <a:ext uri="{FF2B5EF4-FFF2-40B4-BE49-F238E27FC236}">
                <a16:creationId xmlns:a16="http://schemas.microsoft.com/office/drawing/2014/main" id="{745BA38E-0415-2B4A-BCD8-FD59FDAE4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785D8-D8E2-D64E-91B7-865CA0809684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74" y="3581914"/>
            <a:ext cx="3619435" cy="1610704"/>
          </a:xfrm>
          <a:prstGeom prst="rect">
            <a:avLst/>
          </a:prstGeom>
        </p:spPr>
      </p:pic>
      <p:sp>
        <p:nvSpPr>
          <p:cNvPr id="100356" name="文本框 4">
            <a:extLst>
              <a:ext uri="{FF2B5EF4-FFF2-40B4-BE49-F238E27FC236}">
                <a16:creationId xmlns:a16="http://schemas.microsoft.com/office/drawing/2014/main" id="{6B5CA84A-C169-3C4D-A781-992AB6F4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77" y="4811678"/>
            <a:ext cx="567803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w(T</a:t>
            </a:r>
            <a:r>
              <a:rPr lang="en-US" altLang="zh-CN" sz="2000" dirty="0">
                <a:latin typeface="Times New Roman" panose="02020603050405020304" pitchFamily="18" charset="0"/>
              </a:rPr>
              <a:t>)=w(u,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v)+w(T1)+w(T2)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不是子图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的最小生成树，最小生成树是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T1’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，即</a:t>
            </a:r>
            <a:r>
              <a:rPr lang="en-US" altLang="zh-CN" sz="2000" dirty="0">
                <a:latin typeface="Times New Roman" panose="02020603050405020304" pitchFamily="18" charset="0"/>
              </a:rPr>
              <a:t>w(T1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’)</a:t>
            </a:r>
            <a:r>
              <a:rPr lang="en-US" altLang="zh-CN" sz="2000" dirty="0">
                <a:latin typeface="Times New Roman" panose="02020603050405020304" pitchFamily="18" charset="0"/>
              </a:rPr>
              <a:t> ≤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w(T1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。则存在最小生成树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w(T’)= </a:t>
            </a:r>
            <a:r>
              <a:rPr lang="en-US" altLang="zh-CN" sz="2000" dirty="0">
                <a:latin typeface="Times New Roman" panose="02020603050405020304" pitchFamily="18" charset="0"/>
              </a:rPr>
              <a:t>w(u,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v)+w(T1’)+w(T2)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</a:rPr>
              <a:t> w(T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，矛盾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04938" y="4033823"/>
            <a:ext cx="6246256" cy="2616215"/>
            <a:chOff x="1303338" y="4241785"/>
            <a:chExt cx="6246256" cy="26162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3338" y="4241785"/>
              <a:ext cx="6246256" cy="261621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6481" y="4298797"/>
              <a:ext cx="882695" cy="52072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5071-512F-6448-A17C-F33A7D1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4" y="1965270"/>
            <a:ext cx="8400316" cy="2248009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是连通带权图，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的真子集。如果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V-U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，且在所有这样的边中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 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的权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，那么一定存在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的一棵最小生成树，它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 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其中一条边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C80BF-4603-F14F-B481-B2BC3C4EB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DFEF4-561E-8641-B846-EDFBA5E13CC6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20CDD5-AB28-6548-90EF-B492D4C8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最小生成树：最小生成树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5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F197E771-9677-5A41-A054-9F9EAE36C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952" y="2027049"/>
            <a:ext cx="8600933" cy="459581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基本思想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贪心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V = {1,2,3,...,n} </a:t>
            </a:r>
            <a:r>
              <a:rPr lang="zh-CN" altLang="en-US" sz="2400" dirty="0">
                <a:latin typeface="Times New Roman" panose="02020603050405020304" pitchFamily="18" charset="0"/>
              </a:rPr>
              <a:t>并且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 = 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开始时，将所有的节点划分为两个集合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 = {1}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 = {2,3,4,..,n}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所有</a:t>
            </a:r>
            <a:r>
              <a:rPr lang="zh-CN" altLang="en-US" sz="2400" dirty="0">
                <a:latin typeface="Times New Roman" panose="02020603050405020304" pitchFamily="18" charset="0"/>
              </a:rPr>
              <a:t>已经计算好的节点存放在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中，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中表示还没有计算好的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中的每个节点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有一个对应的量</a:t>
            </a:r>
            <a:r>
              <a:rPr lang="en-US" altLang="zh-CN" sz="2400" dirty="0" err="1">
                <a:latin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</a:rPr>
              <a:t>[y]</a:t>
            </a:r>
            <a:r>
              <a:rPr lang="zh-CN" altLang="en-US" sz="2400" dirty="0">
                <a:latin typeface="Times New Roman" panose="02020603050405020304" pitchFamily="18" charset="0"/>
              </a:rPr>
              <a:t>，该值是从源节点到</a:t>
            </a:r>
            <a:r>
              <a:rPr lang="en-US" altLang="zh-CN" sz="2400" dirty="0">
                <a:latin typeface="Times New Roman" panose="02020603050405020304" pitchFamily="18" charset="0"/>
              </a:rPr>
              <a:t>y (</a:t>
            </a:r>
            <a:r>
              <a:rPr lang="zh-CN" altLang="en-US" sz="2400" dirty="0">
                <a:latin typeface="Times New Roman" panose="02020603050405020304" pitchFamily="18" charset="0"/>
              </a:rPr>
              <a:t>并且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只经由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中的节点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的最短路径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值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选择一个</a:t>
            </a:r>
            <a:r>
              <a:rPr lang="el-GR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λ[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y]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最小顶点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y∈Y</a:t>
            </a:r>
            <a:r>
              <a:rPr lang="zh-CN" altLang="en-US" sz="2400" dirty="0">
                <a:latin typeface="Times New Roman" panose="02020603050405020304" pitchFamily="18" charset="0"/>
              </a:rPr>
              <a:t>，并将其移动到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</a:rPr>
              <a:t>被从</a:t>
            </a:r>
            <a:r>
              <a:rPr lang="en-US" altLang="zh-CN" sz="2400" dirty="0">
                <a:latin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</a:rPr>
              <a:t>移动到</a:t>
            </a:r>
            <a:r>
              <a:rPr lang="en-US" altLang="zh-CN" sz="2400" dirty="0">
                <a:latin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</a:rPr>
              <a:t>中每个和</a:t>
            </a:r>
            <a:r>
              <a:rPr lang="en-US" altLang="zh-CN" sz="2400" dirty="0">
                <a:latin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</a:rPr>
              <a:t>相邻的顶点</a:t>
            </a:r>
            <a:r>
              <a:rPr lang="en-US" altLang="zh-CN" sz="2400" dirty="0">
                <a:latin typeface="Times New Roman" panose="02020603050405020304" pitchFamily="18" charset="0"/>
              </a:rPr>
              <a:t>w 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l-GR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λ[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w]</a:t>
            </a:r>
            <a:r>
              <a:rPr lang="zh-CN" altLang="en-US" sz="2400" dirty="0">
                <a:latin typeface="Times New Roman" panose="02020603050405020304" pitchFamily="18" charset="0"/>
              </a:rPr>
              <a:t>都要更新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表示经由</a:t>
            </a:r>
            <a:r>
              <a:rPr lang="en-US" altLang="zh-CN" sz="2400" dirty="0">
                <a:latin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</a:rPr>
              <a:t>w </a:t>
            </a:r>
            <a:r>
              <a:rPr lang="zh-CN" altLang="en-US" sz="2400" dirty="0">
                <a:latin typeface="Times New Roman" panose="02020603050405020304" pitchFamily="18" charset="0"/>
              </a:rPr>
              <a:t>的一条更短的路径被发现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BA4CDB-1310-BF45-A2B2-3F8CF41382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F8E3DD-692F-4DA9-965B-8D7D3452E0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ahoma"/>
                <a:ea typeface="宋体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ahoma"/>
              <a:ea typeface="宋体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D6FB0E-ED44-BA4C-B4B0-3171775559E5}"/>
              </a:ext>
            </a:extLst>
          </p:cNvPr>
          <p:cNvSpPr txBox="1">
            <a:spLocks/>
          </p:cNvSpPr>
          <p:nvPr/>
        </p:nvSpPr>
        <p:spPr>
          <a:xfrm>
            <a:off x="1080133" y="930550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</a:rPr>
              <a:t>Dijkstra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宋体"/>
              </a:rPr>
              <a:t>算法</a:t>
            </a:r>
            <a:endParaRPr kumimoji="1" lang="en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/>
              <a:ea typeface="宋体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AB1AB2B-52F7-6E4B-AA7D-86C8366B9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ACB273-A475-A540-9AC0-2F21FBF75E1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23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385EFA8-94F4-774C-98D6-FA52A2B6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Kruskal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基本思想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11619" name="Slide Number Placeholder 1">
            <a:extLst>
              <a:ext uri="{FF2B5EF4-FFF2-40B4-BE49-F238E27FC236}">
                <a16:creationId xmlns:a16="http://schemas.microsoft.com/office/drawing/2014/main" id="{E6E2AE1D-63A0-2942-9483-14639874F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B174E-4678-9844-BA81-20295EDE35F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994421"/>
            <a:ext cx="8305800" cy="470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dirty="0" smtClean="0">
                <a:latin typeface="Times New Roman" panose="02020603050405020304" pitchFamily="18" charset="0"/>
              </a:rPr>
              <a:t>首先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将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的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n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个顶点看成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n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个孤立的连通分支，将所有的边按权从小到大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排序</a:t>
            </a: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kern="0" dirty="0">
                <a:latin typeface="Times New Roman" panose="02020603050405020304" pitchFamily="18" charset="0"/>
                <a:ea typeface="宋体"/>
              </a:rPr>
              <a:t>从第一条边开始，依边权递增的顺序查看每一条边，并按下述方法连接</a:t>
            </a:r>
            <a:r>
              <a:rPr kumimoji="0" lang="en-US" altLang="zh-CN" sz="2800" kern="0" dirty="0">
                <a:latin typeface="Times New Roman" panose="02020603050405020304" pitchFamily="18" charset="0"/>
                <a:ea typeface="宋体"/>
              </a:rPr>
              <a:t>2 </a:t>
            </a:r>
            <a:r>
              <a:rPr kumimoji="0" lang="zh-CN" altLang="en-US" sz="2800" kern="0" dirty="0">
                <a:latin typeface="Times New Roman" panose="02020603050405020304" pitchFamily="18" charset="0"/>
                <a:ea typeface="宋体"/>
              </a:rPr>
              <a:t>个不同的连通分支</a:t>
            </a:r>
            <a:r>
              <a:rPr kumimoji="0" lang="zh-CN" altLang="en-US" sz="2800" kern="0" dirty="0" smtClean="0">
                <a:latin typeface="Times New Roman" panose="02020603050405020304" pitchFamily="18" charset="0"/>
                <a:ea typeface="宋体"/>
              </a:rPr>
              <a:t>：</a:t>
            </a:r>
            <a:endParaRPr kumimoji="0" lang="en-US" altLang="zh-CN" sz="2800" kern="0" dirty="0" smtClean="0">
              <a:latin typeface="Times New Roman" panose="02020603050405020304" pitchFamily="18" charset="0"/>
              <a:ea typeface="宋体"/>
            </a:endParaRP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当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查看到第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k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条边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时，如果端点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w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分别是当前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2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个不同的连通分支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T1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T2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中的顶点时，就用边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将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T1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T2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连接成一个连通分支，然后继续查看第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k+1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条边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dirty="0" smtClean="0">
                <a:latin typeface="Times New Roman" panose="02020603050405020304" pitchFamily="18" charset="0"/>
              </a:rPr>
              <a:t>如果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端点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w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在当前的同一个连通分支中，就直接再查看第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k+1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条边</a:t>
            </a:r>
            <a:endParaRPr kumimoji="0" lang="en-US" altLang="zh-CN" sz="2800" kern="0" dirty="0" smtClean="0">
              <a:latin typeface="Times New Roman" panose="02020603050405020304" pitchFamily="18" charset="0"/>
              <a:ea typeface="宋体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zh-CN" altLang="en-US" sz="2800" kern="0" dirty="0" smtClean="0">
                <a:latin typeface="Tahoma"/>
                <a:ea typeface="宋体"/>
              </a:rPr>
              <a:t>这个过程一直进行到只剩下一个连通分支时为止</a:t>
            </a:r>
          </a:p>
          <a:p>
            <a:pPr lvl="1" eaLnBrk="1" hangingPunct="1">
              <a:spcBef>
                <a:spcPts val="100"/>
              </a:spcBef>
              <a:buClr>
                <a:srgbClr val="FF0000"/>
              </a:buClr>
              <a:defRPr/>
            </a:pP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58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385EFA8-94F4-774C-98D6-FA52A2B6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Kruskal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基本思想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11619" name="Slide Number Placeholder 1">
            <a:extLst>
              <a:ext uri="{FF2B5EF4-FFF2-40B4-BE49-F238E27FC236}">
                <a16:creationId xmlns:a16="http://schemas.microsoft.com/office/drawing/2014/main" id="{E6E2AE1D-63A0-2942-9483-14639874F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B174E-4678-9844-BA81-20295EDE35F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055396"/>
            <a:ext cx="8382454" cy="353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对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G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的边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按权重以非降序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排列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初始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时输出树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T={}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；依次取排序表中的每条边，若加入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T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不形成回路，则加入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T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；否则将其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丢弃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不断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重复步骤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，直到树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T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包含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n-1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条边，算法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结束</a:t>
            </a:r>
            <a:endParaRPr lang="zh-CN" altLang="en-US" kern="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marL="342900" lvl="0" indent="-342900">
              <a:spcBef>
                <a:spcPts val="300"/>
              </a:spcBef>
              <a:buClr>
                <a:srgbClr val="3333CC"/>
              </a:buClr>
            </a:pP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9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4">
            <a:extLst>
              <a:ext uri="{FF2B5EF4-FFF2-40B4-BE49-F238E27FC236}">
                <a16:creationId xmlns:a16="http://schemas.microsoft.com/office/drawing/2014/main" id="{9CA9F3DA-0235-F442-8472-2EDBA610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065338"/>
            <a:ext cx="19542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7" name="Picture 5">
            <a:extLst>
              <a:ext uri="{FF2B5EF4-FFF2-40B4-BE49-F238E27FC236}">
                <a16:creationId xmlns:a16="http://schemas.microsoft.com/office/drawing/2014/main" id="{E88ED4FF-7E94-CA44-ACD7-517616CD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2033588"/>
            <a:ext cx="19542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8" name="Rectangle 6">
            <a:extLst>
              <a:ext uri="{FF2B5EF4-FFF2-40B4-BE49-F238E27FC236}">
                <a16:creationId xmlns:a16="http://schemas.microsoft.com/office/drawing/2014/main" id="{655F7393-439E-054A-9710-3A3085868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18192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pic>
        <p:nvPicPr>
          <p:cNvPr id="289799" name="Picture 7">
            <a:extLst>
              <a:ext uri="{FF2B5EF4-FFF2-40B4-BE49-F238E27FC236}">
                <a16:creationId xmlns:a16="http://schemas.microsoft.com/office/drawing/2014/main" id="{61F32391-C12C-A141-B6C4-04C763F3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2033588"/>
            <a:ext cx="19542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0" name="Picture 8">
            <a:extLst>
              <a:ext uri="{FF2B5EF4-FFF2-40B4-BE49-F238E27FC236}">
                <a16:creationId xmlns:a16="http://schemas.microsoft.com/office/drawing/2014/main" id="{5B1F28B7-AAC0-424F-AC42-160BD994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656013"/>
            <a:ext cx="19510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1" name="Picture 9">
            <a:extLst>
              <a:ext uri="{FF2B5EF4-FFF2-40B4-BE49-F238E27FC236}">
                <a16:creationId xmlns:a16="http://schemas.microsoft.com/office/drawing/2014/main" id="{17987FBD-8CC4-BE4A-AF0E-D68C315F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656013"/>
            <a:ext cx="19510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2" name="Picture 10">
            <a:extLst>
              <a:ext uri="{FF2B5EF4-FFF2-40B4-BE49-F238E27FC236}">
                <a16:creationId xmlns:a16="http://schemas.microsoft.com/office/drawing/2014/main" id="{EABE8260-F461-8343-9E87-DDDA7F38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665538"/>
            <a:ext cx="19462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3" name="Picture 11">
            <a:extLst>
              <a:ext uri="{FF2B5EF4-FFF2-40B4-BE49-F238E27FC236}">
                <a16:creationId xmlns:a16="http://schemas.microsoft.com/office/drawing/2014/main" id="{0A4E8D54-C7A3-A64C-8523-D4128C5F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5408613"/>
            <a:ext cx="1957387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4" name="Picture 12">
            <a:extLst>
              <a:ext uri="{FF2B5EF4-FFF2-40B4-BE49-F238E27FC236}">
                <a16:creationId xmlns:a16="http://schemas.microsoft.com/office/drawing/2014/main" id="{A44908A6-5F75-8241-AD8A-057D1435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5408613"/>
            <a:ext cx="19510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805" name="AutoShape 13">
            <a:extLst>
              <a:ext uri="{FF2B5EF4-FFF2-40B4-BE49-F238E27FC236}">
                <a16:creationId xmlns:a16="http://schemas.microsoft.com/office/drawing/2014/main" id="{E729EEC0-52B9-4F4C-9945-EB87D4B4B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643188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06" name="AutoShape 14">
            <a:extLst>
              <a:ext uri="{FF2B5EF4-FFF2-40B4-BE49-F238E27FC236}">
                <a16:creationId xmlns:a16="http://schemas.microsoft.com/office/drawing/2014/main" id="{3E71E443-E47C-CE46-8543-C240FF20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4265613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07" name="AutoShape 15">
            <a:extLst>
              <a:ext uri="{FF2B5EF4-FFF2-40B4-BE49-F238E27FC236}">
                <a16:creationId xmlns:a16="http://schemas.microsoft.com/office/drawing/2014/main" id="{AED7DD30-F77D-7E48-BA0B-4045757F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6018213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08" name="AutoShape 16">
            <a:extLst>
              <a:ext uri="{FF2B5EF4-FFF2-40B4-BE49-F238E27FC236}">
                <a16:creationId xmlns:a16="http://schemas.microsoft.com/office/drawing/2014/main" id="{49109CAA-6C51-E040-9CE2-AC9F92B8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643188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09" name="AutoShape 17">
            <a:extLst>
              <a:ext uri="{FF2B5EF4-FFF2-40B4-BE49-F238E27FC236}">
                <a16:creationId xmlns:a16="http://schemas.microsoft.com/office/drawing/2014/main" id="{32F6F01F-4F5D-C54D-AF42-876E2208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4189413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10" name="AutoShape 18">
            <a:extLst>
              <a:ext uri="{FF2B5EF4-FFF2-40B4-BE49-F238E27FC236}">
                <a16:creationId xmlns:a16="http://schemas.microsoft.com/office/drawing/2014/main" id="{BBD95E43-6B7D-EA47-A836-376C0F21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5" y="2643188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289811" name="AutoShape 19">
            <a:extLst>
              <a:ext uri="{FF2B5EF4-FFF2-40B4-BE49-F238E27FC236}">
                <a16:creationId xmlns:a16="http://schemas.microsoft.com/office/drawing/2014/main" id="{1F67BDEB-01B2-EC47-9F62-43A545F5D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8" y="4189413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113681" name="Rectangle 2">
            <a:extLst>
              <a:ext uri="{FF2B5EF4-FFF2-40B4-BE49-F238E27FC236}">
                <a16:creationId xmlns:a16="http://schemas.microsoft.com/office/drawing/2014/main" id="{508B6496-30F5-7843-9A77-540C3A80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</a:rPr>
              <a:t>算法</a:t>
            </a:r>
            <a:r>
              <a:rPr lang="zh-CN" altLang="en-US"/>
              <a:t> </a:t>
            </a:r>
          </a:p>
        </p:txBody>
      </p:sp>
      <p:sp>
        <p:nvSpPr>
          <p:cNvPr id="113682" name="Slide Number Placeholder 1">
            <a:extLst>
              <a:ext uri="{FF2B5EF4-FFF2-40B4-BE49-F238E27FC236}">
                <a16:creationId xmlns:a16="http://schemas.microsoft.com/office/drawing/2014/main" id="{4242352E-89C0-204D-AA94-589CB31D2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BC02E-C34B-0B41-BC87-03452999F7F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43204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8" grpId="0"/>
      <p:bldP spid="289805" grpId="0" animBg="1"/>
      <p:bldP spid="289806" grpId="0" animBg="1"/>
      <p:bldP spid="289807" grpId="0" animBg="1"/>
      <p:bldP spid="289808" grpId="0" animBg="1"/>
      <p:bldP spid="289809" grpId="0" animBg="1"/>
      <p:bldP spid="289810" grpId="0" animBg="1"/>
      <p:bldP spid="2898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385EFA8-94F4-774C-98D6-FA52A2B6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Kruskal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111619" name="Slide Number Placeholder 1">
            <a:extLst>
              <a:ext uri="{FF2B5EF4-FFF2-40B4-BE49-F238E27FC236}">
                <a16:creationId xmlns:a16="http://schemas.microsoft.com/office/drawing/2014/main" id="{E6E2AE1D-63A0-2942-9483-14639874F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B174E-4678-9844-BA81-20295EDE35F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CC4A4DD-C160-E948-BE69-C4E714F3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054882"/>
            <a:ext cx="8401050" cy="384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dirty="0" smtClean="0">
                <a:latin typeface="Times New Roman" panose="02020603050405020304" pitchFamily="18" charset="0"/>
              </a:rPr>
              <a:t>怎样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判断加入某条边，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是否会导致回路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，也就是对一个由连通分支组成的集合不断进行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修改</a:t>
            </a: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Clr>
                <a:srgbClr val="3333CC"/>
              </a:buClr>
            </a:pPr>
            <a:r>
              <a:rPr kumimoji="0" lang="zh-CN" altLang="en-US" sz="2800" dirty="0" smtClean="0">
                <a:latin typeface="Times New Roman" panose="02020603050405020304" pitchFamily="18" charset="0"/>
              </a:rPr>
              <a:t>需要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用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到数据结构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-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不相交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集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(Disjoint Sets)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所支持的基本运算</a:t>
            </a:r>
            <a:endParaRPr kumimoji="0"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FIND(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</a:rPr>
              <a:t>寻找包含元素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的集合的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名字，</a:t>
            </a:r>
            <a:r>
              <a:rPr lang="zh-CN" altLang="en-US" sz="2400" dirty="0">
                <a:latin typeface="Times New Roman" panose="02020603050405020304" pitchFamily="18" charset="0"/>
              </a:rPr>
              <a:t>记</a:t>
            </a:r>
            <a:r>
              <a:rPr lang="en-US" altLang="zh-CN" sz="2400" dirty="0">
                <a:latin typeface="Times New Roman" panose="02020603050405020304" pitchFamily="18" charset="0"/>
              </a:rPr>
              <a:t>root(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为包含元素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的树的根，则</a:t>
            </a:r>
            <a:r>
              <a:rPr lang="en-US" altLang="zh-CN" sz="2400" dirty="0">
                <a:latin typeface="Times New Roman" panose="02020603050405020304" pitchFamily="18" charset="0"/>
              </a:rPr>
              <a:t>FIND(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</a:rPr>
              <a:t>root(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UNION(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</a:rPr>
              <a:t>将包含元素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的两个集合合并，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重命名，执行</a:t>
            </a:r>
            <a:r>
              <a:rPr lang="zh-CN" altLang="en-US" sz="2400" dirty="0">
                <a:latin typeface="Times New Roman" panose="02020603050405020304" pitchFamily="18" charset="0"/>
              </a:rPr>
              <a:t>合并</a:t>
            </a:r>
            <a:r>
              <a:rPr lang="en-US" altLang="zh-CN" sz="2400" dirty="0">
                <a:latin typeface="Times New Roman" panose="02020603050405020304" pitchFamily="18" charset="0"/>
              </a:rPr>
              <a:t>UNION(</a:t>
            </a:r>
            <a:r>
              <a:rPr lang="en-US" altLang="zh-CN" sz="2400" i="1" dirty="0">
                <a:latin typeface="Times New Roman" panose="02020603050405020304" pitchFamily="18" charset="0"/>
              </a:rPr>
              <a:t>x, 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时，首先依据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</a:rPr>
              <a:t>root(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),</a:t>
            </a:r>
            <a:r>
              <a:rPr lang="zh-CN" altLang="en-US" sz="2400" dirty="0">
                <a:latin typeface="Times New Roman" panose="02020603050405020304" pitchFamily="18" charset="0"/>
              </a:rPr>
              <a:t>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</a:rPr>
              <a:t>依据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</a:rPr>
              <a:t>root(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；然后，将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指向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04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>
            <a:extLst>
              <a:ext uri="{FF2B5EF4-FFF2-40B4-BE49-F238E27FC236}">
                <a16:creationId xmlns:a16="http://schemas.microsoft.com/office/drawing/2014/main" id="{F81079DE-6B98-E64A-9C98-CADF898D5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185988"/>
            <a:ext cx="7315200" cy="367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1.  </a:t>
            </a:r>
            <a:r>
              <a:rPr lang="zh-CN" altLang="en-US" dirty="0"/>
              <a:t>对</a:t>
            </a:r>
            <a:r>
              <a:rPr lang="en-US" altLang="zh-CN" dirty="0"/>
              <a:t>E</a:t>
            </a:r>
            <a:r>
              <a:rPr lang="zh-CN" altLang="en-US" dirty="0"/>
              <a:t>中的边按权重以非降序排列    </a:t>
            </a:r>
            <a:r>
              <a:rPr lang="en-US" altLang="zh-CN" dirty="0"/>
              <a:t>//O(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 for </a:t>
            </a:r>
            <a:r>
              <a:rPr lang="zh-CN" altLang="en-US" dirty="0"/>
              <a:t>每个顶点 </a:t>
            </a:r>
            <a:r>
              <a:rPr lang="en-US" altLang="zh-CN" dirty="0" err="1"/>
              <a:t>v∈V</a:t>
            </a:r>
            <a:r>
              <a:rPr lang="en-US" altLang="zh-CN" dirty="0"/>
              <a:t>          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pPr>
              <a:buFontTx/>
              <a:buAutoNum type="arabicPeriod" startAt="3"/>
            </a:pPr>
            <a:r>
              <a:rPr lang="en-US" altLang="zh-CN" dirty="0"/>
              <a:t>  MAKESET({v}) </a:t>
            </a:r>
          </a:p>
          <a:p>
            <a:pPr>
              <a:buFontTx/>
              <a:buAutoNum type="arabicPeriod" startAt="3"/>
            </a:pPr>
            <a:r>
              <a:rPr lang="en-US" altLang="zh-CN" dirty="0"/>
              <a:t>end for</a:t>
            </a:r>
          </a:p>
          <a:p>
            <a:r>
              <a:rPr lang="en-US" altLang="zh-CN" dirty="0"/>
              <a:t>5.  T={}</a:t>
            </a:r>
          </a:p>
          <a:p>
            <a:r>
              <a:rPr lang="en-US" altLang="zh-CN" dirty="0"/>
              <a:t>6.  while |T|&lt;n-1</a:t>
            </a:r>
          </a:p>
          <a:p>
            <a:r>
              <a:rPr lang="en-US" altLang="zh-CN" dirty="0"/>
              <a:t>7.    </a:t>
            </a:r>
            <a:r>
              <a:rPr lang="zh-CN" altLang="en-US" dirty="0"/>
              <a:t>令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E</a:t>
            </a:r>
            <a:r>
              <a:rPr lang="zh-CN" altLang="en-US" dirty="0"/>
              <a:t>中的下一条边    </a:t>
            </a:r>
            <a:r>
              <a:rPr lang="en-US" altLang="zh-CN" dirty="0"/>
              <a:t>//</a:t>
            </a:r>
            <a:r>
              <a:rPr lang="zh-CN" altLang="en-US" dirty="0"/>
              <a:t>取每条边试探</a:t>
            </a:r>
            <a:r>
              <a:rPr lang="en-US" altLang="zh-CN" dirty="0"/>
              <a:t>, </a:t>
            </a:r>
            <a:r>
              <a:rPr lang="zh-CN" altLang="en-US" dirty="0"/>
              <a:t>最多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</a:p>
          <a:p>
            <a:r>
              <a:rPr lang="en-US" altLang="zh-CN" dirty="0"/>
              <a:t>8.    if FIND(x) ≠ FIND(y) then  //</a:t>
            </a:r>
            <a:r>
              <a:rPr lang="zh-CN" altLang="en-US" dirty="0"/>
              <a:t>最多</a:t>
            </a:r>
            <a:r>
              <a:rPr lang="en-US" altLang="zh-CN" dirty="0"/>
              <a:t>2m</a:t>
            </a:r>
            <a:r>
              <a:rPr lang="zh-CN" altLang="en-US" dirty="0"/>
              <a:t>次查找，原因如上</a:t>
            </a:r>
          </a:p>
          <a:p>
            <a:r>
              <a:rPr lang="en-US" altLang="zh-CN" dirty="0"/>
              <a:t>9.      </a:t>
            </a:r>
            <a:r>
              <a:rPr lang="zh-CN" altLang="en-US" dirty="0"/>
              <a:t>将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加入</a:t>
            </a:r>
            <a:r>
              <a:rPr lang="en-US" altLang="zh-CN" dirty="0"/>
              <a:t>T           //</a:t>
            </a:r>
            <a:r>
              <a:rPr lang="zh-CN" altLang="en-US" dirty="0"/>
              <a:t>刚好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10.     UNION(</a:t>
            </a:r>
            <a:r>
              <a:rPr lang="en-US" altLang="zh-CN" dirty="0" err="1"/>
              <a:t>x,y</a:t>
            </a:r>
            <a:r>
              <a:rPr lang="en-US" altLang="zh-CN" dirty="0"/>
              <a:t>)           //</a:t>
            </a:r>
            <a:r>
              <a:rPr lang="zh-CN" altLang="en-US" dirty="0"/>
              <a:t>如上</a:t>
            </a:r>
            <a:r>
              <a:rPr lang="en-US" altLang="zh-CN" dirty="0"/>
              <a:t>, n-1</a:t>
            </a:r>
            <a:r>
              <a:rPr lang="zh-CN" altLang="en-US" dirty="0"/>
              <a:t>次</a:t>
            </a:r>
          </a:p>
          <a:p>
            <a:r>
              <a:rPr lang="en-US" altLang="zh-CN" dirty="0"/>
              <a:t>11.   end if</a:t>
            </a:r>
          </a:p>
          <a:p>
            <a:r>
              <a:rPr lang="en-US" altLang="zh-CN" dirty="0"/>
              <a:t>12.  end while </a:t>
            </a:r>
          </a:p>
        </p:txBody>
      </p:sp>
      <p:sp>
        <p:nvSpPr>
          <p:cNvPr id="290821" name="Rectangle 5">
            <a:extLst>
              <a:ext uri="{FF2B5EF4-FFF2-40B4-BE49-F238E27FC236}">
                <a16:creationId xmlns:a16="http://schemas.microsoft.com/office/drawing/2014/main" id="{1DAC583D-69F0-3E4F-87EE-C680DEAA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6253163"/>
            <a:ext cx="5600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O(</a:t>
            </a:r>
            <a:r>
              <a:rPr lang="en-US" altLang="zh-CN" dirty="0" err="1">
                <a:latin typeface="Times New Roman" charset="0"/>
                <a:ea typeface="宋体" charset="-122"/>
              </a:rPr>
              <a:t>mlogm</a:t>
            </a:r>
            <a:r>
              <a:rPr lang="en-US" altLang="zh-CN" dirty="0">
                <a:latin typeface="Times New Roman" charset="0"/>
                <a:ea typeface="宋体" charset="-122"/>
              </a:rPr>
              <a:t>)+ 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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n)+O(m)+O(m)+</a:t>
            </a:r>
            <a:r>
              <a:rPr lang="en-US" altLang="zh-CN" dirty="0">
                <a:latin typeface="Times New Roman" charset="0"/>
                <a:ea typeface="宋体" charset="-122"/>
              </a:rPr>
              <a:t>(n)+ 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</a:t>
            </a:r>
            <a:r>
              <a:rPr lang="en-US" altLang="zh-CN" dirty="0">
                <a:latin typeface="Times New Roman" charset="0"/>
                <a:ea typeface="宋体" charset="-122"/>
              </a:rPr>
              <a:t>(n)= 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O(</a:t>
            </a:r>
            <a:r>
              <a:rPr lang="en-US" altLang="zh-CN" dirty="0" err="1">
                <a:latin typeface="Times New Roman" charset="0"/>
                <a:ea typeface="宋体" charset="-122"/>
                <a:sym typeface="Symbol" charset="2"/>
              </a:rPr>
              <a:t>mlogm+n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)</a:t>
            </a: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F71ACA0-3C3F-DA4D-8D2A-E571D32F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</a:rPr>
              <a:t>算法</a:t>
            </a:r>
            <a:r>
              <a:rPr lang="zh-CN" altLang="en-US"/>
              <a:t> </a:t>
            </a:r>
          </a:p>
        </p:txBody>
      </p:sp>
      <p:sp>
        <p:nvSpPr>
          <p:cNvPr id="115716" name="Slide Number Placeholder 1">
            <a:extLst>
              <a:ext uri="{FF2B5EF4-FFF2-40B4-BE49-F238E27FC236}">
                <a16:creationId xmlns:a16="http://schemas.microsoft.com/office/drawing/2014/main" id="{74A768DC-92E0-604A-AAEA-5B938E531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B6F899-EB74-534D-A676-57BE543E52C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384205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44150690-A700-AC4D-A9A9-12CC9138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正确性证明</a:t>
            </a:r>
          </a:p>
        </p:txBody>
      </p:sp>
      <p:sp>
        <p:nvSpPr>
          <p:cNvPr id="117762" name="Rectangle 5">
            <a:extLst>
              <a:ext uri="{FF2B5EF4-FFF2-40B4-BE49-F238E27FC236}">
                <a16:creationId xmlns:a16="http://schemas.microsoft.com/office/drawing/2014/main" id="{8664B371-3216-314D-B5F6-B34249FA3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060" y="2084387"/>
            <a:ext cx="8504940" cy="41148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4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正确性</a:t>
            </a:r>
            <a:r>
              <a:rPr kumimoji="0" lang="zh-CN" altLang="en-US" sz="24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任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给带权连通无向图，</a:t>
            </a:r>
            <a:r>
              <a:rPr lang="en-US" altLang="zh-CN" sz="24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Kruskal</a:t>
            </a:r>
            <a:r>
              <a:rPr lang="zh-CN" altLang="en-US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都能找到该</a:t>
            </a:r>
            <a:r>
              <a:rPr lang="zh-CN" altLang="en-US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图的一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棵</a:t>
            </a:r>
            <a:r>
              <a:rPr lang="zh-CN" altLang="en-US" sz="2400" dirty="0" smtClean="0">
                <a:solidFill>
                  <a:schemeClr val="tx2"/>
                </a:solidFill>
                <a:ea typeface="宋体" panose="02010600030101010101" pitchFamily="2" charset="-122"/>
              </a:rPr>
              <a:t>最小生成树</a:t>
            </a:r>
            <a:endParaRPr lang="en-US" altLang="zh-CN" sz="24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</a:rPr>
              <a:t>：我们只要证明，使用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Kruskal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算法过程中，每次循环所得到的</a:t>
            </a:r>
            <a:r>
              <a:rPr lang="en-US" altLang="zh-CN" sz="2400" dirty="0">
                <a:latin typeface="Times New Roman" panose="02020603050405020304" pitchFamily="18" charset="0"/>
              </a:rPr>
              <a:t>T (</a:t>
            </a:r>
            <a:r>
              <a:rPr lang="zh-CN" altLang="en-US" sz="2400" dirty="0">
                <a:latin typeface="Times New Roman" panose="02020603050405020304" pitchFamily="18" charset="0"/>
              </a:rPr>
              <a:t>从空集增至最小生成树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总是图</a:t>
            </a:r>
            <a:r>
              <a:rPr lang="en-US" altLang="zh-CN" sz="2400" dirty="0">
                <a:latin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</a:rPr>
              <a:t>的最小生成树的子集即可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。假设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真正的最小生成树是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</a:rPr>
              <a:t>使用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归纳法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初始步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为空，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T*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的子集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归纳步</a:t>
            </a:r>
            <a:r>
              <a:rPr lang="zh-CN" altLang="en-US" sz="2400" dirty="0">
                <a:latin typeface="Times New Roman" panose="02020603050405020304" pitchFamily="18" charset="0"/>
              </a:rPr>
              <a:t>：假设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在某个边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加入</a:t>
            </a:r>
            <a:r>
              <a:rPr lang="zh-CN" altLang="en-US" sz="2400" dirty="0">
                <a:latin typeface="Times New Roman" panose="02020603050405020304" pitchFamily="18" charset="0"/>
              </a:rPr>
              <a:t>之前得到的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均满足</a:t>
            </a:r>
            <a:r>
              <a:rPr lang="en-US" altLang="zh-CN" sz="2400" dirty="0">
                <a:latin typeface="Times New Roman" panose="02020603050405020304" pitchFamily="18" charset="0"/>
              </a:rPr>
              <a:t>T⊂T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，这里</a:t>
            </a:r>
            <a:r>
              <a:rPr lang="en-US" altLang="zh-CN" sz="2400" dirty="0">
                <a:latin typeface="Times New Roman" panose="02020603050405020304" pitchFamily="18" charset="0"/>
              </a:rPr>
              <a:t>e=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是当前</a:t>
            </a:r>
            <a:r>
              <a:rPr lang="zh-CN" altLang="en-US" sz="2400" dirty="0">
                <a:latin typeface="Times New Roman" panose="02020603050405020304" pitchFamily="18" charset="0"/>
              </a:rPr>
              <a:t>要加入的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边，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包含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的那棵子树的所有顶点用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表示，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u </a:t>
            </a:r>
            <a:r>
              <a:rPr lang="en-US" altLang="zh-CN" sz="2400" dirty="0">
                <a:latin typeface="Times New Roman" panose="02020603050405020304" pitchFamily="18" charset="0"/>
              </a:rPr>
              <a:t>∈X,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v∈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 −X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。令</a:t>
            </a:r>
            <a:r>
              <a:rPr lang="en-US" altLang="zh-CN" sz="2400" dirty="0">
                <a:latin typeface="Times New Roman" panose="02020603050405020304" pitchFamily="18" charset="0"/>
              </a:rPr>
              <a:t>T' =T∪{e}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下面要</a:t>
            </a:r>
            <a:r>
              <a:rPr lang="zh-CN" altLang="en-US" sz="2400" dirty="0">
                <a:latin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</a:rPr>
              <a:t>T' </a:t>
            </a:r>
            <a:r>
              <a:rPr lang="zh-CN" altLang="en-US" sz="2400" dirty="0">
                <a:latin typeface="Times New Roman" panose="02020603050405020304" pitchFamily="18" charset="0"/>
              </a:rPr>
              <a:t>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T*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子集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7763" name="Slide Number Placeholder 1">
            <a:extLst>
              <a:ext uri="{FF2B5EF4-FFF2-40B4-BE49-F238E27FC236}">
                <a16:creationId xmlns:a16="http://schemas.microsoft.com/office/drawing/2014/main" id="{4E88D6CA-E11E-A543-9E47-B42563621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9C561-C94B-814B-AE75-28CF1E2C001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193310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4">
            <a:extLst>
              <a:ext uri="{FF2B5EF4-FFF2-40B4-BE49-F238E27FC236}">
                <a16:creationId xmlns:a16="http://schemas.microsoft.com/office/drawing/2014/main" id="{AB8532E1-58ED-9F49-8A1C-128F138C2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475" y="2011519"/>
            <a:ext cx="8229600" cy="452596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依据</a:t>
            </a:r>
            <a:r>
              <a:rPr lang="zh-CN" altLang="en-US" sz="2400" dirty="0">
                <a:latin typeface="Times New Roman" panose="02020603050405020304" pitchFamily="18" charset="0"/>
              </a:rPr>
              <a:t>归纳假设，有</a:t>
            </a:r>
            <a:r>
              <a:rPr lang="en-US" altLang="zh-CN" sz="2400" dirty="0">
                <a:latin typeface="Times New Roman" panose="02020603050405020304" pitchFamily="18" charset="0"/>
              </a:rPr>
              <a:t>T⊂T* 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</a:rPr>
              <a:t>e∈T</a:t>
            </a:r>
            <a:r>
              <a:rPr lang="en-US" altLang="zh-CN" sz="2400" dirty="0">
                <a:latin typeface="Times New Roman" panose="02020603050405020304" pitchFamily="18" charset="0"/>
              </a:rPr>
              <a:t>*, </a:t>
            </a:r>
            <a:r>
              <a:rPr lang="zh-CN" altLang="en-US" sz="2400" dirty="0">
                <a:latin typeface="Times New Roman" panose="02020603050405020304" pitchFamily="18" charset="0"/>
              </a:rPr>
              <a:t>显然有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' =T∪{e} ⊂</a:t>
            </a:r>
            <a:r>
              <a:rPr lang="en-US" altLang="zh-CN" sz="2400" dirty="0">
                <a:latin typeface="Times New Roman" panose="02020603050405020304" pitchFamily="18" charset="0"/>
              </a:rPr>
              <a:t>T*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</a:rPr>
              <a:t>e ∉ 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*,</a:t>
            </a:r>
            <a:r>
              <a:rPr lang="zh-CN" altLang="en-US" sz="2400" dirty="0">
                <a:latin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中顶点是连通的，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T* </a:t>
            </a:r>
            <a:r>
              <a:rPr lang="en-US" altLang="zh-CN" sz="2400" dirty="0">
                <a:latin typeface="Times New Roman" panose="02020603050405020304" pitchFamily="18" charset="0"/>
              </a:rPr>
              <a:t>∪(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刚好包含一个回路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是其中的一条边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中必定包含这样一条边</a:t>
            </a:r>
            <a:r>
              <a:rPr lang="en-US" altLang="zh-CN" sz="2400" dirty="0">
                <a:latin typeface="Times New Roman" panose="02020603050405020304" pitchFamily="18" charset="0"/>
              </a:rPr>
              <a:t>e' =(</a:t>
            </a:r>
            <a:r>
              <a:rPr lang="en-US" altLang="zh-CN" sz="2400" dirty="0" err="1">
                <a:latin typeface="Times New Roman" panose="02020603050405020304" pitchFamily="18" charset="0"/>
              </a:rPr>
              <a:t>w,z</a:t>
            </a:r>
            <a:r>
              <a:rPr lang="en-US" altLang="zh-CN" sz="2400" dirty="0">
                <a:latin typeface="Times New Roman" panose="02020603050405020304" pitchFamily="18" charset="0"/>
              </a:rPr>
              <a:t>) ,</a:t>
            </a:r>
            <a:r>
              <a:rPr lang="zh-CN" altLang="en-US" sz="2400" dirty="0">
                <a:latin typeface="Times New Roman" panose="02020603050405020304" pitchFamily="18" charset="0"/>
              </a:rPr>
              <a:t>且</a:t>
            </a:r>
            <a:r>
              <a:rPr lang="en-US" altLang="zh-CN" sz="2400" dirty="0" err="1">
                <a:latin typeface="Times New Roman" panose="02020603050405020304" pitchFamily="18" charset="0"/>
              </a:rPr>
              <a:t>w∈X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z∈V−X</a:t>
            </a:r>
            <a:r>
              <a:rPr lang="en-US" altLang="zh-CN" sz="2400" dirty="0">
                <a:latin typeface="Times New Roman" panose="02020603050405020304" pitchFamily="18" charset="0"/>
              </a:rPr>
              <a:t> 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 </a:t>
            </a:r>
            <a:r>
              <a:rPr lang="en-US" altLang="zh-CN" sz="2400" dirty="0">
                <a:latin typeface="Times New Roman" panose="02020603050405020304" pitchFamily="18" charset="0"/>
              </a:rPr>
              <a:t>e' ) ≥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 </a:t>
            </a:r>
            <a:r>
              <a:rPr lang="en-US" altLang="zh-CN" sz="2400" dirty="0">
                <a:latin typeface="Times New Roman" panose="02020603050405020304" pitchFamily="18" charset="0"/>
              </a:rPr>
              <a:t>e )</a:t>
            </a:r>
            <a:r>
              <a:rPr lang="zh-CN" altLang="en-US" sz="2400" dirty="0">
                <a:latin typeface="Times New Roman" panose="02020603050405020304" pitchFamily="18" charset="0"/>
              </a:rPr>
              <a:t>。（否则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w(e')&lt;w( </a:t>
            </a:r>
            <a:r>
              <a:rPr lang="en-US" altLang="zh-CN" sz="2400" dirty="0">
                <a:latin typeface="Times New Roman" panose="02020603050405020304" pitchFamily="18" charset="0"/>
              </a:rPr>
              <a:t>e ), </a:t>
            </a:r>
            <a:r>
              <a:rPr lang="zh-CN" altLang="en-US" sz="2400" dirty="0">
                <a:latin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</a:rPr>
              <a:t>e' </a:t>
            </a:r>
            <a:r>
              <a:rPr lang="zh-CN" altLang="en-US" sz="2400" dirty="0">
                <a:latin typeface="Times New Roman" panose="02020603050405020304" pitchFamily="18" charset="0"/>
              </a:rPr>
              <a:t>将被选择加入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而不是</a:t>
            </a:r>
            <a:r>
              <a:rPr lang="en-US" altLang="zh-CN" sz="2400" dirty="0">
                <a:latin typeface="Times New Roman" panose="02020603050405020304" pitchFamily="18" charset="0"/>
              </a:rPr>
              <a:t>e)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定义</a:t>
            </a:r>
            <a:r>
              <a:rPr lang="en-US" altLang="zh-CN" sz="2400" dirty="0">
                <a:latin typeface="Times New Roman" panose="02020603050405020304" pitchFamily="18" charset="0"/>
              </a:rPr>
              <a:t>T** =T*−{e'}∪{e}</a:t>
            </a:r>
            <a:r>
              <a:rPr lang="zh-CN" altLang="en-US" sz="2400" dirty="0">
                <a:latin typeface="Times New Roman" panose="02020603050405020304" pitchFamily="18" charset="0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</a:rPr>
              <a:t>T**</a:t>
            </a:r>
            <a:r>
              <a:rPr lang="zh-CN" altLang="en-US" sz="2400" dirty="0">
                <a:latin typeface="Times New Roman" panose="02020603050405020304" pitchFamily="18" charset="0"/>
              </a:rPr>
              <a:t>也是图的一个生成树，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w(T</a:t>
            </a:r>
            <a:r>
              <a:rPr lang="en-US" altLang="zh-CN" sz="2400" dirty="0">
                <a:latin typeface="Times New Roman" panose="02020603050405020304" pitchFamily="18" charset="0"/>
              </a:rPr>
              <a:t>**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)=w(T</a:t>
            </a:r>
            <a:r>
              <a:rPr lang="en-US" altLang="zh-CN" sz="2400" dirty="0">
                <a:latin typeface="Times New Roman" panose="02020603050405020304" pitchFamily="18" charset="0"/>
              </a:rPr>
              <a:t>* ) -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w(e</a:t>
            </a:r>
            <a:r>
              <a:rPr lang="en-US" altLang="zh-CN" sz="2400" dirty="0">
                <a:latin typeface="Times New Roman" panose="02020603050405020304" pitchFamily="18" charset="0"/>
              </a:rPr>
              <a:t>') +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w(e</a:t>
            </a:r>
            <a:r>
              <a:rPr lang="en-US" altLang="zh-CN" sz="2400" dirty="0">
                <a:latin typeface="Times New Roman" panose="02020603050405020304" pitchFamily="18" charset="0"/>
              </a:rPr>
              <a:t>) &lt;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w(T</a:t>
            </a:r>
            <a:r>
              <a:rPr lang="en-US" altLang="zh-CN" sz="2400" dirty="0">
                <a:latin typeface="Times New Roman" panose="02020603050405020304" pitchFamily="18" charset="0"/>
              </a:rPr>
              <a:t>* )</a:t>
            </a:r>
            <a:r>
              <a:rPr lang="zh-CN" altLang="en-US" sz="2400" dirty="0">
                <a:latin typeface="Times New Roman" panose="02020603050405020304" pitchFamily="18" charset="0"/>
              </a:rPr>
              <a:t>。也就是说，</a:t>
            </a:r>
            <a:r>
              <a:rPr lang="en-US" altLang="zh-CN" sz="2400" dirty="0">
                <a:latin typeface="Times New Roman" panose="02020603050405020304" pitchFamily="18" charset="0"/>
              </a:rPr>
              <a:t>T*</a:t>
            </a:r>
            <a:r>
              <a:rPr lang="zh-CN" altLang="en-US" sz="2400" dirty="0">
                <a:latin typeface="Times New Roman" panose="02020603050405020304" pitchFamily="18" charset="0"/>
              </a:rPr>
              <a:t>不是最小生成树，矛盾。所以</a:t>
            </a:r>
            <a:r>
              <a:rPr lang="en-US" altLang="zh-CN" sz="2400" dirty="0">
                <a:latin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</a:rPr>
              <a:t>必定是属于</a:t>
            </a:r>
            <a:r>
              <a:rPr lang="en-US" altLang="zh-CN" sz="2400" dirty="0">
                <a:latin typeface="Times New Roman" panose="02020603050405020304" pitchFamily="18" charset="0"/>
              </a:rPr>
              <a:t>T* </a:t>
            </a:r>
            <a:r>
              <a:rPr lang="zh-CN" altLang="en-US" sz="2400" dirty="0">
                <a:latin typeface="Times New Roman" panose="02020603050405020304" pitchFamily="18" charset="0"/>
              </a:rPr>
              <a:t>的。也就必定有</a:t>
            </a:r>
            <a:r>
              <a:rPr lang="en-US" altLang="zh-CN" sz="2400" dirty="0">
                <a:latin typeface="Times New Roman" panose="02020603050405020304" pitchFamily="18" charset="0"/>
              </a:rPr>
              <a:t>T'⊂T*</a:t>
            </a:r>
            <a:r>
              <a:rPr lang="zh-CN" altLang="en-US" sz="2400" dirty="0">
                <a:latin typeface="Times New Roman" panose="02020603050405020304" pitchFamily="18" charset="0"/>
              </a:rPr>
              <a:t>，证毕。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9D89F91C-058D-E043-8EDB-DB6DA4CAE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正确性证明</a:t>
            </a:r>
          </a:p>
        </p:txBody>
      </p:sp>
      <p:sp>
        <p:nvSpPr>
          <p:cNvPr id="119811" name="Slide Number Placeholder 1">
            <a:extLst>
              <a:ext uri="{FF2B5EF4-FFF2-40B4-BE49-F238E27FC236}">
                <a16:creationId xmlns:a16="http://schemas.microsoft.com/office/drawing/2014/main" id="{DF972C15-DCAC-4845-ABC8-A195433BE1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3F8D5-468D-C84E-BB4E-17308967E67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4235896" y="136864"/>
            <a:ext cx="4655613" cy="1539536"/>
            <a:chOff x="4235896" y="136864"/>
            <a:chExt cx="4655613" cy="1539536"/>
          </a:xfrm>
        </p:grpSpPr>
        <p:grpSp>
          <p:nvGrpSpPr>
            <p:cNvPr id="6" name="组合 5"/>
            <p:cNvGrpSpPr/>
            <p:nvPr/>
          </p:nvGrpSpPr>
          <p:grpSpPr>
            <a:xfrm>
              <a:off x="4240126" y="136864"/>
              <a:ext cx="4651383" cy="1539536"/>
              <a:chOff x="948200" y="4104240"/>
              <a:chExt cx="6527763" cy="273412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200" y="4104240"/>
                <a:ext cx="6527763" cy="2734123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514" y="4104240"/>
                <a:ext cx="882695" cy="520727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5896" y="1188674"/>
              <a:ext cx="3311651" cy="487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014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>
            <a:extLst>
              <a:ext uri="{FF2B5EF4-FFF2-40B4-BE49-F238E27FC236}">
                <a16:creationId xmlns:a16="http://schemas.microsoft.com/office/drawing/2014/main" id="{F3CFB7A5-3300-B34C-84DA-1B5A0E34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8604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4400" dirty="0">
                <a:latin typeface="Times New Roman" charset="0"/>
              </a:rPr>
              <a:t>Prim</a:t>
            </a:r>
            <a:r>
              <a:rPr lang="zh-CN" altLang="en-US" sz="4400" dirty="0">
                <a:latin typeface="Times New Roman" charset="0"/>
              </a:rPr>
              <a:t>算法</a:t>
            </a:r>
            <a:r>
              <a:rPr lang="zh-CN" altLang="en-US" sz="4400" dirty="0"/>
              <a:t> </a:t>
            </a:r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41E1206C-9F15-714E-9692-A726E579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13836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设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G=(V,E)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是连通无向带权图，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V={1,2,…,n}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。构造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G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的最小生成树的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Prim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算法的基本思想是：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首先置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X={1}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，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然后，只要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是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的真子集，就作如下的贪心选择：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</a:rPr>
              <a:t>选取权重最小的边</a:t>
            </a:r>
            <a:r>
              <a:rPr kumimoji="0" lang="en-US" altLang="zh-CN" dirty="0">
                <a:latin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x,y</a:t>
            </a:r>
            <a:r>
              <a:rPr kumimoji="0" lang="en-US" altLang="zh-CN" dirty="0">
                <a:latin typeface="Times New Roman" panose="02020603050405020304" pitchFamily="18" charset="0"/>
              </a:rPr>
              <a:t>), </a:t>
            </a:r>
            <a:r>
              <a:rPr kumimoji="0" lang="zh-CN" altLang="en-US" dirty="0">
                <a:latin typeface="Times New Roman" panose="02020603050405020304" pitchFamily="18" charset="0"/>
              </a:rPr>
              <a:t>其中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x∈X</a:t>
            </a:r>
            <a:r>
              <a:rPr kumimoji="0" lang="zh-CN" altLang="en-US" dirty="0">
                <a:latin typeface="Times New Roman" panose="02020603050405020304" pitchFamily="18" charset="0"/>
              </a:rPr>
              <a:t>，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y∈Y</a:t>
            </a:r>
            <a:r>
              <a:rPr kumimoji="0" lang="zh-CN" altLang="en-US" dirty="0">
                <a:latin typeface="Times New Roman" panose="02020603050405020304" pitchFamily="18" charset="0"/>
              </a:rPr>
              <a:t>，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</a:rPr>
              <a:t>将边</a:t>
            </a:r>
            <a:r>
              <a:rPr kumimoji="0" lang="en-US" altLang="zh-CN" dirty="0">
                <a:latin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x,y</a:t>
            </a:r>
            <a:r>
              <a:rPr kumimoji="0" lang="en-US" altLang="zh-CN" dirty="0">
                <a:latin typeface="Times New Roman" panose="02020603050405020304" pitchFamily="18" charset="0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</a:rPr>
              <a:t>加入当前的最小生成树，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0" lang="zh-CN" altLang="en-US" dirty="0">
                <a:latin typeface="Times New Roman" panose="02020603050405020304" pitchFamily="18" charset="0"/>
              </a:rPr>
              <a:t>将顶点 </a:t>
            </a:r>
            <a:r>
              <a:rPr kumimoji="0" lang="en-US" altLang="zh-CN" dirty="0">
                <a:latin typeface="Times New Roman" panose="02020603050405020304" pitchFamily="18" charset="0"/>
              </a:rPr>
              <a:t>y </a:t>
            </a:r>
            <a:r>
              <a:rPr kumimoji="0" lang="zh-CN" altLang="en-US" dirty="0">
                <a:latin typeface="Times New Roman" panose="02020603050405020304" pitchFamily="18" charset="0"/>
              </a:rPr>
              <a:t>从</a:t>
            </a:r>
            <a:r>
              <a:rPr kumimoji="0" lang="en-US" altLang="zh-CN" dirty="0">
                <a:latin typeface="Times New Roman" panose="02020603050405020304" pitchFamily="18" charset="0"/>
              </a:rPr>
              <a:t>Y </a:t>
            </a:r>
            <a:r>
              <a:rPr kumimoji="0" lang="zh-CN" altLang="en-US" dirty="0">
                <a:latin typeface="Times New Roman" panose="02020603050405020304" pitchFamily="18" charset="0"/>
              </a:rPr>
              <a:t>移到</a:t>
            </a:r>
            <a:r>
              <a:rPr kumimoji="0" lang="en-US" altLang="zh-CN" dirty="0">
                <a:latin typeface="Times New Roman" panose="02020603050405020304" pitchFamily="18" charset="0"/>
              </a:rPr>
              <a:t>X </a:t>
            </a:r>
            <a:r>
              <a:rPr kumimoji="0" lang="zh-CN" altLang="en-US" dirty="0">
                <a:latin typeface="Times New Roman" panose="02020603050405020304" pitchFamily="18" charset="0"/>
              </a:rPr>
              <a:t>中，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这个过程一直进行到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X=V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时为止。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在这个过程中选取到的所有边恰好构成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G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的一棵最小生成树。</a:t>
            </a:r>
          </a:p>
        </p:txBody>
      </p:sp>
      <p:sp>
        <p:nvSpPr>
          <p:cNvPr id="120835" name="Slide Number Placeholder 1">
            <a:extLst>
              <a:ext uri="{FF2B5EF4-FFF2-40B4-BE49-F238E27FC236}">
                <a16:creationId xmlns:a16="http://schemas.microsoft.com/office/drawing/2014/main" id="{03639999-615C-0D46-A39E-8D71FC389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9B9DFB-054D-EE48-98C5-C64551F924E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39791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6B8C083B-56D5-DC43-BC0E-C01B3F20F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算法设计要点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05A94B62-9EBF-B74D-9AF2-8D4C8C7FA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954" y="201021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寻找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</a:rPr>
              <a:t>使得</a:t>
            </a:r>
            <a:r>
              <a:rPr lang="en-US" altLang="zh-CN" sz="2400" dirty="0" err="1">
                <a:latin typeface="Times New Roman" panose="02020603050405020304" pitchFamily="18" charset="0"/>
              </a:rPr>
              <a:t>x∈X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y∈Y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最小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候选边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对应的顶点</a:t>
            </a:r>
            <a:r>
              <a:rPr lang="en-US" altLang="zh-CN" sz="2400" dirty="0" err="1">
                <a:latin typeface="Times New Roman" panose="02020603050405020304" pitchFamily="18" charset="0"/>
              </a:rPr>
              <a:t>y∈Y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可考察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中的邻居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邻居就是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中离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最近的那个点</a:t>
            </a:r>
            <a:r>
              <a:rPr lang="en-US" altLang="zh-CN" sz="2400" dirty="0">
                <a:latin typeface="Times New Roman" panose="02020603050405020304" pitchFamily="18" charset="0"/>
              </a:rPr>
              <a:t>x*, </a:t>
            </a:r>
            <a:r>
              <a:rPr lang="zh-CN" altLang="en-US" sz="2400" dirty="0">
                <a:latin typeface="Times New Roman" panose="02020603050405020304" pitchFamily="18" charset="0"/>
              </a:rPr>
              <a:t>即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w(x</a:t>
            </a:r>
            <a:r>
              <a:rPr lang="en-US" altLang="zh-CN" sz="2400" dirty="0">
                <a:latin typeface="Times New Roman" panose="02020603050405020304" pitchFamily="18" charset="0"/>
              </a:rPr>
              <a:t>*, y)=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min{w(x</a:t>
            </a:r>
            <a:r>
              <a:rPr lang="en-US" altLang="zh-CN" sz="2400" dirty="0">
                <a:latin typeface="Times New Roman" panose="02020603050405020304" pitchFamily="18" charset="0"/>
              </a:rPr>
              <a:t>, y)|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x∈X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且 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存在</a:t>
            </a: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记</a:t>
            </a:r>
            <a:r>
              <a:rPr lang="en-US" altLang="zh-CN" sz="2400" dirty="0">
                <a:latin typeface="Times New Roman" panose="02020603050405020304" pitchFamily="18" charset="0"/>
              </a:rPr>
              <a:t>x*=N[y], </a:t>
            </a:r>
            <a:r>
              <a:rPr lang="zh-CN" altLang="en-US" sz="2400" dirty="0">
                <a:latin typeface="Times New Roman" panose="02020603050405020304" pitchFamily="18" charset="0"/>
              </a:rPr>
              <a:t>定义 </a:t>
            </a:r>
            <a:r>
              <a:rPr lang="en-US" altLang="zh-CN" sz="2400" dirty="0">
                <a:latin typeface="Times New Roman" panose="02020603050405020304" pitchFamily="18" charset="0"/>
              </a:rPr>
              <a:t>C[y]= 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(x</a:t>
            </a:r>
            <a:r>
              <a:rPr lang="en-US" altLang="zh-CN" sz="2400" dirty="0">
                <a:latin typeface="Times New Roman" panose="02020603050405020304" pitchFamily="18" charset="0"/>
              </a:rPr>
              <a:t>*, y) 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w(y</a:t>
            </a:r>
            <a:r>
              <a:rPr lang="en-US" altLang="zh-CN" sz="2400" dirty="0">
                <a:latin typeface="Times New Roman" panose="02020603050405020304" pitchFamily="18" charset="0"/>
              </a:rPr>
              <a:t>, N[y]).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X,Y</a:t>
            </a:r>
            <a:r>
              <a:rPr lang="zh-CN" altLang="en-US" sz="2400" dirty="0">
                <a:latin typeface="Times New Roman" panose="02020603050405020304" pitchFamily="18" charset="0"/>
              </a:rPr>
              <a:t>可用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维</a:t>
            </a:r>
            <a:r>
              <a:rPr lang="en-US" altLang="zh-CN" sz="2400" dirty="0">
                <a:latin typeface="Times New Roman" panose="02020603050405020304" pitchFamily="18" charset="0"/>
              </a:rPr>
              <a:t>{0,1}</a:t>
            </a:r>
            <a:r>
              <a:rPr lang="zh-CN" altLang="en-US" sz="2400" dirty="0">
                <a:latin typeface="Times New Roman" panose="02020603050405020304" pitchFamily="18" charset="0"/>
              </a:rPr>
              <a:t>向量表示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</a:rPr>
              <a:t>X[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]=1</a:t>
            </a:r>
            <a:r>
              <a:rPr lang="zh-CN" altLang="en-US" sz="2400" dirty="0">
                <a:latin typeface="Times New Roman" panose="02020603050405020304" pitchFamily="18" charset="0"/>
              </a:rPr>
              <a:t>表示顶点</a:t>
            </a:r>
            <a:r>
              <a:rPr lang="en-US" altLang="zh-CN" sz="2400" dirty="0" err="1">
                <a:latin typeface="Times New Roman" panose="02020603050405020304" pitchFamily="18" charset="0"/>
              </a:rPr>
              <a:t>i∈X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883" name="Slide Number Placeholder 1">
            <a:extLst>
              <a:ext uri="{FF2B5EF4-FFF2-40B4-BE49-F238E27FC236}">
                <a16:creationId xmlns:a16="http://schemas.microsoft.com/office/drawing/2014/main" id="{3219D38F-DBF9-BD45-8BFA-9E7D1BA09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6604C-9B5D-BC48-AF1B-F681C2CDA4B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81924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>
            <a:extLst>
              <a:ext uri="{FF2B5EF4-FFF2-40B4-BE49-F238E27FC236}">
                <a16:creationId xmlns:a16="http://schemas.microsoft.com/office/drawing/2014/main" id="{00EFEE5A-8241-414F-B4A2-14CDDA713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623888"/>
            <a:ext cx="57912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  T←{}; X←{1}; Y←V-{1}  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2.   for y←2 to n            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3.      if y </a:t>
            </a:r>
            <a:r>
              <a:rPr lang="zh-CN" altLang="en-US" dirty="0"/>
              <a:t>邻接于</a:t>
            </a:r>
            <a:r>
              <a:rPr lang="en-US" altLang="zh-CN" dirty="0"/>
              <a:t>1 then          //</a:t>
            </a:r>
            <a:r>
              <a:rPr lang="zh-CN" altLang="en-US" dirty="0"/>
              <a:t>第</a:t>
            </a:r>
            <a:r>
              <a:rPr lang="en-US" altLang="zh-CN" dirty="0"/>
              <a:t>3~6</a:t>
            </a:r>
            <a:r>
              <a:rPr lang="zh-CN" altLang="en-US" dirty="0"/>
              <a:t>步</a:t>
            </a:r>
            <a:r>
              <a:rPr lang="en-US" altLang="zh-CN" dirty="0"/>
              <a:t>, O(n)</a:t>
            </a:r>
          </a:p>
          <a:p>
            <a:r>
              <a:rPr lang="en-US" altLang="zh-CN" dirty="0"/>
              <a:t>4.         N[y] ←1</a:t>
            </a:r>
          </a:p>
          <a:p>
            <a:r>
              <a:rPr lang="en-US" altLang="zh-CN" dirty="0"/>
              <a:t>5.         C[y] </a:t>
            </a:r>
            <a:r>
              <a:rPr lang="en-US" altLang="zh-CN" dirty="0" smtClean="0"/>
              <a:t>←w[1,y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6.      else C[y] ←∞             </a:t>
            </a:r>
          </a:p>
          <a:p>
            <a:r>
              <a:rPr lang="en-US" altLang="zh-CN" dirty="0"/>
              <a:t>7.      end if</a:t>
            </a:r>
          </a:p>
          <a:p>
            <a:r>
              <a:rPr lang="en-US" altLang="zh-CN" dirty="0"/>
              <a:t>8.    end for</a:t>
            </a:r>
          </a:p>
          <a:p>
            <a:r>
              <a:rPr lang="en-US" altLang="zh-CN" dirty="0"/>
              <a:t>9.    for j←1 to n-1  //</a:t>
            </a:r>
            <a:r>
              <a:rPr lang="zh-CN" altLang="en-US" dirty="0"/>
              <a:t>寻找</a:t>
            </a:r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</a:p>
          <a:p>
            <a:r>
              <a:rPr lang="en-US" altLang="zh-CN" dirty="0"/>
              <a:t>10.  </a:t>
            </a:r>
            <a:r>
              <a:rPr lang="zh-CN" altLang="en-US" dirty="0"/>
              <a:t>   令 </a:t>
            </a:r>
            <a:r>
              <a:rPr lang="en-US" altLang="zh-CN" dirty="0" err="1"/>
              <a:t>y∈Y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dirty="0"/>
              <a:t>C[y]</a:t>
            </a:r>
            <a:r>
              <a:rPr lang="zh-CN" altLang="en-US" dirty="0"/>
              <a:t>最小 </a:t>
            </a:r>
            <a:r>
              <a:rPr lang="en-US" altLang="zh-CN" dirty="0"/>
              <a:t>//</a:t>
            </a:r>
            <a:r>
              <a:rPr lang="zh-CN" altLang="en-US" dirty="0"/>
              <a:t>每次</a:t>
            </a:r>
            <a:r>
              <a:rPr lang="zh-CN" altLang="en-US" dirty="0">
                <a:sym typeface="Symbol" pitchFamily="2" charset="2"/>
              </a:rPr>
              <a:t></a:t>
            </a:r>
            <a:r>
              <a:rPr lang="en-US" altLang="zh-CN" dirty="0"/>
              <a:t>(n), </a:t>
            </a:r>
            <a:r>
              <a:rPr lang="zh-CN" altLang="en-US" dirty="0"/>
              <a:t>共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  <a:r>
              <a:rPr lang="en-US" altLang="zh-CN" dirty="0"/>
              <a:t>, </a:t>
            </a:r>
            <a:r>
              <a:rPr lang="zh-CN" altLang="en-US" dirty="0"/>
              <a:t>计</a:t>
            </a:r>
            <a:r>
              <a:rPr lang="zh-CN" altLang="en-US" dirty="0">
                <a:sym typeface="Symbol" pitchFamily="2" charset="2"/>
              </a:rPr>
              <a:t>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 </a:t>
            </a:r>
            <a:r>
              <a:rPr lang="zh-CN" altLang="en-US" dirty="0"/>
              <a:t>    </a:t>
            </a:r>
            <a:r>
              <a:rPr lang="en-US" altLang="zh-CN" dirty="0"/>
              <a:t>T←T∪(y, N[y])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(1)×(n-1)= 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12. </a:t>
            </a:r>
            <a:r>
              <a:rPr lang="zh-CN" altLang="en-US" dirty="0"/>
              <a:t>    </a:t>
            </a:r>
            <a:r>
              <a:rPr lang="en-US" altLang="zh-CN" dirty="0"/>
              <a:t> X←X∪{y}    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(1)×(n-1)= 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13. </a:t>
            </a:r>
            <a:r>
              <a:rPr lang="zh-CN" altLang="en-US" dirty="0"/>
              <a:t>    </a:t>
            </a:r>
            <a:r>
              <a:rPr lang="en-US" altLang="zh-CN" dirty="0"/>
              <a:t> Y←Y - {y}        //...</a:t>
            </a:r>
          </a:p>
          <a:p>
            <a:r>
              <a:rPr lang="en-US" altLang="zh-CN" dirty="0"/>
              <a:t>14.  </a:t>
            </a:r>
            <a:r>
              <a:rPr lang="zh-CN" altLang="en-US" dirty="0"/>
              <a:t>    </a:t>
            </a:r>
            <a:r>
              <a:rPr lang="en-US" altLang="zh-CN" dirty="0"/>
              <a:t>for </a:t>
            </a:r>
            <a:r>
              <a:rPr lang="zh-CN" altLang="en-US" dirty="0"/>
              <a:t>每个邻接于</a:t>
            </a:r>
            <a:r>
              <a:rPr lang="en-US" altLang="zh-CN" dirty="0"/>
              <a:t>y</a:t>
            </a:r>
            <a:r>
              <a:rPr lang="zh-CN" altLang="en-US" dirty="0"/>
              <a:t>的顶点</a:t>
            </a:r>
            <a:r>
              <a:rPr lang="en-US" altLang="zh-CN" dirty="0" err="1"/>
              <a:t>w∈Y</a:t>
            </a:r>
            <a:r>
              <a:rPr lang="en-US" altLang="zh-CN" dirty="0"/>
              <a:t>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(m)</a:t>
            </a:r>
          </a:p>
          <a:p>
            <a:r>
              <a:rPr lang="en-US" altLang="zh-CN" dirty="0"/>
              <a:t>15.       </a:t>
            </a:r>
            <a:r>
              <a:rPr lang="zh-CN" altLang="en-US" dirty="0"/>
              <a:t>  </a:t>
            </a:r>
            <a:r>
              <a:rPr lang="en-US" altLang="zh-CN" dirty="0"/>
              <a:t>if 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y,w</a:t>
            </a:r>
            <a:r>
              <a:rPr lang="en-US" altLang="zh-CN" dirty="0"/>
              <a:t>] &lt; C[w] then  //</a:t>
            </a:r>
            <a:r>
              <a:rPr lang="zh-CN" altLang="en-US" dirty="0"/>
              <a:t>每条边执行</a:t>
            </a:r>
            <a:r>
              <a:rPr lang="en-US" altLang="zh-CN" dirty="0"/>
              <a:t>1</a:t>
            </a:r>
            <a:r>
              <a:rPr lang="zh-CN" altLang="en-US" dirty="0"/>
              <a:t>次，共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</a:p>
          <a:p>
            <a:r>
              <a:rPr lang="en-US" altLang="zh-CN" dirty="0"/>
              <a:t>16.           </a:t>
            </a:r>
            <a:r>
              <a:rPr lang="zh-CN" altLang="en-US" dirty="0"/>
              <a:t>  </a:t>
            </a:r>
            <a:r>
              <a:rPr lang="en-US" altLang="zh-CN" dirty="0"/>
              <a:t>N[w] ← y           //</a:t>
            </a:r>
            <a:r>
              <a:rPr lang="zh-CN" altLang="en-US" dirty="0"/>
              <a:t>最多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r>
              <a:rPr lang="zh-CN" altLang="en-US" dirty="0">
                <a:sym typeface="Symbol" pitchFamily="2" charset="2"/>
              </a:rPr>
              <a:t></a:t>
            </a:r>
            <a:r>
              <a:rPr lang="en-US" altLang="zh-CN" dirty="0"/>
              <a:t>(m)</a:t>
            </a:r>
          </a:p>
          <a:p>
            <a:r>
              <a:rPr lang="en-US" altLang="zh-CN" dirty="0"/>
              <a:t>17.           </a:t>
            </a:r>
            <a:r>
              <a:rPr lang="zh-CN" altLang="en-US" dirty="0"/>
              <a:t>  </a:t>
            </a:r>
            <a:r>
              <a:rPr lang="en-US" altLang="zh-CN" dirty="0"/>
              <a:t>C[w] </a:t>
            </a:r>
            <a:r>
              <a:rPr lang="en-US" altLang="zh-CN" dirty="0" smtClean="0"/>
              <a:t>←w[</a:t>
            </a:r>
            <a:r>
              <a:rPr lang="en-US" altLang="zh-CN" dirty="0" err="1" smtClean="0"/>
              <a:t>y,w</a:t>
            </a:r>
            <a:r>
              <a:rPr lang="en-US" altLang="zh-CN" dirty="0"/>
              <a:t>]     //</a:t>
            </a:r>
            <a:r>
              <a:rPr lang="en-US" altLang="zh-CN" dirty="0">
                <a:sym typeface="Symbol" pitchFamily="2" charset="2"/>
              </a:rPr>
              <a:t></a:t>
            </a:r>
            <a:r>
              <a:rPr lang="en-US" altLang="zh-CN" dirty="0"/>
              <a:t>(m)</a:t>
            </a:r>
          </a:p>
          <a:p>
            <a:pPr>
              <a:buFontTx/>
              <a:buAutoNum type="arabicPeriod" startAt="18"/>
            </a:pPr>
            <a:r>
              <a:rPr lang="en-US" altLang="zh-CN" dirty="0"/>
              <a:t>       </a:t>
            </a:r>
            <a:r>
              <a:rPr lang="zh-CN" altLang="en-US" dirty="0"/>
              <a:t>  </a:t>
            </a:r>
            <a:r>
              <a:rPr lang="en-US" altLang="zh-CN" dirty="0"/>
              <a:t>end if</a:t>
            </a:r>
          </a:p>
          <a:p>
            <a:r>
              <a:rPr lang="en-US" altLang="zh-CN" dirty="0"/>
              <a:t>19.   </a:t>
            </a:r>
            <a:r>
              <a:rPr lang="zh-CN" altLang="en-US" dirty="0"/>
              <a:t>    </a:t>
            </a:r>
            <a:r>
              <a:rPr lang="en-US" altLang="zh-CN" dirty="0"/>
              <a:t>end for</a:t>
            </a:r>
          </a:p>
          <a:p>
            <a:r>
              <a:rPr lang="en-US" altLang="zh-CN" dirty="0"/>
              <a:t>20.</a:t>
            </a:r>
            <a:r>
              <a:rPr lang="zh-CN" altLang="en-US" dirty="0"/>
              <a:t>  </a:t>
            </a:r>
            <a:r>
              <a:rPr lang="en-US" altLang="zh-CN" dirty="0"/>
              <a:t>end for</a:t>
            </a:r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6141737D-3FFA-D344-AD69-593725B0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6348413"/>
            <a:ext cx="3802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</a:t>
            </a:r>
            <a:r>
              <a:rPr lang="en-US" altLang="zh-CN" dirty="0">
                <a:latin typeface="Times New Roman" charset="0"/>
                <a:ea typeface="宋体" charset="-122"/>
              </a:rPr>
              <a:t>(n)+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 </a:t>
            </a:r>
            <a:r>
              <a:rPr lang="en-US" altLang="zh-CN" dirty="0">
                <a:latin typeface="Times New Roman" charset="0"/>
                <a:ea typeface="宋体" charset="-122"/>
              </a:rPr>
              <a:t>(n</a:t>
            </a:r>
            <a:r>
              <a:rPr lang="en-US" altLang="zh-CN" baseline="30000" dirty="0">
                <a:latin typeface="Times New Roman" charset="0"/>
                <a:ea typeface="宋体" charset="-122"/>
                <a:sym typeface="Symbol" charset="2"/>
              </a:rPr>
              <a:t>2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)+ </a:t>
            </a:r>
            <a:r>
              <a:rPr lang="en-US" altLang="zh-CN" dirty="0">
                <a:latin typeface="Times New Roman" charset="0"/>
                <a:ea typeface="宋体" charset="-122"/>
              </a:rPr>
              <a:t>(m)= 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</a:t>
            </a:r>
            <a:r>
              <a:rPr lang="en-US" altLang="zh-CN" dirty="0">
                <a:latin typeface="Times New Roman" charset="0"/>
                <a:ea typeface="宋体" charset="-122"/>
              </a:rPr>
              <a:t>(m+n</a:t>
            </a:r>
            <a:r>
              <a:rPr lang="en-US" altLang="zh-CN" baseline="30000" dirty="0">
                <a:latin typeface="Times New Roman" charset="0"/>
                <a:ea typeface="宋体" charset="-122"/>
                <a:sym typeface="Symbol" charset="2"/>
              </a:rPr>
              <a:t>2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) = (</a:t>
            </a:r>
            <a:r>
              <a:rPr lang="en-US" altLang="zh-CN" dirty="0">
                <a:latin typeface="Times New Roman" charset="0"/>
                <a:ea typeface="宋体" charset="-122"/>
              </a:rPr>
              <a:t>n</a:t>
            </a:r>
            <a:r>
              <a:rPr lang="en-US" altLang="zh-CN" baseline="30000" dirty="0">
                <a:latin typeface="Times New Roman" charset="0"/>
                <a:ea typeface="宋体" charset="-122"/>
                <a:sym typeface="Symbol" charset="2"/>
              </a:rPr>
              <a:t>2</a:t>
            </a:r>
            <a:r>
              <a:rPr lang="en-US" altLang="zh-CN" dirty="0">
                <a:latin typeface="Times New Roman" charset="0"/>
                <a:ea typeface="宋体" charset="-122"/>
                <a:sym typeface="Symbol" charset="2"/>
              </a:rPr>
              <a:t>)</a:t>
            </a:r>
          </a:p>
        </p:txBody>
      </p:sp>
      <p:sp>
        <p:nvSpPr>
          <p:cNvPr id="124931" name="Slide Number Placeholder 1">
            <a:extLst>
              <a:ext uri="{FF2B5EF4-FFF2-40B4-BE49-F238E27FC236}">
                <a16:creationId xmlns:a16="http://schemas.microsoft.com/office/drawing/2014/main" id="{F702E8D1-CAF4-3E4C-91BC-4B201036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6434AF-322B-D343-897E-0B3C6378329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2382778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>
            <a:extLst>
              <a:ext uri="{FF2B5EF4-FFF2-40B4-BE49-F238E27FC236}">
                <a16:creationId xmlns:a16="http://schemas.microsoft.com/office/drawing/2014/main" id="{73BB012D-514C-E14F-ACEB-56CCE90E4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919163"/>
            <a:ext cx="6629400" cy="477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X={1}; Y←V-{1}; λ[1]←0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for y←2 to 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      if y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相邻于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 then λ[y]←length[1,y]   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       else λ[y]← ∞                      //O(n)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      end if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end for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7. for j←1 to 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8.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y∈Y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λ[y]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为最小的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//∑(n-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=1,…,n-1}=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9.       X←X∪{y}                       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10.     Y←Y - {y}                       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11.         for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每条边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每条边恰好检查一次，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(m), m=|E|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12.             if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w∈Y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and λ[y]+length[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]&lt; λ[w]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13.                   λ[w] ←λ[y]+length[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       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14.             end if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15.         end for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16.end for</a:t>
            </a:r>
          </a:p>
        </p:txBody>
      </p:sp>
      <p:sp>
        <p:nvSpPr>
          <p:cNvPr id="283653" name="Text Box 5">
            <a:extLst>
              <a:ext uri="{FF2B5EF4-FFF2-40B4-BE49-F238E27FC236}">
                <a16:creationId xmlns:a16="http://schemas.microsoft.com/office/drawing/2014/main" id="{E989801D-EB4B-034C-A72F-537BE9EA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895975"/>
            <a:ext cx="6399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算法的时间复杂度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Symbol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T(n)=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(n)+ O(n)+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)+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(n)+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(n)+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(m)+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(m) =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(m+n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0419" name="Slide Number Placeholder 1">
            <a:extLst>
              <a:ext uri="{FF2B5EF4-FFF2-40B4-BE49-F238E27FC236}">
                <a16:creationId xmlns:a16="http://schemas.microsoft.com/office/drawing/2014/main" id="{B2F8ED27-93C8-6746-8F25-C154178D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89D5D5-E43E-D84A-88CF-8F199100074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8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4">
            <a:extLst>
              <a:ext uri="{FF2B5EF4-FFF2-40B4-BE49-F238E27FC236}">
                <a16:creationId xmlns:a16="http://schemas.microsoft.com/office/drawing/2014/main" id="{0D79A6FC-28EE-C44E-AEEB-D99E7C56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674813"/>
            <a:ext cx="2343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37" name="Picture 5">
            <a:extLst>
              <a:ext uri="{FF2B5EF4-FFF2-40B4-BE49-F238E27FC236}">
                <a16:creationId xmlns:a16="http://schemas.microsoft.com/office/drawing/2014/main" id="{13A280BB-6658-6641-B9CC-AB20CAA0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1598613"/>
            <a:ext cx="28146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38" name="Picture 6">
            <a:extLst>
              <a:ext uri="{FF2B5EF4-FFF2-40B4-BE49-F238E27FC236}">
                <a16:creationId xmlns:a16="http://schemas.microsoft.com/office/drawing/2014/main" id="{E0B5CEEB-1549-4D44-AD76-A21E3A0E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351213"/>
            <a:ext cx="2684463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39" name="Picture 7">
            <a:extLst>
              <a:ext uri="{FF2B5EF4-FFF2-40B4-BE49-F238E27FC236}">
                <a16:creationId xmlns:a16="http://schemas.microsoft.com/office/drawing/2014/main" id="{817B82BB-A6CE-D14B-B252-A3EB5233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3503613"/>
            <a:ext cx="23431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40" name="Picture 8">
            <a:extLst>
              <a:ext uri="{FF2B5EF4-FFF2-40B4-BE49-F238E27FC236}">
                <a16:creationId xmlns:a16="http://schemas.microsoft.com/office/drawing/2014/main" id="{A06A1F97-AA98-464E-8DB9-B45878E7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5256213"/>
            <a:ext cx="23463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41" name="Picture 9">
            <a:extLst>
              <a:ext uri="{FF2B5EF4-FFF2-40B4-BE49-F238E27FC236}">
                <a16:creationId xmlns:a16="http://schemas.microsoft.com/office/drawing/2014/main" id="{676249DD-D12F-6D43-ABDD-BD3518D5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5103813"/>
            <a:ext cx="23431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042" name="AutoShape 10">
            <a:extLst>
              <a:ext uri="{FF2B5EF4-FFF2-40B4-BE49-F238E27FC236}">
                <a16:creationId xmlns:a16="http://schemas.microsoft.com/office/drawing/2014/main" id="{B0835FC3-2746-8647-860B-BCD97D84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228441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300043" name="AutoShape 11">
            <a:extLst>
              <a:ext uri="{FF2B5EF4-FFF2-40B4-BE49-F238E27FC236}">
                <a16:creationId xmlns:a16="http://schemas.microsoft.com/office/drawing/2014/main" id="{0CB224A1-6128-904F-8DFF-B4754EBE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228441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300044" name="AutoShape 12">
            <a:extLst>
              <a:ext uri="{FF2B5EF4-FFF2-40B4-BE49-F238E27FC236}">
                <a16:creationId xmlns:a16="http://schemas.microsoft.com/office/drawing/2014/main" id="{B7689EEE-EE1F-7848-87C2-E8E6D595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411321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300045" name="AutoShape 13">
            <a:extLst>
              <a:ext uri="{FF2B5EF4-FFF2-40B4-BE49-F238E27FC236}">
                <a16:creationId xmlns:a16="http://schemas.microsoft.com/office/drawing/2014/main" id="{ED9CE4F4-7D2B-2B4F-9C41-958C4D86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411321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300046" name="AutoShape 14">
            <a:extLst>
              <a:ext uri="{FF2B5EF4-FFF2-40B4-BE49-F238E27FC236}">
                <a16:creationId xmlns:a16="http://schemas.microsoft.com/office/drawing/2014/main" id="{A0B5CA2B-60C4-084D-A2B6-671602DC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578961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-122"/>
            </a:endParaRPr>
          </a:p>
        </p:txBody>
      </p:sp>
      <p:sp>
        <p:nvSpPr>
          <p:cNvPr id="123916" name="Slide Number Placeholder 1">
            <a:extLst>
              <a:ext uri="{FF2B5EF4-FFF2-40B4-BE49-F238E27FC236}">
                <a16:creationId xmlns:a16="http://schemas.microsoft.com/office/drawing/2014/main" id="{34BCC32E-4505-0942-AF7F-6DA9FD8B5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C904EC-0383-F64E-885F-5344E8AD0F45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24945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2" grpId="0" animBg="1"/>
      <p:bldP spid="300043" grpId="0" animBg="1"/>
      <p:bldP spid="300044" grpId="0" animBg="1"/>
      <p:bldP spid="300045" grpId="0" animBg="1"/>
      <p:bldP spid="3000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>
            <a:extLst>
              <a:ext uri="{FF2B5EF4-FFF2-40B4-BE49-F238E27FC236}">
                <a16:creationId xmlns:a16="http://schemas.microsoft.com/office/drawing/2014/main" id="{E297F15E-C01B-9540-8A42-0EB53570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练习</a:t>
            </a:r>
          </a:p>
        </p:txBody>
      </p:sp>
      <p:sp>
        <p:nvSpPr>
          <p:cNvPr id="107522" name="幻灯片编号占位符 3">
            <a:extLst>
              <a:ext uri="{FF2B5EF4-FFF2-40B4-BE49-F238E27FC236}">
                <a16:creationId xmlns:a16="http://schemas.microsoft.com/office/drawing/2014/main" id="{3323E016-BED9-E343-BA9E-BEFC9AC9F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3B235F-3EC2-ED40-9F39-5CCE83FA8C3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/>
          </a:p>
        </p:txBody>
      </p:sp>
      <p:pic>
        <p:nvPicPr>
          <p:cNvPr id="107523" name="Picture 6">
            <a:extLst>
              <a:ext uri="{FF2B5EF4-FFF2-40B4-BE49-F238E27FC236}">
                <a16:creationId xmlns:a16="http://schemas.microsoft.com/office/drawing/2014/main" id="{AFC1C754-E7BF-9345-A7F8-0670E41A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6" y="3080062"/>
            <a:ext cx="37338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AB4F5E-02D5-6B48-99A5-C9D715E036B0}"/>
              </a:ext>
            </a:extLst>
          </p:cNvPr>
          <p:cNvSpPr/>
          <p:nvPr/>
        </p:nvSpPr>
        <p:spPr>
          <a:xfrm>
            <a:off x="138896" y="1999698"/>
            <a:ext cx="884788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CN" sz="2800" dirty="0"/>
              <a:t>分别</a:t>
            </a:r>
            <a:r>
              <a:rPr lang="zh-CN" altLang="en-US" sz="2800" dirty="0"/>
              <a:t>用</a:t>
            </a:r>
            <a:r>
              <a:rPr lang="en-US" altLang="zh-CN" sz="2800" b="1" dirty="0">
                <a:solidFill>
                  <a:srgbClr val="3366FF"/>
                </a:solidFill>
                <a:latin typeface="+mn-ea"/>
              </a:rPr>
              <a:t>Prim</a:t>
            </a:r>
            <a:r>
              <a:rPr lang="zh-CN" altLang="en-US" sz="2800" b="1" dirty="0">
                <a:solidFill>
                  <a:srgbClr val="3366FF"/>
                </a:solidFill>
                <a:latin typeface="+mn-ea"/>
              </a:rPr>
              <a:t>算法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b="1" dirty="0">
                <a:solidFill>
                  <a:srgbClr val="3366FF"/>
                </a:solidFill>
                <a:latin typeface="+mn-ea"/>
              </a:rPr>
              <a:t>Kruskal</a:t>
            </a:r>
            <a:r>
              <a:rPr lang="zh-CN" altLang="en-US" sz="2800" b="1" dirty="0">
                <a:solidFill>
                  <a:srgbClr val="3366FF"/>
                </a:solidFill>
                <a:latin typeface="+mn-ea"/>
              </a:rPr>
              <a:t>算法</a:t>
            </a:r>
            <a:r>
              <a:rPr lang="zh-CN" altLang="en-US" sz="2800" b="1" dirty="0">
                <a:latin typeface="+mn-ea"/>
              </a:rPr>
              <a:t>找出下图的</a:t>
            </a:r>
            <a:r>
              <a:rPr lang="zh-CN" altLang="en-US" sz="2800" b="1" dirty="0" smtClean="0">
                <a:latin typeface="+mn-ea"/>
              </a:rPr>
              <a:t>最小生成树</a:t>
            </a:r>
            <a:endParaRPr lang="en-US" altLang="zh-CN" sz="2800" b="1" dirty="0">
              <a:latin typeface="+mn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289729" y="3782967"/>
            <a:ext cx="3504841" cy="1510428"/>
            <a:chOff x="4576841" y="2994337"/>
            <a:chExt cx="4366137" cy="1905000"/>
          </a:xfrm>
        </p:grpSpPr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4576841" y="2994337"/>
              <a:ext cx="581025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Oval 5"/>
            <p:cNvSpPr>
              <a:spLocks noChangeArrowheads="1"/>
            </p:cNvSpPr>
            <p:nvPr/>
          </p:nvSpPr>
          <p:spPr bwMode="auto">
            <a:xfrm>
              <a:off x="6161166" y="2994337"/>
              <a:ext cx="673100" cy="45720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Oval 6"/>
            <p:cNvSpPr>
              <a:spLocks noChangeArrowheads="1"/>
            </p:cNvSpPr>
            <p:nvPr/>
          </p:nvSpPr>
          <p:spPr bwMode="auto">
            <a:xfrm>
              <a:off x="6856492" y="3489637"/>
              <a:ext cx="628650" cy="45720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314328" y="3101104"/>
              <a:ext cx="628650" cy="45720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Oval 9"/>
            <p:cNvSpPr>
              <a:spLocks noChangeArrowheads="1"/>
            </p:cNvSpPr>
            <p:nvPr/>
          </p:nvSpPr>
          <p:spPr bwMode="auto">
            <a:xfrm>
              <a:off x="6161166" y="4442137"/>
              <a:ext cx="673100" cy="45720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Oval 10"/>
            <p:cNvSpPr>
              <a:spLocks noChangeArrowheads="1"/>
            </p:cNvSpPr>
            <p:nvPr/>
          </p:nvSpPr>
          <p:spPr bwMode="auto">
            <a:xfrm>
              <a:off x="4857530" y="3946837"/>
              <a:ext cx="581025" cy="45720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7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5" name="AutoShape 11"/>
            <p:cNvCxnSpPr>
              <a:cxnSpLocks noChangeShapeType="1"/>
              <a:stCxn id="89" idx="6"/>
              <a:endCxn id="90" idx="2"/>
            </p:cNvCxnSpPr>
            <p:nvPr/>
          </p:nvCxnSpPr>
          <p:spPr bwMode="auto">
            <a:xfrm>
              <a:off x="5172154" y="3222937"/>
              <a:ext cx="974725" cy="0"/>
            </a:xfrm>
            <a:prstGeom prst="straightConnector1">
              <a:avLst/>
            </a:prstGeom>
            <a:noFill/>
            <a:ln w="28575">
              <a:solidFill>
                <a:srgbClr val="007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14"/>
            <p:cNvCxnSpPr>
              <a:cxnSpLocks noChangeShapeType="1"/>
              <a:stCxn id="93" idx="2"/>
              <a:endCxn id="94" idx="6"/>
            </p:cNvCxnSpPr>
            <p:nvPr/>
          </p:nvCxnSpPr>
          <p:spPr bwMode="auto">
            <a:xfrm flipH="1" flipV="1">
              <a:off x="5438555" y="4175437"/>
              <a:ext cx="722611" cy="495300"/>
            </a:xfrm>
            <a:prstGeom prst="straightConnector1">
              <a:avLst/>
            </a:prstGeom>
            <a:noFill/>
            <a:ln w="28575">
              <a:solidFill>
                <a:srgbClr val="007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17"/>
            <p:cNvCxnSpPr>
              <a:cxnSpLocks noChangeShapeType="1"/>
              <a:stCxn id="93" idx="0"/>
              <a:endCxn id="90" idx="4"/>
            </p:cNvCxnSpPr>
            <p:nvPr/>
          </p:nvCxnSpPr>
          <p:spPr bwMode="auto">
            <a:xfrm flipV="1">
              <a:off x="6497716" y="3465825"/>
              <a:ext cx="0" cy="962025"/>
            </a:xfrm>
            <a:prstGeom prst="straightConnector1">
              <a:avLst/>
            </a:prstGeom>
            <a:noFill/>
            <a:ln w="28575">
              <a:solidFill>
                <a:srgbClr val="007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8"/>
            <p:cNvCxnSpPr>
              <a:cxnSpLocks noChangeShapeType="1"/>
              <a:stCxn id="93" idx="6"/>
              <a:endCxn id="92" idx="4"/>
            </p:cNvCxnSpPr>
            <p:nvPr/>
          </p:nvCxnSpPr>
          <p:spPr bwMode="auto">
            <a:xfrm flipV="1">
              <a:off x="6834266" y="3558304"/>
              <a:ext cx="1794387" cy="1112433"/>
            </a:xfrm>
            <a:prstGeom prst="straightConnector1">
              <a:avLst/>
            </a:prstGeom>
            <a:noFill/>
            <a:ln w="28575">
              <a:solidFill>
                <a:srgbClr val="007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19"/>
            <p:cNvCxnSpPr>
              <a:cxnSpLocks noChangeShapeType="1"/>
              <a:stCxn id="92" idx="3"/>
              <a:endCxn id="91" idx="6"/>
            </p:cNvCxnSpPr>
            <p:nvPr/>
          </p:nvCxnSpPr>
          <p:spPr bwMode="auto">
            <a:xfrm flipH="1">
              <a:off x="7485142" y="3491349"/>
              <a:ext cx="921250" cy="226888"/>
            </a:xfrm>
            <a:prstGeom prst="straightConnector1">
              <a:avLst/>
            </a:prstGeom>
            <a:noFill/>
            <a:ln w="28575">
              <a:solidFill>
                <a:srgbClr val="007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382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幻灯片编号占位符 4">
            <a:extLst>
              <a:ext uri="{FF2B5EF4-FFF2-40B4-BE49-F238E27FC236}">
                <a16:creationId xmlns:a16="http://schemas.microsoft.com/office/drawing/2014/main" id="{63531A41-07DC-4D4F-B04A-D27A5D12A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2F4C0-3766-2446-89D5-1EA7D2BCC7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252F81F-BCE5-734D-AB1F-4EFE6A8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27697"/>
            <a:ext cx="45275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算法设计与分析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878312-0894-E146-9AC9-1502E0E34978}"/>
              </a:ext>
            </a:extLst>
          </p:cNvPr>
          <p:cNvSpPr txBox="1">
            <a:spLocks/>
          </p:cNvSpPr>
          <p:nvPr/>
        </p:nvSpPr>
        <p:spPr bwMode="auto">
          <a:xfrm>
            <a:off x="743315" y="1784747"/>
            <a:ext cx="726099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altLang="zh-CN" b="1" kern="0" dirty="0" err="1" smtClean="0">
                <a:solidFill>
                  <a:srgbClr val="333399"/>
                </a:solidFill>
              </a:rPr>
              <a:t>图的遍历</a:t>
            </a:r>
            <a:endParaRPr lang="en-CN" altLang="zh-CN" b="1" kern="0" dirty="0">
              <a:solidFill>
                <a:srgbClr val="333399"/>
              </a:solidFill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C0B9E59-8F7A-EF46-8ADB-8690F36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71988"/>
            <a:ext cx="4764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5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                 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武汉大学国家网络安全学院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李雨晴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2062AFE8-F9C7-EF40-B82F-034224C79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2159000"/>
            <a:ext cx="8442138" cy="52181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图的遍历</a:t>
            </a:r>
            <a:r>
              <a:rPr lang="zh-CN" altLang="en-US" dirty="0"/>
              <a:t>是求解图问题的基础。</a:t>
            </a:r>
          </a:p>
          <a:p>
            <a:r>
              <a:rPr lang="zh-CN" altLang="en-US" dirty="0"/>
              <a:t>和树的遍历类似，图的遍历希望从图中某一顶点出发，对其余各个顶点都访问一次，但比树的遍历要复杂得多。</a:t>
            </a:r>
          </a:p>
          <a:p>
            <a:r>
              <a:rPr lang="zh-CN" altLang="en-US" dirty="0"/>
              <a:t>图的任一顶点都有可能和其余顶点相邻接，因此在访问了某顶点后，可能沿着某条路径搜索以后，又回到该顶点。</a:t>
            </a:r>
          </a:p>
        </p:txBody>
      </p:sp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8BDB8C34-F681-5848-9F76-B4A325F50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4CAC2-C889-214B-B14B-B8A92BECF75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4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B8DD85D-88BB-844F-A1EB-05829216D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561" y="2010597"/>
            <a:ext cx="8324202" cy="41148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通常有两种遍历图的方法：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深度优先搜索、广度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优先搜索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。他们都适合于无向图和有向图。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重点内容是介绍两种图遍历算法，并学习图遍历算法的一些应用。</a:t>
            </a:r>
          </a:p>
          <a:p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C925FF8-F5BC-214B-B07C-0B8F97124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F90A0-CA0A-334B-A11C-279923A776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</p:spPr>
        <p:txBody>
          <a:bodyPr/>
          <a:lstStyle/>
          <a:p>
            <a:r>
              <a:rPr lang="zh-CN" altLang="en-US" dirty="0"/>
              <a:t>图的两种遍历方法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06117277-7D24-6A44-9E84-A11DA2AA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2114550"/>
            <a:ext cx="7772400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深度优先搜索</a:t>
            </a:r>
            <a:r>
              <a:rPr lang="en-US" altLang="zh-CN" dirty="0">
                <a:latin typeface="Times New Roman" panose="02020603050405020304" pitchFamily="18" charset="0"/>
              </a:rPr>
              <a:t>(Depth-First Search, DFS)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宽度优先搜索</a:t>
            </a:r>
            <a:r>
              <a:rPr lang="en-US" altLang="zh-CN" dirty="0">
                <a:latin typeface="Times New Roman" panose="02020603050405020304" pitchFamily="18" charset="0"/>
              </a:rPr>
              <a:t>(Breadth-First Search, BFS)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图的两种遍历方法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E4DC7D79-774A-8745-AC09-73B268D47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EA0C7A-110B-924C-B4A5-F180320700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7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0CDAC7-41DC-F540-91B4-D46A4A7F1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85738"/>
            <a:ext cx="7793037" cy="14620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深度优先搜索(</a:t>
            </a:r>
            <a:r>
              <a:rPr lang="en-US" altLang="zh-CN" dirty="0">
                <a:latin typeface="Times New Roman" panose="02020603050405020304" pitchFamily="18" charset="0"/>
              </a:rPr>
              <a:t>DFS)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78BACD6-A312-B542-9C55-D78A58881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2233613"/>
            <a:ext cx="7772400" cy="4114800"/>
          </a:xfrm>
        </p:spPr>
        <p:txBody>
          <a:bodyPr/>
          <a:lstStyle/>
          <a:p>
            <a:pPr marL="419100" indent="-419100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给定有向或是无向图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(V,E)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DFS</a:t>
            </a:r>
            <a:r>
              <a:rPr lang="zh-CN" altLang="en-US" sz="2000" dirty="0">
                <a:latin typeface="Times New Roman" panose="02020603050405020304" pitchFamily="18" charset="0"/>
              </a:rPr>
              <a:t>工作过程如下：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   </a:t>
            </a:r>
            <a:r>
              <a:rPr lang="zh-CN" altLang="en-US" sz="2000" dirty="0">
                <a:latin typeface="Times New Roman" panose="02020603050405020304" pitchFamily="18" charset="0"/>
              </a:rPr>
              <a:t>将所有的顶点标记为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”unvisited”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   </a:t>
            </a:r>
            <a:r>
              <a:rPr lang="zh-CN" altLang="en-US" sz="2000" dirty="0">
                <a:latin typeface="Times New Roman" panose="02020603050405020304" pitchFamily="18" charset="0"/>
              </a:rPr>
              <a:t>选择一个起始顶点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不妨称为</a:t>
            </a:r>
            <a:r>
              <a:rPr lang="en-US" altLang="zh-CN" sz="2000" dirty="0">
                <a:latin typeface="Times New Roman" panose="02020603050405020304" pitchFamily="18" charset="0"/>
              </a:rPr>
              <a:t>v ∈V,</a:t>
            </a:r>
            <a:r>
              <a:rPr lang="zh-CN" altLang="en-US" sz="2000" dirty="0">
                <a:latin typeface="Times New Roman" panose="02020603050405020304" pitchFamily="18" charset="0"/>
              </a:rPr>
              <a:t>并将之标记为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3.   </a:t>
            </a:r>
            <a:r>
              <a:rPr lang="zh-CN" altLang="en-US" sz="2000" dirty="0">
                <a:latin typeface="Times New Roman" panose="02020603050405020304" pitchFamily="18" charset="0"/>
              </a:rPr>
              <a:t>选择与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相邻的任一顶点，不妨称之为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/>
              <a:t>.   </a:t>
            </a:r>
            <a:r>
              <a:rPr lang="zh-CN" altLang="en-US" sz="2000" dirty="0"/>
              <a:t>继续选择一个与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相邻且未被访问的顶点作为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；将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。继续选择与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相邻且未被访问的顶点。</a:t>
            </a:r>
          </a:p>
          <a:p>
            <a:pPr marL="419100" indent="-419100">
              <a:buFont typeface="Wingdings" pitchFamily="2" charset="2"/>
              <a:buAutoNum type="arabicPeriod" startAt="5"/>
            </a:pPr>
            <a:r>
              <a:rPr lang="zh-CN" altLang="en-US" sz="2000" dirty="0">
                <a:latin typeface="Times New Roman" panose="02020603050405020304" pitchFamily="18" charset="0"/>
              </a:rPr>
              <a:t>此过程一直进行，直到发现一个顶点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，邻接于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的所有顶点都已经被标记为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。此时，返回到最近访问的顶点，不妨称之为</a:t>
            </a:r>
            <a:r>
              <a:rPr lang="en-US" altLang="zh-CN" sz="2000" dirty="0">
                <a:latin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</a:rPr>
              <a:t>，然后访问和</a:t>
            </a:r>
            <a:r>
              <a:rPr lang="en-US" altLang="zh-CN" sz="2000" dirty="0">
                <a:latin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相邻且标记为</a:t>
            </a:r>
            <a:r>
              <a:rPr lang="en-US" altLang="zh-CN" sz="2000" dirty="0">
                <a:latin typeface="Times New Roman" panose="02020603050405020304" pitchFamily="18" charset="0"/>
              </a:rPr>
              <a:t>”unvisited”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的顶点。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6.    </a:t>
            </a:r>
            <a:r>
              <a:rPr lang="zh-CN" altLang="en-US" sz="2000" dirty="0">
                <a:latin typeface="Times New Roman" panose="02020603050405020304" pitchFamily="18" charset="0"/>
              </a:rPr>
              <a:t>上述过程一直进行，直到返回到起始顶点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。 </a:t>
            </a:r>
          </a:p>
          <a:p>
            <a:pPr marL="419100" indent="-419100">
              <a:buFont typeface="Wingdings" pitchFamily="2" charset="2"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07" name="Slide Number Placeholder 1">
            <a:extLst>
              <a:ext uri="{FF2B5EF4-FFF2-40B4-BE49-F238E27FC236}">
                <a16:creationId xmlns:a16="http://schemas.microsoft.com/office/drawing/2014/main" id="{D4C538E9-8AA2-C943-B38F-29E16AAF5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94A557-48A0-8A4E-8107-490BE0411A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FC741E58-CAD0-0142-ADCB-8D6FB3FD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40" name="Oval 7">
            <a:extLst>
              <a:ext uri="{FF2B5EF4-FFF2-40B4-BE49-F238E27FC236}">
                <a16:creationId xmlns:a16="http://schemas.microsoft.com/office/drawing/2014/main" id="{C7333190-CFAE-6D43-879C-472B910A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6241" name="Oval 8">
            <a:extLst>
              <a:ext uri="{FF2B5EF4-FFF2-40B4-BE49-F238E27FC236}">
                <a16:creationId xmlns:a16="http://schemas.microsoft.com/office/drawing/2014/main" id="{AB507CA4-529D-5E42-B156-49EBD9D8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6242" name="Oval 9">
            <a:extLst>
              <a:ext uri="{FF2B5EF4-FFF2-40B4-BE49-F238E27FC236}">
                <a16:creationId xmlns:a16="http://schemas.microsoft.com/office/drawing/2014/main" id="{15D18F99-FECD-A84A-8953-F3E60B39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6243" name="Oval 10">
            <a:extLst>
              <a:ext uri="{FF2B5EF4-FFF2-40B4-BE49-F238E27FC236}">
                <a16:creationId xmlns:a16="http://schemas.microsoft.com/office/drawing/2014/main" id="{6C755127-F827-1443-AF7D-0668889E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7031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6244" name="Oval 11">
            <a:extLst>
              <a:ext uri="{FF2B5EF4-FFF2-40B4-BE49-F238E27FC236}">
                <a16:creationId xmlns:a16="http://schemas.microsoft.com/office/drawing/2014/main" id="{03B6464F-C8F4-8E4B-AEDD-1FAB9B12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4303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sp>
        <p:nvSpPr>
          <p:cNvPr id="23559" name="Freeform 12">
            <a:extLst>
              <a:ext uri="{FF2B5EF4-FFF2-40B4-BE49-F238E27FC236}">
                <a16:creationId xmlns:a16="http://schemas.microsoft.com/office/drawing/2014/main" id="{A88744F1-017E-1D43-AA2A-C0F39263E3A1}"/>
              </a:ext>
            </a:extLst>
          </p:cNvPr>
          <p:cNvSpPr>
            <a:spLocks/>
          </p:cNvSpPr>
          <p:nvPr/>
        </p:nvSpPr>
        <p:spPr bwMode="auto">
          <a:xfrm>
            <a:off x="663575" y="2990483"/>
            <a:ext cx="630238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0" name="Freeform 13">
            <a:extLst>
              <a:ext uri="{FF2B5EF4-FFF2-40B4-BE49-F238E27FC236}">
                <a16:creationId xmlns:a16="http://schemas.microsoft.com/office/drawing/2014/main" id="{0235270F-1493-9347-A755-9E713BEEA683}"/>
              </a:ext>
            </a:extLst>
          </p:cNvPr>
          <p:cNvSpPr>
            <a:spLocks/>
          </p:cNvSpPr>
          <p:nvPr/>
        </p:nvSpPr>
        <p:spPr bwMode="auto">
          <a:xfrm>
            <a:off x="788988" y="3782646"/>
            <a:ext cx="503237" cy="1587"/>
          </a:xfrm>
          <a:custGeom>
            <a:avLst/>
            <a:gdLst>
              <a:gd name="T0" fmla="*/ 0 w 317"/>
              <a:gd name="T1" fmla="*/ 0 h 1"/>
              <a:gd name="T2" fmla="*/ 2147483646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1" name="Line 14">
            <a:extLst>
              <a:ext uri="{FF2B5EF4-FFF2-40B4-BE49-F238E27FC236}">
                <a16:creationId xmlns:a16="http://schemas.microsoft.com/office/drawing/2014/main" id="{779C98F4-3C6F-CC4A-9C65-CD6656B7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13" y="3782646"/>
            <a:ext cx="5032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2" name="Freeform 15">
            <a:extLst>
              <a:ext uri="{FF2B5EF4-FFF2-40B4-BE49-F238E27FC236}">
                <a16:creationId xmlns:a16="http://schemas.microsoft.com/office/drawing/2014/main" id="{F9E7AD24-C6E4-BE42-96AC-7F5AE4D93419}"/>
              </a:ext>
            </a:extLst>
          </p:cNvPr>
          <p:cNvSpPr>
            <a:spLocks/>
          </p:cNvSpPr>
          <p:nvPr/>
        </p:nvSpPr>
        <p:spPr bwMode="auto">
          <a:xfrm>
            <a:off x="669925" y="3973146"/>
            <a:ext cx="623888" cy="601662"/>
          </a:xfrm>
          <a:custGeom>
            <a:avLst/>
            <a:gdLst>
              <a:gd name="T0" fmla="*/ 0 w 393"/>
              <a:gd name="T1" fmla="*/ 0 h 379"/>
              <a:gd name="T2" fmla="*/ 2147483646 w 393"/>
              <a:gd name="T3" fmla="*/ 2147483646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3" name="Line 17">
            <a:extLst>
              <a:ext uri="{FF2B5EF4-FFF2-40B4-BE49-F238E27FC236}">
                <a16:creationId xmlns:a16="http://schemas.microsoft.com/office/drawing/2014/main" id="{CA82CDF2-68A5-5F45-8CFA-1242F0F14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13" y="2990483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4" name="Freeform 18">
            <a:extLst>
              <a:ext uri="{FF2B5EF4-FFF2-40B4-BE49-F238E27FC236}">
                <a16:creationId xmlns:a16="http://schemas.microsoft.com/office/drawing/2014/main" id="{0007D715-9B42-3643-A4D7-66114482F2A6}"/>
              </a:ext>
            </a:extLst>
          </p:cNvPr>
          <p:cNvSpPr>
            <a:spLocks/>
          </p:cNvSpPr>
          <p:nvPr/>
        </p:nvSpPr>
        <p:spPr bwMode="auto">
          <a:xfrm>
            <a:off x="1725613" y="3973146"/>
            <a:ext cx="620712" cy="603250"/>
          </a:xfrm>
          <a:custGeom>
            <a:avLst/>
            <a:gdLst>
              <a:gd name="T0" fmla="*/ 0 w 391"/>
              <a:gd name="T1" fmla="*/ 2147483646 h 380"/>
              <a:gd name="T2" fmla="*/ 2147483646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5" name="Line 19">
            <a:extLst>
              <a:ext uri="{FF2B5EF4-FFF2-40B4-BE49-F238E27FC236}">
                <a16:creationId xmlns:a16="http://schemas.microsoft.com/office/drawing/2014/main" id="{2696ABA6-B0FB-5D4D-AAD2-491E806BE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3998546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6" name="Line 20">
            <a:extLst>
              <a:ext uri="{FF2B5EF4-FFF2-40B4-BE49-F238E27FC236}">
                <a16:creationId xmlns:a16="http://schemas.microsoft.com/office/drawing/2014/main" id="{26AF3BC0-9AA5-9848-AD87-8A3B36595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3134946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7" name="Text Box 85">
            <a:extLst>
              <a:ext uri="{FF2B5EF4-FFF2-40B4-BE49-F238E27FC236}">
                <a16:creationId xmlns:a16="http://schemas.microsoft.com/office/drawing/2014/main" id="{D96CEAE4-B906-1240-8408-E441EEDD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291745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=2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DFS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序列：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CC2A5410-9906-7144-BAE5-43FE27F1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3417521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E2D3C1A1-7A48-664D-BC85-744820CD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3417521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962B2ED6-CBD2-DF42-92A6-5319EFDC4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417521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33BD7100-D70F-EE47-9773-16398B09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3417521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1F41AA54-D697-2840-BE0F-9F593BA7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3417521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957696F8-D072-4D44-AD52-B181CC62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917583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遍历过程结束</a:t>
            </a:r>
          </a:p>
        </p:txBody>
      </p:sp>
      <p:sp>
        <p:nvSpPr>
          <p:cNvPr id="112" name="Freeform 12">
            <a:extLst>
              <a:ext uri="{FF2B5EF4-FFF2-40B4-BE49-F238E27FC236}">
                <a16:creationId xmlns:a16="http://schemas.microsoft.com/office/drawing/2014/main" id="{B558D315-A7AB-D14D-8802-ABB0ACA8B11D}"/>
              </a:ext>
            </a:extLst>
          </p:cNvPr>
          <p:cNvSpPr>
            <a:spLocks/>
          </p:cNvSpPr>
          <p:nvPr/>
        </p:nvSpPr>
        <p:spPr bwMode="auto">
          <a:xfrm>
            <a:off x="617538" y="2917458"/>
            <a:ext cx="630237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B440390B-908B-0D4F-9973-98752051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293015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4" name="Line 14">
            <a:extLst>
              <a:ext uri="{FF2B5EF4-FFF2-40B4-BE49-F238E27FC236}">
                <a16:creationId xmlns:a16="http://schemas.microsoft.com/office/drawing/2014/main" id="{4E77D4C2-0FB7-1F43-B2B6-1E64BAFEC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3703271"/>
            <a:ext cx="50323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9EB13665-9BB9-B447-8B5C-6F351A908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4022358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6" name="Line 19">
            <a:extLst>
              <a:ext uri="{FF2B5EF4-FFF2-40B4-BE49-F238E27FC236}">
                <a16:creationId xmlns:a16="http://schemas.microsoft.com/office/drawing/2014/main" id="{CED4CBF5-CE82-6645-92F5-BE43CA7C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450" y="400965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7" name="Line 14">
            <a:extLst>
              <a:ext uri="{FF2B5EF4-FFF2-40B4-BE49-F238E27FC236}">
                <a16:creationId xmlns:a16="http://schemas.microsoft.com/office/drawing/2014/main" id="{DF6338DB-E41E-FE43-9930-167365A8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963" y="3858846"/>
            <a:ext cx="5032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8" name="Line 17">
            <a:extLst>
              <a:ext uri="{FF2B5EF4-FFF2-40B4-BE49-F238E27FC236}">
                <a16:creationId xmlns:a16="http://schemas.microsoft.com/office/drawing/2014/main" id="{646FCF19-D435-C344-8637-3D8C8B872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3098433"/>
            <a:ext cx="584200" cy="533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9" name="Freeform 12">
            <a:extLst>
              <a:ext uri="{FF2B5EF4-FFF2-40B4-BE49-F238E27FC236}">
                <a16:creationId xmlns:a16="http://schemas.microsoft.com/office/drawing/2014/main" id="{A71D73FE-877F-B144-BECE-3F4FA38D533B}"/>
              </a:ext>
            </a:extLst>
          </p:cNvPr>
          <p:cNvSpPr>
            <a:spLocks/>
          </p:cNvSpPr>
          <p:nvPr/>
        </p:nvSpPr>
        <p:spPr bwMode="auto">
          <a:xfrm>
            <a:off x="709613" y="3060333"/>
            <a:ext cx="630237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0" name="Oval 7">
            <a:extLst>
              <a:ext uri="{FF2B5EF4-FFF2-40B4-BE49-F238E27FC236}">
                <a16:creationId xmlns:a16="http://schemas.microsoft.com/office/drawing/2014/main" id="{03E526C7-154A-2B47-8600-67B5D525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121" name="Oval 8">
            <a:extLst>
              <a:ext uri="{FF2B5EF4-FFF2-40B4-BE49-F238E27FC236}">
                <a16:creationId xmlns:a16="http://schemas.microsoft.com/office/drawing/2014/main" id="{A0BC9000-609B-B14E-84D3-54B53363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122" name="Oval 9">
            <a:extLst>
              <a:ext uri="{FF2B5EF4-FFF2-40B4-BE49-F238E27FC236}">
                <a16:creationId xmlns:a16="http://schemas.microsoft.com/office/drawing/2014/main" id="{51202953-443B-5044-8553-443B90D1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5667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123" name="Oval 10">
            <a:extLst>
              <a:ext uri="{FF2B5EF4-FFF2-40B4-BE49-F238E27FC236}">
                <a16:creationId xmlns:a16="http://schemas.microsoft.com/office/drawing/2014/main" id="{7A564071-6890-F644-B502-86118184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27031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124" name="Oval 11">
            <a:extLst>
              <a:ext uri="{FF2B5EF4-FFF2-40B4-BE49-F238E27FC236}">
                <a16:creationId xmlns:a16="http://schemas.microsoft.com/office/drawing/2014/main" id="{2D5D4F03-E6E0-8349-9914-9BD841E3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430346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0A3938A-D92F-6F41-90C4-67AD0078FACB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4346208"/>
            <a:ext cx="6357937" cy="747713"/>
            <a:chOff x="2214546" y="5286388"/>
            <a:chExt cx="6357982" cy="747417"/>
          </a:xfrm>
        </p:grpSpPr>
        <p:sp>
          <p:nvSpPr>
            <p:cNvPr id="23590" name="TextBox 124">
              <a:extLst>
                <a:ext uri="{FF2B5EF4-FFF2-40B4-BE49-F238E27FC236}">
                  <a16:creationId xmlns:a16="http://schemas.microsoft.com/office/drawing/2014/main" id="{A052E5AE-8EBC-F940-B461-66E2E5680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5572140"/>
              <a:ext cx="63579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DFS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思路：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距离初始顶点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越远越优先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访问！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下箭头 125">
              <a:extLst>
                <a:ext uri="{FF2B5EF4-FFF2-40B4-BE49-F238E27FC236}">
                  <a16:creationId xmlns:a16="http://schemas.microsoft.com/office/drawing/2014/main" id="{09E42B2E-7A9F-CC44-8EA1-BFD848062132}"/>
                </a:ext>
              </a:extLst>
            </p:cNvPr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3589" name="灯片编号占位符 128">
            <a:extLst>
              <a:ext uri="{FF2B5EF4-FFF2-40B4-BE49-F238E27FC236}">
                <a16:creationId xmlns:a16="http://schemas.microsoft.com/office/drawing/2014/main" id="{4950CD08-4198-F94C-91DD-5503EBB5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2313" y="62103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E6FCC-E188-9D41-849E-CD8837873C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D027DDC2-DC42-1A43-8D29-7091FA23BA60}"/>
              </a:ext>
            </a:extLst>
          </p:cNvPr>
          <p:cNvSpPr txBox="1">
            <a:spLocks noChangeArrowheads="1"/>
          </p:cNvSpPr>
          <p:nvPr/>
        </p:nvSpPr>
        <p:spPr>
          <a:xfrm>
            <a:off x="1158081" y="907135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深度优先搜索(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DFS) 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D8EF68DB-748F-2F44-862F-D46149A22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2479675"/>
            <a:ext cx="8229600" cy="3168650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深度优先搜索生成树</a:t>
            </a:r>
            <a:r>
              <a:rPr lang="en-US" altLang="zh-CN" sz="2000" dirty="0">
                <a:latin typeface="Times New Roman" panose="02020603050405020304" pitchFamily="18" charset="0"/>
              </a:rPr>
              <a:t>(depth-first search spanning tree)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深度优先搜索生成森林</a:t>
            </a:r>
            <a:r>
              <a:rPr lang="en-US" altLang="zh-CN" sz="2000" dirty="0">
                <a:latin typeface="Times New Roman" panose="02020603050405020304" pitchFamily="18" charset="0"/>
              </a:rPr>
              <a:t>(depth-first search spanning forest)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predfn</a:t>
            </a:r>
            <a:r>
              <a:rPr lang="zh-CN" altLang="en-US" sz="2000" dirty="0">
                <a:latin typeface="Times New Roman" panose="02020603050405020304" pitchFamily="18" charset="0"/>
              </a:rPr>
              <a:t>：在图的深度优先搜索生成树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森林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中顶点的先序号。所谓先序号，是指按照先序方式访问该生成树，该顶点的序号。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postdfn</a:t>
            </a:r>
            <a:r>
              <a:rPr lang="zh-CN" altLang="en-US" sz="2000" dirty="0">
                <a:latin typeface="Times New Roman" panose="02020603050405020304" pitchFamily="18" charset="0"/>
              </a:rPr>
              <a:t>：在图的深度优先搜索生成树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森林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中顶点的后序号。所谓后序号，是指按照后序方式访问该生成树，该顶点的序号。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对边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进行</a:t>
            </a:r>
            <a:r>
              <a:rPr lang="zh-CN" altLang="en-US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探测</a:t>
            </a:r>
            <a:r>
              <a:rPr lang="zh-CN" altLang="en-US" sz="2000" dirty="0">
                <a:latin typeface="Times New Roman" panose="02020603050405020304" pitchFamily="18" charset="0"/>
              </a:rPr>
              <a:t>的含义是：在调用</a:t>
            </a:r>
            <a:r>
              <a:rPr lang="en-US" altLang="zh-CN" sz="2000" dirty="0" err="1">
                <a:latin typeface="Times New Roman" panose="02020603050405020304" pitchFamily="18" charset="0"/>
              </a:rPr>
              <a:t>dfs</a:t>
            </a:r>
            <a:r>
              <a:rPr lang="en-US" altLang="zh-CN" sz="2000" dirty="0">
                <a:latin typeface="Times New Roman" panose="02020603050405020304" pitchFamily="18" charset="0"/>
              </a:rPr>
              <a:t>(v)</a:t>
            </a:r>
            <a:r>
              <a:rPr lang="zh-CN" altLang="en-US" sz="2000" dirty="0">
                <a:latin typeface="Times New Roman" panose="02020603050405020304" pitchFamily="18" charset="0"/>
              </a:rPr>
              <a:t>的过程中，检查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以测试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是否已经被访问过</a:t>
            </a:r>
            <a:r>
              <a:rPr lang="en-US" altLang="zh-CN" sz="2000" dirty="0">
                <a:latin typeface="Times New Roman" panose="02020603050405020304" pitchFamily="18" charset="0"/>
              </a:rPr>
              <a:t>(”visited”)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2152ED7-19FD-3344-9ACD-3315662EB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85738"/>
            <a:ext cx="7793037" cy="146208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深度优先搜索(</a:t>
            </a:r>
            <a:r>
              <a:rPr lang="en-US" altLang="zh-CN">
                <a:latin typeface="Times New Roman" panose="02020603050405020304" pitchFamily="18" charset="0"/>
              </a:rPr>
              <a:t>DFS)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9DA2481A-450C-F44F-A07D-4A746B53E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775EAC-E7CA-D34B-A7DD-2FD489E06B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2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EC876D88-C085-B546-96AE-7A4137EB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198563"/>
            <a:ext cx="79248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输入：无向图或有向图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G= (V,E)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输出：深度优先搜索树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森林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中每个顶点的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先序号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后序号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predfn←0; postdfn←0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计数器，在使用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解决某些实际问题时用到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for v∈V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  visited[v] ← false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 for v∈V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从一个顶点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出发，可能无法遍历全部顶点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if visited[v] = false  then 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     visited[v] ←true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     predfn←predfn+1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     for (v,w)∈E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      if visited[w]=false then dfs(w)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    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     postdfn←postdfn+1.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10BD0817-2CC3-8942-85B9-F442B34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1410EA-F757-AB4A-B7F5-219F0026AC7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编号占位符 2">
            <a:extLst>
              <a:ext uri="{FF2B5EF4-FFF2-40B4-BE49-F238E27FC236}">
                <a16:creationId xmlns:a16="http://schemas.microsoft.com/office/drawing/2014/main" id="{7A79F214-5B91-494C-B545-90E81430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2382" y="6189663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2CD2DA-5CFA-194C-8DB4-BF708AC57B4C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B1D18D3B-B4CD-3F46-8625-B29FAF72B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70" y="925512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课堂练习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701421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/>
                            <a:t>10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N" sz="1400" kern="12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N" sz="1400" kern="12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701421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/>
                            <a:t>10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81707" t="-360938" r="-1268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7647" t="-360938" r="-196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4">
            <a:extLst>
              <a:ext uri="{FF2B5EF4-FFF2-40B4-BE49-F238E27FC236}">
                <a16:creationId xmlns:a16="http://schemas.microsoft.com/office/drawing/2014/main" id="{2EE04975-4246-FC47-8402-14D73B171CF9}"/>
              </a:ext>
            </a:extLst>
          </p:cNvPr>
          <p:cNvSpPr/>
          <p:nvPr/>
        </p:nvSpPr>
        <p:spPr bwMode="auto">
          <a:xfrm>
            <a:off x="6727213" y="4685376"/>
            <a:ext cx="539496" cy="47076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160DB23-5E6F-0345-936E-CA451376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" y="3292800"/>
            <a:ext cx="2695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18F6482-10E8-2246-BE8F-3E091470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5" y="3292800"/>
            <a:ext cx="3057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4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E356003A-E48E-564B-A04A-43674D88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无向图情形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09D8A9DA-B084-754D-B09D-981A6C557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3051" y="2059781"/>
            <a:ext cx="8229600" cy="1900237"/>
          </a:xfrm>
          <a:noFill/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无向图</a:t>
            </a:r>
            <a:r>
              <a:rPr lang="en-US" altLang="zh-CN" sz="2400" dirty="0">
                <a:latin typeface="Times New Roman" panose="02020603050405020304" pitchFamily="18" charset="0"/>
              </a:rPr>
              <a:t>G= (V,E)</a:t>
            </a:r>
            <a:r>
              <a:rPr lang="zh-CN" altLang="en-US" sz="2400" dirty="0">
                <a:latin typeface="Times New Roman" panose="02020603050405020304" pitchFamily="18" charset="0"/>
              </a:rPr>
              <a:t>，深度优先遍历后，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中的边可以分为如下类型：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树边</a:t>
            </a:r>
            <a:r>
              <a:rPr lang="en-US" altLang="zh-CN" sz="2400" dirty="0">
                <a:latin typeface="Times New Roman" panose="02020603050405020304" pitchFamily="18" charset="0"/>
              </a:rPr>
              <a:t>(Tree edges)</a:t>
            </a:r>
            <a:r>
              <a:rPr lang="zh-CN" altLang="en-US" sz="2400" dirty="0">
                <a:latin typeface="Times New Roman" panose="02020603050405020304" pitchFamily="18" charset="0"/>
              </a:rPr>
              <a:t>－ 深度优先搜索生成树中的边：探测边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是“</a:t>
            </a:r>
            <a:r>
              <a:rPr lang="en-US" altLang="zh-CN" sz="2400" dirty="0">
                <a:latin typeface="Times New Roman" panose="02020603050405020304" pitchFamily="18" charset="0"/>
              </a:rPr>
              <a:t>unvisited”</a:t>
            </a:r>
            <a:r>
              <a:rPr lang="zh-CN" altLang="en-US" sz="2400" dirty="0">
                <a:latin typeface="Times New Roman" panose="02020603050405020304" pitchFamily="18" charset="0"/>
              </a:rPr>
              <a:t>状态，则边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是树边。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回边</a:t>
            </a:r>
            <a:r>
              <a:rPr lang="en-US" altLang="zh-CN" sz="2400" dirty="0">
                <a:latin typeface="Times New Roman" panose="02020603050405020304" pitchFamily="18" charset="0"/>
              </a:rPr>
              <a:t>(Back edges)</a:t>
            </a:r>
            <a:r>
              <a:rPr lang="zh-CN" altLang="en-US" sz="2400" dirty="0"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中除却树边的所有其它边。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E3F28C5D-519B-484D-9584-6AA22B018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45705-781D-734B-A32C-2D5D2CD9E8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Oval 4">
            <a:extLst>
              <a:ext uri="{FF2B5EF4-FFF2-40B4-BE49-F238E27FC236}">
                <a16:creationId xmlns:a16="http://schemas.microsoft.com/office/drawing/2014/main" id="{E9DA3C8A-312D-A94A-88D2-E8D812BC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5638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9EAB142F-25D2-6D47-88AB-6844A01E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59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97AF8A3D-271E-1B49-9DF6-0DFF05D3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4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8015B28D-5730-D34D-8C3D-CBE4D48B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924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BCE72579-A4F5-374A-BA29-AC7E7D6D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6381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40475DA5-F074-DF45-9753-4DD8AF81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559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48138" name="Oval 10">
            <a:extLst>
              <a:ext uri="{FF2B5EF4-FFF2-40B4-BE49-F238E27FC236}">
                <a16:creationId xmlns:a16="http://schemas.microsoft.com/office/drawing/2014/main" id="{F70873D5-02A4-3044-A013-092F1A6E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924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48139" name="Oval 11">
            <a:extLst>
              <a:ext uri="{FF2B5EF4-FFF2-40B4-BE49-F238E27FC236}">
                <a16:creationId xmlns:a16="http://schemas.microsoft.com/office/drawing/2014/main" id="{A1025AD5-C158-A040-96B8-90418DFD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924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48140" name="Oval 12">
            <a:extLst>
              <a:ext uri="{FF2B5EF4-FFF2-40B4-BE49-F238E27FC236}">
                <a16:creationId xmlns:a16="http://schemas.microsoft.com/office/drawing/2014/main" id="{5F07689B-F056-9740-8422-15F351A0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4923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48141" name="Oval 13">
            <a:extLst>
              <a:ext uri="{FF2B5EF4-FFF2-40B4-BE49-F238E27FC236}">
                <a16:creationId xmlns:a16="http://schemas.microsoft.com/office/drawing/2014/main" id="{2215CB7D-D706-F043-8A6F-A580ED49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4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16A2CED4-0141-DC4F-B391-89372F6E9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2851150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8C1B2FE5-11B8-0649-BC84-9266E9EFE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1400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369D7D06-2308-9B42-9717-DE039D0A8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29956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E6EBCD4-66E9-D741-870B-EF4B8EDBF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" y="3211513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7" name="Freeform 19">
            <a:extLst>
              <a:ext uri="{FF2B5EF4-FFF2-40B4-BE49-F238E27FC236}">
                <a16:creationId xmlns:a16="http://schemas.microsoft.com/office/drawing/2014/main" id="{E6740A18-268E-A64A-90DE-BEB07CC4F672}"/>
              </a:ext>
            </a:extLst>
          </p:cNvPr>
          <p:cNvSpPr>
            <a:spLocks/>
          </p:cNvSpPr>
          <p:nvPr/>
        </p:nvSpPr>
        <p:spPr bwMode="auto">
          <a:xfrm>
            <a:off x="2339975" y="3211513"/>
            <a:ext cx="452438" cy="263525"/>
          </a:xfrm>
          <a:custGeom>
            <a:avLst/>
            <a:gdLst>
              <a:gd name="T0" fmla="*/ 0 w 285"/>
              <a:gd name="T1" fmla="*/ 0 h 166"/>
              <a:gd name="T2" fmla="*/ 2147483646 w 285"/>
              <a:gd name="T3" fmla="*/ 2147483646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166">
                <a:moveTo>
                  <a:pt x="0" y="0"/>
                </a:moveTo>
                <a:lnTo>
                  <a:pt x="285" y="16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55EA74CA-E013-2948-8AF3-DDEABCE78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2851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90FF4F91-DEC0-2E4B-8D42-9A6A66C4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2844800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0" name="Freeform 22">
            <a:extLst>
              <a:ext uri="{FF2B5EF4-FFF2-40B4-BE49-F238E27FC236}">
                <a16:creationId xmlns:a16="http://schemas.microsoft.com/office/drawing/2014/main" id="{16FBFA28-A70D-D848-9790-FB6F6F606EAA}"/>
              </a:ext>
            </a:extLst>
          </p:cNvPr>
          <p:cNvSpPr>
            <a:spLocks/>
          </p:cNvSpPr>
          <p:nvPr/>
        </p:nvSpPr>
        <p:spPr bwMode="auto">
          <a:xfrm>
            <a:off x="3189288" y="3243263"/>
            <a:ext cx="333375" cy="266700"/>
          </a:xfrm>
          <a:custGeom>
            <a:avLst/>
            <a:gdLst>
              <a:gd name="T0" fmla="*/ 0 w 210"/>
              <a:gd name="T1" fmla="*/ 2147483646 h 168"/>
              <a:gd name="T2" fmla="*/ 2147483646 w 210"/>
              <a:gd name="T3" fmla="*/ 0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" h="168">
                <a:moveTo>
                  <a:pt x="0" y="168"/>
                </a:moveTo>
                <a:lnTo>
                  <a:pt x="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0E286A9F-53A9-4B45-BC9D-6C1314070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1400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17FAB77C-BA80-1A4B-9192-F69C0823A2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779713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1CF47AAA-352F-7846-B557-558D010C3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195638"/>
            <a:ext cx="5048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2BE090C7-1B72-534E-9A0F-D83C91F55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9241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5" name="Oval 27">
            <a:extLst>
              <a:ext uri="{FF2B5EF4-FFF2-40B4-BE49-F238E27FC236}">
                <a16:creationId xmlns:a16="http://schemas.microsoft.com/office/drawing/2014/main" id="{233923D3-EDFF-AE49-98EE-3C0AD9B4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9972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48156" name="Oval 28">
            <a:extLst>
              <a:ext uri="{FF2B5EF4-FFF2-40B4-BE49-F238E27FC236}">
                <a16:creationId xmlns:a16="http://schemas.microsoft.com/office/drawing/2014/main" id="{6CB21DC8-E048-7846-B060-65765775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7893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48157" name="Oval 29">
            <a:extLst>
              <a:ext uri="{FF2B5EF4-FFF2-40B4-BE49-F238E27FC236}">
                <a16:creationId xmlns:a16="http://schemas.microsoft.com/office/drawing/2014/main" id="{5D61CDD7-A9E0-A94C-9B76-649F89B8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2050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48158" name="Oval 30">
            <a:extLst>
              <a:ext uri="{FF2B5EF4-FFF2-40B4-BE49-F238E27FC236}">
                <a16:creationId xmlns:a16="http://schemas.microsoft.com/office/drawing/2014/main" id="{0BC0A4D3-4EB5-8848-9963-359AE97A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4128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48159" name="Oval 31">
            <a:extLst>
              <a:ext uri="{FF2B5EF4-FFF2-40B4-BE49-F238E27FC236}">
                <a16:creationId xmlns:a16="http://schemas.microsoft.com/office/drawing/2014/main" id="{7C5FFD06-F1EA-A848-B7B4-E95FE7BE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92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48160" name="Oval 32">
            <a:extLst>
              <a:ext uri="{FF2B5EF4-FFF2-40B4-BE49-F238E27FC236}">
                <a16:creationId xmlns:a16="http://schemas.microsoft.com/office/drawing/2014/main" id="{7879D164-623E-9740-A31A-8A2657EA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732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48161" name="Oval 33">
            <a:extLst>
              <a:ext uri="{FF2B5EF4-FFF2-40B4-BE49-F238E27FC236}">
                <a16:creationId xmlns:a16="http://schemas.microsoft.com/office/drawing/2014/main" id="{7D87E3D1-EFE2-BE42-A48F-88DDA0D9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5654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48162" name="Oval 34">
            <a:extLst>
              <a:ext uri="{FF2B5EF4-FFF2-40B4-BE49-F238E27FC236}">
                <a16:creationId xmlns:a16="http://schemas.microsoft.com/office/drawing/2014/main" id="{6C319575-46F2-C84F-96B9-A484559D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35756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48163" name="Oval 35">
            <a:extLst>
              <a:ext uri="{FF2B5EF4-FFF2-40B4-BE49-F238E27FC236}">
                <a16:creationId xmlns:a16="http://schemas.microsoft.com/office/drawing/2014/main" id="{633688C2-0C89-3846-8883-7E95A3F0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1497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48164" name="Oval 36">
            <a:extLst>
              <a:ext uri="{FF2B5EF4-FFF2-40B4-BE49-F238E27FC236}">
                <a16:creationId xmlns:a16="http://schemas.microsoft.com/office/drawing/2014/main" id="{D2269FA0-B76B-9F4B-B44B-8308D878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403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48167" name="Freeform 39">
            <a:extLst>
              <a:ext uri="{FF2B5EF4-FFF2-40B4-BE49-F238E27FC236}">
                <a16:creationId xmlns:a16="http://schemas.microsoft.com/office/drawing/2014/main" id="{C97AEC0F-B5B0-314F-AB4E-F5064AF11EDD}"/>
              </a:ext>
            </a:extLst>
          </p:cNvPr>
          <p:cNvSpPr>
            <a:spLocks/>
          </p:cNvSpPr>
          <p:nvPr/>
        </p:nvSpPr>
        <p:spPr bwMode="auto">
          <a:xfrm>
            <a:off x="6804025" y="974725"/>
            <a:ext cx="1588" cy="438150"/>
          </a:xfrm>
          <a:custGeom>
            <a:avLst/>
            <a:gdLst>
              <a:gd name="T0" fmla="*/ 0 w 1"/>
              <a:gd name="T1" fmla="*/ 0 h 276"/>
              <a:gd name="T2" fmla="*/ 2147483646 w 1"/>
              <a:gd name="T3" fmla="*/ 2147483646 h 2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6">
                <a:moveTo>
                  <a:pt x="0" y="0"/>
                </a:moveTo>
                <a:lnTo>
                  <a:pt x="1" y="2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71" name="Line 43">
            <a:extLst>
              <a:ext uri="{FF2B5EF4-FFF2-40B4-BE49-F238E27FC236}">
                <a16:creationId xmlns:a16="http://schemas.microsoft.com/office/drawing/2014/main" id="{2A7119F3-ADF6-3F4C-ACE0-073FAC274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700213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5" name="Line 47">
            <a:extLst>
              <a:ext uri="{FF2B5EF4-FFF2-40B4-BE49-F238E27FC236}">
                <a16:creationId xmlns:a16="http://schemas.microsoft.com/office/drawing/2014/main" id="{2BF31BC9-FAA6-7D4D-B929-C1A250117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7" name="Line 49">
            <a:extLst>
              <a:ext uri="{FF2B5EF4-FFF2-40B4-BE49-F238E27FC236}">
                <a16:creationId xmlns:a16="http://schemas.microsoft.com/office/drawing/2014/main" id="{6F799715-6802-AD41-9789-C74FE2BEE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8" name="Line 50">
            <a:extLst>
              <a:ext uri="{FF2B5EF4-FFF2-40B4-BE49-F238E27FC236}">
                <a16:creationId xmlns:a16="http://schemas.microsoft.com/office/drawing/2014/main" id="{084B3501-B483-704D-919A-0809F6624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9" name="Line 51">
            <a:extLst>
              <a:ext uri="{FF2B5EF4-FFF2-40B4-BE49-F238E27FC236}">
                <a16:creationId xmlns:a16="http://schemas.microsoft.com/office/drawing/2014/main" id="{6F3D850D-76C5-A049-BB17-B11ADEC48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4290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0" name="Line 52">
            <a:extLst>
              <a:ext uri="{FF2B5EF4-FFF2-40B4-BE49-F238E27FC236}">
                <a16:creationId xmlns:a16="http://schemas.microsoft.com/office/drawing/2014/main" id="{1A8FD3CF-541E-464C-9F0E-73994864D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1" name="Line 53">
            <a:extLst>
              <a:ext uri="{FF2B5EF4-FFF2-40B4-BE49-F238E27FC236}">
                <a16:creationId xmlns:a16="http://schemas.microsoft.com/office/drawing/2014/main" id="{3E18AF52-FE6D-C746-8E15-E594CC6D1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789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2" name="Line 54">
            <a:extLst>
              <a:ext uri="{FF2B5EF4-FFF2-40B4-BE49-F238E27FC236}">
                <a16:creationId xmlns:a16="http://schemas.microsoft.com/office/drawing/2014/main" id="{580099B1-7429-C04C-AA07-BE03FDBCF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3" name="Freeform 55">
            <a:extLst>
              <a:ext uri="{FF2B5EF4-FFF2-40B4-BE49-F238E27FC236}">
                <a16:creationId xmlns:a16="http://schemas.microsoft.com/office/drawing/2014/main" id="{2361045A-1545-3740-B047-CC201556CA40}"/>
              </a:ext>
            </a:extLst>
          </p:cNvPr>
          <p:cNvSpPr>
            <a:spLocks/>
          </p:cNvSpPr>
          <p:nvPr/>
        </p:nvSpPr>
        <p:spPr bwMode="auto">
          <a:xfrm>
            <a:off x="6113463" y="2424113"/>
            <a:ext cx="468312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4" name="Freeform 56">
            <a:extLst>
              <a:ext uri="{FF2B5EF4-FFF2-40B4-BE49-F238E27FC236}">
                <a16:creationId xmlns:a16="http://schemas.microsoft.com/office/drawing/2014/main" id="{FE589324-67E2-D142-82EF-902C6AB39959}"/>
              </a:ext>
            </a:extLst>
          </p:cNvPr>
          <p:cNvSpPr>
            <a:spLocks/>
          </p:cNvSpPr>
          <p:nvPr/>
        </p:nvSpPr>
        <p:spPr bwMode="auto">
          <a:xfrm>
            <a:off x="7027863" y="763588"/>
            <a:ext cx="1697037" cy="1901825"/>
          </a:xfrm>
          <a:custGeom>
            <a:avLst/>
            <a:gdLst>
              <a:gd name="T0" fmla="*/ 2147483646 w 1069"/>
              <a:gd name="T1" fmla="*/ 2147483646 h 1198"/>
              <a:gd name="T2" fmla="*/ 2147483646 w 1069"/>
              <a:gd name="T3" fmla="*/ 2147483646 h 1198"/>
              <a:gd name="T4" fmla="*/ 0 w 1069"/>
              <a:gd name="T5" fmla="*/ 0 h 1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9" h="1198">
                <a:moveTo>
                  <a:pt x="789" y="1198"/>
                </a:moveTo>
                <a:cubicBezTo>
                  <a:pt x="814" y="1072"/>
                  <a:pt x="1069" y="642"/>
                  <a:pt x="938" y="442"/>
                </a:cubicBezTo>
                <a:cubicBezTo>
                  <a:pt x="807" y="242"/>
                  <a:pt x="195" y="92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6" name="Freeform 58">
            <a:extLst>
              <a:ext uri="{FF2B5EF4-FFF2-40B4-BE49-F238E27FC236}">
                <a16:creationId xmlns:a16="http://schemas.microsoft.com/office/drawing/2014/main" id="{55F78C73-4959-DA4F-9538-0B29C7F610D9}"/>
              </a:ext>
            </a:extLst>
          </p:cNvPr>
          <p:cNvSpPr>
            <a:spLocks/>
          </p:cNvSpPr>
          <p:nvPr/>
        </p:nvSpPr>
        <p:spPr bwMode="auto">
          <a:xfrm>
            <a:off x="7416800" y="3573463"/>
            <a:ext cx="468313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7" name="Text Box 59">
            <a:extLst>
              <a:ext uri="{FF2B5EF4-FFF2-40B4-BE49-F238E27FC236}">
                <a16:creationId xmlns:a16="http://schemas.microsoft.com/office/drawing/2014/main" id="{725D75A8-3C05-E249-B5E1-2C365B133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620713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1,10</a:t>
            </a:r>
          </a:p>
        </p:txBody>
      </p:sp>
      <p:sp>
        <p:nvSpPr>
          <p:cNvPr id="48188" name="Text Box 60">
            <a:extLst>
              <a:ext uri="{FF2B5EF4-FFF2-40B4-BE49-F238E27FC236}">
                <a16:creationId xmlns:a16="http://schemas.microsoft.com/office/drawing/2014/main" id="{B646F1EB-7607-FA4A-A6F8-76ADBF722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4843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2,9</a:t>
            </a:r>
          </a:p>
        </p:txBody>
      </p:sp>
      <p:sp>
        <p:nvSpPr>
          <p:cNvPr id="48189" name="Text Box 61">
            <a:extLst>
              <a:ext uri="{FF2B5EF4-FFF2-40B4-BE49-F238E27FC236}">
                <a16:creationId xmlns:a16="http://schemas.microsoft.com/office/drawing/2014/main" id="{A41C663E-91C4-8243-9589-C1919509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2764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</a:p>
        </p:txBody>
      </p:sp>
      <p:sp>
        <p:nvSpPr>
          <p:cNvPr id="48190" name="Text Box 62">
            <a:extLst>
              <a:ext uri="{FF2B5EF4-FFF2-40B4-BE49-F238E27FC236}">
                <a16:creationId xmlns:a16="http://schemas.microsoft.com/office/drawing/2014/main" id="{4FAE07C3-CB42-944E-B6B5-B220835D1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0686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48191" name="Text Box 63">
            <a:extLst>
              <a:ext uri="{FF2B5EF4-FFF2-40B4-BE49-F238E27FC236}">
                <a16:creationId xmlns:a16="http://schemas.microsoft.com/office/drawing/2014/main" id="{F256FAEF-4F88-0A47-A273-0177A58E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71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</a:p>
        </p:txBody>
      </p:sp>
      <p:sp>
        <p:nvSpPr>
          <p:cNvPr id="48192" name="Text Box 64">
            <a:extLst>
              <a:ext uri="{FF2B5EF4-FFF2-40B4-BE49-F238E27FC236}">
                <a16:creationId xmlns:a16="http://schemas.microsoft.com/office/drawing/2014/main" id="{A09505B3-2318-6249-9427-8CDB0ED2C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4997450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10,4</a:t>
            </a:r>
          </a:p>
        </p:txBody>
      </p:sp>
      <p:sp>
        <p:nvSpPr>
          <p:cNvPr id="48193" name="Text Box 65">
            <a:extLst>
              <a:ext uri="{FF2B5EF4-FFF2-40B4-BE49-F238E27FC236}">
                <a16:creationId xmlns:a16="http://schemas.microsoft.com/office/drawing/2014/main" id="{295766FB-5495-CB4B-88EC-0EACB404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414972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9,5</a:t>
            </a:r>
          </a:p>
        </p:txBody>
      </p:sp>
      <p:sp>
        <p:nvSpPr>
          <p:cNvPr id="48194" name="Text Box 66">
            <a:extLst>
              <a:ext uri="{FF2B5EF4-FFF2-40B4-BE49-F238E27FC236}">
                <a16:creationId xmlns:a16="http://schemas.microsoft.com/office/drawing/2014/main" id="{108BDB1F-58C6-6E42-A9BD-98A1DC65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335756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8,6</a:t>
            </a:r>
          </a:p>
        </p:txBody>
      </p:sp>
      <p:sp>
        <p:nvSpPr>
          <p:cNvPr id="48195" name="Text Box 67">
            <a:extLst>
              <a:ext uri="{FF2B5EF4-FFF2-40B4-BE49-F238E27FC236}">
                <a16:creationId xmlns:a16="http://schemas.microsoft.com/office/drawing/2014/main" id="{D87AE340-7D68-0F43-BBC3-13760FF9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5654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7,7</a:t>
            </a:r>
          </a:p>
        </p:txBody>
      </p:sp>
      <p:sp>
        <p:nvSpPr>
          <p:cNvPr id="48196" name="Text Box 68">
            <a:extLst>
              <a:ext uri="{FF2B5EF4-FFF2-40B4-BE49-F238E27FC236}">
                <a16:creationId xmlns:a16="http://schemas.microsoft.com/office/drawing/2014/main" id="{84D1AD0F-4EFA-9547-A8E2-CD4A316B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2012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6,8</a:t>
            </a:r>
          </a:p>
        </p:txBody>
      </p:sp>
      <p:sp>
        <p:nvSpPr>
          <p:cNvPr id="48197" name="Line 69">
            <a:extLst>
              <a:ext uri="{FF2B5EF4-FFF2-40B4-BE49-F238E27FC236}">
                <a16:creationId xmlns:a16="http://schemas.microsoft.com/office/drawing/2014/main" id="{8B14D4D7-5FBE-BA47-B31C-AEB6CB072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974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98" name="Line 70">
            <a:extLst>
              <a:ext uri="{FF2B5EF4-FFF2-40B4-BE49-F238E27FC236}">
                <a16:creationId xmlns:a16="http://schemas.microsoft.com/office/drawing/2014/main" id="{FAB2FB22-D41B-8F46-B3D6-89CCF9488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292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99" name="Text Box 71">
            <a:extLst>
              <a:ext uri="{FF2B5EF4-FFF2-40B4-BE49-F238E27FC236}">
                <a16:creationId xmlns:a16="http://schemas.microsoft.com/office/drawing/2014/main" id="{B216D286-C5C8-DF44-B47B-D2E88AE1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5926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48200" name="Text Box 72">
            <a:extLst>
              <a:ext uri="{FF2B5EF4-FFF2-40B4-BE49-F238E27FC236}">
                <a16:creationId xmlns:a16="http://schemas.microsoft.com/office/drawing/2014/main" id="{8B272CFE-D4D4-7C45-9F80-998199FD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024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48201" name="Text Box 73">
            <a:extLst>
              <a:ext uri="{FF2B5EF4-FFF2-40B4-BE49-F238E27FC236}">
                <a16:creationId xmlns:a16="http://schemas.microsoft.com/office/drawing/2014/main" id="{3991C8F8-FE0B-9B4E-991F-D6C9F5E2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61025"/>
            <a:ext cx="5284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postdfn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=1: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该顶点是第一个不能继续向深度前进的顶点；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                    或是称为第一个完成深度搜索的顶点。</a:t>
            </a:r>
          </a:p>
        </p:txBody>
      </p:sp>
      <p:sp>
        <p:nvSpPr>
          <p:cNvPr id="29756" name="Slide Number Placeholder 1">
            <a:extLst>
              <a:ext uri="{FF2B5EF4-FFF2-40B4-BE49-F238E27FC236}">
                <a16:creationId xmlns:a16="http://schemas.microsoft.com/office/drawing/2014/main" id="{BF762919-22D6-7A4D-849C-8940181A0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4F1916-F693-B646-8B6B-9414D0B5C43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5" grpId="0" animBg="1"/>
      <p:bldP spid="48156" grpId="0" animBg="1"/>
      <p:bldP spid="48157" grpId="0" animBg="1"/>
      <p:bldP spid="48158" grpId="0" animBg="1"/>
      <p:bldP spid="48159" grpId="0" animBg="1"/>
      <p:bldP spid="48160" grpId="0" animBg="1"/>
      <p:bldP spid="48161" grpId="0" animBg="1"/>
      <p:bldP spid="48162" grpId="0" animBg="1"/>
      <p:bldP spid="48163" grpId="0" animBg="1"/>
      <p:bldP spid="48164" grpId="0" animBg="1"/>
      <p:bldP spid="48187" grpId="0"/>
      <p:bldP spid="48188" grpId="0"/>
      <p:bldP spid="48189" grpId="0"/>
      <p:bldP spid="48190" grpId="0"/>
      <p:bldP spid="48191" grpId="0"/>
      <p:bldP spid="48192" grpId="0"/>
      <p:bldP spid="48193" grpId="0"/>
      <p:bldP spid="48194" grpId="0"/>
      <p:bldP spid="48195" grpId="0"/>
      <p:bldP spid="48196" grpId="0"/>
      <p:bldP spid="48199" grpId="0"/>
      <p:bldP spid="48200" grpId="0"/>
      <p:bldP spid="4820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Oval 4">
            <a:extLst>
              <a:ext uri="{FF2B5EF4-FFF2-40B4-BE49-F238E27FC236}">
                <a16:creationId xmlns:a16="http://schemas.microsoft.com/office/drawing/2014/main" id="{6BA0DBD8-83F4-B943-BE2C-4803241E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30F8A9A7-1CA0-F14C-AB19-94A1905C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573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7C3A5AF2-7D24-7F4D-8D7F-3CD74D4D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255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4B2F2B6D-708B-3246-9ED6-20654D64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125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20" name="Oval 8">
            <a:extLst>
              <a:ext uri="{FF2B5EF4-FFF2-40B4-BE49-F238E27FC236}">
                <a16:creationId xmlns:a16="http://schemas.microsoft.com/office/drawing/2014/main" id="{A4CA826A-DC9C-D441-8F8A-F6EACF64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765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21" name="Oval 9">
            <a:extLst>
              <a:ext uri="{FF2B5EF4-FFF2-40B4-BE49-F238E27FC236}">
                <a16:creationId xmlns:a16="http://schemas.microsoft.com/office/drawing/2014/main" id="{433F12CD-AE6A-6A43-824D-B2F1FE1F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5573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22" name="Oval 10">
            <a:extLst>
              <a:ext uri="{FF2B5EF4-FFF2-40B4-BE49-F238E27FC236}">
                <a16:creationId xmlns:a16="http://schemas.microsoft.com/office/drawing/2014/main" id="{8575BFF9-5C65-8243-9B52-AA12227D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1255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23" name="Oval 11">
            <a:extLst>
              <a:ext uri="{FF2B5EF4-FFF2-40B4-BE49-F238E27FC236}">
                <a16:creationId xmlns:a16="http://schemas.microsoft.com/office/drawing/2014/main" id="{72AD0A4D-C6A7-5F49-8316-89DFC881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125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AD22830E-6A11-8E48-AB29-2449B7F1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937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525" name="Oval 13">
            <a:extLst>
              <a:ext uri="{FF2B5EF4-FFF2-40B4-BE49-F238E27FC236}">
                <a16:creationId xmlns:a16="http://schemas.microsoft.com/office/drawing/2014/main" id="{EB62E0D6-E44C-B849-89CA-1C3B9358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859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AC638C55-141D-F747-823D-90B1D80CE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1052513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80159B34-1D05-7144-BB84-E3A258E28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3414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DF968489-C03F-404C-B3E0-01B82C7B3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96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172A3006-2A74-084C-8C83-9C81411F9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1412875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0" name="Freeform 18">
            <a:extLst>
              <a:ext uri="{FF2B5EF4-FFF2-40B4-BE49-F238E27FC236}">
                <a16:creationId xmlns:a16="http://schemas.microsoft.com/office/drawing/2014/main" id="{46882896-283A-AB45-9713-058D21A35F56}"/>
              </a:ext>
            </a:extLst>
          </p:cNvPr>
          <p:cNvSpPr>
            <a:spLocks/>
          </p:cNvSpPr>
          <p:nvPr/>
        </p:nvSpPr>
        <p:spPr bwMode="auto">
          <a:xfrm>
            <a:off x="2411413" y="1412875"/>
            <a:ext cx="452437" cy="263525"/>
          </a:xfrm>
          <a:custGeom>
            <a:avLst/>
            <a:gdLst>
              <a:gd name="T0" fmla="*/ 0 w 285"/>
              <a:gd name="T1" fmla="*/ 0 h 166"/>
              <a:gd name="T2" fmla="*/ 2147483646 w 285"/>
              <a:gd name="T3" fmla="*/ 2147483646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166">
                <a:moveTo>
                  <a:pt x="0" y="0"/>
                </a:moveTo>
                <a:lnTo>
                  <a:pt x="285" y="16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D4122336-04BE-5643-8E10-4C281D22A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10525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03B2276E-E8B3-F144-94D4-FFACC9A3F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1046163"/>
            <a:ext cx="3587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3" name="Freeform 21">
            <a:extLst>
              <a:ext uri="{FF2B5EF4-FFF2-40B4-BE49-F238E27FC236}">
                <a16:creationId xmlns:a16="http://schemas.microsoft.com/office/drawing/2014/main" id="{07565BB6-81A5-254C-9E56-8D4AE6CB0C42}"/>
              </a:ext>
            </a:extLst>
          </p:cNvPr>
          <p:cNvSpPr>
            <a:spLocks/>
          </p:cNvSpPr>
          <p:nvPr/>
        </p:nvSpPr>
        <p:spPr bwMode="auto">
          <a:xfrm>
            <a:off x="3260725" y="1444625"/>
            <a:ext cx="333375" cy="266700"/>
          </a:xfrm>
          <a:custGeom>
            <a:avLst/>
            <a:gdLst>
              <a:gd name="T0" fmla="*/ 0 w 210"/>
              <a:gd name="T1" fmla="*/ 2147483646 h 168"/>
              <a:gd name="T2" fmla="*/ 2147483646 w 210"/>
              <a:gd name="T3" fmla="*/ 0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" h="168">
                <a:moveTo>
                  <a:pt x="0" y="168"/>
                </a:moveTo>
                <a:lnTo>
                  <a:pt x="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E678E99F-1389-F747-9F8A-C947ABB4D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341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5" name="Line 23">
            <a:extLst>
              <a:ext uri="{FF2B5EF4-FFF2-40B4-BE49-F238E27FC236}">
                <a16:creationId xmlns:a16="http://schemas.microsoft.com/office/drawing/2014/main" id="{148181DD-2246-6247-997C-4C50D7D91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98107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6BEF435F-91E8-834D-80BA-A19EBDA09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397000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7" name="Line 25">
            <a:extLst>
              <a:ext uri="{FF2B5EF4-FFF2-40B4-BE49-F238E27FC236}">
                <a16:creationId xmlns:a16="http://schemas.microsoft.com/office/drawing/2014/main" id="{919DEC2F-2DA7-074D-A08E-D10AC9326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1255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9" name="Line 27">
            <a:extLst>
              <a:ext uri="{FF2B5EF4-FFF2-40B4-BE49-F238E27FC236}">
                <a16:creationId xmlns:a16="http://schemas.microsoft.com/office/drawing/2014/main" id="{8E875A7C-B8DD-2441-9F90-6EF0C2915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24939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0" name="Line 28">
            <a:extLst>
              <a:ext uri="{FF2B5EF4-FFF2-40B4-BE49-F238E27FC236}">
                <a16:creationId xmlns:a16="http://schemas.microsoft.com/office/drawing/2014/main" id="{230CADCC-387A-264D-BAA0-61E9BA65C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4939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1" name="Line 29">
            <a:extLst>
              <a:ext uri="{FF2B5EF4-FFF2-40B4-BE49-F238E27FC236}">
                <a16:creationId xmlns:a16="http://schemas.microsoft.com/office/drawing/2014/main" id="{830FF669-4125-AE48-BB04-CEC3C6EC0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3575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2" name="Text Box 30">
            <a:extLst>
              <a:ext uri="{FF2B5EF4-FFF2-40B4-BE49-F238E27FC236}">
                <a16:creationId xmlns:a16="http://schemas.microsoft.com/office/drawing/2014/main" id="{1E5A09AB-D259-8243-988C-78505FF09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57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43" name="Text Box 31">
            <a:extLst>
              <a:ext uri="{FF2B5EF4-FFF2-40B4-BE49-F238E27FC236}">
                <a16:creationId xmlns:a16="http://schemas.microsoft.com/office/drawing/2014/main" id="{046B4933-9A69-634D-A994-219FE42F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4956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44" name="Line 32">
            <a:extLst>
              <a:ext uri="{FF2B5EF4-FFF2-40B4-BE49-F238E27FC236}">
                <a16:creationId xmlns:a16="http://schemas.microsoft.com/office/drawing/2014/main" id="{0FF2D334-2EB3-5B43-BD3C-4FBA3F13C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5" name="Line 33">
            <a:extLst>
              <a:ext uri="{FF2B5EF4-FFF2-40B4-BE49-F238E27FC236}">
                <a16:creationId xmlns:a16="http://schemas.microsoft.com/office/drawing/2014/main" id="{38D75A45-4722-4242-AF85-0B93B12F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6" name="Line 34">
            <a:extLst>
              <a:ext uri="{FF2B5EF4-FFF2-40B4-BE49-F238E27FC236}">
                <a16:creationId xmlns:a16="http://schemas.microsoft.com/office/drawing/2014/main" id="{696B6789-45F8-F94B-9E06-2865B4A7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355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9294C1D-DACB-C640-B45D-BA3D2F368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0A362E90-2B7A-9645-A84F-974827A9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709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49" name="Oval 37">
            <a:extLst>
              <a:ext uri="{FF2B5EF4-FFF2-40B4-BE49-F238E27FC236}">
                <a16:creationId xmlns:a16="http://schemas.microsoft.com/office/drawing/2014/main" id="{EA4473AC-2EAE-A343-BA26-08513948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6368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50" name="Oval 38">
            <a:extLst>
              <a:ext uri="{FF2B5EF4-FFF2-40B4-BE49-F238E27FC236}">
                <a16:creationId xmlns:a16="http://schemas.microsoft.com/office/drawing/2014/main" id="{AA12BC3E-59A5-4E47-A0D3-A881164D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34290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51" name="Oval 39">
            <a:extLst>
              <a:ext uri="{FF2B5EF4-FFF2-40B4-BE49-F238E27FC236}">
                <a16:creationId xmlns:a16="http://schemas.microsoft.com/office/drawing/2014/main" id="{8F055AFC-7F25-A04D-9750-96B4FECA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844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52" name="Oval 40">
            <a:extLst>
              <a:ext uri="{FF2B5EF4-FFF2-40B4-BE49-F238E27FC236}">
                <a16:creationId xmlns:a16="http://schemas.microsoft.com/office/drawing/2014/main" id="{554AF86B-473F-C14D-A335-8ADBB1B2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052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53" name="Oval 41">
            <a:extLst>
              <a:ext uri="{FF2B5EF4-FFF2-40B4-BE49-F238E27FC236}">
                <a16:creationId xmlns:a16="http://schemas.microsoft.com/office/drawing/2014/main" id="{0CA0C5CD-A7A0-EF4C-97B1-7A7EBEFF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682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54" name="Oval 42">
            <a:extLst>
              <a:ext uri="{FF2B5EF4-FFF2-40B4-BE49-F238E27FC236}">
                <a16:creationId xmlns:a16="http://schemas.microsoft.com/office/drawing/2014/main" id="{8756B3C6-CB50-4547-A4BF-46624EFE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4128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55" name="Oval 43">
            <a:extLst>
              <a:ext uri="{FF2B5EF4-FFF2-40B4-BE49-F238E27FC236}">
                <a16:creationId xmlns:a16="http://schemas.microsoft.com/office/drawing/2014/main" id="{D9A4F790-60E3-A44F-8C05-2FDE11F9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2050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56" name="Oval 44">
            <a:extLst>
              <a:ext uri="{FF2B5EF4-FFF2-40B4-BE49-F238E27FC236}">
                <a16:creationId xmlns:a16="http://schemas.microsoft.com/office/drawing/2014/main" id="{C0285F64-62AE-384D-BAB1-18106692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9972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557" name="Oval 45">
            <a:extLst>
              <a:ext uri="{FF2B5EF4-FFF2-40B4-BE49-F238E27FC236}">
                <a16:creationId xmlns:a16="http://schemas.microsoft.com/office/drawing/2014/main" id="{717B6128-6D93-1642-8A36-8493C3FA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7893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558" name="Oval 46">
            <a:extLst>
              <a:ext uri="{FF2B5EF4-FFF2-40B4-BE49-F238E27FC236}">
                <a16:creationId xmlns:a16="http://schemas.microsoft.com/office/drawing/2014/main" id="{A7828D6F-CC9A-6D47-B0DD-E985F820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799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559" name="Freeform 47">
            <a:extLst>
              <a:ext uri="{FF2B5EF4-FFF2-40B4-BE49-F238E27FC236}">
                <a16:creationId xmlns:a16="http://schemas.microsoft.com/office/drawing/2014/main" id="{DAA7B766-F6FA-B44D-BC64-E3A8250329CF}"/>
              </a:ext>
            </a:extLst>
          </p:cNvPr>
          <p:cNvSpPr>
            <a:spLocks/>
          </p:cNvSpPr>
          <p:nvPr/>
        </p:nvSpPr>
        <p:spPr bwMode="auto">
          <a:xfrm>
            <a:off x="7113588" y="614363"/>
            <a:ext cx="1587" cy="438150"/>
          </a:xfrm>
          <a:custGeom>
            <a:avLst/>
            <a:gdLst>
              <a:gd name="T0" fmla="*/ 0 w 1"/>
              <a:gd name="T1" fmla="*/ 0 h 276"/>
              <a:gd name="T2" fmla="*/ 2147483646 w 1"/>
              <a:gd name="T3" fmla="*/ 2147483646 h 2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6">
                <a:moveTo>
                  <a:pt x="0" y="0"/>
                </a:moveTo>
                <a:lnTo>
                  <a:pt x="1" y="2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60" name="Line 48">
            <a:extLst>
              <a:ext uri="{FF2B5EF4-FFF2-40B4-BE49-F238E27FC236}">
                <a16:creationId xmlns:a16="http://schemas.microsoft.com/office/drawing/2014/main" id="{90F0414B-328B-FD41-A153-2E9CEE9DE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1339850"/>
            <a:ext cx="8651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1" name="Line 49">
            <a:extLst>
              <a:ext uri="{FF2B5EF4-FFF2-40B4-BE49-F238E27FC236}">
                <a16:creationId xmlns:a16="http://schemas.microsoft.com/office/drawing/2014/main" id="{69711CC3-2A80-5C4A-BA7B-7BBD9EED4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2" name="Line 50">
            <a:extLst>
              <a:ext uri="{FF2B5EF4-FFF2-40B4-BE49-F238E27FC236}">
                <a16:creationId xmlns:a16="http://schemas.microsoft.com/office/drawing/2014/main" id="{DD571D7D-06E7-E140-9E62-B2905506F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14843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3" name="Line 51">
            <a:extLst>
              <a:ext uri="{FF2B5EF4-FFF2-40B4-BE49-F238E27FC236}">
                <a16:creationId xmlns:a16="http://schemas.microsoft.com/office/drawing/2014/main" id="{50BB57AD-DF24-2A43-B253-41F6547E0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22764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4" name="Line 52">
            <a:extLst>
              <a:ext uri="{FF2B5EF4-FFF2-40B4-BE49-F238E27FC236}">
                <a16:creationId xmlns:a16="http://schemas.microsoft.com/office/drawing/2014/main" id="{C0AEBC57-D488-1B44-8D5D-57D4A75DE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5" name="Line 53">
            <a:extLst>
              <a:ext uri="{FF2B5EF4-FFF2-40B4-BE49-F238E27FC236}">
                <a16:creationId xmlns:a16="http://schemas.microsoft.com/office/drawing/2014/main" id="{D393F964-FD75-8549-B554-608582524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6" name="Line 54">
            <a:extLst>
              <a:ext uri="{FF2B5EF4-FFF2-40B4-BE49-F238E27FC236}">
                <a16:creationId xmlns:a16="http://schemas.microsoft.com/office/drawing/2014/main" id="{22215BCE-8E39-9A43-8AE6-CE8E0D6DE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34290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7" name="Line 55">
            <a:extLst>
              <a:ext uri="{FF2B5EF4-FFF2-40B4-BE49-F238E27FC236}">
                <a16:creationId xmlns:a16="http://schemas.microsoft.com/office/drawing/2014/main" id="{9027F1EE-F953-2B4C-92B4-4E0E0545C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8" name="Freeform 56">
            <a:extLst>
              <a:ext uri="{FF2B5EF4-FFF2-40B4-BE49-F238E27FC236}">
                <a16:creationId xmlns:a16="http://schemas.microsoft.com/office/drawing/2014/main" id="{BE778496-99C6-C04B-8D9E-F373D7E0BAE4}"/>
              </a:ext>
            </a:extLst>
          </p:cNvPr>
          <p:cNvSpPr>
            <a:spLocks/>
          </p:cNvSpPr>
          <p:nvPr/>
        </p:nvSpPr>
        <p:spPr bwMode="auto">
          <a:xfrm>
            <a:off x="6423025" y="2063750"/>
            <a:ext cx="468313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69" name="Freeform 57">
            <a:extLst>
              <a:ext uri="{FF2B5EF4-FFF2-40B4-BE49-F238E27FC236}">
                <a16:creationId xmlns:a16="http://schemas.microsoft.com/office/drawing/2014/main" id="{8A1BAFD5-AC66-A94C-9B40-AE4426D4D8BE}"/>
              </a:ext>
            </a:extLst>
          </p:cNvPr>
          <p:cNvSpPr>
            <a:spLocks/>
          </p:cNvSpPr>
          <p:nvPr/>
        </p:nvSpPr>
        <p:spPr bwMode="auto">
          <a:xfrm>
            <a:off x="7337425" y="403225"/>
            <a:ext cx="1697038" cy="1901825"/>
          </a:xfrm>
          <a:custGeom>
            <a:avLst/>
            <a:gdLst>
              <a:gd name="T0" fmla="*/ 2147483646 w 1069"/>
              <a:gd name="T1" fmla="*/ 2147483646 h 1198"/>
              <a:gd name="T2" fmla="*/ 2147483646 w 1069"/>
              <a:gd name="T3" fmla="*/ 2147483646 h 1198"/>
              <a:gd name="T4" fmla="*/ 0 w 1069"/>
              <a:gd name="T5" fmla="*/ 0 h 1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9" h="1198">
                <a:moveTo>
                  <a:pt x="789" y="1198"/>
                </a:moveTo>
                <a:cubicBezTo>
                  <a:pt x="814" y="1072"/>
                  <a:pt x="1069" y="642"/>
                  <a:pt x="938" y="442"/>
                </a:cubicBezTo>
                <a:cubicBezTo>
                  <a:pt x="807" y="242"/>
                  <a:pt x="195" y="92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70" name="Freeform 58">
            <a:extLst>
              <a:ext uri="{FF2B5EF4-FFF2-40B4-BE49-F238E27FC236}">
                <a16:creationId xmlns:a16="http://schemas.microsoft.com/office/drawing/2014/main" id="{DD3FBD71-1BE6-A24C-94A5-D2F213039F82}"/>
              </a:ext>
            </a:extLst>
          </p:cNvPr>
          <p:cNvSpPr>
            <a:spLocks/>
          </p:cNvSpPr>
          <p:nvPr/>
        </p:nvSpPr>
        <p:spPr bwMode="auto">
          <a:xfrm>
            <a:off x="7726363" y="3213100"/>
            <a:ext cx="468312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71" name="Text Box 59">
            <a:extLst>
              <a:ext uri="{FF2B5EF4-FFF2-40B4-BE49-F238E27FC236}">
                <a16:creationId xmlns:a16="http://schemas.microsoft.com/office/drawing/2014/main" id="{9B2F4350-168B-0047-A14D-3297FC9DA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28625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1,10</a:t>
            </a:r>
          </a:p>
        </p:txBody>
      </p:sp>
      <p:sp>
        <p:nvSpPr>
          <p:cNvPr id="64572" name="Text Box 60">
            <a:extLst>
              <a:ext uri="{FF2B5EF4-FFF2-40B4-BE49-F238E27FC236}">
                <a16:creationId xmlns:a16="http://schemas.microsoft.com/office/drawing/2014/main" id="{F4ED0A4D-EE17-C140-85EF-8C15FE08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1123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2,9</a:t>
            </a:r>
          </a:p>
        </p:txBody>
      </p:sp>
      <p:sp>
        <p:nvSpPr>
          <p:cNvPr id="64573" name="Text Box 61">
            <a:extLst>
              <a:ext uri="{FF2B5EF4-FFF2-40B4-BE49-F238E27FC236}">
                <a16:creationId xmlns:a16="http://schemas.microsoft.com/office/drawing/2014/main" id="{FAC33ED0-2191-5147-95F2-D90FDF57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19161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</a:p>
        </p:txBody>
      </p:sp>
      <p:sp>
        <p:nvSpPr>
          <p:cNvPr id="64574" name="Text Box 62">
            <a:extLst>
              <a:ext uri="{FF2B5EF4-FFF2-40B4-BE49-F238E27FC236}">
                <a16:creationId xmlns:a16="http://schemas.microsoft.com/office/drawing/2014/main" id="{EC9537C8-C443-E246-965A-3A3568EEC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7082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65C2D2FF-BB75-1E46-B55D-074D3DF1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38115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</a:p>
        </p:txBody>
      </p:sp>
      <p:sp>
        <p:nvSpPr>
          <p:cNvPr id="64576" name="Text Box 64">
            <a:extLst>
              <a:ext uri="{FF2B5EF4-FFF2-40B4-BE49-F238E27FC236}">
                <a16:creationId xmlns:a16="http://schemas.microsoft.com/office/drawing/2014/main" id="{16358768-90EC-6B41-8325-8AB6E74C0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4637088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10,4</a:t>
            </a:r>
          </a:p>
        </p:txBody>
      </p:sp>
      <p:sp>
        <p:nvSpPr>
          <p:cNvPr id="64577" name="Text Box 65">
            <a:extLst>
              <a:ext uri="{FF2B5EF4-FFF2-40B4-BE49-F238E27FC236}">
                <a16:creationId xmlns:a16="http://schemas.microsoft.com/office/drawing/2014/main" id="{56586D8F-3ADD-334C-8F57-93F32C83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963" y="378936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9,5</a:t>
            </a:r>
          </a:p>
        </p:txBody>
      </p:sp>
      <p:sp>
        <p:nvSpPr>
          <p:cNvPr id="64578" name="Text Box 66">
            <a:extLst>
              <a:ext uri="{FF2B5EF4-FFF2-40B4-BE49-F238E27FC236}">
                <a16:creationId xmlns:a16="http://schemas.microsoft.com/office/drawing/2014/main" id="{CFBBEF9F-693D-E543-BCFE-5A98DCB5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9972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8,6</a:t>
            </a:r>
          </a:p>
        </p:txBody>
      </p:sp>
      <p:sp>
        <p:nvSpPr>
          <p:cNvPr id="64579" name="Text Box 67">
            <a:extLst>
              <a:ext uri="{FF2B5EF4-FFF2-40B4-BE49-F238E27FC236}">
                <a16:creationId xmlns:a16="http://schemas.microsoft.com/office/drawing/2014/main" id="{C4874882-D9AB-5E45-81AB-03EE81BA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2050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7,7</a:t>
            </a:r>
          </a:p>
        </p:txBody>
      </p:sp>
      <p:sp>
        <p:nvSpPr>
          <p:cNvPr id="64580" name="Text Box 68">
            <a:extLst>
              <a:ext uri="{FF2B5EF4-FFF2-40B4-BE49-F238E27FC236}">
                <a16:creationId xmlns:a16="http://schemas.microsoft.com/office/drawing/2014/main" id="{D1375B9D-7904-1946-8236-AABC08B9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16525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6,8</a:t>
            </a:r>
          </a:p>
        </p:txBody>
      </p:sp>
      <p:sp>
        <p:nvSpPr>
          <p:cNvPr id="64583" name="Text Box 71">
            <a:extLst>
              <a:ext uri="{FF2B5EF4-FFF2-40B4-BE49-F238E27FC236}">
                <a16:creationId xmlns:a16="http://schemas.microsoft.com/office/drawing/2014/main" id="{C0D6D486-5C79-1445-BF9D-A4C48B2E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3495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84" name="Line 72">
            <a:extLst>
              <a:ext uri="{FF2B5EF4-FFF2-40B4-BE49-F238E27FC236}">
                <a16:creationId xmlns:a16="http://schemas.microsoft.com/office/drawing/2014/main" id="{631848A7-1582-CF44-BDE2-4A0F187A3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5" name="Line 73">
            <a:extLst>
              <a:ext uri="{FF2B5EF4-FFF2-40B4-BE49-F238E27FC236}">
                <a16:creationId xmlns:a16="http://schemas.microsoft.com/office/drawing/2014/main" id="{856EBB49-5EFD-C14D-9295-87455D2BB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6" name="Line 74">
            <a:extLst>
              <a:ext uri="{FF2B5EF4-FFF2-40B4-BE49-F238E27FC236}">
                <a16:creationId xmlns:a16="http://schemas.microsoft.com/office/drawing/2014/main" id="{F83B90A6-FC80-B942-903E-695B6E683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355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7" name="Text Box 75">
            <a:extLst>
              <a:ext uri="{FF2B5EF4-FFF2-40B4-BE49-F238E27FC236}">
                <a16:creationId xmlns:a16="http://schemas.microsoft.com/office/drawing/2014/main" id="{BAC102EF-ADB8-6540-87E5-4BB19C7F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88" name="Text Box 76">
            <a:extLst>
              <a:ext uri="{FF2B5EF4-FFF2-40B4-BE49-F238E27FC236}">
                <a16:creationId xmlns:a16="http://schemas.microsoft.com/office/drawing/2014/main" id="{34F7C076-C313-D943-ACFA-8FFCA0B4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70986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89" name="Text Box 77">
            <a:extLst>
              <a:ext uri="{FF2B5EF4-FFF2-40B4-BE49-F238E27FC236}">
                <a16:creationId xmlns:a16="http://schemas.microsoft.com/office/drawing/2014/main" id="{D1BC3ACF-520B-CC44-957A-0B4BAD0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48761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90" name="Text Box 78">
            <a:extLst>
              <a:ext uri="{FF2B5EF4-FFF2-40B4-BE49-F238E27FC236}">
                <a16:creationId xmlns:a16="http://schemas.microsoft.com/office/drawing/2014/main" id="{6EE79C39-30B3-CE42-8B53-189FA194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0202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91" name="Line 79">
            <a:extLst>
              <a:ext uri="{FF2B5EF4-FFF2-40B4-BE49-F238E27FC236}">
                <a16:creationId xmlns:a16="http://schemas.microsoft.com/office/drawing/2014/main" id="{D26D59D6-1457-5B4D-A3B6-905B5CB09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2" name="Line 80">
            <a:extLst>
              <a:ext uri="{FF2B5EF4-FFF2-40B4-BE49-F238E27FC236}">
                <a16:creationId xmlns:a16="http://schemas.microsoft.com/office/drawing/2014/main" id="{E2B9003E-F563-534B-AB71-EE1C03E3A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3" name="Line 81">
            <a:extLst>
              <a:ext uri="{FF2B5EF4-FFF2-40B4-BE49-F238E27FC236}">
                <a16:creationId xmlns:a16="http://schemas.microsoft.com/office/drawing/2014/main" id="{F7DAAD86-6D58-C84D-B706-799155C45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3362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4" name="Text Box 82">
            <a:extLst>
              <a:ext uri="{FF2B5EF4-FFF2-40B4-BE49-F238E27FC236}">
                <a16:creationId xmlns:a16="http://schemas.microsoft.com/office/drawing/2014/main" id="{4E9E8CC9-6EFB-704B-8624-5C469DC7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30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95" name="Text Box 83">
            <a:extLst>
              <a:ext uri="{FF2B5EF4-FFF2-40B4-BE49-F238E27FC236}">
                <a16:creationId xmlns:a16="http://schemas.microsoft.com/office/drawing/2014/main" id="{85031552-D6D3-2145-B2B7-C7A25E453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7162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96" name="Text Box 84">
            <a:extLst>
              <a:ext uri="{FF2B5EF4-FFF2-40B4-BE49-F238E27FC236}">
                <a16:creationId xmlns:a16="http://schemas.microsoft.com/office/drawing/2014/main" id="{52FAC85E-9E2F-384E-91F9-90C3D8B7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4939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97" name="Text Box 85">
            <a:extLst>
              <a:ext uri="{FF2B5EF4-FFF2-40B4-BE49-F238E27FC236}">
                <a16:creationId xmlns:a16="http://schemas.microsoft.com/office/drawing/2014/main" id="{65A771BE-DA30-6840-AB06-39FE1D9B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278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98" name="Text Box 86">
            <a:extLst>
              <a:ext uri="{FF2B5EF4-FFF2-40B4-BE49-F238E27FC236}">
                <a16:creationId xmlns:a16="http://schemas.microsoft.com/office/drawing/2014/main" id="{68FE1720-F009-FC4A-A195-F720DBFC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502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99" name="Line 87">
            <a:extLst>
              <a:ext uri="{FF2B5EF4-FFF2-40B4-BE49-F238E27FC236}">
                <a16:creationId xmlns:a16="http://schemas.microsoft.com/office/drawing/2014/main" id="{5F6479F8-9997-B046-9237-14527C6B8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0" name="Line 88">
            <a:extLst>
              <a:ext uri="{FF2B5EF4-FFF2-40B4-BE49-F238E27FC236}">
                <a16:creationId xmlns:a16="http://schemas.microsoft.com/office/drawing/2014/main" id="{0E253B17-69AE-C34E-ACE6-B0E3BB8A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1" name="Line 89">
            <a:extLst>
              <a:ext uri="{FF2B5EF4-FFF2-40B4-BE49-F238E27FC236}">
                <a16:creationId xmlns:a16="http://schemas.microsoft.com/office/drawing/2014/main" id="{F8E20714-D49F-AC4E-80B9-295BD59F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62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2" name="Text Box 90">
            <a:extLst>
              <a:ext uri="{FF2B5EF4-FFF2-40B4-BE49-F238E27FC236}">
                <a16:creationId xmlns:a16="http://schemas.microsoft.com/office/drawing/2014/main" id="{D1803FF9-490A-274A-8805-94FDB829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30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03" name="Text Box 91">
            <a:extLst>
              <a:ext uri="{FF2B5EF4-FFF2-40B4-BE49-F238E27FC236}">
                <a16:creationId xmlns:a16="http://schemas.microsoft.com/office/drawing/2014/main" id="{E798160C-AAB7-AE4A-B07B-9CF624E2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7162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04" name="Text Box 92">
            <a:extLst>
              <a:ext uri="{FF2B5EF4-FFF2-40B4-BE49-F238E27FC236}">
                <a16:creationId xmlns:a16="http://schemas.microsoft.com/office/drawing/2014/main" id="{A8B9FC29-6C8F-1C4A-992E-9B99D398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4939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607" name="Text Box 95">
            <a:extLst>
              <a:ext uri="{FF2B5EF4-FFF2-40B4-BE49-F238E27FC236}">
                <a16:creationId xmlns:a16="http://schemas.microsoft.com/office/drawing/2014/main" id="{C9EB2B40-1495-9840-AC73-67E3ECD9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52244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608" name="Line 96">
            <a:extLst>
              <a:ext uri="{FF2B5EF4-FFF2-40B4-BE49-F238E27FC236}">
                <a16:creationId xmlns:a16="http://schemas.microsoft.com/office/drawing/2014/main" id="{769DACE5-F03B-BC45-BDB5-41472B39D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9" name="Line 97">
            <a:extLst>
              <a:ext uri="{FF2B5EF4-FFF2-40B4-BE49-F238E27FC236}">
                <a16:creationId xmlns:a16="http://schemas.microsoft.com/office/drawing/2014/main" id="{D1909624-1236-7344-8B2F-B419D9884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0" name="Line 98">
            <a:extLst>
              <a:ext uri="{FF2B5EF4-FFF2-40B4-BE49-F238E27FC236}">
                <a16:creationId xmlns:a16="http://schemas.microsoft.com/office/drawing/2014/main" id="{43E51963-7B45-F743-90B7-8F99DB992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1" name="Text Box 99">
            <a:extLst>
              <a:ext uri="{FF2B5EF4-FFF2-40B4-BE49-F238E27FC236}">
                <a16:creationId xmlns:a16="http://schemas.microsoft.com/office/drawing/2014/main" id="{A491EBC4-8BC8-4B4B-8FA5-DBC54E47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12" name="Text Box 100">
            <a:extLst>
              <a:ext uri="{FF2B5EF4-FFF2-40B4-BE49-F238E27FC236}">
                <a16:creationId xmlns:a16="http://schemas.microsoft.com/office/drawing/2014/main" id="{DF537B73-E174-2947-9836-AD3F35FFD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386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14" name="Text Box 102">
            <a:extLst>
              <a:ext uri="{FF2B5EF4-FFF2-40B4-BE49-F238E27FC236}">
                <a16:creationId xmlns:a16="http://schemas.microsoft.com/office/drawing/2014/main" id="{2B994A3D-308B-2940-93C8-919E1230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2292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15" name="Line 103">
            <a:extLst>
              <a:ext uri="{FF2B5EF4-FFF2-40B4-BE49-F238E27FC236}">
                <a16:creationId xmlns:a16="http://schemas.microsoft.com/office/drawing/2014/main" id="{F1CB1D17-2B8D-DA4C-AB84-DD14ED28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6" name="Line 104">
            <a:extLst>
              <a:ext uri="{FF2B5EF4-FFF2-40B4-BE49-F238E27FC236}">
                <a16:creationId xmlns:a16="http://schemas.microsoft.com/office/drawing/2014/main" id="{CC113225-8599-7444-99EA-F53EA4476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7" name="Line 105">
            <a:extLst>
              <a:ext uri="{FF2B5EF4-FFF2-40B4-BE49-F238E27FC236}">
                <a16:creationId xmlns:a16="http://schemas.microsoft.com/office/drawing/2014/main" id="{3B143DDC-4377-CA49-B6E0-4F3C58108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8" name="Text Box 106">
            <a:extLst>
              <a:ext uri="{FF2B5EF4-FFF2-40B4-BE49-F238E27FC236}">
                <a16:creationId xmlns:a16="http://schemas.microsoft.com/office/drawing/2014/main" id="{E7DD70E1-2E84-224D-A962-B0906E45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20" name="Line 108">
            <a:extLst>
              <a:ext uri="{FF2B5EF4-FFF2-40B4-BE49-F238E27FC236}">
                <a16:creationId xmlns:a16="http://schemas.microsoft.com/office/drawing/2014/main" id="{97702F6E-F021-5D4D-9C75-E433E27C8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1" name="Line 109">
            <a:extLst>
              <a:ext uri="{FF2B5EF4-FFF2-40B4-BE49-F238E27FC236}">
                <a16:creationId xmlns:a16="http://schemas.microsoft.com/office/drawing/2014/main" id="{26ECA772-023D-AE4E-9DC6-F65FBE9F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2" name="Line 110">
            <a:extLst>
              <a:ext uri="{FF2B5EF4-FFF2-40B4-BE49-F238E27FC236}">
                <a16:creationId xmlns:a16="http://schemas.microsoft.com/office/drawing/2014/main" id="{55DC8F09-8820-4F49-A39A-A55C87EB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3" name="Text Box 111">
            <a:extLst>
              <a:ext uri="{FF2B5EF4-FFF2-40B4-BE49-F238E27FC236}">
                <a16:creationId xmlns:a16="http://schemas.microsoft.com/office/drawing/2014/main" id="{CF4C986C-4DB4-8E43-B7AB-CD1BE74F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624" name="Text Box 112">
            <a:extLst>
              <a:ext uri="{FF2B5EF4-FFF2-40B4-BE49-F238E27FC236}">
                <a16:creationId xmlns:a16="http://schemas.microsoft.com/office/drawing/2014/main" id="{3DA7EDF8-B13A-CA42-B370-45738ABF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229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25" name="Line 113">
            <a:extLst>
              <a:ext uri="{FF2B5EF4-FFF2-40B4-BE49-F238E27FC236}">
                <a16:creationId xmlns:a16="http://schemas.microsoft.com/office/drawing/2014/main" id="{CE3FE883-A153-8A46-8002-838E3AF9F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6" name="Line 114">
            <a:extLst>
              <a:ext uri="{FF2B5EF4-FFF2-40B4-BE49-F238E27FC236}">
                <a16:creationId xmlns:a16="http://schemas.microsoft.com/office/drawing/2014/main" id="{D368D5BE-AAC6-2C45-B337-54870BF1D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7" name="Line 115">
            <a:extLst>
              <a:ext uri="{FF2B5EF4-FFF2-40B4-BE49-F238E27FC236}">
                <a16:creationId xmlns:a16="http://schemas.microsoft.com/office/drawing/2014/main" id="{919C2627-E92E-9642-AD6F-465A4870B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8" name="Text Box 116">
            <a:extLst>
              <a:ext uri="{FF2B5EF4-FFF2-40B4-BE49-F238E27FC236}">
                <a16:creationId xmlns:a16="http://schemas.microsoft.com/office/drawing/2014/main" id="{FD99840A-8EF2-7D48-99CC-8C388488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6529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29" name="Text Box 117">
            <a:extLst>
              <a:ext uri="{FF2B5EF4-FFF2-40B4-BE49-F238E27FC236}">
                <a16:creationId xmlns:a16="http://schemas.microsoft.com/office/drawing/2014/main" id="{1FEAB832-C07A-F146-8E41-6043740E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15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630" name="Text Box 118">
            <a:extLst>
              <a:ext uri="{FF2B5EF4-FFF2-40B4-BE49-F238E27FC236}">
                <a16:creationId xmlns:a16="http://schemas.microsoft.com/office/drawing/2014/main" id="{0C93C77A-1C7B-3D47-BDE9-0DE78366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3926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631" name="Line 119">
            <a:extLst>
              <a:ext uri="{FF2B5EF4-FFF2-40B4-BE49-F238E27FC236}">
                <a16:creationId xmlns:a16="http://schemas.microsoft.com/office/drawing/2014/main" id="{FF137255-F6F5-8848-A00C-E161B15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2" name="Line 120">
            <a:extLst>
              <a:ext uri="{FF2B5EF4-FFF2-40B4-BE49-F238E27FC236}">
                <a16:creationId xmlns:a16="http://schemas.microsoft.com/office/drawing/2014/main" id="{48A688BE-D3BD-674B-9CBE-7F1F0206C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3" name="Line 121">
            <a:extLst>
              <a:ext uri="{FF2B5EF4-FFF2-40B4-BE49-F238E27FC236}">
                <a16:creationId xmlns:a16="http://schemas.microsoft.com/office/drawing/2014/main" id="{216A3E63-D5E9-9A49-ABF1-670A28A38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4" name="Line 122">
            <a:extLst>
              <a:ext uri="{FF2B5EF4-FFF2-40B4-BE49-F238E27FC236}">
                <a16:creationId xmlns:a16="http://schemas.microsoft.com/office/drawing/2014/main" id="{1A484D03-66C3-6841-AC9E-37FB3C762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5" name="Text Box 123">
            <a:extLst>
              <a:ext uri="{FF2B5EF4-FFF2-40B4-BE49-F238E27FC236}">
                <a16:creationId xmlns:a16="http://schemas.microsoft.com/office/drawing/2014/main" id="{A8DE3E14-B467-DA40-B9F4-6958EC46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529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36" name="Text Box 124">
            <a:extLst>
              <a:ext uri="{FF2B5EF4-FFF2-40B4-BE49-F238E27FC236}">
                <a16:creationId xmlns:a16="http://schemas.microsoft.com/office/drawing/2014/main" id="{AE155BA6-4949-5D4D-8406-65C1047E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1593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638" name="Line 126">
            <a:extLst>
              <a:ext uri="{FF2B5EF4-FFF2-40B4-BE49-F238E27FC236}">
                <a16:creationId xmlns:a16="http://schemas.microsoft.com/office/drawing/2014/main" id="{9AEB2335-73CC-E14D-9FAC-3295A430E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175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9" name="Line 127">
            <a:extLst>
              <a:ext uri="{FF2B5EF4-FFF2-40B4-BE49-F238E27FC236}">
                <a16:creationId xmlns:a16="http://schemas.microsoft.com/office/drawing/2014/main" id="{A4F233B9-C9DC-BC40-BF70-59C924E27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175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40" name="Line 128">
            <a:extLst>
              <a:ext uri="{FF2B5EF4-FFF2-40B4-BE49-F238E27FC236}">
                <a16:creationId xmlns:a16="http://schemas.microsoft.com/office/drawing/2014/main" id="{E09692EF-998F-4947-8CC4-EC2008719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5038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42" name="Text Box 130">
            <a:extLst>
              <a:ext uri="{FF2B5EF4-FFF2-40B4-BE49-F238E27FC236}">
                <a16:creationId xmlns:a16="http://schemas.microsoft.com/office/drawing/2014/main" id="{8E5C1A93-DB88-6F4D-9567-EF23E2E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1133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43" name="Text Box 131">
            <a:extLst>
              <a:ext uri="{FF2B5EF4-FFF2-40B4-BE49-F238E27FC236}">
                <a16:creationId xmlns:a16="http://schemas.microsoft.com/office/drawing/2014/main" id="{49ABD801-AC3D-134A-9D1A-520B03DA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49950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使用栈的方式来实现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</a:p>
        </p:txBody>
      </p:sp>
      <p:sp>
        <p:nvSpPr>
          <p:cNvPr id="30840" name="Slide Number Placeholder 1">
            <a:extLst>
              <a:ext uri="{FF2B5EF4-FFF2-40B4-BE49-F238E27FC236}">
                <a16:creationId xmlns:a16="http://schemas.microsoft.com/office/drawing/2014/main" id="{865DFB4B-4862-BE4D-9E06-1CA2387B1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C84D87-040E-9A43-9CCB-769070F6C2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2" grpId="0"/>
      <p:bldP spid="64543" grpId="0"/>
      <p:bldP spid="64547" grpId="0"/>
      <p:bldP spid="64548" grpId="0"/>
      <p:bldP spid="64583" grpId="0"/>
      <p:bldP spid="64587" grpId="0"/>
      <p:bldP spid="64588" grpId="0"/>
      <p:bldP spid="64589" grpId="0"/>
      <p:bldP spid="64590" grpId="0"/>
      <p:bldP spid="64594" grpId="0"/>
      <p:bldP spid="64595" grpId="0"/>
      <p:bldP spid="64596" grpId="0"/>
      <p:bldP spid="64597" grpId="0"/>
      <p:bldP spid="64598" grpId="0"/>
      <p:bldP spid="64602" grpId="0"/>
      <p:bldP spid="64603" grpId="0"/>
      <p:bldP spid="64604" grpId="0"/>
      <p:bldP spid="64607" grpId="0"/>
      <p:bldP spid="64611" grpId="0"/>
      <p:bldP spid="64612" grpId="0"/>
      <p:bldP spid="64614" grpId="0"/>
      <p:bldP spid="64618" grpId="0"/>
      <p:bldP spid="64623" grpId="0"/>
      <p:bldP spid="64624" grpId="0"/>
      <p:bldP spid="64628" grpId="0"/>
      <p:bldP spid="64629" grpId="0"/>
      <p:bldP spid="64630" grpId="0"/>
      <p:bldP spid="64635" grpId="0"/>
      <p:bldP spid="64636" grpId="0"/>
      <p:bldP spid="646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C537DEF6-F81B-2D41-8597-4D775B1E9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38150"/>
            <a:ext cx="7793037" cy="1462088"/>
          </a:xfrm>
          <a:noFill/>
        </p:spPr>
        <p:txBody>
          <a:bodyPr/>
          <a:lstStyle/>
          <a:p>
            <a:r>
              <a:rPr lang="zh-CN" altLang="en-US"/>
              <a:t>借助一个堆栈实现迭代形式的</a:t>
            </a:r>
            <a:r>
              <a:rPr lang="en-US" altLang="zh-CN"/>
              <a:t>DFS</a:t>
            </a:r>
            <a:endParaRPr lang="zh-CN" altLang="en-US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147A5806-3628-354F-9073-01E415EC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960563"/>
            <a:ext cx="3937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1.     visited[v] ←true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2.     predfn←predfn+1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3.    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)∈E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总共的循环次数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4.          if visited[w]=false then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5.     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6.     postdfn←postdfn+1.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B97FF2F-A9FF-7E4B-B130-27C1D1C1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16113"/>
            <a:ext cx="4103688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dfs(v)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1.    Push(v,S)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visited[v] ←true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While S!={}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4.         v ←Pop(S)  //visit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5.         for (v,w)∈E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6.           if visited[w]=false then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7.                   Push(w,S)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8.                   visited[w] = true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9.            end if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10.       end for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11.   end while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966DEA73-A17A-184B-A2EC-94046E3E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递规形式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1DA82CAD-3DA8-1449-AD00-6A1D02735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6610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迭代形式</a:t>
            </a:r>
          </a:p>
        </p:txBody>
      </p:sp>
      <p:sp>
        <p:nvSpPr>
          <p:cNvPr id="31750" name="Slide Number Placeholder 1">
            <a:extLst>
              <a:ext uri="{FF2B5EF4-FFF2-40B4-BE49-F238E27FC236}">
                <a16:creationId xmlns:a16="http://schemas.microsoft.com/office/drawing/2014/main" id="{84B37274-45C8-D44B-9E99-D02C790CA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7D601-7348-904A-97FF-0127381025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4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  <p:bldP spid="75783" grpId="0"/>
      <p:bldP spid="7578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5B7FA78-72D1-9340-A334-9644AA8A2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有向图情形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9BFBC5C-EC6D-1848-8968-42900857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8" y="2100263"/>
            <a:ext cx="8229600" cy="442118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有向图</a:t>
            </a:r>
            <a:r>
              <a:rPr lang="en-US" altLang="zh-CN" sz="2000" dirty="0">
                <a:latin typeface="Times New Roman" panose="02020603050405020304" pitchFamily="18" charset="0"/>
              </a:rPr>
              <a:t>G= (V,E)</a:t>
            </a:r>
            <a:r>
              <a:rPr lang="zh-CN" altLang="en-US" sz="2000" dirty="0">
                <a:latin typeface="Times New Roman" panose="02020603050405020304" pitchFamily="18" charset="0"/>
              </a:rPr>
              <a:t>，深度优先遍历后，会生成一个或是多个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有向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深度优先搜索生成树。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中的边可以分为如下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种类型：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树边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(Tree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 深度优先搜索生成树中的边：探测边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是“</a:t>
            </a:r>
            <a:r>
              <a:rPr lang="en-US" altLang="zh-CN" sz="2000" dirty="0">
                <a:latin typeface="Times New Roman" panose="02020603050405020304" pitchFamily="18" charset="0"/>
              </a:rPr>
              <a:t>unvisited”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状态，则边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是树边。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回边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(Back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－在迄今为止所构建的深度优先搜索生成树中，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祖先</a:t>
            </a:r>
            <a:r>
              <a:rPr lang="zh-CN" altLang="en-US" sz="2000" dirty="0">
                <a:latin typeface="Times New Roman" panose="02020603050405020304" pitchFamily="18" charset="0"/>
              </a:rPr>
              <a:t>，并且在探测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已经被标记为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zh-CN" altLang="en-US" sz="2000" u="sng" dirty="0">
                <a:latin typeface="Times New Roman" panose="02020603050405020304" pitchFamily="18" charset="0"/>
              </a:rPr>
              <a:t>回边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前向边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(Forward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－在迄今为止所构建的深度优先搜索生成树中，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后裔</a:t>
            </a:r>
            <a:r>
              <a:rPr lang="zh-CN" altLang="en-US" sz="2000" dirty="0">
                <a:latin typeface="Times New Roman" panose="02020603050405020304" pitchFamily="18" charset="0"/>
              </a:rPr>
              <a:t>，并且在探测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已经被标记为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zh-CN" altLang="en-US" sz="2000" u="sng" dirty="0">
                <a:latin typeface="Times New Roman" panose="02020603050405020304" pitchFamily="18" charset="0"/>
              </a:rPr>
              <a:t>前向边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横跨边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(Cross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－所有其他的边。</a:t>
            </a:r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0E90FEC4-437F-4A4C-BA25-24B6052C6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D96472-2F5D-DD48-8319-4646BE6629C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2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Oval 4">
            <a:extLst>
              <a:ext uri="{FF2B5EF4-FFF2-40B4-BE49-F238E27FC236}">
                <a16:creationId xmlns:a16="http://schemas.microsoft.com/office/drawing/2014/main" id="{A4545F66-E843-4D48-AC2C-D9975BD8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44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5C42A510-B053-C34A-A07B-98901886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844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C2BD9C1F-31A6-A54B-895D-A5FB5623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0805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882230C6-82DF-C04C-B31E-5998A54A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08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6F9A79C8-FD1D-9A42-BE19-57E1E33E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90805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F996B15F-5CE2-D840-A684-2CE6CD2A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844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26D2828A-6244-514E-A240-CA434DC00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1255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369079CE-9276-8041-873D-FC21391D1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F12A2F2A-E0D4-F242-8AEC-E4584BB26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1445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12351A12-F3AC-2249-A04C-7B818563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4140FEB1-24DE-A148-8272-2AEF2255C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0605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812999DF-4C5E-2D45-9295-9CFDB775C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0605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EAA7C185-18C9-6F4D-A350-5BE217D21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FA1AB666-07D9-CA46-80A5-BC85DB9E0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26841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99350D2A-F0D4-A94A-9E96-F2E90D1BC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488" y="1268413"/>
            <a:ext cx="790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781300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9C552468-C188-7745-B6B9-9443D986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813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2" name="Text Box 26">
            <a:extLst>
              <a:ext uri="{FF2B5EF4-FFF2-40B4-BE49-F238E27FC236}">
                <a16:creationId xmlns:a16="http://schemas.microsoft.com/office/drawing/2014/main" id="{15A31A01-308B-1946-97C8-F12B5118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25654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前向边</a:t>
            </a:r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2781300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4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50205" name="Line 29">
            <a:extLst>
              <a:ext uri="{FF2B5EF4-FFF2-40B4-BE49-F238E27FC236}">
                <a16:creationId xmlns:a16="http://schemas.microsoft.com/office/drawing/2014/main" id="{13728ACD-CD62-DF41-8FAC-3F90F187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2781300"/>
            <a:ext cx="647700" cy="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6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25654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50207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089275"/>
            <a:ext cx="253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1: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依次访问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a,b,e,f; c,d</a:t>
            </a:r>
          </a:p>
        </p:txBody>
      </p:sp>
      <p:sp>
        <p:nvSpPr>
          <p:cNvPr id="50209" name="Oval 33">
            <a:extLst>
              <a:ext uri="{FF2B5EF4-FFF2-40B4-BE49-F238E27FC236}">
                <a16:creationId xmlns:a16="http://schemas.microsoft.com/office/drawing/2014/main" id="{A016B6D2-83A0-5E4D-82A8-C62ABEA1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58991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210" name="Oval 34">
            <a:extLst>
              <a:ext uri="{FF2B5EF4-FFF2-40B4-BE49-F238E27FC236}">
                <a16:creationId xmlns:a16="http://schemas.microsoft.com/office/drawing/2014/main" id="{5B3B3C54-0BA1-934C-9F3A-810A9EF1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3244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211" name="Oval 35">
            <a:extLst>
              <a:ext uri="{FF2B5EF4-FFF2-40B4-BE49-F238E27FC236}">
                <a16:creationId xmlns:a16="http://schemas.microsoft.com/office/drawing/2014/main" id="{47B4D243-8E9B-4F46-91DB-5BD2BF8D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8196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212" name="Oval 36">
            <a:extLst>
              <a:ext uri="{FF2B5EF4-FFF2-40B4-BE49-F238E27FC236}">
                <a16:creationId xmlns:a16="http://schemas.microsoft.com/office/drawing/2014/main" id="{07639740-97B0-D641-AF33-DA8EAD27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196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B148E0C6-7F0A-4D47-9D56-8FAB5B10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956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4D7C89C4-5CAB-F74D-A661-F325E2AA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8991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AD7406C9-D0D9-E540-BBBF-E1951A8C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316413"/>
            <a:ext cx="287337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5" name="Line 49">
            <a:extLst>
              <a:ext uri="{FF2B5EF4-FFF2-40B4-BE49-F238E27FC236}">
                <a16:creationId xmlns:a16="http://schemas.microsoft.com/office/drawing/2014/main" id="{367B00C6-7573-6746-A2BA-8DDDFCF089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6225" y="5253038"/>
            <a:ext cx="1588" cy="6461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6" name="Freeform 50">
            <a:extLst>
              <a:ext uri="{FF2B5EF4-FFF2-40B4-BE49-F238E27FC236}">
                <a16:creationId xmlns:a16="http://schemas.microsoft.com/office/drawing/2014/main" id="{D65A23A5-3A7C-784D-BEF2-690024646DF3}"/>
              </a:ext>
            </a:extLst>
          </p:cNvPr>
          <p:cNvSpPr>
            <a:spLocks/>
          </p:cNvSpPr>
          <p:nvPr/>
        </p:nvSpPr>
        <p:spPr bwMode="auto">
          <a:xfrm>
            <a:off x="1763713" y="5108575"/>
            <a:ext cx="436562" cy="265113"/>
          </a:xfrm>
          <a:custGeom>
            <a:avLst/>
            <a:gdLst>
              <a:gd name="T0" fmla="*/ 2147483646 w 275"/>
              <a:gd name="T1" fmla="*/ 2147483646 h 167"/>
              <a:gd name="T2" fmla="*/ 0 w 275"/>
              <a:gd name="T3" fmla="*/ 0 h 16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5" h="167">
                <a:moveTo>
                  <a:pt x="275" y="167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27" name="Line 51">
            <a:extLst>
              <a:ext uri="{FF2B5EF4-FFF2-40B4-BE49-F238E27FC236}">
                <a16:creationId xmlns:a16="http://schemas.microsoft.com/office/drawing/2014/main" id="{0B3F0F81-E36F-A847-97A5-71FB86117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387850"/>
            <a:ext cx="287338" cy="15843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8" name="Freeform 52">
            <a:extLst>
              <a:ext uri="{FF2B5EF4-FFF2-40B4-BE49-F238E27FC236}">
                <a16:creationId xmlns:a16="http://schemas.microsoft.com/office/drawing/2014/main" id="{E8C962DA-BCEB-1840-AAC9-D3B1E54E2FFF}"/>
              </a:ext>
            </a:extLst>
          </p:cNvPr>
          <p:cNvSpPr>
            <a:spLocks/>
          </p:cNvSpPr>
          <p:nvPr/>
        </p:nvSpPr>
        <p:spPr bwMode="auto">
          <a:xfrm>
            <a:off x="1763713" y="5688013"/>
            <a:ext cx="407987" cy="357187"/>
          </a:xfrm>
          <a:custGeom>
            <a:avLst/>
            <a:gdLst>
              <a:gd name="T0" fmla="*/ 0 w 257"/>
              <a:gd name="T1" fmla="*/ 2147483646 h 225"/>
              <a:gd name="T2" fmla="*/ 2147483646 w 257"/>
              <a:gd name="T3" fmla="*/ 0 h 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7" h="225">
                <a:moveTo>
                  <a:pt x="0" y="225"/>
                </a:moveTo>
                <a:lnTo>
                  <a:pt x="257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7FC01127-1644-184C-95D8-7BA446F3C7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4387850"/>
            <a:ext cx="217488" cy="936625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30" name="Line 54">
            <a:extLst>
              <a:ext uri="{FF2B5EF4-FFF2-40B4-BE49-F238E27FC236}">
                <a16:creationId xmlns:a16="http://schemas.microsoft.com/office/drawing/2014/main" id="{0FBE8583-9037-D14E-95B9-21DCC2CA9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5025" y="5253038"/>
            <a:ext cx="1588" cy="6461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31" name="Freeform 55">
            <a:extLst>
              <a:ext uri="{FF2B5EF4-FFF2-40B4-BE49-F238E27FC236}">
                <a16:creationId xmlns:a16="http://schemas.microsoft.com/office/drawing/2014/main" id="{E86A485B-0FF2-7D45-9258-4DC02BA2C99B}"/>
              </a:ext>
            </a:extLst>
          </p:cNvPr>
          <p:cNvSpPr>
            <a:spLocks/>
          </p:cNvSpPr>
          <p:nvPr/>
        </p:nvSpPr>
        <p:spPr bwMode="auto">
          <a:xfrm>
            <a:off x="2524125" y="5678488"/>
            <a:ext cx="638175" cy="371475"/>
          </a:xfrm>
          <a:custGeom>
            <a:avLst/>
            <a:gdLst>
              <a:gd name="T0" fmla="*/ 2147483646 w 402"/>
              <a:gd name="T1" fmla="*/ 2147483646 h 234"/>
              <a:gd name="T2" fmla="*/ 0 w 402"/>
              <a:gd name="T3" fmla="*/ 0 h 23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2" h="234">
                <a:moveTo>
                  <a:pt x="402" y="234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32" name="Freeform 56">
            <a:extLst>
              <a:ext uri="{FF2B5EF4-FFF2-40B4-BE49-F238E27FC236}">
                <a16:creationId xmlns:a16="http://schemas.microsoft.com/office/drawing/2014/main" id="{4FC7CDB5-5663-4045-AE95-85B09B562BA7}"/>
              </a:ext>
            </a:extLst>
          </p:cNvPr>
          <p:cNvSpPr>
            <a:spLocks/>
          </p:cNvSpPr>
          <p:nvPr/>
        </p:nvSpPr>
        <p:spPr bwMode="auto">
          <a:xfrm>
            <a:off x="1752600" y="5021263"/>
            <a:ext cx="1411288" cy="17462"/>
          </a:xfrm>
          <a:custGeom>
            <a:avLst/>
            <a:gdLst>
              <a:gd name="T0" fmla="*/ 2147483646 w 889"/>
              <a:gd name="T1" fmla="*/ 2147483646 h 11"/>
              <a:gd name="T2" fmla="*/ 0 w 889"/>
              <a:gd name="T3" fmla="*/ 0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89" h="11">
                <a:moveTo>
                  <a:pt x="889" y="11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33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9560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1,4</a:t>
            </a:r>
          </a:p>
        </p:txBody>
      </p:sp>
      <p:sp>
        <p:nvSpPr>
          <p:cNvPr id="50234" name="Text Box 58">
            <a:extLst>
              <a:ext uri="{FF2B5EF4-FFF2-40B4-BE49-F238E27FC236}">
                <a16:creationId xmlns:a16="http://schemas.microsoft.com/office/drawing/2014/main" id="{A849D60F-F81E-1949-82C0-9BDF4DA6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910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2,3</a:t>
            </a:r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59E0A4DE-A5E1-C048-BC40-5704CAA6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9959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D6CCD75F-D86F-6147-A6C7-C5E48A63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244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3,1</a:t>
            </a:r>
          </a:p>
        </p:txBody>
      </p:sp>
      <p:sp>
        <p:nvSpPr>
          <p:cNvPr id="50237" name="Text Box 61">
            <a:extLst>
              <a:ext uri="{FF2B5EF4-FFF2-40B4-BE49-F238E27FC236}">
                <a16:creationId xmlns:a16="http://schemas.microsoft.com/office/drawing/2014/main" id="{5170D62E-7BA5-7F4A-9445-98A51FAE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4592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5,6</a:t>
            </a:r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C379DEEA-EEBB-FC4A-AE16-AB54C869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3325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6,5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8DF909B2-7B77-F344-A992-82587F74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068638"/>
            <a:ext cx="253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2: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依次访问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a,f,e,b; c,d</a:t>
            </a:r>
          </a:p>
        </p:txBody>
      </p:sp>
      <p:sp>
        <p:nvSpPr>
          <p:cNvPr id="50240" name="Oval 64">
            <a:extLst>
              <a:ext uri="{FF2B5EF4-FFF2-40B4-BE49-F238E27FC236}">
                <a16:creationId xmlns:a16="http://schemas.microsoft.com/office/drawing/2014/main" id="{BC101B33-C99D-8844-AC84-731DA363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878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241" name="Oval 65">
            <a:extLst>
              <a:ext uri="{FF2B5EF4-FFF2-40B4-BE49-F238E27FC236}">
                <a16:creationId xmlns:a16="http://schemas.microsoft.com/office/drawing/2014/main" id="{A381D486-ACE7-814B-A2A4-3FD1C2D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3038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242" name="Oval 66">
            <a:extLst>
              <a:ext uri="{FF2B5EF4-FFF2-40B4-BE49-F238E27FC236}">
                <a16:creationId xmlns:a16="http://schemas.microsoft.com/office/drawing/2014/main" id="{98ADDDBD-006F-174C-9334-472D3DBE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47990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243" name="Oval 67">
            <a:extLst>
              <a:ext uri="{FF2B5EF4-FFF2-40B4-BE49-F238E27FC236}">
                <a16:creationId xmlns:a16="http://schemas.microsoft.com/office/drawing/2014/main" id="{37090B00-5DE8-4A48-9B35-F8A0F5CE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7990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244" name="Oval 68">
            <a:extLst>
              <a:ext uri="{FF2B5EF4-FFF2-40B4-BE49-F238E27FC236}">
                <a16:creationId xmlns:a16="http://schemas.microsoft.com/office/drawing/2014/main" id="{B615E678-0765-B648-B922-4510229F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9354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245" name="Oval 69">
            <a:extLst>
              <a:ext uri="{FF2B5EF4-FFF2-40B4-BE49-F238E27FC236}">
                <a16:creationId xmlns:a16="http://schemas.microsoft.com/office/drawing/2014/main" id="{AD2A4988-F117-9544-B8DC-5F85A580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5878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246" name="Line 70">
            <a:extLst>
              <a:ext uri="{FF2B5EF4-FFF2-40B4-BE49-F238E27FC236}">
                <a16:creationId xmlns:a16="http://schemas.microsoft.com/office/drawing/2014/main" id="{22F1F1B9-0F36-374E-9397-F54689C63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0838" y="4295775"/>
            <a:ext cx="287337" cy="5032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47" name="Line 71">
            <a:extLst>
              <a:ext uri="{FF2B5EF4-FFF2-40B4-BE49-F238E27FC236}">
                <a16:creationId xmlns:a16="http://schemas.microsoft.com/office/drawing/2014/main" id="{936C509D-0C9B-3A40-A5DA-F7EF744DA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29250" y="5232400"/>
            <a:ext cx="1588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50" name="Freeform 74">
            <a:extLst>
              <a:ext uri="{FF2B5EF4-FFF2-40B4-BE49-F238E27FC236}">
                <a16:creationId xmlns:a16="http://schemas.microsoft.com/office/drawing/2014/main" id="{95D8CDA5-9E33-DF4D-9197-35885A671A97}"/>
              </a:ext>
            </a:extLst>
          </p:cNvPr>
          <p:cNvSpPr>
            <a:spLocks/>
          </p:cNvSpPr>
          <p:nvPr/>
        </p:nvSpPr>
        <p:spPr bwMode="auto">
          <a:xfrm>
            <a:off x="5638800" y="5657850"/>
            <a:ext cx="428625" cy="361950"/>
          </a:xfrm>
          <a:custGeom>
            <a:avLst/>
            <a:gdLst>
              <a:gd name="T0" fmla="*/ 2147483646 w 270"/>
              <a:gd name="T1" fmla="*/ 0 h 228"/>
              <a:gd name="T2" fmla="*/ 0 w 270"/>
              <a:gd name="T3" fmla="*/ 2147483646 h 2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0" h="228">
                <a:moveTo>
                  <a:pt x="270" y="0"/>
                </a:moveTo>
                <a:lnTo>
                  <a:pt x="0" y="228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2" name="Line 76">
            <a:extLst>
              <a:ext uri="{FF2B5EF4-FFF2-40B4-BE49-F238E27FC236}">
                <a16:creationId xmlns:a16="http://schemas.microsoft.com/office/drawing/2014/main" id="{ED91A92A-1F27-A64C-8A84-3BBB753C5C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58050" y="5232400"/>
            <a:ext cx="1588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53" name="Freeform 77">
            <a:extLst>
              <a:ext uri="{FF2B5EF4-FFF2-40B4-BE49-F238E27FC236}">
                <a16:creationId xmlns:a16="http://schemas.microsoft.com/office/drawing/2014/main" id="{BD6EF458-9ED0-F342-A94D-6024B3B3A5F2}"/>
              </a:ext>
            </a:extLst>
          </p:cNvPr>
          <p:cNvSpPr>
            <a:spLocks/>
          </p:cNvSpPr>
          <p:nvPr/>
        </p:nvSpPr>
        <p:spPr bwMode="auto">
          <a:xfrm>
            <a:off x="5651500" y="6076950"/>
            <a:ext cx="1406525" cy="23813"/>
          </a:xfrm>
          <a:custGeom>
            <a:avLst/>
            <a:gdLst>
              <a:gd name="T0" fmla="*/ 2147483646 w 886"/>
              <a:gd name="T1" fmla="*/ 0 h 15"/>
              <a:gd name="T2" fmla="*/ 0 w 886"/>
              <a:gd name="T3" fmla="*/ 2147483646 h 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86" h="15">
                <a:moveTo>
                  <a:pt x="886" y="0"/>
                </a:moveTo>
                <a:lnTo>
                  <a:pt x="0" y="15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4" name="Freeform 78">
            <a:extLst>
              <a:ext uri="{FF2B5EF4-FFF2-40B4-BE49-F238E27FC236}">
                <a16:creationId xmlns:a16="http://schemas.microsoft.com/office/drawing/2014/main" id="{32178B10-186B-0A4E-A60F-DEAF2F1F5DA3}"/>
              </a:ext>
            </a:extLst>
          </p:cNvPr>
          <p:cNvSpPr>
            <a:spLocks/>
          </p:cNvSpPr>
          <p:nvPr/>
        </p:nvSpPr>
        <p:spPr bwMode="auto">
          <a:xfrm>
            <a:off x="6372225" y="5018088"/>
            <a:ext cx="674688" cy="325437"/>
          </a:xfrm>
          <a:custGeom>
            <a:avLst/>
            <a:gdLst>
              <a:gd name="T0" fmla="*/ 2147483646 w 425"/>
              <a:gd name="T1" fmla="*/ 0 h 205"/>
              <a:gd name="T2" fmla="*/ 0 w 425"/>
              <a:gd name="T3" fmla="*/ 2147483646 h 2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5" h="205">
                <a:moveTo>
                  <a:pt x="425" y="0"/>
                </a:moveTo>
                <a:lnTo>
                  <a:pt x="0" y="205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5" name="Text Box 79">
            <a:extLst>
              <a:ext uri="{FF2B5EF4-FFF2-40B4-BE49-F238E27FC236}">
                <a16:creationId xmlns:a16="http://schemas.microsoft.com/office/drawing/2014/main" id="{1393370F-EC2B-DC47-96CA-15ED7E31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39354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1,4</a:t>
            </a:r>
          </a:p>
        </p:txBody>
      </p:sp>
      <p:sp>
        <p:nvSpPr>
          <p:cNvPr id="50256" name="Text Box 80">
            <a:extLst>
              <a:ext uri="{FF2B5EF4-FFF2-40B4-BE49-F238E27FC236}">
                <a16:creationId xmlns:a16="http://schemas.microsoft.com/office/drawing/2014/main" id="{99BEAFE9-5F82-8947-837B-326EA81D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8704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2,2</a:t>
            </a:r>
          </a:p>
        </p:txBody>
      </p:sp>
      <p:sp>
        <p:nvSpPr>
          <p:cNvPr id="50257" name="Text Box 81">
            <a:extLst>
              <a:ext uri="{FF2B5EF4-FFF2-40B4-BE49-F238E27FC236}">
                <a16:creationId xmlns:a16="http://schemas.microsoft.com/office/drawing/2014/main" id="{14D4E16E-0039-584B-A22E-73422945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59753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3,1</a:t>
            </a:r>
          </a:p>
        </p:txBody>
      </p:sp>
      <p:sp>
        <p:nvSpPr>
          <p:cNvPr id="50258" name="Text Box 82">
            <a:extLst>
              <a:ext uri="{FF2B5EF4-FFF2-40B4-BE49-F238E27FC236}">
                <a16:creationId xmlns:a16="http://schemas.microsoft.com/office/drawing/2014/main" id="{4BEE6BF4-607A-7F47-B624-7D04601A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53038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4,3</a:t>
            </a:r>
          </a:p>
        </p:txBody>
      </p:sp>
      <p:sp>
        <p:nvSpPr>
          <p:cNvPr id="50259" name="Text Box 83">
            <a:extLst>
              <a:ext uri="{FF2B5EF4-FFF2-40B4-BE49-F238E27FC236}">
                <a16:creationId xmlns:a16="http://schemas.microsoft.com/office/drawing/2014/main" id="{A3413FA9-14A0-A842-97B8-84BCAD67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386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5,6</a:t>
            </a:r>
          </a:p>
        </p:txBody>
      </p:sp>
      <p:sp>
        <p:nvSpPr>
          <p:cNvPr id="50260" name="Text Box 84">
            <a:extLst>
              <a:ext uri="{FF2B5EF4-FFF2-40B4-BE49-F238E27FC236}">
                <a16:creationId xmlns:a16="http://schemas.microsoft.com/office/drawing/2014/main" id="{3F6977CF-3D7C-B54B-9CE8-0217E0404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63119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6,5</a:t>
            </a:r>
          </a:p>
        </p:txBody>
      </p:sp>
      <p:sp>
        <p:nvSpPr>
          <p:cNvPr id="50261" name="Freeform 85">
            <a:extLst>
              <a:ext uri="{FF2B5EF4-FFF2-40B4-BE49-F238E27FC236}">
                <a16:creationId xmlns:a16="http://schemas.microsoft.com/office/drawing/2014/main" id="{5A722506-03C3-9C47-A24F-45C890DBC5B4}"/>
              </a:ext>
            </a:extLst>
          </p:cNvPr>
          <p:cNvSpPr>
            <a:spLocks/>
          </p:cNvSpPr>
          <p:nvPr/>
        </p:nvSpPr>
        <p:spPr bwMode="auto">
          <a:xfrm>
            <a:off x="5638800" y="4972050"/>
            <a:ext cx="409575" cy="381000"/>
          </a:xfrm>
          <a:custGeom>
            <a:avLst/>
            <a:gdLst>
              <a:gd name="T0" fmla="*/ 2147483646 w 258"/>
              <a:gd name="T1" fmla="*/ 2147483646 h 240"/>
              <a:gd name="T2" fmla="*/ 0 w 258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8" h="240">
                <a:moveTo>
                  <a:pt x="258" y="240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62" name="Line 86">
            <a:extLst>
              <a:ext uri="{FF2B5EF4-FFF2-40B4-BE49-F238E27FC236}">
                <a16:creationId xmlns:a16="http://schemas.microsoft.com/office/drawing/2014/main" id="{7E7AF5D4-7A97-144D-B5C7-964A5A787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4075" y="4365625"/>
            <a:ext cx="293688" cy="9350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63" name="Line 87">
            <a:extLst>
              <a:ext uri="{FF2B5EF4-FFF2-40B4-BE49-F238E27FC236}">
                <a16:creationId xmlns:a16="http://schemas.microsoft.com/office/drawing/2014/main" id="{733552A1-52C2-E24C-BA92-D1A7CA124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0538" y="4365625"/>
            <a:ext cx="296862" cy="156845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884" name="Slide Number Placeholder 1">
            <a:extLst>
              <a:ext uri="{FF2B5EF4-FFF2-40B4-BE49-F238E27FC236}">
                <a16:creationId xmlns:a16="http://schemas.microsoft.com/office/drawing/2014/main" id="{E576AE65-629E-E24D-AA52-CD139B5BF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772F4-4AA1-CE42-AE5C-16961CE9CA2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8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/>
      <p:bldP spid="50202" grpId="0"/>
      <p:bldP spid="50204" grpId="0"/>
      <p:bldP spid="50206" grpId="0"/>
      <p:bldP spid="50207" grpId="0"/>
      <p:bldP spid="50209" grpId="0" animBg="1"/>
      <p:bldP spid="50210" grpId="0" animBg="1"/>
      <p:bldP spid="50211" grpId="0" animBg="1"/>
      <p:bldP spid="50212" grpId="0" animBg="1"/>
      <p:bldP spid="50213" grpId="0" animBg="1"/>
      <p:bldP spid="50214" grpId="0" animBg="1"/>
      <p:bldP spid="50233" grpId="0"/>
      <p:bldP spid="50234" grpId="0"/>
      <p:bldP spid="50235" grpId="0"/>
      <p:bldP spid="50236" grpId="0"/>
      <p:bldP spid="50237" grpId="0"/>
      <p:bldP spid="50238" grpId="0"/>
      <p:bldP spid="50239" grpId="0"/>
      <p:bldP spid="50240" grpId="0" animBg="1"/>
      <p:bldP spid="50241" grpId="0" animBg="1"/>
      <p:bldP spid="50242" grpId="0" animBg="1"/>
      <p:bldP spid="50243" grpId="0" animBg="1"/>
      <p:bldP spid="50244" grpId="0" animBg="1"/>
      <p:bldP spid="50245" grpId="0" animBg="1"/>
      <p:bldP spid="50255" grpId="0"/>
      <p:bldP spid="50256" grpId="0"/>
      <p:bldP spid="50257" grpId="0"/>
      <p:bldP spid="50258" grpId="0"/>
      <p:bldP spid="50259" grpId="0"/>
      <p:bldP spid="5026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FBBF1B8-2D90-D14E-9732-1C247F75A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75" y="695325"/>
            <a:ext cx="8229600" cy="1143000"/>
          </a:xfrm>
        </p:spPr>
        <p:txBody>
          <a:bodyPr/>
          <a:lstStyle/>
          <a:p>
            <a:r>
              <a:rPr lang="zh-CN" altLang="en-US" dirty="0"/>
              <a:t>为何</a:t>
            </a:r>
            <a:r>
              <a:rPr lang="en-US" altLang="zh-CN" dirty="0"/>
              <a:t>DFS</a:t>
            </a:r>
            <a:r>
              <a:rPr lang="zh-CN" altLang="en-US" dirty="0"/>
              <a:t>用于无向图时，不存在前向边及横跨边</a:t>
            </a:r>
            <a:r>
              <a:rPr lang="en-US" altLang="zh-CN" dirty="0"/>
              <a:t>?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7594204C-510A-F446-A439-AD316C85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26" y="2209737"/>
            <a:ext cx="803476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 假设存在前向边，则由前向边定义可知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的后裔，且探索（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已被访问。由于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为无向图，故（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）即（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），当深度优先搜索树构建到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时，首先考虑山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出发的边，故（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）在（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）之前被探索，则该边被记为回边，而非前向边。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9BD07AA9-79B8-2F41-A89D-3E9C4EDE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26" y="4648263"/>
            <a:ext cx="81106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假设存在横跨边，则存在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v, 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都不互为祖先，且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之前被访问，否则（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）将成树边；由于访问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时，未访问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，故（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）不存在，矛盾。故无横跨边。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870" name="Slide Number Placeholder 1">
            <a:extLst>
              <a:ext uri="{FF2B5EF4-FFF2-40B4-BE49-F238E27FC236}">
                <a16:creationId xmlns:a16="http://schemas.microsoft.com/office/drawing/2014/main" id="{F8A1EFD2-8795-7C47-AAF1-262086038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3129E-2ABA-CE49-B920-B736B5EBB7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8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8E81-4855-FB4F-988B-D8100D7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边的判断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8644-79FC-E342-9CF1-F76AE31F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11" y="2017713"/>
            <a:ext cx="8169477" cy="4114800"/>
          </a:xfrm>
        </p:spPr>
        <p:txBody>
          <a:bodyPr/>
          <a:lstStyle/>
          <a:p>
            <a:r>
              <a:rPr lang="ja-JP" altLang="en-US"/>
              <a:t>定义</a:t>
            </a:r>
            <a:r>
              <a:rPr lang="en-US" altLang="ja-JP" dirty="0"/>
              <a:t>color</a:t>
            </a:r>
            <a:r>
              <a:rPr lang="en-US" altLang="zh-CN" dirty="0"/>
              <a:t>[v]</a:t>
            </a:r>
            <a:r>
              <a:rPr lang="zh-CN" altLang="en-US" dirty="0"/>
              <a:t>和</a:t>
            </a:r>
            <a:r>
              <a:rPr lang="en-US" altLang="zh-CN" dirty="0"/>
              <a:t>d[v]</a:t>
            </a:r>
          </a:p>
          <a:p>
            <a:r>
              <a:rPr lang="en-US" altLang="zh-CN" dirty="0"/>
              <a:t>color[v]</a:t>
            </a:r>
            <a:r>
              <a:rPr lang="zh-CN" altLang="en-US" dirty="0"/>
              <a:t>表示访问到点</a:t>
            </a:r>
            <a:r>
              <a:rPr lang="en-US" altLang="zh-CN" dirty="0"/>
              <a:t>v</a:t>
            </a:r>
            <a:r>
              <a:rPr lang="zh-CN" altLang="en-US" dirty="0"/>
              <a:t>的状态</a:t>
            </a:r>
            <a:endParaRPr lang="en-US" altLang="zh-CN" dirty="0"/>
          </a:p>
          <a:p>
            <a:r>
              <a:rPr lang="en-US" altLang="zh-CN" dirty="0"/>
              <a:t>d[v]</a:t>
            </a:r>
            <a:r>
              <a:rPr lang="zh-CN" altLang="en-US" dirty="0"/>
              <a:t>表示访问时间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14293-0292-1F42-8CAF-33DCF101E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2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27BF8-2F43-1A47-8895-1A7251FDB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63FB72-20BB-7346-9B1F-12C10BE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11" y="2017713"/>
            <a:ext cx="8169477" cy="4114800"/>
          </a:xfrm>
        </p:spPr>
        <p:txBody>
          <a:bodyPr/>
          <a:lstStyle/>
          <a:p>
            <a:r>
              <a:rPr lang="en-US" dirty="0"/>
              <a:t>（</a:t>
            </a:r>
            <a:r>
              <a:rPr lang="en-US" dirty="0" err="1"/>
              <a:t>colour</a:t>
            </a:r>
            <a:r>
              <a:rPr lang="en-US" dirty="0"/>
              <a:t>[v] == -1）</a:t>
            </a:r>
            <a:r>
              <a:rPr lang="ja-JP" altLang="en-US"/>
              <a:t>表示它是一条树边</a:t>
            </a:r>
          </a:p>
          <a:p>
            <a:r>
              <a:rPr lang="ja-JP" altLang="en-US"/>
              <a:t>（</a:t>
            </a:r>
            <a:r>
              <a:rPr lang="en-US" dirty="0" err="1"/>
              <a:t>colour</a:t>
            </a:r>
            <a:r>
              <a:rPr lang="en-US" dirty="0"/>
              <a:t>[v] == 0）</a:t>
            </a:r>
            <a:r>
              <a:rPr lang="ja-JP" altLang="en-US"/>
              <a:t>表示它是一条回边。</a:t>
            </a:r>
          </a:p>
          <a:p>
            <a:r>
              <a:rPr lang="ja-JP" altLang="en-US"/>
              <a:t>（</a:t>
            </a:r>
            <a:r>
              <a:rPr lang="en-US" dirty="0" err="1"/>
              <a:t>colour</a:t>
            </a:r>
            <a:r>
              <a:rPr lang="en-US" dirty="0"/>
              <a:t>[v] == 1）&amp;&amp;（d[u] &lt; d[v]）</a:t>
            </a:r>
            <a:r>
              <a:rPr lang="ja-JP" altLang="en-US"/>
              <a:t>表示它是一条前向边。</a:t>
            </a:r>
          </a:p>
          <a:p>
            <a:r>
              <a:rPr lang="ja-JP" altLang="en-US"/>
              <a:t>（</a:t>
            </a:r>
            <a:r>
              <a:rPr lang="en-US" dirty="0" err="1"/>
              <a:t>colour</a:t>
            </a:r>
            <a:r>
              <a:rPr lang="en-US" dirty="0"/>
              <a:t>[v] == 1）&amp;&amp;（d[u] &gt; d[v]）</a:t>
            </a:r>
            <a:r>
              <a:rPr lang="ja-JP" altLang="en-US"/>
              <a:t>表示它是一条横跨边。</a:t>
            </a:r>
          </a:p>
          <a:p>
            <a:endParaRPr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4F3C52-2861-674A-B2C0-FB36117879AA}"/>
              </a:ext>
            </a:extLst>
          </p:cNvPr>
          <p:cNvSpPr txBox="1">
            <a:spLocks/>
          </p:cNvSpPr>
          <p:nvPr/>
        </p:nvSpPr>
        <p:spPr bwMode="auto">
          <a:xfrm>
            <a:off x="1303338" y="3667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CN" sz="4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SimSun" panose="02010600030101010101" pitchFamily="2" charset="-122"/>
              </a:rPr>
              <a:t>边的判断</a:t>
            </a:r>
            <a:endParaRPr kumimoji="1" lang="en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5435-B9DA-4344-8A4C-280244E6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0592"/>
            <a:ext cx="7772400" cy="4114800"/>
          </a:xfrm>
        </p:spPr>
        <p:txBody>
          <a:bodyPr/>
          <a:lstStyle/>
          <a:p>
            <a:r>
              <a:rPr lang="en-CN" dirty="0"/>
              <a:t>代码实现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/wshish920907/article/details/73276813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3A50-B44B-2446-8EDE-BE36494D4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7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2">
            <a:extLst>
              <a:ext uri="{FF2B5EF4-FFF2-40B4-BE49-F238E27FC236}">
                <a16:creationId xmlns:a16="http://schemas.microsoft.com/office/drawing/2014/main" id="{B880EA28-9BF4-8642-AD4E-FCFA269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060" y="61420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DE5A7-6E6C-CB45-9F5C-1BF57177E42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2469" name="Picture 9">
            <a:extLst>
              <a:ext uri="{FF2B5EF4-FFF2-40B4-BE49-F238E27FC236}">
                <a16:creationId xmlns:a16="http://schemas.microsoft.com/office/drawing/2014/main" id="{27F8F5AE-BDB8-934D-BBE9-3C3A70E7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5" y="2956917"/>
            <a:ext cx="3028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83485FA2-49D9-2D40-8793-331944F0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70" y="925512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课堂练习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283225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/>
                            <a:t>10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N" sz="1400" kern="12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N" sz="1400" kern="12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283225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/>
                            <a:t>10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81707" t="-360938" r="-1268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7647" t="-360938" r="-196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1">
            <a:extLst>
              <a:ext uri="{FF2B5EF4-FFF2-40B4-BE49-F238E27FC236}">
                <a16:creationId xmlns:a16="http://schemas.microsoft.com/office/drawing/2014/main" id="{C8B6B6E4-0DC4-3249-B933-3C652C22EE45}"/>
              </a:ext>
            </a:extLst>
          </p:cNvPr>
          <p:cNvSpPr txBox="1"/>
          <p:nvPr/>
        </p:nvSpPr>
        <p:spPr>
          <a:xfrm>
            <a:off x="7283709" y="4755402"/>
            <a:ext cx="1118209" cy="416524"/>
          </a:xfrm>
          <a:prstGeom prst="rect">
            <a:avLst/>
          </a:prstGeom>
          <a:solidFill>
            <a:srgbClr val="F8F8F8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8B6B6E4-0DC4-3249-B933-3C652C22EE45}"/>
              </a:ext>
            </a:extLst>
          </p:cNvPr>
          <p:cNvSpPr txBox="1"/>
          <p:nvPr/>
        </p:nvSpPr>
        <p:spPr>
          <a:xfrm>
            <a:off x="6223038" y="4739620"/>
            <a:ext cx="490711" cy="416524"/>
          </a:xfrm>
          <a:prstGeom prst="rect">
            <a:avLst/>
          </a:prstGeom>
          <a:solidFill>
            <a:srgbClr val="F8F8F8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7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2EE04975-4246-FC47-8402-14D73B171CF9}"/>
              </a:ext>
            </a:extLst>
          </p:cNvPr>
          <p:cNvSpPr/>
          <p:nvPr/>
        </p:nvSpPr>
        <p:spPr bwMode="auto">
          <a:xfrm>
            <a:off x="7781841" y="4714999"/>
            <a:ext cx="539496" cy="47076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B261FF97-4833-A541-9160-536EB098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0" y="3009304"/>
            <a:ext cx="3019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>
            <a:extLst>
              <a:ext uri="{FF2B5EF4-FFF2-40B4-BE49-F238E27FC236}">
                <a16:creationId xmlns:a16="http://schemas.microsoft.com/office/drawing/2014/main" id="{F48FDAC4-4200-8D4D-BE05-6C63D4D3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195388"/>
            <a:ext cx="79248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输入：无向图或有向图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G= (V,E)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输出：深度优先搜索树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森林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中每个顶点的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先序号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后序号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predfn←0; postdfn←0  //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for v∈V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  visited[v] ← false    //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 for v∈V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从一个顶点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出发，可能无法遍历全部顶点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if visited[v] = false  then 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     visited[v] ←true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     predfn←predfn+1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     for (v,w)∈E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总共的循环次数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          if visited[w]=false then dfs(w)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    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     postdfn←postdfn+1.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C8A9A0D8-5A99-2448-B086-EC12A9FDB69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740150" y="2333625"/>
          <a:ext cx="4318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6" name="Equation" r:id="rId4" imgW="6438900" imgH="4102100" progId="Equation.DSMT4">
                  <p:embed/>
                </p:oleObj>
              </mc:Choice>
              <mc:Fallback>
                <p:oleObj name="Equation" r:id="rId4" imgW="6438900" imgH="4102100" progId="Equation.DSMT4">
                  <p:embed/>
                  <p:pic>
                    <p:nvPicPr>
                      <p:cNvPr id="39938" name="Object 5">
                        <a:extLst>
                          <a:ext uri="{FF2B5EF4-FFF2-40B4-BE49-F238E27FC236}">
                            <a16:creationId xmlns:a16="http://schemas.microsoft.com/office/drawing/2014/main" id="{C8A9A0D8-5A99-2448-B086-EC12A9FDB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333625"/>
                        <a:ext cx="4318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4">
            <a:extLst>
              <a:ext uri="{FF2B5EF4-FFF2-40B4-BE49-F238E27FC236}">
                <a16:creationId xmlns:a16="http://schemas.microsoft.com/office/drawing/2014/main" id="{7214C0B4-2648-104A-B021-5A5007945B4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819650" y="4852988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7" name="Equation" r:id="rId6" imgW="7315200" imgH="4102100" progId="Equation.DSMT4">
                  <p:embed/>
                </p:oleObj>
              </mc:Choice>
              <mc:Fallback>
                <p:oleObj name="Equation" r:id="rId6" imgW="7315200" imgH="4102100" progId="Equation.DSMT4">
                  <p:embed/>
                  <p:pic>
                    <p:nvPicPr>
                      <p:cNvPr id="39939" name="Object 14">
                        <a:extLst>
                          <a:ext uri="{FF2B5EF4-FFF2-40B4-BE49-F238E27FC236}">
                            <a16:creationId xmlns:a16="http://schemas.microsoft.com/office/drawing/2014/main" id="{7214C0B4-2648-104A-B021-5A5007945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52988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4EFE853B-C9D6-8B44-9309-4E373591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FA6C-A53F-8840-8B21-FDA1FF84B0A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0D97C6-ED68-0645-ADE4-3435AB4DB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671" y="-226218"/>
            <a:ext cx="7793037" cy="1462087"/>
          </a:xfrm>
        </p:spPr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13270" y="6025225"/>
            <a:ext cx="6827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>
                <a:latin typeface="Times New Roman" panose="02020603050405020304" pitchFamily="18" charset="0"/>
              </a:rPr>
              <a:t>第一个</a:t>
            </a:r>
            <a:r>
              <a:rPr kumimoji="0" lang="en-US" altLang="zh-CN" sz="1800">
                <a:latin typeface="Times New Roman" panose="02020603050405020304" pitchFamily="18" charset="0"/>
              </a:rPr>
              <a:t>for</a:t>
            </a:r>
            <a:r>
              <a:rPr kumimoji="0" lang="zh-CN" altLang="en-US" sz="1800">
                <a:latin typeface="Times New Roman" panose="02020603050405020304" pitchFamily="18" charset="0"/>
              </a:rPr>
              <a:t>循环是</a:t>
            </a:r>
            <a:r>
              <a:rPr kumimoji="0" lang="en-US" altLang="zh-CN" sz="1800">
                <a:latin typeface="Times New Roman" panose="02020603050405020304" pitchFamily="18" charset="0"/>
              </a:rPr>
              <a:t>Θ(n)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>
                <a:latin typeface="Times New Roman" panose="02020603050405020304" pitchFamily="18" charset="0"/>
              </a:rPr>
              <a:t>Dfs()</a:t>
            </a:r>
            <a:r>
              <a:rPr kumimoji="0" lang="en-US" altLang="en-US" sz="1800">
                <a:latin typeface="Times New Roman" panose="02020603050405020304" pitchFamily="18" charset="0"/>
              </a:rPr>
              <a:t>的复杂度为</a:t>
            </a:r>
            <a:r>
              <a:rPr kumimoji="0" lang="en-US" altLang="zh-CN" sz="1800">
                <a:latin typeface="Times New Roman" panose="02020603050405020304" pitchFamily="18" charset="0"/>
              </a:rPr>
              <a:t>Θ(1)</a:t>
            </a:r>
            <a:r>
              <a:rPr kumimoji="0" lang="zh-CN" altLang="en-US" sz="1800">
                <a:latin typeface="Times New Roman" panose="02020603050405020304" pitchFamily="18" charset="0"/>
              </a:rPr>
              <a:t>（不考虑</a:t>
            </a:r>
            <a:r>
              <a:rPr kumimoji="0" lang="en-US" altLang="zh-CN" sz="1800">
                <a:latin typeface="Times New Roman" panose="02020603050405020304" pitchFamily="18" charset="0"/>
              </a:rPr>
              <a:t>for</a:t>
            </a:r>
            <a:r>
              <a:rPr kumimoji="0" lang="zh-CN" altLang="en-US" sz="1800">
                <a:latin typeface="Times New Roman" panose="02020603050405020304" pitchFamily="18" charset="0"/>
              </a:rPr>
              <a:t>循环），</a:t>
            </a:r>
            <a:r>
              <a:rPr kumimoji="0" lang="en-US" altLang="zh-CN" sz="1800">
                <a:latin typeface="Times New Roman" panose="02020603050405020304" pitchFamily="18" charset="0"/>
              </a:rPr>
              <a:t>dfs()</a:t>
            </a:r>
            <a:r>
              <a:rPr kumimoji="0" lang="zh-CN" altLang="en-US" sz="1800">
                <a:latin typeface="Times New Roman" panose="02020603050405020304" pitchFamily="18" charset="0"/>
              </a:rPr>
              <a:t>总共被调用了</a:t>
            </a:r>
            <a:r>
              <a:rPr kumimoji="0" lang="en-US" altLang="zh-CN" sz="1800">
                <a:latin typeface="Times New Roman" panose="02020603050405020304" pitchFamily="18" charset="0"/>
              </a:rPr>
              <a:t>n</a:t>
            </a:r>
            <a:r>
              <a:rPr kumimoji="0" lang="zh-CN" altLang="en-US" sz="1800">
                <a:latin typeface="Times New Roman" panose="02020603050405020304" pitchFamily="18" charset="0"/>
              </a:rPr>
              <a:t>次</a:t>
            </a:r>
            <a:endParaRPr kumimoji="0" lang="en-US" altLang="zh-CN" sz="1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>
                <a:latin typeface="Times New Roman" panose="02020603050405020304" pitchFamily="18" charset="0"/>
              </a:rPr>
              <a:t>Dfs()</a:t>
            </a:r>
            <a:r>
              <a:rPr kumimoji="0" lang="zh-CN" altLang="en-US" sz="1800">
                <a:latin typeface="Times New Roman" panose="02020603050405020304" pitchFamily="18" charset="0"/>
              </a:rPr>
              <a:t>中的</a:t>
            </a:r>
            <a:r>
              <a:rPr kumimoji="0" lang="en-US" altLang="zh-CN" sz="1800">
                <a:latin typeface="Times New Roman" panose="02020603050405020304" pitchFamily="18" charset="0"/>
              </a:rPr>
              <a:t>for</a:t>
            </a:r>
            <a:r>
              <a:rPr kumimoji="0" lang="zh-CN" altLang="en-US" sz="1800">
                <a:latin typeface="Times New Roman" panose="02020603050405020304" pitchFamily="18" charset="0"/>
              </a:rPr>
              <a:t>循环一共执行了</a:t>
            </a:r>
            <a:r>
              <a:rPr kumimoji="0" lang="en-US" altLang="zh-CN" sz="1800">
                <a:latin typeface="Times New Roman" panose="02020603050405020304" pitchFamily="18" charset="0"/>
              </a:rPr>
              <a:t>2m</a:t>
            </a:r>
            <a:r>
              <a:rPr kumimoji="0" lang="zh-CN" altLang="en-US" sz="1800">
                <a:latin typeface="Times New Roman" panose="02020603050405020304" pitchFamily="18" charset="0"/>
              </a:rPr>
              <a:t>次（如果是有向图，则是</a:t>
            </a:r>
            <a:r>
              <a:rPr kumimoji="0" lang="en-US" altLang="zh-CN" sz="1800">
                <a:latin typeface="Times New Roman" panose="02020603050405020304" pitchFamily="18" charset="0"/>
              </a:rPr>
              <a:t>m</a:t>
            </a:r>
            <a:r>
              <a:rPr kumimoji="0" lang="zh-CN" altLang="en-US" sz="1800">
                <a:latin typeface="Times New Roman" panose="02020603050405020304" pitchFamily="18" charset="0"/>
              </a:rPr>
              <a:t>次）</a:t>
            </a:r>
            <a:endParaRPr kumimoji="0" lang="en-US" altLang="zh-CN" sz="1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>
                <a:latin typeface="Times New Roman" panose="02020603050405020304" pitchFamily="18" charset="0"/>
              </a:rPr>
              <a:t>所以总复杂度为</a:t>
            </a:r>
            <a:r>
              <a:rPr kumimoji="0" lang="en-US" altLang="zh-CN" sz="1800">
                <a:latin typeface="Times New Roman" panose="02020603050405020304" pitchFamily="18" charset="0"/>
              </a:rPr>
              <a:t>Θ(m+n)</a:t>
            </a:r>
            <a:r>
              <a:rPr kumimoji="0" lang="zh-CN" altLang="en-US" sz="1800">
                <a:latin typeface="Times New Roman" panose="02020603050405020304" pitchFamily="18" charset="0"/>
              </a:rPr>
              <a:t>（操作频率）</a:t>
            </a:r>
          </a:p>
        </p:txBody>
      </p:sp>
    </p:spTree>
    <p:extLst>
      <p:ext uri="{BB962C8B-B14F-4D97-AF65-F5344CB8AC3E}">
        <p14:creationId xmlns:p14="http://schemas.microsoft.com/office/powerpoint/2010/main" val="40501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7697A5A-7892-4944-AEE2-BC95985D4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3">
                <a:extLst>
                  <a:ext uri="{FF2B5EF4-FFF2-40B4-BE49-F238E27FC236}">
                    <a16:creationId xmlns:a16="http://schemas.microsoft.com/office/drawing/2014/main" id="{458FD652-123B-274F-BE5D-8E3B2961251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69731" y="2004834"/>
                <a:ext cx="7772400" cy="4114800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假设图有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个顶点，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条边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使用邻接矩阵存储：</a:t>
                </a:r>
                <a:r>
                  <a:rPr lang="zh-CN" altLang="en-US" dirty="0">
                    <a:latin typeface="Times New Roman" panose="02020603050405020304" pitchFamily="18" charset="0"/>
                    <a:sym typeface="Symbol" pitchFamily="2" charset="2"/>
                  </a:rPr>
                  <a:t>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914" name="Rectangle 3">
                <a:extLst>
                  <a:ext uri="{FF2B5EF4-FFF2-40B4-BE49-F238E27FC236}">
                    <a16:creationId xmlns:a16="http://schemas.microsoft.com/office/drawing/2014/main" id="{458FD652-123B-274F-BE5D-8E3B29612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9731" y="2004834"/>
                <a:ext cx="7772400" cy="4114800"/>
              </a:xfrm>
              <a:blipFill>
                <a:blip r:embed="rId2"/>
                <a:stretch>
                  <a:fillRect l="-653" t="-2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Slide Number Placeholder 1">
            <a:extLst>
              <a:ext uri="{FF2B5EF4-FFF2-40B4-BE49-F238E27FC236}">
                <a16:creationId xmlns:a16="http://schemas.microsoft.com/office/drawing/2014/main" id="{22F493D2-5131-3B4D-A164-2E384A7F8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9AFB4-9566-E242-8FE6-106B833AF2D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728D6993-7F8D-0845-AF2D-1CCFED10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9" y="3429000"/>
            <a:ext cx="7598477" cy="294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6164-C57C-E643-9710-F5311132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B98D-FB05-E046-9F8B-358F9075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01" y="2092371"/>
            <a:ext cx="7772400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图使用邻接链表存储：</a:t>
            </a:r>
            <a:r>
              <a:rPr lang="zh-CN" altLang="en-US" dirty="0">
                <a:latin typeface="Times New Roman" panose="02020603050405020304" pitchFamily="18" charset="0"/>
                <a:sym typeface="Symbol" pitchFamily="2" charset="2"/>
              </a:rPr>
              <a:t>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m+n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B4E7-1CEF-8340-A4E8-645319E61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43010" name="Picture 2" descr="有向图">
            <a:extLst>
              <a:ext uri="{FF2B5EF4-FFF2-40B4-BE49-F238E27FC236}">
                <a16:creationId xmlns:a16="http://schemas.microsoft.com/office/drawing/2014/main" id="{DA4CD8D0-C5AB-FA45-8AA5-2EF290BC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6" y="2812917"/>
            <a:ext cx="871252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D598FC8-DC0C-4A4B-8598-DE718BCA1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en-US" altLang="en-US"/>
          </a:p>
        </p:txBody>
      </p:sp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BC4404A-DDB2-6940-8AE6-644D5EC12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7F9B1-57E5-EA42-913A-017DDBCAE63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648075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636963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4503738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18636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518636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5088" y="3825875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488" y="4043363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3937000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937125"/>
            <a:ext cx="71913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4475" y="4070350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9688" y="4043363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5088" y="5403850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389438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963" y="4778375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3908425"/>
            <a:ext cx="69691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4016375"/>
            <a:ext cx="1371600" cy="1192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65A1CE4-4BBA-4D4D-A464-22597DC2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156619"/>
            <a:ext cx="860107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从顶点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开始运行深度优先搜索的结果，给出前后序号，并给出边分类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charset="2"/>
              <a:buChar char="n"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CCBC8B-19B0-114B-9B73-5CBD9CAC06E0}"/>
              </a:ext>
            </a:extLst>
          </p:cNvPr>
          <p:cNvSpPr/>
          <p:nvPr/>
        </p:nvSpPr>
        <p:spPr>
          <a:xfrm>
            <a:off x="765174" y="5865768"/>
            <a:ext cx="7258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https://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www.bilibili.com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/video/BV1eP4y1Y77a?from=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search&amp;seid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=1353948779803466302&amp;spm_id_from=333.337.0.0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87371B14-5FAD-414D-B89D-4825D7F2B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深度优先搜索的应用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4DFDFC54-7C97-004F-96F9-7F7BEF5EE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图的无回路性判定</a:t>
            </a:r>
          </a:p>
          <a:p>
            <a:r>
              <a:rPr lang="zh-CN" altLang="en-US" dirty="0"/>
              <a:t>拓扑排序</a:t>
            </a:r>
          </a:p>
          <a:p>
            <a:r>
              <a:rPr lang="zh-CN" altLang="en-US" dirty="0"/>
              <a:t>寻找图的关节点（自学）</a:t>
            </a:r>
          </a:p>
          <a:p>
            <a:r>
              <a:rPr lang="zh-CN" altLang="en-US" dirty="0"/>
              <a:t>强连通分支</a:t>
            </a:r>
          </a:p>
          <a:p>
            <a:r>
              <a:rPr lang="zh-CN" altLang="en-US" dirty="0"/>
              <a:t>网络页面检索</a:t>
            </a:r>
          </a:p>
          <a:p>
            <a:endParaRPr lang="zh-CN" altLang="en-US" dirty="0"/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27FB38E1-042C-0442-B76E-E40BC40AC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44304-7E2D-B242-8C6E-EFC0D0425F1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713F43B-07A5-5040-AD3D-028FF213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图回路判定</a:t>
            </a:r>
            <a:endParaRPr lang="en-US" altLang="zh-CN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AC1113C-177B-C648-B1A5-D0F09876E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2103438"/>
            <a:ext cx="7772400" cy="4114800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</a:rPr>
              <a:t>问题：若</a:t>
            </a:r>
            <a:r>
              <a:rPr lang="en-US" altLang="zh-CN" sz="2400">
                <a:latin typeface="Times New Roman" panose="02020603050405020304" pitchFamily="18" charset="0"/>
              </a:rPr>
              <a:t>G= (V,E)</a:t>
            </a:r>
            <a:r>
              <a:rPr lang="zh-CN" altLang="en-US" sz="2400">
                <a:latin typeface="Times New Roman" panose="02020603050405020304" pitchFamily="18" charset="0"/>
              </a:rPr>
              <a:t>为一个有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个顶点和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条边的有向或是无向图。要测试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中是否包含有一个回路。</a:t>
            </a:r>
          </a:p>
          <a:p>
            <a:r>
              <a:rPr lang="zh-CN" altLang="en-US" sz="2400">
                <a:latin typeface="Times New Roman" panose="02020603050405020304" pitchFamily="18" charset="0"/>
              </a:rPr>
              <a:t>方法：对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施加深度优先搜索，如果探测到一个回边，那么可以判定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中含有回路；否则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中无回路。</a:t>
            </a:r>
          </a:p>
          <a:p>
            <a:r>
              <a:rPr lang="zh-CN" altLang="en-US" sz="2400">
                <a:latin typeface="Times New Roman" panose="02020603050405020304" pitchFamily="18" charset="0"/>
              </a:rPr>
              <a:t>注意：如果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是连通的无向图，则不需要对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进行深度优先搜索来判定是否有回路。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无回路，当且仅当</a:t>
            </a:r>
            <a:r>
              <a:rPr lang="en-US" altLang="zh-CN" sz="2400">
                <a:latin typeface="Times New Roman" panose="02020603050405020304" pitchFamily="18" charset="0"/>
              </a:rPr>
              <a:t>|E|=|V|-1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059A3064-C178-2443-AB06-1E481EE81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13EF83-5E6A-7D40-B5F5-3BB593138D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1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77CDA5E-7593-F143-BDD9-BE73D7DE5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拓扑排序</a:t>
            </a:r>
            <a:r>
              <a:rPr lang="en-US" altLang="zh-CN">
                <a:latin typeface="Times New Roman" panose="02020603050405020304" pitchFamily="18" charset="0"/>
              </a:rPr>
              <a:t>(Topological sorting)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278129E-DBD2-DA48-B845-A661D708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88" y="1824038"/>
            <a:ext cx="8229600" cy="1468437"/>
          </a:xfrm>
        </p:spPr>
        <p:txBody>
          <a:bodyPr/>
          <a:lstStyle/>
          <a:p>
            <a:r>
              <a:rPr lang="zh-CN" altLang="en-US" sz="2200">
                <a:latin typeface="Times New Roman" panose="02020603050405020304" pitchFamily="18" charset="0"/>
              </a:rPr>
              <a:t>给定一个有向无回路图</a:t>
            </a:r>
            <a:r>
              <a:rPr lang="en-US" altLang="zh-CN" sz="2200">
                <a:latin typeface="Times New Roman" panose="02020603050405020304" pitchFamily="18" charset="0"/>
              </a:rPr>
              <a:t>(Directed Acyclic Graph, DAG) G=(V,E)</a:t>
            </a:r>
            <a:r>
              <a:rPr lang="zh-CN" altLang="en-US" sz="2200">
                <a:latin typeface="Times New Roman" panose="02020603050405020304" pitchFamily="18" charset="0"/>
              </a:rPr>
              <a:t>。拓扑排序是为了找到图顶点的一个线性序，使得：如果</a:t>
            </a:r>
            <a:r>
              <a:rPr lang="en-US" altLang="zh-CN" sz="2200">
                <a:latin typeface="Times New Roman" panose="02020603050405020304" pitchFamily="18" charset="0"/>
              </a:rPr>
              <a:t>(v,w) ∈E,</a:t>
            </a:r>
            <a:r>
              <a:rPr lang="zh-CN" altLang="en-US" sz="2200">
                <a:latin typeface="Times New Roman" panose="02020603050405020304" pitchFamily="18" charset="0"/>
              </a:rPr>
              <a:t>那么，在线性序中，</a:t>
            </a:r>
            <a:r>
              <a:rPr lang="en-US" altLang="zh-CN" sz="2200">
                <a:latin typeface="Times New Roman" panose="02020603050405020304" pitchFamily="18" charset="0"/>
              </a:rPr>
              <a:t>v</a:t>
            </a:r>
            <a:r>
              <a:rPr lang="zh-CN" altLang="en-US" sz="2200">
                <a:latin typeface="Times New Roman" panose="02020603050405020304" pitchFamily="18" charset="0"/>
              </a:rPr>
              <a:t>在</a:t>
            </a:r>
            <a:r>
              <a:rPr lang="en-US" altLang="zh-CN" sz="2200">
                <a:latin typeface="Times New Roman" panose="02020603050405020304" pitchFamily="18" charset="0"/>
              </a:rPr>
              <a:t>w</a:t>
            </a:r>
            <a:r>
              <a:rPr lang="zh-CN" altLang="en-US" sz="2200">
                <a:latin typeface="Times New Roman" panose="02020603050405020304" pitchFamily="18" charset="0"/>
              </a:rPr>
              <a:t>之前出现。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51D1F509-1871-6B41-816F-4480A2D4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003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D5911309-2585-5246-AA01-9719444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067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12306F36-4378-A247-9E4F-BD329BE4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3067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B3CF9086-AA92-924C-A891-6291AC0F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4003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E3E5892C-E0E1-F04A-B65A-D39C2839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067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50120C8E-84B8-5B48-B0BF-E6A1EFEA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003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E5EF3B1B-C36E-484C-8D51-5A0906504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2450" y="3282950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D2CE746-8ECB-E04D-A2C6-6CE504DB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3427413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F013899A-B4A6-CE41-8864-723CEC449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925" y="33035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D569A4DB-FE01-8245-8481-131558D4C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925" y="42195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B9BF7694-151E-044D-A461-7BF52AA6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42741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BCC514ED-06EE-3A4F-9DA6-2ED2895516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0863" y="4219575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2" name="Oval 20">
            <a:extLst>
              <a:ext uri="{FF2B5EF4-FFF2-40B4-BE49-F238E27FC236}">
                <a16:creationId xmlns:a16="http://schemas.microsoft.com/office/drawing/2014/main" id="{B48199D5-97D6-2B47-9515-DB2F5010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4972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656EA523-8282-A843-90FF-B4D1D7D305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1950" y="3282950"/>
            <a:ext cx="43021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CF9C8812-AAAD-E849-A125-0F38A1B2A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1950" y="3930650"/>
            <a:ext cx="4302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48C8BC78-2E28-BE46-8AC8-EE94576B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342265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  b   d  c   e  f  g</a:t>
            </a:r>
          </a:p>
        </p:txBody>
      </p:sp>
      <p:sp>
        <p:nvSpPr>
          <p:cNvPr id="54296" name="AutoShape 24">
            <a:extLst>
              <a:ext uri="{FF2B5EF4-FFF2-40B4-BE49-F238E27FC236}">
                <a16:creationId xmlns:a16="http://schemas.microsoft.com/office/drawing/2014/main" id="{F98BC26E-EBC6-DB45-812A-0ABEB6EE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571875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7" name="Rectangle 25">
            <a:extLst>
              <a:ext uri="{FF2B5EF4-FFF2-40B4-BE49-F238E27FC236}">
                <a16:creationId xmlns:a16="http://schemas.microsoft.com/office/drawing/2014/main" id="{45A91F0A-325A-174A-BED1-1A9943F1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56188"/>
            <a:ext cx="82296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我们假设在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DAG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中只有唯一一个入度为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的顶点；如果有一个以上的顶点入度为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，可以通过添加一个新的顶点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，然后将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指向所有入度为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的顶点，这样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就成为唯一一个入度为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的顶点。</a:t>
            </a:r>
          </a:p>
        </p:txBody>
      </p:sp>
      <p:sp>
        <p:nvSpPr>
          <p:cNvPr id="45077" name="Slide Number Placeholder 1">
            <a:extLst>
              <a:ext uri="{FF2B5EF4-FFF2-40B4-BE49-F238E27FC236}">
                <a16:creationId xmlns:a16="http://schemas.microsoft.com/office/drawing/2014/main" id="{F3E5A103-010F-0B4A-9B61-D45E42F15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24BDA8-DBC6-5240-B91C-570DBBDBEC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37F60A94-AD86-934D-9093-D5E3C527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1919288"/>
            <a:ext cx="8601075" cy="4465637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拓扑排序的实现：</a:t>
            </a:r>
          </a:p>
          <a:p>
            <a:pPr lvl="2"/>
            <a:r>
              <a:rPr lang="zh-CN" altLang="en-US">
                <a:latin typeface="Times New Roman" panose="02020603050405020304" pitchFamily="18" charset="0"/>
              </a:rPr>
              <a:t>从入度为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的顶点开始，对</a:t>
            </a:r>
            <a:r>
              <a:rPr lang="en-US" altLang="zh-CN">
                <a:latin typeface="Times New Roman" panose="02020603050405020304" pitchFamily="18" charset="0"/>
              </a:rPr>
              <a:t>DAG</a:t>
            </a:r>
            <a:r>
              <a:rPr lang="zh-CN" altLang="en-US">
                <a:latin typeface="Times New Roman" panose="02020603050405020304" pitchFamily="18" charset="0"/>
              </a:rPr>
              <a:t>实施深度优先搜索。</a:t>
            </a:r>
          </a:p>
          <a:p>
            <a:pPr lvl="2"/>
            <a:r>
              <a:rPr lang="zh-CN" altLang="en-US">
                <a:latin typeface="Times New Roman" panose="02020603050405020304" pitchFamily="18" charset="0"/>
              </a:rPr>
              <a:t>遍历完成后，计数器</a:t>
            </a:r>
            <a:r>
              <a:rPr lang="en-US" altLang="zh-CN">
                <a:latin typeface="Times New Roman" panose="02020603050405020304" pitchFamily="18" charset="0"/>
              </a:rPr>
              <a:t>postdfn</a:t>
            </a:r>
            <a:r>
              <a:rPr lang="zh-CN" altLang="en-US">
                <a:latin typeface="Times New Roman" panose="02020603050405020304" pitchFamily="18" charset="0"/>
              </a:rPr>
              <a:t>恰好对应于一个在</a:t>
            </a:r>
            <a:r>
              <a:rPr lang="en-US" altLang="zh-CN">
                <a:latin typeface="Times New Roman" panose="02020603050405020304" pitchFamily="18" charset="0"/>
              </a:rPr>
              <a:t>DAG</a:t>
            </a:r>
            <a:r>
              <a:rPr lang="zh-CN" altLang="en-US">
                <a:latin typeface="Times New Roman" panose="02020603050405020304" pitchFamily="18" charset="0"/>
              </a:rPr>
              <a:t>中顶点的反拓扑序。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得到拓扑序：</a:t>
            </a:r>
          </a:p>
          <a:p>
            <a:pPr lvl="2"/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DFS</a:t>
            </a:r>
            <a:r>
              <a:rPr lang="zh-CN" altLang="en-US">
                <a:latin typeface="Times New Roman" panose="02020603050405020304" pitchFamily="18" charset="0"/>
              </a:rPr>
              <a:t>算法中恰当位置增加输出语句</a:t>
            </a:r>
            <a:r>
              <a:rPr lang="en-US" altLang="zh-CN">
                <a:latin typeface="Times New Roman" panose="02020603050405020304" pitchFamily="18" charset="0"/>
              </a:rPr>
              <a:t>(step 6)</a:t>
            </a:r>
            <a:r>
              <a:rPr lang="zh-CN" altLang="en-US">
                <a:latin typeface="Times New Roman" panose="02020603050405020304" pitchFamily="18" charset="0"/>
              </a:rPr>
              <a:t>，然后将输出结果反转。</a:t>
            </a:r>
          </a:p>
          <a:p>
            <a:pPr lvl="2"/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DFS</a:t>
            </a:r>
            <a:r>
              <a:rPr lang="zh-CN" altLang="en-US">
                <a:latin typeface="Times New Roman" panose="02020603050405020304" pitchFamily="18" charset="0"/>
              </a:rPr>
              <a:t>算法中恰当位置增加顶点入栈</a:t>
            </a:r>
            <a:r>
              <a:rPr lang="en-US" altLang="zh-CN">
                <a:latin typeface="Times New Roman" panose="02020603050405020304" pitchFamily="18" charset="0"/>
              </a:rPr>
              <a:t>(step 6)</a:t>
            </a:r>
            <a:r>
              <a:rPr lang="zh-CN" altLang="en-US">
                <a:latin typeface="Times New Roman" panose="02020603050405020304" pitchFamily="18" charset="0"/>
              </a:rPr>
              <a:t>操作，然后依次取栈顶元素输出。</a:t>
            </a:r>
          </a:p>
          <a:p>
            <a:pPr lvl="1"/>
            <a:endParaRPr lang="zh-CN" altLang="en-US">
              <a:latin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ACA28F8-5C20-8C4E-9E9C-9D7A0549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拓扑排序</a:t>
            </a:r>
            <a:r>
              <a:rPr lang="en-US" altLang="zh-CN">
                <a:latin typeface="Times New Roman" panose="02020603050405020304" pitchFamily="18" charset="0"/>
              </a:rPr>
              <a:t>(Topological sorting)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06BF10F9-F8F2-F444-AB19-FE6CD8A17B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F416A3-4D84-CE4E-85E5-7F17D2288A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>
            <a:extLst>
              <a:ext uri="{FF2B5EF4-FFF2-40B4-BE49-F238E27FC236}">
                <a16:creationId xmlns:a16="http://schemas.microsoft.com/office/drawing/2014/main" id="{A873D01B-88F9-B242-BECB-A0DBCDD3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18002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F340388C-4372-344D-B1B3-845C638C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F071CFF2-343E-BA40-BB06-428F83C2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92FEAB22-84D4-9A4E-9EC2-2E69DDCF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8002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77CCDFD8-81B6-F146-ACC6-8F861B13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263A6591-1DFF-7049-9F30-2474EC6A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18002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EDDEF183-3F2C-ED40-9E0C-24D13127A9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1079500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46886660-6561-5A4F-B66A-37BA741A4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0813" y="1223963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83004346-11F4-FE4F-A7AD-9D3F2282A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11001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1FCE5034-DC8A-2C4B-87DC-9505273C2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20161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1DA746DF-858E-324F-A739-AB3B82FD3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122396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CFAD7459-B82D-AE47-BDB0-BA1CDE0C0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2016125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F6A1DA87-43A5-144A-8292-F2FE49BE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2938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D2C5B56D-7E25-9446-8815-D3C6532FB7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5863" y="1079500"/>
            <a:ext cx="4302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288060B4-0BBC-724A-8706-B70EBC89A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1727200"/>
            <a:ext cx="4302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7" name="Oval 19">
            <a:extLst>
              <a:ext uri="{FF2B5EF4-FFF2-40B4-BE49-F238E27FC236}">
                <a16:creationId xmlns:a16="http://schemas.microsoft.com/office/drawing/2014/main" id="{F5812A5A-2FC4-F846-BED9-5144CBD5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7433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48" name="Oval 20">
            <a:extLst>
              <a:ext uri="{FF2B5EF4-FFF2-40B4-BE49-F238E27FC236}">
                <a16:creationId xmlns:a16="http://schemas.microsoft.com/office/drawing/2014/main" id="{B5930B08-2A1A-6649-810E-451AEDF9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49" name="Oval 21">
            <a:extLst>
              <a:ext uri="{FF2B5EF4-FFF2-40B4-BE49-F238E27FC236}">
                <a16:creationId xmlns:a16="http://schemas.microsoft.com/office/drawing/2014/main" id="{C36C3692-035B-7746-912B-20D38579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50" name="Oval 22">
            <a:extLst>
              <a:ext uri="{FF2B5EF4-FFF2-40B4-BE49-F238E27FC236}">
                <a16:creationId xmlns:a16="http://schemas.microsoft.com/office/drawing/2014/main" id="{7341F512-35A8-C848-A6D5-E9001171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7433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51" name="Oval 23">
            <a:extLst>
              <a:ext uri="{FF2B5EF4-FFF2-40B4-BE49-F238E27FC236}">
                <a16:creationId xmlns:a16="http://schemas.microsoft.com/office/drawing/2014/main" id="{A241969D-D96A-6948-83EB-3EBDE45A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52" name="Oval 24">
            <a:extLst>
              <a:ext uri="{FF2B5EF4-FFF2-40B4-BE49-F238E27FC236}">
                <a16:creationId xmlns:a16="http://schemas.microsoft.com/office/drawing/2014/main" id="{220D26C1-01E6-AB47-8BC2-6B642D7E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37433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31E12710-0ECD-5340-BD3D-28A607802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3022600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C54E41CC-A803-3B4A-BDBF-8D415C439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0813" y="3167063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2F527CE8-68D4-0345-9055-43A45942A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30432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D99AD29F-D962-D74F-8508-09BE9595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39592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017E5239-BE62-9646-941F-261544DB6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316706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42E0A249-085D-FF46-9297-C88415EF4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3959225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9" name="Oval 31">
            <a:extLst>
              <a:ext uri="{FF2B5EF4-FFF2-40B4-BE49-F238E27FC236}">
                <a16:creationId xmlns:a16="http://schemas.microsoft.com/office/drawing/2014/main" id="{D4A51D33-7A9A-A34A-BB0F-95F2391B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2369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48680088-FBF4-4A4A-B108-13E3D1B97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5863" y="3022600"/>
            <a:ext cx="4302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1" name="Line 33">
            <a:extLst>
              <a:ext uri="{FF2B5EF4-FFF2-40B4-BE49-F238E27FC236}">
                <a16:creationId xmlns:a16="http://schemas.microsoft.com/office/drawing/2014/main" id="{626953B5-B0A7-C645-9282-F19B3443D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3670300"/>
            <a:ext cx="4302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3" name="Oval 35">
            <a:extLst>
              <a:ext uri="{FF2B5EF4-FFF2-40B4-BE49-F238E27FC236}">
                <a16:creationId xmlns:a16="http://schemas.microsoft.com/office/drawing/2014/main" id="{7ABFFF89-7DDB-C34A-B529-6F65B2FA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3099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764" name="Line 36">
            <a:extLst>
              <a:ext uri="{FF2B5EF4-FFF2-40B4-BE49-F238E27FC236}">
                <a16:creationId xmlns:a16="http://schemas.microsoft.com/office/drawing/2014/main" id="{2836AFF2-B961-AC4C-A373-0D1BB8EB8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588" y="3181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5" name="Line 37">
            <a:extLst>
              <a:ext uri="{FF2B5EF4-FFF2-40B4-BE49-F238E27FC236}">
                <a16:creationId xmlns:a16="http://schemas.microsoft.com/office/drawing/2014/main" id="{362C9325-A750-C145-88AD-631B9357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3709988"/>
            <a:ext cx="215900" cy="106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6" name="Oval 38">
            <a:extLst>
              <a:ext uri="{FF2B5EF4-FFF2-40B4-BE49-F238E27FC236}">
                <a16:creationId xmlns:a16="http://schemas.microsoft.com/office/drawing/2014/main" id="{65E60E50-F60A-254B-816C-23527DE1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82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767" name="Oval 39">
            <a:extLst>
              <a:ext uri="{FF2B5EF4-FFF2-40B4-BE49-F238E27FC236}">
                <a16:creationId xmlns:a16="http://schemas.microsoft.com/office/drawing/2014/main" id="{6C7953C2-ED13-0847-BD63-CBD4B6EA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18510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69" name="Oval 41">
            <a:extLst>
              <a:ext uri="{FF2B5EF4-FFF2-40B4-BE49-F238E27FC236}">
                <a16:creationId xmlns:a16="http://schemas.microsoft.com/office/drawing/2014/main" id="{3270B9E3-ABEE-1042-9574-A539A12F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8510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70" name="Oval 42">
            <a:extLst>
              <a:ext uri="{FF2B5EF4-FFF2-40B4-BE49-F238E27FC236}">
                <a16:creationId xmlns:a16="http://schemas.microsoft.com/office/drawing/2014/main" id="{4AB6B19E-4BF7-E14C-A8DF-965019F88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11303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71" name="Oval 43">
            <a:extLst>
              <a:ext uri="{FF2B5EF4-FFF2-40B4-BE49-F238E27FC236}">
                <a16:creationId xmlns:a16="http://schemas.microsoft.com/office/drawing/2014/main" id="{7EEE56EB-C47A-4745-BA1F-D0F26C0B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1303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72" name="Oval 44">
            <a:extLst>
              <a:ext uri="{FF2B5EF4-FFF2-40B4-BE49-F238E27FC236}">
                <a16:creationId xmlns:a16="http://schemas.microsoft.com/office/drawing/2014/main" id="{63C6642A-23E6-5A41-880D-7A73777C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26431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79" name="Oval 51">
            <a:extLst>
              <a:ext uri="{FF2B5EF4-FFF2-40B4-BE49-F238E27FC236}">
                <a16:creationId xmlns:a16="http://schemas.microsoft.com/office/drawing/2014/main" id="{F83472AF-B565-3647-B6D0-7F5FA981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34353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84" name="Line 56">
            <a:extLst>
              <a:ext uri="{FF2B5EF4-FFF2-40B4-BE49-F238E27FC236}">
                <a16:creationId xmlns:a16="http://schemas.microsoft.com/office/drawing/2014/main" id="{790C4A2D-CC12-EA4B-8CCD-84C733D36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25" y="914400"/>
            <a:ext cx="714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5" name="Line 57">
            <a:extLst>
              <a:ext uri="{FF2B5EF4-FFF2-40B4-BE49-F238E27FC236}">
                <a16:creationId xmlns:a16="http://schemas.microsoft.com/office/drawing/2014/main" id="{946E2BF6-3C7C-3840-A9A9-ACA7FB28F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000" y="1563688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6" name="Line 58">
            <a:extLst>
              <a:ext uri="{FF2B5EF4-FFF2-40B4-BE49-F238E27FC236}">
                <a16:creationId xmlns:a16="http://schemas.microsoft.com/office/drawing/2014/main" id="{8C475B2A-E948-2149-9639-F7078CB15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3" y="2282825"/>
            <a:ext cx="714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7" name="Line 59">
            <a:extLst>
              <a:ext uri="{FF2B5EF4-FFF2-40B4-BE49-F238E27FC236}">
                <a16:creationId xmlns:a16="http://schemas.microsoft.com/office/drawing/2014/main" id="{621CD2FE-6B8F-A144-9605-970F76314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0763" y="3074988"/>
            <a:ext cx="714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8" name="Line 60">
            <a:extLst>
              <a:ext uri="{FF2B5EF4-FFF2-40B4-BE49-F238E27FC236}">
                <a16:creationId xmlns:a16="http://schemas.microsoft.com/office/drawing/2014/main" id="{66A9B98B-4353-A34C-A417-1AD26BE57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2925" y="1490663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9" name="Oval 61">
            <a:extLst>
              <a:ext uri="{FF2B5EF4-FFF2-40B4-BE49-F238E27FC236}">
                <a16:creationId xmlns:a16="http://schemas.microsoft.com/office/drawing/2014/main" id="{A1F56667-48DE-1942-A9D7-2D0575CE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26431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90" name="Line 62">
            <a:extLst>
              <a:ext uri="{FF2B5EF4-FFF2-40B4-BE49-F238E27FC236}">
                <a16:creationId xmlns:a16="http://schemas.microsoft.com/office/drawing/2014/main" id="{95BF5278-DFB1-0C49-85C0-BE35B8A81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5800" y="2282825"/>
            <a:ext cx="730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91" name="Line 63">
            <a:extLst>
              <a:ext uri="{FF2B5EF4-FFF2-40B4-BE49-F238E27FC236}">
                <a16:creationId xmlns:a16="http://schemas.microsoft.com/office/drawing/2014/main" id="{F8C5C578-63F6-684B-A0BD-96E936B85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8429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93" name="Text Box 65">
            <a:extLst>
              <a:ext uri="{FF2B5EF4-FFF2-40B4-BE49-F238E27FC236}">
                <a16:creationId xmlns:a16="http://schemas.microsoft.com/office/drawing/2014/main" id="{D3A68A4E-6A78-3C42-B713-12206D82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44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73794" name="Text Box 66">
            <a:extLst>
              <a:ext uri="{FF2B5EF4-FFF2-40B4-BE49-F238E27FC236}">
                <a16:creationId xmlns:a16="http://schemas.microsoft.com/office/drawing/2014/main" id="{B94F8B58-14DB-4542-9189-4449C7E7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908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73795" name="Text Box 67">
            <a:extLst>
              <a:ext uri="{FF2B5EF4-FFF2-40B4-BE49-F238E27FC236}">
                <a16:creationId xmlns:a16="http://schemas.microsoft.com/office/drawing/2014/main" id="{5EB364D2-DDE2-8F45-BDD3-3F461FC3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73796" name="Text Box 68">
            <a:extLst>
              <a:ext uri="{FF2B5EF4-FFF2-40B4-BE49-F238E27FC236}">
                <a16:creationId xmlns:a16="http://schemas.microsoft.com/office/drawing/2014/main" id="{20C373F9-0B7A-504B-9F90-418BD11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170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73797" name="Text Box 69">
            <a:extLst>
              <a:ext uri="{FF2B5EF4-FFF2-40B4-BE49-F238E27FC236}">
                <a16:creationId xmlns:a16="http://schemas.microsoft.com/office/drawing/2014/main" id="{C54BFEDA-609C-9E4D-A077-997ED735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1706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73798" name="Text Box 70">
            <a:extLst>
              <a:ext uri="{FF2B5EF4-FFF2-40B4-BE49-F238E27FC236}">
                <a16:creationId xmlns:a16="http://schemas.microsoft.com/office/drawing/2014/main" id="{944D033D-C1F6-3E4E-B88B-9882795C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852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73799" name="Text Box 71">
            <a:extLst>
              <a:ext uri="{FF2B5EF4-FFF2-40B4-BE49-F238E27FC236}">
                <a16:creationId xmlns:a16="http://schemas.microsoft.com/office/drawing/2014/main" id="{8D2B688D-C5E5-1D43-8502-82BB50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73800" name="Text Box 72">
            <a:extLst>
              <a:ext uri="{FF2B5EF4-FFF2-40B4-BE49-F238E27FC236}">
                <a16:creationId xmlns:a16="http://schemas.microsoft.com/office/drawing/2014/main" id="{47ADFDE9-19EF-B140-A5CD-068DE0C3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859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73801" name="Text Box 73">
            <a:extLst>
              <a:ext uri="{FF2B5EF4-FFF2-40B4-BE49-F238E27FC236}">
                <a16:creationId xmlns:a16="http://schemas.microsoft.com/office/drawing/2014/main" id="{ABDEE6F0-3B03-5F44-8BD9-8A992F5D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403225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  b   c  e   d  f  g</a:t>
            </a:r>
          </a:p>
        </p:txBody>
      </p:sp>
      <p:sp>
        <p:nvSpPr>
          <p:cNvPr id="73802" name="Oval 74">
            <a:extLst>
              <a:ext uri="{FF2B5EF4-FFF2-40B4-BE49-F238E27FC236}">
                <a16:creationId xmlns:a16="http://schemas.microsoft.com/office/drawing/2014/main" id="{4C119C1A-85B4-1C4A-BC67-443032A5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32400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803" name="Oval 75">
            <a:extLst>
              <a:ext uri="{FF2B5EF4-FFF2-40B4-BE49-F238E27FC236}">
                <a16:creationId xmlns:a16="http://schemas.microsoft.com/office/drawing/2014/main" id="{51D3A96F-917D-CB40-8D4F-31607211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460851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805" name="Oval 77">
            <a:extLst>
              <a:ext uri="{FF2B5EF4-FFF2-40B4-BE49-F238E27FC236}">
                <a16:creationId xmlns:a16="http://schemas.microsoft.com/office/drawing/2014/main" id="{710EA857-1521-864C-9605-0014CCE4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38877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806" name="Oval 78">
            <a:extLst>
              <a:ext uri="{FF2B5EF4-FFF2-40B4-BE49-F238E27FC236}">
                <a16:creationId xmlns:a16="http://schemas.microsoft.com/office/drawing/2014/main" id="{E8F2DB14-1DF4-9D44-8FBB-1CFE4897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8877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807" name="Oval 79">
            <a:extLst>
              <a:ext uri="{FF2B5EF4-FFF2-40B4-BE49-F238E27FC236}">
                <a16:creationId xmlns:a16="http://schemas.microsoft.com/office/drawing/2014/main" id="{B49D0EF6-C58F-A94B-BE53-FF734376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5400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808" name="Oval 80">
            <a:extLst>
              <a:ext uri="{FF2B5EF4-FFF2-40B4-BE49-F238E27FC236}">
                <a16:creationId xmlns:a16="http://schemas.microsoft.com/office/drawing/2014/main" id="{DC441137-5B6C-AF40-97E5-74F9FFDE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62658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809" name="Line 81">
            <a:extLst>
              <a:ext uri="{FF2B5EF4-FFF2-40B4-BE49-F238E27FC236}">
                <a16:creationId xmlns:a16="http://schemas.microsoft.com/office/drawing/2014/main" id="{04FECC3C-8177-EF4E-8FBE-BDD03D2BD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113" y="367188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0" name="Line 82">
            <a:extLst>
              <a:ext uri="{FF2B5EF4-FFF2-40B4-BE49-F238E27FC236}">
                <a16:creationId xmlns:a16="http://schemas.microsoft.com/office/drawing/2014/main" id="{E497C7BE-D0C0-BA4A-A9E4-2116DA8AD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988" y="4321175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1" name="Line 83">
            <a:extLst>
              <a:ext uri="{FF2B5EF4-FFF2-40B4-BE49-F238E27FC236}">
                <a16:creationId xmlns:a16="http://schemas.microsoft.com/office/drawing/2014/main" id="{C602F74E-4AA9-D944-BEF4-2B0D385A6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5040313"/>
            <a:ext cx="714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2" name="Line 84">
            <a:extLst>
              <a:ext uri="{FF2B5EF4-FFF2-40B4-BE49-F238E27FC236}">
                <a16:creationId xmlns:a16="http://schemas.microsoft.com/office/drawing/2014/main" id="{AC40E004-18BC-BA45-8265-9141D976F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7750" y="5832475"/>
            <a:ext cx="714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6" name="Line 88">
            <a:extLst>
              <a:ext uri="{FF2B5EF4-FFF2-40B4-BE49-F238E27FC236}">
                <a16:creationId xmlns:a16="http://schemas.microsoft.com/office/drawing/2014/main" id="{C71D8348-588D-9F42-B494-ECE01646D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0" y="360045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24" name="Oval 96">
            <a:extLst>
              <a:ext uri="{FF2B5EF4-FFF2-40B4-BE49-F238E27FC236}">
                <a16:creationId xmlns:a16="http://schemas.microsoft.com/office/drawing/2014/main" id="{62914238-BACD-B647-92BE-F287E55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53990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825" name="Line 97">
            <a:extLst>
              <a:ext uri="{FF2B5EF4-FFF2-40B4-BE49-F238E27FC236}">
                <a16:creationId xmlns:a16="http://schemas.microsoft.com/office/drawing/2014/main" id="{D5C08882-71F6-7B4F-B899-ADFAA5ABC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5040313"/>
            <a:ext cx="1444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26" name="Oval 98">
            <a:extLst>
              <a:ext uri="{FF2B5EF4-FFF2-40B4-BE49-F238E27FC236}">
                <a16:creationId xmlns:a16="http://schemas.microsoft.com/office/drawing/2014/main" id="{07C1555B-7546-0548-B1B4-C73AAB25E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46069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827" name="Line 99">
            <a:extLst>
              <a:ext uri="{FF2B5EF4-FFF2-40B4-BE49-F238E27FC236}">
                <a16:creationId xmlns:a16="http://schemas.microsoft.com/office/drawing/2014/main" id="{94541182-B314-C842-9369-4025903AD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350" y="4248150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28" name="Text Box 100">
            <a:extLst>
              <a:ext uri="{FF2B5EF4-FFF2-40B4-BE49-F238E27FC236}">
                <a16:creationId xmlns:a16="http://schemas.microsoft.com/office/drawing/2014/main" id="{A7B01E56-11E5-064D-8393-B1D06608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1404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?</a:t>
            </a:r>
          </a:p>
        </p:txBody>
      </p:sp>
      <p:sp>
        <p:nvSpPr>
          <p:cNvPr id="48202" name="Slide Number Placeholder 1">
            <a:extLst>
              <a:ext uri="{FF2B5EF4-FFF2-40B4-BE49-F238E27FC236}">
                <a16:creationId xmlns:a16="http://schemas.microsoft.com/office/drawing/2014/main" id="{35EDD355-6F04-E843-86F3-47098B246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5C45D-A4FA-9448-A37C-CDCEB808F3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7" grpId="0" animBg="1"/>
      <p:bldP spid="73748" grpId="0" animBg="1"/>
      <p:bldP spid="73749" grpId="0" animBg="1"/>
      <p:bldP spid="73750" grpId="0" animBg="1"/>
      <p:bldP spid="73751" grpId="0" animBg="1"/>
      <p:bldP spid="73752" grpId="0" animBg="1"/>
      <p:bldP spid="73759" grpId="0" animBg="1"/>
      <p:bldP spid="73763" grpId="0" animBg="1"/>
      <p:bldP spid="73766" grpId="0" animBg="1"/>
      <p:bldP spid="73767" grpId="0" animBg="1"/>
      <p:bldP spid="73769" grpId="0" animBg="1"/>
      <p:bldP spid="73770" grpId="0" animBg="1"/>
      <p:bldP spid="73771" grpId="0" animBg="1"/>
      <p:bldP spid="73772" grpId="0" animBg="1"/>
      <p:bldP spid="73779" grpId="0" animBg="1"/>
      <p:bldP spid="73789" grpId="0" animBg="1"/>
      <p:bldP spid="73793" grpId="0"/>
      <p:bldP spid="73794" grpId="0"/>
      <p:bldP spid="73795" grpId="0"/>
      <p:bldP spid="73796" grpId="0"/>
      <p:bldP spid="73797" grpId="0"/>
      <p:bldP spid="73798" grpId="0"/>
      <p:bldP spid="73799" grpId="0"/>
      <p:bldP spid="73800" grpId="0"/>
      <p:bldP spid="73801" grpId="0"/>
      <p:bldP spid="73802" grpId="0" animBg="1"/>
      <p:bldP spid="73803" grpId="0" animBg="1"/>
      <p:bldP spid="73805" grpId="0" animBg="1"/>
      <p:bldP spid="73806" grpId="0" animBg="1"/>
      <p:bldP spid="73807" grpId="0" animBg="1"/>
      <p:bldP spid="73808" grpId="0" animBg="1"/>
      <p:bldP spid="73824" grpId="0" animBg="1"/>
      <p:bldP spid="73826" grpId="0" animBg="1"/>
      <p:bldP spid="738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D598FC8-DC0C-4A4B-8598-DE718BCA1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en-US" altLang="en-US"/>
          </a:p>
        </p:txBody>
      </p:sp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BC4404A-DDB2-6940-8AE6-644D5EC12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7F9B1-57E5-EA42-913A-017DDBCAE63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648075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636963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4503738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18636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518636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5088" y="3825875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488" y="4043363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3937000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937125"/>
            <a:ext cx="71913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4475" y="4070350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9688" y="4043363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5088" y="5403850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389438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963" y="4778375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3908425"/>
            <a:ext cx="69691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4016375"/>
            <a:ext cx="1371600" cy="1192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65A1CE4-4BBA-4D4D-A464-22597DC2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56619"/>
            <a:ext cx="860107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下图的拓扑排序是什么？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charset="2"/>
              <a:buChar char="n"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4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2">
            <a:extLst>
              <a:ext uri="{FF2B5EF4-FFF2-40B4-BE49-F238E27FC236}">
                <a16:creationId xmlns:a16="http://schemas.microsoft.com/office/drawing/2014/main" id="{B880EA28-9BF4-8642-AD4E-FCFA269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060" y="6142038"/>
            <a:ext cx="52339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DE5A7-6E6C-CB45-9F5C-1BF57177E42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3485FA2-49D9-2D40-8793-331944F0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70" y="925512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课堂练习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12495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F11C9A04-5B55-234F-B002-F9A0DECF5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12495"/>
                  </p:ext>
                </p:extLst>
              </p:nvPr>
            </p:nvGraphicFramePr>
            <p:xfrm>
              <a:off x="4885198" y="3380835"/>
              <a:ext cx="3516720" cy="1775309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62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62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32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顶点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A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X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 smtClean="0"/>
                            <a:t>✓</a:t>
                          </a:r>
                          <a:endParaRPr lang="en-CN" altLang="zh-CN" sz="1400" dirty="0" smtClean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Y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N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/>
                            <a:t>✓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N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9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λ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</a:t>
                          </a:r>
                          <a:endParaRPr lang="en-CN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3</a:t>
                          </a:r>
                          <a:endParaRPr lang="en-CN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81707" t="-360938" r="-1268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7647" t="-360938" r="-196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">
            <a:extLst>
              <a:ext uri="{FF2B5EF4-FFF2-40B4-BE49-F238E27FC236}">
                <a16:creationId xmlns:a16="http://schemas.microsoft.com/office/drawing/2014/main" id="{C8B6B6E4-0DC4-3249-B933-3C652C22EE45}"/>
              </a:ext>
            </a:extLst>
          </p:cNvPr>
          <p:cNvSpPr txBox="1"/>
          <p:nvPr/>
        </p:nvSpPr>
        <p:spPr>
          <a:xfrm>
            <a:off x="7284132" y="4739620"/>
            <a:ext cx="490711" cy="416524"/>
          </a:xfrm>
          <a:prstGeom prst="rect">
            <a:avLst/>
          </a:prstGeom>
          <a:solidFill>
            <a:srgbClr val="F8F8F8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14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2EE04975-4246-FC47-8402-14D73B171CF9}"/>
              </a:ext>
            </a:extLst>
          </p:cNvPr>
          <p:cNvSpPr/>
          <p:nvPr/>
        </p:nvSpPr>
        <p:spPr bwMode="auto">
          <a:xfrm>
            <a:off x="6186889" y="4685376"/>
            <a:ext cx="539496" cy="47076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6470963-1C3F-8D4F-9ADB-6CEC292A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0" y="3141900"/>
            <a:ext cx="30003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DD535061-0A00-BC47-94E7-1015FE05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0" y="3082626"/>
            <a:ext cx="30575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068" y="3437543"/>
            <a:ext cx="362298" cy="3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03CF9461-A170-0743-A025-F771EF1A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400050"/>
            <a:ext cx="7793038" cy="14620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寻找关节点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F99589DD-C53E-DD48-BC3A-52301DA2A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070100"/>
            <a:ext cx="7772400" cy="41148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关节点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给定</a:t>
            </a:r>
            <a:r>
              <a:rPr lang="zh-CN" altLang="en-US">
                <a:solidFill>
                  <a:srgbClr val="F1212B"/>
                </a:solidFill>
                <a:latin typeface="Times New Roman" panose="02020603050405020304" pitchFamily="18" charset="0"/>
              </a:rPr>
              <a:t>无向图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(V,E)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|V|&gt;2</a:t>
            </a:r>
            <a:r>
              <a:rPr lang="zh-CN" altLang="en-US">
                <a:latin typeface="Times New Roman" panose="02020603050405020304" pitchFamily="18" charset="0"/>
              </a:rPr>
              <a:t>。称</a:t>
            </a:r>
            <a:r>
              <a:rPr lang="en-US" altLang="zh-CN">
                <a:latin typeface="Times New Roman" panose="02020603050405020304" pitchFamily="18" charset="0"/>
              </a:rPr>
              <a:t>v ∈G </a:t>
            </a:r>
            <a:r>
              <a:rPr lang="zh-CN" altLang="en-US">
                <a:latin typeface="Times New Roman" panose="02020603050405020304" pitchFamily="18" charset="0"/>
              </a:rPr>
              <a:t>为一关节点，当且仅当存在另外两个不同的顶点</a:t>
            </a:r>
            <a:r>
              <a:rPr lang="en-US" altLang="zh-CN">
                <a:latin typeface="Times New Roman" panose="02020603050405020304" pitchFamily="18" charset="0"/>
              </a:rPr>
              <a:t>u ∈G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w ∈G,</a:t>
            </a:r>
            <a:r>
              <a:rPr lang="zh-CN" altLang="en-US">
                <a:latin typeface="Times New Roman" panose="02020603050405020304" pitchFamily="18" charset="0"/>
              </a:rPr>
              <a:t>并且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之间的任意路径均必须经由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通过。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显然，如果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是连通的，那么在移除关节点和与其关联的边后，图变为不连通的。</a:t>
            </a:r>
          </a:p>
        </p:txBody>
      </p:sp>
      <p:sp>
        <p:nvSpPr>
          <p:cNvPr id="51203" name="Slide Number Placeholder 1">
            <a:extLst>
              <a:ext uri="{FF2B5EF4-FFF2-40B4-BE49-F238E27FC236}">
                <a16:creationId xmlns:a16="http://schemas.microsoft.com/office/drawing/2014/main" id="{5E28C470-1CC1-4F48-9A2E-8DDC92FAEB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ACCC05-2522-0D45-9F1F-3FEFD119A9A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1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5D452BD-4403-6F46-863D-B72DACAB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寻找关节点</a:t>
            </a:r>
            <a:endParaRPr lang="en-US" altLang="en-US"/>
          </a:p>
        </p:txBody>
      </p:sp>
      <p:pic>
        <p:nvPicPr>
          <p:cNvPr id="53250" name="Content Placeholder 2">
            <a:extLst>
              <a:ext uri="{FF2B5EF4-FFF2-40B4-BE49-F238E27FC236}">
                <a16:creationId xmlns:a16="http://schemas.microsoft.com/office/drawing/2014/main" id="{F76E7B00-77E1-CF43-BCCE-57D0A9F7F1F9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2006600"/>
            <a:ext cx="7823200" cy="4127500"/>
          </a:xfrm>
        </p:spPr>
      </p:pic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2490AAF6-4AA7-DC4A-82FC-0D7444B4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48F88-444C-E041-BE16-83247D7F3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BA30C089-2C84-F64D-A368-24BD70D5F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寻找关节点</a:t>
            </a:r>
            <a:endParaRPr lang="en-US" altLang="en-US"/>
          </a:p>
        </p:txBody>
      </p:sp>
      <p:pic>
        <p:nvPicPr>
          <p:cNvPr id="54274" name="Content Placeholder 2">
            <a:extLst>
              <a:ext uri="{FF2B5EF4-FFF2-40B4-BE49-F238E27FC236}">
                <a16:creationId xmlns:a16="http://schemas.microsoft.com/office/drawing/2014/main" id="{A8CF9841-E310-C14D-A484-1072A3B52C5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2006600"/>
            <a:ext cx="7823200" cy="4127500"/>
          </a:xfrm>
        </p:spPr>
      </p:pic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E2307C41-8EE3-5F44-969A-FCC4877CE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C1BF9-8941-D241-9185-812BFCEF84B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4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2796F5DB-1BB6-514B-BA0D-94BD94FA2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endParaRPr lang="en-US" altLang="en-US"/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8E2B417A-031C-ED42-A1CE-AFB78DA14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6C7A3AA2-8AFE-A449-9737-A258DD7C7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5570AF-6AE1-3E42-A375-6EF743A134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C66CB4C1-EA53-7946-A2F8-BAD5FF7F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017713"/>
            <a:ext cx="6507162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B97124F-48A4-ED41-828B-1D57E2E49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DB39F9A-0306-664F-9C93-8DC2B230C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570BB007-10D0-834C-9482-6FBDA17AC2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FDC99-A7EE-424F-A5DD-EB4E1D9222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EBB5E214-0AFD-5940-8FB6-AC9A0CE8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179388"/>
            <a:ext cx="53403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12074B74-D859-E44D-9068-035C33828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2909888"/>
            <a:ext cx="5024437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819FE6C7-2E61-2743-BB53-626E77815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9888"/>
            <a:ext cx="339883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98E6FBCE-1057-CC47-BE66-E0114894B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寻找关节点</a:t>
            </a:r>
            <a:endParaRPr lang="en-US" altLang="en-US"/>
          </a:p>
        </p:txBody>
      </p:sp>
      <p:pic>
        <p:nvPicPr>
          <p:cNvPr id="59394" name="Content Placeholder 4">
            <a:extLst>
              <a:ext uri="{FF2B5EF4-FFF2-40B4-BE49-F238E27FC236}">
                <a16:creationId xmlns:a16="http://schemas.microsoft.com/office/drawing/2014/main" id="{61EAC9C2-4510-364D-A2ED-8242F267C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17713"/>
            <a:ext cx="7156450" cy="4114800"/>
          </a:xfrm>
        </p:spPr>
      </p:pic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06365BA-C2AE-014C-B4C8-1FD251C46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120EC-3F24-6E49-BA9A-08BD6F891A4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ED2F7A-2B30-A942-8D57-1888759A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219450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15750-7766-704C-A7C2-90E4E40B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2554288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F2C404-E4BD-8744-8B60-D33DBB65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008438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A8F6D-7391-4C42-8FA1-2069158E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3435350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4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4FB778B3-0773-6141-8F71-C43EB6EE4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强连通分支</a:t>
            </a:r>
            <a:endParaRPr lang="en-US" altLang="en-US"/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5BE4BEAA-0F29-C049-A26A-220985047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1611" y="2128838"/>
            <a:ext cx="7093039" cy="4114800"/>
          </a:xfrm>
        </p:spPr>
        <p:txBody>
          <a:bodyPr/>
          <a:lstStyle/>
          <a:p>
            <a:r>
              <a:rPr lang="zh-CN" altLang="en-US" dirty="0"/>
              <a:t>有向图</a:t>
            </a:r>
            <a:r>
              <a:rPr lang="en-US" altLang="zh-CN" dirty="0"/>
              <a:t>G=(V,E)</a:t>
            </a:r>
            <a:r>
              <a:rPr lang="zh-CN" altLang="en-US" dirty="0"/>
              <a:t>，强连通集为顶点的极大集</a:t>
            </a:r>
            <a:endParaRPr lang="en-US" altLang="zh-CN" dirty="0"/>
          </a:p>
          <a:p>
            <a:r>
              <a:rPr lang="zh-CN" altLang="en-US" dirty="0"/>
              <a:t>在该集合中，每一对顶点都存在一条路径</a:t>
            </a:r>
            <a:endParaRPr lang="en-US" altLang="en-US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1CBAF281-BBEF-694C-B839-30460F057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3EE7D4-E5D6-A243-846B-2DBAD71D78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1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4EC01ED2-57E2-A046-8F5C-FBE165FF2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endParaRPr lang="en-US" altLang="en-US"/>
          </a:p>
        </p:txBody>
      </p:sp>
      <p:pic>
        <p:nvPicPr>
          <p:cNvPr id="62466" name="Content Placeholder 4">
            <a:extLst>
              <a:ext uri="{FF2B5EF4-FFF2-40B4-BE49-F238E27FC236}">
                <a16:creationId xmlns:a16="http://schemas.microsoft.com/office/drawing/2014/main" id="{5A274F17-1814-B348-9819-8D676B0F3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3" y="2290763"/>
            <a:ext cx="8548687" cy="2903537"/>
          </a:xfrm>
        </p:spPr>
      </p:pic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5C3AAB1B-4131-7A4A-9CAD-6CC6E7423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50A25F-A771-1D4D-AC2C-DDB55299AA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3865B661-C6CF-7546-8AE3-B9B6A1F9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endParaRPr lang="en-US" altLang="en-US"/>
          </a:p>
        </p:txBody>
      </p:sp>
      <p:pic>
        <p:nvPicPr>
          <p:cNvPr id="63490" name="Content Placeholder 4">
            <a:extLst>
              <a:ext uri="{FF2B5EF4-FFF2-40B4-BE49-F238E27FC236}">
                <a16:creationId xmlns:a16="http://schemas.microsoft.com/office/drawing/2014/main" id="{AE3A6C44-1934-7D45-A20B-4A5AE9693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1817688"/>
            <a:ext cx="4338637" cy="2486025"/>
          </a:xfrm>
        </p:spPr>
      </p:pic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70AB857A-1EEB-C343-AFDB-4D5E208A9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BB4D2-FC35-644D-AB11-352120A8164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E819-425E-064A-9D35-D26B8996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820863"/>
            <a:ext cx="2265362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0A1E1-E58B-EB42-AC68-15E18907D4FD}"/>
              </a:ext>
            </a:extLst>
          </p:cNvPr>
          <p:cNvCxnSpPr/>
          <p:nvPr/>
        </p:nvCxnSpPr>
        <p:spPr bwMode="auto">
          <a:xfrm>
            <a:off x="4391025" y="2622550"/>
            <a:ext cx="927100" cy="12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5DAFFF-07A8-F248-80A2-BC3CA5F5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4446588"/>
            <a:ext cx="3276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5C89B-8C75-4842-B2CD-C2B44119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2752725"/>
            <a:ext cx="1509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ED523-51CD-A44C-B0F8-4D01E476C2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6238" y="419100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76ACB-2772-E54F-87C9-A5AC0B29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260850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反向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0C1720-7CF0-5446-AECE-C423DF7E0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4443413"/>
            <a:ext cx="2128837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59F90-7370-CF4F-8F83-3E099B9A1CC4}"/>
              </a:ext>
            </a:extLst>
          </p:cNvPr>
          <p:cNvCxnSpPr/>
          <p:nvPr/>
        </p:nvCxnSpPr>
        <p:spPr bwMode="auto">
          <a:xfrm>
            <a:off x="4311650" y="5276850"/>
            <a:ext cx="928688" cy="12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F2FAC2-91E7-BA4C-85A0-99706662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53260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0F1F36A4-D58C-F44A-9C6B-AC08941A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网络页面检索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CE8C80CF-849A-7846-986E-90C14E491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998663"/>
            <a:ext cx="8229600" cy="3921125"/>
          </a:xfrm>
        </p:spPr>
        <p:txBody>
          <a:bodyPr/>
          <a:lstStyle/>
          <a:p>
            <a:r>
              <a:rPr lang="zh-CN" altLang="en-US" sz="2200">
                <a:latin typeface="Times New Roman" panose="02020603050405020304" pitchFamily="18" charset="0"/>
              </a:rPr>
              <a:t>深度优先搜索是一种在开发爬虫早期使用较多的方法。它的目的是要达到被搜索结构的叶结点</a:t>
            </a:r>
            <a:r>
              <a:rPr lang="en-US" altLang="zh-CN" sz="2200">
                <a:latin typeface="Times New Roman" panose="02020603050405020304" pitchFamily="18" charset="0"/>
              </a:rPr>
              <a:t>(</a:t>
            </a:r>
            <a:r>
              <a:rPr lang="zh-CN" altLang="en-US" sz="2200">
                <a:latin typeface="Times New Roman" panose="02020603050405020304" pitchFamily="18" charset="0"/>
              </a:rPr>
              <a:t>即那些不包含任何超链的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</a:t>
            </a:r>
            <a:r>
              <a:rPr lang="en-US" altLang="zh-CN" sz="2200">
                <a:latin typeface="Times New Roman" panose="02020603050405020304" pitchFamily="18" charset="0"/>
              </a:rPr>
              <a:t>) </a:t>
            </a:r>
            <a:r>
              <a:rPr lang="zh-CN" altLang="en-US" sz="2200">
                <a:latin typeface="Times New Roman" panose="02020603050405020304" pitchFamily="18" charset="0"/>
              </a:rPr>
              <a:t>。在一个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文件中，当一个超链被选择后，被链接的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文件将执行深度优先搜索，即在搜索其余的超链接结果之前必须先完整地搜索单独的一条链。深度优先搜索沿着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文件上的超链走到不能再深入为止，然后返回到某一个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文件，再继续选择该</a:t>
            </a:r>
            <a:r>
              <a:rPr lang="en-US" altLang="zh-CN" sz="2200">
                <a:latin typeface="Times New Roman" panose="02020603050405020304" pitchFamily="18" charset="0"/>
              </a:rPr>
              <a:t>HTML</a:t>
            </a:r>
            <a:r>
              <a:rPr lang="zh-CN" altLang="en-US" sz="2200">
                <a:latin typeface="Times New Roman" panose="02020603050405020304" pitchFamily="18" charset="0"/>
              </a:rPr>
              <a:t>文件中的其他超链。当不再有其他超链可选择时，说明搜索已经结束。</a:t>
            </a:r>
          </a:p>
          <a:p>
            <a:r>
              <a:rPr lang="zh-CN" altLang="en-US" sz="2200">
                <a:latin typeface="Times New Roman" panose="02020603050405020304" pitchFamily="18" charset="0"/>
              </a:rPr>
              <a:t>优点是能遍历一个</a:t>
            </a:r>
            <a:r>
              <a:rPr lang="en-US" altLang="zh-CN" sz="2200">
                <a:latin typeface="Times New Roman" panose="02020603050405020304" pitchFamily="18" charset="0"/>
              </a:rPr>
              <a:t>Web </a:t>
            </a:r>
            <a:r>
              <a:rPr lang="zh-CN" altLang="en-US" sz="2200">
                <a:latin typeface="Times New Roman" panose="02020603050405020304" pitchFamily="18" charset="0"/>
              </a:rPr>
              <a:t>站点或深层嵌套的文档集合；缺点是因为</a:t>
            </a:r>
            <a:r>
              <a:rPr lang="en-US" altLang="zh-CN" sz="2200">
                <a:latin typeface="Times New Roman" panose="02020603050405020304" pitchFamily="18" charset="0"/>
              </a:rPr>
              <a:t>Web</a:t>
            </a:r>
            <a:r>
              <a:rPr lang="zh-CN" altLang="en-US" sz="2200">
                <a:latin typeface="Times New Roman" panose="02020603050405020304" pitchFamily="18" charset="0"/>
              </a:rPr>
              <a:t>结构相当深</a:t>
            </a:r>
            <a:r>
              <a:rPr lang="en-US" altLang="zh-CN" sz="2200">
                <a:latin typeface="Times New Roman" panose="02020603050405020304" pitchFamily="18" charset="0"/>
              </a:rPr>
              <a:t>,</a:t>
            </a:r>
            <a:r>
              <a:rPr lang="zh-CN" altLang="en-US" sz="2200">
                <a:latin typeface="Times New Roman" panose="02020603050405020304" pitchFamily="18" charset="0"/>
              </a:rPr>
              <a:t>，有可能造成一旦进去，再也出不来的情况发生。</a:t>
            </a:r>
          </a:p>
        </p:txBody>
      </p:sp>
      <p:sp>
        <p:nvSpPr>
          <p:cNvPr id="64515" name="Slide Number Placeholder 1">
            <a:extLst>
              <a:ext uri="{FF2B5EF4-FFF2-40B4-BE49-F238E27FC236}">
                <a16:creationId xmlns:a16="http://schemas.microsoft.com/office/drawing/2014/main" id="{4EC8D4B3-9E5C-0F44-AB0D-37525C480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659973-7F98-4048-9B13-DD29DC0BA8E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37173</TotalTime>
  <Words>6396</Words>
  <Application>Microsoft Office PowerPoint</Application>
  <PresentationFormat>全屏显示(4:3)</PresentationFormat>
  <Paragraphs>916</Paragraphs>
  <Slides>99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99</vt:i4>
      </vt:variant>
    </vt:vector>
  </HeadingPairs>
  <TitlesOfParts>
    <vt:vector size="118" baseType="lpstr">
      <vt:lpstr>黑体</vt:lpstr>
      <vt:lpstr>楷体</vt:lpstr>
      <vt:lpstr>楷体_GB2312</vt:lpstr>
      <vt:lpstr>宋体</vt:lpstr>
      <vt:lpstr>宋体</vt:lpstr>
      <vt:lpstr>Arial</vt:lpstr>
      <vt:lpstr>Cambria Math</vt:lpstr>
      <vt:lpstr>Symbol</vt:lpstr>
      <vt:lpstr>Tahoma</vt:lpstr>
      <vt:lpstr>Times</vt:lpstr>
      <vt:lpstr>Times New Roman</vt:lpstr>
      <vt:lpstr>Wingdings</vt:lpstr>
      <vt:lpstr>Blends</vt:lpstr>
      <vt:lpstr>3_Blends</vt:lpstr>
      <vt:lpstr>4_Blends</vt:lpstr>
      <vt:lpstr>2_Blends</vt:lpstr>
      <vt:lpstr>5_Blends</vt:lpstr>
      <vt:lpstr>公式</vt:lpstr>
      <vt:lpstr>Equation</vt:lpstr>
      <vt:lpstr>PowerPoint 演示文稿</vt:lpstr>
      <vt:lpstr>贪心算法</vt:lpstr>
      <vt:lpstr>PowerPoint 演示文稿</vt:lpstr>
      <vt:lpstr>单源最短路径：最优子结构性质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Dijkstra正确性</vt:lpstr>
      <vt:lpstr>Dijkstra正确性</vt:lpstr>
      <vt:lpstr>Dijkstra正确性 </vt:lpstr>
      <vt:lpstr>单源最短路径：Bellman-Ford</vt:lpstr>
      <vt:lpstr>单源最短路径：Bellman-Ford</vt:lpstr>
      <vt:lpstr>单源最短路径：Bellman-Ford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</vt:lpstr>
      <vt:lpstr>最小生成树</vt:lpstr>
      <vt:lpstr>PowerPoint 演示文稿</vt:lpstr>
      <vt:lpstr>最小生成树示例</vt:lpstr>
      <vt:lpstr>最小生成树</vt:lpstr>
      <vt:lpstr>最小生成树</vt:lpstr>
      <vt:lpstr>最小生成树:最优子结构性质</vt:lpstr>
      <vt:lpstr>最小生成树：最小生成树性质</vt:lpstr>
      <vt:lpstr>Kruskal算法-基本思想1 </vt:lpstr>
      <vt:lpstr>Kruskal算法-基本思想2 </vt:lpstr>
      <vt:lpstr>Kruskal算法 </vt:lpstr>
      <vt:lpstr>Kruskal算法</vt:lpstr>
      <vt:lpstr>Kruskal算法 </vt:lpstr>
      <vt:lpstr>正确性证明</vt:lpstr>
      <vt:lpstr>正确性证明</vt:lpstr>
      <vt:lpstr>PowerPoint 演示文稿</vt:lpstr>
      <vt:lpstr>算法设计要点</vt:lpstr>
      <vt:lpstr>PowerPoint 演示文稿</vt:lpstr>
      <vt:lpstr>PowerPoint 演示文稿</vt:lpstr>
      <vt:lpstr>练习</vt:lpstr>
      <vt:lpstr>PowerPoint 演示文稿</vt:lpstr>
      <vt:lpstr>PowerPoint 演示文稿</vt:lpstr>
      <vt:lpstr>图的两种遍历方法 </vt:lpstr>
      <vt:lpstr>图的两种遍历方法 </vt:lpstr>
      <vt:lpstr>深度优先搜索(DFS) </vt:lpstr>
      <vt:lpstr>PowerPoint 演示文稿</vt:lpstr>
      <vt:lpstr>深度优先搜索(DFS) </vt:lpstr>
      <vt:lpstr>PowerPoint 演示文稿</vt:lpstr>
      <vt:lpstr>无向图情形</vt:lpstr>
      <vt:lpstr>PowerPoint 演示文稿</vt:lpstr>
      <vt:lpstr>PowerPoint 演示文稿</vt:lpstr>
      <vt:lpstr>借助一个堆栈实现迭代形式的DFS</vt:lpstr>
      <vt:lpstr>有向图情形</vt:lpstr>
      <vt:lpstr>PowerPoint 演示文稿</vt:lpstr>
      <vt:lpstr>为何DFS用于无向图时，不存在前向边及横跨边?</vt:lpstr>
      <vt:lpstr>边的判断</vt:lpstr>
      <vt:lpstr>PowerPoint 演示文稿</vt:lpstr>
      <vt:lpstr>PowerPoint 演示文稿</vt:lpstr>
      <vt:lpstr>时间复杂度分析</vt:lpstr>
      <vt:lpstr>时间复杂度分析</vt:lpstr>
      <vt:lpstr>PowerPoint 演示文稿</vt:lpstr>
      <vt:lpstr>练习</vt:lpstr>
      <vt:lpstr>深度优先搜索的应用</vt:lpstr>
      <vt:lpstr>图回路判定</vt:lpstr>
      <vt:lpstr>拓扑排序(Topological sorting) </vt:lpstr>
      <vt:lpstr>拓扑排序(Topological sorting) </vt:lpstr>
      <vt:lpstr>PowerPoint 演示文稿</vt:lpstr>
      <vt:lpstr>练习</vt:lpstr>
      <vt:lpstr>寻找关节点</vt:lpstr>
      <vt:lpstr>寻找关节点</vt:lpstr>
      <vt:lpstr>寻找关节点</vt:lpstr>
      <vt:lpstr>算法</vt:lpstr>
      <vt:lpstr>PowerPoint 演示文稿</vt:lpstr>
      <vt:lpstr>寻找关节点</vt:lpstr>
      <vt:lpstr>强连通分支</vt:lpstr>
      <vt:lpstr>算法</vt:lpstr>
      <vt:lpstr>举例</vt:lpstr>
      <vt:lpstr>网络页面检索</vt:lpstr>
    </vt:vector>
  </TitlesOfParts>
  <Company>WHU 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cctang, fliu</dc:creator>
  <cp:lastModifiedBy>Li Yuqing</cp:lastModifiedBy>
  <cp:revision>1231</cp:revision>
  <cp:lastPrinted>2020-03-26T13:02:39Z</cp:lastPrinted>
  <dcterms:created xsi:type="dcterms:W3CDTF">2003-07-02T00:00:48Z</dcterms:created>
  <dcterms:modified xsi:type="dcterms:W3CDTF">2022-11-16T01:05:48Z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