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4619" r:id="rId2"/>
    <p:sldMasterId id="2147484648" r:id="rId3"/>
    <p:sldMasterId id="2147484663" r:id="rId4"/>
    <p:sldMasterId id="2147484678" r:id="rId5"/>
  </p:sldMasterIdLst>
  <p:notesMasterIdLst>
    <p:notesMasterId r:id="rId68"/>
  </p:notesMasterIdLst>
  <p:handoutMasterIdLst>
    <p:handoutMasterId r:id="rId69"/>
  </p:handoutMasterIdLst>
  <p:sldIdLst>
    <p:sldId id="279" r:id="rId6"/>
    <p:sldId id="832" r:id="rId7"/>
    <p:sldId id="821" r:id="rId8"/>
    <p:sldId id="559" r:id="rId9"/>
    <p:sldId id="560" r:id="rId10"/>
    <p:sldId id="521" r:id="rId11"/>
    <p:sldId id="822" r:id="rId12"/>
    <p:sldId id="823" r:id="rId13"/>
    <p:sldId id="831" r:id="rId14"/>
    <p:sldId id="639" r:id="rId15"/>
    <p:sldId id="638" r:id="rId16"/>
    <p:sldId id="727" r:id="rId17"/>
    <p:sldId id="730" r:id="rId18"/>
    <p:sldId id="731" r:id="rId19"/>
    <p:sldId id="833" r:id="rId20"/>
    <p:sldId id="834" r:id="rId21"/>
    <p:sldId id="737" r:id="rId22"/>
    <p:sldId id="738" r:id="rId23"/>
    <p:sldId id="835" r:id="rId24"/>
    <p:sldId id="850" r:id="rId25"/>
    <p:sldId id="851" r:id="rId26"/>
    <p:sldId id="781" r:id="rId27"/>
    <p:sldId id="837" r:id="rId28"/>
    <p:sldId id="839" r:id="rId29"/>
    <p:sldId id="784" r:id="rId30"/>
    <p:sldId id="785" r:id="rId31"/>
    <p:sldId id="838" r:id="rId32"/>
    <p:sldId id="786" r:id="rId33"/>
    <p:sldId id="659" r:id="rId34"/>
    <p:sldId id="849" r:id="rId35"/>
    <p:sldId id="397" r:id="rId36"/>
    <p:sldId id="398" r:id="rId37"/>
    <p:sldId id="671" r:id="rId38"/>
    <p:sldId id="442" r:id="rId39"/>
    <p:sldId id="852" r:id="rId40"/>
    <p:sldId id="844" r:id="rId41"/>
    <p:sldId id="846" r:id="rId42"/>
    <p:sldId id="451" r:id="rId43"/>
    <p:sldId id="443" r:id="rId44"/>
    <p:sldId id="840" r:id="rId45"/>
    <p:sldId id="444" r:id="rId46"/>
    <p:sldId id="845" r:id="rId47"/>
    <p:sldId id="853" r:id="rId48"/>
    <p:sldId id="658" r:id="rId49"/>
    <p:sldId id="640" r:id="rId50"/>
    <p:sldId id="847" r:id="rId51"/>
    <p:sldId id="848" r:id="rId52"/>
    <p:sldId id="787" r:id="rId53"/>
    <p:sldId id="788" r:id="rId54"/>
    <p:sldId id="789" r:id="rId55"/>
    <p:sldId id="790" r:id="rId56"/>
    <p:sldId id="860" r:id="rId57"/>
    <p:sldId id="861" r:id="rId58"/>
    <p:sldId id="862" r:id="rId59"/>
    <p:sldId id="869" r:id="rId60"/>
    <p:sldId id="870" r:id="rId61"/>
    <p:sldId id="871" r:id="rId62"/>
    <p:sldId id="872" r:id="rId63"/>
    <p:sldId id="798" r:id="rId64"/>
    <p:sldId id="799" r:id="rId65"/>
    <p:sldId id="800" r:id="rId66"/>
    <p:sldId id="873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0"/>
    <p:restoredTop sz="85674"/>
  </p:normalViewPr>
  <p:slideViewPr>
    <p:cSldViewPr snapToGrid="0">
      <p:cViewPr varScale="1">
        <p:scale>
          <a:sx n="165" d="100"/>
          <a:sy n="165" d="100"/>
        </p:scale>
        <p:origin x="1596" y="1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6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6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w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4.emf"/><Relationship Id="rId7" Type="http://schemas.openxmlformats.org/officeDocument/2006/relationships/image" Target="../media/image19.emf"/><Relationship Id="rId2" Type="http://schemas.openxmlformats.org/officeDocument/2006/relationships/image" Target="../media/image13.emf"/><Relationship Id="rId1" Type="http://schemas.openxmlformats.org/officeDocument/2006/relationships/image" Target="../media/image18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0377B425-FF19-B84E-B1FA-4B80C883A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99DE5095-311F-9144-B4D6-D313447AEA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701AD10E-7EB7-9746-A390-B98A2BFAF89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E667B20C-E10E-C743-B620-EA4D1D01744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F651116F-6870-9F49-B99A-F2E5E9D282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847D535E-62CB-064A-A526-0933DE9252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4AC8FA95-06F3-414C-8D4F-3562B7DB1C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A2E1BD87-45E5-1848-80FC-E24CEA9A4D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7BD3960C-9B62-AC44-A065-6B4537F65AE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EFD9BDD0-C2C6-AB4D-AB1E-22C76C570B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1E25EB14-3D8E-8747-916B-977ACE8DDC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D7E1F9F8-CFEF-B849-B34A-21DF3EFBC81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SimSun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E461613C-75C1-AE43-9710-0D2D2A8DB4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652DD904-F86E-4C42-85A2-5658634F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7593DE5F-D106-0F40-ACB9-CD821C0874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6CC88165-089E-1544-871C-3E69344B6449}" type="slidenum">
              <a:rPr lang="zh-CN" altLang="en-US">
                <a:latin typeface="Arial" panose="020B0604020202020204" pitchFamily="34" charset="0"/>
              </a:rPr>
              <a:pPr/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0C1A-7619-1747-A34E-72073BF990CB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783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65194541-4EF5-1845-A9D5-74E17C2919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BBA5C7B1-155E-AD45-BB7B-1227F07D0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N" altLang="en-CN" dirty="0">
              <a:latin typeface="Arial" panose="020B0604020202020204" pitchFamily="34" charset="0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A84840F4-A5BC-C94E-8567-C0E894C947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B32E1D75-5FE9-8544-8818-3A10C6C9D273}" type="slidenum">
              <a:rPr lang="zh-CN" altLang="en-US">
                <a:latin typeface="Arial" panose="020B0604020202020204" pitchFamily="34" charset="0"/>
              </a:rPr>
              <a:pPr/>
              <a:t>31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632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FE26703A-93BE-C24E-A296-CFDA2C5221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A768E9F5-3E20-394C-97BA-CA2F98318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A00B4D00-2B02-594B-9148-E45640F3C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CE0255D8-DFCF-0740-A9A7-E62821004EA4}" type="slidenum">
              <a:rPr lang="zh-CN" altLang="en-US">
                <a:latin typeface="Arial" panose="020B0604020202020204" pitchFamily="34" charset="0"/>
              </a:rPr>
              <a:pPr/>
              <a:t>34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7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FE26703A-93BE-C24E-A296-CFDA2C5221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A768E9F5-3E20-394C-97BA-CA2F98318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A00B4D00-2B02-594B-9148-E45640F3C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CE0255D8-DFCF-0740-A9A7-E62821004EA4}" type="slidenum">
              <a:rPr lang="zh-CN" altLang="en-US">
                <a:latin typeface="Arial" panose="020B0604020202020204" pitchFamily="34" charset="0"/>
              </a:rPr>
              <a:pPr/>
              <a:t>35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16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796B831A-CA25-D744-AD7E-73BF01C2E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A0735ABA-9CB1-2249-BCBB-864145E6C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N" altLang="en-CN" dirty="0">
              <a:latin typeface="Arial" panose="020B0604020202020204" pitchFamily="34" charset="0"/>
            </a:endParaRP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217046DD-8090-BD40-ACF1-04C4A7B5C5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7DBCA751-DE34-A343-83EE-D0D2D59594A7}" type="slidenum">
              <a:rPr lang="zh-CN" altLang="en-US">
                <a:latin typeface="Arial" panose="020B0604020202020204" pitchFamily="34" charset="0"/>
              </a:rPr>
              <a:pPr/>
              <a:t>38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725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0C1A-7619-1747-A34E-72073BF990CB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770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0C1A-7619-1747-A34E-72073BF990CB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312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CN" dirty="0">
                <a:latin typeface="Arial" panose="020B0604020202020204" pitchFamily="34" charset="0"/>
              </a:rPr>
              <a:t>S</a:t>
            </a:r>
            <a:r>
              <a:rPr lang="en-CN" altLang="en-CN" dirty="0">
                <a:latin typeface="Arial" panose="020B0604020202020204" pitchFamily="34" charset="0"/>
              </a:rPr>
              <a:t>can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add</a:t>
            </a:r>
            <a:r>
              <a:rPr lang="zh-CN" altLang="en-US" dirty="0">
                <a:latin typeface="Arial" panose="020B0604020202020204" pitchFamily="34" charset="0"/>
              </a:rPr>
              <a:t> ，</a:t>
            </a:r>
            <a:r>
              <a:rPr lang="en-US" altLang="zh-CN" dirty="0">
                <a:latin typeface="Arial" panose="020B0604020202020204" pitchFamily="34" charset="0"/>
              </a:rPr>
              <a:t>update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endParaRPr lang="en-CN" altLang="en-CN" dirty="0">
              <a:latin typeface="Arial" panose="020B0604020202020204" pitchFamily="34" charset="0"/>
            </a:endParaRP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0C1A-7619-1747-A34E-72073BF990CB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700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=4</a:t>
            </a:r>
            <a:r>
              <a:rPr lang="zh-CN" altLang="en-US" dirty="0"/>
              <a:t>，</a:t>
            </a:r>
            <a:r>
              <a:rPr lang="en-US" altLang="zh-CN" dirty="0"/>
              <a:t>C=2^ 4</a:t>
            </a:r>
            <a:r>
              <a:rPr lang="zh-CN" altLang="en-US" dirty="0"/>
              <a:t>，规模为 </a:t>
            </a:r>
            <a:r>
              <a:rPr lang="en-US" altLang="zh-CN" dirty="0"/>
              <a:t>2+4=6</a:t>
            </a:r>
            <a:r>
              <a:rPr lang="zh-CN" altLang="en-US" dirty="0"/>
              <a:t>，   </a:t>
            </a:r>
            <a:r>
              <a:rPr lang="en-US" altLang="zh-CN" dirty="0"/>
              <a:t>4</a:t>
            </a:r>
            <a:r>
              <a:rPr lang="zh-CN" altLang="en-US" dirty="0"/>
              <a:t>* </a:t>
            </a:r>
            <a:r>
              <a:rPr lang="en-US" altLang="zh-CN" dirty="0"/>
              <a:t>2^ 4</a:t>
            </a:r>
            <a:r>
              <a:rPr lang="zh-CN" altLang="en-US" dirty="0"/>
              <a:t>，不是</a:t>
            </a:r>
            <a:r>
              <a:rPr lang="en-US" altLang="zh-CN" dirty="0"/>
              <a:t>6</a:t>
            </a:r>
            <a:r>
              <a:rPr lang="zh-CN" altLang="en-US" dirty="0"/>
              <a:t>的多项式形式，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显然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C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无论如何不可能通过</a:t>
            </a:r>
            <a:r>
              <a:rPr kumimoji="1" lang="en-US" altLang="ja-JP" sz="1200" b="0" i="0" kern="1200" dirty="0" err="1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logC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  的多项式函数控制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82ED97-71E3-BF4E-B932-5D599542E2C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885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FE26703A-93BE-C24E-A296-CFDA2C5221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A768E9F5-3E20-394C-97BA-CA2F98318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A00B4D00-2B02-594B-9148-E45640F3C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CE0255D8-DFCF-0740-A9A7-E62821004EA4}" type="slidenum">
              <a:rPr lang="zh-CN" altLang="en-US">
                <a:latin typeface="Arial" panose="020B0604020202020204" pitchFamily="34" charset="0"/>
              </a:rPr>
              <a:pPr/>
              <a:t>43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52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0C267465-10EA-9642-B92F-828C3C4EC2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99AD06E3-E01D-1F4F-A90E-653BFE095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2198AE84-F715-6B46-9F0F-06536074E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2399F2B8-29B2-064E-8D0C-AEA0FE958FEF}" type="slidenum">
              <a:rPr lang="zh-CN" altLang="en-US">
                <a:latin typeface="Arial" panose="020B0604020202020204" pitchFamily="34" charset="0"/>
              </a:rPr>
              <a:pPr/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0C1A-7619-1747-A34E-72073BF990CB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306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2ED97-71E3-BF4E-B932-5D599542E2CA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752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2ED97-71E3-BF4E-B932-5D599542E2CA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520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2ED97-71E3-BF4E-B932-5D599542E2CA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01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>
            <a:extLst>
              <a:ext uri="{FF2B5EF4-FFF2-40B4-BE49-F238E27FC236}">
                <a16:creationId xmlns:a16="http://schemas.microsoft.com/office/drawing/2014/main" id="{918B0901-5B57-1547-BA17-76D1083A8C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0" name="Notes Placeholder 2">
            <a:extLst>
              <a:ext uri="{FF2B5EF4-FFF2-40B4-BE49-F238E27FC236}">
                <a16:creationId xmlns:a16="http://schemas.microsoft.com/office/drawing/2014/main" id="{A056E9D7-33F4-DF42-8EAB-278693A8C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1" name="Slide Number Placeholder 3">
            <a:extLst>
              <a:ext uri="{FF2B5EF4-FFF2-40B4-BE49-F238E27FC236}">
                <a16:creationId xmlns:a16="http://schemas.microsoft.com/office/drawing/2014/main" id="{CFB936D2-3562-E949-9A9D-8185F490C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6D43E2-BF07-4C4A-BC68-54A4A2DAB6D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11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>
            <a:extLst>
              <a:ext uri="{FF2B5EF4-FFF2-40B4-BE49-F238E27FC236}">
                <a16:creationId xmlns:a16="http://schemas.microsoft.com/office/drawing/2014/main" id="{918B0901-5B57-1547-BA17-76D1083A8C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0" name="Notes Placeholder 2">
            <a:extLst>
              <a:ext uri="{FF2B5EF4-FFF2-40B4-BE49-F238E27FC236}">
                <a16:creationId xmlns:a16="http://schemas.microsoft.com/office/drawing/2014/main" id="{A056E9D7-33F4-DF42-8EAB-278693A8C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1" name="Slide Number Placeholder 3">
            <a:extLst>
              <a:ext uri="{FF2B5EF4-FFF2-40B4-BE49-F238E27FC236}">
                <a16:creationId xmlns:a16="http://schemas.microsoft.com/office/drawing/2014/main" id="{CFB936D2-3562-E949-9A9D-8185F490C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6D43E2-BF07-4C4A-BC68-54A4A2DAB6D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188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>
            <a:extLst>
              <a:ext uri="{FF2B5EF4-FFF2-40B4-BE49-F238E27FC236}">
                <a16:creationId xmlns:a16="http://schemas.microsoft.com/office/drawing/2014/main" id="{657DA5B5-8129-B54B-ADBA-A8D78D1835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备注占位符 2">
            <a:extLst>
              <a:ext uri="{FF2B5EF4-FFF2-40B4-BE49-F238E27FC236}">
                <a16:creationId xmlns:a16="http://schemas.microsoft.com/office/drawing/2014/main" id="{47EBA60A-9FC2-F34E-902B-1AF5376A4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行号一样，列数小于当前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行号小于等于列数，列数一样</a:t>
            </a:r>
          </a:p>
        </p:txBody>
      </p:sp>
      <p:sp>
        <p:nvSpPr>
          <p:cNvPr id="54275" name="幻灯片编号占位符 3">
            <a:extLst>
              <a:ext uri="{FF2B5EF4-FFF2-40B4-BE49-F238E27FC236}">
                <a16:creationId xmlns:a16="http://schemas.microsoft.com/office/drawing/2014/main" id="{023DD266-2BD2-4E42-A299-67E48A65EB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3C33F-6573-2F47-ABB6-E8F30C59A37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878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>
            <a:extLst>
              <a:ext uri="{FF2B5EF4-FFF2-40B4-BE49-F238E27FC236}">
                <a16:creationId xmlns:a16="http://schemas.microsoft.com/office/drawing/2014/main" id="{657DA5B5-8129-B54B-ADBA-A8D78D1835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备注占位符 2">
            <a:extLst>
              <a:ext uri="{FF2B5EF4-FFF2-40B4-BE49-F238E27FC236}">
                <a16:creationId xmlns:a16="http://schemas.microsoft.com/office/drawing/2014/main" id="{47EBA60A-9FC2-F34E-902B-1AF5376A4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行号一样，列数小于当前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行号小于等于列数，列数一样</a:t>
            </a:r>
          </a:p>
        </p:txBody>
      </p:sp>
      <p:sp>
        <p:nvSpPr>
          <p:cNvPr id="54275" name="幻灯片编号占位符 3">
            <a:extLst>
              <a:ext uri="{FF2B5EF4-FFF2-40B4-BE49-F238E27FC236}">
                <a16:creationId xmlns:a16="http://schemas.microsoft.com/office/drawing/2014/main" id="{023DD266-2BD2-4E42-A299-67E48A65EB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3C33F-6573-2F47-ABB6-E8F30C59A37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870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>
            <a:extLst>
              <a:ext uri="{FF2B5EF4-FFF2-40B4-BE49-F238E27FC236}">
                <a16:creationId xmlns:a16="http://schemas.microsoft.com/office/drawing/2014/main" id="{657DA5B5-8129-B54B-ADBA-A8D78D1835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备注占位符 2">
            <a:extLst>
              <a:ext uri="{FF2B5EF4-FFF2-40B4-BE49-F238E27FC236}">
                <a16:creationId xmlns:a16="http://schemas.microsoft.com/office/drawing/2014/main" id="{47EBA60A-9FC2-F34E-902B-1AF5376A4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行号一样，列数小于当前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行号小于等于列数，列数一样</a:t>
            </a:r>
          </a:p>
        </p:txBody>
      </p:sp>
      <p:sp>
        <p:nvSpPr>
          <p:cNvPr id="54275" name="幻灯片编号占位符 3">
            <a:extLst>
              <a:ext uri="{FF2B5EF4-FFF2-40B4-BE49-F238E27FC236}">
                <a16:creationId xmlns:a16="http://schemas.microsoft.com/office/drawing/2014/main" id="{023DD266-2BD2-4E42-A299-67E48A65EB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3C33F-6573-2F47-ABB6-E8F30C59A37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568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>
            <a:extLst>
              <a:ext uri="{FF2B5EF4-FFF2-40B4-BE49-F238E27FC236}">
                <a16:creationId xmlns:a16="http://schemas.microsoft.com/office/drawing/2014/main" id="{657DA5B5-8129-B54B-ADBA-A8D78D1835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备注占位符 2">
            <a:extLst>
              <a:ext uri="{FF2B5EF4-FFF2-40B4-BE49-F238E27FC236}">
                <a16:creationId xmlns:a16="http://schemas.microsoft.com/office/drawing/2014/main" id="{47EBA60A-9FC2-F34E-902B-1AF5376A4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行号一样，列数小于当前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行号小于等于列数，列数一样</a:t>
            </a:r>
          </a:p>
        </p:txBody>
      </p:sp>
      <p:sp>
        <p:nvSpPr>
          <p:cNvPr id="54275" name="幻灯片编号占位符 3">
            <a:extLst>
              <a:ext uri="{FF2B5EF4-FFF2-40B4-BE49-F238E27FC236}">
                <a16:creationId xmlns:a16="http://schemas.microsoft.com/office/drawing/2014/main" id="{023DD266-2BD2-4E42-A299-67E48A65EB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3C33F-6573-2F47-ABB6-E8F30C59A37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743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0C1A-7619-1747-A34E-72073BF990CB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17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5850E68-E163-3448-9096-0E289BA1222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B4CBFAE-0A2E-2440-A2F3-8D044F43C4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862EFDED-1CEA-3745-A241-0773F0514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E7F85F99-7C6B-E447-A7D9-55B9DAE0C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92041F0-3CEB-5045-86A4-C50098D69E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2A44425F-8570-C14B-A6B1-2C126BB39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C7148219-7763-4E49-BB4E-0FBC13301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CDC3B6D6-BE1E-D347-A75A-A40A03BF0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6323FFE-F7F2-3849-9E5E-58B56F48B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9C042121-B889-2A4C-8202-BDEAF8A24AC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pic>
        <p:nvPicPr>
          <p:cNvPr id="14" name="Picture 17" descr="index_03">
            <a:extLst>
              <a:ext uri="{FF2B5EF4-FFF2-40B4-BE49-F238E27FC236}">
                <a16:creationId xmlns:a16="http://schemas.microsoft.com/office/drawing/2014/main" id="{9BC62634-6F47-CB42-9F2D-65F326C303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B0E0B24-1CD4-6544-85AA-593465E681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2F99642-A703-7A41-8EB7-45E480B7A155}" type="datetime1">
              <a:rPr lang="en-US" altLang="zh-CN" smtClean="0"/>
              <a:t>10/26/2022</a:t>
            </a:fld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888A6417-4E51-5445-9557-341520FE19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6AF1753-BBFF-CC47-A60F-D8143EF2BD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12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E3E2C5D-9E8F-E94E-A3F5-0631679625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E48FF-C98F-6245-B531-4B0AC61EA5B4}" type="datetime1">
              <a:rPr lang="en-US" altLang="zh-CN" smtClean="0"/>
              <a:t>10/26/2022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5F64D01-A2A0-DD4C-8732-E37594D007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46C18-10AC-444F-AAD6-1C6B978D2C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973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F099CDC-4780-3549-9D23-3939B10E67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80F71-6F73-C94A-9669-DDC8270E90CF}" type="datetime1">
              <a:rPr lang="en-US" altLang="zh-CN" smtClean="0"/>
              <a:t>10/26/2022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013F4A3-AF7A-3542-B117-20B820F869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15936-62A3-E243-9B38-4C9B90D5E4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89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40BC48C9-C25B-4D41-8AC4-03D997C47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2E3F5B6F-E961-6F45-8F2B-528A17F81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871ADE34-EB2E-3B49-917C-26EBA57F9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2BF2F7A2-3DD5-FF42-ABF8-0E4E964D9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C979FAAF-31C2-DB4C-8158-A50CA0EC3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62A6D5F9-C5AB-1C4F-A294-FED64BA84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DDEBEBA5-EB6E-CC46-9130-47770AA513A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endParaRPr>
            </a:p>
          </p:txBody>
        </p:sp>
      </p:grpSp>
      <p:pic>
        <p:nvPicPr>
          <p:cNvPr id="14" name="Picture 17" descr="index_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88CECD-552F-5F49-A087-DD9363B0AA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5F3941-2971-4C21-AEF1-625A54BD401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B7EF3D5-C191-8A46-ABB0-62CA4C8D00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DE4345-2E4C-488F-9485-E8645A660E3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37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1141E3-FBAE-4AA1-B827-93482649258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BBA985-F417-4A0B-857E-E3B13E46C0A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40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A5A191-94F3-467A-BE04-01312D36D90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B27C15-A1FC-41E2-93B6-37E11D50FDC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017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FCF086F-2812-EB43-AB50-C5B41B1927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2FFC26-6A71-40AC-A009-DDE0801BA42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DC06172-A6FF-074C-96B2-D3040B6E3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9B3786F-5FBA-364B-800B-7010B5B76A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9AF79F-D4C6-490F-9A51-00A6776F476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137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9305833-3096-9943-88AB-26267FC673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95CB1-04E8-4BC6-AA42-BE97D8439A3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D0CF442-C619-D044-829E-34EFF418D0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54F2C23-E75E-3943-B059-773581E733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8B6BB-CA97-4E31-9440-C2348DD54FE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086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D596EAD-84AB-7645-8052-D9C246BB6B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74D188-D7A0-4B35-9987-2797E3F0E6B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5ED965F-3BDA-DD44-B2B2-994788F7C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D1D4506-6F33-3F4A-ABE9-FB72A4639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9201DF-6A98-4060-ABF3-E0DEFBCDAA5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128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4C508EB-16CD-5C46-8672-32E2D6DB25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CE200C-2CA2-4F6F-AC73-31937226A63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C66CB86-B203-B345-8143-E72E9D632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E69B1EC-022F-9D4C-AD9E-3F36D4DE89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5A71A4-6AEC-458E-A43F-8AA411DBB2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3502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586272-D711-4D20-A43B-F59E2C0CB14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E5A211-EFBA-4867-B48C-476B128F923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29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5DA610-AF39-F34B-AC7D-6895123F61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43F80-C942-CA4A-ACEB-5BCBC0453748}" type="datetime1">
              <a:rPr lang="en-US" altLang="zh-CN" smtClean="0"/>
              <a:t>10/26/2022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908DFDA-AD01-7A4D-9E1F-F91BA0494A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0433D0-94DC-474A-8043-762A1AC51F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727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212869-08A6-48AA-8D5C-02FA91E5922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3A7766-5D3E-4D22-AB3B-F05BBB98CB3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239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897541-60DF-4718-877C-0849634241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BE7E81-3654-4C07-816C-CD86BE5BD5A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345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0BE316-6D88-4528-8458-49DE492C81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C77384-0C0E-4697-A24A-C7BA255D6AE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839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5850E68-E163-3448-9096-0E289BA1222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B4CBFAE-0A2E-2440-A2F3-8D044F43C4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862EFDED-1CEA-3745-A241-0773F0514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E7F85F99-7C6B-E447-A7D9-55B9DAE0C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92041F0-3CEB-5045-86A4-C50098D69E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2A44425F-8570-C14B-A6B1-2C126BB39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C7148219-7763-4E49-BB4E-0FBC13301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CDC3B6D6-BE1E-D347-A75A-A40A03BF0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6323FFE-F7F2-3849-9E5E-58B56F48B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9C042121-B889-2A4C-8202-BDEAF8A24AC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14" name="Picture 17" descr="index_03">
            <a:extLst>
              <a:ext uri="{FF2B5EF4-FFF2-40B4-BE49-F238E27FC236}">
                <a16:creationId xmlns:a16="http://schemas.microsoft.com/office/drawing/2014/main" id="{9BC62634-6F47-CB42-9F2D-65F326C303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B0E0B24-1CD4-6544-85AA-593465E681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F99642-A703-7A41-8EB7-45E480B7A155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888A6417-4E51-5445-9557-341520FE19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AF1753-BBFF-CC47-A60F-D8143EF2BDE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0159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5DA610-AF39-F34B-AC7D-6895123F61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A43F80-C942-CA4A-ACEB-5BCBC0453748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908DFDA-AD01-7A4D-9E1F-F91BA0494A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0433D0-94DC-474A-8043-762A1AC51FF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21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B03A4CC-ADFC-9243-94B7-30FF8EEA21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A0B838-B666-4E44-A50A-19F6042C1587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0CB5608-1421-CF47-B814-954B27EC46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4A19C2-B4F0-554F-BB62-1CA0C0C5E90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8857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812CB83-84AA-9B4C-9B03-B1EFF70DB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B0854B-431C-244E-A25D-2CA8CB30FBF1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6078C43-62B6-4E4F-97C5-B07F295270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7492A8C-B409-6B4B-B310-D703B8A775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3A2B32-1C58-9E44-BA49-2C314FA2BD8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2587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D11DD40-0C1D-4145-9125-85299BD0E1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9DA276-2B20-1B49-B073-64ABFFDA7676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1C7A7D9-89FE-2B4E-B473-2B774A16B5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A29C60C-CAC3-8A43-96F5-BFA3A8C665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A02334-DF9C-3D42-8801-195F18AFBC2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177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47191AD-F6EE-A649-88CD-D7E3020D32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AB3AB7-5208-E848-85EF-38D54373B137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0AA67EA-75E5-D34D-AEE8-50DBFB88AE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D52C9AF-0B4A-C341-8903-550D86EC3F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600DAA-3137-BE4F-A889-E7C0B18931D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154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EED95B4-77F3-4140-9519-B2835C30E0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EF3417-1A0F-6147-9D7F-47B9744541C1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9535C4B-7FEF-C845-A032-F607E2D8FA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E43EA9A-9F64-D045-8895-F59817B951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3E35BC-504B-974E-B00B-DBCE5876227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60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B03A4CC-ADFC-9243-94B7-30FF8EEA21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0B838-B666-4E44-A50A-19F6042C1587}" type="datetime1">
              <a:rPr lang="en-US" altLang="zh-CN" smtClean="0"/>
              <a:t>10/26/2022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0CB5608-1421-CF47-B814-954B27EC46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4A19C2-B4F0-554F-BB62-1CA0C0C5E90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167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5D62578-5B33-604A-BF1B-A6CFF151B3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8231B2-86D3-5247-A13B-5CBCD3ACB3D1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0BC9152-67BA-7A49-959F-6BBC0258D6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0657BD-A746-4B46-A0B2-352E845477A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4703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23E9ADF-0A1B-2B48-8CF2-B32CA377F3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FE82B-FB11-014A-8FDE-F3F30E399603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52F250B-9646-6D4C-8162-6FF61E0281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1AE1B2-0DC5-9D49-8851-391F8E58F8B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1965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E3E2C5D-9E8F-E94E-A3F5-0631679625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FE48FF-C98F-6245-B531-4B0AC61EA5B4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5F64D01-A2A0-DD4C-8732-E37594D007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046C18-10AC-444F-AAD6-1C6B978D2C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778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F099CDC-4780-3549-9D23-3939B10E67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980F71-6F73-C94A-9669-DDC8270E90CF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013F4A3-AF7A-3542-B117-20B820F869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C15936-62A3-E243-9B38-4C9B90D5E4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43075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5413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5E2CF-1D19-524D-9DA7-645F62006F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50813" y="327025"/>
            <a:ext cx="2895601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D674A1-BB9C-E44E-8FDE-0EE4A64CA2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89713" y="65166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6E190A-2278-A04E-B094-0C23962D574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92D940-0553-004E-87B4-B275C5790BE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60375" y="6519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8D8F9C-8CD8-5F48-9AEF-A59A93A1AFA2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283805"/>
      </p:ext>
    </p:extLst>
  </p:cSld>
  <p:clrMapOvr>
    <a:masterClrMapping/>
  </p:clrMapOvr>
  <p:transition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541338"/>
            <a:ext cx="8229600" cy="558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7E0DD-0D87-FD43-A868-42C180D77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50813" y="327025"/>
            <a:ext cx="2895601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F9457-4568-0747-A103-C04D1EC89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89713" y="65166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FFA5AB-F341-F94C-98EE-16FE76781A0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624E-9278-8940-9FAC-0CE0E5BF6E0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60375" y="6519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2C84DF-15CB-FC4E-A27E-0C90FD25DC9D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098949"/>
      </p:ext>
    </p:extLst>
  </p:cSld>
  <p:clrMapOvr>
    <a:masterClrMapping/>
  </p:clrMapOvr>
  <p:transition>
    <p:blinds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3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E4AF2-6221-5C41-B436-1F5CCF22C6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50813" y="327025"/>
            <a:ext cx="2895601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9EAE8-C01C-D34C-9155-FE07445727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89713" y="65166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EF429B-87B1-AE42-80B9-A740DE676EE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8F31294-493E-DF45-9685-03C28994DFF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60375" y="6519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226829-1EDD-DC4F-A8AE-0A3064DFD6A6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746167"/>
      </p:ext>
    </p:extLst>
  </p:cSld>
  <p:clrMapOvr>
    <a:masterClrMapping/>
  </p:clrMapOvr>
  <p:transition>
    <p:blinds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5850E68-E163-3448-9096-0E289BA1222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B4CBFAE-0A2E-2440-A2F3-8D044F43C4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862EFDED-1CEA-3745-A241-0773F0514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E7F85F99-7C6B-E447-A7D9-55B9DAE0C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92041F0-3CEB-5045-86A4-C50098D69E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2A44425F-8570-C14B-A6B1-2C126BB39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C7148219-7763-4E49-BB4E-0FBC13301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CDC3B6D6-BE1E-D347-A75A-A40A03BF0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6323FFE-F7F2-3849-9E5E-58B56F48B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9C042121-B889-2A4C-8202-BDEAF8A24AC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14" name="Picture 17" descr="index_03">
            <a:extLst>
              <a:ext uri="{FF2B5EF4-FFF2-40B4-BE49-F238E27FC236}">
                <a16:creationId xmlns:a16="http://schemas.microsoft.com/office/drawing/2014/main" id="{9BC62634-6F47-CB42-9F2D-65F326C303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B0E0B24-1CD4-6544-85AA-593465E681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F99642-A703-7A41-8EB7-45E480B7A155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888A6417-4E51-5445-9557-341520FE19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AF1753-BBFF-CC47-A60F-D8143EF2BDE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3964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5DA610-AF39-F34B-AC7D-6895123F61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A43F80-C942-CA4A-ACEB-5BCBC0453748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908DFDA-AD01-7A4D-9E1F-F91BA0494A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0433D0-94DC-474A-8043-762A1AC51FF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7007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B03A4CC-ADFC-9243-94B7-30FF8EEA21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A0B838-B666-4E44-A50A-19F6042C1587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0CB5608-1421-CF47-B814-954B27EC46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4A19C2-B4F0-554F-BB62-1CA0C0C5E90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15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812CB83-84AA-9B4C-9B03-B1EFF70DB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0854B-431C-244E-A25D-2CA8CB30FBF1}" type="datetime1">
              <a:rPr lang="en-US" altLang="zh-CN" smtClean="0"/>
              <a:t>10/26/2022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6078C43-62B6-4E4F-97C5-B07F295270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7492A8C-B409-6B4B-B310-D703B8A775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A2B32-1C58-9E44-BA49-2C314FA2BD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379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812CB83-84AA-9B4C-9B03-B1EFF70DB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B0854B-431C-244E-A25D-2CA8CB30FBF1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6078C43-62B6-4E4F-97C5-B07F295270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7492A8C-B409-6B4B-B310-D703B8A775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3A2B32-1C58-9E44-BA49-2C314FA2BD8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0671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D11DD40-0C1D-4145-9125-85299BD0E1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9DA276-2B20-1B49-B073-64ABFFDA7676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1C7A7D9-89FE-2B4E-B473-2B774A16B5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A29C60C-CAC3-8A43-96F5-BFA3A8C665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A02334-DF9C-3D42-8801-195F18AFBC2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9201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47191AD-F6EE-A649-88CD-D7E3020D32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AB3AB7-5208-E848-85EF-38D54373B137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0AA67EA-75E5-D34D-AEE8-50DBFB88AE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D52C9AF-0B4A-C341-8903-550D86EC3F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600DAA-3137-BE4F-A889-E7C0B18931D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8372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EED95B4-77F3-4140-9519-B2835C30E0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EF3417-1A0F-6147-9D7F-47B9744541C1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9535C4B-7FEF-C845-A032-F607E2D8FA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E43EA9A-9F64-D045-8895-F59817B951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3E35BC-504B-974E-B00B-DBCE5876227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19768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5D62578-5B33-604A-BF1B-A6CFF151B3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8231B2-86D3-5247-A13B-5CBCD3ACB3D1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0BC9152-67BA-7A49-959F-6BBC0258D6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0657BD-A746-4B46-A0B2-352E845477A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4340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23E9ADF-0A1B-2B48-8CF2-B32CA377F3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FE82B-FB11-014A-8FDE-F3F30E399603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52F250B-9646-6D4C-8162-6FF61E0281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1AE1B2-0DC5-9D49-8851-391F8E58F8B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5399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E3E2C5D-9E8F-E94E-A3F5-0631679625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FE48FF-C98F-6245-B531-4B0AC61EA5B4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5F64D01-A2A0-DD4C-8732-E37594D007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046C18-10AC-444F-AAD6-1C6B978D2C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114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F099CDC-4780-3549-9D23-3939B10E67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980F71-6F73-C94A-9669-DDC8270E90CF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013F4A3-AF7A-3542-B117-20B820F869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C15936-62A3-E243-9B38-4C9B90D5E4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735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5413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5E2CF-1D19-524D-9DA7-645F62006F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50813" y="327025"/>
            <a:ext cx="2895601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D674A1-BB9C-E44E-8FDE-0EE4A64CA2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89713" y="65166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6E190A-2278-A04E-B094-0C23962D574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92D940-0553-004E-87B4-B275C5790BE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60375" y="6519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8D8F9C-8CD8-5F48-9AEF-A59A93A1AFA2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743561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541338"/>
            <a:ext cx="8229600" cy="558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7E0DD-0D87-FD43-A868-42C180D77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50813" y="327025"/>
            <a:ext cx="2895601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F9457-4568-0747-A103-C04D1EC89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89713" y="65166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FFA5AB-F341-F94C-98EE-16FE76781A0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624E-9278-8940-9FAC-0CE0E5BF6E0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60375" y="6519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2C84DF-15CB-FC4E-A27E-0C90FD25DC9D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044888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D11DD40-0C1D-4145-9125-85299BD0E1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DA276-2B20-1B49-B073-64ABFFDA7676}" type="datetime1">
              <a:rPr lang="en-US" altLang="zh-CN" smtClean="0"/>
              <a:t>10/26/2022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1C7A7D9-89FE-2B4E-B473-2B774A16B5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A29C60C-CAC3-8A43-96F5-BFA3A8C665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02334-DF9C-3D42-8801-195F18AFBC2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4903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3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E4AF2-6221-5C41-B436-1F5CCF22C6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50813" y="327025"/>
            <a:ext cx="2895601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9EAE8-C01C-D34C-9155-FE07445727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89713" y="65166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EF429B-87B1-AE42-80B9-A740DE676EE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8F31294-493E-DF45-9685-03C28994DFF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60375" y="6519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226829-1EDD-DC4F-A8AE-0A3064DFD6A6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973516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40BC48C9-C25B-4D41-8AC4-03D997C47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2E3F5B6F-E961-6F45-8F2B-528A17F81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871ADE34-EB2E-3B49-917C-26EBA57F9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2BF2F7A2-3DD5-FF42-ABF8-0E4E964D9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C979FAAF-31C2-DB4C-8158-A50CA0EC3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62A6D5F9-C5AB-1C4F-A294-FED64BA84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DDEBEBA5-EB6E-CC46-9130-47770AA513A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endParaRPr>
            </a:p>
          </p:txBody>
        </p:sp>
      </p:grpSp>
      <p:pic>
        <p:nvPicPr>
          <p:cNvPr id="14" name="Picture 17" descr="index_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88CECD-552F-5F49-A087-DD9363B0AA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75690F-C0F6-4D69-82AE-18A4E5D2524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B7EF3D5-C191-8A46-ABB0-62CA4C8D00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1CEDC9-41AB-406B-B07A-965D4CDFF0F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001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7BDC59-7494-47E8-9908-7AC1C3094F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3ED1B-2339-4F45-8FCB-C28CE1DC16D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4076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F3E6EA-4081-4B1B-9DE8-EBC6F3AA455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03E109-F9A5-46CA-BDDC-FE5622BC2D5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8643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FCF086F-2812-EB43-AB50-C5B41B1927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805B93-F303-4EE5-9470-F8DA2CDECEE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DC06172-A6FF-074C-96B2-D3040B6E3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9B3786F-5FBA-364B-800B-7010B5B76A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2A4EAD-6B25-49A8-9F8E-1A987970F50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4211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9305833-3096-9943-88AB-26267FC673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C3F8D0-9C54-4E88-A2A2-493B4F8B8EB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D0CF442-C619-D044-829E-34EFF418D0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54F2C23-E75E-3943-B059-773581E733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55E36D-8E23-46C7-AF02-BA6474B661C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59403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D596EAD-84AB-7645-8052-D9C246BB6B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C8B17-9DF9-4AA5-AAD2-E88AFB8BD5F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5ED965F-3BDA-DD44-B2B2-994788F7C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D1D4506-6F33-3F4A-ABE9-FB72A4639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2DCB1C-2A58-48B1-804B-8B73435CE46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9188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4C508EB-16CD-5C46-8672-32E2D6DB25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4FC9A-1EDC-4F50-860F-6B1217B6817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C66CB86-B203-B345-8143-E72E9D632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E69B1EC-022F-9D4C-AD9E-3F36D4DE89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FD770A-2843-4C03-939B-04F1C092A6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9989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E10FF5-03E1-47E0-BCCA-235B4BD254A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CE92F-4E63-443C-8CB0-9BD7FC0B7B3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546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1BB116-CB95-4CB5-BA10-DDB1F4821DC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389886-D466-4171-9C50-D8A9799A8A9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72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47191AD-F6EE-A649-88CD-D7E3020D32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B3AB7-5208-E848-85EF-38D54373B137}" type="datetime1">
              <a:rPr lang="en-US" altLang="zh-CN" smtClean="0"/>
              <a:t>10/26/2022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0AA67EA-75E5-D34D-AEE8-50DBFB88AE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D52C9AF-0B4A-C341-8903-550D86EC3F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00DAA-3137-BE4F-A889-E7C0B18931D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7492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9AD842-6C5C-4316-AC27-7C56F8AEC1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16BAE1-DF67-4349-B1E6-FB3C1DEFFF5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050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5B7A66-479A-402A-9487-C5FE729318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D8BC93-F373-4A03-9C9D-58AC7C18626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71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EED95B4-77F3-4140-9519-B2835C30E0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F3417-1A0F-6147-9D7F-47B9744541C1}" type="datetime1">
              <a:rPr lang="en-US" altLang="zh-CN" smtClean="0"/>
              <a:t>10/26/2022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9535C4B-7FEF-C845-A032-F607E2D8FA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E43EA9A-9F64-D045-8895-F59817B951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E35BC-504B-974E-B00B-DBCE587622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28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5D62578-5B33-604A-BF1B-A6CFF151B3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231B2-86D3-5247-A13B-5CBCD3ACB3D1}" type="datetime1">
              <a:rPr lang="en-US" altLang="zh-CN" smtClean="0"/>
              <a:t>10/26/2022</a:t>
            </a:fld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0BC9152-67BA-7A49-959F-6BBC0258D6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0657BD-A746-4B46-A0B2-352E845477A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14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23E9ADF-0A1B-2B48-8CF2-B32CA377F3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FE82B-FB11-014A-8FDE-F3F30E399603}" type="datetime1">
              <a:rPr lang="en-US" altLang="zh-CN" smtClean="0"/>
              <a:t>10/26/2022</a:t>
            </a:fld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52F250B-9646-6D4C-8162-6FF61E0281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AE1B2-0DC5-9D49-8851-391F8E58F8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55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2A1AED-E598-E74F-A970-E1A063A7B95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FD0F2BC-CC5A-F849-B0CE-A12C8775600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80022C8-006E-C34A-B7E0-75325EED8F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F6A948-944A-9741-B5B6-585298936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B948CCA-6773-5C4F-9E33-E2FCDC79C56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41766FF-9B5B-5B43-959C-5FB50B766B8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A2E1329-38B4-284E-B6BC-A0636FAC0D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61CCB91C-52C9-D444-8016-956235B08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E1BB5C1-1F6F-2C4E-AD27-34D11730A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DAF46B72-F884-914D-8DCA-24EFEA3D3C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anose="020B060403050404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9D04E114-C0C6-7742-BAA0-E48DCBA5D875}" type="datetime1">
              <a:rPr lang="en-US" altLang="zh-CN" smtClean="0"/>
              <a:t>10/26/2022</a:t>
            </a:fld>
            <a:endParaRPr lang="en-US" altLang="zh-CN"/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AA46E17D-B5E0-934C-874B-D67DB700DC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fld id="{1247F0DA-41F8-6943-A414-3BB7C54AA3A0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37" name="Picture 16" descr="index_03">
            <a:extLst>
              <a:ext uri="{FF2B5EF4-FFF2-40B4-BE49-F238E27FC236}">
                <a16:creationId xmlns:a16="http://schemas.microsoft.com/office/drawing/2014/main" id="{93421A76-33FD-224A-9330-FC42CC0750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604" r:id="rId2"/>
    <p:sldLayoutId id="2147484605" r:id="rId3"/>
    <p:sldLayoutId id="2147484611" r:id="rId4"/>
    <p:sldLayoutId id="2147484612" r:id="rId5"/>
    <p:sldLayoutId id="2147484613" r:id="rId6"/>
    <p:sldLayoutId id="2147484614" r:id="rId7"/>
    <p:sldLayoutId id="2147484606" r:id="rId8"/>
    <p:sldLayoutId id="2147484607" r:id="rId9"/>
    <p:sldLayoutId id="2147484608" r:id="rId10"/>
    <p:sldLayoutId id="214748460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SimSun" panose="02010600030101010101" pitchFamily="2" charset="-122"/>
          <a:cs typeface="SimSun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SimSun" panose="02010600030101010101" pitchFamily="2" charset="-122"/>
          <a:cs typeface="SimSun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SimSun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SimSun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F6F5919-604A-0E4E-9031-72605E518A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8076A1E-F3F2-AA44-A8E6-81D09351C5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A2D2AFD-3550-5947-99F0-211B35A4B8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CED474-DAEF-BF40-9458-E255761BD3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6ECE2E6-646F-DC41-928C-9981EC11F5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628D59C-A6D8-C84B-8A98-D8DF3D8132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668BD40-4DF4-F643-AA8C-4D13281C5C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  <a:ea typeface="宋体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0CABE1-3CAA-4847-AA41-4EAA41D5438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charset="0"/>
                <a:ea typeface="宋体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EC8F50-849B-4D62-A750-645AC6D4D57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pic>
        <p:nvPicPr>
          <p:cNvPr id="1037" name="Picture 16" descr="index_0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80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0" r:id="rId1"/>
    <p:sldLayoutId id="2147484621" r:id="rId2"/>
    <p:sldLayoutId id="2147484622" r:id="rId3"/>
    <p:sldLayoutId id="2147484623" r:id="rId4"/>
    <p:sldLayoutId id="2147484624" r:id="rId5"/>
    <p:sldLayoutId id="2147484625" r:id="rId6"/>
    <p:sldLayoutId id="2147484626" r:id="rId7"/>
    <p:sldLayoutId id="2147484627" r:id="rId8"/>
    <p:sldLayoutId id="2147484628" r:id="rId9"/>
    <p:sldLayoutId id="2147484629" r:id="rId10"/>
    <p:sldLayoutId id="214748463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2A1AED-E598-E74F-A970-E1A063A7B95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FD0F2BC-CC5A-F849-B0CE-A12C8775600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80022C8-006E-C34A-B7E0-75325EED8F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F6A948-944A-9741-B5B6-585298936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B948CCA-6773-5C4F-9E33-E2FCDC79C56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41766FF-9B5B-5B43-959C-5FB50B766B8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A2E1329-38B4-284E-B6BC-A0636FAC0D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61CCB91C-52C9-D444-8016-956235B08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E1BB5C1-1F6F-2C4E-AD27-34D11730A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DAF46B72-F884-914D-8DCA-24EFEA3D3C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anose="020B0604030504040204" pitchFamily="34" charset="0"/>
                <a:ea typeface="SimSun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04E114-C0C6-7742-BAA0-E48DCBA5D875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AA46E17D-B5E0-934C-874B-D67DB700DC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47F0DA-41F8-6943-A414-3BB7C54AA3A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1037" name="Picture 16" descr="index_03">
            <a:extLst>
              <a:ext uri="{FF2B5EF4-FFF2-40B4-BE49-F238E27FC236}">
                <a16:creationId xmlns:a16="http://schemas.microsoft.com/office/drawing/2014/main" id="{93421A76-33FD-224A-9330-FC42CC0750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88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9" r:id="rId1"/>
    <p:sldLayoutId id="2147484650" r:id="rId2"/>
    <p:sldLayoutId id="2147484651" r:id="rId3"/>
    <p:sldLayoutId id="2147484652" r:id="rId4"/>
    <p:sldLayoutId id="2147484653" r:id="rId5"/>
    <p:sldLayoutId id="2147484654" r:id="rId6"/>
    <p:sldLayoutId id="2147484655" r:id="rId7"/>
    <p:sldLayoutId id="2147484656" r:id="rId8"/>
    <p:sldLayoutId id="2147484657" r:id="rId9"/>
    <p:sldLayoutId id="2147484658" r:id="rId10"/>
    <p:sldLayoutId id="2147484659" r:id="rId11"/>
    <p:sldLayoutId id="2147484660" r:id="rId12"/>
    <p:sldLayoutId id="2147484661" r:id="rId13"/>
    <p:sldLayoutId id="214748466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SimSun" panose="02010600030101010101" pitchFamily="2" charset="-122"/>
          <a:cs typeface="SimSun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SimSun" panose="02010600030101010101" pitchFamily="2" charset="-122"/>
          <a:cs typeface="SimSun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SimSun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SimSun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2A1AED-E598-E74F-A970-E1A063A7B95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FD0F2BC-CC5A-F849-B0CE-A12C8775600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80022C8-006E-C34A-B7E0-75325EED8F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F6A948-944A-9741-B5B6-585298936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B948CCA-6773-5C4F-9E33-E2FCDC79C56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41766FF-9B5B-5B43-959C-5FB50B766B8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A2E1329-38B4-284E-B6BC-A0636FAC0D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61CCB91C-52C9-D444-8016-956235B08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E1BB5C1-1F6F-2C4E-AD27-34D11730A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DAF46B72-F884-914D-8DCA-24EFEA3D3C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anose="020B0604030504040204" pitchFamily="34" charset="0"/>
                <a:ea typeface="SimSun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04E114-C0C6-7742-BAA0-E48DCBA5D875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AA46E17D-B5E0-934C-874B-D67DB700DC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47F0DA-41F8-6943-A414-3BB7C54AA3A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1037" name="Picture 16" descr="index_03">
            <a:extLst>
              <a:ext uri="{FF2B5EF4-FFF2-40B4-BE49-F238E27FC236}">
                <a16:creationId xmlns:a16="http://schemas.microsoft.com/office/drawing/2014/main" id="{93421A76-33FD-224A-9330-FC42CC0750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29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4" r:id="rId1"/>
    <p:sldLayoutId id="2147484665" r:id="rId2"/>
    <p:sldLayoutId id="2147484666" r:id="rId3"/>
    <p:sldLayoutId id="2147484667" r:id="rId4"/>
    <p:sldLayoutId id="2147484668" r:id="rId5"/>
    <p:sldLayoutId id="2147484669" r:id="rId6"/>
    <p:sldLayoutId id="2147484670" r:id="rId7"/>
    <p:sldLayoutId id="2147484671" r:id="rId8"/>
    <p:sldLayoutId id="2147484672" r:id="rId9"/>
    <p:sldLayoutId id="2147484673" r:id="rId10"/>
    <p:sldLayoutId id="2147484674" r:id="rId11"/>
    <p:sldLayoutId id="2147484675" r:id="rId12"/>
    <p:sldLayoutId id="2147484676" r:id="rId13"/>
    <p:sldLayoutId id="214748467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SimSun" panose="02010600030101010101" pitchFamily="2" charset="-122"/>
          <a:cs typeface="SimSun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SimSun" panose="02010600030101010101" pitchFamily="2" charset="-122"/>
          <a:cs typeface="SimSun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SimSun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SimSun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F6F5919-604A-0E4E-9031-72605E518A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8076A1E-F3F2-AA44-A8E6-81D09351C5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A2D2AFD-3550-5947-99F0-211B35A4B8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CED474-DAEF-BF40-9458-E255761BD3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6ECE2E6-646F-DC41-928C-9981EC11F5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628D59C-A6D8-C84B-8A98-D8DF3D8132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668BD40-4DF4-F643-AA8C-4D13281C5C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  <a:ea typeface="宋体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66188-85E9-40D8-BD96-D65817A49EA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charset="0"/>
                <a:ea typeface="宋体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82A992-0C82-4CD4-B73D-8DF74690605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pic>
        <p:nvPicPr>
          <p:cNvPr id="1037" name="Picture 16" descr="index_0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86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9" r:id="rId1"/>
    <p:sldLayoutId id="2147484680" r:id="rId2"/>
    <p:sldLayoutId id="2147484681" r:id="rId3"/>
    <p:sldLayoutId id="2147484682" r:id="rId4"/>
    <p:sldLayoutId id="2147484683" r:id="rId5"/>
    <p:sldLayoutId id="2147484684" r:id="rId6"/>
    <p:sldLayoutId id="2147484685" r:id="rId7"/>
    <p:sldLayoutId id="2147484686" r:id="rId8"/>
    <p:sldLayoutId id="2147484687" r:id="rId9"/>
    <p:sldLayoutId id="2147484688" r:id="rId10"/>
    <p:sldLayoutId id="214748468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5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6.e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5.emf"/><Relationship Id="rId5" Type="http://schemas.openxmlformats.org/officeDocument/2006/relationships/image" Target="../media/image18.emf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5.emf"/><Relationship Id="rId18" Type="http://schemas.openxmlformats.org/officeDocument/2006/relationships/oleObject" Target="../embeddings/oleObject24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29.emf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8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e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tiff"/><Relationship Id="rId5" Type="http://schemas.openxmlformats.org/officeDocument/2006/relationships/image" Target="../media/image53.tiff"/><Relationship Id="rId4" Type="http://schemas.openxmlformats.org/officeDocument/2006/relationships/image" Target="../media/image52.tif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iff"/><Relationship Id="rId2" Type="http://schemas.openxmlformats.org/officeDocument/2006/relationships/image" Target="../media/image5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tiff"/><Relationship Id="rId4" Type="http://schemas.openxmlformats.org/officeDocument/2006/relationships/image" Target="../media/image54.tif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iff"/><Relationship Id="rId2" Type="http://schemas.openxmlformats.org/officeDocument/2006/relationships/image" Target="../media/image5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tiff"/><Relationship Id="rId4" Type="http://schemas.openxmlformats.org/officeDocument/2006/relationships/image" Target="../media/image54.tif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570.png"/><Relationship Id="rId7" Type="http://schemas.openxmlformats.org/officeDocument/2006/relationships/image" Target="../media/image55.emf"/><Relationship Id="rId12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56.emf"/><Relationship Id="rId5" Type="http://schemas.openxmlformats.org/officeDocument/2006/relationships/image" Target="../media/image55.e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56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3.tiff"/><Relationship Id="rId4" Type="http://schemas.openxmlformats.org/officeDocument/2006/relationships/image" Target="../media/image52.tif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tif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2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tiff"/><Relationship Id="rId5" Type="http://schemas.openxmlformats.org/officeDocument/2006/relationships/image" Target="../media/image60.emf"/><Relationship Id="rId4" Type="http://schemas.openxmlformats.org/officeDocument/2006/relationships/oleObject" Target="../embeddings/oleObject2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0.emf"/><Relationship Id="rId4" Type="http://schemas.openxmlformats.org/officeDocument/2006/relationships/oleObject" Target="../embeddings/oleObject2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3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2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tiff"/><Relationship Id="rId5" Type="http://schemas.openxmlformats.org/officeDocument/2006/relationships/image" Target="../media/image53.tiff"/><Relationship Id="rId4" Type="http://schemas.openxmlformats.org/officeDocument/2006/relationships/image" Target="../media/image51.tiff"/><Relationship Id="rId9" Type="http://schemas.openxmlformats.org/officeDocument/2006/relationships/image" Target="../media/image6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0.emf"/><Relationship Id="rId4" Type="http://schemas.openxmlformats.org/officeDocument/2006/relationships/oleObject" Target="../embeddings/oleObject29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63.png"/><Relationship Id="rId10" Type="http://schemas.openxmlformats.org/officeDocument/2006/relationships/image" Target="../media/image60.emf"/><Relationship Id="rId4" Type="http://schemas.openxmlformats.org/officeDocument/2006/relationships/image" Target="../media/image62.png"/><Relationship Id="rId9" Type="http://schemas.openxmlformats.org/officeDocument/2006/relationships/oleObject" Target="../embeddings/oleObject29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6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9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71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73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幻灯片编号占位符 4">
            <a:extLst>
              <a:ext uri="{FF2B5EF4-FFF2-40B4-BE49-F238E27FC236}">
                <a16:creationId xmlns:a16="http://schemas.microsoft.com/office/drawing/2014/main" id="{63531A41-07DC-4D4F-B04A-D27A5D12A0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E2F4C0-3766-2446-89D5-1EA7D2BCC7F1}" type="slidenum">
              <a:rPr kumimoji="0" lang="zh-CN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252F81F-BCE5-734D-AB1F-4EFE6A87E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27697"/>
            <a:ext cx="452755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4000" kern="0" dirty="0"/>
              <a:t>算法设计与分析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878312-0894-E146-9AC9-1502E0E34978}"/>
              </a:ext>
            </a:extLst>
          </p:cNvPr>
          <p:cNvSpPr txBox="1">
            <a:spLocks/>
          </p:cNvSpPr>
          <p:nvPr/>
        </p:nvSpPr>
        <p:spPr bwMode="auto">
          <a:xfrm>
            <a:off x="743315" y="1784747"/>
            <a:ext cx="7260998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zh-CN" altLang="en-US" b="1" kern="0" dirty="0"/>
              <a:t>动态规划</a:t>
            </a:r>
            <a:endParaRPr lang="en-CN" b="1" kern="0" dirty="0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CC0B9E59-8F7A-EF46-8ADB-8690F3638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3" y="4471988"/>
            <a:ext cx="476408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None/>
              <a:defRPr kumimoji="1" sz="3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5200" kern="0" dirty="0">
              <a:solidFill>
                <a:schemeClr val="tx2"/>
              </a:solidFill>
            </a:endParaRPr>
          </a:p>
          <a:p>
            <a:pPr lvl="3" algn="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kern="0" dirty="0"/>
              <a:t>                         </a:t>
            </a:r>
            <a:r>
              <a:rPr lang="zh-CN" altLang="en-US" sz="2400" kern="0" dirty="0"/>
              <a:t>武汉大学国家网络安全学院</a:t>
            </a:r>
            <a:endParaRPr lang="en-US" altLang="zh-CN" sz="2400" kern="0" dirty="0"/>
          </a:p>
          <a:p>
            <a:pPr lvl="3" algn="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kern="0" dirty="0" smtClean="0"/>
              <a:t>李雨晴</a:t>
            </a:r>
            <a:endParaRPr lang="en-US" altLang="zh-CN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FDA-18BD-8F47-9A17-6EAA6F16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动态规划的基本步骤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2E97-55DD-B04F-A88E-AA4D9EC96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94" y="2018374"/>
            <a:ext cx="8388605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找出</a:t>
            </a:r>
            <a:r>
              <a:rPr lang="zh-CN" altLang="en-US" b="1" u="sng" dirty="0">
                <a:solidFill>
                  <a:srgbClr val="FF0000"/>
                </a:solidFill>
              </a:rPr>
              <a:t>最优解</a:t>
            </a:r>
            <a:r>
              <a:rPr lang="zh-CN" altLang="en-US" dirty="0"/>
              <a:t>的性质，</a:t>
            </a:r>
            <a:r>
              <a:rPr lang="zh-CN" altLang="en-US" dirty="0" smtClean="0"/>
              <a:t>并刻画其</a:t>
            </a:r>
            <a:r>
              <a:rPr lang="zh-CN" altLang="en-US" dirty="0"/>
              <a:t>结构特征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递归地定义</a:t>
            </a:r>
            <a:r>
              <a:rPr lang="zh-CN" altLang="en-US" b="1" u="sng" dirty="0">
                <a:solidFill>
                  <a:srgbClr val="0070C0"/>
                </a:solidFill>
              </a:rPr>
              <a:t>最优值</a:t>
            </a:r>
            <a:endParaRPr lang="zh-CN" altLang="en-US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以自底向上的方式计算出</a:t>
            </a:r>
            <a:r>
              <a:rPr lang="zh-CN" altLang="en-US" b="1" u="sng" dirty="0">
                <a:solidFill>
                  <a:srgbClr val="0070C0"/>
                </a:solidFill>
              </a:rPr>
              <a:t>最优值</a:t>
            </a:r>
            <a:endParaRPr lang="zh-CN" altLang="en-US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根据计算</a:t>
            </a:r>
            <a:r>
              <a:rPr lang="zh-CN" altLang="en-US" b="1" u="sng" dirty="0">
                <a:solidFill>
                  <a:srgbClr val="0070C0"/>
                </a:solidFill>
              </a:rPr>
              <a:t>最优值</a:t>
            </a:r>
            <a:r>
              <a:rPr lang="zh-CN" altLang="en-US" dirty="0"/>
              <a:t>时得到的信息，构造</a:t>
            </a:r>
            <a:r>
              <a:rPr lang="zh-CN" altLang="en-US" b="1" u="sng" dirty="0" smtClean="0">
                <a:solidFill>
                  <a:srgbClr val="FF0000"/>
                </a:solidFill>
              </a:rPr>
              <a:t>最优解</a:t>
            </a:r>
            <a:endParaRPr lang="en-US" altLang="zh-CN" b="1" u="sng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000" b="1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/>
              <a:t>步骤</a:t>
            </a:r>
            <a:r>
              <a:rPr lang="zh-CN" altLang="en-US" sz="2000" b="1" dirty="0"/>
              <a:t>①</a:t>
            </a:r>
            <a:r>
              <a:rPr lang="en-US" altLang="zh-CN" sz="2000" b="1" dirty="0"/>
              <a:t>-③</a:t>
            </a:r>
            <a:r>
              <a:rPr lang="zh-CN" altLang="en-US" sz="2000" b="1" dirty="0"/>
              <a:t>是</a:t>
            </a:r>
            <a:r>
              <a:rPr lang="zh-CN" altLang="en-US" sz="2000" b="1" dirty="0" smtClean="0"/>
              <a:t>动态规划的</a:t>
            </a:r>
            <a:r>
              <a:rPr lang="zh-CN" altLang="en-US" sz="2000" b="1" dirty="0"/>
              <a:t>基本步骤。如果只需要求出最优值的情形，步骤④可以省略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/>
              <a:t>若</a:t>
            </a:r>
            <a:r>
              <a:rPr lang="zh-CN" altLang="en-US" sz="2000" b="1" dirty="0"/>
              <a:t>需要求出问题的一个最优解，则必须执行步骤④，步骤③中记录的信息是构造最优解的基础；</a:t>
            </a:r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BE0E7-052B-F146-8A4F-3F6FA8940A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0433D0-94DC-474A-8043-762A1AC51FF5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99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E7EC-74C6-0E46-A5D9-5E7E4098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动态规划实例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11FA5-9DFF-3948-ACA7-7366B61A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32" y="2057184"/>
            <a:ext cx="7772400" cy="4114800"/>
          </a:xfrm>
        </p:spPr>
        <p:txBody>
          <a:bodyPr/>
          <a:lstStyle/>
          <a:p>
            <a:r>
              <a:rPr lang="zh-CN" altLang="en-US" dirty="0"/>
              <a:t>最长公共子序列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矩阵链相乘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所有点对</a:t>
            </a:r>
            <a:r>
              <a:rPr lang="zh-CN" altLang="en-US" dirty="0" smtClean="0"/>
              <a:t>最短路径问题</a:t>
            </a:r>
            <a:endParaRPr lang="en-US" altLang="zh-CN" dirty="0" smtClean="0"/>
          </a:p>
          <a:p>
            <a:r>
              <a:rPr lang="zh-CN" altLang="en-US" dirty="0"/>
              <a:t>背包问题</a:t>
            </a:r>
            <a:endParaRPr lang="en-US" altLang="zh-CN" dirty="0"/>
          </a:p>
          <a:p>
            <a:r>
              <a:rPr lang="zh-CN" altLang="en-US" dirty="0"/>
              <a:t>最优二叉</a:t>
            </a:r>
            <a:r>
              <a:rPr lang="zh-CN" altLang="en-US" dirty="0" smtClean="0"/>
              <a:t>搜索树</a:t>
            </a:r>
            <a:endParaRPr lang="en-US" altLang="zh-CN" dirty="0" smtClean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81311C-CBC7-834B-A83C-C4C642ED76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0433D0-94DC-474A-8043-762A1AC51FF5}" type="slidenum">
              <a:rPr lang="zh-CN" altLang="en-US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652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94DA0E94-D05F-E64E-A475-685B7549D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矩阵链相乘 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405808A5-11E3-6846-A15A-33A598E53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4050" y="2117725"/>
            <a:ext cx="8229600" cy="30480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给定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个连乘的矩阵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1˙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…A</a:t>
            </a:r>
            <a:r>
              <a:rPr lang="en-US" altLang="zh-CN" baseline="-25000" dirty="0">
                <a:latin typeface="Times New Roman" panose="02020603050405020304" pitchFamily="18" charset="0"/>
              </a:rPr>
              <a:t>n-1 ˙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，问：所需要的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最小乘法次数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最优值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是多少次？对应此最小乘法次数，矩阵是按照什么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结合方式相乘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最优解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的？</a:t>
            </a:r>
          </a:p>
        </p:txBody>
      </p:sp>
      <p:sp>
        <p:nvSpPr>
          <p:cNvPr id="211974" name="Rectangle 6">
            <a:extLst>
              <a:ext uri="{FF2B5EF4-FFF2-40B4-BE49-F238E27FC236}">
                <a16:creationId xmlns:a16="http://schemas.microsoft.com/office/drawing/2014/main" id="{4BDBF3E1-D21B-A942-824A-46BAF9A71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11976" name="Rectangle 8">
            <a:extLst>
              <a:ext uri="{FF2B5EF4-FFF2-40B4-BE49-F238E27FC236}">
                <a16:creationId xmlns:a16="http://schemas.microsoft.com/office/drawing/2014/main" id="{2493657E-B491-3445-B9A8-EBED55EC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11978" name="Rectangle 10">
            <a:extLst>
              <a:ext uri="{FF2B5EF4-FFF2-40B4-BE49-F238E27FC236}">
                <a16:creationId xmlns:a16="http://schemas.microsoft.com/office/drawing/2014/main" id="{00B2A9AA-7153-B048-B4A4-08031C308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11982" name="Rectangle 14">
            <a:extLst>
              <a:ext uri="{FF2B5EF4-FFF2-40B4-BE49-F238E27FC236}">
                <a16:creationId xmlns:a16="http://schemas.microsoft.com/office/drawing/2014/main" id="{574E3575-7698-1740-81A0-4486F9F37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11986" name="Rectangle 18">
            <a:extLst>
              <a:ext uri="{FF2B5EF4-FFF2-40B4-BE49-F238E27FC236}">
                <a16:creationId xmlns:a16="http://schemas.microsoft.com/office/drawing/2014/main" id="{FC594510-15B3-7545-AFE8-F7A10FEFD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11988" name="Rectangle 20">
            <a:extLst>
              <a:ext uri="{FF2B5EF4-FFF2-40B4-BE49-F238E27FC236}">
                <a16:creationId xmlns:a16="http://schemas.microsoft.com/office/drawing/2014/main" id="{0C54AA2A-C508-D242-BD6A-2D9964857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11991" name="Text Box 23">
            <a:extLst>
              <a:ext uri="{FF2B5EF4-FFF2-40B4-BE49-F238E27FC236}">
                <a16:creationId xmlns:a16="http://schemas.microsoft.com/office/drawing/2014/main" id="{A298FD45-EB04-0641-B5BD-7BAEBFFC6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5822950"/>
            <a:ext cx="841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观察结论：多个矩阵连乘时，相乘的结合方式不同，所需要的乘法次数大不相同。</a:t>
            </a:r>
          </a:p>
        </p:txBody>
      </p:sp>
      <p:sp>
        <p:nvSpPr>
          <p:cNvPr id="211993" name="Rectangle 25">
            <a:extLst>
              <a:ext uri="{FF2B5EF4-FFF2-40B4-BE49-F238E27FC236}">
                <a16:creationId xmlns:a16="http://schemas.microsoft.com/office/drawing/2014/main" id="{CDE5DCEC-97BD-FF40-97EB-56BF5BACA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graphicFrame>
        <p:nvGraphicFramePr>
          <p:cNvPr id="211992" name="Object 24">
            <a:extLst>
              <a:ext uri="{FF2B5EF4-FFF2-40B4-BE49-F238E27FC236}">
                <a16:creationId xmlns:a16="http://schemas.microsoft.com/office/drawing/2014/main" id="{BB5E9A23-BF12-DE42-AC84-6774473642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4573588"/>
          <a:ext cx="16446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62" name="Equation" r:id="rId3" imgW="20193000" imgH="6438900" progId="Equation.DSMT4">
                  <p:embed/>
                </p:oleObj>
              </mc:Choice>
              <mc:Fallback>
                <p:oleObj name="Equation" r:id="rId3" imgW="20193000" imgH="6438900" progId="Equation.DSMT4">
                  <p:embed/>
                  <p:pic>
                    <p:nvPicPr>
                      <p:cNvPr id="211992" name="Object 24">
                        <a:extLst>
                          <a:ext uri="{FF2B5EF4-FFF2-40B4-BE49-F238E27FC236}">
                            <a16:creationId xmlns:a16="http://schemas.microsoft.com/office/drawing/2014/main" id="{BB5E9A23-BF12-DE42-AC84-6774473642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4573588"/>
                        <a:ext cx="16446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94" name="Text Box 26">
            <a:extLst>
              <a:ext uri="{FF2B5EF4-FFF2-40B4-BE49-F238E27FC236}">
                <a16:creationId xmlns:a16="http://schemas.microsoft.com/office/drawing/2014/main" id="{45BEE56B-AE80-9F46-A198-5E6E5086E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888" y="4649788"/>
            <a:ext cx="247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所需要的乘法次数为：</a:t>
            </a:r>
          </a:p>
        </p:txBody>
      </p:sp>
      <p:sp>
        <p:nvSpPr>
          <p:cNvPr id="211995" name="Line 27">
            <a:extLst>
              <a:ext uri="{FF2B5EF4-FFF2-40B4-BE49-F238E27FC236}">
                <a16:creationId xmlns:a16="http://schemas.microsoft.com/office/drawing/2014/main" id="{F4A5FC45-D941-1542-878C-4E1E9F295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250" y="4287838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11997" name="Rectangle 29">
            <a:extLst>
              <a:ext uri="{FF2B5EF4-FFF2-40B4-BE49-F238E27FC236}">
                <a16:creationId xmlns:a16="http://schemas.microsoft.com/office/drawing/2014/main" id="{487369A8-FD25-AD43-9457-3EFB0871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graphicFrame>
        <p:nvGraphicFramePr>
          <p:cNvPr id="211996" name="Object 28">
            <a:extLst>
              <a:ext uri="{FF2B5EF4-FFF2-40B4-BE49-F238E27FC236}">
                <a16:creationId xmlns:a16="http://schemas.microsoft.com/office/drawing/2014/main" id="{92E1DCD3-23D4-5647-BE3F-4E853B01E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4738688"/>
          <a:ext cx="9985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63" name="Equation" r:id="rId5" imgW="12293600" imgH="3797300" progId="Equation.DSMT4">
                  <p:embed/>
                </p:oleObj>
              </mc:Choice>
              <mc:Fallback>
                <p:oleObj name="Equation" r:id="rId5" imgW="12293600" imgH="3797300" progId="Equation.DSMT4">
                  <p:embed/>
                  <p:pic>
                    <p:nvPicPr>
                      <p:cNvPr id="211996" name="Object 28">
                        <a:extLst>
                          <a:ext uri="{FF2B5EF4-FFF2-40B4-BE49-F238E27FC236}">
                            <a16:creationId xmlns:a16="http://schemas.microsoft.com/office/drawing/2014/main" id="{92E1DCD3-23D4-5647-BE3F-4E853B01E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4738688"/>
                        <a:ext cx="9985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005" name="Line 37">
            <a:extLst>
              <a:ext uri="{FF2B5EF4-FFF2-40B4-BE49-F238E27FC236}">
                <a16:creationId xmlns:a16="http://schemas.microsoft.com/office/drawing/2014/main" id="{6889A5AF-D9FC-ED42-A5E3-5FC84F9E0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" y="5360988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8929" name="Slide Number Placeholder 1">
            <a:extLst>
              <a:ext uri="{FF2B5EF4-FFF2-40B4-BE49-F238E27FC236}">
                <a16:creationId xmlns:a16="http://schemas.microsoft.com/office/drawing/2014/main" id="{EF653C81-1175-8D4F-B3B9-21441599D2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F137A7-19D9-D34C-A2C4-2A0D03222E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0236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编号占位符 3">
            <a:extLst>
              <a:ext uri="{FF2B5EF4-FFF2-40B4-BE49-F238E27FC236}">
                <a16:creationId xmlns:a16="http://schemas.microsoft.com/office/drawing/2014/main" id="{A8E7C564-9A00-4640-9507-B677AA4B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B693B1-F61A-A841-B816-D4EF0B2FF16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26FAFD54-DF14-CF4C-BF93-93EFD6E1C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903" y="3571132"/>
            <a:ext cx="74975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将矩阵连乘积           简记为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[</a:t>
            </a:r>
            <a:r>
              <a:rPr kumimoji="1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i:j</a:t>
            </a:r>
            <a:r>
              <a:rPr kumimoji="1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]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，这里</a:t>
            </a:r>
            <a:r>
              <a:rPr kumimoji="1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≤</a:t>
            </a:r>
            <a:r>
              <a:rPr kumimoji="1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j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     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</a:endParaRPr>
          </a:p>
        </p:txBody>
      </p:sp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34D85117-EA88-8F43-ABCE-4D8A337C1A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345018"/>
              </p:ext>
            </p:extLst>
          </p:nvPr>
        </p:nvGraphicFramePr>
        <p:xfrm>
          <a:off x="3179621" y="3510013"/>
          <a:ext cx="15382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6" name="数式" r:id="rId3" imgW="14922500" imgH="5562600" progId="Equation.3">
                  <p:embed/>
                </p:oleObj>
              </mc:Choice>
              <mc:Fallback>
                <p:oleObj name="数式" r:id="rId3" imgW="14922500" imgH="5562600" progId="Equation.3">
                  <p:embed/>
                  <p:pic>
                    <p:nvPicPr>
                      <p:cNvPr id="43013" name="Object 5">
                        <a:extLst>
                          <a:ext uri="{FF2B5EF4-FFF2-40B4-BE49-F238E27FC236}">
                            <a16:creationId xmlns:a16="http://schemas.microsoft.com/office/drawing/2014/main" id="{34D85117-EA88-8F43-ABCE-4D8A337C1A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621" y="3510013"/>
                        <a:ext cx="153828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238903" y="4205614"/>
            <a:ext cx="643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数组</a:t>
            </a:r>
            <a:r>
              <a:rPr lang="en-US" altLang="zh-CN" sz="2400" i="1" dirty="0" smtClean="0"/>
              <a:t>r</a:t>
            </a:r>
            <a:r>
              <a:rPr lang="en-US" altLang="zh-CN" sz="2400" dirty="0" smtClean="0"/>
              <a:t>[1,2,…,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+1]</a:t>
            </a:r>
            <a:r>
              <a:rPr lang="zh-CN" altLang="en-US" sz="2400" dirty="0" smtClean="0"/>
              <a:t>中存储每个矩阵的行数和列数</a:t>
            </a:r>
            <a:endParaRPr lang="zh-CN" altLang="en-US" sz="2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05808A5-11E3-6846-A15A-33A598E53641}"/>
              </a:ext>
            </a:extLst>
          </p:cNvPr>
          <p:cNvSpPr txBox="1">
            <a:spLocks noChangeArrowheads="1"/>
          </p:cNvSpPr>
          <p:nvPr/>
        </p:nvSpPr>
        <p:spPr>
          <a:xfrm>
            <a:off x="713722" y="2011489"/>
            <a:ext cx="8229600" cy="10794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>
                <a:latin typeface="Times New Roman" panose="02020603050405020304" pitchFamily="18" charset="0"/>
              </a:rPr>
              <a:t>穷举（蛮力）法</a:t>
            </a:r>
            <a:endParaRPr lang="en-US" altLang="zh-CN" kern="0" dirty="0" smtClean="0">
              <a:latin typeface="Times New Roman" panose="02020603050405020304" pitchFamily="18" charset="0"/>
            </a:endParaRPr>
          </a:p>
          <a:p>
            <a:r>
              <a:rPr lang="zh-CN" altLang="en-US" kern="0" dirty="0" smtClean="0">
                <a:latin typeface="Times New Roman" panose="02020603050405020304" pitchFamily="18" charset="0"/>
              </a:rPr>
              <a:t>动态规划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*</a:t>
            </a:r>
            <a:endParaRPr lang="zh-CN" altLang="en-US" kern="0" dirty="0">
              <a:latin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0AD92CC-479D-EA47-9FED-50A72826F13D}"/>
              </a:ext>
            </a:extLst>
          </p:cNvPr>
          <p:cNvSpPr txBox="1">
            <a:spLocks noChangeArrowheads="1"/>
          </p:cNvSpPr>
          <p:nvPr/>
        </p:nvSpPr>
        <p:spPr>
          <a:xfrm>
            <a:off x="1154113" y="998706"/>
            <a:ext cx="7793037" cy="73417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矩阵链相乘 </a:t>
            </a:r>
          </a:p>
        </p:txBody>
      </p:sp>
    </p:spTree>
    <p:extLst>
      <p:ext uri="{BB962C8B-B14F-4D97-AF65-F5344CB8AC3E}">
        <p14:creationId xmlns:p14="http://schemas.microsoft.com/office/powerpoint/2010/main" val="34880973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EB0A5-7D2D-CD4A-BAA8-3ADDB090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3E35BC-504B-974E-B00B-DBCE5876227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05808A5-11E3-6846-A15A-33A598E53641}"/>
              </a:ext>
            </a:extLst>
          </p:cNvPr>
          <p:cNvSpPr txBox="1">
            <a:spLocks noChangeArrowheads="1"/>
          </p:cNvSpPr>
          <p:nvPr/>
        </p:nvSpPr>
        <p:spPr>
          <a:xfrm>
            <a:off x="663783" y="2088257"/>
            <a:ext cx="8376455" cy="7511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kern="0" dirty="0" smtClean="0">
                <a:latin typeface="Times New Roman" panose="02020603050405020304" pitchFamily="18" charset="0"/>
              </a:rPr>
              <a:t>最优子结构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rPr>
              <a:t>计算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i:j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的最优次序所包含的计算矩阵子链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i:k-1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k:j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rPr>
              <a:t>的次序也是最优的</a:t>
            </a:r>
            <a:endParaRPr kumimoji="0" lang="en-US" altLang="zh-CN" sz="2400" kern="0" dirty="0">
              <a:solidFill>
                <a:srgbClr val="000000"/>
              </a:solidFill>
              <a:latin typeface="Times New Roman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0" lang="zh-CN" altLang="zh-CN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证明：反证法</a:t>
            </a:r>
            <a:r>
              <a:rPr kumimoji="0" lang="zh-CN" altLang="en-US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0" lang="zh-CN" altLang="zh-CN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假设子问题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i:k-1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k:j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kumimoji="0" lang="zh-CN" altLang="zh-CN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的</a:t>
            </a:r>
            <a:r>
              <a:rPr kumimoji="0" lang="zh-CN" altLang="en-US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sym typeface="Symbol" panose="05050102010706020507" pitchFamily="18" charset="2"/>
              </a:rPr>
              <a:t>计算次序</a:t>
            </a:r>
            <a:r>
              <a:rPr kumimoji="0" lang="zh-CN" altLang="zh-CN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不是</a:t>
            </a:r>
            <a:r>
              <a:rPr kumimoji="0" lang="zh-CN" altLang="zh-CN" sz="2400" kern="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最优的，则说明</a:t>
            </a:r>
            <a:r>
              <a:rPr kumimoji="0" lang="zh-CN" altLang="zh-CN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对问题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i:k-1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k:j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kumimoji="0" lang="zh-CN" altLang="zh-CN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分别</a:t>
            </a:r>
            <a:r>
              <a:rPr kumimoji="0" lang="zh-CN" altLang="zh-CN" sz="2400" kern="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有一种更优</a:t>
            </a:r>
            <a:r>
              <a:rPr kumimoji="0" lang="zh-CN" altLang="zh-CN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的</a:t>
            </a:r>
            <a:r>
              <a:rPr kumimoji="0" lang="zh-CN" altLang="en-US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计算次序</a:t>
            </a:r>
            <a:r>
              <a:rPr kumimoji="0" lang="zh-CN" altLang="zh-CN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，分别</a:t>
            </a:r>
            <a:r>
              <a:rPr kumimoji="0" lang="zh-CN" altLang="zh-CN" sz="2400" kern="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使得</a:t>
            </a:r>
            <a:r>
              <a:rPr kumimoji="0" lang="zh-CN" altLang="zh-CN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计算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i:k-1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k:j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kumimoji="0" lang="zh-CN" altLang="zh-CN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的</a:t>
            </a:r>
            <a:r>
              <a:rPr kumimoji="0" lang="zh-CN" altLang="zh-CN" sz="2400" kern="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乘法次数更少，将该</a:t>
            </a:r>
            <a:r>
              <a:rPr kumimoji="0" lang="zh-CN" altLang="zh-CN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种</a:t>
            </a:r>
            <a:r>
              <a:rPr kumimoji="0" lang="zh-CN" altLang="en-US" sz="2400" kern="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sym typeface="Symbol" panose="05050102010706020507" pitchFamily="18" charset="2"/>
              </a:rPr>
              <a:t>计算次序</a:t>
            </a:r>
            <a:r>
              <a:rPr kumimoji="0" lang="zh-CN" altLang="zh-CN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分别</a:t>
            </a:r>
            <a:r>
              <a:rPr kumimoji="0" lang="zh-CN" altLang="zh-CN" sz="2400" kern="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替换原来对子</a:t>
            </a:r>
            <a:r>
              <a:rPr kumimoji="0" lang="zh-CN" altLang="zh-CN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问题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i:k-1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k:j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kumimoji="0" lang="zh-CN" altLang="zh-CN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的</a:t>
            </a:r>
            <a:r>
              <a:rPr kumimoji="0" lang="zh-CN" altLang="en-US" sz="2400" kern="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sym typeface="Symbol" panose="05050102010706020507" pitchFamily="18" charset="2"/>
              </a:rPr>
              <a:t>计算次序</a:t>
            </a:r>
            <a:r>
              <a:rPr kumimoji="0" lang="zh-CN" altLang="zh-CN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，则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i:j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kumimoji="0" lang="zh-CN" altLang="zh-CN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可</a:t>
            </a:r>
            <a:r>
              <a:rPr kumimoji="0" lang="zh-CN" altLang="zh-CN" sz="2400" kern="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得到一种新</a:t>
            </a:r>
            <a:r>
              <a:rPr kumimoji="0" lang="zh-CN" altLang="zh-CN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的</a:t>
            </a:r>
            <a:r>
              <a:rPr kumimoji="0" lang="zh-CN" altLang="en-US" sz="2400" kern="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sym typeface="Symbol" panose="05050102010706020507" pitchFamily="18" charset="2"/>
              </a:rPr>
              <a:t>计算次序</a:t>
            </a:r>
            <a:r>
              <a:rPr kumimoji="0" lang="zh-CN" altLang="zh-CN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0" lang="zh-CN" altLang="zh-CN" sz="2400" kern="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它比原来最</a:t>
            </a:r>
            <a:r>
              <a:rPr kumimoji="0" lang="zh-CN" altLang="zh-CN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优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计算次序</a:t>
            </a:r>
            <a:r>
              <a:rPr kumimoji="0" lang="zh-CN" altLang="zh-CN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的</a:t>
            </a:r>
            <a:r>
              <a:rPr kumimoji="0" lang="zh-CN" altLang="zh-CN" sz="2400" kern="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乘法次数更少，显然矛盾</a:t>
            </a:r>
            <a:r>
              <a:rPr kumimoji="0" lang="zh-CN" altLang="zh-CN" sz="24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。</a:t>
            </a:r>
            <a:endParaRPr kumimoji="0" lang="en-US" altLang="zh-CN" sz="2400" kern="0" dirty="0" smtClean="0">
              <a:solidFill>
                <a:srgbClr val="000000"/>
              </a:solidFill>
              <a:latin typeface="Times New Roman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400" kern="0" dirty="0" smtClean="0">
                <a:solidFill>
                  <a:srgbClr val="CC0000"/>
                </a:solidFill>
                <a:latin typeface="Times New Roman"/>
                <a:ea typeface="宋体" panose="02010600030101010101" pitchFamily="2" charset="-122"/>
              </a:rPr>
              <a:t>具有最优子结构：问题的最优解包含子问题最优解</a:t>
            </a:r>
            <a:endParaRPr lang="ja-JP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FE37B59-DA58-7A49-9242-5812263035B6}"/>
              </a:ext>
            </a:extLst>
          </p:cNvPr>
          <p:cNvSpPr txBox="1">
            <a:spLocks noChangeArrowheads="1"/>
          </p:cNvSpPr>
          <p:nvPr/>
        </p:nvSpPr>
        <p:spPr>
          <a:xfrm>
            <a:off x="1212850" y="1018162"/>
            <a:ext cx="7772400" cy="7534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1.</a:t>
            </a:r>
            <a:r>
              <a:rPr lang="zh-CN" altLang="en-US" kern="0" dirty="0" smtClean="0"/>
              <a:t>分析最优解的结构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17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EB0A5-7D2D-CD4A-BAA8-3ADDB090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3E35BC-504B-974E-B00B-DBCE5876227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05808A5-11E3-6846-A15A-33A598E53641}"/>
              </a:ext>
            </a:extLst>
          </p:cNvPr>
          <p:cNvSpPr txBox="1">
            <a:spLocks noChangeArrowheads="1"/>
          </p:cNvSpPr>
          <p:nvPr/>
        </p:nvSpPr>
        <p:spPr>
          <a:xfrm>
            <a:off x="663783" y="2088257"/>
            <a:ext cx="8376455" cy="7511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kern="0" dirty="0" smtClean="0">
                <a:latin typeface="Times New Roman" panose="02020603050405020304" pitchFamily="18" charset="0"/>
              </a:rPr>
              <a:t>重叠子问题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400" kern="0" dirty="0" smtClean="0">
                <a:solidFill>
                  <a:srgbClr val="CC0000"/>
                </a:solidFill>
                <a:latin typeface="Times New Roman"/>
                <a:ea typeface="宋体" panose="02010600030101010101" pitchFamily="2" charset="-122"/>
              </a:rPr>
              <a:t>具有子问题重叠性：</a:t>
            </a:r>
            <a:r>
              <a:rPr kumimoji="0" lang="zh-CN" altLang="en-US" sz="2400" kern="0" dirty="0">
                <a:solidFill>
                  <a:srgbClr val="CC0000"/>
                </a:solidFill>
                <a:latin typeface="Times New Roman"/>
                <a:ea typeface="宋体" panose="02010600030101010101" pitchFamily="2" charset="-122"/>
              </a:rPr>
              <a:t>很多子问题的解将被多次</a:t>
            </a:r>
            <a:r>
              <a:rPr kumimoji="0" lang="zh-CN" altLang="en-US" sz="2400" kern="0" dirty="0" smtClean="0">
                <a:solidFill>
                  <a:srgbClr val="CC0000"/>
                </a:solidFill>
                <a:latin typeface="Times New Roman"/>
                <a:ea typeface="宋体" panose="02010600030101010101" pitchFamily="2" charset="-122"/>
              </a:rPr>
              <a:t>使用</a:t>
            </a:r>
            <a:endParaRPr kumimoji="0" lang="zh-CN" altLang="en-US" sz="2400" kern="0" dirty="0">
              <a:solidFill>
                <a:srgbClr val="CC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FE37B59-DA58-7A49-9242-5812263035B6}"/>
              </a:ext>
            </a:extLst>
          </p:cNvPr>
          <p:cNvSpPr txBox="1">
            <a:spLocks noChangeArrowheads="1"/>
          </p:cNvSpPr>
          <p:nvPr/>
        </p:nvSpPr>
        <p:spPr>
          <a:xfrm>
            <a:off x="1212850" y="1018162"/>
            <a:ext cx="7772400" cy="7534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1.</a:t>
            </a:r>
            <a:r>
              <a:rPr lang="zh-CN" altLang="en-US" kern="0" dirty="0" smtClean="0"/>
              <a:t>分析最优解的结构</a:t>
            </a:r>
            <a:endParaRPr lang="zh-CN" altLang="en-US" kern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20" y="3648395"/>
            <a:ext cx="4591459" cy="205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EB0A5-7D2D-CD4A-BAA8-3ADDB090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3E35BC-504B-974E-B00B-DBCE5876227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05808A5-11E3-6846-A15A-33A598E53641}"/>
              </a:ext>
            </a:extLst>
          </p:cNvPr>
          <p:cNvSpPr txBox="1">
            <a:spLocks noChangeArrowheads="1"/>
          </p:cNvSpPr>
          <p:nvPr/>
        </p:nvSpPr>
        <p:spPr>
          <a:xfrm>
            <a:off x="663783" y="1990982"/>
            <a:ext cx="8376455" cy="7511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kern="0" dirty="0" smtClean="0">
                <a:latin typeface="Times New Roman" panose="02020603050405020304" pitchFamily="18" charset="0"/>
              </a:rPr>
              <a:t>最优值的递归方程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i:j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1≤i≤j≤n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，所需要的最少数乘次数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，则原问题的最优值为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1,n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=j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时，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i:j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 =</a:t>
            </a:r>
            <a:r>
              <a:rPr kumimoji="0"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4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，因此，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i,i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]=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=1,2,…,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&lt;j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时，设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为最优断开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点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rPr>
              <a:t>可以递归地定义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rPr>
              <a:t>为</a:t>
            </a:r>
            <a:r>
              <a:rPr lang="zh-CN" alt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rPr>
              <a:t>：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948FB9-E90A-C04B-AE57-5DAA240ACA44}"/>
              </a:ext>
            </a:extLst>
          </p:cNvPr>
          <p:cNvSpPr txBox="1">
            <a:spLocks noChangeArrowheads="1"/>
          </p:cNvSpPr>
          <p:nvPr/>
        </p:nvSpPr>
        <p:spPr>
          <a:xfrm>
            <a:off x="1171575" y="946826"/>
            <a:ext cx="7772400" cy="7803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2.</a:t>
            </a:r>
            <a:r>
              <a:rPr lang="zh-CN" altLang="en-US" kern="0" dirty="0" smtClean="0"/>
              <a:t>建立递归关系</a:t>
            </a:r>
            <a:endParaRPr lang="zh-CN" altLang="en-US" kern="0" dirty="0"/>
          </a:p>
        </p:txBody>
      </p:sp>
      <p:sp>
        <p:nvSpPr>
          <p:cNvPr id="4" name="矩形 3"/>
          <p:cNvSpPr/>
          <p:nvPr/>
        </p:nvSpPr>
        <p:spPr>
          <a:xfrm>
            <a:off x="1059375" y="3855727"/>
            <a:ext cx="8096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1" hangingPunct="1">
              <a:lnSpc>
                <a:spcPct val="200000"/>
              </a:lnSpc>
              <a:spcBef>
                <a:spcPct val="20000"/>
              </a:spcBef>
              <a:buClr>
                <a:srgbClr val="BF00FF"/>
              </a:buClr>
              <a:buSzPct val="55000"/>
            </a:pPr>
            <a:r>
              <a:rPr lang="en-US" altLang="zh-CN" sz="2400" i="1" kern="0" dirty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C</a:t>
            </a:r>
            <a:r>
              <a:rPr lang="en-US" altLang="zh-CN" sz="2400" kern="0" dirty="0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[</a:t>
            </a:r>
            <a:r>
              <a:rPr lang="en-US" altLang="zh-CN" sz="2400" i="1" kern="0" dirty="0" err="1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lang="en-US" altLang="zh-CN" sz="2400" kern="0" dirty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, </a:t>
            </a:r>
            <a:r>
              <a:rPr lang="en-US" altLang="zh-CN" sz="2400" i="1" kern="0" dirty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j</a:t>
            </a:r>
            <a:r>
              <a:rPr lang="en-US" altLang="zh-CN" sz="2400" kern="0" dirty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] =  </a:t>
            </a:r>
            <a:r>
              <a:rPr lang="en-US" altLang="zh-CN" sz="2400" i="1" kern="0" dirty="0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C</a:t>
            </a:r>
            <a:r>
              <a:rPr lang="en-US" altLang="zh-CN" sz="2400" kern="0" dirty="0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[</a:t>
            </a:r>
            <a:r>
              <a:rPr lang="en-US" altLang="zh-CN" sz="2400" i="1" kern="0" dirty="0" err="1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lang="en-US" altLang="zh-CN" sz="2400" kern="0" dirty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, </a:t>
            </a:r>
            <a:r>
              <a:rPr lang="en-US" altLang="zh-CN" sz="2400" i="1" kern="0" dirty="0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k-1</a:t>
            </a:r>
            <a:r>
              <a:rPr lang="en-US" altLang="zh-CN" sz="2400" kern="0" dirty="0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]        </a:t>
            </a:r>
            <a:r>
              <a:rPr lang="en-US" altLang="zh-CN" sz="2400" kern="0" dirty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+       </a:t>
            </a:r>
            <a:r>
              <a:rPr lang="en-US" altLang="zh-CN" sz="2400" i="1" kern="0" dirty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C </a:t>
            </a:r>
            <a:r>
              <a:rPr lang="en-US" altLang="zh-CN" sz="2400" kern="0" dirty="0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[</a:t>
            </a:r>
            <a:r>
              <a:rPr lang="en-US" altLang="zh-CN" sz="2400" i="1" kern="0" dirty="0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lang="en-US" altLang="zh-CN" sz="2400" kern="0" dirty="0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, </a:t>
            </a:r>
            <a:r>
              <a:rPr lang="en-US" altLang="zh-CN" sz="2400" i="1" kern="0" dirty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j</a:t>
            </a:r>
            <a:r>
              <a:rPr lang="en-US" altLang="zh-CN" sz="2400" kern="0" dirty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]       +       </a:t>
            </a:r>
            <a:r>
              <a:rPr lang="en-US" altLang="zh-CN" sz="2400" i="1" kern="0" dirty="0" err="1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r</a:t>
            </a:r>
            <a:r>
              <a:rPr lang="en-US" altLang="zh-CN" sz="2400" i="1" kern="0" baseline="-25000" dirty="0" err="1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lang="en-US" altLang="zh-CN" sz="2400" kern="0" baseline="-25000" dirty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lang="en-US" altLang="zh-CN" sz="2400" i="1" kern="0" dirty="0" err="1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r</a:t>
            </a:r>
            <a:r>
              <a:rPr lang="en-US" altLang="zh-CN" sz="2400" i="1" kern="0" baseline="-25000" dirty="0" err="1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lang="en-US" altLang="zh-CN" sz="2400" i="1" kern="0" baseline="-25000" dirty="0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lang="en-US" altLang="zh-CN" sz="2400" i="1" kern="0" dirty="0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r</a:t>
            </a:r>
            <a:r>
              <a:rPr lang="en-US" altLang="zh-CN" sz="2400" i="1" kern="0" baseline="-25000" dirty="0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</a:rPr>
              <a:t>j+1</a:t>
            </a:r>
            <a:endParaRPr lang="en-US" altLang="zh-CN" sz="2400" i="1" kern="0" baseline="-25000" dirty="0">
              <a:solidFill>
                <a:srgbClr val="DD0111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903109" y="4664499"/>
            <a:ext cx="19177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 dirty="0" smtClean="0">
                <a:latin typeface="Times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计算</a:t>
            </a:r>
            <a:r>
              <a:rPr lang="en-US" altLang="zh-CN" sz="1800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000000"/>
                </a:solidFill>
                <a:cs typeface="Times New Roman" panose="02020603050405020304" pitchFamily="18" charset="0"/>
              </a:rPr>
              <a:t>i:k-1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1800" b="0" dirty="0" smtClean="0">
                <a:latin typeface="Times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需要</a:t>
            </a:r>
            <a:r>
              <a:rPr lang="zh-CN" altLang="en-US" sz="1800" b="0" dirty="0">
                <a:latin typeface="Times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的最少乘法次数</a:t>
            </a:r>
            <a:endParaRPr lang="en-US" altLang="zh-CN" sz="1800" b="0" dirty="0">
              <a:latin typeface="Times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88079" y="4718474"/>
            <a:ext cx="25356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 dirty="0" smtClean="0">
                <a:latin typeface="Times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计算</a:t>
            </a:r>
            <a:r>
              <a:rPr lang="en-US" altLang="zh-CN" sz="1800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000000"/>
                </a:solidFill>
                <a:cs typeface="Times New Roman" panose="02020603050405020304" pitchFamily="18" charset="0"/>
              </a:rPr>
              <a:t>i:k-1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1800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1800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k:j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相乘</a:t>
            </a:r>
            <a:r>
              <a:rPr lang="zh-CN" altLang="en-US" sz="1800" b="0" dirty="0" smtClean="0">
                <a:latin typeface="Times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需要</a:t>
            </a:r>
            <a:r>
              <a:rPr lang="zh-CN" altLang="en-US" sz="1800" b="0" dirty="0">
                <a:latin typeface="Times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的最少乘法次数</a:t>
            </a:r>
            <a:endParaRPr lang="en-US" altLang="zh-CN" sz="1800" b="0" dirty="0">
              <a:latin typeface="Times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" name="AutoShape 6"/>
          <p:cNvSpPr>
            <a:spLocks/>
          </p:cNvSpPr>
          <p:nvPr/>
        </p:nvSpPr>
        <p:spPr bwMode="auto">
          <a:xfrm rot="16200000">
            <a:off x="3246167" y="4242224"/>
            <a:ext cx="73025" cy="939800"/>
          </a:xfrm>
          <a:prstGeom prst="leftBrace">
            <a:avLst>
              <a:gd name="adj1" fmla="val 1072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 rot="16200000">
            <a:off x="5410724" y="4022355"/>
            <a:ext cx="73025" cy="1236663"/>
          </a:xfrm>
          <a:prstGeom prst="leftBrace">
            <a:avLst>
              <a:gd name="adj1" fmla="val 1411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AutoShape 8"/>
          <p:cNvSpPr>
            <a:spLocks/>
          </p:cNvSpPr>
          <p:nvPr/>
        </p:nvSpPr>
        <p:spPr bwMode="auto">
          <a:xfrm rot="16200000">
            <a:off x="7638780" y="4242224"/>
            <a:ext cx="73025" cy="939800"/>
          </a:xfrm>
          <a:prstGeom prst="leftBrace">
            <a:avLst>
              <a:gd name="adj1" fmla="val 1072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469893" y="4705087"/>
            <a:ext cx="18774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 dirty="0" smtClean="0">
                <a:latin typeface="Times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计算</a:t>
            </a:r>
            <a:r>
              <a:rPr lang="en-US" altLang="zh-CN" sz="1800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1800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k:j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sz="1800" b="0" dirty="0" smtClean="0">
                <a:latin typeface="Times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需要</a:t>
            </a:r>
            <a:r>
              <a:rPr lang="zh-CN" altLang="en-US" sz="1800" b="0" dirty="0">
                <a:latin typeface="Times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的最少乘法次数</a:t>
            </a:r>
            <a:endParaRPr lang="en-US" altLang="zh-CN" sz="1800" b="0" dirty="0">
              <a:latin typeface="Times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A81530DD-FBB3-F746-975F-AF1BEB93DCF3}"/>
              </a:ext>
            </a:extLst>
          </p:cNvPr>
          <p:cNvGrpSpPr>
            <a:grpSpLocks/>
          </p:cNvGrpSpPr>
          <p:nvPr/>
        </p:nvGrpSpPr>
        <p:grpSpPr bwMode="auto">
          <a:xfrm>
            <a:off x="4712111" y="5435189"/>
            <a:ext cx="3627439" cy="468313"/>
            <a:chOff x="892" y="3924"/>
            <a:chExt cx="2285" cy="295"/>
          </a:xfrm>
        </p:grpSpPr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44F18EC7-65A6-ED4B-97A1-3A4C754D8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" y="3924"/>
              <a:ext cx="22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None/>
                <a:defRPr/>
              </a:pPr>
              <a:r>
                <a:rPr kumimoji="1" lang="zh-CN" altLang="en-US" sz="24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楷体_GB2312" pitchFamily="49" charset="-122"/>
                </a:rPr>
                <a:t>  </a:t>
              </a:r>
              <a:r>
                <a:rPr kumimoji="1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楷体_GB2312" pitchFamily="49" charset="-122"/>
                </a:rPr>
                <a:t>的位置只有       </a:t>
              </a:r>
              <a:r>
                <a:rPr kumimoji="1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种</a:t>
              </a:r>
              <a:r>
                <a:rPr kumimoji="1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楷体_GB2312" pitchFamily="49" charset="-122"/>
                </a:rPr>
                <a:t>可能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19" name="Object 12">
              <a:extLst>
                <a:ext uri="{FF2B5EF4-FFF2-40B4-BE49-F238E27FC236}">
                  <a16:creationId xmlns:a16="http://schemas.microsoft.com/office/drawing/2014/main" id="{CDEF6B61-540D-C748-B278-C4A673D9E3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0" y="3944"/>
            <a:ext cx="163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76" name="数式" r:id="rId3" imgW="2921000" imgH="4102100" progId="Equation.3">
                    <p:embed/>
                  </p:oleObj>
                </mc:Choice>
                <mc:Fallback>
                  <p:oleObj name="数式" r:id="rId3" imgW="2921000" imgH="4102100" progId="Equation.3">
                    <p:embed/>
                    <p:pic>
                      <p:nvPicPr>
                        <p:cNvPr id="47111" name="Object 12">
                          <a:extLst>
                            <a:ext uri="{FF2B5EF4-FFF2-40B4-BE49-F238E27FC236}">
                              <a16:creationId xmlns:a16="http://schemas.microsoft.com/office/drawing/2014/main" id="{CDEF6B61-540D-C748-B278-C4A673D9E3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" y="3944"/>
                          <a:ext cx="163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3">
              <a:extLst>
                <a:ext uri="{FF2B5EF4-FFF2-40B4-BE49-F238E27FC236}">
                  <a16:creationId xmlns:a16="http://schemas.microsoft.com/office/drawing/2014/main" id="{0A5606F1-FF7F-E548-A714-53578AC4B3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1" y="3950"/>
            <a:ext cx="43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77" name="公式" r:id="rId5" imgW="7023100" imgH="4394200" progId="Equation.3">
                    <p:embed/>
                  </p:oleObj>
                </mc:Choice>
                <mc:Fallback>
                  <p:oleObj name="公式" r:id="rId5" imgW="7023100" imgH="4394200" progId="Equation.3">
                    <p:embed/>
                    <p:pic>
                      <p:nvPicPr>
                        <p:cNvPr id="47112" name="Object 13">
                          <a:extLst>
                            <a:ext uri="{FF2B5EF4-FFF2-40B4-BE49-F238E27FC236}">
                              <a16:creationId xmlns:a16="http://schemas.microsoft.com/office/drawing/2014/main" id="{0A5606F1-FF7F-E548-A714-53578AC4B3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" y="3950"/>
                          <a:ext cx="43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104769"/>
              </p:ext>
            </p:extLst>
          </p:nvPr>
        </p:nvGraphicFramePr>
        <p:xfrm>
          <a:off x="1557338" y="5903913"/>
          <a:ext cx="59642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78" name="公式" r:id="rId7" imgW="3606480" imgH="558720" progId="Equation.3">
                  <p:embed/>
                </p:oleObj>
              </mc:Choice>
              <mc:Fallback>
                <p:oleObj name="公式" r:id="rId7" imgW="3606480" imgH="55872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5903913"/>
                        <a:ext cx="596423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43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 animBg="1"/>
      <p:bldP spid="15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8BC5812B-E060-E445-8340-A23D8C608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1575" y="6207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自底向上计算</a:t>
            </a:r>
            <a:r>
              <a:rPr lang="zh-CN" altLang="en-US" dirty="0"/>
              <a:t>最优值</a:t>
            </a:r>
          </a:p>
        </p:txBody>
      </p:sp>
      <p:sp>
        <p:nvSpPr>
          <p:cNvPr id="53250" name="幻灯片编号占位符 2">
            <a:extLst>
              <a:ext uri="{FF2B5EF4-FFF2-40B4-BE49-F238E27FC236}">
                <a16:creationId xmlns:a16="http://schemas.microsoft.com/office/drawing/2014/main" id="{2DCF464D-79B1-F941-84B7-380A20FE3F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0" y="6207125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4928F1-1D98-274D-8FA3-AA00F872DD9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9" name="Group 428">
            <a:extLst>
              <a:ext uri="{FF2B5EF4-FFF2-40B4-BE49-F238E27FC236}">
                <a16:creationId xmlns:a16="http://schemas.microsoft.com/office/drawing/2014/main" id="{264276B5-6A1D-824B-A064-D018FA405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72167"/>
              </p:ext>
            </p:extLst>
          </p:nvPr>
        </p:nvGraphicFramePr>
        <p:xfrm>
          <a:off x="6276975" y="2067242"/>
          <a:ext cx="2667000" cy="2560404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129621343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86433853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0926376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7078907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152073766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426985996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3957808706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10053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8822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62322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3019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41844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559459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95364"/>
                  </a:ext>
                </a:extLst>
              </a:tr>
            </a:tbl>
          </a:graphicData>
        </a:graphic>
      </p:graphicFrame>
      <p:sp>
        <p:nvSpPr>
          <p:cNvPr id="10" name="Line 323">
            <a:extLst>
              <a:ext uri="{FF2B5EF4-FFF2-40B4-BE49-F238E27FC236}">
                <a16:creationId xmlns:a16="http://schemas.microsoft.com/office/drawing/2014/main" id="{043DB6C8-A09F-0F49-BCD9-A43AD574C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375" y="2524442"/>
            <a:ext cx="1600200" cy="1600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" name="Line 324">
            <a:extLst>
              <a:ext uri="{FF2B5EF4-FFF2-40B4-BE49-F238E27FC236}">
                <a16:creationId xmlns:a16="http://schemas.microsoft.com/office/drawing/2014/main" id="{10676D91-E435-5246-BE93-9CCB360F7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75" y="2524442"/>
            <a:ext cx="1219200" cy="1219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" name="Line 325">
            <a:extLst>
              <a:ext uri="{FF2B5EF4-FFF2-40B4-BE49-F238E27FC236}">
                <a16:creationId xmlns:a16="http://schemas.microsoft.com/office/drawing/2014/main" id="{F46685DF-A60F-AF4F-94B1-54341AFA7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2375" y="2524442"/>
            <a:ext cx="838200" cy="82391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" name="Line 326">
            <a:extLst>
              <a:ext uri="{FF2B5EF4-FFF2-40B4-BE49-F238E27FC236}">
                <a16:creationId xmlns:a16="http://schemas.microsoft.com/office/drawing/2014/main" id="{12F5C683-CABA-EA41-8091-C4B811EF0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7175" y="2524442"/>
            <a:ext cx="533400" cy="457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4" name="Oval 327">
            <a:extLst>
              <a:ext uri="{FF2B5EF4-FFF2-40B4-BE49-F238E27FC236}">
                <a16:creationId xmlns:a16="http://schemas.microsoft.com/office/drawing/2014/main" id="{2C3985FF-449F-C441-BDF9-5DEC36966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513" y="2524442"/>
            <a:ext cx="152400" cy="152400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05808A5-11E3-6846-A15A-33A598E53641}"/>
              </a:ext>
            </a:extLst>
          </p:cNvPr>
          <p:cNvSpPr txBox="1">
            <a:spLocks noChangeArrowheads="1"/>
          </p:cNvSpPr>
          <p:nvPr/>
        </p:nvSpPr>
        <p:spPr>
          <a:xfrm>
            <a:off x="126460" y="2148859"/>
            <a:ext cx="5650453" cy="7511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1≤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i≤j≤n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不同的有序对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对应于不同的子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问题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不同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子问题的个数最多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只有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dirty="0" smtClean="0">
                <a:latin typeface="+mn-ea"/>
                <a:ea typeface="+mn-ea"/>
              </a:rPr>
              <a:t>计算</a:t>
            </a:r>
            <a:r>
              <a:rPr kumimoji="0" lang="zh-CN" altLang="en-US" sz="2400" dirty="0">
                <a:latin typeface="+mn-ea"/>
                <a:ea typeface="+mn-ea"/>
              </a:rPr>
              <a:t>所有的</a:t>
            </a:r>
            <a:r>
              <a:rPr kumimoji="0" lang="en-US" altLang="zh-CN" sz="2400" dirty="0">
                <a:latin typeface="+mn-ea"/>
                <a:ea typeface="+mn-ea"/>
              </a:rPr>
              <a:t> </a:t>
            </a:r>
            <a:r>
              <a:rPr kumimoji="0" lang="en-US" altLang="zh-CN" sz="24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C[</a:t>
            </a:r>
            <a:r>
              <a:rPr kumimoji="0" lang="en-US" altLang="zh-CN" sz="2400" b="1" i="1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i,j</a:t>
            </a:r>
            <a:r>
              <a:rPr kumimoji="0" lang="en-US" altLang="zh-CN" sz="24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]</a:t>
            </a: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: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  <a:defRPr/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--Start by setting </a:t>
            </a:r>
            <a:r>
              <a:rPr kumimoji="0" lang="en-US" altLang="zh-CN" sz="20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C[</a:t>
            </a:r>
            <a:r>
              <a:rPr kumimoji="0" lang="en-US" altLang="zh-CN" sz="2000" b="1" i="1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i,i</a:t>
            </a:r>
            <a:r>
              <a:rPr kumimoji="0" lang="en-US" altLang="zh-CN" sz="20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]</a:t>
            </a:r>
            <a:r>
              <a:rPr kumimoji="0"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=0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</a:t>
            </a:r>
            <a:r>
              <a:rPr kumimoji="0" lang="en-US" altLang="zh-CN" sz="2000" b="1" i="1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 = 1,…,n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  <a:defRPr/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--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Then compute </a:t>
            </a:r>
            <a:r>
              <a:rPr kumimoji="0" lang="en-US" altLang="zh-CN" sz="20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C</a:t>
            </a:r>
            <a:r>
              <a:rPr kumimoji="0"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[1,2], </a:t>
            </a:r>
            <a:r>
              <a:rPr kumimoji="0" lang="en-US" altLang="zh-CN" sz="20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C</a:t>
            </a:r>
            <a:r>
              <a:rPr kumimoji="0"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[2,3],…,</a:t>
            </a:r>
            <a:r>
              <a:rPr kumimoji="0" lang="en-US" altLang="zh-CN" sz="20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C</a:t>
            </a:r>
            <a:r>
              <a:rPr kumimoji="0"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[</a:t>
            </a:r>
            <a:r>
              <a:rPr kumimoji="0" lang="en-US" altLang="zh-CN" sz="2000" i="1" dirty="0">
                <a:solidFill>
                  <a:srgbClr val="009900"/>
                </a:solidFill>
                <a:latin typeface="Times New Roman" panose="02020603050405020304" pitchFamily="18" charset="0"/>
              </a:rPr>
              <a:t>n-1,n</a:t>
            </a:r>
            <a:r>
              <a:rPr kumimoji="0"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]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  <a:defRPr/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--Then </a:t>
            </a:r>
            <a:r>
              <a:rPr kumimoji="0" lang="en-US" altLang="zh-CN" sz="20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C</a:t>
            </a:r>
            <a:r>
              <a:rPr kumimoji="0"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[1,3], </a:t>
            </a:r>
            <a:r>
              <a:rPr kumimoji="0" lang="en-US" altLang="zh-CN" sz="20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C</a:t>
            </a:r>
            <a:r>
              <a:rPr kumimoji="0"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[2,4],…,</a:t>
            </a:r>
            <a:r>
              <a:rPr kumimoji="0" lang="en-US" altLang="zh-CN" sz="20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C</a:t>
            </a:r>
            <a:r>
              <a:rPr kumimoji="0"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[</a:t>
            </a:r>
            <a:r>
              <a:rPr kumimoji="0" lang="en-US" altLang="zh-CN" sz="2000" i="1" dirty="0">
                <a:solidFill>
                  <a:srgbClr val="009900"/>
                </a:solidFill>
                <a:latin typeface="Times New Roman" panose="02020603050405020304" pitchFamily="18" charset="0"/>
              </a:rPr>
              <a:t>n-2,n</a:t>
            </a:r>
            <a:r>
              <a:rPr kumimoji="0"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],…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  <a:defRPr/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--… so on till we can compute </a:t>
            </a:r>
            <a:r>
              <a:rPr kumimoji="0" lang="en-US" altLang="zh-CN" sz="20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C</a:t>
            </a:r>
            <a:r>
              <a:rPr kumimoji="0"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[1,</a:t>
            </a:r>
            <a:r>
              <a:rPr kumimoji="0" lang="en-US" altLang="zh-CN" sz="2000" i="1" dirty="0">
                <a:solidFill>
                  <a:srgbClr val="009900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zh-CN" sz="2000" dirty="0" smtClean="0">
                <a:solidFill>
                  <a:srgbClr val="009900"/>
                </a:solidFill>
                <a:latin typeface="Times New Roman" panose="02020603050405020304" pitchFamily="18" charset="0"/>
              </a:rPr>
              <a:t>]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0" lang="zh-CN" altLang="en-US" sz="2000" kern="0" dirty="0">
              <a:solidFill>
                <a:srgbClr val="CC0000"/>
              </a:solidFill>
              <a:latin typeface="Times New Roman"/>
              <a:ea typeface="宋体" panose="02010600030101010101" pitchFamily="2" charset="-122"/>
            </a:endParaRPr>
          </a:p>
        </p:txBody>
      </p:sp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1D042EFF-3E46-6B4C-A12D-1F43DEC36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029684"/>
              </p:ext>
            </p:extLst>
          </p:nvPr>
        </p:nvGraphicFramePr>
        <p:xfrm>
          <a:off x="2819874" y="2878499"/>
          <a:ext cx="1478434" cy="674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550" name="公式" r:id="rId4" imgW="23114000" imgH="10528300" progId="Equation.3">
                  <p:embed/>
                </p:oleObj>
              </mc:Choice>
              <mc:Fallback>
                <p:oleObj name="公式" r:id="rId4" imgW="23114000" imgH="10528300" progId="Equation.3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1D042EFF-3E46-6B4C-A12D-1F43DEC36F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874" y="2878499"/>
                        <a:ext cx="1478434" cy="674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030733"/>
              </p:ext>
            </p:extLst>
          </p:nvPr>
        </p:nvGraphicFramePr>
        <p:xfrm>
          <a:off x="1614488" y="5611813"/>
          <a:ext cx="59642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551" name="公式" r:id="rId6" imgW="3606480" imgH="558720" progId="Equation.3">
                  <p:embed/>
                </p:oleObj>
              </mc:Choice>
              <mc:Fallback>
                <p:oleObj name="公式" r:id="rId6" imgW="3606480" imgH="558720" progId="Equation.3">
                  <p:embed/>
                  <p:pic>
                    <p:nvPicPr>
                      <p:cNvPr id="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5611813"/>
                        <a:ext cx="596423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1">
            <a:extLst>
              <a:ext uri="{FF2B5EF4-FFF2-40B4-BE49-F238E27FC236}">
                <a16:creationId xmlns:a16="http://schemas.microsoft.com/office/drawing/2014/main" id="{06E47943-97BC-974E-8443-F8C27D874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411776"/>
              </p:ext>
            </p:extLst>
          </p:nvPr>
        </p:nvGraphicFramePr>
        <p:xfrm>
          <a:off x="6521366" y="2283778"/>
          <a:ext cx="3413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552" name="Equation" r:id="rId8" imgW="7899400" imgH="4102100" progId="Equation.DSMT4">
                  <p:embed/>
                </p:oleObj>
              </mc:Choice>
              <mc:Fallback>
                <p:oleObj name="Equation" r:id="rId8" imgW="7899400" imgH="4102100" progId="Equation.DSMT4">
                  <p:embed/>
                  <p:pic>
                    <p:nvPicPr>
                      <p:cNvPr id="218173" name="Object 61">
                        <a:extLst>
                          <a:ext uri="{FF2B5EF4-FFF2-40B4-BE49-F238E27FC236}">
                            <a16:creationId xmlns:a16="http://schemas.microsoft.com/office/drawing/2014/main" id="{06E47943-97BC-974E-8443-F8C27D874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366" y="2283778"/>
                        <a:ext cx="341312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3">
            <a:extLst>
              <a:ext uri="{FF2B5EF4-FFF2-40B4-BE49-F238E27FC236}">
                <a16:creationId xmlns:a16="http://schemas.microsoft.com/office/drawing/2014/main" id="{1DE497C7-DDA3-D74A-B7D9-EDE862F0FE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178834"/>
              </p:ext>
            </p:extLst>
          </p:nvPr>
        </p:nvGraphicFramePr>
        <p:xfrm>
          <a:off x="6921281" y="2283778"/>
          <a:ext cx="3667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553" name="Equation" r:id="rId10" imgW="8483600" imgH="4102100" progId="Equation.DSMT4">
                  <p:embed/>
                </p:oleObj>
              </mc:Choice>
              <mc:Fallback>
                <p:oleObj name="Equation" r:id="rId10" imgW="8483600" imgH="4102100" progId="Equation.DSMT4">
                  <p:embed/>
                  <p:pic>
                    <p:nvPicPr>
                      <p:cNvPr id="218175" name="Object 63">
                        <a:extLst>
                          <a:ext uri="{FF2B5EF4-FFF2-40B4-BE49-F238E27FC236}">
                            <a16:creationId xmlns:a16="http://schemas.microsoft.com/office/drawing/2014/main" id="{1DE497C7-DDA3-D74A-B7D9-EDE862F0FE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281" y="2283778"/>
                        <a:ext cx="366712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5">
            <a:extLst>
              <a:ext uri="{FF2B5EF4-FFF2-40B4-BE49-F238E27FC236}">
                <a16:creationId xmlns:a16="http://schemas.microsoft.com/office/drawing/2014/main" id="{9BBCD269-176E-1640-94B6-7C278AE3A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541617"/>
              </p:ext>
            </p:extLst>
          </p:nvPr>
        </p:nvGraphicFramePr>
        <p:xfrm>
          <a:off x="7309965" y="2276901"/>
          <a:ext cx="3540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554" name="Equation" r:id="rId12" imgW="8191500" imgH="4102100" progId="Equation.DSMT4">
                  <p:embed/>
                </p:oleObj>
              </mc:Choice>
              <mc:Fallback>
                <p:oleObj name="Equation" r:id="rId12" imgW="8191500" imgH="4102100" progId="Equation.DSMT4">
                  <p:embed/>
                  <p:pic>
                    <p:nvPicPr>
                      <p:cNvPr id="218177" name="Object 65">
                        <a:extLst>
                          <a:ext uri="{FF2B5EF4-FFF2-40B4-BE49-F238E27FC236}">
                            <a16:creationId xmlns:a16="http://schemas.microsoft.com/office/drawing/2014/main" id="{9BBCD269-176E-1640-94B6-7C278AE3A9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65" y="2276901"/>
                        <a:ext cx="354012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7">
            <a:extLst>
              <a:ext uri="{FF2B5EF4-FFF2-40B4-BE49-F238E27FC236}">
                <a16:creationId xmlns:a16="http://schemas.microsoft.com/office/drawing/2014/main" id="{355734A5-058F-BA47-B3C1-C0A65ECD43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182603"/>
              </p:ext>
            </p:extLst>
          </p:nvPr>
        </p:nvGraphicFramePr>
        <p:xfrm>
          <a:off x="7685949" y="2270125"/>
          <a:ext cx="3667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555" name="Equation" r:id="rId14" imgW="8483600" imgH="4102100" progId="Equation.DSMT4">
                  <p:embed/>
                </p:oleObj>
              </mc:Choice>
              <mc:Fallback>
                <p:oleObj name="Equation" r:id="rId14" imgW="8483600" imgH="4102100" progId="Equation.DSMT4">
                  <p:embed/>
                  <p:pic>
                    <p:nvPicPr>
                      <p:cNvPr id="218179" name="Object 67">
                        <a:extLst>
                          <a:ext uri="{FF2B5EF4-FFF2-40B4-BE49-F238E27FC236}">
                            <a16:creationId xmlns:a16="http://schemas.microsoft.com/office/drawing/2014/main" id="{355734A5-058F-BA47-B3C1-C0A65ECD43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5949" y="2270125"/>
                        <a:ext cx="366712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9">
            <a:extLst>
              <a:ext uri="{FF2B5EF4-FFF2-40B4-BE49-F238E27FC236}">
                <a16:creationId xmlns:a16="http://schemas.microsoft.com/office/drawing/2014/main" id="{1C630A74-504B-0A46-B99C-056ACCF1B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726105"/>
              </p:ext>
            </p:extLst>
          </p:nvPr>
        </p:nvGraphicFramePr>
        <p:xfrm>
          <a:off x="6108529" y="2286752"/>
          <a:ext cx="36671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556" name="Equation" r:id="rId16" imgW="8483600" imgH="4102100" progId="Equation.DSMT4">
                  <p:embed/>
                </p:oleObj>
              </mc:Choice>
              <mc:Fallback>
                <p:oleObj name="Equation" r:id="rId16" imgW="8483600" imgH="4102100" progId="Equation.DSMT4">
                  <p:embed/>
                  <p:pic>
                    <p:nvPicPr>
                      <p:cNvPr id="218181" name="Object 69">
                        <a:extLst>
                          <a:ext uri="{FF2B5EF4-FFF2-40B4-BE49-F238E27FC236}">
                            <a16:creationId xmlns:a16="http://schemas.microsoft.com/office/drawing/2014/main" id="{1C630A74-504B-0A46-B99C-056ACCF1B6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529" y="2286752"/>
                        <a:ext cx="366713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86216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3">
            <a:extLst>
              <a:ext uri="{FF2B5EF4-FFF2-40B4-BE49-F238E27FC236}">
                <a16:creationId xmlns:a16="http://schemas.microsoft.com/office/drawing/2014/main" id="{520723E5-2C28-9148-B8A6-DD53605E72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40F7B6-DBC4-694F-9232-A1D169CF880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D9E1127-6ADF-E04A-B9E9-9463B4B6A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221" y="2131332"/>
            <a:ext cx="6224587" cy="422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输入：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r[1..n+1]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，表示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个矩阵规模的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n+1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个整数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输出：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个矩阵连乘的最小乘法次数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1. for i←1 to n {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填充对角线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2.   C[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i,i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] ←0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3. end for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4. for d←1 to n-1 {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填充对角线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5.   for i←1 to n-d {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填充对角线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的每个项目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6.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j←i+d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  {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该对角线上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j,i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满足的关系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7.        C[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i,j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] ←∞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8.        for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k←i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 +1 to j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9.           C[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i,j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] ←min{ C[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i,j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], C[i,k-1]+ C[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k,j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]+ r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×r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×r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j+1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10.      end for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11.  end for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12.end for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13.return C[1,n]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4DA0E94-D05F-E64E-A475-685B7549D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dirty="0"/>
              <a:t>矩阵链相乘 </a:t>
            </a:r>
          </a:p>
        </p:txBody>
      </p:sp>
    </p:spTree>
    <p:extLst>
      <p:ext uri="{BB962C8B-B14F-4D97-AF65-F5344CB8AC3E}">
        <p14:creationId xmlns:p14="http://schemas.microsoft.com/office/powerpoint/2010/main" val="32549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8BC5812B-E060-E445-8340-A23D8C608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1575" y="6207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构造</a:t>
            </a:r>
            <a:r>
              <a:rPr lang="zh-CN" altLang="en-US" dirty="0"/>
              <a:t>最优解</a:t>
            </a:r>
          </a:p>
        </p:txBody>
      </p:sp>
      <p:sp>
        <p:nvSpPr>
          <p:cNvPr id="53250" name="幻灯片编号占位符 2">
            <a:extLst>
              <a:ext uri="{FF2B5EF4-FFF2-40B4-BE49-F238E27FC236}">
                <a16:creationId xmlns:a16="http://schemas.microsoft.com/office/drawing/2014/main" id="{2DCF464D-79B1-F941-84B7-380A20FE3F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0" y="6207125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4928F1-1D98-274D-8FA3-AA00F872DD9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05808A5-11E3-6846-A15A-33A598E53641}"/>
              </a:ext>
            </a:extLst>
          </p:cNvPr>
          <p:cNvSpPr txBox="1">
            <a:spLocks noChangeArrowheads="1"/>
          </p:cNvSpPr>
          <p:nvPr/>
        </p:nvSpPr>
        <p:spPr>
          <a:xfrm>
            <a:off x="624871" y="2107713"/>
            <a:ext cx="8376455" cy="7511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保存对每个子问题的</a:t>
            </a:r>
            <a:r>
              <a:rPr lang="zh-CN" altLang="en-US" sz="2800" dirty="0" smtClean="0">
                <a:ea typeface="宋体" panose="02010600030101010101" pitchFamily="2" charset="-122"/>
              </a:rPr>
              <a:t>最佳划分</a:t>
            </a:r>
            <a:r>
              <a:rPr lang="zh-CN" altLang="en-US" sz="2800" dirty="0">
                <a:ea typeface="宋体" panose="02010600030101010101" pitchFamily="2" charset="-122"/>
              </a:rPr>
              <a:t>点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kumimoji="0" lang="en-US" altLang="zh-CN" sz="2800" i="1" kern="0" dirty="0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0" lang="en-US" altLang="zh-CN" sz="2800" kern="0" dirty="0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CN" sz="2800" i="1" kern="0" dirty="0" err="1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sz="2800" kern="0" dirty="0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i="1" kern="0" dirty="0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zh-CN" sz="2800" kern="0" dirty="0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]</a:t>
            </a:r>
            <a:r>
              <a:rPr kumimoji="0" lang="en-US" altLang="zh-CN" sz="28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= </a:t>
            </a:r>
            <a:r>
              <a:rPr kumimoji="0" lang="zh-CN" altLang="en-US" sz="28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通过把乘积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i:j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800" kern="0" dirty="0">
                <a:latin typeface="Times New Roman"/>
                <a:ea typeface="宋体" panose="02010600030101010101" pitchFamily="2" charset="-122"/>
                <a:cs typeface="+mn-cs"/>
              </a:rPr>
              <a:t>从</a:t>
            </a:r>
            <a:r>
              <a:rPr kumimoji="0" lang="en-US" altLang="zh-CN" sz="2800" i="1" kern="0" dirty="0" smtClean="0">
                <a:latin typeface="Times New Roman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800" i="1" kern="0" baseline="-25000" dirty="0" smtClean="0">
                <a:latin typeface="Times New Roman"/>
                <a:ea typeface="宋体" panose="02010600030101010101" pitchFamily="2" charset="-122"/>
                <a:cs typeface="+mn-cs"/>
              </a:rPr>
              <a:t>k-1</a:t>
            </a:r>
            <a:r>
              <a:rPr kumimoji="0" lang="zh-CN" altLang="en-US" sz="2800" kern="0" dirty="0" smtClean="0">
                <a:latin typeface="Times New Roman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800" i="1" kern="0" dirty="0" err="1" smtClean="0">
                <a:latin typeface="Times New Roman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800" i="1" kern="0" baseline="-25000" dirty="0" err="1" smtClean="0">
                <a:latin typeface="Times New Roman"/>
                <a:ea typeface="宋体" panose="02010600030101010101" pitchFamily="2" charset="-122"/>
                <a:cs typeface="+mn-cs"/>
              </a:rPr>
              <a:t>k</a:t>
            </a:r>
            <a:r>
              <a:rPr kumimoji="0" lang="zh-CN" altLang="en-US" sz="2800" kern="0" dirty="0" smtClean="0">
                <a:latin typeface="Times New Roman"/>
                <a:ea typeface="宋体" panose="02010600030101010101" pitchFamily="2" charset="-122"/>
                <a:cs typeface="+mn-cs"/>
              </a:rPr>
              <a:t>之间</a:t>
            </a:r>
            <a:r>
              <a:rPr kumimoji="0" lang="zh-CN" altLang="en-US" sz="2800" kern="0" dirty="0">
                <a:latin typeface="Times New Roman"/>
                <a:ea typeface="宋体" panose="02010600030101010101" pitchFamily="2" charset="-122"/>
                <a:cs typeface="+mn-cs"/>
              </a:rPr>
              <a:t>分开</a:t>
            </a:r>
            <a:r>
              <a:rPr kumimoji="0" lang="zh-CN" altLang="en-US" sz="2800" kern="0" dirty="0" smtClean="0">
                <a:latin typeface="Times New Roman"/>
                <a:ea typeface="宋体" panose="02010600030101010101" pitchFamily="2" charset="-122"/>
                <a:cs typeface="+mn-cs"/>
              </a:rPr>
              <a:t>得到</a:t>
            </a:r>
            <a:r>
              <a:rPr kumimoji="0" lang="zh-CN" altLang="en-US" sz="28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最优计算次序的划分点</a:t>
            </a:r>
            <a:r>
              <a:rPr kumimoji="0" lang="en-US" altLang="zh-CN" sz="2800" i="1" kern="0" dirty="0" smtClean="0">
                <a:solidFill>
                  <a:srgbClr val="DD0111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zh-CN" altLang="en-US" sz="2800" kern="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的值</a:t>
            </a:r>
            <a:endParaRPr kumimoji="0" lang="en-US" altLang="zh-CN" sz="2800" kern="0" dirty="0" smtClean="0">
              <a:solidFill>
                <a:srgbClr val="000000"/>
              </a:solidFill>
              <a:latin typeface="Times New Roman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kumimoji="0" lang="zh-CN" altLang="en-US" sz="2400" kern="0" dirty="0">
              <a:solidFill>
                <a:srgbClr val="CC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9" name="Rectangle 69"/>
          <p:cNvSpPr>
            <a:spLocks noChangeArrowheads="1"/>
          </p:cNvSpPr>
          <p:nvPr/>
        </p:nvSpPr>
        <p:spPr bwMode="auto">
          <a:xfrm>
            <a:off x="1660085" y="4110038"/>
            <a:ext cx="5719965" cy="183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None/>
            </a:pPr>
            <a:r>
              <a:rPr lang="en-US" altLang="zh-CN" sz="2400" b="0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0" dirty="0">
                <a:ea typeface="宋体" panose="02010600030101010101" pitchFamily="2" charset="-122"/>
                <a:sym typeface="Symbol" panose="05050102010706020507" pitchFamily="18" charset="2"/>
              </a:rPr>
              <a:t>[1,</a:t>
            </a:r>
            <a:r>
              <a:rPr lang="en-US" altLang="zh-CN" sz="2400" b="0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="0" dirty="0">
                <a:ea typeface="宋体" panose="02010600030101010101" pitchFamily="2" charset="-122"/>
                <a:sym typeface="Symbol" panose="05050102010706020507" pitchFamily="18" charset="2"/>
              </a:rPr>
              <a:t>]=3  </a:t>
            </a:r>
            <a:r>
              <a:rPr lang="en-US" altLang="zh-CN" sz="2400" i="1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1:6</a:t>
            </a:r>
            <a:r>
              <a:rPr lang="en-US" altLang="zh-CN" sz="2400" dirty="0" smtClean="0">
                <a:ea typeface="楷体_GB2312" pitchFamily="49" charset="-122"/>
                <a:cs typeface="Times New Roman" panose="02020603050405020304" pitchFamily="18" charset="0"/>
              </a:rPr>
              <a:t>] </a:t>
            </a:r>
            <a:r>
              <a:rPr lang="en-US" altLang="zh-CN" sz="2400" b="0" dirty="0" smtClean="0"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400" i="1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1:2</a:t>
            </a:r>
            <a:r>
              <a:rPr lang="en-US" altLang="zh-CN" sz="2400" dirty="0" smtClean="0">
                <a:ea typeface="楷体_GB2312" pitchFamily="49" charset="-122"/>
                <a:cs typeface="Times New Roman" panose="02020603050405020304" pitchFamily="18" charset="0"/>
              </a:rPr>
              <a:t>] </a:t>
            </a:r>
            <a:r>
              <a:rPr lang="en-US" altLang="zh-CN" sz="2400" i="1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3:6</a:t>
            </a:r>
            <a:r>
              <a:rPr lang="en-US" altLang="zh-CN" sz="2400" dirty="0" smtClean="0">
                <a:ea typeface="楷体_GB2312" pitchFamily="49" charset="-122"/>
                <a:cs typeface="Times New Roman" panose="02020603050405020304" pitchFamily="18" charset="0"/>
              </a:rPr>
              <a:t>]</a:t>
            </a:r>
          </a:p>
          <a:p>
            <a:pPr eaLnBrk="1" hangingPunct="1">
              <a:buNone/>
            </a:pPr>
            <a:r>
              <a:rPr lang="en-US" altLang="zh-CN" sz="2400" b="0" i="1" dirty="0" smtClean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0" dirty="0" smtClean="0">
                <a:ea typeface="宋体" panose="02010600030101010101" pitchFamily="2" charset="-122"/>
                <a:sym typeface="Symbol" panose="05050102010706020507" pitchFamily="18" charset="2"/>
              </a:rPr>
              <a:t>[1,3]=2 </a:t>
            </a:r>
            <a:r>
              <a:rPr lang="en-US" altLang="zh-CN" sz="2400" b="0" dirty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i="1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1:3</a:t>
            </a:r>
            <a:r>
              <a:rPr lang="en-US" altLang="zh-CN" sz="2400" dirty="0" smtClean="0">
                <a:ea typeface="楷体_GB2312" pitchFamily="49" charset="-122"/>
                <a:cs typeface="Times New Roman" panose="02020603050405020304" pitchFamily="18" charset="0"/>
              </a:rPr>
              <a:t>]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400" i="1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1:1</a:t>
            </a:r>
            <a:r>
              <a:rPr lang="en-US" altLang="zh-CN" sz="2400" dirty="0" smtClean="0">
                <a:ea typeface="楷体_GB2312" pitchFamily="49" charset="-122"/>
                <a:cs typeface="Times New Roman" panose="02020603050405020304" pitchFamily="18" charset="0"/>
              </a:rPr>
              <a:t>] </a:t>
            </a:r>
            <a:r>
              <a:rPr lang="en-US" altLang="zh-CN" sz="2400" i="1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2:3</a:t>
            </a:r>
            <a:r>
              <a:rPr lang="en-US" altLang="zh-CN" sz="2400" dirty="0" smtClean="0">
                <a:ea typeface="楷体_GB2312" pitchFamily="49" charset="-122"/>
                <a:cs typeface="Times New Roman" panose="02020603050405020304" pitchFamily="18" charset="0"/>
              </a:rPr>
              <a:t>]</a:t>
            </a:r>
            <a:endParaRPr lang="en-US" altLang="zh-CN" sz="240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400" b="0" i="1" dirty="0" smtClean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0" dirty="0" smtClean="0">
                <a:ea typeface="宋体" panose="02010600030101010101" pitchFamily="2" charset="-122"/>
                <a:sym typeface="Symbol" panose="05050102010706020507" pitchFamily="18" charset="2"/>
              </a:rPr>
              <a:t>[4,6]=6 </a:t>
            </a:r>
            <a:r>
              <a:rPr lang="en-US" altLang="zh-CN" sz="2400" b="0" dirty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i="1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4:6</a:t>
            </a:r>
            <a:r>
              <a:rPr lang="en-US" altLang="zh-CN" sz="2400" dirty="0" smtClean="0">
                <a:ea typeface="楷体_GB2312" pitchFamily="49" charset="-122"/>
                <a:cs typeface="Times New Roman" panose="02020603050405020304" pitchFamily="18" charset="0"/>
              </a:rPr>
              <a:t>]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400" i="1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4:5</a:t>
            </a:r>
            <a:r>
              <a:rPr lang="en-US" altLang="zh-CN" sz="2400" dirty="0" smtClean="0">
                <a:ea typeface="楷体_GB2312" pitchFamily="49" charset="-122"/>
                <a:cs typeface="Times New Roman" panose="02020603050405020304" pitchFamily="18" charset="0"/>
              </a:rPr>
              <a:t>] </a:t>
            </a:r>
            <a:r>
              <a:rPr lang="en-US" altLang="zh-CN" sz="2400" i="1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6:6</a:t>
            </a:r>
            <a:r>
              <a:rPr lang="en-US" altLang="zh-CN" sz="2400" dirty="0" smtClean="0">
                <a:ea typeface="楷体_GB2312" pitchFamily="49" charset="-122"/>
                <a:cs typeface="Times New Roman" panose="02020603050405020304" pitchFamily="18" charset="0"/>
              </a:rPr>
              <a:t>]</a:t>
            </a:r>
            <a:endParaRPr lang="en-US" altLang="zh-CN" sz="2400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861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编号占位符 5">
            <a:extLst>
              <a:ext uri="{FF2B5EF4-FFF2-40B4-BE49-F238E27FC236}">
                <a16:creationId xmlns:a16="http://schemas.microsoft.com/office/drawing/2014/main" id="{06BF12C7-8DB3-4743-B670-30D4F2E70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3F79F9-8633-3742-A01E-FF62953D6EA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grpSp>
        <p:nvGrpSpPr>
          <p:cNvPr id="28676" name="Group 4">
            <a:extLst>
              <a:ext uri="{FF2B5EF4-FFF2-40B4-BE49-F238E27FC236}">
                <a16:creationId xmlns:a16="http://schemas.microsoft.com/office/drawing/2014/main" id="{55F48B3E-9A79-034B-982C-EE6A510D2856}"/>
              </a:ext>
            </a:extLst>
          </p:cNvPr>
          <p:cNvGrpSpPr>
            <a:grpSpLocks/>
          </p:cNvGrpSpPr>
          <p:nvPr/>
        </p:nvGrpSpPr>
        <p:grpSpPr bwMode="auto">
          <a:xfrm>
            <a:off x="546009" y="3558924"/>
            <a:ext cx="8495429" cy="3045510"/>
            <a:chOff x="270" y="2025"/>
            <a:chExt cx="5490" cy="2016"/>
          </a:xfrm>
        </p:grpSpPr>
        <p:sp>
          <p:nvSpPr>
            <p:cNvPr id="28677" name="Oval 5">
              <a:extLst>
                <a:ext uri="{FF2B5EF4-FFF2-40B4-BE49-F238E27FC236}">
                  <a16:creationId xmlns:a16="http://schemas.microsoft.com/office/drawing/2014/main" id="{92B2CFE3-92CF-F449-AC28-BC1CE523E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05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SimSun" panose="02010600030101010101" pitchFamily="2" charset="-122"/>
                </a:rPr>
                <a:t>n</a:t>
              </a:r>
            </a:p>
          </p:txBody>
        </p:sp>
        <p:cxnSp>
          <p:nvCxnSpPr>
            <p:cNvPr id="28678" name="AutoShape 6">
              <a:extLst>
                <a:ext uri="{FF2B5EF4-FFF2-40B4-BE49-F238E27FC236}">
                  <a16:creationId xmlns:a16="http://schemas.microsoft.com/office/drawing/2014/main" id="{A18099D7-FD13-F049-BC22-92EE77736981}"/>
                </a:ext>
              </a:extLst>
            </p:cNvPr>
            <p:cNvCxnSpPr>
              <a:cxnSpLocks noChangeShapeType="1"/>
              <a:stCxn id="28677" idx="4"/>
              <a:endCxn id="28685" idx="0"/>
            </p:cNvCxnSpPr>
            <p:nvPr/>
          </p:nvCxnSpPr>
          <p:spPr bwMode="auto">
            <a:xfrm>
              <a:off x="2951" y="2595"/>
              <a:ext cx="2281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79" name="AutoShape 7">
              <a:extLst>
                <a:ext uri="{FF2B5EF4-FFF2-40B4-BE49-F238E27FC236}">
                  <a16:creationId xmlns:a16="http://schemas.microsoft.com/office/drawing/2014/main" id="{F94C7547-FA46-1746-8EF9-DF60EFDC5E6F}"/>
                </a:ext>
              </a:extLst>
            </p:cNvPr>
            <p:cNvCxnSpPr>
              <a:cxnSpLocks noChangeShapeType="1"/>
              <a:stCxn id="28677" idx="4"/>
              <a:endCxn id="28682" idx="0"/>
            </p:cNvCxnSpPr>
            <p:nvPr/>
          </p:nvCxnSpPr>
          <p:spPr bwMode="auto">
            <a:xfrm flipH="1">
              <a:off x="798" y="2595"/>
              <a:ext cx="2153" cy="48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0" name="AutoShape 8">
              <a:extLst>
                <a:ext uri="{FF2B5EF4-FFF2-40B4-BE49-F238E27FC236}">
                  <a16:creationId xmlns:a16="http://schemas.microsoft.com/office/drawing/2014/main" id="{2ECE9824-0815-5C42-98DA-01615598F05F}"/>
                </a:ext>
              </a:extLst>
            </p:cNvPr>
            <p:cNvCxnSpPr>
              <a:cxnSpLocks noChangeShapeType="1"/>
              <a:stCxn id="28677" idx="4"/>
              <a:endCxn id="28683" idx="0"/>
            </p:cNvCxnSpPr>
            <p:nvPr/>
          </p:nvCxnSpPr>
          <p:spPr bwMode="auto">
            <a:xfrm flipH="1">
              <a:off x="2276" y="2595"/>
              <a:ext cx="675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1" name="AutoShape 9">
              <a:extLst>
                <a:ext uri="{FF2B5EF4-FFF2-40B4-BE49-F238E27FC236}">
                  <a16:creationId xmlns:a16="http://schemas.microsoft.com/office/drawing/2014/main" id="{AFC98DBB-162C-C349-A479-82E816C8460B}"/>
                </a:ext>
              </a:extLst>
            </p:cNvPr>
            <p:cNvCxnSpPr>
              <a:cxnSpLocks noChangeShapeType="1"/>
              <a:stCxn id="28677" idx="4"/>
              <a:endCxn id="28684" idx="0"/>
            </p:cNvCxnSpPr>
            <p:nvPr/>
          </p:nvCxnSpPr>
          <p:spPr bwMode="auto">
            <a:xfrm>
              <a:off x="2951" y="2595"/>
              <a:ext cx="803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82" name="AutoShape 10">
              <a:extLst>
                <a:ext uri="{FF2B5EF4-FFF2-40B4-BE49-F238E27FC236}">
                  <a16:creationId xmlns:a16="http://schemas.microsoft.com/office/drawing/2014/main" id="{941D312F-3FDD-6F48-8598-24D3429B2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3081"/>
              <a:ext cx="1056" cy="9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SimSun" panose="02010600030101010101" pitchFamily="2" charset="-122"/>
                </a:rPr>
                <a:t>T(n/2)</a:t>
              </a:r>
            </a:p>
          </p:txBody>
        </p:sp>
        <p:sp>
          <p:nvSpPr>
            <p:cNvPr id="28683" name="AutoShape 11">
              <a:extLst>
                <a:ext uri="{FF2B5EF4-FFF2-40B4-BE49-F238E27FC236}">
                  <a16:creationId xmlns:a16="http://schemas.microsoft.com/office/drawing/2014/main" id="{3043768F-9ACD-3444-B18F-B478F6DD2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" y="3113"/>
              <a:ext cx="1056" cy="9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SimSun" panose="02010600030101010101" pitchFamily="2" charset="-122"/>
                </a:rPr>
                <a:t>T(n/2)</a:t>
              </a:r>
            </a:p>
          </p:txBody>
        </p:sp>
        <p:sp>
          <p:nvSpPr>
            <p:cNvPr id="28684" name="AutoShape 12">
              <a:extLst>
                <a:ext uri="{FF2B5EF4-FFF2-40B4-BE49-F238E27FC236}">
                  <a16:creationId xmlns:a16="http://schemas.microsoft.com/office/drawing/2014/main" id="{EA4D29C2-7964-CB40-BBA6-D70105FE1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3113"/>
              <a:ext cx="1056" cy="9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SimSun" panose="02010600030101010101" pitchFamily="2" charset="-122"/>
                </a:rPr>
                <a:t>T(n/2)</a:t>
              </a:r>
            </a:p>
          </p:txBody>
        </p:sp>
        <p:sp>
          <p:nvSpPr>
            <p:cNvPr id="28685" name="AutoShape 13">
              <a:extLst>
                <a:ext uri="{FF2B5EF4-FFF2-40B4-BE49-F238E27FC236}">
                  <a16:creationId xmlns:a16="http://schemas.microsoft.com/office/drawing/2014/main" id="{68785F9F-5288-1C4B-88ED-D86C10A19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113"/>
              <a:ext cx="1056" cy="9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SimSun" panose="02010600030101010101" pitchFamily="2" charset="-122"/>
                </a:rPr>
                <a:t>T(n/2)</a:t>
              </a:r>
            </a:p>
          </p:txBody>
        </p:sp>
        <p:sp>
          <p:nvSpPr>
            <p:cNvPr id="28686" name="AutoShape 14">
              <a:extLst>
                <a:ext uri="{FF2B5EF4-FFF2-40B4-BE49-F238E27FC236}">
                  <a16:creationId xmlns:a16="http://schemas.microsoft.com/office/drawing/2014/main" id="{2F83A239-F57A-224B-A8DF-924F6796B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025"/>
              <a:ext cx="816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SimSun" panose="02010600030101010101" pitchFamily="2" charset="-122"/>
                </a:rPr>
                <a:t>T(n)</a:t>
              </a:r>
            </a:p>
          </p:txBody>
        </p:sp>
        <p:sp>
          <p:nvSpPr>
            <p:cNvPr id="28687" name="Text Box 15">
              <a:extLst>
                <a:ext uri="{FF2B5EF4-FFF2-40B4-BE49-F238E27FC236}">
                  <a16:creationId xmlns:a16="http://schemas.microsoft.com/office/drawing/2014/main" id="{3FB727C4-93B9-F748-A612-513C1236E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236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SimSun" panose="02010600030101010101" pitchFamily="2" charset="-122"/>
                </a:rPr>
                <a:t>=</a:t>
              </a:r>
            </a:p>
          </p:txBody>
        </p:sp>
      </p:grpSp>
      <p:sp>
        <p:nvSpPr>
          <p:cNvPr id="18" name="Rectangle 2">
            <a:extLst>
              <a:ext uri="{FF2B5EF4-FFF2-40B4-BE49-F238E27FC236}">
                <a16:creationId xmlns:a16="http://schemas.microsoft.com/office/drawing/2014/main" id="{C7636E40-337D-B14B-90B0-52519841B098}"/>
              </a:ext>
            </a:extLst>
          </p:cNvPr>
          <p:cNvSpPr txBox="1">
            <a:spLocks noChangeArrowheads="1"/>
          </p:cNvSpPr>
          <p:nvPr/>
        </p:nvSpPr>
        <p:spPr>
          <a:xfrm>
            <a:off x="1150938" y="894665"/>
            <a:ext cx="7793037" cy="78173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kern="0" dirty="0" smtClean="0"/>
              <a:t>动态规划的基本思想 </a:t>
            </a:r>
            <a:endParaRPr lang="zh-CN" altLang="en-US" kern="0" dirty="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0B31756F-8ECD-6F46-9214-37FD7126D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20" y="1955800"/>
            <a:ext cx="837568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lvl="0">
              <a:buClr>
                <a:srgbClr val="3333CC"/>
              </a:buClr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动态规划算法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与分治法类似，其基本思想也是将待求解问题分解成若干个子问题，先求解子问题，再从子问题的解得到原问题的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4621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编号占位符 2">
            <a:extLst>
              <a:ext uri="{FF2B5EF4-FFF2-40B4-BE49-F238E27FC236}">
                <a16:creationId xmlns:a16="http://schemas.microsoft.com/office/drawing/2014/main" id="{2DCF464D-79B1-F941-84B7-380A20FE3F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0" y="6207125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4928F1-1D98-274D-8FA3-AA00F872DD9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26" name="Object 4">
            <a:extLst>
              <a:ext uri="{FF2B5EF4-FFF2-40B4-BE49-F238E27FC236}">
                <a16:creationId xmlns:a16="http://schemas.microsoft.com/office/drawing/2014/main" id="{E6EF8959-A68C-B543-90F2-A4F13F18B692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15641042"/>
              </p:ext>
            </p:extLst>
          </p:nvPr>
        </p:nvGraphicFramePr>
        <p:xfrm>
          <a:off x="831850" y="1057275"/>
          <a:ext cx="83121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442" name="Equation" r:id="rId4" imgW="129603500" imgH="5854700" progId="Equation.DSMT4">
                  <p:embed/>
                </p:oleObj>
              </mc:Choice>
              <mc:Fallback>
                <p:oleObj name="Equation" r:id="rId4" imgW="129603500" imgH="5854700" progId="Equation.DSMT4">
                  <p:embed/>
                  <p:pic>
                    <p:nvPicPr>
                      <p:cNvPr id="56321" name="Object 4">
                        <a:extLst>
                          <a:ext uri="{FF2B5EF4-FFF2-40B4-BE49-F238E27FC236}">
                            <a16:creationId xmlns:a16="http://schemas.microsoft.com/office/drawing/2014/main" id="{E6EF8959-A68C-B543-90F2-A4F13F18B6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057275"/>
                        <a:ext cx="83121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Group 134">
            <a:extLst>
              <a:ext uri="{FF2B5EF4-FFF2-40B4-BE49-F238E27FC236}">
                <a16:creationId xmlns:a16="http://schemas.microsoft.com/office/drawing/2014/main" id="{21606FC4-E240-8642-A6D7-41846897C68F}"/>
              </a:ext>
            </a:extLst>
          </p:cNvPr>
          <p:cNvGraphicFramePr>
            <a:graphicFrameLocks/>
          </p:cNvGraphicFramePr>
          <p:nvPr/>
        </p:nvGraphicFramePr>
        <p:xfrm>
          <a:off x="742950" y="2174875"/>
          <a:ext cx="7543800" cy="314325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532761099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566759751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178841616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904008567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177549057"/>
                    </a:ext>
                  </a:extLst>
                </a:gridCol>
              </a:tblGrid>
              <a:tr h="62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C[1,1]=0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(M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C[1,2]=200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(M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M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C[1,3]=320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C[1,4]=620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C[1,5]=348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210084"/>
                  </a:ext>
                </a:extLst>
              </a:tr>
              <a:tr h="62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C[2,2]=0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(M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C[2,3]=240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(M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M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C[2,4]=640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(M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) (M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M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C[2,5]=248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29118"/>
                  </a:ext>
                </a:extLst>
              </a:tr>
              <a:tr h="62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C[3,3] 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(M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C[3,4]=240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(M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M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C[3,5]=168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579677"/>
                  </a:ext>
                </a:extLst>
              </a:tr>
              <a:tr h="62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C[4,4] 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(M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C[4,5]=120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(M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M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486619"/>
                  </a:ext>
                </a:extLst>
              </a:tr>
              <a:tr h="62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C[5,5] 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(M</a:t>
                      </a:r>
                      <a:r>
                        <a:rPr kumimoji="0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68163"/>
                  </a:ext>
                </a:extLst>
              </a:tr>
            </a:tbl>
          </a:graphicData>
        </a:graphic>
      </p:graphicFrame>
      <p:sp>
        <p:nvSpPr>
          <p:cNvPr id="28" name="Freeform 55">
            <a:extLst>
              <a:ext uri="{FF2B5EF4-FFF2-40B4-BE49-F238E27FC236}">
                <a16:creationId xmlns:a16="http://schemas.microsoft.com/office/drawing/2014/main" id="{E8825BE8-1D45-9848-8565-D62AB05BDCAE}"/>
              </a:ext>
            </a:extLst>
          </p:cNvPr>
          <p:cNvSpPr>
            <a:spLocks/>
          </p:cNvSpPr>
          <p:nvPr/>
        </p:nvSpPr>
        <p:spPr bwMode="auto">
          <a:xfrm>
            <a:off x="571500" y="2032000"/>
            <a:ext cx="7962900" cy="3276600"/>
          </a:xfrm>
          <a:custGeom>
            <a:avLst/>
            <a:gdLst>
              <a:gd name="T0" fmla="*/ 0 w 5016"/>
              <a:gd name="T1" fmla="*/ 0 h 2064"/>
              <a:gd name="T2" fmla="*/ 7962900 w 5016"/>
              <a:gd name="T3" fmla="*/ 3276600 h 20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016" h="2064">
                <a:moveTo>
                  <a:pt x="0" y="0"/>
                </a:moveTo>
                <a:lnTo>
                  <a:pt x="5016" y="2064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9" name="Freeform 56">
            <a:extLst>
              <a:ext uri="{FF2B5EF4-FFF2-40B4-BE49-F238E27FC236}">
                <a16:creationId xmlns:a16="http://schemas.microsoft.com/office/drawing/2014/main" id="{E0E2FAAE-35A7-D142-A2F7-BE8F9BE42C2A}"/>
              </a:ext>
            </a:extLst>
          </p:cNvPr>
          <p:cNvSpPr>
            <a:spLocks/>
          </p:cNvSpPr>
          <p:nvPr/>
        </p:nvSpPr>
        <p:spPr bwMode="auto">
          <a:xfrm>
            <a:off x="2114550" y="2041525"/>
            <a:ext cx="6419850" cy="2638425"/>
          </a:xfrm>
          <a:custGeom>
            <a:avLst/>
            <a:gdLst>
              <a:gd name="T0" fmla="*/ 0 w 4044"/>
              <a:gd name="T1" fmla="*/ 0 h 1662"/>
              <a:gd name="T2" fmla="*/ 6419850 w 4044"/>
              <a:gd name="T3" fmla="*/ 2638425 h 166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044" h="1662">
                <a:moveTo>
                  <a:pt x="0" y="0"/>
                </a:moveTo>
                <a:lnTo>
                  <a:pt x="4044" y="1662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" name="Freeform 57">
            <a:extLst>
              <a:ext uri="{FF2B5EF4-FFF2-40B4-BE49-F238E27FC236}">
                <a16:creationId xmlns:a16="http://schemas.microsoft.com/office/drawing/2014/main" id="{EECC1333-CECE-6444-A84F-30B44D0226D5}"/>
              </a:ext>
            </a:extLst>
          </p:cNvPr>
          <p:cNvSpPr>
            <a:spLocks/>
          </p:cNvSpPr>
          <p:nvPr/>
        </p:nvSpPr>
        <p:spPr bwMode="auto">
          <a:xfrm>
            <a:off x="3590925" y="2032000"/>
            <a:ext cx="4933950" cy="2028825"/>
          </a:xfrm>
          <a:custGeom>
            <a:avLst/>
            <a:gdLst>
              <a:gd name="T0" fmla="*/ 0 w 3108"/>
              <a:gd name="T1" fmla="*/ 0 h 1278"/>
              <a:gd name="T2" fmla="*/ 4933950 w 3108"/>
              <a:gd name="T3" fmla="*/ 2028825 h 127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08" h="1278">
                <a:moveTo>
                  <a:pt x="0" y="0"/>
                </a:moveTo>
                <a:lnTo>
                  <a:pt x="3108" y="127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1" name="Freeform 58">
            <a:extLst>
              <a:ext uri="{FF2B5EF4-FFF2-40B4-BE49-F238E27FC236}">
                <a16:creationId xmlns:a16="http://schemas.microsoft.com/office/drawing/2014/main" id="{6F74C3D1-0479-3842-8724-4FEC3EE1E828}"/>
              </a:ext>
            </a:extLst>
          </p:cNvPr>
          <p:cNvSpPr>
            <a:spLocks/>
          </p:cNvSpPr>
          <p:nvPr/>
        </p:nvSpPr>
        <p:spPr bwMode="auto">
          <a:xfrm>
            <a:off x="5172075" y="2060575"/>
            <a:ext cx="3352800" cy="1381125"/>
          </a:xfrm>
          <a:custGeom>
            <a:avLst/>
            <a:gdLst>
              <a:gd name="T0" fmla="*/ 0 w 2112"/>
              <a:gd name="T1" fmla="*/ 0 h 870"/>
              <a:gd name="T2" fmla="*/ 3352800 w 2112"/>
              <a:gd name="T3" fmla="*/ 1381125 h 8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12" h="870">
                <a:moveTo>
                  <a:pt x="0" y="0"/>
                </a:moveTo>
                <a:lnTo>
                  <a:pt x="2112" y="87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2" name="Freeform 59">
            <a:extLst>
              <a:ext uri="{FF2B5EF4-FFF2-40B4-BE49-F238E27FC236}">
                <a16:creationId xmlns:a16="http://schemas.microsoft.com/office/drawing/2014/main" id="{A4919312-8327-8241-873B-404E759C2F65}"/>
              </a:ext>
            </a:extLst>
          </p:cNvPr>
          <p:cNvSpPr>
            <a:spLocks/>
          </p:cNvSpPr>
          <p:nvPr/>
        </p:nvSpPr>
        <p:spPr bwMode="auto">
          <a:xfrm>
            <a:off x="6677025" y="2041525"/>
            <a:ext cx="1847850" cy="762000"/>
          </a:xfrm>
          <a:custGeom>
            <a:avLst/>
            <a:gdLst>
              <a:gd name="T0" fmla="*/ 0 w 1164"/>
              <a:gd name="T1" fmla="*/ 0 h 480"/>
              <a:gd name="T2" fmla="*/ 1847850 w 1164"/>
              <a:gd name="T3" fmla="*/ 762000 h 4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64" h="480">
                <a:moveTo>
                  <a:pt x="0" y="0"/>
                </a:moveTo>
                <a:lnTo>
                  <a:pt x="1164" y="48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33" name="Object 61">
            <a:extLst>
              <a:ext uri="{FF2B5EF4-FFF2-40B4-BE49-F238E27FC236}">
                <a16:creationId xmlns:a16="http://schemas.microsoft.com/office/drawing/2014/main" id="{06E47943-97BC-974E-8443-F8C27D874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9188" y="1905000"/>
          <a:ext cx="3413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443" name="Equation" r:id="rId6" imgW="7899400" imgH="4102100" progId="Equation.DSMT4">
                  <p:embed/>
                </p:oleObj>
              </mc:Choice>
              <mc:Fallback>
                <p:oleObj name="Equation" r:id="rId6" imgW="7899400" imgH="4102100" progId="Equation.DSMT4">
                  <p:embed/>
                  <p:pic>
                    <p:nvPicPr>
                      <p:cNvPr id="218173" name="Object 61">
                        <a:extLst>
                          <a:ext uri="{FF2B5EF4-FFF2-40B4-BE49-F238E27FC236}">
                            <a16:creationId xmlns:a16="http://schemas.microsoft.com/office/drawing/2014/main" id="{06E47943-97BC-974E-8443-F8C27D874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1905000"/>
                        <a:ext cx="341312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3">
            <a:extLst>
              <a:ext uri="{FF2B5EF4-FFF2-40B4-BE49-F238E27FC236}">
                <a16:creationId xmlns:a16="http://schemas.microsoft.com/office/drawing/2014/main" id="{1DE497C7-DDA3-D74A-B7D9-EDE862F0F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1888" y="1905000"/>
          <a:ext cx="3667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444" name="Equation" r:id="rId8" imgW="8483600" imgH="4102100" progId="Equation.DSMT4">
                  <p:embed/>
                </p:oleObj>
              </mc:Choice>
              <mc:Fallback>
                <p:oleObj name="Equation" r:id="rId8" imgW="8483600" imgH="4102100" progId="Equation.DSMT4">
                  <p:embed/>
                  <p:pic>
                    <p:nvPicPr>
                      <p:cNvPr id="218175" name="Object 63">
                        <a:extLst>
                          <a:ext uri="{FF2B5EF4-FFF2-40B4-BE49-F238E27FC236}">
                            <a16:creationId xmlns:a16="http://schemas.microsoft.com/office/drawing/2014/main" id="{1DE497C7-DDA3-D74A-B7D9-EDE862F0FE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1905000"/>
                        <a:ext cx="366712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5">
            <a:extLst>
              <a:ext uri="{FF2B5EF4-FFF2-40B4-BE49-F238E27FC236}">
                <a16:creationId xmlns:a16="http://schemas.microsoft.com/office/drawing/2014/main" id="{9BBCD269-176E-1640-94B6-7C278AE3A9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2238" y="1905000"/>
          <a:ext cx="3540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445" name="Equation" r:id="rId10" imgW="8191500" imgH="4102100" progId="Equation.DSMT4">
                  <p:embed/>
                </p:oleObj>
              </mc:Choice>
              <mc:Fallback>
                <p:oleObj name="Equation" r:id="rId10" imgW="8191500" imgH="4102100" progId="Equation.DSMT4">
                  <p:embed/>
                  <p:pic>
                    <p:nvPicPr>
                      <p:cNvPr id="218177" name="Object 65">
                        <a:extLst>
                          <a:ext uri="{FF2B5EF4-FFF2-40B4-BE49-F238E27FC236}">
                            <a16:creationId xmlns:a16="http://schemas.microsoft.com/office/drawing/2014/main" id="{9BBCD269-176E-1640-94B6-7C278AE3A9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1905000"/>
                        <a:ext cx="354012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7">
            <a:extLst>
              <a:ext uri="{FF2B5EF4-FFF2-40B4-BE49-F238E27FC236}">
                <a16:creationId xmlns:a16="http://schemas.microsoft.com/office/drawing/2014/main" id="{355734A5-058F-BA47-B3C1-C0A65ECD4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6088" y="1905000"/>
          <a:ext cx="3667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446" name="Equation" r:id="rId12" imgW="8483600" imgH="4102100" progId="Equation.DSMT4">
                  <p:embed/>
                </p:oleObj>
              </mc:Choice>
              <mc:Fallback>
                <p:oleObj name="Equation" r:id="rId12" imgW="8483600" imgH="4102100" progId="Equation.DSMT4">
                  <p:embed/>
                  <p:pic>
                    <p:nvPicPr>
                      <p:cNvPr id="218179" name="Object 67">
                        <a:extLst>
                          <a:ext uri="{FF2B5EF4-FFF2-40B4-BE49-F238E27FC236}">
                            <a16:creationId xmlns:a16="http://schemas.microsoft.com/office/drawing/2014/main" id="{355734A5-058F-BA47-B3C1-C0A65ECD43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88" y="1905000"/>
                        <a:ext cx="366712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69">
            <a:extLst>
              <a:ext uri="{FF2B5EF4-FFF2-40B4-BE49-F238E27FC236}">
                <a16:creationId xmlns:a16="http://schemas.microsoft.com/office/drawing/2014/main" id="{1C630A74-504B-0A46-B99C-056ACCF1B6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7575" y="1927225"/>
          <a:ext cx="36671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447" name="Equation" r:id="rId14" imgW="8483600" imgH="4102100" progId="Equation.DSMT4">
                  <p:embed/>
                </p:oleObj>
              </mc:Choice>
              <mc:Fallback>
                <p:oleObj name="Equation" r:id="rId14" imgW="8483600" imgH="4102100" progId="Equation.DSMT4">
                  <p:embed/>
                  <p:pic>
                    <p:nvPicPr>
                      <p:cNvPr id="218181" name="Object 69">
                        <a:extLst>
                          <a:ext uri="{FF2B5EF4-FFF2-40B4-BE49-F238E27FC236}">
                            <a16:creationId xmlns:a16="http://schemas.microsoft.com/office/drawing/2014/main" id="{1C630A74-504B-0A46-B99C-056ACCF1B6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1927225"/>
                        <a:ext cx="366713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04">
            <a:extLst>
              <a:ext uri="{FF2B5EF4-FFF2-40B4-BE49-F238E27FC236}">
                <a16:creationId xmlns:a16="http://schemas.microsoft.com/office/drawing/2014/main" id="{5848F059-1591-4845-8A13-94C8AFCF46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662613"/>
          <a:ext cx="71262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448" name="Equation" r:id="rId16" imgW="127850900" imgH="16967200" progId="Equation.DSMT4">
                  <p:embed/>
                </p:oleObj>
              </mc:Choice>
              <mc:Fallback>
                <p:oleObj name="Equation" r:id="rId16" imgW="127850900" imgH="16967200" progId="Equation.DSMT4">
                  <p:embed/>
                  <p:pic>
                    <p:nvPicPr>
                      <p:cNvPr id="218216" name="Object 104">
                        <a:extLst>
                          <a:ext uri="{FF2B5EF4-FFF2-40B4-BE49-F238E27FC236}">
                            <a16:creationId xmlns:a16="http://schemas.microsoft.com/office/drawing/2014/main" id="{5848F059-1591-4845-8A13-94C8AFCF46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662613"/>
                        <a:ext cx="712628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Freeform 127">
            <a:extLst>
              <a:ext uri="{FF2B5EF4-FFF2-40B4-BE49-F238E27FC236}">
                <a16:creationId xmlns:a16="http://schemas.microsoft.com/office/drawing/2014/main" id="{874E0F3A-7107-264E-B03D-2B3D3C516312}"/>
              </a:ext>
            </a:extLst>
          </p:cNvPr>
          <p:cNvSpPr>
            <a:spLocks/>
          </p:cNvSpPr>
          <p:nvPr/>
        </p:nvSpPr>
        <p:spPr bwMode="auto">
          <a:xfrm>
            <a:off x="6915150" y="3143250"/>
            <a:ext cx="2170113" cy="2935288"/>
          </a:xfrm>
          <a:custGeom>
            <a:avLst/>
            <a:gdLst>
              <a:gd name="T0" fmla="*/ 1658938 w 1367"/>
              <a:gd name="T1" fmla="*/ 2935288 h 1849"/>
              <a:gd name="T2" fmla="*/ 1935163 w 1367"/>
              <a:gd name="T3" fmla="*/ 2298700 h 1849"/>
              <a:gd name="T4" fmla="*/ 1847850 w 1367"/>
              <a:gd name="T5" fmla="*/ 763588 h 1849"/>
              <a:gd name="T6" fmla="*/ 0 w 1367"/>
              <a:gd name="T7" fmla="*/ 0 h 18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67" h="1849">
                <a:moveTo>
                  <a:pt x="1045" y="1849"/>
                </a:moveTo>
                <a:cubicBezTo>
                  <a:pt x="1075" y="1782"/>
                  <a:pt x="1199" y="1676"/>
                  <a:pt x="1219" y="1448"/>
                </a:cubicBezTo>
                <a:cubicBezTo>
                  <a:pt x="1239" y="1220"/>
                  <a:pt x="1367" y="722"/>
                  <a:pt x="1164" y="481"/>
                </a:cubicBezTo>
                <a:cubicBezTo>
                  <a:pt x="961" y="240"/>
                  <a:pt x="243" y="100"/>
                  <a:pt x="0" y="0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0" name="Text Box 129">
            <a:extLst>
              <a:ext uri="{FF2B5EF4-FFF2-40B4-BE49-F238E27FC236}">
                <a16:creationId xmlns:a16="http://schemas.microsoft.com/office/drawing/2014/main" id="{3EB7D160-2A65-5A4B-8E48-D899816B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25" y="60420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1" name="Text Box 130">
            <a:extLst>
              <a:ext uri="{FF2B5EF4-FFF2-40B4-BE49-F238E27FC236}">
                <a16:creationId xmlns:a16="http://schemas.microsoft.com/office/drawing/2014/main" id="{45A4869D-2178-D64B-B536-3A012ABFA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850" y="6097588"/>
            <a:ext cx="706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} min</a:t>
            </a:r>
          </a:p>
        </p:txBody>
      </p:sp>
      <p:graphicFrame>
        <p:nvGraphicFramePr>
          <p:cNvPr id="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10071"/>
              </p:ext>
            </p:extLst>
          </p:nvPr>
        </p:nvGraphicFramePr>
        <p:xfrm>
          <a:off x="1782763" y="28575"/>
          <a:ext cx="59658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449" name="公式" r:id="rId18" imgW="3606480" imgH="558720" progId="Equation.3">
                  <p:embed/>
                </p:oleObj>
              </mc:Choice>
              <mc:Fallback>
                <p:oleObj name="公式" r:id="rId18" imgW="3606480" imgH="558720" progId="Equation.3">
                  <p:embed/>
                  <p:pic>
                    <p:nvPicPr>
                      <p:cNvPr id="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28575"/>
                        <a:ext cx="5965825" cy="923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4893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编号占位符 2">
            <a:extLst>
              <a:ext uri="{FF2B5EF4-FFF2-40B4-BE49-F238E27FC236}">
                <a16:creationId xmlns:a16="http://schemas.microsoft.com/office/drawing/2014/main" id="{2DCF464D-79B1-F941-84B7-380A20FE3F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0" y="6207125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4928F1-1D98-274D-8FA3-AA00F872DD9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AA73E8F3-2F18-F54C-A613-5E1D70FFBABD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2671065"/>
              </p:ext>
            </p:extLst>
          </p:nvPr>
        </p:nvGraphicFramePr>
        <p:xfrm>
          <a:off x="1083470" y="2024630"/>
          <a:ext cx="50530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2" name="Equation" r:id="rId4" imgW="62611000" imgH="9944100" progId="Equation.DSMT4">
                  <p:embed/>
                </p:oleObj>
              </mc:Choice>
              <mc:Fallback>
                <p:oleObj name="Equation" r:id="rId4" imgW="62611000" imgH="9944100" progId="Equation.DSMT4">
                  <p:embed/>
                  <p:pic>
                    <p:nvPicPr>
                      <p:cNvPr id="59393" name="Object 4">
                        <a:extLst>
                          <a:ext uri="{FF2B5EF4-FFF2-40B4-BE49-F238E27FC236}">
                            <a16:creationId xmlns:a16="http://schemas.microsoft.com/office/drawing/2014/main" id="{AA73E8F3-2F18-F54C-A613-5E1D70FFBA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470" y="2024630"/>
                        <a:ext cx="505301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966AFEA3-EB9B-974D-A5D6-661B1B0AD8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352250"/>
              </p:ext>
            </p:extLst>
          </p:nvPr>
        </p:nvGraphicFramePr>
        <p:xfrm>
          <a:off x="6172200" y="2070601"/>
          <a:ext cx="25511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3" name="Equation" r:id="rId6" imgW="31597600" imgH="9944100" progId="Equation.DSMT4">
                  <p:embed/>
                </p:oleObj>
              </mc:Choice>
              <mc:Fallback>
                <p:oleObj name="Equation" r:id="rId6" imgW="31597600" imgH="9944100" progId="Equation.DSMT4">
                  <p:embed/>
                  <p:pic>
                    <p:nvPicPr>
                      <p:cNvPr id="276489" name="Object 9">
                        <a:extLst>
                          <a:ext uri="{FF2B5EF4-FFF2-40B4-BE49-F238E27FC236}">
                            <a16:creationId xmlns:a16="http://schemas.microsoft.com/office/drawing/2014/main" id="{966AFEA3-EB9B-974D-A5D6-661B1B0AD8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070601"/>
                        <a:ext cx="255111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1">
            <a:extLst>
              <a:ext uri="{FF2B5EF4-FFF2-40B4-BE49-F238E27FC236}">
                <a16:creationId xmlns:a16="http://schemas.microsoft.com/office/drawing/2014/main" id="{31595604-87FE-7148-AA55-CE5B30A493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810038"/>
              </p:ext>
            </p:extLst>
          </p:nvPr>
        </p:nvGraphicFramePr>
        <p:xfrm>
          <a:off x="1709738" y="2915049"/>
          <a:ext cx="46053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4" name="Equation" r:id="rId8" imgW="57048400" imgH="10528300" progId="Equation.DSMT4">
                  <p:embed/>
                </p:oleObj>
              </mc:Choice>
              <mc:Fallback>
                <p:oleObj name="Equation" r:id="rId8" imgW="57048400" imgH="10528300" progId="Equation.DSMT4">
                  <p:embed/>
                  <p:pic>
                    <p:nvPicPr>
                      <p:cNvPr id="276501" name="Object 21">
                        <a:extLst>
                          <a:ext uri="{FF2B5EF4-FFF2-40B4-BE49-F238E27FC236}">
                            <a16:creationId xmlns:a16="http://schemas.microsoft.com/office/drawing/2014/main" id="{31595604-87FE-7148-AA55-CE5B30A493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915049"/>
                        <a:ext cx="46053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4">
            <a:extLst>
              <a:ext uri="{FF2B5EF4-FFF2-40B4-BE49-F238E27FC236}">
                <a16:creationId xmlns:a16="http://schemas.microsoft.com/office/drawing/2014/main" id="{D921CB04-E0D6-814E-9B33-9308978C7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228693"/>
              </p:ext>
            </p:extLst>
          </p:nvPr>
        </p:nvGraphicFramePr>
        <p:xfrm>
          <a:off x="1709738" y="3750009"/>
          <a:ext cx="68484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5" name="Equation" r:id="rId10" imgW="84848700" imgH="5854700" progId="Equation.DSMT4">
                  <p:embed/>
                </p:oleObj>
              </mc:Choice>
              <mc:Fallback>
                <p:oleObj name="Equation" r:id="rId10" imgW="84848700" imgH="5854700" progId="Equation.DSMT4">
                  <p:embed/>
                  <p:pic>
                    <p:nvPicPr>
                      <p:cNvPr id="276504" name="Object 24">
                        <a:extLst>
                          <a:ext uri="{FF2B5EF4-FFF2-40B4-BE49-F238E27FC236}">
                            <a16:creationId xmlns:a16="http://schemas.microsoft.com/office/drawing/2014/main" id="{D921CB04-E0D6-814E-9B33-9308978C7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3750009"/>
                        <a:ext cx="68484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7">
            <a:extLst>
              <a:ext uri="{FF2B5EF4-FFF2-40B4-BE49-F238E27FC236}">
                <a16:creationId xmlns:a16="http://schemas.microsoft.com/office/drawing/2014/main" id="{F81DEB4A-BEC4-5F4E-9654-105C5EFCB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76543"/>
              </p:ext>
            </p:extLst>
          </p:nvPr>
        </p:nvGraphicFramePr>
        <p:xfrm>
          <a:off x="1709738" y="4195864"/>
          <a:ext cx="70135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6" name="Equation" r:id="rId12" imgW="86893400" imgH="5854700" progId="Equation.DSMT4">
                  <p:embed/>
                </p:oleObj>
              </mc:Choice>
              <mc:Fallback>
                <p:oleObj name="Equation" r:id="rId12" imgW="86893400" imgH="5854700" progId="Equation.DSMT4">
                  <p:embed/>
                  <p:pic>
                    <p:nvPicPr>
                      <p:cNvPr id="276507" name="Object 27">
                        <a:extLst>
                          <a:ext uri="{FF2B5EF4-FFF2-40B4-BE49-F238E27FC236}">
                            <a16:creationId xmlns:a16="http://schemas.microsoft.com/office/drawing/2014/main" id="{F81DEB4A-BEC4-5F4E-9654-105C5EFCB5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195864"/>
                        <a:ext cx="70135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8">
            <a:extLst>
              <a:ext uri="{FF2B5EF4-FFF2-40B4-BE49-F238E27FC236}">
                <a16:creationId xmlns:a16="http://schemas.microsoft.com/office/drawing/2014/main" id="{CE76A896-433D-AB47-9A55-A1EB1CF894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677432"/>
              </p:ext>
            </p:extLst>
          </p:nvPr>
        </p:nvGraphicFramePr>
        <p:xfrm>
          <a:off x="1674813" y="4640364"/>
          <a:ext cx="42259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7" name="Equation" r:id="rId14" imgW="52374800" imgH="10528300" progId="Equation.DSMT4">
                  <p:embed/>
                </p:oleObj>
              </mc:Choice>
              <mc:Fallback>
                <p:oleObj name="Equation" r:id="rId14" imgW="52374800" imgH="10528300" progId="Equation.DSMT4">
                  <p:embed/>
                  <p:pic>
                    <p:nvPicPr>
                      <p:cNvPr id="276508" name="Object 28">
                        <a:extLst>
                          <a:ext uri="{FF2B5EF4-FFF2-40B4-BE49-F238E27FC236}">
                            <a16:creationId xmlns:a16="http://schemas.microsoft.com/office/drawing/2014/main" id="{CE76A896-433D-AB47-9A55-A1EB1CF894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4640364"/>
                        <a:ext cx="42259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9">
            <a:extLst>
              <a:ext uri="{FF2B5EF4-FFF2-40B4-BE49-F238E27FC236}">
                <a16:creationId xmlns:a16="http://schemas.microsoft.com/office/drawing/2014/main" id="{8FE2AFC4-CB2B-9D48-9D24-F2278B1D8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037824"/>
              </p:ext>
            </p:extLst>
          </p:nvPr>
        </p:nvGraphicFramePr>
        <p:xfrm>
          <a:off x="1711326" y="5449989"/>
          <a:ext cx="40370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8" name="Equation" r:id="rId16" imgW="50025300" imgH="9944100" progId="Equation.DSMT4">
                  <p:embed/>
                </p:oleObj>
              </mc:Choice>
              <mc:Fallback>
                <p:oleObj name="Equation" r:id="rId16" imgW="50025300" imgH="9944100" progId="Equation.DSMT4">
                  <p:embed/>
                  <p:pic>
                    <p:nvPicPr>
                      <p:cNvPr id="276509" name="Object 29">
                        <a:extLst>
                          <a:ext uri="{FF2B5EF4-FFF2-40B4-BE49-F238E27FC236}">
                            <a16:creationId xmlns:a16="http://schemas.microsoft.com/office/drawing/2014/main" id="{8FE2AFC4-CB2B-9D48-9D24-F2278B1D84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6" y="5449989"/>
                        <a:ext cx="4037012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0">
            <a:extLst>
              <a:ext uri="{FF2B5EF4-FFF2-40B4-BE49-F238E27FC236}">
                <a16:creationId xmlns:a16="http://schemas.microsoft.com/office/drawing/2014/main" id="{367508CF-C213-3C41-B128-F10E74083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261785"/>
              </p:ext>
            </p:extLst>
          </p:nvPr>
        </p:nvGraphicFramePr>
        <p:xfrm>
          <a:off x="1681163" y="6177064"/>
          <a:ext cx="16287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9" name="Equation" r:id="rId18" imgW="20193000" imgH="9067800" progId="Equation.DSMT4">
                  <p:embed/>
                </p:oleObj>
              </mc:Choice>
              <mc:Fallback>
                <p:oleObj name="Equation" r:id="rId18" imgW="20193000" imgH="9067800" progId="Equation.DSMT4">
                  <p:embed/>
                  <p:pic>
                    <p:nvPicPr>
                      <p:cNvPr id="276510" name="Object 30">
                        <a:extLst>
                          <a:ext uri="{FF2B5EF4-FFF2-40B4-BE49-F238E27FC236}">
                            <a16:creationId xmlns:a16="http://schemas.microsoft.com/office/drawing/2014/main" id="{367508CF-C213-3C41-B128-F10E740831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6177064"/>
                        <a:ext cx="162877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1">
            <a:extLst>
              <a:ext uri="{FF2B5EF4-FFF2-40B4-BE49-F238E27FC236}">
                <a16:creationId xmlns:a16="http://schemas.microsoft.com/office/drawing/2014/main" id="{EACDA7E4-7A3F-4A48-88C7-7659AD4B96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180192"/>
              </p:ext>
            </p:extLst>
          </p:nvPr>
        </p:nvGraphicFramePr>
        <p:xfrm>
          <a:off x="3690938" y="6283427"/>
          <a:ext cx="10144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0" name="Equation" r:id="rId20" imgW="12585700" imgH="6438900" progId="Equation.DSMT4">
                  <p:embed/>
                </p:oleObj>
              </mc:Choice>
              <mc:Fallback>
                <p:oleObj name="Equation" r:id="rId20" imgW="12585700" imgH="6438900" progId="Equation.DSMT4">
                  <p:embed/>
                  <p:pic>
                    <p:nvPicPr>
                      <p:cNvPr id="276511" name="Object 31">
                        <a:extLst>
                          <a:ext uri="{FF2B5EF4-FFF2-40B4-BE49-F238E27FC236}">
                            <a16:creationId xmlns:a16="http://schemas.microsoft.com/office/drawing/2014/main" id="{EACDA7E4-7A3F-4A48-88C7-7659AD4B96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6283427"/>
                        <a:ext cx="101441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2">
            <a:extLst>
              <a:ext uri="{FF2B5EF4-FFF2-40B4-BE49-F238E27FC236}">
                <a16:creationId xmlns:a16="http://schemas.microsoft.com/office/drawing/2014/main" id="{1CB959F2-9ACB-1E4E-8704-C771C50271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5410200"/>
          <a:ext cx="17319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1" name="Equation" r:id="rId22" imgW="21361400" imgH="9652000" progId="Equation.DSMT4">
                  <p:embed/>
                </p:oleObj>
              </mc:Choice>
              <mc:Fallback>
                <p:oleObj name="Equation" r:id="rId22" imgW="21361400" imgH="9652000" progId="Equation.DSMT4">
                  <p:embed/>
                  <p:pic>
                    <p:nvPicPr>
                      <p:cNvPr id="276512" name="Object 32">
                        <a:extLst>
                          <a:ext uri="{FF2B5EF4-FFF2-40B4-BE49-F238E27FC236}">
                            <a16:creationId xmlns:a16="http://schemas.microsoft.com/office/drawing/2014/main" id="{1CB959F2-9ACB-1E4E-8704-C771C50271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410200"/>
                        <a:ext cx="17319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3">
            <a:extLst>
              <a:ext uri="{FF2B5EF4-FFF2-40B4-BE49-F238E27FC236}">
                <a16:creationId xmlns:a16="http://schemas.microsoft.com/office/drawing/2014/main" id="{1B214023-90D2-F846-9C04-35D6F050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029200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蛮力方法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8FC238E-B35B-6D45-B367-612FB289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110" y="1084153"/>
            <a:ext cx="3693655" cy="71755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算法复杂度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7866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所有点对最短路径问题</a:t>
            </a:r>
          </a:p>
        </p:txBody>
      </p:sp>
      <p:sp>
        <p:nvSpPr>
          <p:cNvPr id="82946" name="内容占位符 2"/>
          <p:cNvSpPr>
            <a:spLocks noGrp="1" noChangeArrowheads="1"/>
          </p:cNvSpPr>
          <p:nvPr>
            <p:ph idx="1"/>
          </p:nvPr>
        </p:nvSpPr>
        <p:spPr>
          <a:xfrm>
            <a:off x="763337" y="2022464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V,E)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是一个有向图，每条边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有一个非负长度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如果顶点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到顶点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没有边，则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</a:p>
          <a:p>
            <a:pPr lvl="1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求所有点对的最短路径（距离）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dirty="0" smtClean="0"/>
          </a:p>
        </p:txBody>
      </p:sp>
      <p:sp>
        <p:nvSpPr>
          <p:cNvPr id="82947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927CE3-94A8-4300-8535-E636500F251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68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所有点对最短路径问题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70" name="内容占位符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10710" y="2061935"/>
                <a:ext cx="8433290" cy="4114800"/>
              </a:xfrm>
            </p:spPr>
            <p:txBody>
              <a:bodyPr/>
              <a:lstStyle/>
              <a:p>
                <a:pPr lvl="0" eaLnBrk="1" hangingPunct="1">
                  <a:buClr>
                    <a:srgbClr val="3333CC"/>
                  </a:buClr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分析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最优解的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结构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buClr>
                    <a:srgbClr val="3333CC"/>
                  </a:buClr>
                </a:pP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建立递归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关系</a:t>
                </a:r>
                <a:endParaRPr lang="en-US" altLang="zh-CN" dirty="0" smtClean="0"/>
              </a:p>
              <a:p>
                <a:pPr lvl="1" eaLnBrk="1" hangingPunct="1"/>
                <a:r>
                  <a:rPr lang="en-US" altLang="zh-CN" sz="2800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包含了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个顶点，记为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{1,2,</a:t>
                </a:r>
                <a:r>
                  <a:rPr lang="mr-IN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…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lvl="1" eaLnBrk="1" hangingPunct="1"/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已经知道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在不经过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k+2,</a:t>
                </a:r>
                <a:r>
                  <a:rPr lang="mr-IN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…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个顶点时的距离，那么可否推出在不经过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k, k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</a:t>
                </a:r>
                <a:r>
                  <a:rPr lang="mr-IN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…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个顶点时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顶点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zh-CN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,j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之间的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距离</a:t>
                </a:r>
                <a:endParaRPr lang="en-US" altLang="zh-CN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/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zh-CN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,j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在不经过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</a:t>
                </a:r>
                <a:r>
                  <a:rPr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k+2,</a:t>
                </a:r>
                <a:r>
                  <a:rPr lang="mr-I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…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r>
                  <a:rPr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中任何顶点时的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距离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97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710" y="2061935"/>
                <a:ext cx="8433290" cy="4114800"/>
              </a:xfrm>
              <a:blipFill>
                <a:blip r:embed="rId2"/>
                <a:stretch>
                  <a:fillRect l="-578" t="-2519" b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971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C74292-2D8B-4E89-BC8A-CD1D0A10205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7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所有点对最短路径问题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70" name="内容占位符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10710" y="2061935"/>
                <a:ext cx="8433290" cy="4114800"/>
              </a:xfrm>
            </p:spPr>
            <p:txBody>
              <a:bodyPr/>
              <a:lstStyle/>
              <a:p>
                <a:pPr lvl="0" eaLnBrk="1" hangingPunct="1">
                  <a:buClr>
                    <a:srgbClr val="3333CC"/>
                  </a:buClr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建立递归关系</a:t>
                </a:r>
                <a:endParaRPr lang="en-US" altLang="zh-CN" dirty="0" smtClean="0"/>
              </a:p>
              <a:p>
                <a:pPr lvl="1" eaLnBrk="1" hangingPunct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的区别在于？是否允许经过顶点</a:t>
                </a:r>
                <a:r>
                  <a:rPr lang="en-US" altLang="zh-CN" sz="2800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lvl="1" eaLnBrk="1" hangingPunct="1"/>
                <a:r>
                  <a:rPr lang="zh-CN" altLang="en-US" dirty="0" smtClean="0"/>
                  <a:t>得出最优值的递归方程</a:t>
                </a:r>
                <a:endParaRPr lang="zh-CN" altLang="en-US" dirty="0"/>
              </a:p>
              <a:p>
                <a:pPr lvl="1" eaLnBrk="1" hangingPunct="1"/>
                <a:endPara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/>
                <a:endParaRPr lang="zh-CN" altLang="en-US" dirty="0" smtClean="0"/>
              </a:p>
            </p:txBody>
          </p:sp>
        </mc:Choice>
        <mc:Fallback xmlns="">
          <p:sp>
            <p:nvSpPr>
              <p:cNvPr id="8397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710" y="2061935"/>
                <a:ext cx="8433290" cy="4114800"/>
              </a:xfrm>
              <a:blipFill>
                <a:blip r:embed="rId2"/>
                <a:stretch>
                  <a:fillRect l="-578" t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971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C74292-2D8B-4E89-BC8A-CD1D0A10205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672" y="4035883"/>
            <a:ext cx="7095366" cy="120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1535917" y="5277658"/>
            <a:ext cx="59990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第二个式子表示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在不经过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+1,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k+2,</a:t>
            </a:r>
            <a:r>
              <a:rPr lang="mr-IN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中任何顶点时的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距离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要么不经过顶点</a:t>
            </a:r>
            <a:r>
              <a:rPr kumimoji="1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，要么经过</a:t>
            </a:r>
            <a:r>
              <a:rPr kumimoji="1" lang="zh-CN" alt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顶点</a:t>
            </a:r>
            <a:r>
              <a:rPr kumimoji="1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kumimoji="1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82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所有点对最短路径问题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18" name="内容占位符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73053" y="2718513"/>
                <a:ext cx="8403711" cy="4114800"/>
              </a:xfrm>
            </p:spPr>
            <p:txBody>
              <a:bodyPr/>
              <a:lstStyle/>
              <a:p>
                <a:pPr eaLnBrk="1" hangingPunct="1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自底向上计算最优值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最终计算结果的存储：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个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数组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  <a:p>
                <a:pPr lvl="1" eaLnBrk="1" hangingPunct="1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最低层（递归式中边界条件）的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（用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表示）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eaLnBrk="1" hangingPunct="1">
                  <a:spcBef>
                    <a:spcPts val="3000"/>
                  </a:spcBef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按照递归式得出第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层的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018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053" y="2718513"/>
                <a:ext cx="8403711" cy="4114800"/>
              </a:xfrm>
              <a:blipFill>
                <a:blip r:embed="rId2"/>
                <a:stretch>
                  <a:fillRect l="-508" t="-2519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019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A98391-37C6-41D8-9B5C-0BAC0B5DB83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86020" name="组 10"/>
          <p:cNvGrpSpPr>
            <a:grpSpLocks/>
          </p:cNvGrpSpPr>
          <p:nvPr/>
        </p:nvGrpSpPr>
        <p:grpSpPr bwMode="auto">
          <a:xfrm>
            <a:off x="1724024" y="4316948"/>
            <a:ext cx="6646863" cy="1289050"/>
            <a:chOff x="1652678" y="3946065"/>
            <a:chExt cx="6646253" cy="1287630"/>
          </a:xfrm>
        </p:grpSpPr>
        <p:pic>
          <p:nvPicPr>
            <p:cNvPr id="86022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678" y="3946065"/>
              <a:ext cx="4338550" cy="545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3" name="文本框 7"/>
            <p:cNvSpPr txBox="1">
              <a:spLocks noChangeArrowheads="1"/>
            </p:cNvSpPr>
            <p:nvPr/>
          </p:nvSpPr>
          <p:spPr bwMode="auto">
            <a:xfrm>
              <a:off x="6337617" y="4066376"/>
              <a:ext cx="18987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如果</a:t>
              </a:r>
              <a:r>
                <a:rPr kumimoji="1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zh-CN" altLang="zh-CN" sz="1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1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,j</a:t>
              </a:r>
              <a:r>
                <a:rPr kumimoji="1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kumimoji="1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有边</a:t>
              </a:r>
            </a:p>
          </p:txBody>
        </p:sp>
        <p:pic>
          <p:nvPicPr>
            <p:cNvPr id="86024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8100" y="4753827"/>
              <a:ext cx="1756660" cy="47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5" name="文本框 9"/>
            <p:cNvSpPr txBox="1">
              <a:spLocks noChangeArrowheads="1"/>
            </p:cNvSpPr>
            <p:nvPr/>
          </p:nvSpPr>
          <p:spPr bwMode="auto">
            <a:xfrm>
              <a:off x="6400212" y="4796022"/>
              <a:ext cx="18987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如果</a:t>
              </a:r>
              <a:r>
                <a:rPr kumimoji="1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zh-CN" altLang="zh-CN" sz="1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1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,j</a:t>
              </a:r>
              <a:r>
                <a:rPr kumimoji="1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kumimoji="1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无边</a:t>
              </a:r>
            </a:p>
          </p:txBody>
        </p:sp>
      </p:grpSp>
      <p:pic>
        <p:nvPicPr>
          <p:cNvPr id="86021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6169548"/>
            <a:ext cx="767238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912" y="1992956"/>
            <a:ext cx="5559238" cy="65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所有点对最短路径问题</a:t>
            </a:r>
          </a:p>
        </p:txBody>
      </p:sp>
      <p:sp>
        <p:nvSpPr>
          <p:cNvPr id="87042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DAD579-6567-4EC5-9F7F-F6E7CE84DD1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87043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957388"/>
            <a:ext cx="767238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文本框 6"/>
              <p:cNvSpPr txBox="1">
                <a:spLocks noChangeArrowheads="1"/>
              </p:cNvSpPr>
              <p:nvPr/>
            </p:nvSpPr>
            <p:spPr bwMode="auto">
              <a:xfrm>
                <a:off x="667014" y="2563574"/>
                <a:ext cx="695325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此递归式在计算的过程中需要保留</a:t>
                </a:r>
                <a:r>
                  <a:rPr kumimoji="1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kumimoji="1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个</a:t>
                </a:r>
                <a:r>
                  <a:rPr kumimoji="1" lang="en-US" altLang="zh-CN" sz="1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14:m>
                  <m:oMath xmlns:m="http://schemas.openxmlformats.org/officeDocument/2006/math">
                    <m:r>
                      <a:rPr kumimoji="1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zh-CN" sz="1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kumimoji="1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矩阵（</a:t>
                </a:r>
                <a:r>
                  <a:rPr kumimoji="1" lang="en-US" altLang="zh-CN" sz="1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kumimoji="1" lang="en-US" altLang="zh-CN" sz="1800" b="0" i="1" u="none" strike="noStrike" kern="120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k-1</a:t>
                </a:r>
                <a:r>
                  <a:rPr kumimoji="1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和</a:t>
                </a:r>
                <a:r>
                  <a:rPr kumimoji="1" lang="en-US" altLang="zh-CN" sz="1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kumimoji="1" lang="en-US" altLang="zh-CN" sz="1800" b="0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kumimoji="1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</mc:Choice>
        <mc:Fallback xmlns="">
          <p:sp>
            <p:nvSpPr>
              <p:cNvPr id="87044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014" y="2563574"/>
                <a:ext cx="6953250" cy="369332"/>
              </a:xfrm>
              <a:prstGeom prst="rect">
                <a:avLst/>
              </a:prstGeom>
              <a:blipFill>
                <a:blip r:embed="rId3"/>
                <a:stretch>
                  <a:fillRect l="-701"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67014" y="2998789"/>
            <a:ext cx="4900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考察：对如右图所示进行最短距离计算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762" y="3549649"/>
            <a:ext cx="21018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217488" y="6080125"/>
            <a:ext cx="8539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一个重要的发现是第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次迭代中第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行和第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列都是不变的，即上述递归式中的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18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zh-CN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,k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18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k,j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1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zh-CN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,k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1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k,j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是一样的。所以可以在一个矩阵中完成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701150" y="3292177"/>
            <a:ext cx="3866476" cy="2600922"/>
            <a:chOff x="1701150" y="3292177"/>
            <a:chExt cx="3866476" cy="260092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150" y="3292177"/>
              <a:ext cx="3866476" cy="260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16783" y="4222753"/>
              <a:ext cx="245327" cy="268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4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所有点对最短路径问题</a:t>
            </a:r>
          </a:p>
        </p:txBody>
      </p:sp>
      <p:sp>
        <p:nvSpPr>
          <p:cNvPr id="87042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DAD579-6567-4EC5-9F7F-F6E7CE84DD1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41957" y="2016321"/>
            <a:ext cx="7890202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一个重要的发现是第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次迭代中第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行和第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列都是不变的，即上述递归式中的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18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zh-CN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,k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18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k,j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1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zh-CN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,k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1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k,j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是一样的。所以可以在一个矩阵中完成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46" y="4499335"/>
            <a:ext cx="4458980" cy="2153522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707777" y="2890480"/>
            <a:ext cx="5388162" cy="1432749"/>
            <a:chOff x="1653988" y="2756010"/>
            <a:chExt cx="6017559" cy="176131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3946" y="2756010"/>
              <a:ext cx="4858389" cy="4956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3988" y="3957857"/>
              <a:ext cx="6017559" cy="55947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0158" y="3345206"/>
              <a:ext cx="5123330" cy="519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9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所有点对最短路径问题</a:t>
            </a:r>
          </a:p>
        </p:txBody>
      </p:sp>
      <p:sp>
        <p:nvSpPr>
          <p:cNvPr id="88066" name="内容占位符 2"/>
          <p:cNvSpPr>
            <a:spLocks noGrp="1" noChangeArrowheads="1"/>
          </p:cNvSpPr>
          <p:nvPr>
            <p:ph idx="1"/>
          </p:nvPr>
        </p:nvSpPr>
        <p:spPr>
          <a:xfrm>
            <a:off x="450850" y="182562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算法</a:t>
            </a:r>
            <a:r>
              <a:rPr lang="zh-CN" altLang="en-US" dirty="0" smtClean="0"/>
              <a:t>：</a:t>
            </a:r>
            <a:r>
              <a:rPr lang="zh-CN" altLang="zh-CN" dirty="0" smtClean="0"/>
              <a:t>F</a:t>
            </a:r>
            <a:r>
              <a:rPr lang="en-US" altLang="zh-CN" dirty="0" smtClean="0"/>
              <a:t>LOYD</a:t>
            </a:r>
          </a:p>
        </p:txBody>
      </p:sp>
      <p:sp>
        <p:nvSpPr>
          <p:cNvPr id="88067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192261-A336-4F53-B7ED-D57D4B08CE3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88068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9338"/>
            <a:ext cx="9144000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9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3454400"/>
            <a:ext cx="6708775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 15"/>
          <p:cNvGrpSpPr>
            <a:grpSpLocks/>
          </p:cNvGrpSpPr>
          <p:nvPr/>
        </p:nvGrpSpPr>
        <p:grpSpPr bwMode="auto">
          <a:xfrm>
            <a:off x="6457082" y="3694113"/>
            <a:ext cx="2603500" cy="989012"/>
            <a:chOff x="6299338" y="3662835"/>
            <a:chExt cx="2604115" cy="989126"/>
          </a:xfrm>
        </p:grpSpPr>
        <p:pic>
          <p:nvPicPr>
            <p:cNvPr id="88071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3922" y="3662835"/>
              <a:ext cx="2426702" cy="373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72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9338" y="4291391"/>
              <a:ext cx="2604115" cy="360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40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2BD8F-8C90-B849-BD8D-76715CD1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F8E3DD-692F-4DA9-965B-8D7D3452E0A1}" type="slidenum">
              <a:rPr lang="zh-CN" altLang="en-US" smtClean="0"/>
              <a:pPr/>
              <a:t>29</a:t>
            </a:fld>
            <a:endParaRPr lang="en-US" altLang="zh-CN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95BFB20-39C7-D94C-AA11-4B0CC187B18F}"/>
              </a:ext>
            </a:extLst>
          </p:cNvPr>
          <p:cNvSpPr txBox="1">
            <a:spLocks/>
          </p:cNvSpPr>
          <p:nvPr/>
        </p:nvSpPr>
        <p:spPr>
          <a:xfrm>
            <a:off x="7505510" y="5561840"/>
            <a:ext cx="360045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kern="1200" spc="-7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7A79BA-6A57-B348-ACD3-EF64915C5E95}" type="slidenum">
              <a:rPr lang="zh-CN" altLang="en-US" sz="825"/>
              <a:pPr/>
              <a:t>29</a:t>
            </a:fld>
            <a:endParaRPr lang="en-US" altLang="zh-CN" sz="825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2814BBF-6423-3043-B40B-D652970A6B38}"/>
              </a:ext>
            </a:extLst>
          </p:cNvPr>
          <p:cNvSpPr txBox="1">
            <a:spLocks noChangeArrowheads="1"/>
          </p:cNvSpPr>
          <p:nvPr/>
        </p:nvSpPr>
        <p:spPr>
          <a:xfrm>
            <a:off x="1138745" y="933641"/>
            <a:ext cx="7793037" cy="14620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kern="0" dirty="0">
                <a:latin typeface="Times New Roman" panose="02020603050405020304" pitchFamily="18" charset="0"/>
              </a:rPr>
              <a:t>0-1</a:t>
            </a:r>
            <a:r>
              <a:rPr lang="zh-CN" altLang="en-US" kern="0" dirty="0">
                <a:latin typeface="Times New Roman" panose="02020603050405020304" pitchFamily="18" charset="0"/>
              </a:rPr>
              <a:t>背包问题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DA3902C0-8CD3-BC45-BCCC-6C28946B2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870433D0-94DC-474A-8043-762A1AC51FF5}" type="slidenum">
              <a:rPr lang="zh-CN" altLang="en-US" smtClean="0"/>
              <a:pPr/>
              <a:t>29</a:t>
            </a:fld>
            <a:endParaRPr lang="en-US" altLang="zh-C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E31EEAE-2188-3E41-BD95-6ABB1F4F8600}"/>
              </a:ext>
            </a:extLst>
          </p:cNvPr>
          <p:cNvSpPr txBox="1">
            <a:spLocks noChangeArrowheads="1"/>
          </p:cNvSpPr>
          <p:nvPr/>
        </p:nvSpPr>
        <p:spPr>
          <a:xfrm>
            <a:off x="768004" y="2026081"/>
            <a:ext cx="8163778" cy="337304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ja-JP" altLang="en-US" sz="3500" dirty="0" smtClean="0"/>
              <a:t>早期</a:t>
            </a:r>
            <a:r>
              <a:rPr lang="ja-JP" altLang="en-US" sz="3500" dirty="0"/>
              <a:t>的作品可追溯到</a:t>
            </a:r>
            <a:r>
              <a:rPr lang="en-US" altLang="ja-JP" sz="3500" b="1" u="sng" dirty="0"/>
              <a:t>1897</a:t>
            </a:r>
            <a:r>
              <a:rPr lang="ja-JP" altLang="en-US" sz="3500" dirty="0"/>
              <a:t>年，数学家</a:t>
            </a:r>
            <a:r>
              <a:rPr lang="en-US" altLang="zh-CN" sz="3500" dirty="0"/>
              <a:t>Tobias </a:t>
            </a:r>
            <a:r>
              <a:rPr lang="en-US" altLang="zh-CN" sz="3500" dirty="0" err="1"/>
              <a:t>Dantzig</a:t>
            </a:r>
            <a:r>
              <a:rPr lang="ja-JP" altLang="en-US" sz="3500" dirty="0" smtClean="0"/>
              <a:t>提出</a:t>
            </a:r>
            <a:endParaRPr lang="en-US" altLang="ja-JP" sz="3500" dirty="0" smtClean="0"/>
          </a:p>
          <a:p>
            <a:pPr marL="342900" lvl="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ja-JP" sz="3500" b="1" u="sng" dirty="0" smtClean="0"/>
              <a:t>1978</a:t>
            </a:r>
            <a:r>
              <a:rPr lang="ja-JP" altLang="en-US" sz="3500" dirty="0"/>
              <a:t>年由</a:t>
            </a:r>
            <a:r>
              <a:rPr lang="en-US" altLang="zh-CN" sz="3500" dirty="0"/>
              <a:t>Merkle</a:t>
            </a:r>
            <a:r>
              <a:rPr lang="ja-JP" altLang="en-US" sz="3500" dirty="0"/>
              <a:t>和</a:t>
            </a:r>
            <a:r>
              <a:rPr lang="en-US" altLang="zh-CN" sz="3500" dirty="0"/>
              <a:t>Hellman</a:t>
            </a:r>
            <a:r>
              <a:rPr lang="ja-JP" altLang="en-US" sz="3500" dirty="0"/>
              <a:t>提出</a:t>
            </a:r>
            <a:r>
              <a:rPr lang="ja-JP" altLang="en-US" sz="3500" dirty="0" smtClean="0"/>
              <a:t>的</a:t>
            </a:r>
            <a:endParaRPr lang="en-US" altLang="ja-JP" sz="3500" dirty="0" smtClean="0"/>
          </a:p>
          <a:p>
            <a:pPr marL="342900" lvl="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ja-JP" altLang="en-US" sz="3500" b="1" u="sng" dirty="0" smtClean="0"/>
              <a:t>广泛</a:t>
            </a:r>
            <a:r>
              <a:rPr lang="ja-JP" altLang="en-US" sz="3500" b="1" u="sng" dirty="0"/>
              <a:t>应用</a:t>
            </a:r>
          </a:p>
          <a:p>
            <a:pPr lvl="1">
              <a:lnSpc>
                <a:spcPct val="110000"/>
              </a:lnSpc>
            </a:pPr>
            <a:r>
              <a:rPr lang="ja-JP" altLang="en-US" sz="3500" dirty="0"/>
              <a:t>资源分配</a:t>
            </a:r>
          </a:p>
          <a:p>
            <a:pPr lvl="1">
              <a:lnSpc>
                <a:spcPct val="110000"/>
              </a:lnSpc>
            </a:pPr>
            <a:r>
              <a:rPr lang="ja-JP" altLang="en-US" sz="3500" dirty="0"/>
              <a:t>选择投资和投资组合 </a:t>
            </a:r>
          </a:p>
          <a:p>
            <a:pPr lvl="1">
              <a:lnSpc>
                <a:spcPct val="110000"/>
              </a:lnSpc>
            </a:pPr>
            <a:r>
              <a:rPr lang="ja-JP" altLang="en-US" sz="3500" dirty="0"/>
              <a:t>密码学（生成密钥为</a:t>
            </a:r>
            <a:r>
              <a:rPr lang="en-US" altLang="zh-CN" sz="3500" dirty="0"/>
              <a:t>Merkle-Hellman</a:t>
            </a:r>
            <a:r>
              <a:rPr lang="zh-CN" altLang="en-US" sz="3500" dirty="0"/>
              <a:t>）</a:t>
            </a:r>
          </a:p>
          <a:p>
            <a:pPr>
              <a:lnSpc>
                <a:spcPct val="80000"/>
              </a:lnSpc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196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>
            <a:extLst>
              <a:ext uri="{FF2B5EF4-FFF2-40B4-BE49-F238E27FC236}">
                <a16:creationId xmlns:a16="http://schemas.microsoft.com/office/drawing/2014/main" id="{92E01E78-B9CD-1648-95D3-1F98B6CCB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36" y="2005904"/>
            <a:ext cx="7772400" cy="4114800"/>
          </a:xfrm>
        </p:spPr>
        <p:txBody>
          <a:bodyPr/>
          <a:lstStyle/>
          <a:p>
            <a:r>
              <a:rPr lang="zh-CN" altLang="en-US" dirty="0"/>
              <a:t>和分治法的区别</a:t>
            </a:r>
            <a:endParaRPr lang="en-US" altLang="zh-CN" dirty="0"/>
          </a:p>
          <a:p>
            <a:pPr lvl="1"/>
            <a:r>
              <a:rPr lang="zh-CN" altLang="en-US" dirty="0"/>
              <a:t>主要用于优化问题（求最优解）</a:t>
            </a:r>
            <a:endParaRPr lang="en-US" altLang="zh-CN" dirty="0"/>
          </a:p>
          <a:p>
            <a:pPr lvl="1"/>
            <a:r>
              <a:rPr lang="zh-CN" altLang="en-US" dirty="0"/>
              <a:t>子问题并不独立，即子问题是可能重复的</a:t>
            </a:r>
            <a:endParaRPr lang="en-US" altLang="zh-CN" dirty="0"/>
          </a:p>
          <a:p>
            <a:pPr lvl="2"/>
            <a:r>
              <a:rPr lang="zh-CN" altLang="en-US" dirty="0"/>
              <a:t>重复的子问题，不需要重复计算</a:t>
            </a:r>
          </a:p>
        </p:txBody>
      </p:sp>
      <p:sp>
        <p:nvSpPr>
          <p:cNvPr id="29699" name="幻灯片编号占位符 3">
            <a:extLst>
              <a:ext uri="{FF2B5EF4-FFF2-40B4-BE49-F238E27FC236}">
                <a16:creationId xmlns:a16="http://schemas.microsoft.com/office/drawing/2014/main" id="{647E7575-84B7-6E4F-B4CB-01F65A040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DE7562-0A2C-AD43-ACE1-AD1CE2F13391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7636E40-337D-B14B-90B0-52519841B098}"/>
              </a:ext>
            </a:extLst>
          </p:cNvPr>
          <p:cNvSpPr txBox="1">
            <a:spLocks noChangeArrowheads="1"/>
          </p:cNvSpPr>
          <p:nvPr/>
        </p:nvSpPr>
        <p:spPr>
          <a:xfrm>
            <a:off x="1150938" y="894665"/>
            <a:ext cx="7793037" cy="78173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kern="0" dirty="0" smtClean="0"/>
              <a:t>动态规划的基本思想 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933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2BD8F-8C90-B849-BD8D-76715CD11E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F8E3DD-692F-4DA9-965B-8D7D3452E0A1}" type="slidenum">
              <a:rPr lang="zh-CN" altLang="en-US" smtClean="0"/>
              <a:pPr/>
              <a:t>30</a:t>
            </a:fld>
            <a:endParaRPr lang="en-US" altLang="zh-CN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95BFB20-39C7-D94C-AA11-4B0CC187B18F}"/>
              </a:ext>
            </a:extLst>
          </p:cNvPr>
          <p:cNvSpPr txBox="1">
            <a:spLocks/>
          </p:cNvSpPr>
          <p:nvPr/>
        </p:nvSpPr>
        <p:spPr>
          <a:xfrm>
            <a:off x="7505510" y="5561840"/>
            <a:ext cx="360045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kern="1200" spc="-7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7A79BA-6A57-B348-ACD3-EF64915C5E95}" type="slidenum">
              <a:rPr lang="zh-CN" altLang="en-US" sz="825"/>
              <a:pPr/>
              <a:t>30</a:t>
            </a:fld>
            <a:endParaRPr lang="en-US" altLang="zh-CN" sz="825" dirty="0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98A728C0-6400-3A41-9C14-F74319AB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403" y="2690082"/>
            <a:ext cx="4312129" cy="287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2814BBF-6423-3043-B40B-D652970A6B38}"/>
              </a:ext>
            </a:extLst>
          </p:cNvPr>
          <p:cNvSpPr txBox="1">
            <a:spLocks noChangeArrowheads="1"/>
          </p:cNvSpPr>
          <p:nvPr/>
        </p:nvSpPr>
        <p:spPr>
          <a:xfrm>
            <a:off x="1138745" y="933641"/>
            <a:ext cx="7793037" cy="14620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kern="0" dirty="0">
                <a:latin typeface="Times New Roman" panose="02020603050405020304" pitchFamily="18" charset="0"/>
              </a:rPr>
              <a:t>0-1</a:t>
            </a:r>
            <a:r>
              <a:rPr lang="zh-CN" altLang="en-US" kern="0" dirty="0">
                <a:latin typeface="Times New Roman" panose="02020603050405020304" pitchFamily="18" charset="0"/>
              </a:rPr>
              <a:t>背包问题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DA3902C0-8CD3-BC45-BCCC-6C28946B2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870433D0-94DC-474A-8043-762A1AC51FF5}" type="slidenum">
              <a:rPr lang="zh-CN" altLang="en-US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52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692B795-9ED0-AB47-863A-3E7C3A6C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F8E3DD-692F-4DA9-965B-8D7D3452E0A1}" type="slidenum">
              <a:rPr lang="zh-CN" altLang="en-US" smtClean="0"/>
              <a:pPr/>
              <a:t>31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D4FC2-123B-0E46-A226-A252F66C0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964" y="2343940"/>
            <a:ext cx="1902830" cy="1902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7D6570-C661-EB45-A7FE-131A82F3E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715" y="3255759"/>
            <a:ext cx="1134380" cy="884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EF7158-8E4E-C14B-9A17-729245D2E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443" y="4381974"/>
            <a:ext cx="1304925" cy="866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E7062F-B9E3-D846-8ADD-BD195B1F55DC}"/>
              </a:ext>
            </a:extLst>
          </p:cNvPr>
          <p:cNvSpPr txBox="1"/>
          <p:nvPr/>
        </p:nvSpPr>
        <p:spPr>
          <a:xfrm>
            <a:off x="5646937" y="4381974"/>
            <a:ext cx="139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r>
              <a:rPr lang="zh-CN" altLang="en-US" b="1" dirty="0"/>
              <a:t>公斤</a:t>
            </a:r>
            <a:endParaRPr lang="en-C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099E06-68FC-8345-AE27-B95813BBB5B0}"/>
              </a:ext>
            </a:extLst>
          </p:cNvPr>
          <p:cNvSpPr txBox="1"/>
          <p:nvPr/>
        </p:nvSpPr>
        <p:spPr>
          <a:xfrm>
            <a:off x="3893372" y="2487898"/>
            <a:ext cx="139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公斤</a:t>
            </a:r>
            <a:endParaRPr lang="en-US" altLang="zh-CN" b="1" dirty="0"/>
          </a:p>
          <a:p>
            <a:r>
              <a:rPr lang="en-US" altLang="zh-CN" b="1" dirty="0"/>
              <a:t>$6000</a:t>
            </a:r>
            <a:endParaRPr lang="en-C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0E141-E7F6-7A47-90DC-CB019DF4C65B}"/>
              </a:ext>
            </a:extLst>
          </p:cNvPr>
          <p:cNvSpPr txBox="1"/>
          <p:nvPr/>
        </p:nvSpPr>
        <p:spPr>
          <a:xfrm>
            <a:off x="3893372" y="3464206"/>
            <a:ext cx="139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公斤</a:t>
            </a:r>
            <a:endParaRPr lang="en-US" altLang="zh-CN" b="1" dirty="0"/>
          </a:p>
          <a:p>
            <a:r>
              <a:rPr lang="en-US" altLang="zh-CN" b="1" dirty="0"/>
              <a:t>$10000</a:t>
            </a:r>
            <a:endParaRPr lang="en-C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435D01-401E-9D49-8146-933EA9C4F33B}"/>
              </a:ext>
            </a:extLst>
          </p:cNvPr>
          <p:cNvSpPr txBox="1"/>
          <p:nvPr/>
        </p:nvSpPr>
        <p:spPr>
          <a:xfrm>
            <a:off x="3867863" y="4525016"/>
            <a:ext cx="139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公斤</a:t>
            </a:r>
            <a:endParaRPr lang="en-US" altLang="zh-CN" b="1" dirty="0"/>
          </a:p>
          <a:p>
            <a:r>
              <a:rPr lang="en-US" altLang="zh-CN" b="1" dirty="0"/>
              <a:t>$9000</a:t>
            </a:r>
            <a:endParaRPr lang="en-CN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57E288-11A9-F64A-ACA6-B5AE537AB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218" y="2182292"/>
            <a:ext cx="1200150" cy="952500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4A9970DC-199B-2646-B168-5505D2EEA944}"/>
              </a:ext>
            </a:extLst>
          </p:cNvPr>
          <p:cNvSpPr txBox="1">
            <a:spLocks noChangeArrowheads="1"/>
          </p:cNvSpPr>
          <p:nvPr/>
        </p:nvSpPr>
        <p:spPr>
          <a:xfrm>
            <a:off x="1138745" y="933641"/>
            <a:ext cx="7793037" cy="14620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kern="0" dirty="0">
                <a:latin typeface="Times New Roman" panose="02020603050405020304" pitchFamily="18" charset="0"/>
              </a:rPr>
              <a:t>0-1</a:t>
            </a:r>
            <a:r>
              <a:rPr lang="zh-CN" altLang="en-US" kern="0" dirty="0">
                <a:latin typeface="Times New Roman" panose="02020603050405020304" pitchFamily="18" charset="0"/>
              </a:rPr>
              <a:t>背包问题</a:t>
            </a: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AC1E34C8-0F82-524D-8305-6EA6FFC08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870433D0-94DC-474A-8043-762A1AC51FF5}" type="slidenum">
              <a:rPr lang="zh-CN" altLang="en-US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036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ECEBB6-B789-2849-BE78-936F3A7C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F8E3DD-692F-4DA9-965B-8D7D3452E0A1}" type="slidenum">
              <a:rPr lang="zh-CN" altLang="en-US" smtClean="0"/>
              <a:pPr/>
              <a:t>32</a:t>
            </a:fld>
            <a:endParaRPr lang="en-US" altLang="zh-C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A31323-33A0-4940-ACE0-D410B343B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441" y="2268784"/>
            <a:ext cx="1902830" cy="19028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29770B-83EA-034F-9A61-6147FD6B3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192" y="3180603"/>
            <a:ext cx="1134380" cy="884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32852E-D1A8-E241-9FEA-38524148D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282" y="2074991"/>
            <a:ext cx="1200150" cy="952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002F59-B444-D744-9264-6B4382086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5920" y="4306818"/>
            <a:ext cx="1304925" cy="8667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7FCB6A-3DDA-0241-A2D1-7600E3B2410A}"/>
              </a:ext>
            </a:extLst>
          </p:cNvPr>
          <p:cNvSpPr txBox="1"/>
          <p:nvPr/>
        </p:nvSpPr>
        <p:spPr>
          <a:xfrm>
            <a:off x="5515414" y="4306818"/>
            <a:ext cx="139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r>
              <a:rPr lang="zh-CN" altLang="en-US" b="1" dirty="0"/>
              <a:t>公斤</a:t>
            </a:r>
            <a:endParaRPr lang="en-C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6AD190-5316-FF4A-90AB-F411E4D758B7}"/>
              </a:ext>
            </a:extLst>
          </p:cNvPr>
          <p:cNvSpPr txBox="1"/>
          <p:nvPr/>
        </p:nvSpPr>
        <p:spPr>
          <a:xfrm>
            <a:off x="3761849" y="2412742"/>
            <a:ext cx="139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公斤</a:t>
            </a:r>
            <a:endParaRPr lang="en-US" altLang="zh-CN" b="1" dirty="0"/>
          </a:p>
          <a:p>
            <a:r>
              <a:rPr lang="en-US" altLang="zh-CN" b="1" dirty="0"/>
              <a:t>$6000</a:t>
            </a:r>
            <a:endParaRPr lang="en-C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08886C-D380-704A-BDB5-136A9549A727}"/>
              </a:ext>
            </a:extLst>
          </p:cNvPr>
          <p:cNvSpPr txBox="1"/>
          <p:nvPr/>
        </p:nvSpPr>
        <p:spPr>
          <a:xfrm>
            <a:off x="3719114" y="3380369"/>
            <a:ext cx="139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公斤</a:t>
            </a:r>
            <a:endParaRPr lang="en-US" altLang="zh-CN" b="1" dirty="0"/>
          </a:p>
          <a:p>
            <a:r>
              <a:rPr lang="en-US" altLang="zh-CN" b="1" dirty="0"/>
              <a:t>$10000</a:t>
            </a:r>
            <a:endParaRPr lang="en-C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509E0-4396-A84C-BD4E-FC68EA813E2B}"/>
              </a:ext>
            </a:extLst>
          </p:cNvPr>
          <p:cNvSpPr txBox="1"/>
          <p:nvPr/>
        </p:nvSpPr>
        <p:spPr>
          <a:xfrm>
            <a:off x="3736340" y="4449860"/>
            <a:ext cx="139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公斤</a:t>
            </a:r>
            <a:endParaRPr lang="en-US" altLang="zh-CN" b="1" dirty="0"/>
          </a:p>
          <a:p>
            <a:r>
              <a:rPr lang="en-US" altLang="zh-CN" b="1" dirty="0"/>
              <a:t>$9000</a:t>
            </a:r>
            <a:endParaRPr lang="en-CN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98CC6A-3112-DC43-8B44-EC99FD26B5F7}"/>
              </a:ext>
            </a:extLst>
          </p:cNvPr>
          <p:cNvCxnSpPr>
            <a:cxnSpLocks/>
          </p:cNvCxnSpPr>
          <p:nvPr/>
        </p:nvCxnSpPr>
        <p:spPr bwMode="auto">
          <a:xfrm>
            <a:off x="4378201" y="2661118"/>
            <a:ext cx="738557" cy="51948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18980D-DC56-164C-B0A2-587B1267C8E6}"/>
              </a:ext>
            </a:extLst>
          </p:cNvPr>
          <p:cNvCxnSpPr>
            <a:cxnSpLocks/>
          </p:cNvCxnSpPr>
          <p:nvPr/>
        </p:nvCxnSpPr>
        <p:spPr bwMode="auto">
          <a:xfrm flipV="1">
            <a:off x="4417936" y="3354381"/>
            <a:ext cx="681596" cy="3091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5307E7-7B3E-0B41-B856-F57A203C0C75}"/>
              </a:ext>
            </a:extLst>
          </p:cNvPr>
          <p:cNvSpPr txBox="1"/>
          <p:nvPr/>
        </p:nvSpPr>
        <p:spPr>
          <a:xfrm>
            <a:off x="5082033" y="4740206"/>
            <a:ext cx="278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Value=6000+10000=16000</a:t>
            </a:r>
            <a:endParaRPr lang="en-CN" b="1" dirty="0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7B856BD-1BD2-6A47-B4D5-4C922A091DF3}"/>
              </a:ext>
            </a:extLst>
          </p:cNvPr>
          <p:cNvSpPr txBox="1">
            <a:spLocks noChangeArrowheads="1"/>
          </p:cNvSpPr>
          <p:nvPr/>
        </p:nvSpPr>
        <p:spPr>
          <a:xfrm>
            <a:off x="1138745" y="933641"/>
            <a:ext cx="7793037" cy="14620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kern="0" dirty="0">
                <a:latin typeface="Times New Roman" panose="02020603050405020304" pitchFamily="18" charset="0"/>
              </a:rPr>
              <a:t>0-1</a:t>
            </a:r>
            <a:r>
              <a:rPr lang="zh-CN" altLang="en-US" kern="0" dirty="0">
                <a:latin typeface="Times New Roman" panose="02020603050405020304" pitchFamily="18" charset="0"/>
              </a:rPr>
              <a:t>背包问题</a:t>
            </a:r>
          </a:p>
        </p:txBody>
      </p:sp>
      <p:sp>
        <p:nvSpPr>
          <p:cNvPr id="25" name="灯片编号占位符 3">
            <a:extLst>
              <a:ext uri="{FF2B5EF4-FFF2-40B4-BE49-F238E27FC236}">
                <a16:creationId xmlns:a16="http://schemas.microsoft.com/office/drawing/2014/main" id="{9D9A9E5C-37A3-D74A-8788-FF2C14EA91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870433D0-94DC-474A-8043-762A1AC51FF5}" type="slidenum">
              <a:rPr lang="zh-CN" altLang="en-US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691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ECEBB6-B789-2849-BE78-936F3A7C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F8E3DD-692F-4DA9-965B-8D7D3452E0A1}" type="slidenum">
              <a:rPr lang="zh-CN" altLang="en-US" smtClean="0"/>
              <a:pPr/>
              <a:t>33</a:t>
            </a:fld>
            <a:endParaRPr lang="en-US" altLang="zh-C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A31323-33A0-4940-ACE0-D410B343B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441" y="2268784"/>
            <a:ext cx="1902830" cy="19028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29770B-83EA-034F-9A61-6147FD6B3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192" y="3180603"/>
            <a:ext cx="1134380" cy="884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32852E-D1A8-E241-9FEA-38524148D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282" y="2074991"/>
            <a:ext cx="1200150" cy="952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002F59-B444-D744-9264-6B4382086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5920" y="4306818"/>
            <a:ext cx="1304925" cy="8667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7FCB6A-3DDA-0241-A2D1-7600E3B2410A}"/>
              </a:ext>
            </a:extLst>
          </p:cNvPr>
          <p:cNvSpPr txBox="1"/>
          <p:nvPr/>
        </p:nvSpPr>
        <p:spPr>
          <a:xfrm>
            <a:off x="5515414" y="4306818"/>
            <a:ext cx="139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r>
              <a:rPr lang="zh-CN" altLang="en-US" b="1" dirty="0"/>
              <a:t>公斤</a:t>
            </a:r>
            <a:endParaRPr lang="en-C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6AD190-5316-FF4A-90AB-F411E4D758B7}"/>
              </a:ext>
            </a:extLst>
          </p:cNvPr>
          <p:cNvSpPr txBox="1"/>
          <p:nvPr/>
        </p:nvSpPr>
        <p:spPr>
          <a:xfrm>
            <a:off x="3761849" y="2412742"/>
            <a:ext cx="139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公斤</a:t>
            </a:r>
            <a:endParaRPr lang="en-US" altLang="zh-CN" b="1" dirty="0"/>
          </a:p>
          <a:p>
            <a:r>
              <a:rPr lang="en-US" altLang="zh-CN" b="1" dirty="0"/>
              <a:t>$6000</a:t>
            </a:r>
            <a:endParaRPr lang="en-C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08886C-D380-704A-BDB5-136A9549A727}"/>
              </a:ext>
            </a:extLst>
          </p:cNvPr>
          <p:cNvSpPr txBox="1"/>
          <p:nvPr/>
        </p:nvSpPr>
        <p:spPr>
          <a:xfrm>
            <a:off x="3719114" y="3380369"/>
            <a:ext cx="139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公斤</a:t>
            </a:r>
            <a:endParaRPr lang="en-US" altLang="zh-CN" b="1" dirty="0"/>
          </a:p>
          <a:p>
            <a:r>
              <a:rPr lang="en-US" altLang="zh-CN" b="1" dirty="0"/>
              <a:t>$10000</a:t>
            </a:r>
            <a:endParaRPr lang="en-C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509E0-4396-A84C-BD4E-FC68EA813E2B}"/>
              </a:ext>
            </a:extLst>
          </p:cNvPr>
          <p:cNvSpPr txBox="1"/>
          <p:nvPr/>
        </p:nvSpPr>
        <p:spPr>
          <a:xfrm>
            <a:off x="3736340" y="4449860"/>
            <a:ext cx="139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公斤</a:t>
            </a:r>
            <a:endParaRPr lang="en-US" altLang="zh-CN" b="1" dirty="0"/>
          </a:p>
          <a:p>
            <a:r>
              <a:rPr lang="en-US" altLang="zh-CN" b="1" dirty="0"/>
              <a:t>$9000</a:t>
            </a:r>
            <a:endParaRPr lang="en-CN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CB2A49-9DA1-FE43-BE67-55054E9754B2}"/>
              </a:ext>
            </a:extLst>
          </p:cNvPr>
          <p:cNvCxnSpPr/>
          <p:nvPr/>
        </p:nvCxnSpPr>
        <p:spPr bwMode="auto">
          <a:xfrm>
            <a:off x="4424130" y="3609080"/>
            <a:ext cx="54690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1A21C-F500-F544-9FFF-5D0B680EB9B3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8853" y="4110020"/>
            <a:ext cx="590309" cy="6796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E049B38-8742-B541-BB01-C1D416C9E536}"/>
              </a:ext>
            </a:extLst>
          </p:cNvPr>
          <p:cNvSpPr txBox="1"/>
          <p:nvPr/>
        </p:nvSpPr>
        <p:spPr>
          <a:xfrm>
            <a:off x="4971033" y="4733052"/>
            <a:ext cx="339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Value=10000+9000=19000</a:t>
            </a:r>
            <a:endParaRPr lang="en-CN" b="1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A953AB6-9394-A54A-9324-AA277DE6E920}"/>
              </a:ext>
            </a:extLst>
          </p:cNvPr>
          <p:cNvSpPr txBox="1">
            <a:spLocks noChangeArrowheads="1"/>
          </p:cNvSpPr>
          <p:nvPr/>
        </p:nvSpPr>
        <p:spPr>
          <a:xfrm>
            <a:off x="1138745" y="933641"/>
            <a:ext cx="7793037" cy="14620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kern="0" dirty="0">
                <a:latin typeface="Times New Roman" panose="02020603050405020304" pitchFamily="18" charset="0"/>
              </a:rPr>
              <a:t>0-1</a:t>
            </a:r>
            <a:r>
              <a:rPr lang="zh-CN" altLang="en-US" kern="0" dirty="0">
                <a:latin typeface="Times New Roman" panose="02020603050405020304" pitchFamily="18" charset="0"/>
              </a:rPr>
              <a:t>背包问题</a:t>
            </a:r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41B16C94-CE13-664B-B04F-30030CEF8C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870433D0-94DC-474A-8043-762A1AC51FF5}" type="slidenum">
              <a:rPr lang="zh-CN" altLang="en-US" smtClean="0"/>
              <a:pPr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446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>
                <a:extLst>
                  <a:ext uri="{FF2B5EF4-FFF2-40B4-BE49-F238E27FC236}">
                    <a16:creationId xmlns:a16="http://schemas.microsoft.com/office/drawing/2014/main" id="{606A3C0C-43A4-DE4A-A63B-AD2EBEA1D10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66622" y="2035766"/>
                <a:ext cx="8180528" cy="337304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ja-JP" altLang="en-US" dirty="0"/>
                  <a:t>给定</a:t>
                </a:r>
                <a:r>
                  <a:rPr lang="en-US" altLang="zh-CN" dirty="0"/>
                  <a:t>n</a:t>
                </a:r>
                <a:r>
                  <a:rPr lang="ja-JP" altLang="en-US" dirty="0"/>
                  <a:t>个物品</a:t>
                </a:r>
                <a:r>
                  <a:rPr lang="en-US" altLang="ja-JP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ja-JP" altLang="en-US" dirty="0"/>
                  <a:t>和一个背包，物品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ja-JP" altLang="en-US" dirty="0"/>
                  <a:t>的重量为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ja-JP" altLang="en-US" dirty="0"/>
                  <a:t>价值为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ja-JP" altLang="en-US" dirty="0"/>
                  <a:t>已知背包的承重量为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ja-JP" altLang="en-US" dirty="0"/>
                  <a:t>问：在不撑破背包的条件下，选择哪些物品装入背包，得到的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总价值</a:t>
                </a:r>
                <a:r>
                  <a:rPr lang="ja-JP" altLang="en-US" dirty="0"/>
                  <a:t>最大？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26626" name="Rectangle 3">
                <a:extLst>
                  <a:ext uri="{FF2B5EF4-FFF2-40B4-BE49-F238E27FC236}">
                    <a16:creationId xmlns:a16="http://schemas.microsoft.com/office/drawing/2014/main" id="{606A3C0C-43A4-DE4A-A63B-AD2EBEA1D1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622" y="2035766"/>
                <a:ext cx="8180528" cy="3373041"/>
              </a:xfrm>
              <a:blipFill>
                <a:blip r:embed="rId3"/>
                <a:stretch>
                  <a:fillRect l="-596" t="-2893" r="-1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FD9D730-68D4-754F-B1A0-54EBC2C8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F8E3DD-692F-4DA9-965B-8D7D3452E0A1}" type="slidenum">
              <a:rPr lang="zh-CN" altLang="en-US" smtClean="0"/>
              <a:pPr/>
              <a:t>34</a:t>
            </a:fld>
            <a:endParaRPr lang="en-US" altLang="zh-C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45E6AC0-1C16-9E47-8C61-A24586086914}"/>
              </a:ext>
            </a:extLst>
          </p:cNvPr>
          <p:cNvSpPr txBox="1">
            <a:spLocks noChangeArrowheads="1"/>
          </p:cNvSpPr>
          <p:nvPr/>
        </p:nvSpPr>
        <p:spPr>
          <a:xfrm>
            <a:off x="1138745" y="933641"/>
            <a:ext cx="7793037" cy="14620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kern="0" dirty="0">
                <a:latin typeface="Times New Roman" panose="02020603050405020304" pitchFamily="18" charset="0"/>
              </a:rPr>
              <a:t>0-1</a:t>
            </a:r>
            <a:r>
              <a:rPr lang="zh-CN" altLang="en-US" kern="0" dirty="0">
                <a:latin typeface="Times New Roman" panose="02020603050405020304" pitchFamily="18" charset="0"/>
              </a:rPr>
              <a:t>背包问题定义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EF6B582-37FC-EF49-9203-F6991231D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870433D0-94DC-474A-8043-762A1AC51FF5}" type="slidenum">
              <a:rPr lang="zh-CN" altLang="en-US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64678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FD9D730-68D4-754F-B1A0-54EBC2C850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F8E3DD-692F-4DA9-965B-8D7D3452E0A1}" type="slidenum">
              <a:rPr lang="zh-CN" altLang="en-US" smtClean="0"/>
              <a:pPr/>
              <a:t>35</a:t>
            </a:fld>
            <a:endParaRPr lang="en-US" altLang="zh-CN" dirty="0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EF6B582-37FC-EF49-9203-F6991231D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870433D0-94DC-474A-8043-762A1AC51FF5}" type="slidenum">
              <a:rPr lang="zh-CN" altLang="en-US" smtClean="0"/>
              <a:pPr/>
              <a:t>35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8">
                <a:extLst>
                  <a:ext uri="{FF2B5EF4-FFF2-40B4-BE49-F238E27FC236}">
                    <a16:creationId xmlns:a16="http://schemas.microsoft.com/office/drawing/2014/main" id="{F2BA8A0A-1CC2-E14F-9759-64E34A041E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533" y="2062663"/>
                <a:ext cx="8121330" cy="1926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10000"/>
                  </a:lnSpc>
                  <a:spcBef>
                    <a:spcPct val="20000"/>
                  </a:spcBef>
                  <a:buClr>
                    <a:srgbClr val="3333CC"/>
                  </a:buClr>
                  <a:buSzPct val="60000"/>
                  <a:buFont typeface="Wingdings" pitchFamily="2" charset="2"/>
                  <a:buChar char="n"/>
                </a:pPr>
                <a:r>
                  <a:rPr kumimoji="1" lang="en-US" altLang="zh-CN" sz="3200" dirty="0" smtClean="0">
                    <a:latin typeface="+mn-lt"/>
                  </a:rPr>
                  <a:t>0-1</a:t>
                </a:r>
                <a:r>
                  <a:rPr kumimoji="1" lang="zh-CN" altLang="en-US" sz="3200" dirty="0">
                    <a:latin typeface="+mn-lt"/>
                  </a:rPr>
                  <a:t>背包问题的形式化描述：</a:t>
                </a:r>
              </a:p>
              <a:p>
                <a:pPr>
                  <a:defRPr/>
                </a:pPr>
                <a:r>
                  <a:rPr kumimoji="1" lang="zh-CN" altLang="en-US" sz="2800" dirty="0">
                    <a:latin typeface="+mn-lt"/>
                  </a:rPr>
                  <a:t>   给定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en-US" altLang="zh-CN" sz="2800" dirty="0">
                    <a:latin typeface="+mn-lt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en-US" altLang="zh-CN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&gt;0, 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Times New Roman" charset="0"/>
                    <a:ea typeface="SimSun" charset="-122"/>
                  </a:rPr>
                  <a:t>, </a:t>
                </a:r>
                <a:r>
                  <a:rPr lang="zh-CN" altLang="en-US" sz="2800" dirty="0">
                    <a:latin typeface="Times New Roman" charset="0"/>
                    <a:ea typeface="SimSun" charset="-122"/>
                  </a:rPr>
                  <a:t>找出一个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Times New Roman" charset="0"/>
                    <a:ea typeface="SimSun" charset="-122"/>
                  </a:rPr>
                  <a:t> </a:t>
                </a:r>
                <a:r>
                  <a:rPr lang="zh-CN" altLang="en-US" sz="2800" dirty="0">
                    <a:latin typeface="Times New Roman" charset="0"/>
                    <a:ea typeface="SimSun" charset="-122"/>
                  </a:rPr>
                  <a:t>元的</a:t>
                </a:r>
                <a:r>
                  <a:rPr lang="en-US" altLang="zh-CN" sz="2800" dirty="0">
                    <a:latin typeface="Times New Roman" charset="0"/>
                    <a:ea typeface="SimSun" charset="-122"/>
                  </a:rPr>
                  <a:t>0-1 </a:t>
                </a:r>
                <a:r>
                  <a:rPr lang="zh-CN" altLang="en-US" sz="2800" dirty="0">
                    <a:latin typeface="Times New Roman" charset="0"/>
                    <a:ea typeface="SimSun" charset="-122"/>
                  </a:rPr>
                  <a:t>向量</a:t>
                </a:r>
                <a:r>
                  <a:rPr lang="en-US" altLang="zh-CN" sz="2800" dirty="0">
                    <a:latin typeface="Times New Roman" charset="0"/>
                    <a:ea typeface="SimSun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charset="0"/>
                    <a:ea typeface="SimSun" charset="-122"/>
                  </a:rPr>
                  <a:t>)</a:t>
                </a:r>
                <a:r>
                  <a:rPr lang="zh-CN" altLang="en-US" sz="2800" dirty="0">
                    <a:latin typeface="Times New Roman" charset="0"/>
                    <a:ea typeface="SimSun" charset="-122"/>
                  </a:rPr>
                  <a:t>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Times New Roman" charset="0"/>
                    <a:ea typeface="SimSun" charset="-122"/>
                  </a:rPr>
                  <a:t>∈{0,1},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Times New Roman" charset="0"/>
                    <a:ea typeface="SimSun" charset="-122"/>
                  </a:rPr>
                  <a:t>, </a:t>
                </a:r>
                <a:r>
                  <a:rPr lang="zh-CN" altLang="en-US" sz="2800" dirty="0">
                    <a:latin typeface="Times New Roman" charset="0"/>
                    <a:ea typeface="SimSun" charset="-122"/>
                  </a:rPr>
                  <a:t>求如下优化问题：</a:t>
                </a:r>
              </a:p>
            </p:txBody>
          </p:sp>
        </mc:Choice>
        <mc:Fallback xmlns="">
          <p:sp>
            <p:nvSpPr>
              <p:cNvPr id="8" name="Text Box 28">
                <a:extLst>
                  <a:ext uri="{FF2B5EF4-FFF2-40B4-BE49-F238E27FC236}">
                    <a16:creationId xmlns:a16="http://schemas.microsoft.com/office/drawing/2014/main" id="{F2BA8A0A-1CC2-E14F-9759-64E34A041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533" y="2062663"/>
                <a:ext cx="8121330" cy="1926681"/>
              </a:xfrm>
              <a:prstGeom prst="rect">
                <a:avLst/>
              </a:prstGeom>
              <a:blipFill>
                <a:blip r:embed="rId4"/>
                <a:stretch>
                  <a:fillRect l="-1577" t="-5063" b="-69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30">
            <a:extLst>
              <a:ext uri="{FF2B5EF4-FFF2-40B4-BE49-F238E27FC236}">
                <a16:creationId xmlns:a16="http://schemas.microsoft.com/office/drawing/2014/main" id="{96A9E5BA-1DCE-6E47-9965-64404F52D9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197673"/>
              </p:ext>
            </p:extLst>
          </p:nvPr>
        </p:nvGraphicFramePr>
        <p:xfrm>
          <a:off x="3525838" y="3917732"/>
          <a:ext cx="134937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12" name="Equation" r:id="rId5" imgW="16675100" imgH="9944100" progId="Equation.DSMT4">
                  <p:embed/>
                </p:oleObj>
              </mc:Choice>
              <mc:Fallback>
                <p:oleObj name="Equation" r:id="rId5" imgW="16675100" imgH="9944100" progId="Equation.DSMT4">
                  <p:embed/>
                  <p:pic>
                    <p:nvPicPr>
                      <p:cNvPr id="259102" name="Object 30">
                        <a:extLst>
                          <a:ext uri="{FF2B5EF4-FFF2-40B4-BE49-F238E27FC236}">
                            <a16:creationId xmlns:a16="http://schemas.microsoft.com/office/drawing/2014/main" id="{96A9E5BA-1DCE-6E47-9965-64404F52D9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3917732"/>
                        <a:ext cx="134937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2">
            <a:extLst>
              <a:ext uri="{FF2B5EF4-FFF2-40B4-BE49-F238E27FC236}">
                <a16:creationId xmlns:a16="http://schemas.microsoft.com/office/drawing/2014/main" id="{CBE2A62A-24FA-7248-929E-7907826B4909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848572804"/>
              </p:ext>
            </p:extLst>
          </p:nvPr>
        </p:nvGraphicFramePr>
        <p:xfrm>
          <a:off x="2296605" y="4807336"/>
          <a:ext cx="427513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13" name="Equation" r:id="rId7" imgW="53251100" imgH="9944100" progId="Equation.DSMT4">
                  <p:embed/>
                </p:oleObj>
              </mc:Choice>
              <mc:Fallback>
                <p:oleObj name="Equation" r:id="rId7" imgW="53251100" imgH="9944100" progId="Equation.DSMT4">
                  <p:embed/>
                  <p:pic>
                    <p:nvPicPr>
                      <p:cNvPr id="259104" name="Object 32">
                        <a:extLst>
                          <a:ext uri="{FF2B5EF4-FFF2-40B4-BE49-F238E27FC236}">
                            <a16:creationId xmlns:a16="http://schemas.microsoft.com/office/drawing/2014/main" id="{CBE2A62A-24FA-7248-929E-7907826B49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605" y="4807336"/>
                        <a:ext cx="4275137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06E7A39D-48F3-3444-8682-7EB7824CC03B}"/>
              </a:ext>
            </a:extLst>
          </p:cNvPr>
          <p:cNvSpPr txBox="1">
            <a:spLocks noChangeArrowheads="1"/>
          </p:cNvSpPr>
          <p:nvPr/>
        </p:nvSpPr>
        <p:spPr>
          <a:xfrm>
            <a:off x="1138745" y="933641"/>
            <a:ext cx="7793037" cy="14620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kern="0" dirty="0">
                <a:latin typeface="Times New Roman" panose="02020603050405020304" pitchFamily="18" charset="0"/>
              </a:rPr>
              <a:t>0-1</a:t>
            </a:r>
            <a:r>
              <a:rPr lang="zh-CN" altLang="en-US" kern="0" dirty="0">
                <a:latin typeface="Times New Roman" panose="02020603050405020304" pitchFamily="18" charset="0"/>
              </a:rPr>
              <a:t>背包问题定义</a:t>
            </a:r>
          </a:p>
        </p:txBody>
      </p:sp>
    </p:spTree>
    <p:extLst>
      <p:ext uri="{BB962C8B-B14F-4D97-AF65-F5344CB8AC3E}">
        <p14:creationId xmlns:p14="http://schemas.microsoft.com/office/powerpoint/2010/main" val="7866956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EB0A5-7D2D-CD4A-BAA8-3ADDB090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3E35BC-504B-974E-B00B-DBCE5876227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405808A5-11E3-6846-A15A-33A598E5364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67545" y="2054188"/>
                <a:ext cx="8217705" cy="75116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  <a:cs typeface="SimSun" panose="02010600030101010101" pitchFamily="2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0" eaLnBrk="1" hangingPunct="1">
                  <a:lnSpc>
                    <a:spcPct val="90000"/>
                  </a:lnSpc>
                  <a:buClr>
                    <a:srgbClr val="3333CC"/>
                  </a:buClr>
                </a:pPr>
                <a:r>
                  <a:rPr lang="zh-CN" altLang="en-US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最优子结构</a:t>
                </a:r>
                <a:endParaRPr lang="en-US" altLang="zh-CN" kern="0" dirty="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90000"/>
                  </a:lnSpc>
                  <a:buClr>
                    <a:srgbClr val="FF0000"/>
                  </a:buClr>
                </a:pPr>
                <a:r>
                  <a:rPr lang="zh-CN" altLang="en-US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设</a:t>
                </a:r>
                <a:r>
                  <a:rPr kumimoji="0" lang="en-US" altLang="zh-CN" dirty="0">
                    <a:solidFill>
                      <a:srgbClr val="000000"/>
                    </a:solidFill>
                    <a:latin typeface="Times New Roman" charset="0"/>
                    <a:ea typeface="SimSun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0"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CN" dirty="0" smtClean="0">
                    <a:solidFill>
                      <a:srgbClr val="000000"/>
                    </a:solidFill>
                    <a:latin typeface="Times New Roman" charset="0"/>
                    <a:ea typeface="SimSun" charset="-122"/>
                  </a:rPr>
                  <a:t>)</a:t>
                </a:r>
                <a:r>
                  <a:rPr kumimoji="0" lang="zh-CN" altLang="en-US" dirty="0" smtClean="0">
                    <a:solidFill>
                      <a:srgbClr val="000000"/>
                    </a:solidFill>
                    <a:latin typeface="Times New Roman" charset="0"/>
                    <a:ea typeface="SimSun" charset="-122"/>
                  </a:rPr>
                  <a:t>是原问题的一个最优解，则</a:t>
                </a:r>
                <a:r>
                  <a:rPr lang="en-US" altLang="zh-CN" dirty="0" smtClean="0">
                    <a:latin typeface="Times New Roman" charset="0"/>
                    <a:ea typeface="SimSun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charset="0"/>
                    <a:ea typeface="SimSun" charset="-122"/>
                  </a:rPr>
                  <a:t>)</a:t>
                </a:r>
                <a:r>
                  <a:rPr lang="zh-CN" altLang="en-US" dirty="0" smtClean="0">
                    <a:latin typeface="Times New Roman" charset="0"/>
                    <a:ea typeface="SimSun" charset="-122"/>
                  </a:rPr>
                  <a:t>是下面相应子问题的一个最优解：</a:t>
                </a:r>
                <a:endParaRPr lang="en-US" altLang="zh-CN" dirty="0" smtClean="0">
                  <a:latin typeface="Times New Roman" charset="0"/>
                  <a:ea typeface="SimSun" charset="-122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405808A5-11E3-6846-A15A-33A598E53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5" y="2054188"/>
                <a:ext cx="8217705" cy="751166"/>
              </a:xfrm>
              <a:prstGeom prst="rect">
                <a:avLst/>
              </a:prstGeom>
              <a:blipFill>
                <a:blip r:embed="rId3"/>
                <a:stretch>
                  <a:fillRect l="-593" t="-20325" b="-108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2FE37B59-DA58-7A49-9242-5812263035B6}"/>
              </a:ext>
            </a:extLst>
          </p:cNvPr>
          <p:cNvSpPr txBox="1">
            <a:spLocks noChangeArrowheads="1"/>
          </p:cNvSpPr>
          <p:nvPr/>
        </p:nvSpPr>
        <p:spPr>
          <a:xfrm>
            <a:off x="1212850" y="1018162"/>
            <a:ext cx="7772400" cy="7534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1.</a:t>
            </a:r>
            <a:r>
              <a:rPr kumimoji="1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分析最优解的结构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  <a:ea typeface="SimSun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80421" y="3747800"/>
            <a:ext cx="4275137" cy="1776033"/>
            <a:chOff x="2280421" y="3747800"/>
            <a:chExt cx="4275137" cy="177603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Object 30">
                  <a:extLst>
                    <a:ext uri="{FF2B5EF4-FFF2-40B4-BE49-F238E27FC236}">
                      <a16:creationId xmlns:a16="http://schemas.microsoft.com/office/drawing/2014/main" id="{96A9E5BA-1DCE-6E47-9965-64404F52D97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77644151"/>
                    </p:ext>
                  </p:extLst>
                </p:nvPr>
              </p:nvGraphicFramePr>
              <p:xfrm>
                <a:off x="3509654" y="3747800"/>
                <a:ext cx="1349375" cy="8016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93012" name="Equation" r:id="rId4" imgW="16675100" imgH="9944100" progId="Equation.DSMT4">
                        <p:embed/>
                      </p:oleObj>
                    </mc:Choice>
                    <mc:Fallback>
                      <p:oleObj name="Equation" r:id="rId4" imgW="16675100" imgH="9944100" progId="Equation.DSMT4">
                        <p:embed/>
                        <p:pic>
                          <p:nvPicPr>
                            <p:cNvPr id="259102" name="Object 30">
                              <a:extLst>
                                <a:ext uri="{FF2B5EF4-FFF2-40B4-BE49-F238E27FC236}">
                                  <a16:creationId xmlns:a16="http://schemas.microsoft.com/office/drawing/2014/main" id="{96A9E5BA-1DCE-6E47-9965-64404F52D97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09654" y="3747800"/>
                              <a:ext cx="1349375" cy="8016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" name="Object 30">
                  <a:extLst>
                    <a:ext uri="{FF2B5EF4-FFF2-40B4-BE49-F238E27FC236}">
                      <a16:creationId xmlns:a16="http://schemas.microsoft.com/office/drawing/2014/main" id="{96A9E5BA-1DCE-6E47-9965-64404F52D97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77644151"/>
                    </p:ext>
                  </p:extLst>
                </p:nvPr>
              </p:nvGraphicFramePr>
              <p:xfrm>
                <a:off x="3509654" y="3747800"/>
                <a:ext cx="1349375" cy="8016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92884" name="Equation" r:id="rId6" imgW="16675100" imgH="9944100" progId="Equation.DSMT4">
                        <p:embed/>
                      </p:oleObj>
                    </mc:Choice>
                    <mc:Fallback>
                      <p:oleObj name="Equation" r:id="rId6" imgW="16675100" imgH="9944100" progId="Equation.DSMT4">
                        <p:embed/>
                        <p:pic>
                          <p:nvPicPr>
                            <p:cNvPr id="259102" name="Object 30">
                              <a:extLst>
                                <a:ext uri="{FF2B5EF4-FFF2-40B4-BE49-F238E27FC236}">
                                  <a16:creationId xmlns:a16="http://schemas.microsoft.com/office/drawing/2014/main" id="{96A9E5BA-1DCE-6E47-9965-64404F52D97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09654" y="3747800"/>
                              <a:ext cx="1349375" cy="8016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Object 32">
                  <a:extLst>
                    <a:ext uri="{FF2B5EF4-FFF2-40B4-BE49-F238E27FC236}">
                      <a16:creationId xmlns:a16="http://schemas.microsoft.com/office/drawing/2014/main" id="{CBE2A62A-24FA-7248-929E-7907826B490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87914315"/>
                    </p:ext>
                  </p:extLst>
                </p:nvPr>
              </p:nvGraphicFramePr>
              <p:xfrm>
                <a:off x="2280421" y="4637404"/>
                <a:ext cx="4275137" cy="7985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93013" name="Equation" r:id="rId8" imgW="53251100" imgH="9944100" progId="Equation.DSMT4">
                        <p:embed/>
                      </p:oleObj>
                    </mc:Choice>
                    <mc:Fallback>
                      <p:oleObj name="Equation" r:id="rId8" imgW="53251100" imgH="9944100" progId="Equation.DSMT4">
                        <p:embed/>
                        <p:pic>
                          <p:nvPicPr>
                            <p:cNvPr id="259104" name="Object 32">
                              <a:extLst>
                                <a:ext uri="{FF2B5EF4-FFF2-40B4-BE49-F238E27FC236}">
                                  <a16:creationId xmlns:a16="http://schemas.microsoft.com/office/drawing/2014/main" id="{CBE2A62A-24FA-7248-929E-7907826B490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80421" y="4637404"/>
                              <a:ext cx="4275137" cy="7985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blurRad="63500" dist="38099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" name="Object 32">
                  <a:extLst>
                    <a:ext uri="{FF2B5EF4-FFF2-40B4-BE49-F238E27FC236}">
                      <a16:creationId xmlns:a16="http://schemas.microsoft.com/office/drawing/2014/main" id="{CBE2A62A-24FA-7248-929E-7907826B490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87914315"/>
                    </p:ext>
                  </p:extLst>
                </p:nvPr>
              </p:nvGraphicFramePr>
              <p:xfrm>
                <a:off x="2280421" y="4637404"/>
                <a:ext cx="4275137" cy="7985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92885" name="Equation" r:id="rId10" imgW="53251100" imgH="9944100" progId="Equation.DSMT4">
                        <p:embed/>
                      </p:oleObj>
                    </mc:Choice>
                    <mc:Fallback>
                      <p:oleObj name="Equation" r:id="rId10" imgW="53251100" imgH="9944100" progId="Equation.DSMT4">
                        <p:embed/>
                        <p:pic>
                          <p:nvPicPr>
                            <p:cNvPr id="259104" name="Object 32">
                              <a:extLst>
                                <a:ext uri="{FF2B5EF4-FFF2-40B4-BE49-F238E27FC236}">
                                  <a16:creationId xmlns:a16="http://schemas.microsoft.com/office/drawing/2014/main" id="{CBE2A62A-24FA-7248-929E-7907826B490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80421" y="4637404"/>
                              <a:ext cx="4275137" cy="7985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0" name="文本框 9"/>
            <p:cNvSpPr txBox="1"/>
            <p:nvPr/>
          </p:nvSpPr>
          <p:spPr>
            <a:xfrm>
              <a:off x="4030591" y="4329627"/>
              <a:ext cx="46048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err="1" smtClean="0"/>
                <a:t>i</a:t>
              </a:r>
              <a:r>
                <a:rPr lang="en-US" altLang="zh-CN" sz="1400" i="1" dirty="0" smtClean="0"/>
                <a:t>=2</a:t>
              </a:r>
              <a:endParaRPr lang="zh-CN" altLang="en-US" sz="1400" i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42609" y="5216056"/>
              <a:ext cx="46048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err="1" smtClean="0"/>
                <a:t>i</a:t>
              </a:r>
              <a:r>
                <a:rPr lang="en-US" altLang="zh-CN" sz="1400" i="1" dirty="0" smtClean="0"/>
                <a:t>=2</a:t>
              </a:r>
              <a:endParaRPr lang="zh-CN" altLang="en-US" sz="1400" i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83504" y="4882771"/>
              <a:ext cx="19420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/>
                <a:t>2</a:t>
              </a:r>
              <a:endParaRPr lang="zh-CN" altLang="en-US" sz="14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3604465" y="4882771"/>
                  <a:ext cx="69390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1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1400" i="1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4465" y="4882771"/>
                  <a:ext cx="693906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245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611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EB0A5-7D2D-CD4A-BAA8-3ADDB090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3E35BC-504B-974E-B00B-DBCE5876227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05808A5-11E3-6846-A15A-33A598E53641}"/>
              </a:ext>
            </a:extLst>
          </p:cNvPr>
          <p:cNvSpPr txBox="1">
            <a:spLocks noChangeArrowheads="1"/>
          </p:cNvSpPr>
          <p:nvPr/>
        </p:nvSpPr>
        <p:spPr>
          <a:xfrm>
            <a:off x="663783" y="2088257"/>
            <a:ext cx="8376455" cy="7511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重叠子问题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FE37B59-DA58-7A49-9242-5812263035B6}"/>
              </a:ext>
            </a:extLst>
          </p:cNvPr>
          <p:cNvSpPr txBox="1">
            <a:spLocks noChangeArrowheads="1"/>
          </p:cNvSpPr>
          <p:nvPr/>
        </p:nvSpPr>
        <p:spPr>
          <a:xfrm>
            <a:off x="1212850" y="1018162"/>
            <a:ext cx="7772400" cy="7534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1.</a:t>
            </a:r>
            <a:r>
              <a:rPr kumimoji="1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分析最优解的结构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  <a:ea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22" y="3665192"/>
            <a:ext cx="4735598" cy="2578446"/>
          </a:xfrm>
          <a:prstGeom prst="rect">
            <a:avLst/>
          </a:prstGeom>
        </p:spPr>
      </p:pic>
      <p:sp>
        <p:nvSpPr>
          <p:cNvPr id="92" name="Rectangle 85"/>
          <p:cNvSpPr>
            <a:spLocks noChangeArrowheads="1"/>
          </p:cNvSpPr>
          <p:nvPr/>
        </p:nvSpPr>
        <p:spPr bwMode="auto">
          <a:xfrm>
            <a:off x="1327188" y="2781260"/>
            <a:ext cx="58432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例子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=5,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=[6,3,5,4,6],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=[</a:t>
            </a: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2,2,6,5,4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],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=10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3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EA7DB26-42F6-094B-A1B4-CFE0E07C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F8E3DD-692F-4DA9-965B-8D7D3452E0A1}" type="slidenum">
              <a:rPr lang="zh-CN" altLang="en-US" smtClean="0"/>
              <a:pPr/>
              <a:t>38</a:t>
            </a:fld>
            <a:endParaRPr lang="en-US" altLang="zh-CN" dirty="0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68D537EF-8F5E-FE48-B6B4-DE8B8FBD9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116" y="563238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…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4BE90E4-0DAC-6F46-832D-DA1C094B5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316" y="5339488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u</a:t>
            </a:r>
            <a:r>
              <a:rPr lang="en-US" altLang="zh-CN" baseline="-25000">
                <a:latin typeface="Times New Roman" charset="0"/>
                <a:ea typeface="SimSun" charset="-122"/>
              </a:rPr>
              <a:t>1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58CA0E7-1EA9-1F41-8071-A684D9936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560" y="5338297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u</a:t>
            </a:r>
            <a:r>
              <a:rPr lang="en-US" altLang="zh-CN" baseline="-25000">
                <a:latin typeface="Times New Roman" charset="0"/>
                <a:ea typeface="SimSun" charset="-122"/>
              </a:rPr>
              <a:t>2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C749B-F66E-5F41-8F16-9D91CD427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441" y="5338297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u</a:t>
            </a:r>
            <a:r>
              <a:rPr lang="en-US" altLang="zh-CN" baseline="-25000">
                <a:latin typeface="Times New Roman" charset="0"/>
                <a:ea typeface="SimSun" charset="-122"/>
              </a:rPr>
              <a:t>n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A3D6A5-16F6-4644-8CA6-BC53054B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379" y="5233522"/>
            <a:ext cx="10287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99B7C-5C29-3247-936A-AEF7B5F72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041" y="5738347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70CE03DC-30C7-AB44-AB70-A76AF1965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6729" y="5812166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61C3E5-BB69-5945-9229-2E979BEC3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366" y="5529988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2B9567-C5FE-7B4B-A3E6-6259A2289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316" y="5968138"/>
            <a:ext cx="4283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w</a:t>
            </a:r>
            <a:r>
              <a:rPr lang="en-US" altLang="zh-CN" baseline="-25000">
                <a:latin typeface="Times New Roman" charset="0"/>
                <a:ea typeface="SimSun" charset="-122"/>
              </a:rPr>
              <a:t>1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A5822B-F614-D04D-9129-E5A89446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560" y="5966947"/>
            <a:ext cx="4283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w</a:t>
            </a:r>
            <a:r>
              <a:rPr lang="en-US" altLang="zh-CN" baseline="-25000">
                <a:latin typeface="Times New Roman" charset="0"/>
                <a:ea typeface="SimSun" charset="-122"/>
              </a:rPr>
              <a:t>2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E0029AE2-E4DE-974F-934D-CD1011756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441" y="5966947"/>
            <a:ext cx="4283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err="1">
                <a:latin typeface="Times New Roman" charset="0"/>
                <a:ea typeface="SimSun" charset="-122"/>
              </a:rPr>
              <a:t>w</a:t>
            </a:r>
            <a:r>
              <a:rPr lang="en-US" altLang="zh-CN" baseline="-25000" dirty="0" err="1">
                <a:latin typeface="Times New Roman" charset="0"/>
                <a:ea typeface="SimSun" charset="-122"/>
              </a:rPr>
              <a:t>n</a:t>
            </a:r>
            <a:endParaRPr lang="en-US" altLang="zh-CN" dirty="0">
              <a:latin typeface="Times New Roman" charset="0"/>
              <a:ea typeface="SimSun" charset="-122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66DC5F67-D59C-5345-A960-6DCB0852C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604" y="6263413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v</a:t>
            </a:r>
            <a:r>
              <a:rPr lang="en-US" altLang="zh-CN" baseline="-25000">
                <a:latin typeface="Times New Roman" charset="0"/>
                <a:ea typeface="SimSun" charset="-122"/>
              </a:rPr>
              <a:t>1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818D1E9E-E95E-FF46-9D47-4ED61ED14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847" y="6262222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v</a:t>
            </a:r>
            <a:r>
              <a:rPr lang="en-US" altLang="zh-CN" baseline="-25000">
                <a:latin typeface="Times New Roman" charset="0"/>
                <a:ea typeface="SimSun" charset="-122"/>
              </a:rPr>
              <a:t>2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6938177B-874C-BD4F-9FB4-FA0FCD4DC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728" y="6262222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v</a:t>
            </a:r>
            <a:r>
              <a:rPr lang="en-US" altLang="zh-CN" baseline="-25000">
                <a:latin typeface="Times New Roman" charset="0"/>
                <a:ea typeface="SimSun" charset="-122"/>
              </a:rPr>
              <a:t>n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59CC5E5-5D18-BD47-AFFB-40E477617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18" y="5680528"/>
            <a:ext cx="336886" cy="2673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332BA22-125F-864A-8829-CE764BA1E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777" y="5677420"/>
            <a:ext cx="342989" cy="2673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7F7F71D-D0BC-BE44-BEEA-B0BBCBB63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426" y="5707026"/>
            <a:ext cx="378240" cy="251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033B7B86-753A-7E49-8395-E1F52B4D01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84061" y="2050067"/>
                <a:ext cx="8265810" cy="233457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ja-JP" altLang="en-US" dirty="0" smtClean="0"/>
                  <a:t>设𝑉</a:t>
                </a:r>
                <a:r>
                  <a:rPr lang="en-US" altLang="ja-JP" dirty="0"/>
                  <a:t>[𝑖,𝑗]</a:t>
                </a:r>
                <a:r>
                  <a:rPr lang="ja-JP" altLang="en-US" dirty="0"/>
                  <a:t>表示从前𝑖个物品</a:t>
                </a:r>
                <a:r>
                  <a:rPr lang="en-US" altLang="ja-JP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}</a:t>
                </a:r>
                <a:r>
                  <a:rPr lang="ja-JP" altLang="en-US" dirty="0"/>
                  <a:t>中取出一部分装入承重量为𝑗的背包所能取得的最大价值</a:t>
                </a:r>
              </a:p>
              <a:p>
                <a:pPr>
                  <a:lnSpc>
                    <a:spcPct val="110000"/>
                  </a:lnSpc>
                </a:pPr>
                <a:r>
                  <a:rPr lang="ja-JP" altLang="en-US" dirty="0"/>
                  <a:t>当𝑖</a:t>
                </a:r>
                <a:r>
                  <a:rPr lang="en-US" altLang="ja-JP" dirty="0" smtClean="0"/>
                  <a:t>=0</a:t>
                </a:r>
                <a:r>
                  <a:rPr lang="zh-CN" altLang="en-US" dirty="0" smtClean="0"/>
                  <a:t>或</a:t>
                </a:r>
                <a:r>
                  <a:rPr lang="en-US" altLang="ja-JP" dirty="0" smtClean="0"/>
                  <a:t>𝑗=0</a:t>
                </a:r>
                <a:r>
                  <a:rPr lang="ja-JP" altLang="en-US" dirty="0" smtClean="0"/>
                  <a:t>时，</a:t>
                </a:r>
                <a:r>
                  <a:rPr lang="ja-JP" altLang="en-US" dirty="0"/>
                  <a:t>𝑉</a:t>
                </a:r>
                <a:r>
                  <a:rPr lang="en-US" altLang="ja-JP" dirty="0"/>
                  <a:t>[𝑖,𝑗</a:t>
                </a:r>
                <a:r>
                  <a:rPr lang="en-US" altLang="ja-JP" dirty="0" smtClean="0"/>
                  <a:t>]=0</a:t>
                </a:r>
              </a:p>
              <a:p>
                <a:pPr>
                  <a:lnSpc>
                    <a:spcPct val="110000"/>
                  </a:lnSpc>
                </a:pPr>
                <a:r>
                  <a:rPr lang="ja-JP" altLang="en-US" dirty="0" smtClean="0"/>
                  <a:t>当</a:t>
                </a:r>
                <a:r>
                  <a:rPr lang="ja-JP" altLang="en-US" dirty="0"/>
                  <a:t>𝑖</a:t>
                </a:r>
                <a:r>
                  <a:rPr lang="en-US" altLang="ja-JP" dirty="0"/>
                  <a:t>=𝑛,𝑗=𝐶</a:t>
                </a:r>
                <a:r>
                  <a:rPr lang="ja-JP" altLang="en-US" dirty="0"/>
                  <a:t>时， 𝑉</a:t>
                </a:r>
                <a:r>
                  <a:rPr lang="en-US" altLang="ja-JP" dirty="0"/>
                  <a:t>[𝑛,𝐶]</a:t>
                </a:r>
                <a:r>
                  <a:rPr lang="ja-JP" altLang="en-US" dirty="0"/>
                  <a:t>就是原问题的解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033B7B86-753A-7E49-8395-E1F52B4D0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061" y="2050067"/>
                <a:ext cx="8265810" cy="2334578"/>
              </a:xfrm>
              <a:blipFill>
                <a:blip r:embed="rId6"/>
                <a:stretch>
                  <a:fillRect l="-590" t="-4178" r="-74" b="-33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灯片编号占位符 3">
            <a:extLst>
              <a:ext uri="{FF2B5EF4-FFF2-40B4-BE49-F238E27FC236}">
                <a16:creationId xmlns:a16="http://schemas.microsoft.com/office/drawing/2014/main" id="{AC3808A0-8CBF-4B4A-84D5-A8901CFD4F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870433D0-94DC-474A-8043-762A1AC51FF5}" type="slidenum">
              <a:rPr lang="zh-CN" altLang="en-US" smtClean="0"/>
              <a:pPr/>
              <a:t>38</a:t>
            </a:fld>
            <a:endParaRPr lang="en-US" altLang="zh-CN" dirty="0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05948FB9-E90A-C04B-AE57-5DAA240ACA44}"/>
              </a:ext>
            </a:extLst>
          </p:cNvPr>
          <p:cNvSpPr txBox="1">
            <a:spLocks noChangeArrowheads="1"/>
          </p:cNvSpPr>
          <p:nvPr/>
        </p:nvSpPr>
        <p:spPr>
          <a:xfrm>
            <a:off x="1171575" y="946826"/>
            <a:ext cx="7772400" cy="7803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2.</a:t>
            </a:r>
            <a:r>
              <a:rPr lang="zh-CN" altLang="en-US" kern="0" dirty="0" smtClean="0"/>
              <a:t>建立递归关系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699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0BA4CDB-1310-BF45-A2B2-3F8CF413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F8E3DD-692F-4DA9-965B-8D7D3452E0A1}" type="slidenum">
              <a:rPr lang="zh-CN" altLang="en-US" smtClean="0"/>
              <a:pPr/>
              <a:t>39</a:t>
            </a:fld>
            <a:endParaRPr lang="en-US" altLang="zh-CN" dirty="0"/>
          </a:p>
        </p:txBody>
      </p:sp>
      <p:graphicFrame>
        <p:nvGraphicFramePr>
          <p:cNvPr id="10" name="Object 26">
            <a:extLst>
              <a:ext uri="{FF2B5EF4-FFF2-40B4-BE49-F238E27FC236}">
                <a16:creationId xmlns:a16="http://schemas.microsoft.com/office/drawing/2014/main" id="{FCEFB238-BBC1-7345-A70F-CA4EB8185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23223"/>
              </p:ext>
            </p:extLst>
          </p:nvPr>
        </p:nvGraphicFramePr>
        <p:xfrm>
          <a:off x="1244793" y="2575645"/>
          <a:ext cx="6903794" cy="1256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0" name="Equation" r:id="rId4" imgW="89522300" imgH="16383000" progId="Equation.DSMT4">
                  <p:embed/>
                </p:oleObj>
              </mc:Choice>
              <mc:Fallback>
                <p:oleObj name="Equation" r:id="rId4" imgW="89522300" imgH="16383000" progId="Equation.DSMT4">
                  <p:embed/>
                  <p:pic>
                    <p:nvPicPr>
                      <p:cNvPr id="10" name="Object 26">
                        <a:extLst>
                          <a:ext uri="{FF2B5EF4-FFF2-40B4-BE49-F238E27FC236}">
                            <a16:creationId xmlns:a16="http://schemas.microsoft.com/office/drawing/2014/main" id="{FCEFB238-BBC1-7345-A70F-CA4EB81854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793" y="2575645"/>
                        <a:ext cx="6903794" cy="1256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8">
            <a:extLst>
              <a:ext uri="{FF2B5EF4-FFF2-40B4-BE49-F238E27FC236}">
                <a16:creationId xmlns:a16="http://schemas.microsoft.com/office/drawing/2014/main" id="{B4598F20-5D6E-9540-9A99-B391CBD25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840" y="4806002"/>
            <a:ext cx="10287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A79FEE49-6A2A-0A4A-BFAB-5F4DC3DBD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928" y="5045318"/>
            <a:ext cx="535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j-w</a:t>
            </a:r>
            <a:r>
              <a:rPr lang="en-US" altLang="zh-CN" baseline="-25000">
                <a:latin typeface="Times New Roman" charset="0"/>
                <a:ea typeface="SimSun" charset="-122"/>
              </a:rPr>
              <a:t>i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sp>
        <p:nvSpPr>
          <p:cNvPr id="13" name="Text Box 35">
            <a:extLst>
              <a:ext uri="{FF2B5EF4-FFF2-40B4-BE49-F238E27FC236}">
                <a16:creationId xmlns:a16="http://schemas.microsoft.com/office/drawing/2014/main" id="{E6D27D2D-74DE-5D40-AD3A-5FE1FE483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642" y="5124487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…</a:t>
            </a:r>
          </a:p>
        </p:txBody>
      </p:sp>
      <p:sp>
        <p:nvSpPr>
          <p:cNvPr id="14" name="Rectangle 36">
            <a:extLst>
              <a:ext uri="{FF2B5EF4-FFF2-40B4-BE49-F238E27FC236}">
                <a16:creationId xmlns:a16="http://schemas.microsoft.com/office/drawing/2014/main" id="{0A642BCC-CF41-4942-A0CC-010A129A9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2440" y="5357262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u</a:t>
            </a:r>
            <a:r>
              <a:rPr lang="en-US" altLang="zh-CN" baseline="-25000">
                <a:latin typeface="Times New Roman" charset="0"/>
                <a:ea typeface="SimSun" charset="-122"/>
              </a:rPr>
              <a:t>1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sp>
        <p:nvSpPr>
          <p:cNvPr id="15" name="Rectangle 38">
            <a:extLst>
              <a:ext uri="{FF2B5EF4-FFF2-40B4-BE49-F238E27FC236}">
                <a16:creationId xmlns:a16="http://schemas.microsoft.com/office/drawing/2014/main" id="{6CF93DB1-8D5F-C443-8BD4-A8323A537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053" y="5356071"/>
            <a:ext cx="471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u</a:t>
            </a:r>
            <a:r>
              <a:rPr lang="en-US" altLang="zh-CN" baseline="-25000">
                <a:latin typeface="Times New Roman" charset="0"/>
                <a:ea typeface="SimSun" charset="-122"/>
              </a:rPr>
              <a:t>i-1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sp>
        <p:nvSpPr>
          <p:cNvPr id="16" name="Rectangle 40">
            <a:extLst>
              <a:ext uri="{FF2B5EF4-FFF2-40B4-BE49-F238E27FC236}">
                <a16:creationId xmlns:a16="http://schemas.microsoft.com/office/drawing/2014/main" id="{979B5FC4-BA1A-DA4A-9028-6D90D7827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2440" y="5550143"/>
            <a:ext cx="4283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w</a:t>
            </a:r>
            <a:r>
              <a:rPr lang="en-US" altLang="zh-CN" baseline="-25000">
                <a:latin typeface="Times New Roman" charset="0"/>
                <a:ea typeface="SimSun" charset="-122"/>
              </a:rPr>
              <a:t>1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sp>
        <p:nvSpPr>
          <p:cNvPr id="17" name="Rectangle 42">
            <a:extLst>
              <a:ext uri="{FF2B5EF4-FFF2-40B4-BE49-F238E27FC236}">
                <a16:creationId xmlns:a16="http://schemas.microsoft.com/office/drawing/2014/main" id="{DE429FA6-2B6E-9F4F-83D9-E53289232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053" y="5548953"/>
            <a:ext cx="5229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w</a:t>
            </a:r>
            <a:r>
              <a:rPr lang="en-US" altLang="zh-CN" baseline="-25000">
                <a:latin typeface="Times New Roman" charset="0"/>
                <a:ea typeface="SimSun" charset="-122"/>
              </a:rPr>
              <a:t>i-1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sp>
        <p:nvSpPr>
          <p:cNvPr id="18" name="Rectangle 44">
            <a:extLst>
              <a:ext uri="{FF2B5EF4-FFF2-40B4-BE49-F238E27FC236}">
                <a16:creationId xmlns:a16="http://schemas.microsoft.com/office/drawing/2014/main" id="{6AEBDF1D-9DD3-9E4A-A94B-F1E33F619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727" y="5731118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v</a:t>
            </a:r>
            <a:r>
              <a:rPr lang="en-US" altLang="zh-CN" baseline="-25000">
                <a:latin typeface="Times New Roman" charset="0"/>
                <a:ea typeface="SimSun" charset="-122"/>
              </a:rPr>
              <a:t>1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sp>
        <p:nvSpPr>
          <p:cNvPr id="19" name="Rectangle 46">
            <a:extLst>
              <a:ext uri="{FF2B5EF4-FFF2-40B4-BE49-F238E27FC236}">
                <a16:creationId xmlns:a16="http://schemas.microsoft.com/office/drawing/2014/main" id="{74F5136E-A287-D941-9D8E-A1D54060A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340" y="5729928"/>
            <a:ext cx="471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v</a:t>
            </a:r>
            <a:r>
              <a:rPr lang="en-US" altLang="zh-CN" baseline="-25000">
                <a:latin typeface="Times New Roman" charset="0"/>
                <a:ea typeface="SimSun" charset="-122"/>
              </a:rPr>
              <a:t>i-1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sp>
        <p:nvSpPr>
          <p:cNvPr id="20" name="AutoShape 48">
            <a:extLst>
              <a:ext uri="{FF2B5EF4-FFF2-40B4-BE49-F238E27FC236}">
                <a16:creationId xmlns:a16="http://schemas.microsoft.com/office/drawing/2014/main" id="{703BB446-D86F-8F47-AD6A-9F5221924297}"/>
              </a:ext>
            </a:extLst>
          </p:cNvPr>
          <p:cNvSpPr>
            <a:spLocks/>
          </p:cNvSpPr>
          <p:nvPr/>
        </p:nvSpPr>
        <p:spPr bwMode="auto">
          <a:xfrm rot="5400000">
            <a:off x="5553940" y="4463102"/>
            <a:ext cx="171450" cy="120015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9E7315CD-0CCC-8043-B8AA-91CF3DB9E78F}"/>
              </a:ext>
            </a:extLst>
          </p:cNvPr>
          <p:cNvSpPr>
            <a:spLocks/>
          </p:cNvSpPr>
          <p:nvPr/>
        </p:nvSpPr>
        <p:spPr bwMode="auto">
          <a:xfrm>
            <a:off x="5675384" y="4878631"/>
            <a:ext cx="1628775" cy="413147"/>
          </a:xfrm>
          <a:custGeom>
            <a:avLst/>
            <a:gdLst>
              <a:gd name="T0" fmla="*/ 0 w 1368"/>
              <a:gd name="T1" fmla="*/ 131762 h 347"/>
              <a:gd name="T2" fmla="*/ 819150 w 1368"/>
              <a:gd name="T3" fmla="*/ 46037 h 347"/>
              <a:gd name="T4" fmla="*/ 1390650 w 1368"/>
              <a:gd name="T5" fmla="*/ 46037 h 347"/>
              <a:gd name="T6" fmla="*/ 1847850 w 1368"/>
              <a:gd name="T7" fmla="*/ 84137 h 347"/>
              <a:gd name="T8" fmla="*/ 2171700 w 1368"/>
              <a:gd name="T9" fmla="*/ 550862 h 3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8" h="347">
                <a:moveTo>
                  <a:pt x="0" y="83"/>
                </a:moveTo>
                <a:cubicBezTo>
                  <a:pt x="86" y="74"/>
                  <a:pt x="370" y="38"/>
                  <a:pt x="516" y="29"/>
                </a:cubicBezTo>
                <a:cubicBezTo>
                  <a:pt x="662" y="20"/>
                  <a:pt x="768" y="25"/>
                  <a:pt x="876" y="29"/>
                </a:cubicBezTo>
                <a:cubicBezTo>
                  <a:pt x="984" y="33"/>
                  <a:pt x="1082" y="0"/>
                  <a:pt x="1164" y="53"/>
                </a:cubicBezTo>
                <a:cubicBezTo>
                  <a:pt x="1246" y="106"/>
                  <a:pt x="1326" y="286"/>
                  <a:pt x="1368" y="34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22" name="Text Box 50">
            <a:extLst>
              <a:ext uri="{FF2B5EF4-FFF2-40B4-BE49-F238E27FC236}">
                <a16:creationId xmlns:a16="http://schemas.microsoft.com/office/drawing/2014/main" id="{EF3C2D04-9E41-4842-80AA-E1B381DE8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9740" y="4863153"/>
            <a:ext cx="12282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V[i-1,j-w</a:t>
            </a:r>
            <a:r>
              <a:rPr lang="en-US" altLang="zh-CN" baseline="-25000">
                <a:latin typeface="Times New Roman" charset="0"/>
                <a:ea typeface="SimSun" charset="-122"/>
              </a:rPr>
              <a:t>i</a:t>
            </a:r>
            <a:r>
              <a:rPr lang="en-US" altLang="zh-CN">
                <a:latin typeface="Times New Roman" charset="0"/>
                <a:ea typeface="SimSun" charset="-122"/>
              </a:rPr>
              <a:t>] </a:t>
            </a:r>
          </a:p>
        </p:txBody>
      </p:sp>
      <p:sp>
        <p:nvSpPr>
          <p:cNvPr id="23" name="Rectangle 51">
            <a:extLst>
              <a:ext uri="{FF2B5EF4-FFF2-40B4-BE49-F238E27FC236}">
                <a16:creationId xmlns:a16="http://schemas.microsoft.com/office/drawing/2014/main" id="{DE0BDCE9-F6C9-B048-89D2-4DAC3415D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90" y="4806002"/>
            <a:ext cx="10287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24" name="Rectangle 53">
            <a:extLst>
              <a:ext uri="{FF2B5EF4-FFF2-40B4-BE49-F238E27FC236}">
                <a16:creationId xmlns:a16="http://schemas.microsoft.com/office/drawing/2014/main" id="{C2CD93B3-49DD-E045-BF2C-24014396F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077" y="5045318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j</a:t>
            </a:r>
          </a:p>
        </p:txBody>
      </p:sp>
      <p:sp>
        <p:nvSpPr>
          <p:cNvPr id="25" name="Text Box 57">
            <a:extLst>
              <a:ext uri="{FF2B5EF4-FFF2-40B4-BE49-F238E27FC236}">
                <a16:creationId xmlns:a16="http://schemas.microsoft.com/office/drawing/2014/main" id="{0CFF305D-34D9-5849-A292-AD1E8DE6E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414" y="5124487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…</a:t>
            </a:r>
          </a:p>
        </p:txBody>
      </p:sp>
      <p:sp>
        <p:nvSpPr>
          <p:cNvPr id="26" name="Rectangle 58">
            <a:extLst>
              <a:ext uri="{FF2B5EF4-FFF2-40B4-BE49-F238E27FC236}">
                <a16:creationId xmlns:a16="http://schemas.microsoft.com/office/drawing/2014/main" id="{3A0E05ED-AADE-9D46-B659-F19F1DB3C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590" y="5357262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u</a:t>
            </a:r>
            <a:r>
              <a:rPr lang="en-US" altLang="zh-CN" baseline="-25000">
                <a:latin typeface="Times New Roman" charset="0"/>
                <a:ea typeface="SimSun" charset="-122"/>
              </a:rPr>
              <a:t>1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sp>
        <p:nvSpPr>
          <p:cNvPr id="27" name="Rectangle 60">
            <a:extLst>
              <a:ext uri="{FF2B5EF4-FFF2-40B4-BE49-F238E27FC236}">
                <a16:creationId xmlns:a16="http://schemas.microsoft.com/office/drawing/2014/main" id="{C394B14A-CC5B-4646-93F1-25CC57C7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203" y="5356071"/>
            <a:ext cx="471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u</a:t>
            </a:r>
            <a:r>
              <a:rPr lang="en-US" altLang="zh-CN" baseline="-25000">
                <a:latin typeface="Times New Roman" charset="0"/>
                <a:ea typeface="SimSun" charset="-122"/>
              </a:rPr>
              <a:t>i-1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sp>
        <p:nvSpPr>
          <p:cNvPr id="28" name="Rectangle 61">
            <a:extLst>
              <a:ext uri="{FF2B5EF4-FFF2-40B4-BE49-F238E27FC236}">
                <a16:creationId xmlns:a16="http://schemas.microsoft.com/office/drawing/2014/main" id="{2FD84492-D53F-644E-92BD-216C32239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590" y="5550143"/>
            <a:ext cx="4283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w</a:t>
            </a:r>
            <a:r>
              <a:rPr lang="en-US" altLang="zh-CN" baseline="-25000">
                <a:latin typeface="Times New Roman" charset="0"/>
                <a:ea typeface="SimSun" charset="-122"/>
              </a:rPr>
              <a:t>1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sp>
        <p:nvSpPr>
          <p:cNvPr id="29" name="Rectangle 63">
            <a:extLst>
              <a:ext uri="{FF2B5EF4-FFF2-40B4-BE49-F238E27FC236}">
                <a16:creationId xmlns:a16="http://schemas.microsoft.com/office/drawing/2014/main" id="{F3F43E14-23B9-5049-8D8F-AD9FF31C1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203" y="5548953"/>
            <a:ext cx="5229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w</a:t>
            </a:r>
            <a:r>
              <a:rPr lang="en-US" altLang="zh-CN" baseline="-25000">
                <a:latin typeface="Times New Roman" charset="0"/>
                <a:ea typeface="SimSun" charset="-122"/>
              </a:rPr>
              <a:t>i-1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sp>
        <p:nvSpPr>
          <p:cNvPr id="30" name="Rectangle 64">
            <a:extLst>
              <a:ext uri="{FF2B5EF4-FFF2-40B4-BE49-F238E27FC236}">
                <a16:creationId xmlns:a16="http://schemas.microsoft.com/office/drawing/2014/main" id="{10992F08-C9AC-674A-B2DF-55F864E5C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877" y="5731118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v</a:t>
            </a:r>
            <a:r>
              <a:rPr lang="en-US" altLang="zh-CN" baseline="-25000">
                <a:latin typeface="Times New Roman" charset="0"/>
                <a:ea typeface="SimSun" charset="-122"/>
              </a:rPr>
              <a:t>1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sp>
        <p:nvSpPr>
          <p:cNvPr id="31" name="Rectangle 66">
            <a:extLst>
              <a:ext uri="{FF2B5EF4-FFF2-40B4-BE49-F238E27FC236}">
                <a16:creationId xmlns:a16="http://schemas.microsoft.com/office/drawing/2014/main" id="{97F6AF1B-75C3-924E-8C65-321D0D774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490" y="5729928"/>
            <a:ext cx="471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v</a:t>
            </a:r>
            <a:r>
              <a:rPr lang="en-US" altLang="zh-CN" baseline="-25000" dirty="0">
                <a:latin typeface="Times New Roman" charset="0"/>
                <a:ea typeface="SimSun" charset="-122"/>
              </a:rPr>
              <a:t>i-1</a:t>
            </a:r>
            <a:endParaRPr lang="en-US" altLang="zh-CN" dirty="0">
              <a:latin typeface="Times New Roman" charset="0"/>
              <a:ea typeface="SimSun" charset="-122"/>
            </a:endParaRPr>
          </a:p>
        </p:txBody>
      </p:sp>
      <p:sp>
        <p:nvSpPr>
          <p:cNvPr id="32" name="AutoShape 67">
            <a:extLst>
              <a:ext uri="{FF2B5EF4-FFF2-40B4-BE49-F238E27FC236}">
                <a16:creationId xmlns:a16="http://schemas.microsoft.com/office/drawing/2014/main" id="{38097E80-CDBE-DB43-82D8-FA13A21C000C}"/>
              </a:ext>
            </a:extLst>
          </p:cNvPr>
          <p:cNvSpPr>
            <a:spLocks/>
          </p:cNvSpPr>
          <p:nvPr/>
        </p:nvSpPr>
        <p:spPr bwMode="auto">
          <a:xfrm rot="5400000">
            <a:off x="2233535" y="4454399"/>
            <a:ext cx="171450" cy="120015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33" name="Freeform 68">
            <a:extLst>
              <a:ext uri="{FF2B5EF4-FFF2-40B4-BE49-F238E27FC236}">
                <a16:creationId xmlns:a16="http://schemas.microsoft.com/office/drawing/2014/main" id="{AC40CFD4-6B7F-4A4A-A0AC-DEC6227E0C04}"/>
              </a:ext>
            </a:extLst>
          </p:cNvPr>
          <p:cNvSpPr>
            <a:spLocks/>
          </p:cNvSpPr>
          <p:nvPr/>
        </p:nvSpPr>
        <p:spPr bwMode="auto">
          <a:xfrm>
            <a:off x="2303534" y="4878631"/>
            <a:ext cx="1628775" cy="413147"/>
          </a:xfrm>
          <a:custGeom>
            <a:avLst/>
            <a:gdLst>
              <a:gd name="T0" fmla="*/ 0 w 1368"/>
              <a:gd name="T1" fmla="*/ 131762 h 347"/>
              <a:gd name="T2" fmla="*/ 819150 w 1368"/>
              <a:gd name="T3" fmla="*/ 46037 h 347"/>
              <a:gd name="T4" fmla="*/ 1390650 w 1368"/>
              <a:gd name="T5" fmla="*/ 46037 h 347"/>
              <a:gd name="T6" fmla="*/ 1847850 w 1368"/>
              <a:gd name="T7" fmla="*/ 84137 h 347"/>
              <a:gd name="T8" fmla="*/ 2171700 w 1368"/>
              <a:gd name="T9" fmla="*/ 550862 h 3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8" h="347">
                <a:moveTo>
                  <a:pt x="0" y="83"/>
                </a:moveTo>
                <a:cubicBezTo>
                  <a:pt x="86" y="74"/>
                  <a:pt x="370" y="38"/>
                  <a:pt x="516" y="29"/>
                </a:cubicBezTo>
                <a:cubicBezTo>
                  <a:pt x="662" y="20"/>
                  <a:pt x="768" y="25"/>
                  <a:pt x="876" y="29"/>
                </a:cubicBezTo>
                <a:cubicBezTo>
                  <a:pt x="984" y="33"/>
                  <a:pt x="1082" y="0"/>
                  <a:pt x="1164" y="53"/>
                </a:cubicBezTo>
                <a:cubicBezTo>
                  <a:pt x="1246" y="106"/>
                  <a:pt x="1326" y="286"/>
                  <a:pt x="1368" y="34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34" name="Text Box 69">
            <a:extLst>
              <a:ext uri="{FF2B5EF4-FFF2-40B4-BE49-F238E27FC236}">
                <a16:creationId xmlns:a16="http://schemas.microsoft.com/office/drawing/2014/main" id="{20FB9980-4500-CD48-B634-F6C5C07D8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7890" y="4863153"/>
            <a:ext cx="9412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V[i-1,j] </a:t>
            </a:r>
          </a:p>
        </p:txBody>
      </p:sp>
      <p:sp>
        <p:nvSpPr>
          <p:cNvPr id="35" name="Text Box 70">
            <a:extLst>
              <a:ext uri="{FF2B5EF4-FFF2-40B4-BE49-F238E27FC236}">
                <a16:creationId xmlns:a16="http://schemas.microsoft.com/office/drawing/2014/main" id="{C1F712EE-0BE1-3B4C-9451-92B09493D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334" y="4463103"/>
            <a:ext cx="8707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Case 1:</a:t>
            </a:r>
          </a:p>
        </p:txBody>
      </p:sp>
      <p:sp>
        <p:nvSpPr>
          <p:cNvPr id="36" name="Text Box 71">
            <a:extLst>
              <a:ext uri="{FF2B5EF4-FFF2-40B4-BE49-F238E27FC236}">
                <a16:creationId xmlns:a16="http://schemas.microsoft.com/office/drawing/2014/main" id="{57DD4112-F62F-7149-BDBC-5C94A85B4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3490" y="4491678"/>
            <a:ext cx="8707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Case 2:</a:t>
            </a:r>
          </a:p>
        </p:txBody>
      </p:sp>
      <p:sp>
        <p:nvSpPr>
          <p:cNvPr id="37" name="Line 73">
            <a:extLst>
              <a:ext uri="{FF2B5EF4-FFF2-40B4-BE49-F238E27FC236}">
                <a16:creationId xmlns:a16="http://schemas.microsoft.com/office/drawing/2014/main" id="{2AF225EE-82C9-B946-8E2C-09681F031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7890" y="4130600"/>
            <a:ext cx="800100" cy="5039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38" name="Line 74">
            <a:extLst>
              <a:ext uri="{FF2B5EF4-FFF2-40B4-BE49-F238E27FC236}">
                <a16:creationId xmlns:a16="http://schemas.microsoft.com/office/drawing/2014/main" id="{CFFBEF4F-5BD4-1049-BD4E-CB66A166D6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34841" y="4115122"/>
            <a:ext cx="647699" cy="519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D3DD85-D59B-A645-A19E-0EF3FF078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0103" y="5158092"/>
            <a:ext cx="336886" cy="26737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9E50A38-7206-2948-A299-20401D032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8625" y="5136741"/>
            <a:ext cx="342989" cy="26737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BCD8927-61B0-A64D-9A1B-8D14F6274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2399" y="5167617"/>
            <a:ext cx="336886" cy="26737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C9A1ED0-3A63-5945-8462-42DE92F396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053" y="5143269"/>
            <a:ext cx="342989" cy="2673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5ECC948-9F29-1349-BE7D-0DDCD1DC53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4166" y="5698367"/>
            <a:ext cx="378240" cy="251240"/>
          </a:xfrm>
          <a:prstGeom prst="rect">
            <a:avLst/>
          </a:prstGeom>
        </p:spPr>
      </p:pic>
      <p:sp>
        <p:nvSpPr>
          <p:cNvPr id="45" name="灯片编号占位符 3">
            <a:extLst>
              <a:ext uri="{FF2B5EF4-FFF2-40B4-BE49-F238E27FC236}">
                <a16:creationId xmlns:a16="http://schemas.microsoft.com/office/drawing/2014/main" id="{1CF59DDD-4C22-7C4C-8326-44A8D50233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870433D0-94DC-474A-8043-762A1AC51FF5}" type="slidenum">
              <a:rPr lang="zh-CN" altLang="en-US" smtClean="0"/>
              <a:pPr/>
              <a:t>39</a:t>
            </a:fld>
            <a:endParaRPr lang="en-US" altLang="zh-CN" dirty="0"/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05948FB9-E90A-C04B-AE57-5DAA240ACA44}"/>
              </a:ext>
            </a:extLst>
          </p:cNvPr>
          <p:cNvSpPr txBox="1">
            <a:spLocks noChangeArrowheads="1"/>
          </p:cNvSpPr>
          <p:nvPr/>
        </p:nvSpPr>
        <p:spPr>
          <a:xfrm>
            <a:off x="1171575" y="946826"/>
            <a:ext cx="7772400" cy="7803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2.</a:t>
            </a:r>
            <a:r>
              <a:rPr lang="zh-CN" altLang="en-US" kern="0" dirty="0" smtClean="0"/>
              <a:t>建立递归关系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7731429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2" grpId="0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4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编号占位符 3">
            <a:extLst>
              <a:ext uri="{FF2B5EF4-FFF2-40B4-BE49-F238E27FC236}">
                <a16:creationId xmlns:a16="http://schemas.microsoft.com/office/drawing/2014/main" id="{1503A853-2B1A-C84F-8213-57F84F19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6A0C2E-EC9C-D948-B7F6-36BFE3E7CD9C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400"/>
          </a:p>
        </p:txBody>
      </p:sp>
      <p:pic>
        <p:nvPicPr>
          <p:cNvPr id="30724" name="图片 1">
            <a:extLst>
              <a:ext uri="{FF2B5EF4-FFF2-40B4-BE49-F238E27FC236}">
                <a16:creationId xmlns:a16="http://schemas.microsoft.com/office/drawing/2014/main" id="{5CDE7081-A523-4B49-97C0-F05F291A5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2950"/>
            <a:ext cx="9064220" cy="34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7636E40-337D-B14B-90B0-52519841B098}"/>
              </a:ext>
            </a:extLst>
          </p:cNvPr>
          <p:cNvSpPr txBox="1">
            <a:spLocks noChangeArrowheads="1"/>
          </p:cNvSpPr>
          <p:nvPr/>
        </p:nvSpPr>
        <p:spPr>
          <a:xfrm>
            <a:off x="1150938" y="894665"/>
            <a:ext cx="7793037" cy="78173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kern="0" dirty="0" smtClean="0"/>
              <a:t>动态规划的基本思想 </a:t>
            </a:r>
            <a:endParaRPr lang="zh-CN" altLang="en-US" kern="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31756F-8ECD-6F46-9214-37FD7126D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20" y="1955800"/>
            <a:ext cx="8336842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buClr>
                <a:srgbClr val="3333CC"/>
              </a:buClr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但是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经分解得到的子问题往往不是互相独立的。不同子问题的数目常常只有多项式量级。在用分治法求解时，有些子问题被重复计算了许多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次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buClr>
                <a:srgbClr val="3333CC"/>
              </a:buClr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0BA4CDB-1310-BF45-A2B2-3F8CF41382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F8E3DD-692F-4DA9-965B-8D7D3452E0A1}" type="slidenum">
              <a:rPr lang="zh-CN" altLang="en-US" smtClean="0"/>
              <a:pPr/>
              <a:t>40</a:t>
            </a:fld>
            <a:endParaRPr lang="en-US" altLang="zh-CN" dirty="0"/>
          </a:p>
        </p:txBody>
      </p:sp>
      <p:graphicFrame>
        <p:nvGraphicFramePr>
          <p:cNvPr id="10" name="Object 26">
            <a:extLst>
              <a:ext uri="{FF2B5EF4-FFF2-40B4-BE49-F238E27FC236}">
                <a16:creationId xmlns:a16="http://schemas.microsoft.com/office/drawing/2014/main" id="{FCEFB238-BBC1-7345-A70F-CA4EB8185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049150"/>
              </p:ext>
            </p:extLst>
          </p:nvPr>
        </p:nvGraphicFramePr>
        <p:xfrm>
          <a:off x="1065111" y="1868897"/>
          <a:ext cx="6903794" cy="1256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5" name="Equation" r:id="rId4" imgW="89522300" imgH="16383000" progId="Equation.DSMT4">
                  <p:embed/>
                </p:oleObj>
              </mc:Choice>
              <mc:Fallback>
                <p:oleObj name="Equation" r:id="rId4" imgW="89522300" imgH="16383000" progId="Equation.DSMT4">
                  <p:embed/>
                  <p:pic>
                    <p:nvPicPr>
                      <p:cNvPr id="10" name="Object 26">
                        <a:extLst>
                          <a:ext uri="{FF2B5EF4-FFF2-40B4-BE49-F238E27FC236}">
                            <a16:creationId xmlns:a16="http://schemas.microsoft.com/office/drawing/2014/main" id="{FCEFB238-BBC1-7345-A70F-CA4EB81854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111" y="1868897"/>
                        <a:ext cx="6903794" cy="1256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灯片编号占位符 3">
            <a:extLst>
              <a:ext uri="{FF2B5EF4-FFF2-40B4-BE49-F238E27FC236}">
                <a16:creationId xmlns:a16="http://schemas.microsoft.com/office/drawing/2014/main" id="{1CF59DDD-4C22-7C4C-8326-44A8D50233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870433D0-94DC-474A-8043-762A1AC51FF5}" type="slidenum">
              <a:rPr lang="zh-CN" altLang="en-US" smtClean="0"/>
              <a:pPr/>
              <a:t>40</a:t>
            </a:fld>
            <a:endParaRPr lang="en-US" altLang="zh-CN" dirty="0"/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5478307" y="5372487"/>
            <a:ext cx="460555" cy="31134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55600"/>
              </p:ext>
            </p:extLst>
          </p:nvPr>
        </p:nvGraphicFramePr>
        <p:xfrm>
          <a:off x="1751088" y="3526467"/>
          <a:ext cx="5124672" cy="3200400"/>
        </p:xfrm>
        <a:graphic>
          <a:graphicData uri="http://schemas.openxmlformats.org/drawingml/2006/table">
            <a:tbl>
              <a:tblPr/>
              <a:tblGrid>
                <a:gridCol w="45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2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2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58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05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Text Box 102"/>
          <p:cNvSpPr txBox="1">
            <a:spLocks noChangeArrowheads="1"/>
          </p:cNvSpPr>
          <p:nvPr/>
        </p:nvSpPr>
        <p:spPr bwMode="auto">
          <a:xfrm>
            <a:off x="1844523" y="3181257"/>
            <a:ext cx="3101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  <a:endParaRPr lang="en-US" altLang="zh-CN" sz="1800" b="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9" name="Text Box 103"/>
          <p:cNvSpPr txBox="1">
            <a:spLocks noChangeArrowheads="1"/>
          </p:cNvSpPr>
          <p:nvPr/>
        </p:nvSpPr>
        <p:spPr bwMode="auto">
          <a:xfrm>
            <a:off x="1341285" y="6334032"/>
            <a:ext cx="260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i="1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0" name="Text Box 104"/>
          <p:cNvSpPr txBox="1">
            <a:spLocks noChangeArrowheads="1"/>
          </p:cNvSpPr>
          <p:nvPr/>
        </p:nvSpPr>
        <p:spPr bwMode="auto">
          <a:xfrm>
            <a:off x="2382685" y="3181257"/>
            <a:ext cx="240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1800" b="0" baseline="-25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Text Box 105"/>
          <p:cNvSpPr txBox="1">
            <a:spLocks noChangeArrowheads="1"/>
          </p:cNvSpPr>
          <p:nvPr/>
        </p:nvSpPr>
        <p:spPr bwMode="auto">
          <a:xfrm>
            <a:off x="3989860" y="3127302"/>
            <a:ext cx="8026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 smtClean="0">
                <a:ea typeface="宋体" panose="02010600030101010101" pitchFamily="2" charset="-122"/>
              </a:rPr>
              <a:t>j</a:t>
            </a:r>
            <a:r>
              <a:rPr lang="en-US" altLang="zh-CN" sz="2000" b="0" i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0" i="1" dirty="0">
                <a:ea typeface="宋体" panose="02010600030101010101" pitchFamily="2" charset="-122"/>
              </a:rPr>
              <a:t>- </a:t>
            </a:r>
            <a:r>
              <a:rPr lang="en-US" altLang="zh-CN" sz="2000" b="0" i="1" dirty="0" err="1">
                <a:ea typeface="宋体" panose="02010600030101010101" pitchFamily="2" charset="-122"/>
              </a:rPr>
              <a:t>w</a:t>
            </a:r>
            <a:r>
              <a:rPr lang="en-US" altLang="zh-CN" sz="2000" b="0" i="1" baseline="-25000" dirty="0" err="1">
                <a:ea typeface="宋体" panose="02010600030101010101" pitchFamily="2" charset="-122"/>
              </a:rPr>
              <a:t>i</a:t>
            </a:r>
            <a:endParaRPr lang="en-US" altLang="zh-CN" sz="2000" b="0" i="1" baseline="-25000" dirty="0">
              <a:ea typeface="宋体" panose="02010600030101010101" pitchFamily="2" charset="-122"/>
            </a:endParaRPr>
          </a:p>
        </p:txBody>
      </p:sp>
      <p:sp>
        <p:nvSpPr>
          <p:cNvPr id="52" name="Text Box 106"/>
          <p:cNvSpPr txBox="1">
            <a:spLocks noChangeArrowheads="1"/>
          </p:cNvSpPr>
          <p:nvPr/>
        </p:nvSpPr>
        <p:spPr bwMode="auto">
          <a:xfrm>
            <a:off x="6486714" y="3081838"/>
            <a:ext cx="331440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0" i="1" baseline="-25000" dirty="0" smtClean="0">
                <a:ea typeface="宋体" panose="02010600030101010101" pitchFamily="2" charset="-122"/>
              </a:rPr>
              <a:t>C</a:t>
            </a:r>
            <a:endParaRPr lang="en-US" altLang="zh-CN" sz="3200" b="0" i="1" baseline="-25000" dirty="0">
              <a:ea typeface="宋体" panose="02010600030101010101" pitchFamily="2" charset="-122"/>
            </a:endParaRPr>
          </a:p>
        </p:txBody>
      </p:sp>
      <p:sp>
        <p:nvSpPr>
          <p:cNvPr id="53" name="Text Box 107"/>
          <p:cNvSpPr txBox="1">
            <a:spLocks noChangeArrowheads="1"/>
          </p:cNvSpPr>
          <p:nvPr/>
        </p:nvSpPr>
        <p:spPr bwMode="auto">
          <a:xfrm>
            <a:off x="1262705" y="4913190"/>
            <a:ext cx="4840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i="1" dirty="0">
                <a:ea typeface="宋体" panose="02010600030101010101" pitchFamily="2" charset="-122"/>
              </a:rPr>
              <a:t>i</a:t>
            </a:r>
            <a:r>
              <a:rPr lang="en-US" altLang="zh-CN" sz="2000" b="0" dirty="0">
                <a:ea typeface="宋体" panose="02010600030101010101" pitchFamily="2" charset="-122"/>
              </a:rPr>
              <a:t>-1</a:t>
            </a:r>
            <a:endParaRPr lang="en-US" altLang="zh-CN" sz="2000" b="0" baseline="-25000" dirty="0">
              <a:ea typeface="宋体" panose="02010600030101010101" pitchFamily="2" charset="-122"/>
            </a:endParaRPr>
          </a:p>
        </p:txBody>
      </p:sp>
      <p:sp>
        <p:nvSpPr>
          <p:cNvPr id="54" name="Text Box 108"/>
          <p:cNvSpPr txBox="1">
            <a:spLocks noChangeArrowheads="1"/>
          </p:cNvSpPr>
          <p:nvPr/>
        </p:nvSpPr>
        <p:spPr bwMode="auto">
          <a:xfrm>
            <a:off x="1331759" y="3630520"/>
            <a:ext cx="2715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  <a:endParaRPr lang="en-US" altLang="zh-CN" sz="1800" b="0" baseline="-250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55" name="Group 109"/>
          <p:cNvGrpSpPr>
            <a:grpSpLocks/>
          </p:cNvGrpSpPr>
          <p:nvPr/>
        </p:nvGrpSpPr>
        <p:grpSpPr bwMode="auto">
          <a:xfrm>
            <a:off x="2090584" y="4044859"/>
            <a:ext cx="5461441" cy="249724"/>
            <a:chOff x="644" y="1968"/>
            <a:chExt cx="4103" cy="231"/>
          </a:xfrm>
        </p:grpSpPr>
        <p:sp>
          <p:nvSpPr>
            <p:cNvPr id="56" name="Line 110"/>
            <p:cNvSpPr>
              <a:spLocks noChangeShapeType="1"/>
            </p:cNvSpPr>
            <p:nvPr/>
          </p:nvSpPr>
          <p:spPr bwMode="auto">
            <a:xfrm>
              <a:off x="644" y="208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111"/>
            <p:cNvSpPr txBox="1">
              <a:spLocks noChangeArrowheads="1"/>
            </p:cNvSpPr>
            <p:nvPr/>
          </p:nvSpPr>
          <p:spPr bwMode="auto">
            <a:xfrm>
              <a:off x="4399" y="1968"/>
              <a:ext cx="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first</a:t>
              </a:r>
            </a:p>
          </p:txBody>
        </p:sp>
      </p:grpSp>
      <p:sp>
        <p:nvSpPr>
          <p:cNvPr id="58" name="Text Box 116"/>
          <p:cNvSpPr txBox="1">
            <a:spLocks noChangeArrowheads="1"/>
          </p:cNvSpPr>
          <p:nvPr/>
        </p:nvSpPr>
        <p:spPr bwMode="auto">
          <a:xfrm>
            <a:off x="1368273" y="5359307"/>
            <a:ext cx="2129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i="1">
                <a:ea typeface="宋体" panose="02010600030101010101" pitchFamily="2" charset="-122"/>
              </a:rPr>
              <a:t>i</a:t>
            </a:r>
            <a:endParaRPr lang="en-US" altLang="zh-CN" sz="2000" b="0" i="1" baseline="-25000">
              <a:ea typeface="宋体" panose="02010600030101010101" pitchFamily="2" charset="-122"/>
            </a:endParaRPr>
          </a:p>
        </p:txBody>
      </p:sp>
      <p:sp>
        <p:nvSpPr>
          <p:cNvPr id="59" name="Text Box 117"/>
          <p:cNvSpPr txBox="1">
            <a:spLocks noChangeArrowheads="1"/>
          </p:cNvSpPr>
          <p:nvPr/>
        </p:nvSpPr>
        <p:spPr bwMode="auto">
          <a:xfrm>
            <a:off x="5541929" y="3157444"/>
            <a:ext cx="2968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i="1" dirty="0" smtClean="0">
                <a:ea typeface="宋体" panose="02010600030101010101" pitchFamily="2" charset="-122"/>
              </a:rPr>
              <a:t>j</a:t>
            </a:r>
            <a:endParaRPr lang="en-US" altLang="zh-CN" sz="2000" b="0" i="1" baseline="-25000" dirty="0">
              <a:ea typeface="宋体" panose="02010600030101010101" pitchFamily="2" charset="-122"/>
            </a:endParaRPr>
          </a:p>
        </p:txBody>
      </p:sp>
      <p:grpSp>
        <p:nvGrpSpPr>
          <p:cNvPr id="60" name="Group 118"/>
          <p:cNvGrpSpPr>
            <a:grpSpLocks/>
          </p:cNvGrpSpPr>
          <p:nvPr/>
        </p:nvGrpSpPr>
        <p:grpSpPr bwMode="auto">
          <a:xfrm>
            <a:off x="5475803" y="4928174"/>
            <a:ext cx="460555" cy="456206"/>
            <a:chOff x="2932" y="2512"/>
            <a:chExt cx="346" cy="422"/>
          </a:xfrm>
        </p:grpSpPr>
        <p:sp>
          <p:nvSpPr>
            <p:cNvPr id="61" name="Rectangle 119"/>
            <p:cNvSpPr>
              <a:spLocks noChangeArrowheads="1"/>
            </p:cNvSpPr>
            <p:nvPr/>
          </p:nvSpPr>
          <p:spPr bwMode="auto">
            <a:xfrm>
              <a:off x="2932" y="2512"/>
              <a:ext cx="346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Line 120"/>
            <p:cNvSpPr>
              <a:spLocks noChangeShapeType="1"/>
            </p:cNvSpPr>
            <p:nvPr/>
          </p:nvSpPr>
          <p:spPr bwMode="auto">
            <a:xfrm flipH="1" flipV="1">
              <a:off x="3105" y="2660"/>
              <a:ext cx="0" cy="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" name="Group 121"/>
          <p:cNvGrpSpPr>
            <a:grpSpLocks/>
          </p:cNvGrpSpPr>
          <p:nvPr/>
        </p:nvGrpSpPr>
        <p:grpSpPr bwMode="auto">
          <a:xfrm>
            <a:off x="4054442" y="4928174"/>
            <a:ext cx="1635903" cy="439990"/>
            <a:chOff x="1876" y="2518"/>
            <a:chExt cx="1229" cy="407"/>
          </a:xfrm>
        </p:grpSpPr>
        <p:sp>
          <p:nvSpPr>
            <p:cNvPr id="64" name="Rectangle 122"/>
            <p:cNvSpPr>
              <a:spLocks noChangeArrowheads="1"/>
            </p:cNvSpPr>
            <p:nvPr/>
          </p:nvSpPr>
          <p:spPr bwMode="auto">
            <a:xfrm>
              <a:off x="1876" y="2518"/>
              <a:ext cx="355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Line 123"/>
            <p:cNvSpPr>
              <a:spLocks noChangeShapeType="1"/>
            </p:cNvSpPr>
            <p:nvPr/>
          </p:nvSpPr>
          <p:spPr bwMode="auto">
            <a:xfrm flipH="1" flipV="1">
              <a:off x="2043" y="2655"/>
              <a:ext cx="1062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" name="Group 124"/>
          <p:cNvGrpSpPr>
            <a:grpSpLocks/>
          </p:cNvGrpSpPr>
          <p:nvPr/>
        </p:nvGrpSpPr>
        <p:grpSpPr bwMode="auto">
          <a:xfrm>
            <a:off x="2090585" y="4508409"/>
            <a:ext cx="5770252" cy="249724"/>
            <a:chOff x="644" y="2260"/>
            <a:chExt cx="4335" cy="231"/>
          </a:xfrm>
        </p:grpSpPr>
        <p:sp>
          <p:nvSpPr>
            <p:cNvPr id="67" name="Line 125"/>
            <p:cNvSpPr>
              <a:spLocks noChangeShapeType="1"/>
            </p:cNvSpPr>
            <p:nvPr/>
          </p:nvSpPr>
          <p:spPr bwMode="auto">
            <a:xfrm>
              <a:off x="644" y="237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126"/>
            <p:cNvSpPr txBox="1">
              <a:spLocks noChangeArrowheads="1"/>
            </p:cNvSpPr>
            <p:nvPr/>
          </p:nvSpPr>
          <p:spPr bwMode="auto">
            <a:xfrm>
              <a:off x="4399" y="2260"/>
              <a:ext cx="5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second</a:t>
              </a:r>
            </a:p>
          </p:txBody>
        </p:sp>
      </p:grpSp>
      <p:grpSp>
        <p:nvGrpSpPr>
          <p:cNvPr id="69" name="Group 127"/>
          <p:cNvGrpSpPr>
            <a:grpSpLocks/>
          </p:cNvGrpSpPr>
          <p:nvPr/>
        </p:nvGrpSpPr>
        <p:grpSpPr bwMode="auto">
          <a:xfrm>
            <a:off x="2090585" y="5113245"/>
            <a:ext cx="4822520" cy="929710"/>
            <a:chOff x="644" y="2641"/>
            <a:chExt cx="3623" cy="860"/>
          </a:xfrm>
        </p:grpSpPr>
        <p:sp>
          <p:nvSpPr>
            <p:cNvPr id="70" name="Line 128"/>
            <p:cNvSpPr>
              <a:spLocks noChangeShapeType="1"/>
            </p:cNvSpPr>
            <p:nvPr/>
          </p:nvSpPr>
          <p:spPr bwMode="auto">
            <a:xfrm>
              <a:off x="1707" y="2641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29"/>
            <p:cNvSpPr>
              <a:spLocks noChangeShapeType="1"/>
            </p:cNvSpPr>
            <p:nvPr/>
          </p:nvSpPr>
          <p:spPr bwMode="auto">
            <a:xfrm>
              <a:off x="644" y="3501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" name="Rectangle 2">
            <a:extLst>
              <a:ext uri="{FF2B5EF4-FFF2-40B4-BE49-F238E27FC236}">
                <a16:creationId xmlns:a16="http://schemas.microsoft.com/office/drawing/2014/main" id="{8BC5812B-E060-E445-8340-A23D8C608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1575" y="6207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自底向上计算</a:t>
            </a:r>
            <a:r>
              <a:rPr lang="zh-CN" altLang="en-US" dirty="0"/>
              <a:t>最优值</a:t>
            </a:r>
          </a:p>
        </p:txBody>
      </p:sp>
    </p:spTree>
    <p:extLst>
      <p:ext uri="{BB962C8B-B14F-4D97-AF65-F5344CB8AC3E}">
        <p14:creationId xmlns:p14="http://schemas.microsoft.com/office/powerpoint/2010/main" val="4683420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58713E-0D45-8D47-A09F-EC0D5E52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F8E3DD-692F-4DA9-965B-8D7D3452E0A1}" type="slidenum">
              <a:rPr lang="zh-CN" altLang="en-US" smtClean="0"/>
              <a:pPr/>
              <a:t>41</a:t>
            </a:fld>
            <a:endParaRPr lang="en-US" altLang="zh-CN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14BE9995-C83C-034E-BB09-7CEE609A1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042" y="1854636"/>
            <a:ext cx="6625718" cy="4801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/>
              <a:t>输入：物品集合</a:t>
            </a:r>
            <a:r>
              <a:rPr lang="en-US" altLang="zh-CN" dirty="0"/>
              <a:t>{u</a:t>
            </a:r>
            <a:r>
              <a:rPr lang="en-US" altLang="zh-CN" baseline="-25000" dirty="0"/>
              <a:t>1</a:t>
            </a:r>
            <a:r>
              <a:rPr lang="en-US" altLang="zh-CN" dirty="0"/>
              <a:t>,u</a:t>
            </a:r>
            <a:r>
              <a:rPr lang="en-US" altLang="zh-CN" baseline="-25000" dirty="0"/>
              <a:t>2</a:t>
            </a:r>
            <a:r>
              <a:rPr lang="en-US" altLang="zh-CN" dirty="0"/>
              <a:t>,…,u</a:t>
            </a:r>
            <a:r>
              <a:rPr lang="en-US" altLang="zh-CN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，重量分别为</a:t>
            </a:r>
            <a:r>
              <a:rPr lang="en-US" altLang="zh-CN" dirty="0"/>
              <a:t>w</a:t>
            </a:r>
            <a:r>
              <a:rPr lang="en-US" altLang="zh-CN" baseline="-25000" dirty="0"/>
              <a:t>1</a:t>
            </a:r>
            <a:r>
              <a:rPr lang="en-US" altLang="zh-CN" dirty="0"/>
              <a:t>, w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n</a:t>
            </a:r>
            <a:r>
              <a:rPr lang="zh-CN" altLang="en-US" dirty="0"/>
              <a:t>，价值分</a:t>
            </a:r>
          </a:p>
          <a:p>
            <a:r>
              <a:rPr lang="zh-CN" altLang="en-US" dirty="0"/>
              <a:t>            别为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,v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n</a:t>
            </a:r>
            <a:r>
              <a:rPr lang="en-US" altLang="zh-CN" dirty="0"/>
              <a:t>, </a:t>
            </a:r>
            <a:r>
              <a:rPr lang="zh-CN" altLang="en-US" dirty="0"/>
              <a:t>承重量为</a:t>
            </a:r>
            <a:r>
              <a:rPr lang="en-US" altLang="zh-CN" dirty="0"/>
              <a:t>C</a:t>
            </a:r>
            <a:r>
              <a:rPr lang="zh-CN" altLang="en-US" dirty="0"/>
              <a:t>的背包</a:t>
            </a:r>
          </a:p>
          <a:p>
            <a:r>
              <a:rPr lang="zh-CN" altLang="en-US" dirty="0"/>
              <a:t>输出：背包所能装物品的最大价值</a:t>
            </a:r>
          </a:p>
          <a:p>
            <a:r>
              <a:rPr lang="en-US" altLang="zh-CN" dirty="0"/>
              <a:t>1. for i←0 to n</a:t>
            </a:r>
          </a:p>
          <a:p>
            <a:r>
              <a:rPr lang="en-US" altLang="zh-CN" dirty="0"/>
              <a:t>2.  V[i,0] ←0</a:t>
            </a:r>
          </a:p>
          <a:p>
            <a:r>
              <a:rPr lang="en-US" altLang="zh-CN" dirty="0"/>
              <a:t>3. end for</a:t>
            </a:r>
          </a:p>
          <a:p>
            <a:r>
              <a:rPr lang="en-US" altLang="zh-CN" dirty="0"/>
              <a:t>4. for j←0 to C</a:t>
            </a:r>
          </a:p>
          <a:p>
            <a:r>
              <a:rPr lang="en-US" altLang="zh-CN" dirty="0"/>
              <a:t>5.  V[0,j] ←0</a:t>
            </a:r>
          </a:p>
          <a:p>
            <a:r>
              <a:rPr lang="en-US" altLang="zh-CN" dirty="0"/>
              <a:t>6. end for</a:t>
            </a:r>
          </a:p>
          <a:p>
            <a:r>
              <a:rPr lang="en-US" altLang="zh-CN" dirty="0"/>
              <a:t>7. for i←1 to n //</a:t>
            </a:r>
            <a:r>
              <a:rPr lang="zh-CN" altLang="en-US" b="1" dirty="0">
                <a:solidFill>
                  <a:srgbClr val="00B050"/>
                </a:solidFill>
              </a:rPr>
              <a:t>前</a:t>
            </a:r>
            <a:r>
              <a:rPr lang="en-US" altLang="zh-CN" b="1" dirty="0" err="1">
                <a:solidFill>
                  <a:srgbClr val="00B050"/>
                </a:solidFill>
              </a:rPr>
              <a:t>i</a:t>
            </a:r>
            <a:r>
              <a:rPr lang="zh-CN" altLang="en-US" b="1" dirty="0">
                <a:solidFill>
                  <a:srgbClr val="00B050"/>
                </a:solidFill>
              </a:rPr>
              <a:t>个物品</a:t>
            </a:r>
          </a:p>
          <a:p>
            <a:r>
              <a:rPr lang="en-US" altLang="zh-CN" dirty="0"/>
              <a:t>8.   for j←1 to C //</a:t>
            </a:r>
            <a:r>
              <a:rPr lang="zh-CN" altLang="en-US" dirty="0">
                <a:latin typeface="Arial" panose="020B0604020202020204" pitchFamily="34" charset="0"/>
              </a:rPr>
              <a:t>承重量</a:t>
            </a:r>
            <a:r>
              <a:rPr lang="en-US" altLang="zh-CN" dirty="0"/>
              <a:t>C</a:t>
            </a:r>
            <a:r>
              <a:rPr lang="zh-CN" altLang="en-US" dirty="0"/>
              <a:t>与物品重量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i</a:t>
            </a:r>
            <a:r>
              <a:rPr lang="zh-CN" altLang="en-US" dirty="0"/>
              <a:t>均为整数，故</a:t>
            </a:r>
            <a:r>
              <a:rPr lang="en-US" altLang="zh-CN" dirty="0"/>
              <a:t>j</a:t>
            </a:r>
            <a:r>
              <a:rPr lang="zh-CN" altLang="en-US" dirty="0"/>
              <a:t>为整数</a:t>
            </a:r>
          </a:p>
          <a:p>
            <a:r>
              <a:rPr lang="en-US" altLang="zh-CN" dirty="0"/>
              <a:t>9.       V[</a:t>
            </a:r>
            <a:r>
              <a:rPr lang="en-US" altLang="zh-CN" dirty="0" err="1"/>
              <a:t>i,j</a:t>
            </a:r>
            <a:r>
              <a:rPr lang="en-US" altLang="zh-CN" dirty="0"/>
              <a:t>] ← V[i-1,j]</a:t>
            </a:r>
          </a:p>
          <a:p>
            <a:r>
              <a:rPr lang="en-US" altLang="zh-CN" dirty="0"/>
              <a:t>10.     if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i</a:t>
            </a:r>
            <a:r>
              <a:rPr lang="en-US" altLang="zh-CN" dirty="0"/>
              <a:t>≤ j then V[</a:t>
            </a:r>
            <a:r>
              <a:rPr lang="en-US" altLang="zh-CN" dirty="0" err="1"/>
              <a:t>i,j</a:t>
            </a:r>
            <a:r>
              <a:rPr lang="en-US" altLang="zh-CN" dirty="0"/>
              <a:t>] ←max{ V[</a:t>
            </a:r>
            <a:r>
              <a:rPr lang="en-US" altLang="zh-CN" dirty="0" err="1"/>
              <a:t>i,j</a:t>
            </a:r>
            <a:r>
              <a:rPr lang="en-US" altLang="zh-CN" dirty="0"/>
              <a:t>], V[i-1,j-w</a:t>
            </a:r>
            <a:r>
              <a:rPr lang="en-US" altLang="zh-CN" baseline="-25000" dirty="0"/>
              <a:t>i</a:t>
            </a:r>
            <a:r>
              <a:rPr lang="en-US" altLang="zh-CN" dirty="0"/>
              <a:t>]+v</a:t>
            </a:r>
            <a:r>
              <a:rPr lang="en-US" altLang="zh-CN" baseline="-25000" dirty="0"/>
              <a:t>i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11.     end if</a:t>
            </a:r>
          </a:p>
          <a:p>
            <a:r>
              <a:rPr lang="en-US" altLang="zh-CN" dirty="0"/>
              <a:t>12.  end for</a:t>
            </a:r>
          </a:p>
          <a:p>
            <a:r>
              <a:rPr lang="en-US" altLang="zh-CN" dirty="0"/>
              <a:t>13. end for</a:t>
            </a:r>
          </a:p>
          <a:p>
            <a:r>
              <a:rPr lang="en-US" altLang="zh-CN" dirty="0"/>
              <a:t>14. return V[</a:t>
            </a:r>
            <a:r>
              <a:rPr lang="en-US" altLang="zh-CN" dirty="0" err="1"/>
              <a:t>n,C</a:t>
            </a:r>
            <a:r>
              <a:rPr lang="en-US" altLang="zh-CN" dirty="0"/>
              <a:t>]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3CBDB102-35A2-8E4E-ABA1-C4C223C218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642930"/>
              </p:ext>
            </p:extLst>
          </p:nvPr>
        </p:nvGraphicFramePr>
        <p:xfrm>
          <a:off x="175227" y="4392168"/>
          <a:ext cx="1373157" cy="313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64" name="Equation" r:id="rId4" imgW="20485100" imgH="4686300" progId="Equation.DSMT4">
                  <p:embed/>
                </p:oleObj>
              </mc:Choice>
              <mc:Fallback>
                <p:oleObj name="Equation" r:id="rId4" imgW="20485100" imgH="468630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3CBDB102-35A2-8E4E-ABA1-C4C223C218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27" y="4392168"/>
                        <a:ext cx="1373157" cy="313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67B7739-0FDF-724F-B246-D8BBCCFCE65A}"/>
              </a:ext>
            </a:extLst>
          </p:cNvPr>
          <p:cNvSpPr/>
          <p:nvPr/>
        </p:nvSpPr>
        <p:spPr>
          <a:xfrm>
            <a:off x="1765495" y="2763055"/>
            <a:ext cx="1717791" cy="81551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BB08EA6-2800-BF4E-828D-93AEB90A44E0}"/>
              </a:ext>
            </a:extLst>
          </p:cNvPr>
          <p:cNvSpPr/>
          <p:nvPr/>
        </p:nvSpPr>
        <p:spPr>
          <a:xfrm>
            <a:off x="3536994" y="3086098"/>
            <a:ext cx="586605" cy="2306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DA0A9-4768-024F-923E-40A8D2C7E464}"/>
              </a:ext>
            </a:extLst>
          </p:cNvPr>
          <p:cNvSpPr txBox="1"/>
          <p:nvPr/>
        </p:nvSpPr>
        <p:spPr>
          <a:xfrm>
            <a:off x="3864179" y="2963961"/>
            <a:ext cx="1994446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CN" b="1" dirty="0">
                <a:solidFill>
                  <a:srgbClr val="FF0000"/>
                </a:solidFill>
              </a:rPr>
              <a:t>背包容量</a:t>
            </a:r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en-CN" b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EF4773E-50DD-C245-97EA-0843875FD36F}"/>
              </a:ext>
            </a:extLst>
          </p:cNvPr>
          <p:cNvSpPr/>
          <p:nvPr/>
        </p:nvSpPr>
        <p:spPr>
          <a:xfrm>
            <a:off x="1739556" y="3578571"/>
            <a:ext cx="1743730" cy="829634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8FDB2CE-1A45-2543-BDD1-7D4066C0002E}"/>
              </a:ext>
            </a:extLst>
          </p:cNvPr>
          <p:cNvSpPr/>
          <p:nvPr/>
        </p:nvSpPr>
        <p:spPr>
          <a:xfrm>
            <a:off x="3474201" y="3927923"/>
            <a:ext cx="586605" cy="23069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7D3478-8E79-0D43-AB1F-AF105CEEC59B}"/>
              </a:ext>
            </a:extLst>
          </p:cNvPr>
          <p:cNvSpPr txBox="1"/>
          <p:nvPr/>
        </p:nvSpPr>
        <p:spPr>
          <a:xfrm>
            <a:off x="3864179" y="3798083"/>
            <a:ext cx="1519994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CN" b="1" dirty="0">
                <a:solidFill>
                  <a:srgbClr val="0070C0"/>
                </a:solidFill>
              </a:rPr>
              <a:t>没有</a:t>
            </a:r>
            <a:r>
              <a:rPr lang="zh-CN" altLang="en-US" b="1" dirty="0" smtClean="0">
                <a:solidFill>
                  <a:srgbClr val="0070C0"/>
                </a:solidFill>
              </a:rPr>
              <a:t>物品</a:t>
            </a:r>
            <a:endParaRPr lang="en-CN" b="1" dirty="0">
              <a:solidFill>
                <a:srgbClr val="0070C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7DF0633-C8EC-4640-9563-776B176BAD98}"/>
              </a:ext>
            </a:extLst>
          </p:cNvPr>
          <p:cNvSpPr/>
          <p:nvPr/>
        </p:nvSpPr>
        <p:spPr>
          <a:xfrm>
            <a:off x="1739557" y="4420396"/>
            <a:ext cx="6294971" cy="1864677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CEC30CC-6677-EA44-A6FC-B603326E7023}"/>
              </a:ext>
            </a:extLst>
          </p:cNvPr>
          <p:cNvSpPr txBox="1">
            <a:spLocks/>
          </p:cNvSpPr>
          <p:nvPr/>
        </p:nvSpPr>
        <p:spPr>
          <a:xfrm>
            <a:off x="1138746" y="857250"/>
            <a:ext cx="7793037" cy="14620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kern="0" dirty="0"/>
              <a:t>动态规划算法 </a:t>
            </a:r>
            <a:endParaRPr lang="en-CN" kern="0" dirty="0"/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1424576D-D4C1-1146-AB49-49D3E12D8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870433D0-94DC-474A-8043-762A1AC51FF5}" type="slidenum">
              <a:rPr lang="zh-CN" altLang="en-US" smtClean="0"/>
              <a:pPr/>
              <a:t>41</a:t>
            </a:fld>
            <a:endParaRPr lang="en-US" altLang="zh-CN" dirty="0"/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477D3478-8E79-0D43-AB1F-AF105CEEC59B}"/>
              </a:ext>
            </a:extLst>
          </p:cNvPr>
          <p:cNvSpPr txBox="1"/>
          <p:nvPr/>
        </p:nvSpPr>
        <p:spPr>
          <a:xfrm>
            <a:off x="6208689" y="3939051"/>
            <a:ext cx="1651634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 smtClean="0"/>
              <a:t>自底向上计算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2460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1E890097-300F-2246-BCD5-9AE87154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时间复杂度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2" name="Content Placeholder 2">
                <a:extLst>
                  <a:ext uri="{FF2B5EF4-FFF2-40B4-BE49-F238E27FC236}">
                    <a16:creationId xmlns:a16="http://schemas.microsoft.com/office/drawing/2014/main" id="{2613DB77-8578-0646-8BDB-752DA68D3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8513" y="2017713"/>
                <a:ext cx="8145462" cy="4114800"/>
              </a:xfrm>
            </p:spPr>
            <p:txBody>
              <a:bodyPr/>
              <a:lstStyle/>
              <a:p>
                <a:r>
                  <a:rPr lang="zh-CN" altLang="en-US" dirty="0"/>
                  <a:t>算法运算量对于输入规模不是多项式的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C</a:t>
                </a:r>
                <a:r>
                  <a:rPr lang="ja-JP" altLang="en-US"/>
                  <a:t>的值是根据输入规模指数变化的</a:t>
                </a:r>
                <a:endParaRPr lang="en-US" altLang="ja-JP" dirty="0"/>
              </a:p>
              <a:p>
                <a:pPr lvl="1"/>
                <a:r>
                  <a:rPr lang="en-US" altLang="ja-JP" kern="1200" dirty="0">
                    <a:latin typeface="Arial" charset="0"/>
                    <a:cs typeface="SimSun" panose="02010600030101010101" pitchFamily="2" charset="-122"/>
                  </a:rPr>
                  <a:t>C</a:t>
                </a:r>
                <a:r>
                  <a:rPr lang="ja-JP" altLang="en-US" kern="1200">
                    <a:latin typeface="Arial" charset="0"/>
                    <a:cs typeface="SimSun" panose="02010600030101010101" pitchFamily="2" charset="-122"/>
                  </a:rPr>
                  <a:t>不可能通过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 kern="1200" smtClean="0">
                            <a:latin typeface="Cambria Math" panose="02040503050406030204" pitchFamily="18" charset="0"/>
                            <a:cs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ja-JP" i="1" kern="1200" smtClean="0">
                                <a:latin typeface="Cambria Math" panose="02040503050406030204" pitchFamily="18" charset="0"/>
                                <a:cs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0" kern="1200" smtClean="0">
                                <a:latin typeface="Cambria Math" panose="02040503050406030204" pitchFamily="18" charset="0"/>
                                <a:cs typeface="SimSun" panose="02010600030101010101" pitchFamily="2" charset="-12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kern="1200" smtClean="0">
                                <a:latin typeface="Cambria Math" panose="02040503050406030204" pitchFamily="18" charset="0"/>
                                <a:cs typeface="SimSun" panose="02010600030101010101" pitchFamily="2" charset="-122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altLang="ja-JP" i="1" kern="1200">
                            <a:latin typeface="Cambria Math" panose="02040503050406030204" pitchFamily="18" charset="0"/>
                            <a:cs typeface="SimSun" panose="02010600030101010101" pitchFamily="2" charset="-122"/>
                          </a:rPr>
                          <m:t>C</m:t>
                        </m:r>
                      </m:e>
                    </m:func>
                  </m:oMath>
                </a14:m>
                <a:r>
                  <a:rPr lang="ja-JP" altLang="en-US" kern="1200">
                    <a:latin typeface="Arial" charset="0"/>
                    <a:cs typeface="SimSun" panose="02010600030101010101" pitchFamily="2" charset="-122"/>
                  </a:rPr>
                  <a:t>的多项式函数控制</a:t>
                </a:r>
                <a:endParaRPr lang="en-US" altLang="zh-CN" dirty="0"/>
              </a:p>
              <a:p>
                <a:r>
                  <a:rPr lang="ja-JP" altLang="en-US"/>
                  <a:t>这种和参数的取值而不是参数的规模成多项式关系的算法，叫做</a:t>
                </a:r>
                <a:r>
                  <a:rPr lang="ja-JP" altLang="en-US">
                    <a:solidFill>
                      <a:srgbClr val="FF0000"/>
                    </a:solidFill>
                  </a:rPr>
                  <a:t>伪多项式时间算法</a:t>
                </a:r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802" name="Content Placeholder 2">
                <a:extLst>
                  <a:ext uri="{FF2B5EF4-FFF2-40B4-BE49-F238E27FC236}">
                    <a16:creationId xmlns:a16="http://schemas.microsoft.com/office/drawing/2014/main" id="{2613DB77-8578-0646-8BDB-752DA68D3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8513" y="2017713"/>
                <a:ext cx="8145462" cy="4114800"/>
              </a:xfrm>
              <a:blipFill>
                <a:blip r:embed="rId3"/>
                <a:stretch>
                  <a:fillRect l="-467" t="-215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141C18C6-D1FE-0A4A-96F3-C2D5ADA137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06D75D-7163-5844-9B74-34FF0CE2437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8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FD9D730-68D4-754F-B1A0-54EBC2C850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F8E3DD-692F-4DA9-965B-8D7D3452E0A1}" type="slidenum">
              <a:rPr lang="zh-CN" altLang="en-US" smtClean="0"/>
              <a:pPr/>
              <a:t>43</a:t>
            </a:fld>
            <a:endParaRPr lang="en-US" altLang="zh-CN" dirty="0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EF6B582-37FC-EF49-9203-F6991231D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870433D0-94DC-474A-8043-762A1AC51FF5}" type="slidenum">
              <a:rPr lang="zh-CN" altLang="en-US" smtClean="0"/>
              <a:pPr/>
              <a:t>43</a:t>
            </a:fld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499F-E387-184A-A615-E3E4CCFCECB2}"/>
              </a:ext>
            </a:extLst>
          </p:cNvPr>
          <p:cNvSpPr txBox="1">
            <a:spLocks/>
          </p:cNvSpPr>
          <p:nvPr/>
        </p:nvSpPr>
        <p:spPr>
          <a:xfrm>
            <a:off x="7461968" y="5561840"/>
            <a:ext cx="360045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7A79BA-6A57-B348-ACD3-EF64915C5E95}" type="slidenum">
              <a:rPr lang="zh-CN" altLang="en-US" sz="825" b="1">
                <a:solidFill>
                  <a:schemeClr val="bg1"/>
                </a:solidFill>
              </a:rPr>
              <a:pPr/>
              <a:t>43</a:t>
            </a:fld>
            <a:endParaRPr lang="en-US" altLang="zh-CN" sz="825" b="1" dirty="0">
              <a:solidFill>
                <a:schemeClr val="bg1"/>
              </a:solidFill>
            </a:endParaRPr>
          </a:p>
        </p:txBody>
      </p:sp>
      <p:sp>
        <p:nvSpPr>
          <p:cNvPr id="5" name="Text Box 63">
            <a:extLst>
              <a:ext uri="{FF2B5EF4-FFF2-40B4-BE49-F238E27FC236}">
                <a16:creationId xmlns:a16="http://schemas.microsoft.com/office/drawing/2014/main" id="{3F296730-17C3-DB4F-854A-618C030DD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146" y="3496866"/>
            <a:ext cx="228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0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1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2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3</a:t>
            </a:r>
          </a:p>
          <a:p>
            <a:pPr>
              <a:spcBef>
                <a:spcPct val="50000"/>
              </a:spcBef>
              <a:defRPr/>
            </a:pPr>
            <a:endParaRPr lang="en-US" altLang="zh-CN" dirty="0">
              <a:latin typeface="Times New Roman" charset="0"/>
              <a:ea typeface="SimSun" charset="-122"/>
            </a:endParaRPr>
          </a:p>
        </p:txBody>
      </p:sp>
      <p:sp>
        <p:nvSpPr>
          <p:cNvPr id="7" name="Freeform 74">
            <a:extLst>
              <a:ext uri="{FF2B5EF4-FFF2-40B4-BE49-F238E27FC236}">
                <a16:creationId xmlns:a16="http://schemas.microsoft.com/office/drawing/2014/main" id="{03F63A88-DB12-3740-B84C-39864C0AE840}"/>
              </a:ext>
            </a:extLst>
          </p:cNvPr>
          <p:cNvSpPr>
            <a:spLocks/>
          </p:cNvSpPr>
          <p:nvPr/>
        </p:nvSpPr>
        <p:spPr bwMode="auto">
          <a:xfrm>
            <a:off x="5473434" y="4886411"/>
            <a:ext cx="793439" cy="812351"/>
          </a:xfrm>
          <a:custGeom>
            <a:avLst/>
            <a:gdLst>
              <a:gd name="T0" fmla="*/ 0 w 836"/>
              <a:gd name="T1" fmla="*/ 1446213 h 911"/>
              <a:gd name="T2" fmla="*/ 684213 w 836"/>
              <a:gd name="T3" fmla="*/ 1063625 h 911"/>
              <a:gd name="T4" fmla="*/ 1296988 w 836"/>
              <a:gd name="T5" fmla="*/ 411163 h 911"/>
              <a:gd name="T6" fmla="*/ 863600 w 836"/>
              <a:gd name="T7" fmla="*/ 0 h 9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6" h="911">
                <a:moveTo>
                  <a:pt x="0" y="911"/>
                </a:moveTo>
                <a:cubicBezTo>
                  <a:pt x="72" y="871"/>
                  <a:pt x="295" y="779"/>
                  <a:pt x="431" y="670"/>
                </a:cubicBezTo>
                <a:cubicBezTo>
                  <a:pt x="567" y="561"/>
                  <a:pt x="798" y="371"/>
                  <a:pt x="817" y="259"/>
                </a:cubicBezTo>
                <a:cubicBezTo>
                  <a:pt x="836" y="147"/>
                  <a:pt x="601" y="54"/>
                  <a:pt x="54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graphicFrame>
        <p:nvGraphicFramePr>
          <p:cNvPr id="8" name="Group 130">
            <a:extLst>
              <a:ext uri="{FF2B5EF4-FFF2-40B4-BE49-F238E27FC236}">
                <a16:creationId xmlns:a16="http://schemas.microsoft.com/office/drawing/2014/main" id="{E2174582-898E-A947-B040-36DA7B4FF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119925"/>
              </p:ext>
            </p:extLst>
          </p:nvPr>
        </p:nvGraphicFramePr>
        <p:xfrm>
          <a:off x="1502958" y="3413822"/>
          <a:ext cx="4840819" cy="1641624"/>
        </p:xfrm>
        <a:graphic>
          <a:graphicData uri="http://schemas.openxmlformats.org/drawingml/2006/table">
            <a:tbl>
              <a:tblPr/>
              <a:tblGrid>
                <a:gridCol w="824171">
                  <a:extLst>
                    <a:ext uri="{9D8B030D-6E8A-4147-A177-3AD203B41FA5}">
                      <a16:colId xmlns:a16="http://schemas.microsoft.com/office/drawing/2014/main" val="1518329820"/>
                    </a:ext>
                  </a:extLst>
                </a:gridCol>
                <a:gridCol w="833644">
                  <a:extLst>
                    <a:ext uri="{9D8B030D-6E8A-4147-A177-3AD203B41FA5}">
                      <a16:colId xmlns:a16="http://schemas.microsoft.com/office/drawing/2014/main" val="3837180922"/>
                    </a:ext>
                  </a:extLst>
                </a:gridCol>
                <a:gridCol w="833644">
                  <a:extLst>
                    <a:ext uri="{9D8B030D-6E8A-4147-A177-3AD203B41FA5}">
                      <a16:colId xmlns:a16="http://schemas.microsoft.com/office/drawing/2014/main" val="785983863"/>
                    </a:ext>
                  </a:extLst>
                </a:gridCol>
                <a:gridCol w="906767">
                  <a:extLst>
                    <a:ext uri="{9D8B030D-6E8A-4147-A177-3AD203B41FA5}">
                      <a16:colId xmlns:a16="http://schemas.microsoft.com/office/drawing/2014/main" val="2878698302"/>
                    </a:ext>
                  </a:extLst>
                </a:gridCol>
                <a:gridCol w="684735">
                  <a:extLst>
                    <a:ext uri="{9D8B030D-6E8A-4147-A177-3AD203B41FA5}">
                      <a16:colId xmlns:a16="http://schemas.microsoft.com/office/drawing/2014/main" val="3830839133"/>
                    </a:ext>
                  </a:extLst>
                </a:gridCol>
                <a:gridCol w="757858">
                  <a:extLst>
                    <a:ext uri="{9D8B030D-6E8A-4147-A177-3AD203B41FA5}">
                      <a16:colId xmlns:a16="http://schemas.microsoft.com/office/drawing/2014/main" val="193854302"/>
                    </a:ext>
                  </a:extLst>
                </a:gridCol>
              </a:tblGrid>
              <a:tr h="4104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807807"/>
                  </a:ext>
                </a:extLst>
              </a:tr>
              <a:tr h="4104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620553"/>
                  </a:ext>
                </a:extLst>
              </a:tr>
              <a:tr h="4104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302908"/>
                  </a:ext>
                </a:extLst>
              </a:tr>
              <a:tr h="4104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705776"/>
                  </a:ext>
                </a:extLst>
              </a:tr>
            </a:tbl>
          </a:graphicData>
        </a:graphic>
      </p:graphicFrame>
      <p:sp>
        <p:nvSpPr>
          <p:cNvPr id="10" name="Text Box 65">
            <a:extLst>
              <a:ext uri="{FF2B5EF4-FFF2-40B4-BE49-F238E27FC236}">
                <a16:creationId xmlns:a16="http://schemas.microsoft.com/office/drawing/2014/main" id="{D74B134C-D81D-A34E-BC17-CADFF57F4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559" y="3433224"/>
            <a:ext cx="20695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0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0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0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0</a:t>
            </a:r>
          </a:p>
          <a:p>
            <a:pPr>
              <a:spcBef>
                <a:spcPct val="50000"/>
              </a:spcBef>
              <a:defRPr/>
            </a:pPr>
            <a:endParaRPr lang="en-US" altLang="zh-CN" dirty="0">
              <a:latin typeface="Times New Roman" charset="0"/>
              <a:ea typeface="SimSun" charset="-122"/>
            </a:endParaRPr>
          </a:p>
        </p:txBody>
      </p:sp>
      <p:sp>
        <p:nvSpPr>
          <p:cNvPr id="11" name="Text Box 133">
            <a:extLst>
              <a:ext uri="{FF2B5EF4-FFF2-40B4-BE49-F238E27FC236}">
                <a16:creationId xmlns:a16="http://schemas.microsoft.com/office/drawing/2014/main" id="{A304743D-D1DD-054B-9439-272663B96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1759" y="4650283"/>
            <a:ext cx="4335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   6           </a:t>
            </a:r>
            <a:r>
              <a:rPr lang="zh-CN" altLang="en-US" dirty="0">
                <a:latin typeface="Times New Roman" charset="0"/>
                <a:ea typeface="SimSun" charset="-122"/>
              </a:rPr>
              <a:t> </a:t>
            </a:r>
            <a:r>
              <a:rPr lang="en-US" altLang="zh-CN" dirty="0">
                <a:latin typeface="Times New Roman" charset="0"/>
                <a:ea typeface="SimSun" charset="-122"/>
              </a:rPr>
              <a:t>10        </a:t>
            </a:r>
            <a:r>
              <a:rPr lang="zh-CN" altLang="en-US" dirty="0">
                <a:latin typeface="Times New Roman" charset="0"/>
                <a:ea typeface="SimSun" charset="-122"/>
              </a:rPr>
              <a:t>   </a:t>
            </a:r>
            <a:r>
              <a:rPr lang="en-US" altLang="zh-CN" dirty="0">
                <a:latin typeface="Times New Roman" charset="0"/>
                <a:ea typeface="SimSun" charset="-122"/>
              </a:rPr>
              <a:t>16     </a:t>
            </a:r>
            <a:r>
              <a:rPr lang="zh-CN" altLang="en-US" dirty="0">
                <a:latin typeface="Times New Roman" charset="0"/>
                <a:ea typeface="SimSun" charset="-122"/>
              </a:rPr>
              <a:t>     </a:t>
            </a:r>
            <a:r>
              <a:rPr lang="en-US" altLang="zh-CN" dirty="0">
                <a:latin typeface="Times New Roman" charset="0"/>
                <a:ea typeface="SimSun" charset="-122"/>
              </a:rPr>
              <a:t>16         </a:t>
            </a:r>
            <a:r>
              <a:rPr lang="zh-CN" altLang="en-US" dirty="0">
                <a:latin typeface="Times New Roman" charset="0"/>
                <a:ea typeface="SimSun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19</a:t>
            </a:r>
            <a:r>
              <a:rPr lang="en-US" altLang="zh-CN" dirty="0">
                <a:latin typeface="Times New Roman" charset="0"/>
                <a:ea typeface="SimSun" charset="-122"/>
              </a:rPr>
              <a:t>            </a:t>
            </a:r>
          </a:p>
        </p:txBody>
      </p:sp>
      <p:pic>
        <p:nvPicPr>
          <p:cNvPr id="12" name="Picture 24">
            <a:extLst>
              <a:ext uri="{FF2B5EF4-FFF2-40B4-BE49-F238E27FC236}">
                <a16:creationId xmlns:a16="http://schemas.microsoft.com/office/drawing/2014/main" id="{27DA172D-E8F9-C343-BC5F-F8BA028B4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728" y="3696829"/>
            <a:ext cx="748640" cy="748640"/>
          </a:xfrm>
          <a:prstGeom prst="rect">
            <a:avLst/>
          </a:prstGeom>
        </p:spPr>
      </p:pic>
      <p:pic>
        <p:nvPicPr>
          <p:cNvPr id="13" name="Picture 25">
            <a:extLst>
              <a:ext uri="{FF2B5EF4-FFF2-40B4-BE49-F238E27FC236}">
                <a16:creationId xmlns:a16="http://schemas.microsoft.com/office/drawing/2014/main" id="{F0B31AE2-2F20-F044-9AE6-531F1A429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051" y="5352847"/>
            <a:ext cx="513404" cy="341020"/>
          </a:xfrm>
          <a:prstGeom prst="rect">
            <a:avLst/>
          </a:prstGeom>
        </p:spPr>
      </p:pic>
      <p:sp>
        <p:nvSpPr>
          <p:cNvPr id="14" name="TextBox 26">
            <a:extLst>
              <a:ext uri="{FF2B5EF4-FFF2-40B4-BE49-F238E27FC236}">
                <a16:creationId xmlns:a16="http://schemas.microsoft.com/office/drawing/2014/main" id="{C0032019-BF4B-6740-8D7D-BC70C4F0330D}"/>
              </a:ext>
            </a:extLst>
          </p:cNvPr>
          <p:cNvSpPr txBox="1"/>
          <p:nvPr/>
        </p:nvSpPr>
        <p:spPr>
          <a:xfrm>
            <a:off x="8406899" y="4518037"/>
            <a:ext cx="79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公斤</a:t>
            </a:r>
            <a:endParaRPr lang="en-CN" dirty="0"/>
          </a:p>
        </p:txBody>
      </p:sp>
      <p:sp>
        <p:nvSpPr>
          <p:cNvPr id="15" name="TextBox 27">
            <a:extLst>
              <a:ext uri="{FF2B5EF4-FFF2-40B4-BE49-F238E27FC236}">
                <a16:creationId xmlns:a16="http://schemas.microsoft.com/office/drawing/2014/main" id="{E21B6829-785F-BA4A-AB64-019459D2F53F}"/>
              </a:ext>
            </a:extLst>
          </p:cNvPr>
          <p:cNvSpPr txBox="1"/>
          <p:nvPr/>
        </p:nvSpPr>
        <p:spPr>
          <a:xfrm>
            <a:off x="7454294" y="4070220"/>
            <a:ext cx="1354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公斤</a:t>
            </a:r>
            <a:endParaRPr lang="en-US" altLang="zh-CN" dirty="0"/>
          </a:p>
          <a:p>
            <a:r>
              <a:rPr lang="en-US" altLang="zh-CN" dirty="0"/>
              <a:t>$10000</a:t>
            </a:r>
            <a:endParaRPr lang="en-CN" dirty="0"/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01BEFD82-5178-2840-B20E-89BA3FD6DB33}"/>
              </a:ext>
            </a:extLst>
          </p:cNvPr>
          <p:cNvSpPr txBox="1"/>
          <p:nvPr/>
        </p:nvSpPr>
        <p:spPr>
          <a:xfrm>
            <a:off x="7459056" y="5233670"/>
            <a:ext cx="860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公斤</a:t>
            </a:r>
            <a:endParaRPr lang="en-US" altLang="zh-CN" dirty="0"/>
          </a:p>
          <a:p>
            <a:r>
              <a:rPr lang="en-US" altLang="zh-CN" dirty="0"/>
              <a:t>$9000</a:t>
            </a:r>
            <a:endParaRPr lang="en-CN" dirty="0"/>
          </a:p>
        </p:txBody>
      </p:sp>
      <p:pic>
        <p:nvPicPr>
          <p:cNvPr id="17" name="Picture 29">
            <a:extLst>
              <a:ext uri="{FF2B5EF4-FFF2-40B4-BE49-F238E27FC236}">
                <a16:creationId xmlns:a16="http://schemas.microsoft.com/office/drawing/2014/main" id="{2A66FE8F-A910-A842-A5DD-5B4980B38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403" y="3163492"/>
            <a:ext cx="607279" cy="481967"/>
          </a:xfrm>
          <a:prstGeom prst="rect">
            <a:avLst/>
          </a:prstGeom>
        </p:spPr>
      </p:pic>
      <p:sp>
        <p:nvSpPr>
          <p:cNvPr id="18" name="Rectangle 137">
            <a:extLst>
              <a:ext uri="{FF2B5EF4-FFF2-40B4-BE49-F238E27FC236}">
                <a16:creationId xmlns:a16="http://schemas.microsoft.com/office/drawing/2014/main" id="{816FCADC-00B3-8E4B-9EE6-9AFFBF172157}"/>
              </a:ext>
            </a:extLst>
          </p:cNvPr>
          <p:cNvSpPr txBox="1">
            <a:spLocks noChangeArrowheads="1"/>
          </p:cNvSpPr>
          <p:nvPr/>
        </p:nvSpPr>
        <p:spPr>
          <a:xfrm>
            <a:off x="616458" y="1980419"/>
            <a:ext cx="8131366" cy="921308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 smtClean="0">
                <a:latin typeface="+mn-ea"/>
              </a:rPr>
              <a:t>例子：背包</a:t>
            </a:r>
            <a:r>
              <a:rPr lang="zh-CN" altLang="en-US" sz="2000" dirty="0">
                <a:latin typeface="+mn-ea"/>
              </a:rPr>
              <a:t>的承重量为</a:t>
            </a:r>
            <a:r>
              <a:rPr lang="en-US" altLang="zh-CN" sz="2000" dirty="0">
                <a:latin typeface="+mn-ea"/>
              </a:rPr>
              <a:t>C=5</a:t>
            </a:r>
            <a:r>
              <a:rPr lang="zh-CN" altLang="en-US" sz="2000" dirty="0">
                <a:latin typeface="+mn-ea"/>
              </a:rPr>
              <a:t>；给定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个物品，重量</a:t>
            </a:r>
            <a:r>
              <a:rPr lang="en-US" altLang="zh-CN" sz="2000" dirty="0">
                <a:latin typeface="+mn-ea"/>
              </a:rPr>
              <a:t>(w)</a:t>
            </a:r>
            <a:r>
              <a:rPr lang="zh-CN" altLang="en-US" sz="2000" dirty="0">
                <a:latin typeface="+mn-ea"/>
              </a:rPr>
              <a:t>分别为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；价值</a:t>
            </a:r>
            <a:r>
              <a:rPr lang="en-US" altLang="zh-CN" sz="2000" dirty="0">
                <a:latin typeface="+mn-ea"/>
              </a:rPr>
              <a:t>(v)</a:t>
            </a:r>
            <a:r>
              <a:rPr lang="zh-CN" altLang="en-US" sz="2000" dirty="0">
                <a:latin typeface="+mn-ea"/>
              </a:rPr>
              <a:t>依次为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10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9</a:t>
            </a:r>
            <a:r>
              <a:rPr lang="zh-CN" altLang="en-US" sz="2000" dirty="0">
                <a:latin typeface="+mn-ea"/>
              </a:rPr>
              <a:t>。背包中最多能装的物品的总价值是多少？</a:t>
            </a:r>
          </a:p>
        </p:txBody>
      </p:sp>
      <p:sp>
        <p:nvSpPr>
          <p:cNvPr id="19" name="Text Box 62">
            <a:extLst>
              <a:ext uri="{FF2B5EF4-FFF2-40B4-BE49-F238E27FC236}">
                <a16:creationId xmlns:a16="http://schemas.microsoft.com/office/drawing/2014/main" id="{F92C1A5C-546A-5543-BEF3-9C5E4419D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444" y="3025877"/>
            <a:ext cx="55935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   0         </a:t>
            </a:r>
            <a:r>
              <a:rPr lang="zh-CN" altLang="en-US" dirty="0">
                <a:latin typeface="Times New Roman" charset="0"/>
                <a:ea typeface="SimSun" charset="-122"/>
              </a:rPr>
              <a:t>  </a:t>
            </a:r>
            <a:r>
              <a:rPr lang="en-US" altLang="zh-CN" dirty="0">
                <a:latin typeface="Times New Roman" charset="0"/>
                <a:ea typeface="SimSun" charset="-122"/>
              </a:rPr>
              <a:t>1            </a:t>
            </a:r>
            <a:r>
              <a:rPr lang="zh-CN" altLang="en-US" dirty="0">
                <a:latin typeface="Times New Roman" charset="0"/>
                <a:ea typeface="SimSun" charset="-122"/>
              </a:rPr>
              <a:t> </a:t>
            </a:r>
            <a:r>
              <a:rPr lang="en-US" altLang="zh-CN" dirty="0">
                <a:latin typeface="Times New Roman" charset="0"/>
                <a:ea typeface="SimSun" charset="-122"/>
              </a:rPr>
              <a:t>2            3            4            5</a:t>
            </a:r>
          </a:p>
        </p:txBody>
      </p:sp>
      <p:sp>
        <p:nvSpPr>
          <p:cNvPr id="20" name="Text Box 64">
            <a:extLst>
              <a:ext uri="{FF2B5EF4-FFF2-40B4-BE49-F238E27FC236}">
                <a16:creationId xmlns:a16="http://schemas.microsoft.com/office/drawing/2014/main" id="{694761D9-8FC7-A644-ACE3-683E2EA2B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566" y="3442097"/>
            <a:ext cx="57650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   0           </a:t>
            </a:r>
            <a:r>
              <a:rPr lang="zh-CN" altLang="en-US" dirty="0">
                <a:latin typeface="Times New Roman" charset="0"/>
                <a:ea typeface="SimSun" charset="-122"/>
              </a:rPr>
              <a:t>  </a:t>
            </a:r>
            <a:r>
              <a:rPr lang="en-US" altLang="zh-CN" dirty="0">
                <a:latin typeface="Times New Roman" charset="0"/>
                <a:ea typeface="SimSun" charset="-122"/>
              </a:rPr>
              <a:t>0             0            </a:t>
            </a:r>
            <a:r>
              <a:rPr lang="zh-CN" altLang="en-US" dirty="0">
                <a:latin typeface="Times New Roman" charset="0"/>
                <a:ea typeface="SimSun" charset="-122"/>
              </a:rPr>
              <a:t> </a:t>
            </a:r>
            <a:r>
              <a:rPr lang="en-US" altLang="zh-CN" dirty="0">
                <a:latin typeface="Times New Roman" charset="0"/>
                <a:ea typeface="SimSun" charset="-122"/>
              </a:rPr>
              <a:t>0           </a:t>
            </a:r>
            <a:r>
              <a:rPr lang="zh-CN" altLang="en-US" dirty="0">
                <a:latin typeface="Times New Roman" charset="0"/>
                <a:ea typeface="SimSun" charset="-122"/>
              </a:rPr>
              <a:t> </a:t>
            </a:r>
            <a:r>
              <a:rPr lang="en-US" altLang="zh-CN" dirty="0">
                <a:latin typeface="Times New Roman" charset="0"/>
                <a:ea typeface="SimSun" charset="-122"/>
              </a:rPr>
              <a:t>0           </a:t>
            </a:r>
          </a:p>
        </p:txBody>
      </p:sp>
      <p:sp>
        <p:nvSpPr>
          <p:cNvPr id="21" name="Text Box 131">
            <a:extLst>
              <a:ext uri="{FF2B5EF4-FFF2-40B4-BE49-F238E27FC236}">
                <a16:creationId xmlns:a16="http://schemas.microsoft.com/office/drawing/2014/main" id="{9E8A63AF-59F9-8B44-AAE1-C56A456D6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736" y="3816641"/>
            <a:ext cx="5143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   </a:t>
            </a:r>
            <a:r>
              <a:rPr lang="zh-CN" altLang="en-US" dirty="0">
                <a:latin typeface="Times New Roman" charset="0"/>
                <a:ea typeface="SimSun" charset="-122"/>
              </a:rPr>
              <a:t> </a:t>
            </a:r>
            <a:r>
              <a:rPr lang="en-US" altLang="zh-CN" dirty="0">
                <a:latin typeface="Times New Roman" charset="0"/>
                <a:ea typeface="SimSun" charset="-122"/>
              </a:rPr>
              <a:t>6            6             6           </a:t>
            </a:r>
            <a:r>
              <a:rPr lang="zh-CN" altLang="en-US" dirty="0">
                <a:latin typeface="Times New Roman" charset="0"/>
                <a:ea typeface="SimSun" charset="-122"/>
              </a:rPr>
              <a:t>  </a:t>
            </a:r>
            <a:r>
              <a:rPr lang="en-US" altLang="zh-CN" dirty="0">
                <a:latin typeface="Times New Roman" charset="0"/>
                <a:ea typeface="SimSun" charset="-122"/>
              </a:rPr>
              <a:t>6            6</a:t>
            </a:r>
          </a:p>
        </p:txBody>
      </p:sp>
      <p:sp>
        <p:nvSpPr>
          <p:cNvPr id="22" name="Text Box 132">
            <a:extLst>
              <a:ext uri="{FF2B5EF4-FFF2-40B4-BE49-F238E27FC236}">
                <a16:creationId xmlns:a16="http://schemas.microsoft.com/office/drawing/2014/main" id="{5AA3E4CA-3A3F-7548-9C14-15B8FEE1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296" y="4225917"/>
            <a:ext cx="5143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   6            10           16         </a:t>
            </a:r>
            <a:r>
              <a:rPr lang="zh-CN" altLang="en-US" dirty="0">
                <a:latin typeface="Times New Roman" charset="0"/>
                <a:ea typeface="SimSun" charset="-122"/>
              </a:rPr>
              <a:t> </a:t>
            </a:r>
            <a:r>
              <a:rPr lang="en-US" altLang="zh-CN" dirty="0">
                <a:latin typeface="Times New Roman" charset="0"/>
                <a:ea typeface="SimSun" charset="-122"/>
              </a:rPr>
              <a:t>16          16          </a:t>
            </a:r>
          </a:p>
        </p:txBody>
      </p:sp>
      <p:pic>
        <p:nvPicPr>
          <p:cNvPr id="23" name="Picture 37">
            <a:extLst>
              <a:ext uri="{FF2B5EF4-FFF2-40B4-BE49-F238E27FC236}">
                <a16:creationId xmlns:a16="http://schemas.microsoft.com/office/drawing/2014/main" id="{75AD0774-AE3B-D141-9427-C5BAD3841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370" y="4209555"/>
            <a:ext cx="446304" cy="347906"/>
          </a:xfrm>
          <a:prstGeom prst="rect">
            <a:avLst/>
          </a:prstGeom>
        </p:spPr>
      </p:pic>
      <p:sp>
        <p:nvSpPr>
          <p:cNvPr id="24" name="TextBox 38">
            <a:extLst>
              <a:ext uri="{FF2B5EF4-FFF2-40B4-BE49-F238E27FC236}">
                <a16:creationId xmlns:a16="http://schemas.microsoft.com/office/drawing/2014/main" id="{2EDBC686-083B-F347-B56A-7412F17F387B}"/>
              </a:ext>
            </a:extLst>
          </p:cNvPr>
          <p:cNvSpPr txBox="1"/>
          <p:nvPr/>
        </p:nvSpPr>
        <p:spPr>
          <a:xfrm>
            <a:off x="7376357" y="3057144"/>
            <a:ext cx="954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公斤</a:t>
            </a:r>
            <a:endParaRPr lang="en-US" altLang="zh-CN" dirty="0"/>
          </a:p>
          <a:p>
            <a:r>
              <a:rPr lang="en-US" altLang="zh-CN" dirty="0"/>
              <a:t>$6000</a:t>
            </a:r>
            <a:endParaRPr lang="en-CN" dirty="0"/>
          </a:p>
        </p:txBody>
      </p:sp>
      <p:sp>
        <p:nvSpPr>
          <p:cNvPr id="25" name="Text Box 73">
            <a:extLst>
              <a:ext uri="{FF2B5EF4-FFF2-40B4-BE49-F238E27FC236}">
                <a16:creationId xmlns:a16="http://schemas.microsoft.com/office/drawing/2014/main" id="{46A12669-ECA8-AF47-A1C0-45F055FB7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267" y="5287527"/>
            <a:ext cx="684030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因为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SimSun" charset="-122"/>
              </a:rPr>
              <a:t>w</a:t>
            </a:r>
            <a:r>
              <a:rPr lang="en-US" altLang="zh-CN" baseline="-25000" dirty="0" smtClean="0">
                <a:solidFill>
                  <a:srgbClr val="FF0000"/>
                </a:solidFill>
                <a:latin typeface="Times New Roman" charset="0"/>
                <a:ea typeface="SimSun" charset="-122"/>
              </a:rPr>
              <a:t>3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SimSun" charset="-122"/>
              </a:rPr>
              <a:t>=3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&lt;=j=5; </a:t>
            </a: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所以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V[3, 5]  = </a:t>
            </a:r>
            <a:r>
              <a:rPr lang="en-US" altLang="zh-CN" dirty="0">
                <a:latin typeface="Times New Roman" charset="0"/>
                <a:ea typeface="SimSun" charset="-122"/>
              </a:rPr>
              <a:t>max{V[3-1,5], V[3-1,5-w</a:t>
            </a:r>
            <a:r>
              <a:rPr lang="en-US" altLang="zh-CN" baseline="-25000" dirty="0">
                <a:latin typeface="Times New Roman" charset="0"/>
                <a:ea typeface="SimSun" charset="-122"/>
              </a:rPr>
              <a:t>3</a:t>
            </a:r>
            <a:r>
              <a:rPr lang="en-US" altLang="zh-CN" dirty="0">
                <a:latin typeface="Times New Roman" charset="0"/>
                <a:ea typeface="SimSun" charset="-122"/>
              </a:rPr>
              <a:t>]+v</a:t>
            </a:r>
            <a:r>
              <a:rPr lang="en-US" altLang="zh-CN" baseline="-25000" dirty="0">
                <a:latin typeface="Times New Roman" charset="0"/>
                <a:ea typeface="SimSun" charset="-122"/>
              </a:rPr>
              <a:t>3</a:t>
            </a:r>
            <a:r>
              <a:rPr lang="en-US" altLang="zh-CN" dirty="0">
                <a:latin typeface="Times New Roman" charset="0"/>
                <a:ea typeface="SimSun" charset="-122"/>
              </a:rPr>
              <a:t>}</a:t>
            </a:r>
            <a:endParaRPr lang="en-US" altLang="zh-CN" dirty="0">
              <a:solidFill>
                <a:srgbClr val="FF0000"/>
              </a:solidFill>
              <a:latin typeface="Times New Roman" charset="0"/>
              <a:ea typeface="SimSun" charset="-122"/>
            </a:endParaRPr>
          </a:p>
          <a:p>
            <a:pPr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                     = max{V[2,5], V[2,2]+9}= 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max{16,10+9} =19</a:t>
            </a:r>
          </a:p>
        </p:txBody>
      </p:sp>
      <p:graphicFrame>
        <p:nvGraphicFramePr>
          <p:cNvPr id="26" name="Object 26">
            <a:extLst>
              <a:ext uri="{FF2B5EF4-FFF2-40B4-BE49-F238E27FC236}">
                <a16:creationId xmlns:a16="http://schemas.microsoft.com/office/drawing/2014/main" id="{FCEFB238-BBC1-7345-A70F-CA4EB8185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699128"/>
              </p:ext>
            </p:extLst>
          </p:nvPr>
        </p:nvGraphicFramePr>
        <p:xfrm>
          <a:off x="1426828" y="584319"/>
          <a:ext cx="6903794" cy="1256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3" name="Equation" r:id="rId8" imgW="89522300" imgH="16383000" progId="Equation.DSMT4">
                  <p:embed/>
                </p:oleObj>
              </mc:Choice>
              <mc:Fallback>
                <p:oleObj name="Equation" r:id="rId8" imgW="89522300" imgH="16383000" progId="Equation.DSMT4">
                  <p:embed/>
                  <p:pic>
                    <p:nvPicPr>
                      <p:cNvPr id="33" name="Object 26">
                        <a:extLst>
                          <a:ext uri="{FF2B5EF4-FFF2-40B4-BE49-F238E27FC236}">
                            <a16:creationId xmlns:a16="http://schemas.microsoft.com/office/drawing/2014/main" id="{FCEFB238-BBC1-7345-A70F-CA4EB81854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828" y="584319"/>
                        <a:ext cx="6903794" cy="125679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9107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9" grpId="0"/>
      <p:bldP spid="20" grpId="0"/>
      <p:bldP spid="21" grpId="0"/>
      <p:bldP spid="22" grpId="0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1C635978-9E94-0046-B3E6-3D1F7FCCBE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915" y="1973034"/>
            <a:ext cx="8390964" cy="94274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/>
              <a:t>例子：</a:t>
            </a:r>
            <a:r>
              <a:rPr lang="ja-JP" altLang="en-US" sz="2000" dirty="0" smtClean="0"/>
              <a:t>背包</a:t>
            </a:r>
            <a:r>
              <a:rPr lang="ja-JP" altLang="en-US" sz="2000" dirty="0"/>
              <a:t>的承重量为</a:t>
            </a:r>
            <a:r>
              <a:rPr lang="en-US" altLang="en-CN" sz="2000" dirty="0"/>
              <a:t>C=9；</a:t>
            </a:r>
            <a:r>
              <a:rPr lang="ja-JP" altLang="en-US" sz="2000" dirty="0"/>
              <a:t>给定</a:t>
            </a:r>
            <a:r>
              <a:rPr lang="en-US" altLang="ja-JP" sz="2000" dirty="0"/>
              <a:t>4</a:t>
            </a:r>
            <a:r>
              <a:rPr lang="ja-JP" altLang="en-US" sz="2000" dirty="0"/>
              <a:t>个物品，重量</a:t>
            </a:r>
            <a:r>
              <a:rPr lang="en-US" altLang="ja-JP" sz="2000" dirty="0"/>
              <a:t>(</a:t>
            </a:r>
            <a:r>
              <a:rPr lang="en-US" altLang="en-CN" sz="2000" dirty="0"/>
              <a:t>w)</a:t>
            </a:r>
            <a:r>
              <a:rPr lang="ja-JP" altLang="en-US" sz="2000" dirty="0"/>
              <a:t>分别为</a:t>
            </a:r>
            <a:r>
              <a:rPr lang="en-US" altLang="ja-JP" sz="2000" dirty="0"/>
              <a:t>2</a:t>
            </a:r>
            <a:r>
              <a:rPr lang="ja-JP" altLang="en-US" sz="2000" dirty="0"/>
              <a:t>，</a:t>
            </a:r>
            <a:r>
              <a:rPr lang="en-US" altLang="ja-JP" sz="2000" dirty="0"/>
              <a:t>3</a:t>
            </a:r>
            <a:r>
              <a:rPr lang="ja-JP" altLang="en-US" sz="2000" dirty="0"/>
              <a:t>，</a:t>
            </a:r>
            <a:r>
              <a:rPr lang="en-US" altLang="ja-JP" sz="2000" dirty="0"/>
              <a:t>4</a:t>
            </a:r>
            <a:r>
              <a:rPr lang="ja-JP" altLang="en-US" sz="2000" dirty="0"/>
              <a:t>，</a:t>
            </a:r>
            <a:r>
              <a:rPr lang="en-US" altLang="ja-JP" sz="2000" dirty="0"/>
              <a:t>5</a:t>
            </a:r>
            <a:r>
              <a:rPr lang="ja-JP" altLang="en-US" sz="2000" dirty="0"/>
              <a:t>；价值</a:t>
            </a:r>
            <a:r>
              <a:rPr lang="en-US" altLang="ja-JP" sz="2000" dirty="0"/>
              <a:t>(</a:t>
            </a:r>
            <a:r>
              <a:rPr lang="en-US" altLang="en-CN" sz="2000" dirty="0"/>
              <a:t>v)</a:t>
            </a:r>
            <a:r>
              <a:rPr lang="ja-JP" altLang="en-US" sz="2000" dirty="0"/>
              <a:t>依次为</a:t>
            </a:r>
            <a:r>
              <a:rPr lang="en-US" altLang="ja-JP" sz="2000" dirty="0"/>
              <a:t>3</a:t>
            </a:r>
            <a:r>
              <a:rPr lang="ja-JP" altLang="en-US" sz="2000" dirty="0"/>
              <a:t>，</a:t>
            </a:r>
            <a:r>
              <a:rPr lang="en-US" altLang="ja-JP" sz="2000" dirty="0"/>
              <a:t>4</a:t>
            </a:r>
            <a:r>
              <a:rPr lang="ja-JP" altLang="en-US" sz="2000" dirty="0"/>
              <a:t>，</a:t>
            </a:r>
            <a:r>
              <a:rPr lang="en-US" altLang="ja-JP" sz="2000" dirty="0"/>
              <a:t>5</a:t>
            </a:r>
            <a:r>
              <a:rPr lang="ja-JP" altLang="en-US" sz="2000" dirty="0"/>
              <a:t>，</a:t>
            </a:r>
            <a:r>
              <a:rPr lang="en-US" altLang="ja-JP" sz="2000" dirty="0"/>
              <a:t>7</a:t>
            </a:r>
            <a:r>
              <a:rPr lang="ja-JP" altLang="en-US" sz="2000" dirty="0"/>
              <a:t>。问：背包中最多能装的物品的总价值是多少？</a:t>
            </a:r>
            <a:endParaRPr lang="en-US" altLang="zh-C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2BD8F-8C90-B849-BD8D-76715CD1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F8E3DD-692F-4DA9-965B-8D7D3452E0A1}" type="slidenum">
              <a:rPr lang="zh-CN" altLang="en-US" smtClean="0"/>
              <a:pPr/>
              <a:t>44</a:t>
            </a:fld>
            <a:endParaRPr lang="en-US" altLang="zh-CN"/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41E805C6-06F6-8F40-B474-ED3DAB625117}"/>
              </a:ext>
            </a:extLst>
          </p:cNvPr>
          <p:cNvSpPr txBox="1">
            <a:spLocks/>
          </p:cNvSpPr>
          <p:nvPr/>
        </p:nvSpPr>
        <p:spPr>
          <a:xfrm>
            <a:off x="7505510" y="5561840"/>
            <a:ext cx="360045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kern="1200" spc="-7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7A79BA-6A57-B348-ACD3-EF64915C5E95}" type="slidenum">
              <a:rPr lang="zh-CN" altLang="en-US" sz="825"/>
              <a:pPr/>
              <a:t>44</a:t>
            </a:fld>
            <a:endParaRPr lang="en-US" altLang="zh-CN" sz="825"/>
          </a:p>
        </p:txBody>
      </p:sp>
      <p:graphicFrame>
        <p:nvGraphicFramePr>
          <p:cNvPr id="57" name="Group 130">
            <a:extLst>
              <a:ext uri="{FF2B5EF4-FFF2-40B4-BE49-F238E27FC236}">
                <a16:creationId xmlns:a16="http://schemas.microsoft.com/office/drawing/2014/main" id="{87605F84-DB3D-1542-BB91-E49CF2910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755617"/>
              </p:ext>
            </p:extLst>
          </p:nvPr>
        </p:nvGraphicFramePr>
        <p:xfrm>
          <a:off x="992852" y="3281727"/>
          <a:ext cx="7583719" cy="2031325"/>
        </p:xfrm>
        <a:graphic>
          <a:graphicData uri="http://schemas.openxmlformats.org/drawingml/2006/table">
            <a:tbl>
              <a:tblPr/>
              <a:tblGrid>
                <a:gridCol w="825761">
                  <a:extLst>
                    <a:ext uri="{9D8B030D-6E8A-4147-A177-3AD203B41FA5}">
                      <a16:colId xmlns:a16="http://schemas.microsoft.com/office/drawing/2014/main" val="552970841"/>
                    </a:ext>
                  </a:extLst>
                </a:gridCol>
                <a:gridCol w="835254">
                  <a:extLst>
                    <a:ext uri="{9D8B030D-6E8A-4147-A177-3AD203B41FA5}">
                      <a16:colId xmlns:a16="http://schemas.microsoft.com/office/drawing/2014/main" val="2233864377"/>
                    </a:ext>
                  </a:extLst>
                </a:gridCol>
                <a:gridCol w="835254">
                  <a:extLst>
                    <a:ext uri="{9D8B030D-6E8A-4147-A177-3AD203B41FA5}">
                      <a16:colId xmlns:a16="http://schemas.microsoft.com/office/drawing/2014/main" val="535064796"/>
                    </a:ext>
                  </a:extLst>
                </a:gridCol>
                <a:gridCol w="835254">
                  <a:extLst>
                    <a:ext uri="{9D8B030D-6E8A-4147-A177-3AD203B41FA5}">
                      <a16:colId xmlns:a16="http://schemas.microsoft.com/office/drawing/2014/main" val="971707719"/>
                    </a:ext>
                  </a:extLst>
                </a:gridCol>
                <a:gridCol w="759321">
                  <a:extLst>
                    <a:ext uri="{9D8B030D-6E8A-4147-A177-3AD203B41FA5}">
                      <a16:colId xmlns:a16="http://schemas.microsoft.com/office/drawing/2014/main" val="2488320573"/>
                    </a:ext>
                  </a:extLst>
                </a:gridCol>
                <a:gridCol w="759321">
                  <a:extLst>
                    <a:ext uri="{9D8B030D-6E8A-4147-A177-3AD203B41FA5}">
                      <a16:colId xmlns:a16="http://schemas.microsoft.com/office/drawing/2014/main" val="1099700584"/>
                    </a:ext>
                  </a:extLst>
                </a:gridCol>
                <a:gridCol w="759321">
                  <a:extLst>
                    <a:ext uri="{9D8B030D-6E8A-4147-A177-3AD203B41FA5}">
                      <a16:colId xmlns:a16="http://schemas.microsoft.com/office/drawing/2014/main" val="1535126994"/>
                    </a:ext>
                  </a:extLst>
                </a:gridCol>
                <a:gridCol w="759321">
                  <a:extLst>
                    <a:ext uri="{9D8B030D-6E8A-4147-A177-3AD203B41FA5}">
                      <a16:colId xmlns:a16="http://schemas.microsoft.com/office/drawing/2014/main" val="2106944363"/>
                    </a:ext>
                  </a:extLst>
                </a:gridCol>
                <a:gridCol w="683388">
                  <a:extLst>
                    <a:ext uri="{9D8B030D-6E8A-4147-A177-3AD203B41FA5}">
                      <a16:colId xmlns:a16="http://schemas.microsoft.com/office/drawing/2014/main" val="3586985382"/>
                    </a:ext>
                  </a:extLst>
                </a:gridCol>
                <a:gridCol w="531524">
                  <a:extLst>
                    <a:ext uri="{9D8B030D-6E8A-4147-A177-3AD203B41FA5}">
                      <a16:colId xmlns:a16="http://schemas.microsoft.com/office/drawing/2014/main" val="119417704"/>
                    </a:ext>
                  </a:extLst>
                </a:gridCol>
              </a:tblGrid>
              <a:tr h="4062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11825"/>
                  </a:ext>
                </a:extLst>
              </a:tr>
              <a:tr h="4062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011829"/>
                  </a:ext>
                </a:extLst>
              </a:tr>
              <a:tr h="4062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950317"/>
                  </a:ext>
                </a:extLst>
              </a:tr>
              <a:tr h="4062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172535"/>
                  </a:ext>
                </a:extLst>
              </a:tr>
              <a:tr h="4062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73547"/>
                  </a:ext>
                </a:extLst>
              </a:tr>
            </a:tbl>
          </a:graphicData>
        </a:graphic>
      </p:graphicFrame>
      <p:sp>
        <p:nvSpPr>
          <p:cNvPr id="59" name="Text Box 62">
            <a:extLst>
              <a:ext uri="{FF2B5EF4-FFF2-40B4-BE49-F238E27FC236}">
                <a16:creationId xmlns:a16="http://schemas.microsoft.com/office/drawing/2014/main" id="{9E653429-8403-994A-BD0C-A777F8127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886" y="2887806"/>
            <a:ext cx="75837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   0         1              2            3            4            5          6          7            8         9</a:t>
            </a:r>
          </a:p>
        </p:txBody>
      </p:sp>
      <p:sp>
        <p:nvSpPr>
          <p:cNvPr id="60" name="Text Box 63">
            <a:extLst>
              <a:ext uri="{FF2B5EF4-FFF2-40B4-BE49-F238E27FC236}">
                <a16:creationId xmlns:a16="http://schemas.microsoft.com/office/drawing/2014/main" id="{91B41012-0DD4-214C-8794-8BC80A615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315" y="3142031"/>
            <a:ext cx="228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0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1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2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3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4</a:t>
            </a:r>
          </a:p>
        </p:txBody>
      </p:sp>
      <p:sp>
        <p:nvSpPr>
          <p:cNvPr id="61" name="Text Box 64">
            <a:extLst>
              <a:ext uri="{FF2B5EF4-FFF2-40B4-BE49-F238E27FC236}">
                <a16:creationId xmlns:a16="http://schemas.microsoft.com/office/drawing/2014/main" id="{EC161ADC-7082-B044-B709-7F52E9218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765" y="3290288"/>
            <a:ext cx="80740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   0           0             0             0           0            0          0           0           0        0</a:t>
            </a:r>
          </a:p>
        </p:txBody>
      </p:sp>
      <p:sp>
        <p:nvSpPr>
          <p:cNvPr id="63" name="Text Box 65">
            <a:extLst>
              <a:ext uri="{FF2B5EF4-FFF2-40B4-BE49-F238E27FC236}">
                <a16:creationId xmlns:a16="http://schemas.microsoft.com/office/drawing/2014/main" id="{B85C92D5-7DD8-9B41-B080-CE34AC37C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988" y="3683575"/>
            <a:ext cx="1053381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0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0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0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0</a:t>
            </a:r>
          </a:p>
        </p:txBody>
      </p:sp>
      <p:sp>
        <p:nvSpPr>
          <p:cNvPr id="65" name="Text Box 131">
            <a:extLst>
              <a:ext uri="{FF2B5EF4-FFF2-40B4-BE49-F238E27FC236}">
                <a16:creationId xmlns:a16="http://schemas.microsoft.com/office/drawing/2014/main" id="{55D0C157-6911-3348-BB26-C7DDCBF27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671" y="3698969"/>
            <a:ext cx="68918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   0             3             3           3            3          3           3           3        3 </a:t>
            </a:r>
          </a:p>
        </p:txBody>
      </p:sp>
      <p:sp>
        <p:nvSpPr>
          <p:cNvPr id="67" name="Text Box 132">
            <a:extLst>
              <a:ext uri="{FF2B5EF4-FFF2-40B4-BE49-F238E27FC236}">
                <a16:creationId xmlns:a16="http://schemas.microsoft.com/office/drawing/2014/main" id="{354A8BAA-394C-4047-9D3C-12C69AABD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671" y="4095252"/>
            <a:ext cx="73806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   0             3             4           4            7          7           7           7        7 </a:t>
            </a:r>
          </a:p>
        </p:txBody>
      </p:sp>
      <p:sp>
        <p:nvSpPr>
          <p:cNvPr id="68" name="Text Box 133">
            <a:extLst>
              <a:ext uri="{FF2B5EF4-FFF2-40B4-BE49-F238E27FC236}">
                <a16:creationId xmlns:a16="http://schemas.microsoft.com/office/drawing/2014/main" id="{BA53CDA9-A6B7-8342-B16F-1FA65EBFD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388" y="4540167"/>
            <a:ext cx="70911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   0             3             4           5            7          8           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9</a:t>
            </a:r>
            <a:r>
              <a:rPr lang="en-US" altLang="zh-CN" dirty="0">
                <a:latin typeface="Times New Roman" charset="0"/>
                <a:ea typeface="SimSun" charset="-122"/>
              </a:rPr>
              <a:t>           9       12</a:t>
            </a:r>
          </a:p>
        </p:txBody>
      </p:sp>
      <p:sp>
        <p:nvSpPr>
          <p:cNvPr id="70" name="Text Box 135">
            <a:extLst>
              <a:ext uri="{FF2B5EF4-FFF2-40B4-BE49-F238E27FC236}">
                <a16:creationId xmlns:a16="http://schemas.microsoft.com/office/drawing/2014/main" id="{36A88AEC-0096-DA4E-AA66-198D21A8E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388" y="4930572"/>
            <a:ext cx="73806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   0             3             4           5            7          8           10        11      12</a:t>
            </a: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17FEB435-1D29-774A-946E-2D58BB16E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299" y="5561840"/>
            <a:ext cx="55978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因为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w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=4&lt;=j=7; </a:t>
            </a: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所以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V[3, 7]  = </a:t>
            </a:r>
            <a:r>
              <a:rPr lang="en-US" altLang="zh-CN" dirty="0">
                <a:latin typeface="Times New Roman" charset="0"/>
                <a:ea typeface="SimSun" charset="-122"/>
              </a:rPr>
              <a:t>max{V[3-1,7], V[3-1,7-w</a:t>
            </a:r>
            <a:r>
              <a:rPr lang="en-US" altLang="zh-CN" baseline="-25000" dirty="0">
                <a:latin typeface="Times New Roman" charset="0"/>
                <a:ea typeface="SimSun" charset="-122"/>
              </a:rPr>
              <a:t>3</a:t>
            </a:r>
            <a:r>
              <a:rPr lang="en-US" altLang="zh-CN" dirty="0">
                <a:latin typeface="Times New Roman" charset="0"/>
                <a:ea typeface="SimSun" charset="-122"/>
              </a:rPr>
              <a:t>]+v</a:t>
            </a:r>
            <a:r>
              <a:rPr lang="en-US" altLang="zh-CN" baseline="-25000" dirty="0">
                <a:latin typeface="Times New Roman" charset="0"/>
                <a:ea typeface="SimSun" charset="-122"/>
              </a:rPr>
              <a:t>3</a:t>
            </a:r>
            <a:r>
              <a:rPr lang="en-US" altLang="zh-CN" dirty="0">
                <a:latin typeface="Times New Roman" charset="0"/>
                <a:ea typeface="SimSun" charset="-122"/>
              </a:rPr>
              <a:t>}</a:t>
            </a:r>
            <a:endParaRPr lang="en-US" altLang="zh-CN" dirty="0">
              <a:solidFill>
                <a:srgbClr val="FF0000"/>
              </a:solidFill>
              <a:latin typeface="Times New Roman" charset="0"/>
              <a:ea typeface="SimSun" charset="-122"/>
            </a:endParaRPr>
          </a:p>
          <a:p>
            <a:pPr>
              <a:defRPr/>
            </a:pPr>
            <a:r>
              <a:rPr lang="en-US" altLang="zh-CN" dirty="0">
                <a:latin typeface="Times New Roman" charset="0"/>
                <a:ea typeface="SimSun" charset="-122"/>
              </a:rPr>
              <a:t>                     = max{V[2,7], V[2,3]+5</a:t>
            </a:r>
            <a:r>
              <a:rPr lang="en-US" altLang="zh-CN" dirty="0" smtClean="0">
                <a:latin typeface="Times New Roman" charset="0"/>
                <a:ea typeface="SimSun" charset="-122"/>
              </a:rPr>
              <a:t>}= 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SimSun" charset="-122"/>
              </a:rPr>
              <a:t>max{7,4+5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} = 9</a:t>
            </a:r>
          </a:p>
        </p:txBody>
      </p:sp>
      <p:sp>
        <p:nvSpPr>
          <p:cNvPr id="18" name="Freeform 74">
            <a:extLst>
              <a:ext uri="{FF2B5EF4-FFF2-40B4-BE49-F238E27FC236}">
                <a16:creationId xmlns:a16="http://schemas.microsoft.com/office/drawing/2014/main" id="{3F4D4468-AD86-E04D-B75E-F87C67EBCFB3}"/>
              </a:ext>
            </a:extLst>
          </p:cNvPr>
          <p:cNvSpPr>
            <a:spLocks/>
          </p:cNvSpPr>
          <p:nvPr/>
        </p:nvSpPr>
        <p:spPr bwMode="auto">
          <a:xfrm rot="631143">
            <a:off x="6057718" y="4809837"/>
            <a:ext cx="1292556" cy="1265415"/>
          </a:xfrm>
          <a:custGeom>
            <a:avLst/>
            <a:gdLst>
              <a:gd name="T0" fmla="*/ 0 w 836"/>
              <a:gd name="T1" fmla="*/ 1446213 h 911"/>
              <a:gd name="T2" fmla="*/ 684213 w 836"/>
              <a:gd name="T3" fmla="*/ 1063625 h 911"/>
              <a:gd name="T4" fmla="*/ 1296988 w 836"/>
              <a:gd name="T5" fmla="*/ 411163 h 911"/>
              <a:gd name="T6" fmla="*/ 863600 w 836"/>
              <a:gd name="T7" fmla="*/ 0 h 9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6" h="911">
                <a:moveTo>
                  <a:pt x="0" y="911"/>
                </a:moveTo>
                <a:cubicBezTo>
                  <a:pt x="72" y="871"/>
                  <a:pt x="295" y="779"/>
                  <a:pt x="431" y="670"/>
                </a:cubicBezTo>
                <a:cubicBezTo>
                  <a:pt x="567" y="561"/>
                  <a:pt x="798" y="371"/>
                  <a:pt x="817" y="259"/>
                </a:cubicBezTo>
                <a:cubicBezTo>
                  <a:pt x="836" y="147"/>
                  <a:pt x="601" y="54"/>
                  <a:pt x="54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21" name="灯片编号占位符 3">
            <a:extLst>
              <a:ext uri="{FF2B5EF4-FFF2-40B4-BE49-F238E27FC236}">
                <a16:creationId xmlns:a16="http://schemas.microsoft.com/office/drawing/2014/main" id="{1F53AE3F-C125-D14E-BC7F-354FD8C6FF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870433D0-94DC-474A-8043-762A1AC51FF5}" type="slidenum">
              <a:rPr lang="zh-CN" altLang="en-US" smtClean="0"/>
              <a:pPr/>
              <a:t>44</a:t>
            </a:fld>
            <a:endParaRPr lang="en-US" altLang="zh-CN" dirty="0"/>
          </a:p>
        </p:txBody>
      </p:sp>
      <p:graphicFrame>
        <p:nvGraphicFramePr>
          <p:cNvPr id="19" name="Object 26">
            <a:extLst>
              <a:ext uri="{FF2B5EF4-FFF2-40B4-BE49-F238E27FC236}">
                <a16:creationId xmlns:a16="http://schemas.microsoft.com/office/drawing/2014/main" id="{FCEFB238-BBC1-7345-A70F-CA4EB8185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668951"/>
              </p:ext>
            </p:extLst>
          </p:nvPr>
        </p:nvGraphicFramePr>
        <p:xfrm>
          <a:off x="1332814" y="570859"/>
          <a:ext cx="6903794" cy="1256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76" name="Equation" r:id="rId4" imgW="89522300" imgH="16383000" progId="Equation.DSMT4">
                  <p:embed/>
                </p:oleObj>
              </mc:Choice>
              <mc:Fallback>
                <p:oleObj name="Equation" r:id="rId4" imgW="89522300" imgH="16383000" progId="Equation.DSMT4">
                  <p:embed/>
                  <p:pic>
                    <p:nvPicPr>
                      <p:cNvPr id="10" name="Object 26">
                        <a:extLst>
                          <a:ext uri="{FF2B5EF4-FFF2-40B4-BE49-F238E27FC236}">
                            <a16:creationId xmlns:a16="http://schemas.microsoft.com/office/drawing/2014/main" id="{FCEFB238-BBC1-7345-A70F-CA4EB81854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814" y="570859"/>
                        <a:ext cx="6903794" cy="125679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429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3" grpId="0"/>
      <p:bldP spid="65" grpId="0"/>
      <p:bldP spid="67" grpId="0"/>
      <p:bldP spid="68" grpId="0"/>
      <p:bldP spid="70" grpId="0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00699-A977-2D4E-B31C-F0B79E55C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A79BA-6A57-B348-ACD3-EF64915C5E95}" type="slidenum">
              <a:rPr lang="zh-CN" altLang="en-US" smtClean="0"/>
              <a:pPr/>
              <a:t>45</a:t>
            </a:fld>
            <a:endParaRPr lang="en-US" altLang="zh-CN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E8C9FF0-A2CE-BD40-B630-6CDB79F31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829" y="2827318"/>
            <a:ext cx="6477000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zh-CN" altLang="zh-CN" dirty="0"/>
              <a:t>输入：物品集合</a:t>
            </a:r>
            <a:r>
              <a:rPr lang="en-US" altLang="zh-CN" dirty="0"/>
              <a:t>{u</a:t>
            </a:r>
            <a:r>
              <a:rPr lang="en-US" altLang="zh-CN" baseline="-25000" dirty="0"/>
              <a:t>1</a:t>
            </a:r>
            <a:r>
              <a:rPr lang="en-US" altLang="zh-CN" dirty="0"/>
              <a:t>,u</a:t>
            </a:r>
            <a:r>
              <a:rPr lang="en-US" altLang="zh-CN" baseline="-25000" dirty="0"/>
              <a:t>2</a:t>
            </a:r>
            <a:r>
              <a:rPr lang="en-US" altLang="zh-CN" dirty="0"/>
              <a:t>,…,u</a:t>
            </a:r>
            <a:r>
              <a:rPr lang="en-US" altLang="zh-CN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，重量分别为</a:t>
            </a:r>
            <a:r>
              <a:rPr lang="en-US" altLang="zh-CN" dirty="0"/>
              <a:t>w</a:t>
            </a:r>
            <a:r>
              <a:rPr lang="en-US" altLang="zh-CN" baseline="-25000" dirty="0"/>
              <a:t>1</a:t>
            </a:r>
            <a:r>
              <a:rPr lang="en-US" altLang="zh-CN" dirty="0"/>
              <a:t>, w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n</a:t>
            </a:r>
            <a:r>
              <a:rPr lang="zh-CN" altLang="en-US" dirty="0"/>
              <a:t>，价值分</a:t>
            </a:r>
          </a:p>
          <a:p>
            <a:r>
              <a:rPr lang="zh-CN" altLang="en-US" dirty="0"/>
              <a:t>            别为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,v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n</a:t>
            </a:r>
            <a:r>
              <a:rPr lang="en-US" altLang="zh-CN" dirty="0"/>
              <a:t>, </a:t>
            </a:r>
            <a:r>
              <a:rPr lang="zh-CN" altLang="en-US" dirty="0"/>
              <a:t>承重量为</a:t>
            </a:r>
            <a:r>
              <a:rPr lang="en-US" altLang="zh-CN" dirty="0"/>
              <a:t>C</a:t>
            </a:r>
            <a:r>
              <a:rPr lang="zh-CN" altLang="en-US" dirty="0"/>
              <a:t>的背包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V[</a:t>
            </a:r>
            <a:r>
              <a:rPr lang="en-US" altLang="zh-CN" dirty="0" err="1"/>
              <a:t>n,C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输出：装入背包物品的标号和各自价值</a:t>
            </a:r>
          </a:p>
          <a:p>
            <a:r>
              <a:rPr lang="en-US" altLang="zh-CN" dirty="0"/>
              <a:t>1. </a:t>
            </a:r>
            <a:r>
              <a:rPr lang="en-US" altLang="zh-CN" dirty="0" err="1"/>
              <a:t>i←n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j←C</a:t>
            </a:r>
            <a:endParaRPr lang="en-US" altLang="zh-CN" dirty="0"/>
          </a:p>
          <a:p>
            <a:r>
              <a:rPr lang="en-US" altLang="zh-CN" dirty="0"/>
              <a:t>3. while (</a:t>
            </a:r>
            <a:r>
              <a:rPr lang="en-US" altLang="zh-CN" dirty="0" err="1"/>
              <a:t>i</a:t>
            </a:r>
            <a:r>
              <a:rPr lang="en-US" altLang="zh-CN" dirty="0"/>
              <a:t>&gt;0&amp;&amp; j&gt;0)</a:t>
            </a:r>
          </a:p>
          <a:p>
            <a:r>
              <a:rPr lang="en-US" altLang="zh-CN" dirty="0"/>
              <a:t>4.      if V[</a:t>
            </a:r>
            <a:r>
              <a:rPr lang="en-US" altLang="zh-CN" dirty="0" err="1"/>
              <a:t>i,j</a:t>
            </a:r>
            <a:r>
              <a:rPr lang="en-US" altLang="zh-CN" dirty="0"/>
              <a:t>]=V[i-1][j-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]+ v</a:t>
            </a:r>
            <a:r>
              <a:rPr lang="en-US" altLang="zh-CN" baseline="-25000" dirty="0"/>
              <a:t>i</a:t>
            </a:r>
          </a:p>
          <a:p>
            <a:pPr>
              <a:buAutoNum type="arabicPeriod" startAt="5"/>
            </a:pPr>
            <a:r>
              <a:rPr lang="zh-CN" altLang="en-US" dirty="0"/>
              <a:t>   </a:t>
            </a:r>
            <a:r>
              <a:rPr lang="en-US" altLang="zh-CN" dirty="0"/>
              <a:t>     print </a:t>
            </a:r>
            <a:r>
              <a:rPr lang="en-US" altLang="zh-CN" dirty="0" err="1"/>
              <a:t>i</a:t>
            </a:r>
            <a:r>
              <a:rPr lang="en-US" altLang="zh-CN" dirty="0"/>
              <a:t>, v</a:t>
            </a:r>
            <a:r>
              <a:rPr lang="en-US" altLang="zh-CN" baseline="-25000" dirty="0"/>
              <a:t>i</a:t>
            </a:r>
          </a:p>
          <a:p>
            <a:r>
              <a:rPr lang="en-US" altLang="zh-CN" dirty="0"/>
              <a:t>6. </a:t>
            </a:r>
            <a:r>
              <a:rPr lang="zh-CN" altLang="en-US" dirty="0"/>
              <a:t> </a:t>
            </a:r>
            <a:r>
              <a:rPr lang="en-US" altLang="zh-CN" dirty="0"/>
              <a:t>         </a:t>
            </a:r>
            <a:r>
              <a:rPr lang="en-US" altLang="zh-CN" dirty="0" err="1"/>
              <a:t>j←C</a:t>
            </a:r>
            <a:r>
              <a:rPr lang="en-US" altLang="zh-CN" dirty="0"/>
              <a:t>-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i</a:t>
            </a:r>
            <a:endParaRPr lang="en-US" altLang="zh-CN" dirty="0"/>
          </a:p>
          <a:p>
            <a:r>
              <a:rPr lang="en-US" altLang="zh-CN" dirty="0"/>
              <a:t>7.       end if</a:t>
            </a:r>
            <a:endParaRPr lang="zh-CN" altLang="en-US" dirty="0"/>
          </a:p>
          <a:p>
            <a:r>
              <a:rPr lang="en-US" altLang="zh-CN" dirty="0"/>
              <a:t>8.       i←i-1</a:t>
            </a:r>
          </a:p>
          <a:p>
            <a:r>
              <a:rPr lang="en-US" altLang="zh-CN" dirty="0"/>
              <a:t>9. end while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CFCA01A-17DA-9E40-8A92-09F02D268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0-1</a:t>
            </a:r>
            <a:r>
              <a:rPr lang="zh-CN" altLang="en-US" dirty="0">
                <a:latin typeface="Times New Roman" panose="02020603050405020304" pitchFamily="18" charset="0"/>
              </a:rPr>
              <a:t>背包问题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1CAE60-BF6A-2B4E-8A9F-F8A2AB12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53" y="1965315"/>
            <a:ext cx="7636816" cy="809605"/>
          </a:xfrm>
        </p:spPr>
        <p:txBody>
          <a:bodyPr/>
          <a:lstStyle/>
          <a:p>
            <a:r>
              <a:rPr lang="ja-JP" altLang="en-US" dirty="0"/>
              <a:t>有了</a:t>
            </a:r>
            <a:r>
              <a:rPr lang="ja-JP" altLang="en-US" dirty="0" smtClean="0"/>
              <a:t>最优</a:t>
            </a:r>
            <a:r>
              <a:rPr lang="zh-CN" altLang="en-US" dirty="0" smtClean="0"/>
              <a:t>值</a:t>
            </a:r>
            <a:r>
              <a:rPr lang="en-US" altLang="ja-JP" dirty="0" smtClean="0"/>
              <a:t>V[</a:t>
            </a:r>
            <a:r>
              <a:rPr lang="en-US" altLang="ja-JP" dirty="0" err="1" smtClean="0"/>
              <a:t>n,C</a:t>
            </a:r>
            <a:r>
              <a:rPr lang="en-US" altLang="ja-JP" dirty="0"/>
              <a:t>] </a:t>
            </a:r>
            <a:r>
              <a:rPr lang="zh-CN" altLang="en-US" dirty="0"/>
              <a:t>，如何求</a:t>
            </a:r>
            <a:r>
              <a:rPr lang="zh-CN" altLang="en-US" dirty="0" smtClean="0"/>
              <a:t>最优解呢？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2529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00699-A977-2D4E-B31C-F0B79E55C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A79BA-6A57-B348-ACD3-EF64915C5E95}" type="slidenum">
              <a:rPr lang="zh-CN" altLang="en-US" smtClean="0"/>
              <a:pPr/>
              <a:t>46</a:t>
            </a:fld>
            <a:endParaRPr lang="en-US" altLang="zh-C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CFCA01A-17DA-9E40-8A92-09F02D268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空间复杂度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1CAE60-BF6A-2B4E-8A9F-F8A2AB12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53" y="1965315"/>
            <a:ext cx="7636816" cy="809605"/>
          </a:xfrm>
        </p:spPr>
        <p:txBody>
          <a:bodyPr/>
          <a:lstStyle/>
          <a:p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能只使用一维数组吗？</a:t>
            </a:r>
            <a:endParaRPr lang="en-US" altLang="zh-CN" dirty="0" smtClean="0"/>
          </a:p>
          <a:p>
            <a:endParaRPr lang="en-US" altLang="ja-JP" dirty="0"/>
          </a:p>
        </p:txBody>
      </p:sp>
      <p:grpSp>
        <p:nvGrpSpPr>
          <p:cNvPr id="8" name="组合 7"/>
          <p:cNvGrpSpPr/>
          <p:nvPr/>
        </p:nvGrpSpPr>
        <p:grpSpPr>
          <a:xfrm>
            <a:off x="4579384" y="3198031"/>
            <a:ext cx="4364591" cy="3114952"/>
            <a:chOff x="1977843" y="3063835"/>
            <a:chExt cx="5064307" cy="363700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7843" y="3198594"/>
              <a:ext cx="5064307" cy="350224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89700" y="3063835"/>
              <a:ext cx="552450" cy="523875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1150938" y="2172688"/>
            <a:ext cx="1775617" cy="394858"/>
            <a:chOff x="1218436" y="2156720"/>
            <a:chExt cx="1775617" cy="394858"/>
          </a:xfrm>
        </p:grpSpPr>
        <p:graphicFrame>
          <p:nvGraphicFramePr>
            <p:cNvPr id="10" name="Object 5">
              <a:extLst>
                <a:ext uri="{FF2B5EF4-FFF2-40B4-BE49-F238E27FC236}">
                  <a16:creationId xmlns:a16="http://schemas.microsoft.com/office/drawing/2014/main" id="{3CBDB102-35A2-8E4E-ABA1-C4C223C218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3085244"/>
                </p:ext>
              </p:extLst>
            </p:nvPr>
          </p:nvGraphicFramePr>
          <p:xfrm>
            <a:off x="1266988" y="2156720"/>
            <a:ext cx="1727065" cy="394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100" name="Equation" r:id="rId6" imgW="20485100" imgH="4686300" progId="Equation.DSMT4">
                    <p:embed/>
                  </p:oleObj>
                </mc:Choice>
                <mc:Fallback>
                  <p:oleObj name="Equation" r:id="rId6" imgW="20485100" imgH="4686300" progId="Equation.DSMT4">
                    <p:embed/>
                    <p:pic>
                      <p:nvPicPr>
                        <p:cNvPr id="13" name="Object 5">
                          <a:extLst>
                            <a:ext uri="{FF2B5EF4-FFF2-40B4-BE49-F238E27FC236}">
                              <a16:creationId xmlns:a16="http://schemas.microsoft.com/office/drawing/2014/main" id="{3CBDB102-35A2-8E4E-ABA1-C4C223C218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988" y="2156720"/>
                          <a:ext cx="1727065" cy="3948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1218436" y="2156720"/>
              <a:ext cx="2866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S</a:t>
              </a:r>
              <a:endParaRPr lang="zh-CN" altLang="en-US" i="1" dirty="0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26" y="3422370"/>
            <a:ext cx="3976991" cy="2503697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5187916" y="2692907"/>
            <a:ext cx="1775617" cy="394858"/>
            <a:chOff x="1218436" y="2156720"/>
            <a:chExt cx="1775617" cy="394858"/>
          </a:xfrm>
        </p:grpSpPr>
        <p:graphicFrame>
          <p:nvGraphicFramePr>
            <p:cNvPr id="42" name="Object 5">
              <a:extLst>
                <a:ext uri="{FF2B5EF4-FFF2-40B4-BE49-F238E27FC236}">
                  <a16:creationId xmlns:a16="http://schemas.microsoft.com/office/drawing/2014/main" id="{3CBDB102-35A2-8E4E-ABA1-C4C223C218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542824"/>
                </p:ext>
              </p:extLst>
            </p:nvPr>
          </p:nvGraphicFramePr>
          <p:xfrm>
            <a:off x="1266988" y="2156720"/>
            <a:ext cx="1727065" cy="394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101" name="Equation" r:id="rId6" imgW="20485100" imgH="4686300" progId="Equation.DSMT4">
                    <p:embed/>
                  </p:oleObj>
                </mc:Choice>
                <mc:Fallback>
                  <p:oleObj name="Equation" r:id="rId6" imgW="20485100" imgH="4686300" progId="Equation.DSMT4">
                    <p:embed/>
                    <p:pic>
                      <p:nvPicPr>
                        <p:cNvPr id="10" name="Object 5">
                          <a:extLst>
                            <a:ext uri="{FF2B5EF4-FFF2-40B4-BE49-F238E27FC236}">
                              <a16:creationId xmlns:a16="http://schemas.microsoft.com/office/drawing/2014/main" id="{3CBDB102-35A2-8E4E-ABA1-C4C223C218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988" y="2156720"/>
                          <a:ext cx="1727065" cy="3948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文本框 42"/>
            <p:cNvSpPr txBox="1"/>
            <p:nvPr/>
          </p:nvSpPr>
          <p:spPr>
            <a:xfrm>
              <a:off x="1218436" y="2156720"/>
              <a:ext cx="2866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S</a:t>
              </a:r>
              <a:endParaRPr lang="zh-CN" altLang="en-US" i="1" dirty="0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339117" y="2674851"/>
            <a:ext cx="7039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en-US" altLang="zh-CN" i="1" dirty="0" smtClean="0"/>
              <a:t>2C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9" name="Object 26">
            <a:extLst>
              <a:ext uri="{FF2B5EF4-FFF2-40B4-BE49-F238E27FC236}">
                <a16:creationId xmlns:a16="http://schemas.microsoft.com/office/drawing/2014/main" id="{FCEFB238-BBC1-7345-A70F-CA4EB8185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183178"/>
              </p:ext>
            </p:extLst>
          </p:nvPr>
        </p:nvGraphicFramePr>
        <p:xfrm>
          <a:off x="4098834" y="838060"/>
          <a:ext cx="4925540" cy="89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02" name="Equation" r:id="rId9" imgW="89522300" imgH="16383000" progId="Equation.DSMT4">
                  <p:embed/>
                </p:oleObj>
              </mc:Choice>
              <mc:Fallback>
                <p:oleObj name="Equation" r:id="rId9" imgW="89522300" imgH="16383000" progId="Equation.DSMT4">
                  <p:embed/>
                  <p:pic>
                    <p:nvPicPr>
                      <p:cNvPr id="19" name="Object 26">
                        <a:extLst>
                          <a:ext uri="{FF2B5EF4-FFF2-40B4-BE49-F238E27FC236}">
                            <a16:creationId xmlns:a16="http://schemas.microsoft.com/office/drawing/2014/main" id="{FCEFB238-BBC1-7345-A70F-CA4EB81854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834" y="838060"/>
                        <a:ext cx="4925540" cy="8966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6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00699-A977-2D4E-B31C-F0B79E55C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A79BA-6A57-B348-ACD3-EF64915C5E95}" type="slidenum">
              <a:rPr lang="zh-CN" altLang="en-US" smtClean="0"/>
              <a:pPr/>
              <a:t>47</a:t>
            </a:fld>
            <a:endParaRPr lang="en-US" altLang="zh-C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CFCA01A-17DA-9E40-8A92-09F02D268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空间复杂度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1CAE60-BF6A-2B4E-8A9F-F8A2AB12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53" y="1965315"/>
            <a:ext cx="7636816" cy="809605"/>
          </a:xfrm>
        </p:spPr>
        <p:txBody>
          <a:bodyPr/>
          <a:lstStyle/>
          <a:p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还</a:t>
            </a:r>
            <a:r>
              <a:rPr lang="zh-CN" altLang="en-US" dirty="0"/>
              <a:t>能进一步降低空间开销吗？</a:t>
            </a:r>
          </a:p>
          <a:p>
            <a:endParaRPr lang="en-US" altLang="zh-CN" dirty="0" smtClean="0"/>
          </a:p>
          <a:p>
            <a:endParaRPr lang="en-US" altLang="ja-JP" dirty="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6" y="3422370"/>
            <a:ext cx="3976991" cy="25036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131" y="3463709"/>
            <a:ext cx="4770078" cy="2445749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206061" y="2126421"/>
            <a:ext cx="1775617" cy="394858"/>
            <a:chOff x="1218436" y="2156720"/>
            <a:chExt cx="1775617" cy="394858"/>
          </a:xfrm>
        </p:grpSpPr>
        <p:graphicFrame>
          <p:nvGraphicFramePr>
            <p:cNvPr id="14" name="Object 5">
              <a:extLst>
                <a:ext uri="{FF2B5EF4-FFF2-40B4-BE49-F238E27FC236}">
                  <a16:creationId xmlns:a16="http://schemas.microsoft.com/office/drawing/2014/main" id="{3CBDB102-35A2-8E4E-ABA1-C4C223C218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70889"/>
                </p:ext>
              </p:extLst>
            </p:nvPr>
          </p:nvGraphicFramePr>
          <p:xfrm>
            <a:off x="1266988" y="2156720"/>
            <a:ext cx="1727065" cy="394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121" name="Equation" r:id="rId6" imgW="20485100" imgH="4686300" progId="Equation.DSMT4">
                    <p:embed/>
                  </p:oleObj>
                </mc:Choice>
                <mc:Fallback>
                  <p:oleObj name="Equation" r:id="rId6" imgW="20485100" imgH="4686300" progId="Equation.DSMT4">
                    <p:embed/>
                    <p:pic>
                      <p:nvPicPr>
                        <p:cNvPr id="42" name="Object 5">
                          <a:extLst>
                            <a:ext uri="{FF2B5EF4-FFF2-40B4-BE49-F238E27FC236}">
                              <a16:creationId xmlns:a16="http://schemas.microsoft.com/office/drawing/2014/main" id="{3CBDB102-35A2-8E4E-ABA1-C4C223C218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988" y="2156720"/>
                          <a:ext cx="1727065" cy="3948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14"/>
            <p:cNvSpPr txBox="1"/>
            <p:nvPr/>
          </p:nvSpPr>
          <p:spPr>
            <a:xfrm>
              <a:off x="1218436" y="2156720"/>
              <a:ext cx="2866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S</a:t>
              </a:r>
              <a:endParaRPr lang="zh-CN" altLang="en-US" i="1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357262" y="2108365"/>
            <a:ext cx="7039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en-US" altLang="zh-CN" i="1" dirty="0" smtClean="0"/>
              <a:t>2C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446027" y="2668977"/>
            <a:ext cx="1775617" cy="394858"/>
            <a:chOff x="1218436" y="2156720"/>
            <a:chExt cx="1775617" cy="394858"/>
          </a:xfrm>
        </p:grpSpPr>
        <p:graphicFrame>
          <p:nvGraphicFramePr>
            <p:cNvPr id="18" name="Object 5">
              <a:extLst>
                <a:ext uri="{FF2B5EF4-FFF2-40B4-BE49-F238E27FC236}">
                  <a16:creationId xmlns:a16="http://schemas.microsoft.com/office/drawing/2014/main" id="{3CBDB102-35A2-8E4E-ABA1-C4C223C218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70889"/>
                </p:ext>
              </p:extLst>
            </p:nvPr>
          </p:nvGraphicFramePr>
          <p:xfrm>
            <a:off x="1266988" y="2156720"/>
            <a:ext cx="1727065" cy="394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122" name="Equation" r:id="rId6" imgW="20485100" imgH="4686300" progId="Equation.DSMT4">
                    <p:embed/>
                  </p:oleObj>
                </mc:Choice>
                <mc:Fallback>
                  <p:oleObj name="Equation" r:id="rId6" imgW="20485100" imgH="4686300" progId="Equation.DSMT4">
                    <p:embed/>
                    <p:pic>
                      <p:nvPicPr>
                        <p:cNvPr id="42" name="Object 5">
                          <a:extLst>
                            <a:ext uri="{FF2B5EF4-FFF2-40B4-BE49-F238E27FC236}">
                              <a16:creationId xmlns:a16="http://schemas.microsoft.com/office/drawing/2014/main" id="{3CBDB102-35A2-8E4E-ABA1-C4C223C218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988" y="2156720"/>
                          <a:ext cx="1727065" cy="3948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本框 18"/>
            <p:cNvSpPr txBox="1"/>
            <p:nvPr/>
          </p:nvSpPr>
          <p:spPr>
            <a:xfrm>
              <a:off x="1218436" y="2156720"/>
              <a:ext cx="2866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S</a:t>
              </a:r>
              <a:endParaRPr lang="zh-CN" altLang="en-US" i="1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7597227" y="2650921"/>
            <a:ext cx="15467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) </a:t>
            </a:r>
            <a:r>
              <a:rPr lang="en-US" altLang="zh-CN" dirty="0"/>
              <a:t>,</a:t>
            </a:r>
            <a:r>
              <a:rPr lang="zh-CN" altLang="en-US" dirty="0" smtClean="0"/>
              <a:t>倒着更新</a:t>
            </a:r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 bwMode="auto">
          <a:xfrm>
            <a:off x="3430621" y="4046883"/>
            <a:ext cx="124116" cy="207346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</p:txBody>
      </p:sp>
      <p:graphicFrame>
        <p:nvGraphicFramePr>
          <p:cNvPr id="22" name="Object 26">
            <a:extLst>
              <a:ext uri="{FF2B5EF4-FFF2-40B4-BE49-F238E27FC236}">
                <a16:creationId xmlns:a16="http://schemas.microsoft.com/office/drawing/2014/main" id="{FCEFB238-BBC1-7345-A70F-CA4EB8185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776507"/>
              </p:ext>
            </p:extLst>
          </p:nvPr>
        </p:nvGraphicFramePr>
        <p:xfrm>
          <a:off x="4098834" y="838060"/>
          <a:ext cx="4925540" cy="89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23" name="Equation" r:id="rId8" imgW="89522300" imgH="16383000" progId="Equation.DSMT4">
                  <p:embed/>
                </p:oleObj>
              </mc:Choice>
              <mc:Fallback>
                <p:oleObj name="Equation" r:id="rId8" imgW="89522300" imgH="16383000" progId="Equation.DSMT4">
                  <p:embed/>
                  <p:pic>
                    <p:nvPicPr>
                      <p:cNvPr id="49" name="Object 26">
                        <a:extLst>
                          <a:ext uri="{FF2B5EF4-FFF2-40B4-BE49-F238E27FC236}">
                            <a16:creationId xmlns:a16="http://schemas.microsoft.com/office/drawing/2014/main" id="{FCEFB238-BBC1-7345-A70F-CA4EB81854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834" y="838060"/>
                        <a:ext cx="4925540" cy="8966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72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二叉搜索树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3BF93-3D3F-744B-9955-2BF94E0A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81" y="2049659"/>
            <a:ext cx="5684096" cy="4019202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4100" dirty="0" smtClean="0"/>
              <a:t>定义</a:t>
            </a:r>
            <a:endParaRPr lang="en-US" altLang="zh-CN" sz="4100" dirty="0" smtClean="0"/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</a:pPr>
            <a:r>
              <a:rPr kumimoji="0" lang="zh-CN" altLang="en-US" sz="3100" dirty="0" smtClean="0"/>
              <a:t>每个结点作为搜索对象，它的关键字是</a:t>
            </a:r>
            <a:r>
              <a:rPr kumimoji="0" lang="zh-CN" altLang="en-US" sz="3100" dirty="0" smtClean="0">
                <a:solidFill>
                  <a:srgbClr val="990033"/>
                </a:solidFill>
              </a:rPr>
              <a:t>互不相同</a:t>
            </a:r>
            <a:r>
              <a:rPr kumimoji="0" lang="zh-CN" altLang="en-US" sz="3100" dirty="0" smtClean="0"/>
              <a:t>的。</a:t>
            </a:r>
            <a:endParaRPr kumimoji="0" lang="en-US" altLang="zh-CN" sz="3100" dirty="0" smtClean="0"/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</a:pPr>
            <a:r>
              <a:rPr kumimoji="0" lang="zh-CN" altLang="en-US" sz="3100" dirty="0" smtClean="0"/>
              <a:t>对于树上的所有结点，如果它有</a:t>
            </a:r>
            <a:r>
              <a:rPr kumimoji="0" lang="zh-CN" altLang="en-US" sz="3100" dirty="0" smtClean="0">
                <a:solidFill>
                  <a:srgbClr val="990033"/>
                </a:solidFill>
              </a:rPr>
              <a:t>左子树</a:t>
            </a:r>
            <a:r>
              <a:rPr kumimoji="0" lang="zh-CN" altLang="en-US" sz="3100" dirty="0" smtClean="0"/>
              <a:t>，那么左子树上所有结点的关键字都</a:t>
            </a:r>
            <a:r>
              <a:rPr kumimoji="0" lang="zh-CN" altLang="en-US" sz="3100" dirty="0" smtClean="0">
                <a:solidFill>
                  <a:srgbClr val="990033"/>
                </a:solidFill>
              </a:rPr>
              <a:t>小于</a:t>
            </a:r>
            <a:r>
              <a:rPr kumimoji="0" lang="zh-CN" altLang="en-US" sz="3100" dirty="0" smtClean="0"/>
              <a:t>该结点的关键字。</a:t>
            </a:r>
            <a:endParaRPr kumimoji="0" lang="en-US" altLang="zh-CN" sz="3100" dirty="0" smtClean="0"/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</a:pPr>
            <a:r>
              <a:rPr kumimoji="0" lang="zh-CN" altLang="en-US" sz="3100" dirty="0" smtClean="0"/>
              <a:t>对于树上的所有结点，如果它有</a:t>
            </a:r>
            <a:r>
              <a:rPr kumimoji="0" lang="zh-CN" altLang="en-US" sz="3100" dirty="0" smtClean="0">
                <a:solidFill>
                  <a:srgbClr val="990033"/>
                </a:solidFill>
              </a:rPr>
              <a:t>右子树</a:t>
            </a:r>
            <a:r>
              <a:rPr kumimoji="0" lang="zh-CN" altLang="en-US" sz="3100" dirty="0" smtClean="0"/>
              <a:t>，那么右子树上所有结点的关键字都</a:t>
            </a:r>
            <a:r>
              <a:rPr kumimoji="0" lang="zh-CN" altLang="en-US" sz="3100" dirty="0" smtClean="0">
                <a:solidFill>
                  <a:srgbClr val="990033"/>
                </a:solidFill>
              </a:rPr>
              <a:t>大于</a:t>
            </a:r>
            <a:r>
              <a:rPr kumimoji="0" lang="zh-CN" altLang="en-US" sz="3100" dirty="0" smtClean="0"/>
              <a:t>该结点的关键字</a:t>
            </a:r>
            <a:endParaRPr kumimoji="0" lang="en-US" altLang="zh-CN" sz="3100" dirty="0" smtClean="0"/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</a:pPr>
            <a:r>
              <a:rPr kumimoji="0" lang="zh-CN" altLang="en-US" sz="3100" dirty="0"/>
              <a:t>它的左、右子树也分别为</a:t>
            </a:r>
            <a:r>
              <a:rPr kumimoji="0" lang="zh-CN" altLang="en-US" sz="3100" dirty="0" smtClean="0"/>
              <a:t>二叉</a:t>
            </a:r>
            <a:r>
              <a:rPr kumimoji="0" lang="zh-CN" altLang="en-US" sz="3100" dirty="0"/>
              <a:t>搜索</a:t>
            </a:r>
            <a:r>
              <a:rPr kumimoji="0" lang="zh-CN" altLang="en-US" sz="3100" dirty="0" smtClean="0"/>
              <a:t>树</a:t>
            </a:r>
            <a:endParaRPr kumimoji="0" lang="zh-CN" altLang="en-US" sz="3100" dirty="0"/>
          </a:p>
          <a:p>
            <a:pPr eaLnBrk="1" hangingPunct="1">
              <a:lnSpc>
                <a:spcPct val="90000"/>
              </a:lnSpc>
            </a:pPr>
            <a:endParaRPr lang="zh-CN" altLang="en-US" sz="3000" dirty="0" smtClean="0"/>
          </a:p>
        </p:txBody>
      </p:sp>
      <p:sp>
        <p:nvSpPr>
          <p:cNvPr id="89091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889D13-6ED0-4295-9CF0-23130CE1EFE5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269277" y="2516394"/>
            <a:ext cx="2705622" cy="2887249"/>
            <a:chOff x="3512067" y="502919"/>
            <a:chExt cx="5226319" cy="619791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2067" y="502919"/>
              <a:ext cx="5226319" cy="6197919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2067" y="6313468"/>
              <a:ext cx="2737747" cy="38737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393434" y="6006803"/>
            <a:ext cx="6601216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438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在随机的情况下，二</a:t>
            </a:r>
            <a:r>
              <a:rPr lang="zh-CN" altLang="en-US" dirty="0" smtClean="0">
                <a:solidFill>
                  <a:srgbClr val="00438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叉搜索树</a:t>
            </a:r>
            <a:r>
              <a:rPr lang="zh-CN" altLang="en-US" dirty="0">
                <a:solidFill>
                  <a:srgbClr val="00438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的平均查找</a:t>
            </a:r>
            <a:r>
              <a:rPr lang="zh-CN" altLang="en-US" dirty="0" smtClean="0">
                <a:solidFill>
                  <a:srgbClr val="00438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长度和</a:t>
            </a:r>
            <a:r>
              <a:rPr lang="en-US" altLang="zh-CN" dirty="0" err="1">
                <a:solidFill>
                  <a:srgbClr val="00AFEF"/>
                </a:solidFill>
                <a:ea typeface="华文新魏" panose="02010800040101010101" pitchFamily="2" charset="-122"/>
              </a:rPr>
              <a:t>log</a:t>
            </a:r>
            <a:r>
              <a:rPr lang="en-US" altLang="zh-CN" i="1" dirty="0" err="1">
                <a:solidFill>
                  <a:srgbClr val="00AFEF"/>
                </a:solidFill>
                <a:ea typeface="华文新魏" panose="02010800040101010101" pitchFamily="2" charset="-122"/>
              </a:rPr>
              <a:t>n</a:t>
            </a:r>
            <a:r>
              <a:rPr lang="zh-CN" altLang="en-US" dirty="0">
                <a:solidFill>
                  <a:srgbClr val="00438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等数量级的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8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二叉搜索树</a:t>
            </a:r>
          </a:p>
        </p:txBody>
      </p:sp>
      <p:sp>
        <p:nvSpPr>
          <p:cNvPr id="90114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D58F7D-F04B-4795-B2B6-EA2F86D6224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90115" name="Group 2"/>
          <p:cNvGrpSpPr>
            <a:grpSpLocks/>
          </p:cNvGrpSpPr>
          <p:nvPr/>
        </p:nvGrpSpPr>
        <p:grpSpPr bwMode="auto">
          <a:xfrm>
            <a:off x="938517" y="1817688"/>
            <a:ext cx="7364412" cy="3906837"/>
            <a:chOff x="690" y="72"/>
            <a:chExt cx="4639" cy="2461"/>
          </a:xfrm>
        </p:grpSpPr>
        <p:sp>
          <p:nvSpPr>
            <p:cNvPr id="90117" name="Oval 3"/>
            <p:cNvSpPr>
              <a:spLocks noChangeArrowheads="1"/>
            </p:cNvSpPr>
            <p:nvPr/>
          </p:nvSpPr>
          <p:spPr bwMode="auto">
            <a:xfrm>
              <a:off x="4241" y="1058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18" name="Oval 4"/>
            <p:cNvSpPr>
              <a:spLocks noChangeArrowheads="1"/>
            </p:cNvSpPr>
            <p:nvPr/>
          </p:nvSpPr>
          <p:spPr bwMode="auto">
            <a:xfrm>
              <a:off x="3923" y="1467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19" name="Oval 5"/>
            <p:cNvSpPr>
              <a:spLocks noChangeArrowheads="1"/>
            </p:cNvSpPr>
            <p:nvPr/>
          </p:nvSpPr>
          <p:spPr bwMode="auto">
            <a:xfrm>
              <a:off x="4694" y="1467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20" name="Oval 6"/>
            <p:cNvSpPr>
              <a:spLocks noChangeArrowheads="1"/>
            </p:cNvSpPr>
            <p:nvPr/>
          </p:nvSpPr>
          <p:spPr bwMode="auto">
            <a:xfrm>
              <a:off x="4195" y="1875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21" name="Oval 7"/>
            <p:cNvSpPr>
              <a:spLocks noChangeArrowheads="1"/>
            </p:cNvSpPr>
            <p:nvPr/>
          </p:nvSpPr>
          <p:spPr bwMode="auto">
            <a:xfrm>
              <a:off x="3969" y="2328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22" name="Oval 8"/>
            <p:cNvSpPr>
              <a:spLocks noChangeArrowheads="1"/>
            </p:cNvSpPr>
            <p:nvPr/>
          </p:nvSpPr>
          <p:spPr bwMode="auto">
            <a:xfrm>
              <a:off x="4603" y="2284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23" name="Line 9"/>
            <p:cNvSpPr>
              <a:spLocks noChangeShapeType="1"/>
            </p:cNvSpPr>
            <p:nvPr/>
          </p:nvSpPr>
          <p:spPr bwMode="auto">
            <a:xfrm>
              <a:off x="1111" y="1058"/>
              <a:ext cx="318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24" name="Line 10"/>
            <p:cNvSpPr>
              <a:spLocks noChangeShapeType="1"/>
            </p:cNvSpPr>
            <p:nvPr/>
          </p:nvSpPr>
          <p:spPr bwMode="auto">
            <a:xfrm flipH="1">
              <a:off x="1156" y="1467"/>
              <a:ext cx="273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25" name="Line 11"/>
            <p:cNvSpPr>
              <a:spLocks noChangeShapeType="1"/>
            </p:cNvSpPr>
            <p:nvPr/>
          </p:nvSpPr>
          <p:spPr bwMode="auto">
            <a:xfrm>
              <a:off x="1519" y="1467"/>
              <a:ext cx="27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26" name="Line 12"/>
            <p:cNvSpPr>
              <a:spLocks noChangeShapeType="1"/>
            </p:cNvSpPr>
            <p:nvPr/>
          </p:nvSpPr>
          <p:spPr bwMode="auto">
            <a:xfrm>
              <a:off x="1791" y="1966"/>
              <a:ext cx="182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27" name="Line 13"/>
            <p:cNvSpPr>
              <a:spLocks noChangeShapeType="1"/>
            </p:cNvSpPr>
            <p:nvPr/>
          </p:nvSpPr>
          <p:spPr bwMode="auto">
            <a:xfrm>
              <a:off x="4332" y="1104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28" name="Line 14"/>
            <p:cNvSpPr>
              <a:spLocks noChangeShapeType="1"/>
            </p:cNvSpPr>
            <p:nvPr/>
          </p:nvSpPr>
          <p:spPr bwMode="auto">
            <a:xfrm flipH="1">
              <a:off x="3696" y="1557"/>
              <a:ext cx="22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29" name="Line 15"/>
            <p:cNvSpPr>
              <a:spLocks noChangeShapeType="1"/>
            </p:cNvSpPr>
            <p:nvPr/>
          </p:nvSpPr>
          <p:spPr bwMode="auto">
            <a:xfrm flipH="1">
              <a:off x="4014" y="1149"/>
              <a:ext cx="22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30" name="Line 16"/>
            <p:cNvSpPr>
              <a:spLocks noChangeShapeType="1"/>
            </p:cNvSpPr>
            <p:nvPr/>
          </p:nvSpPr>
          <p:spPr bwMode="auto">
            <a:xfrm>
              <a:off x="3969" y="1557"/>
              <a:ext cx="22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31" name="Line 17"/>
            <p:cNvSpPr>
              <a:spLocks noChangeShapeType="1"/>
            </p:cNvSpPr>
            <p:nvPr/>
          </p:nvSpPr>
          <p:spPr bwMode="auto">
            <a:xfrm flipH="1">
              <a:off x="3397" y="1966"/>
              <a:ext cx="22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32" name="Line 18"/>
            <p:cNvSpPr>
              <a:spLocks noChangeShapeType="1"/>
            </p:cNvSpPr>
            <p:nvPr/>
          </p:nvSpPr>
          <p:spPr bwMode="auto">
            <a:xfrm>
              <a:off x="4286" y="1920"/>
              <a:ext cx="36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33" name="Line 19"/>
            <p:cNvSpPr>
              <a:spLocks noChangeShapeType="1"/>
            </p:cNvSpPr>
            <p:nvPr/>
          </p:nvSpPr>
          <p:spPr bwMode="auto">
            <a:xfrm flipH="1">
              <a:off x="4014" y="1966"/>
              <a:ext cx="181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34" name="Oval 20"/>
            <p:cNvSpPr>
              <a:spLocks noChangeArrowheads="1"/>
            </p:cNvSpPr>
            <p:nvPr/>
          </p:nvSpPr>
          <p:spPr bwMode="auto">
            <a:xfrm>
              <a:off x="2654" y="333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35" name="Oval 21"/>
            <p:cNvSpPr>
              <a:spLocks noChangeArrowheads="1"/>
            </p:cNvSpPr>
            <p:nvPr/>
          </p:nvSpPr>
          <p:spPr bwMode="auto">
            <a:xfrm>
              <a:off x="1021" y="1014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36" name="Oval 22"/>
            <p:cNvSpPr>
              <a:spLocks noChangeArrowheads="1"/>
            </p:cNvSpPr>
            <p:nvPr/>
          </p:nvSpPr>
          <p:spPr bwMode="auto">
            <a:xfrm>
              <a:off x="1430" y="1421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37" name="Oval 23"/>
            <p:cNvSpPr>
              <a:spLocks noChangeArrowheads="1"/>
            </p:cNvSpPr>
            <p:nvPr/>
          </p:nvSpPr>
          <p:spPr bwMode="auto">
            <a:xfrm>
              <a:off x="1066" y="1876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38" name="Oval 24"/>
            <p:cNvSpPr>
              <a:spLocks noChangeArrowheads="1"/>
            </p:cNvSpPr>
            <p:nvPr/>
          </p:nvSpPr>
          <p:spPr bwMode="auto">
            <a:xfrm>
              <a:off x="1747" y="1875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39" name="Oval 25"/>
            <p:cNvSpPr>
              <a:spLocks noChangeArrowheads="1"/>
            </p:cNvSpPr>
            <p:nvPr/>
          </p:nvSpPr>
          <p:spPr bwMode="auto">
            <a:xfrm>
              <a:off x="1974" y="2420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40" name="Oval 26"/>
            <p:cNvSpPr>
              <a:spLocks noChangeArrowheads="1"/>
            </p:cNvSpPr>
            <p:nvPr/>
          </p:nvSpPr>
          <p:spPr bwMode="auto">
            <a:xfrm>
              <a:off x="3606" y="1875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41" name="Oval 27"/>
            <p:cNvSpPr>
              <a:spLocks noChangeArrowheads="1"/>
            </p:cNvSpPr>
            <p:nvPr/>
          </p:nvSpPr>
          <p:spPr bwMode="auto">
            <a:xfrm>
              <a:off x="3334" y="2283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42" name="Line 28"/>
            <p:cNvSpPr>
              <a:spLocks noChangeShapeType="1"/>
            </p:cNvSpPr>
            <p:nvPr/>
          </p:nvSpPr>
          <p:spPr bwMode="auto">
            <a:xfrm flipV="1">
              <a:off x="1112" y="423"/>
              <a:ext cx="1542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43" name="Line 29"/>
            <p:cNvSpPr>
              <a:spLocks noChangeShapeType="1"/>
            </p:cNvSpPr>
            <p:nvPr/>
          </p:nvSpPr>
          <p:spPr bwMode="auto">
            <a:xfrm>
              <a:off x="2745" y="378"/>
              <a:ext cx="1542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44" name="Text Box 30"/>
            <p:cNvSpPr txBox="1">
              <a:spLocks noChangeArrowheads="1"/>
            </p:cNvSpPr>
            <p:nvPr/>
          </p:nvSpPr>
          <p:spPr bwMode="auto">
            <a:xfrm>
              <a:off x="2562" y="72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xal</a:t>
              </a:r>
            </a:p>
          </p:txBody>
        </p:sp>
        <p:sp>
          <p:nvSpPr>
            <p:cNvPr id="90145" name="Text Box 31"/>
            <p:cNvSpPr txBox="1">
              <a:spLocks noChangeArrowheads="1"/>
            </p:cNvSpPr>
            <p:nvPr/>
          </p:nvSpPr>
          <p:spPr bwMode="auto">
            <a:xfrm>
              <a:off x="839" y="786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wan</a:t>
              </a:r>
            </a:p>
          </p:txBody>
        </p:sp>
        <p:sp>
          <p:nvSpPr>
            <p:cNvPr id="90146" name="Text Box 32"/>
            <p:cNvSpPr txBox="1">
              <a:spLocks noChangeArrowheads="1"/>
            </p:cNvSpPr>
            <p:nvPr/>
          </p:nvSpPr>
          <p:spPr bwMode="auto">
            <a:xfrm>
              <a:off x="1507" y="1248"/>
              <a:ext cx="3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wil</a:t>
              </a:r>
            </a:p>
          </p:txBody>
        </p:sp>
        <p:sp>
          <p:nvSpPr>
            <p:cNvPr id="90147" name="Text Box 33"/>
            <p:cNvSpPr txBox="1">
              <a:spLocks noChangeArrowheads="1"/>
            </p:cNvSpPr>
            <p:nvPr/>
          </p:nvSpPr>
          <p:spPr bwMode="auto">
            <a:xfrm>
              <a:off x="690" y="1701"/>
              <a:ext cx="4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wen</a:t>
              </a:r>
            </a:p>
          </p:txBody>
        </p:sp>
        <p:sp>
          <p:nvSpPr>
            <p:cNvPr id="90148" name="Text Box 34"/>
            <p:cNvSpPr txBox="1">
              <a:spLocks noChangeArrowheads="1"/>
            </p:cNvSpPr>
            <p:nvPr/>
          </p:nvSpPr>
          <p:spPr bwMode="auto">
            <a:xfrm>
              <a:off x="1869" y="1701"/>
              <a:ext cx="4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wim</a:t>
              </a:r>
            </a:p>
          </p:txBody>
        </p:sp>
        <p:sp>
          <p:nvSpPr>
            <p:cNvPr id="90149" name="Text Box 35"/>
            <p:cNvSpPr txBox="1">
              <a:spLocks noChangeArrowheads="1"/>
            </p:cNvSpPr>
            <p:nvPr/>
          </p:nvSpPr>
          <p:spPr bwMode="auto">
            <a:xfrm>
              <a:off x="2096" y="2245"/>
              <a:ext cx="4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wul</a:t>
              </a:r>
            </a:p>
          </p:txBody>
        </p:sp>
        <p:sp>
          <p:nvSpPr>
            <p:cNvPr id="90150" name="Text Box 36"/>
            <p:cNvSpPr txBox="1">
              <a:spLocks noChangeArrowheads="1"/>
            </p:cNvSpPr>
            <p:nvPr/>
          </p:nvSpPr>
          <p:spPr bwMode="auto">
            <a:xfrm>
              <a:off x="4319" y="839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zol</a:t>
              </a:r>
            </a:p>
          </p:txBody>
        </p:sp>
        <p:sp>
          <p:nvSpPr>
            <p:cNvPr id="90151" name="Text Box 37"/>
            <p:cNvSpPr txBox="1">
              <a:spLocks noChangeArrowheads="1"/>
            </p:cNvSpPr>
            <p:nvPr/>
          </p:nvSpPr>
          <p:spPr bwMode="auto">
            <a:xfrm>
              <a:off x="3593" y="1293"/>
              <a:ext cx="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yo</a:t>
              </a:r>
            </a:p>
          </p:txBody>
        </p:sp>
        <p:sp>
          <p:nvSpPr>
            <p:cNvPr id="90152" name="Text Box 38"/>
            <p:cNvSpPr txBox="1">
              <a:spLocks noChangeArrowheads="1"/>
            </p:cNvSpPr>
            <p:nvPr/>
          </p:nvSpPr>
          <p:spPr bwMode="auto">
            <a:xfrm>
              <a:off x="4863" y="1293"/>
              <a:ext cx="4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zom</a:t>
              </a:r>
            </a:p>
          </p:txBody>
        </p:sp>
        <p:sp>
          <p:nvSpPr>
            <p:cNvPr id="90153" name="Text Box 39"/>
            <p:cNvSpPr txBox="1">
              <a:spLocks noChangeArrowheads="1"/>
            </p:cNvSpPr>
            <p:nvPr/>
          </p:nvSpPr>
          <p:spPr bwMode="auto">
            <a:xfrm>
              <a:off x="3366" y="1656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xul</a:t>
              </a:r>
            </a:p>
          </p:txBody>
        </p:sp>
        <p:sp>
          <p:nvSpPr>
            <p:cNvPr id="90154" name="Text Box 40"/>
            <p:cNvSpPr txBox="1">
              <a:spLocks noChangeArrowheads="1"/>
            </p:cNvSpPr>
            <p:nvPr/>
          </p:nvSpPr>
          <p:spPr bwMode="auto">
            <a:xfrm>
              <a:off x="3833" y="1829"/>
              <a:ext cx="38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yum</a:t>
              </a:r>
            </a:p>
          </p:txBody>
        </p:sp>
        <p:sp>
          <p:nvSpPr>
            <p:cNvPr id="90155" name="Text Box 41"/>
            <p:cNvSpPr txBox="1">
              <a:spLocks noChangeArrowheads="1"/>
            </p:cNvSpPr>
            <p:nvPr/>
          </p:nvSpPr>
          <p:spPr bwMode="auto">
            <a:xfrm>
              <a:off x="3003" y="2155"/>
              <a:ext cx="4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xem</a:t>
              </a:r>
            </a:p>
          </p:txBody>
        </p:sp>
        <p:sp>
          <p:nvSpPr>
            <p:cNvPr id="90156" name="Text Box 42"/>
            <p:cNvSpPr txBox="1">
              <a:spLocks noChangeArrowheads="1"/>
            </p:cNvSpPr>
            <p:nvPr/>
          </p:nvSpPr>
          <p:spPr bwMode="auto">
            <a:xfrm>
              <a:off x="4047" y="2155"/>
              <a:ext cx="4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yon</a:t>
              </a:r>
            </a:p>
          </p:txBody>
        </p:sp>
        <p:sp>
          <p:nvSpPr>
            <p:cNvPr id="90157" name="Text Box 43"/>
            <p:cNvSpPr txBox="1">
              <a:spLocks noChangeArrowheads="1"/>
            </p:cNvSpPr>
            <p:nvPr/>
          </p:nvSpPr>
          <p:spPr bwMode="auto">
            <a:xfrm>
              <a:off x="4772" y="2109"/>
              <a:ext cx="2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zi</a:t>
              </a:r>
            </a:p>
          </p:txBody>
        </p:sp>
      </p:grpSp>
      <p:sp>
        <p:nvSpPr>
          <p:cNvPr id="90116" name="Rectangle 44"/>
          <p:cNvSpPr txBox="1">
            <a:spLocks noChangeArrowheads="1"/>
          </p:cNvSpPr>
          <p:nvPr/>
        </p:nvSpPr>
        <p:spPr bwMode="auto">
          <a:xfrm>
            <a:off x="256784" y="5724525"/>
            <a:ext cx="8505172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搜索过程：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342900" marR="0" lvl="0" indent="-342900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     从根结点开始，如果根为空，则搜索不成功；否则使用待搜索值与根结点比较，如果待搜索值等于根结点关键字，则搜索成功返回，如果小于根结点，则向左子树搜索；如果大于根结点，则向右子树搜索。</a:t>
            </a:r>
          </a:p>
        </p:txBody>
      </p:sp>
    </p:spTree>
    <p:extLst>
      <p:ext uri="{BB962C8B-B14F-4D97-AF65-F5344CB8AC3E}">
        <p14:creationId xmlns:p14="http://schemas.microsoft.com/office/powerpoint/2010/main" val="9668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编号占位符 3">
            <a:extLst>
              <a:ext uri="{FF2B5EF4-FFF2-40B4-BE49-F238E27FC236}">
                <a16:creationId xmlns:a16="http://schemas.microsoft.com/office/drawing/2014/main" id="{9B9C6560-BDBB-7A4B-A63A-78B027BA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D15DF4-6752-234A-9809-D7205532BA9E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4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B31756F-8ECD-6F46-9214-37FD7126D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20" y="1955800"/>
            <a:ext cx="8336842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lvl="0">
              <a:buClr>
                <a:srgbClr val="3333CC"/>
              </a:buClr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能够保存已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解决的子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问题的答案，而在需要时再找出已求得的答案，就可以避免大量重复计算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，从而得到多项式时间算法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1748" name="Group 4">
            <a:extLst>
              <a:ext uri="{FF2B5EF4-FFF2-40B4-BE49-F238E27FC236}">
                <a16:creationId xmlns:a16="http://schemas.microsoft.com/office/drawing/2014/main" id="{61B8972E-DA2F-FA48-A6D7-67A3208A6D3E}"/>
              </a:ext>
            </a:extLst>
          </p:cNvPr>
          <p:cNvGrpSpPr>
            <a:grpSpLocks/>
          </p:cNvGrpSpPr>
          <p:nvPr/>
        </p:nvGrpSpPr>
        <p:grpSpPr bwMode="auto">
          <a:xfrm>
            <a:off x="655254" y="3486577"/>
            <a:ext cx="7983537" cy="2935288"/>
            <a:chOff x="521" y="2204"/>
            <a:chExt cx="5029" cy="1849"/>
          </a:xfrm>
        </p:grpSpPr>
        <p:sp>
          <p:nvSpPr>
            <p:cNvPr id="31750" name="Oval 5">
              <a:extLst>
                <a:ext uri="{FF2B5EF4-FFF2-40B4-BE49-F238E27FC236}">
                  <a16:creationId xmlns:a16="http://schemas.microsoft.com/office/drawing/2014/main" id="{F5232FF6-527A-F345-945C-BDFACF019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04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Arial Rounded MT Bold" panose="020F0704030504030204" pitchFamily="34" charset="0"/>
                </a:rPr>
                <a:t>n</a:t>
              </a:r>
            </a:p>
          </p:txBody>
        </p:sp>
        <p:cxnSp>
          <p:nvCxnSpPr>
            <p:cNvPr id="31751" name="AutoShape 6">
              <a:extLst>
                <a:ext uri="{FF2B5EF4-FFF2-40B4-BE49-F238E27FC236}">
                  <a16:creationId xmlns:a16="http://schemas.microsoft.com/office/drawing/2014/main" id="{5F11765B-EC59-AB4C-BB66-558B1D5107DF}"/>
                </a:ext>
              </a:extLst>
            </p:cNvPr>
            <p:cNvCxnSpPr>
              <a:cxnSpLocks noChangeShapeType="1"/>
              <a:stCxn id="31750" idx="4"/>
              <a:endCxn id="31777" idx="0"/>
            </p:cNvCxnSpPr>
            <p:nvPr/>
          </p:nvCxnSpPr>
          <p:spPr bwMode="auto">
            <a:xfrm>
              <a:off x="2951" y="2594"/>
              <a:ext cx="2216" cy="55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2" name="AutoShape 7">
              <a:extLst>
                <a:ext uri="{FF2B5EF4-FFF2-40B4-BE49-F238E27FC236}">
                  <a16:creationId xmlns:a16="http://schemas.microsoft.com/office/drawing/2014/main" id="{0368B911-E4CA-774B-9BF3-9D20F284F0F3}"/>
                </a:ext>
              </a:extLst>
            </p:cNvPr>
            <p:cNvCxnSpPr>
              <a:cxnSpLocks noChangeShapeType="1"/>
              <a:stCxn id="31750" idx="4"/>
              <a:endCxn id="31756" idx="0"/>
            </p:cNvCxnSpPr>
            <p:nvPr/>
          </p:nvCxnSpPr>
          <p:spPr bwMode="auto">
            <a:xfrm flipH="1">
              <a:off x="1051" y="2594"/>
              <a:ext cx="1900" cy="55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3" name="AutoShape 8">
              <a:extLst>
                <a:ext uri="{FF2B5EF4-FFF2-40B4-BE49-F238E27FC236}">
                  <a16:creationId xmlns:a16="http://schemas.microsoft.com/office/drawing/2014/main" id="{345B7A80-38A3-5D45-8E8C-652C74EACDF5}"/>
                </a:ext>
              </a:extLst>
            </p:cNvPr>
            <p:cNvCxnSpPr>
              <a:cxnSpLocks noChangeShapeType="1"/>
              <a:stCxn id="31750" idx="4"/>
              <a:endCxn id="31765" idx="0"/>
            </p:cNvCxnSpPr>
            <p:nvPr/>
          </p:nvCxnSpPr>
          <p:spPr bwMode="auto">
            <a:xfrm flipH="1">
              <a:off x="2774" y="2594"/>
              <a:ext cx="177" cy="55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4" name="AutoShape 9">
              <a:extLst>
                <a:ext uri="{FF2B5EF4-FFF2-40B4-BE49-F238E27FC236}">
                  <a16:creationId xmlns:a16="http://schemas.microsoft.com/office/drawing/2014/main" id="{957B6B9B-80C6-FF4B-8FC8-A45729D4145F}"/>
                </a:ext>
              </a:extLst>
            </p:cNvPr>
            <p:cNvCxnSpPr>
              <a:cxnSpLocks noChangeShapeType="1"/>
              <a:stCxn id="31750" idx="4"/>
              <a:endCxn id="31770" idx="0"/>
            </p:cNvCxnSpPr>
            <p:nvPr/>
          </p:nvCxnSpPr>
          <p:spPr bwMode="auto">
            <a:xfrm>
              <a:off x="2951" y="2594"/>
              <a:ext cx="811" cy="55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5" name="Text Box 10">
              <a:extLst>
                <a:ext uri="{FF2B5EF4-FFF2-40B4-BE49-F238E27FC236}">
                  <a16:creationId xmlns:a16="http://schemas.microsoft.com/office/drawing/2014/main" id="{C40AF771-4B79-1447-B900-906B13544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235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>
                  <a:latin typeface="Arial Rounded MT Bold" panose="020F0704030504030204" pitchFamily="34" charset="0"/>
                </a:rPr>
                <a:t>=</a:t>
              </a:r>
            </a:p>
          </p:txBody>
        </p:sp>
        <p:sp>
          <p:nvSpPr>
            <p:cNvPr id="31756" name="Oval 11">
              <a:extLst>
                <a:ext uri="{FF2B5EF4-FFF2-40B4-BE49-F238E27FC236}">
                  <a16:creationId xmlns:a16="http://schemas.microsoft.com/office/drawing/2014/main" id="{41BE29B3-1D28-794A-80A0-35F8D2EC0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158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Arial Rounded MT Bold" panose="020F0704030504030204" pitchFamily="34" charset="0"/>
                </a:rPr>
                <a:t>n/2</a:t>
              </a:r>
            </a:p>
          </p:txBody>
        </p:sp>
        <p:cxnSp>
          <p:nvCxnSpPr>
            <p:cNvPr id="31757" name="AutoShape 12">
              <a:extLst>
                <a:ext uri="{FF2B5EF4-FFF2-40B4-BE49-F238E27FC236}">
                  <a16:creationId xmlns:a16="http://schemas.microsoft.com/office/drawing/2014/main" id="{DF7AC8EE-6760-6F4F-8068-95F32CB8DEF2}"/>
                </a:ext>
              </a:extLst>
            </p:cNvPr>
            <p:cNvCxnSpPr>
              <a:cxnSpLocks noChangeShapeType="1"/>
              <a:stCxn id="31756" idx="4"/>
              <a:endCxn id="31764" idx="0"/>
            </p:cNvCxnSpPr>
            <p:nvPr/>
          </p:nvCxnSpPr>
          <p:spPr bwMode="auto">
            <a:xfrm>
              <a:off x="1051" y="3476"/>
              <a:ext cx="1305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AutoShape 13">
              <a:extLst>
                <a:ext uri="{FF2B5EF4-FFF2-40B4-BE49-F238E27FC236}">
                  <a16:creationId xmlns:a16="http://schemas.microsoft.com/office/drawing/2014/main" id="{2D2BF520-501F-FA40-A211-E46E6004B6EA}"/>
                </a:ext>
              </a:extLst>
            </p:cNvPr>
            <p:cNvCxnSpPr>
              <a:cxnSpLocks noChangeShapeType="1"/>
              <a:stCxn id="31756" idx="4"/>
              <a:endCxn id="31761" idx="0"/>
            </p:cNvCxnSpPr>
            <p:nvPr/>
          </p:nvCxnSpPr>
          <p:spPr bwMode="auto">
            <a:xfrm flipH="1">
              <a:off x="632" y="3476"/>
              <a:ext cx="419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14">
              <a:extLst>
                <a:ext uri="{FF2B5EF4-FFF2-40B4-BE49-F238E27FC236}">
                  <a16:creationId xmlns:a16="http://schemas.microsoft.com/office/drawing/2014/main" id="{66B05EDB-CF0A-2F4A-89E3-6DD0CC4CDB3C}"/>
                </a:ext>
              </a:extLst>
            </p:cNvPr>
            <p:cNvCxnSpPr>
              <a:cxnSpLocks noChangeShapeType="1"/>
              <a:stCxn id="31756" idx="4"/>
              <a:endCxn id="31762" idx="0"/>
            </p:cNvCxnSpPr>
            <p:nvPr/>
          </p:nvCxnSpPr>
          <p:spPr bwMode="auto">
            <a:xfrm>
              <a:off x="1051" y="3476"/>
              <a:ext cx="126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AutoShape 15">
              <a:extLst>
                <a:ext uri="{FF2B5EF4-FFF2-40B4-BE49-F238E27FC236}">
                  <a16:creationId xmlns:a16="http://schemas.microsoft.com/office/drawing/2014/main" id="{35C1799F-8B56-AE47-A85F-6B8D8EE39F29}"/>
                </a:ext>
              </a:extLst>
            </p:cNvPr>
            <p:cNvCxnSpPr>
              <a:cxnSpLocks noChangeShapeType="1"/>
              <a:stCxn id="31756" idx="4"/>
              <a:endCxn id="31763" idx="0"/>
            </p:cNvCxnSpPr>
            <p:nvPr/>
          </p:nvCxnSpPr>
          <p:spPr bwMode="auto">
            <a:xfrm>
              <a:off x="1051" y="3476"/>
              <a:ext cx="806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1" name="AutoShape 16">
              <a:extLst>
                <a:ext uri="{FF2B5EF4-FFF2-40B4-BE49-F238E27FC236}">
                  <a16:creationId xmlns:a16="http://schemas.microsoft.com/office/drawing/2014/main" id="{2219952A-88D8-F843-8439-7FDB96641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31762" name="AutoShape 17">
              <a:extLst>
                <a:ext uri="{FF2B5EF4-FFF2-40B4-BE49-F238E27FC236}">
                  <a16:creationId xmlns:a16="http://schemas.microsoft.com/office/drawing/2014/main" id="{1146E3CC-03DA-C742-9090-3F8676942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31763" name="AutoShape 18">
              <a:extLst>
                <a:ext uri="{FF2B5EF4-FFF2-40B4-BE49-F238E27FC236}">
                  <a16:creationId xmlns:a16="http://schemas.microsoft.com/office/drawing/2014/main" id="{22FAE4CE-54CE-B44A-949D-FBEB15A8D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31764" name="AutoShape 19">
              <a:extLst>
                <a:ext uri="{FF2B5EF4-FFF2-40B4-BE49-F238E27FC236}">
                  <a16:creationId xmlns:a16="http://schemas.microsoft.com/office/drawing/2014/main" id="{D0D1430F-8AA1-4A4F-A9DC-F9279A5DD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31765" name="Oval 20">
              <a:extLst>
                <a:ext uri="{FF2B5EF4-FFF2-40B4-BE49-F238E27FC236}">
                  <a16:creationId xmlns:a16="http://schemas.microsoft.com/office/drawing/2014/main" id="{4522D7BA-A988-2542-9BB5-61472B942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158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Arial Rounded MT Bold" panose="020F0704030504030204" pitchFamily="34" charset="0"/>
                </a:rPr>
                <a:t>n/2</a:t>
              </a:r>
            </a:p>
          </p:txBody>
        </p:sp>
        <p:cxnSp>
          <p:nvCxnSpPr>
            <p:cNvPr id="31766" name="AutoShape 21">
              <a:extLst>
                <a:ext uri="{FF2B5EF4-FFF2-40B4-BE49-F238E27FC236}">
                  <a16:creationId xmlns:a16="http://schemas.microsoft.com/office/drawing/2014/main" id="{2EE379B4-19A5-0347-83DA-13480ECFB7E4}"/>
                </a:ext>
              </a:extLst>
            </p:cNvPr>
            <p:cNvCxnSpPr>
              <a:cxnSpLocks noChangeShapeType="1"/>
              <a:stCxn id="31765" idx="4"/>
            </p:cNvCxnSpPr>
            <p:nvPr/>
          </p:nvCxnSpPr>
          <p:spPr bwMode="auto">
            <a:xfrm>
              <a:off x="2774" y="3476"/>
              <a:ext cx="483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7" name="AutoShape 22">
              <a:extLst>
                <a:ext uri="{FF2B5EF4-FFF2-40B4-BE49-F238E27FC236}">
                  <a16:creationId xmlns:a16="http://schemas.microsoft.com/office/drawing/2014/main" id="{1FFFDE8C-20CA-C24D-AD4B-DCEE4B508686}"/>
                </a:ext>
              </a:extLst>
            </p:cNvPr>
            <p:cNvCxnSpPr>
              <a:cxnSpLocks noChangeShapeType="1"/>
              <a:stCxn id="31765" idx="4"/>
              <a:endCxn id="31763" idx="0"/>
            </p:cNvCxnSpPr>
            <p:nvPr/>
          </p:nvCxnSpPr>
          <p:spPr bwMode="auto">
            <a:xfrm flipH="1">
              <a:off x="1857" y="3476"/>
              <a:ext cx="917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8" name="AutoShape 23">
              <a:extLst>
                <a:ext uri="{FF2B5EF4-FFF2-40B4-BE49-F238E27FC236}">
                  <a16:creationId xmlns:a16="http://schemas.microsoft.com/office/drawing/2014/main" id="{D02F26B8-DF4D-5D48-B11F-1AC907DB7FDE}"/>
                </a:ext>
              </a:extLst>
            </p:cNvPr>
            <p:cNvCxnSpPr>
              <a:cxnSpLocks noChangeShapeType="1"/>
              <a:stCxn id="31765" idx="4"/>
              <a:endCxn id="31764" idx="0"/>
            </p:cNvCxnSpPr>
            <p:nvPr/>
          </p:nvCxnSpPr>
          <p:spPr bwMode="auto">
            <a:xfrm flipH="1">
              <a:off x="2356" y="3476"/>
              <a:ext cx="418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9" name="AutoShape 24">
              <a:extLst>
                <a:ext uri="{FF2B5EF4-FFF2-40B4-BE49-F238E27FC236}">
                  <a16:creationId xmlns:a16="http://schemas.microsoft.com/office/drawing/2014/main" id="{608F19EB-6090-5F4B-BF07-E89CE96B4CEA}"/>
                </a:ext>
              </a:extLst>
            </p:cNvPr>
            <p:cNvCxnSpPr>
              <a:cxnSpLocks noChangeShapeType="1"/>
              <a:stCxn id="31765" idx="4"/>
              <a:endCxn id="31785" idx="0"/>
            </p:cNvCxnSpPr>
            <p:nvPr/>
          </p:nvCxnSpPr>
          <p:spPr bwMode="auto">
            <a:xfrm>
              <a:off x="2774" y="3476"/>
              <a:ext cx="81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0" name="Oval 25">
              <a:extLst>
                <a:ext uri="{FF2B5EF4-FFF2-40B4-BE49-F238E27FC236}">
                  <a16:creationId xmlns:a16="http://schemas.microsoft.com/office/drawing/2014/main" id="{6C1AD0C2-A44B-E441-A254-FDE0A085B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3157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Arial Rounded MT Bold" panose="020F0704030504030204" pitchFamily="34" charset="0"/>
                </a:rPr>
                <a:t>n/2</a:t>
              </a:r>
            </a:p>
          </p:txBody>
        </p:sp>
        <p:cxnSp>
          <p:nvCxnSpPr>
            <p:cNvPr id="31771" name="AutoShape 26">
              <a:extLst>
                <a:ext uri="{FF2B5EF4-FFF2-40B4-BE49-F238E27FC236}">
                  <a16:creationId xmlns:a16="http://schemas.microsoft.com/office/drawing/2014/main" id="{7781F20B-6971-1A45-A499-6E3FB2AA9F72}"/>
                </a:ext>
              </a:extLst>
            </p:cNvPr>
            <p:cNvCxnSpPr>
              <a:cxnSpLocks noChangeShapeType="1"/>
              <a:stCxn id="31770" idx="4"/>
              <a:endCxn id="31782" idx="0"/>
            </p:cNvCxnSpPr>
            <p:nvPr/>
          </p:nvCxnSpPr>
          <p:spPr bwMode="auto">
            <a:xfrm>
              <a:off x="3762" y="3475"/>
              <a:ext cx="635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2" name="AutoShape 27">
              <a:extLst>
                <a:ext uri="{FF2B5EF4-FFF2-40B4-BE49-F238E27FC236}">
                  <a16:creationId xmlns:a16="http://schemas.microsoft.com/office/drawing/2014/main" id="{C5A73A49-DE2C-ED42-A271-1D72B9A448E3}"/>
                </a:ext>
              </a:extLst>
            </p:cNvPr>
            <p:cNvCxnSpPr>
              <a:cxnSpLocks noChangeShapeType="1"/>
              <a:stCxn id="31770" idx="4"/>
            </p:cNvCxnSpPr>
            <p:nvPr/>
          </p:nvCxnSpPr>
          <p:spPr bwMode="auto">
            <a:xfrm flipH="1">
              <a:off x="3218" y="3474"/>
              <a:ext cx="543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3" name="AutoShape 28">
              <a:extLst>
                <a:ext uri="{FF2B5EF4-FFF2-40B4-BE49-F238E27FC236}">
                  <a16:creationId xmlns:a16="http://schemas.microsoft.com/office/drawing/2014/main" id="{FF0A1672-7F4C-0444-95B3-8FB7069C569C}"/>
                </a:ext>
              </a:extLst>
            </p:cNvPr>
            <p:cNvCxnSpPr>
              <a:cxnSpLocks noChangeShapeType="1"/>
              <a:stCxn id="31770" idx="4"/>
              <a:endCxn id="31775" idx="0"/>
            </p:cNvCxnSpPr>
            <p:nvPr/>
          </p:nvCxnSpPr>
          <p:spPr bwMode="auto">
            <a:xfrm flipH="1">
              <a:off x="3671" y="3475"/>
              <a:ext cx="91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4" name="AutoShape 29">
              <a:extLst>
                <a:ext uri="{FF2B5EF4-FFF2-40B4-BE49-F238E27FC236}">
                  <a16:creationId xmlns:a16="http://schemas.microsoft.com/office/drawing/2014/main" id="{BB66867C-39F7-844C-9FB4-604A643BF29B}"/>
                </a:ext>
              </a:extLst>
            </p:cNvPr>
            <p:cNvCxnSpPr>
              <a:cxnSpLocks noChangeShapeType="1"/>
              <a:stCxn id="31770" idx="4"/>
              <a:endCxn id="31776" idx="0"/>
            </p:cNvCxnSpPr>
            <p:nvPr/>
          </p:nvCxnSpPr>
          <p:spPr bwMode="auto">
            <a:xfrm>
              <a:off x="3762" y="3475"/>
              <a:ext cx="272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5" name="AutoShape 30">
              <a:extLst>
                <a:ext uri="{FF2B5EF4-FFF2-40B4-BE49-F238E27FC236}">
                  <a16:creationId xmlns:a16="http://schemas.microsoft.com/office/drawing/2014/main" id="{F3451008-9B06-5E42-90AF-50873AE3A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31776" name="AutoShape 31">
              <a:extLst>
                <a:ext uri="{FF2B5EF4-FFF2-40B4-BE49-F238E27FC236}">
                  <a16:creationId xmlns:a16="http://schemas.microsoft.com/office/drawing/2014/main" id="{647453B2-9A57-A744-BF7E-69AD758EB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31777" name="Oval 32">
              <a:extLst>
                <a:ext uri="{FF2B5EF4-FFF2-40B4-BE49-F238E27FC236}">
                  <a16:creationId xmlns:a16="http://schemas.microsoft.com/office/drawing/2014/main" id="{58EE1BFE-4340-154D-9F92-9225B4D88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" y="3157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Arial Rounded MT Bold" panose="020F0704030504030204" pitchFamily="34" charset="0"/>
                </a:rPr>
                <a:t>n/2</a:t>
              </a:r>
            </a:p>
          </p:txBody>
        </p:sp>
        <p:cxnSp>
          <p:nvCxnSpPr>
            <p:cNvPr id="31778" name="AutoShape 33">
              <a:extLst>
                <a:ext uri="{FF2B5EF4-FFF2-40B4-BE49-F238E27FC236}">
                  <a16:creationId xmlns:a16="http://schemas.microsoft.com/office/drawing/2014/main" id="{2EE37EB2-4797-5E4A-A369-3325D6A9A5EB}"/>
                </a:ext>
              </a:extLst>
            </p:cNvPr>
            <p:cNvCxnSpPr>
              <a:cxnSpLocks noChangeShapeType="1"/>
              <a:stCxn id="31777" idx="4"/>
              <a:endCxn id="31784" idx="0"/>
            </p:cNvCxnSpPr>
            <p:nvPr/>
          </p:nvCxnSpPr>
          <p:spPr bwMode="auto">
            <a:xfrm>
              <a:off x="5167" y="3475"/>
              <a:ext cx="273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9" name="AutoShape 34">
              <a:extLst>
                <a:ext uri="{FF2B5EF4-FFF2-40B4-BE49-F238E27FC236}">
                  <a16:creationId xmlns:a16="http://schemas.microsoft.com/office/drawing/2014/main" id="{F013A314-02D4-134C-BF9C-A0D71578F575}"/>
                </a:ext>
              </a:extLst>
            </p:cNvPr>
            <p:cNvCxnSpPr>
              <a:cxnSpLocks noChangeShapeType="1"/>
              <a:stCxn id="31777" idx="4"/>
              <a:endCxn id="31782" idx="0"/>
            </p:cNvCxnSpPr>
            <p:nvPr/>
          </p:nvCxnSpPr>
          <p:spPr bwMode="auto">
            <a:xfrm flipH="1">
              <a:off x="4397" y="3475"/>
              <a:ext cx="770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0" name="AutoShape 35">
              <a:extLst>
                <a:ext uri="{FF2B5EF4-FFF2-40B4-BE49-F238E27FC236}">
                  <a16:creationId xmlns:a16="http://schemas.microsoft.com/office/drawing/2014/main" id="{E679BA0B-A630-DB4D-A737-7B0240535E4D}"/>
                </a:ext>
              </a:extLst>
            </p:cNvPr>
            <p:cNvCxnSpPr>
              <a:cxnSpLocks noChangeShapeType="1"/>
              <a:stCxn id="31777" idx="4"/>
              <a:endCxn id="31783" idx="0"/>
            </p:cNvCxnSpPr>
            <p:nvPr/>
          </p:nvCxnSpPr>
          <p:spPr bwMode="auto">
            <a:xfrm flipH="1">
              <a:off x="4851" y="3475"/>
              <a:ext cx="316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1" name="AutoShape 36">
              <a:extLst>
                <a:ext uri="{FF2B5EF4-FFF2-40B4-BE49-F238E27FC236}">
                  <a16:creationId xmlns:a16="http://schemas.microsoft.com/office/drawing/2014/main" id="{56B173D0-F4A8-9B49-88EB-5F5968A2DE1F}"/>
                </a:ext>
              </a:extLst>
            </p:cNvPr>
            <p:cNvCxnSpPr>
              <a:cxnSpLocks noChangeShapeType="1"/>
              <a:stCxn id="31777" idx="4"/>
              <a:endCxn id="31775" idx="0"/>
            </p:cNvCxnSpPr>
            <p:nvPr/>
          </p:nvCxnSpPr>
          <p:spPr bwMode="auto">
            <a:xfrm flipH="1">
              <a:off x="3671" y="3475"/>
              <a:ext cx="1496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82" name="AutoShape 37">
              <a:extLst>
                <a:ext uri="{FF2B5EF4-FFF2-40B4-BE49-F238E27FC236}">
                  <a16:creationId xmlns:a16="http://schemas.microsoft.com/office/drawing/2014/main" id="{415B0BE2-2F0F-B848-9C5C-7B5C7160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31783" name="AutoShape 38">
              <a:extLst>
                <a:ext uri="{FF2B5EF4-FFF2-40B4-BE49-F238E27FC236}">
                  <a16:creationId xmlns:a16="http://schemas.microsoft.com/office/drawing/2014/main" id="{A5B5E1B3-4B2C-ED44-A4DE-0F18EA2C7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31784" name="AutoShape 39">
              <a:extLst>
                <a:ext uri="{FF2B5EF4-FFF2-40B4-BE49-F238E27FC236}">
                  <a16:creationId xmlns:a16="http://schemas.microsoft.com/office/drawing/2014/main" id="{4F3CA642-2246-3B4A-926C-99ACD2B93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31785" name="AutoShape 40">
              <a:extLst>
                <a:ext uri="{FF2B5EF4-FFF2-40B4-BE49-F238E27FC236}">
                  <a16:creationId xmlns:a16="http://schemas.microsoft.com/office/drawing/2014/main" id="{0A0975C5-6C79-0B48-A6E0-C7387E6E4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31786" name="AutoShape 41">
              <a:extLst>
                <a:ext uri="{FF2B5EF4-FFF2-40B4-BE49-F238E27FC236}">
                  <a16:creationId xmlns:a16="http://schemas.microsoft.com/office/drawing/2014/main" id="{6D3C637D-487A-8E4C-87E3-1FBB0013B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</p:grpSp>
      <p:sp>
        <p:nvSpPr>
          <p:cNvPr id="31749" name="AutoShape 42">
            <a:extLst>
              <a:ext uri="{FF2B5EF4-FFF2-40B4-BE49-F238E27FC236}">
                <a16:creationId xmlns:a16="http://schemas.microsoft.com/office/drawing/2014/main" id="{E4E1273C-FBCE-5847-B528-8D69CA2BD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60" y="3315127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>
                <a:latin typeface="Arial Rounded MT Bold" panose="020F0704030504030204" pitchFamily="34" charset="0"/>
              </a:rPr>
              <a:t>T(n)</a:t>
            </a: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C7636E40-337D-B14B-90B0-52519841B098}"/>
              </a:ext>
            </a:extLst>
          </p:cNvPr>
          <p:cNvSpPr txBox="1">
            <a:spLocks noChangeArrowheads="1"/>
          </p:cNvSpPr>
          <p:nvPr/>
        </p:nvSpPr>
        <p:spPr>
          <a:xfrm>
            <a:off x="1150938" y="894665"/>
            <a:ext cx="7793037" cy="78173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kern="0" dirty="0" smtClean="0"/>
              <a:t>动态规划的基本思想 </a:t>
            </a:r>
            <a:endParaRPr lang="zh-CN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二叉搜索树</a:t>
            </a:r>
          </a:p>
        </p:txBody>
      </p:sp>
      <p:sp>
        <p:nvSpPr>
          <p:cNvPr id="91138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C2DF88-3612-4100-A627-56BE27B5BFC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1140" name="Rectangle 2"/>
          <p:cNvSpPr txBox="1">
            <a:spLocks noRot="1" noChangeArrowheads="1"/>
          </p:cNvSpPr>
          <p:nvPr/>
        </p:nvSpPr>
        <p:spPr bwMode="auto">
          <a:xfrm>
            <a:off x="612775" y="1942038"/>
            <a:ext cx="82296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对于一个给定的关键字集合，可能有若干不同的二叉搜索树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如对保留字的子集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Name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：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1           2           3           4           5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               for         if         loop     repeat   while</a:t>
            </a:r>
          </a:p>
          <a:p>
            <a:pPr eaLnBrk="1" hangingPunct="1">
              <a:buClr>
                <a:srgbClr val="3333CC"/>
              </a:buClr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的两棵</a:t>
            </a:r>
            <a:r>
              <a:rPr kumimoji="0" lang="zh-CN" altLang="en-US" sz="2000" b="1" dirty="0">
                <a:solidFill>
                  <a:srgbClr val="000000"/>
                </a:solidFill>
              </a:rPr>
              <a:t>二叉</a:t>
            </a:r>
            <a:r>
              <a:rPr kumimoji="0" lang="zh-CN" altLang="en-US" sz="2000" b="1" dirty="0" smtClean="0">
                <a:solidFill>
                  <a:srgbClr val="000000"/>
                </a:solidFill>
              </a:rPr>
              <a:t>搜索树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为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74757" name="Group 3"/>
          <p:cNvGrpSpPr>
            <a:grpSpLocks/>
          </p:cNvGrpSpPr>
          <p:nvPr/>
        </p:nvGrpSpPr>
        <p:grpSpPr bwMode="auto">
          <a:xfrm>
            <a:off x="893415" y="3774727"/>
            <a:ext cx="8164512" cy="3203575"/>
            <a:chOff x="192" y="1152"/>
            <a:chExt cx="5424" cy="2998"/>
          </a:xfrm>
        </p:grpSpPr>
        <p:sp>
          <p:nvSpPr>
            <p:cNvPr id="91143" name="Oval 4"/>
            <p:cNvSpPr>
              <a:spLocks noChangeArrowheads="1"/>
            </p:cNvSpPr>
            <p:nvPr/>
          </p:nvSpPr>
          <p:spPr bwMode="auto">
            <a:xfrm>
              <a:off x="1152" y="1152"/>
              <a:ext cx="672" cy="43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91144" name="Oval 5"/>
            <p:cNvSpPr>
              <a:spLocks noChangeArrowheads="1"/>
            </p:cNvSpPr>
            <p:nvPr/>
          </p:nvSpPr>
          <p:spPr bwMode="auto">
            <a:xfrm>
              <a:off x="336" y="2064"/>
              <a:ext cx="672" cy="43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for</a:t>
              </a:r>
            </a:p>
          </p:txBody>
        </p:sp>
        <p:sp>
          <p:nvSpPr>
            <p:cNvPr id="91145" name="Oval 6"/>
            <p:cNvSpPr>
              <a:spLocks noChangeArrowheads="1"/>
            </p:cNvSpPr>
            <p:nvPr/>
          </p:nvSpPr>
          <p:spPr bwMode="auto">
            <a:xfrm>
              <a:off x="1824" y="2017"/>
              <a:ext cx="675" cy="43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while</a:t>
              </a:r>
            </a:p>
          </p:txBody>
        </p:sp>
        <p:sp>
          <p:nvSpPr>
            <p:cNvPr id="91146" name="Oval 7"/>
            <p:cNvSpPr>
              <a:spLocks noChangeArrowheads="1"/>
            </p:cNvSpPr>
            <p:nvPr/>
          </p:nvSpPr>
          <p:spPr bwMode="auto">
            <a:xfrm>
              <a:off x="192" y="3456"/>
              <a:ext cx="672" cy="43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loop</a:t>
              </a:r>
            </a:p>
          </p:txBody>
        </p:sp>
        <p:sp>
          <p:nvSpPr>
            <p:cNvPr id="91147" name="Oval 8"/>
            <p:cNvSpPr>
              <a:spLocks noChangeArrowheads="1"/>
            </p:cNvSpPr>
            <p:nvPr/>
          </p:nvSpPr>
          <p:spPr bwMode="auto">
            <a:xfrm>
              <a:off x="1104" y="2880"/>
              <a:ext cx="672" cy="43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repeat</a:t>
              </a:r>
            </a:p>
          </p:txBody>
        </p:sp>
        <p:sp>
          <p:nvSpPr>
            <p:cNvPr id="91148" name="Line 9"/>
            <p:cNvSpPr>
              <a:spLocks noChangeShapeType="1"/>
            </p:cNvSpPr>
            <p:nvPr/>
          </p:nvSpPr>
          <p:spPr bwMode="auto">
            <a:xfrm flipH="1">
              <a:off x="768" y="1535"/>
              <a:ext cx="480" cy="5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49" name="Line 10"/>
            <p:cNvSpPr>
              <a:spLocks noChangeShapeType="1"/>
            </p:cNvSpPr>
            <p:nvPr/>
          </p:nvSpPr>
          <p:spPr bwMode="auto">
            <a:xfrm>
              <a:off x="1728" y="1535"/>
              <a:ext cx="385" cy="4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0" name="Line 11"/>
            <p:cNvSpPr>
              <a:spLocks noChangeShapeType="1"/>
            </p:cNvSpPr>
            <p:nvPr/>
          </p:nvSpPr>
          <p:spPr bwMode="auto">
            <a:xfrm flipH="1">
              <a:off x="1584" y="2447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1" name="Line 12"/>
            <p:cNvSpPr>
              <a:spLocks noChangeShapeType="1"/>
            </p:cNvSpPr>
            <p:nvPr/>
          </p:nvSpPr>
          <p:spPr bwMode="auto">
            <a:xfrm flipH="1">
              <a:off x="720" y="3216"/>
              <a:ext cx="427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2" name="Oval 13"/>
            <p:cNvSpPr>
              <a:spLocks noChangeArrowheads="1"/>
            </p:cNvSpPr>
            <p:nvPr/>
          </p:nvSpPr>
          <p:spPr bwMode="auto">
            <a:xfrm>
              <a:off x="3744" y="1249"/>
              <a:ext cx="672" cy="43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91153" name="Oval 14"/>
            <p:cNvSpPr>
              <a:spLocks noChangeArrowheads="1"/>
            </p:cNvSpPr>
            <p:nvPr/>
          </p:nvSpPr>
          <p:spPr bwMode="auto">
            <a:xfrm>
              <a:off x="4944" y="3120"/>
              <a:ext cx="672" cy="43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while</a:t>
              </a:r>
            </a:p>
          </p:txBody>
        </p:sp>
        <p:sp>
          <p:nvSpPr>
            <p:cNvPr id="91154" name="Oval 15"/>
            <p:cNvSpPr>
              <a:spLocks noChangeArrowheads="1"/>
            </p:cNvSpPr>
            <p:nvPr/>
          </p:nvSpPr>
          <p:spPr bwMode="auto">
            <a:xfrm>
              <a:off x="3840" y="3120"/>
              <a:ext cx="672" cy="43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loop</a:t>
              </a:r>
            </a:p>
          </p:txBody>
        </p:sp>
        <p:sp>
          <p:nvSpPr>
            <p:cNvPr id="91155" name="Oval 16"/>
            <p:cNvSpPr>
              <a:spLocks noChangeArrowheads="1"/>
            </p:cNvSpPr>
            <p:nvPr/>
          </p:nvSpPr>
          <p:spPr bwMode="auto">
            <a:xfrm>
              <a:off x="4416" y="2017"/>
              <a:ext cx="672" cy="43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repeat</a:t>
              </a:r>
            </a:p>
          </p:txBody>
        </p:sp>
        <p:sp>
          <p:nvSpPr>
            <p:cNvPr id="91156" name="Oval 17"/>
            <p:cNvSpPr>
              <a:spLocks noChangeArrowheads="1"/>
            </p:cNvSpPr>
            <p:nvPr/>
          </p:nvSpPr>
          <p:spPr bwMode="auto">
            <a:xfrm>
              <a:off x="2976" y="2017"/>
              <a:ext cx="672" cy="43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for</a:t>
              </a:r>
            </a:p>
          </p:txBody>
        </p:sp>
        <p:sp>
          <p:nvSpPr>
            <p:cNvPr id="91157" name="Line 18"/>
            <p:cNvSpPr>
              <a:spLocks noChangeShapeType="1"/>
            </p:cNvSpPr>
            <p:nvPr/>
          </p:nvSpPr>
          <p:spPr bwMode="auto">
            <a:xfrm flipH="1">
              <a:off x="3445" y="1584"/>
              <a:ext cx="335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8" name="Line 19"/>
            <p:cNvSpPr>
              <a:spLocks noChangeShapeType="1"/>
            </p:cNvSpPr>
            <p:nvPr/>
          </p:nvSpPr>
          <p:spPr bwMode="auto">
            <a:xfrm>
              <a:off x="4320" y="1632"/>
              <a:ext cx="384" cy="3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9" name="Line 20"/>
            <p:cNvSpPr>
              <a:spLocks noChangeShapeType="1"/>
            </p:cNvSpPr>
            <p:nvPr/>
          </p:nvSpPr>
          <p:spPr bwMode="auto">
            <a:xfrm flipH="1">
              <a:off x="4224" y="2447"/>
              <a:ext cx="480" cy="6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60" name="Line 21"/>
            <p:cNvSpPr>
              <a:spLocks noChangeShapeType="1"/>
            </p:cNvSpPr>
            <p:nvPr/>
          </p:nvSpPr>
          <p:spPr bwMode="auto">
            <a:xfrm>
              <a:off x="4944" y="2400"/>
              <a:ext cx="384" cy="7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61" name="Text Box 22"/>
            <p:cNvSpPr txBox="1">
              <a:spLocks noChangeArrowheads="1"/>
            </p:cNvSpPr>
            <p:nvPr/>
          </p:nvSpPr>
          <p:spPr bwMode="auto">
            <a:xfrm>
              <a:off x="1190" y="3675"/>
              <a:ext cx="228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91162" name="Text Box 23"/>
            <p:cNvSpPr txBox="1">
              <a:spLocks noChangeArrowheads="1"/>
            </p:cNvSpPr>
            <p:nvPr/>
          </p:nvSpPr>
          <p:spPr bwMode="auto">
            <a:xfrm>
              <a:off x="4550" y="3722"/>
              <a:ext cx="235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3334170" y="5873250"/>
            <a:ext cx="2979061" cy="876378"/>
          </a:xfrm>
          <a:prstGeom prst="cloudCallout">
            <a:avLst>
              <a:gd name="adj1" fmla="val -44912"/>
              <a:gd name="adj2" fmla="val -106060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考虑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图和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图中最坏比较次数和平均比较次数</a:t>
            </a:r>
          </a:p>
        </p:txBody>
      </p:sp>
    </p:spTree>
    <p:extLst>
      <p:ext uri="{BB962C8B-B14F-4D97-AF65-F5344CB8AC3E}">
        <p14:creationId xmlns:p14="http://schemas.microsoft.com/office/powerpoint/2010/main" val="313597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二叉搜索树</a:t>
            </a:r>
          </a:p>
        </p:txBody>
      </p:sp>
      <p:sp>
        <p:nvSpPr>
          <p:cNvPr id="92162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795B9D-3443-4859-AE1A-923B3ADB9F4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888" y="4953000"/>
            <a:ext cx="8640762" cy="1905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构造不同的二叉搜索树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就有不同的性能特征。</a:t>
            </a:r>
          </a:p>
          <a:p>
            <a:pPr lvl="0"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二叉搜索树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最坏情况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下找一个标识符需要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次比较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，而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表示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的二叉搜索树最坏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情况下只需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次比较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  <a:p>
            <a:pPr lvl="0"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假设只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作成功的检索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并且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检索每个标识符的概率相同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，则两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棵二叉搜索树在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平均情况下各需要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12/5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11/5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次比较。</a:t>
            </a:r>
          </a:p>
        </p:txBody>
      </p:sp>
      <p:grpSp>
        <p:nvGrpSpPr>
          <p:cNvPr id="92164" name="Group 3"/>
          <p:cNvGrpSpPr>
            <a:grpSpLocks/>
          </p:cNvGrpSpPr>
          <p:nvPr/>
        </p:nvGrpSpPr>
        <p:grpSpPr bwMode="auto">
          <a:xfrm>
            <a:off x="1327150" y="2073275"/>
            <a:ext cx="6337300" cy="2616200"/>
            <a:chOff x="192" y="1152"/>
            <a:chExt cx="5424" cy="3113"/>
          </a:xfrm>
        </p:grpSpPr>
        <p:sp>
          <p:nvSpPr>
            <p:cNvPr id="92165" name="Oval 4"/>
            <p:cNvSpPr>
              <a:spLocks noChangeArrowheads="1"/>
            </p:cNvSpPr>
            <p:nvPr/>
          </p:nvSpPr>
          <p:spPr bwMode="auto">
            <a:xfrm>
              <a:off x="1153" y="1152"/>
              <a:ext cx="671" cy="433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92166" name="Oval 5"/>
            <p:cNvSpPr>
              <a:spLocks noChangeArrowheads="1"/>
            </p:cNvSpPr>
            <p:nvPr/>
          </p:nvSpPr>
          <p:spPr bwMode="auto">
            <a:xfrm>
              <a:off x="336" y="2064"/>
              <a:ext cx="673" cy="433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for</a:t>
              </a:r>
            </a:p>
          </p:txBody>
        </p:sp>
        <p:sp>
          <p:nvSpPr>
            <p:cNvPr id="92167" name="Oval 6"/>
            <p:cNvSpPr>
              <a:spLocks noChangeArrowheads="1"/>
            </p:cNvSpPr>
            <p:nvPr/>
          </p:nvSpPr>
          <p:spPr bwMode="auto">
            <a:xfrm>
              <a:off x="1824" y="2015"/>
              <a:ext cx="673" cy="433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while</a:t>
              </a:r>
            </a:p>
          </p:txBody>
        </p:sp>
        <p:sp>
          <p:nvSpPr>
            <p:cNvPr id="92168" name="Oval 7"/>
            <p:cNvSpPr>
              <a:spLocks noChangeArrowheads="1"/>
            </p:cNvSpPr>
            <p:nvPr/>
          </p:nvSpPr>
          <p:spPr bwMode="auto">
            <a:xfrm>
              <a:off x="192" y="3457"/>
              <a:ext cx="673" cy="43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loop</a:t>
              </a:r>
            </a:p>
          </p:txBody>
        </p:sp>
        <p:sp>
          <p:nvSpPr>
            <p:cNvPr id="92169" name="Oval 8"/>
            <p:cNvSpPr>
              <a:spLocks noChangeArrowheads="1"/>
            </p:cNvSpPr>
            <p:nvPr/>
          </p:nvSpPr>
          <p:spPr bwMode="auto">
            <a:xfrm>
              <a:off x="1104" y="2880"/>
              <a:ext cx="674" cy="43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repeat</a:t>
              </a:r>
            </a:p>
          </p:txBody>
        </p:sp>
        <p:sp>
          <p:nvSpPr>
            <p:cNvPr id="92170" name="Line 9"/>
            <p:cNvSpPr>
              <a:spLocks noChangeShapeType="1"/>
            </p:cNvSpPr>
            <p:nvPr/>
          </p:nvSpPr>
          <p:spPr bwMode="auto">
            <a:xfrm flipH="1">
              <a:off x="768" y="1535"/>
              <a:ext cx="480" cy="5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71" name="Line 10"/>
            <p:cNvSpPr>
              <a:spLocks noChangeShapeType="1"/>
            </p:cNvSpPr>
            <p:nvPr/>
          </p:nvSpPr>
          <p:spPr bwMode="auto">
            <a:xfrm>
              <a:off x="1727" y="1535"/>
              <a:ext cx="385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72" name="Line 11"/>
            <p:cNvSpPr>
              <a:spLocks noChangeShapeType="1"/>
            </p:cNvSpPr>
            <p:nvPr/>
          </p:nvSpPr>
          <p:spPr bwMode="auto">
            <a:xfrm flipH="1">
              <a:off x="1583" y="2448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73" name="Line 12"/>
            <p:cNvSpPr>
              <a:spLocks noChangeShapeType="1"/>
            </p:cNvSpPr>
            <p:nvPr/>
          </p:nvSpPr>
          <p:spPr bwMode="auto">
            <a:xfrm flipH="1">
              <a:off x="721" y="3217"/>
              <a:ext cx="432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74" name="Oval 13"/>
            <p:cNvSpPr>
              <a:spLocks noChangeArrowheads="1"/>
            </p:cNvSpPr>
            <p:nvPr/>
          </p:nvSpPr>
          <p:spPr bwMode="auto">
            <a:xfrm>
              <a:off x="3744" y="1248"/>
              <a:ext cx="674" cy="433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92175" name="Oval 14"/>
            <p:cNvSpPr>
              <a:spLocks noChangeArrowheads="1"/>
            </p:cNvSpPr>
            <p:nvPr/>
          </p:nvSpPr>
          <p:spPr bwMode="auto">
            <a:xfrm>
              <a:off x="4943" y="3120"/>
              <a:ext cx="673" cy="433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while</a:t>
              </a:r>
            </a:p>
          </p:txBody>
        </p:sp>
        <p:sp>
          <p:nvSpPr>
            <p:cNvPr id="92176" name="Oval 15"/>
            <p:cNvSpPr>
              <a:spLocks noChangeArrowheads="1"/>
            </p:cNvSpPr>
            <p:nvPr/>
          </p:nvSpPr>
          <p:spPr bwMode="auto">
            <a:xfrm>
              <a:off x="3840" y="3120"/>
              <a:ext cx="671" cy="433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loop</a:t>
              </a:r>
            </a:p>
          </p:txBody>
        </p:sp>
        <p:sp>
          <p:nvSpPr>
            <p:cNvPr id="92177" name="Oval 16"/>
            <p:cNvSpPr>
              <a:spLocks noChangeArrowheads="1"/>
            </p:cNvSpPr>
            <p:nvPr/>
          </p:nvSpPr>
          <p:spPr bwMode="auto">
            <a:xfrm>
              <a:off x="4416" y="2015"/>
              <a:ext cx="671" cy="433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repeat</a:t>
              </a:r>
            </a:p>
          </p:txBody>
        </p:sp>
        <p:sp>
          <p:nvSpPr>
            <p:cNvPr id="92178" name="Oval 17"/>
            <p:cNvSpPr>
              <a:spLocks noChangeArrowheads="1"/>
            </p:cNvSpPr>
            <p:nvPr/>
          </p:nvSpPr>
          <p:spPr bwMode="auto">
            <a:xfrm>
              <a:off x="2976" y="2015"/>
              <a:ext cx="673" cy="433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for</a:t>
              </a:r>
            </a:p>
          </p:txBody>
        </p:sp>
        <p:sp>
          <p:nvSpPr>
            <p:cNvPr id="92179" name="Line 18"/>
            <p:cNvSpPr>
              <a:spLocks noChangeShapeType="1"/>
            </p:cNvSpPr>
            <p:nvPr/>
          </p:nvSpPr>
          <p:spPr bwMode="auto">
            <a:xfrm flipH="1">
              <a:off x="3443" y="1585"/>
              <a:ext cx="337" cy="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80" name="Line 19"/>
            <p:cNvSpPr>
              <a:spLocks noChangeShapeType="1"/>
            </p:cNvSpPr>
            <p:nvPr/>
          </p:nvSpPr>
          <p:spPr bwMode="auto">
            <a:xfrm>
              <a:off x="4320" y="1632"/>
              <a:ext cx="386" cy="3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81" name="Line 20"/>
            <p:cNvSpPr>
              <a:spLocks noChangeShapeType="1"/>
            </p:cNvSpPr>
            <p:nvPr/>
          </p:nvSpPr>
          <p:spPr bwMode="auto">
            <a:xfrm flipH="1">
              <a:off x="4225" y="2448"/>
              <a:ext cx="481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82" name="Line 21"/>
            <p:cNvSpPr>
              <a:spLocks noChangeShapeType="1"/>
            </p:cNvSpPr>
            <p:nvPr/>
          </p:nvSpPr>
          <p:spPr bwMode="auto">
            <a:xfrm>
              <a:off x="4943" y="2401"/>
              <a:ext cx="385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83" name="Text Box 22"/>
            <p:cNvSpPr txBox="1">
              <a:spLocks noChangeArrowheads="1"/>
            </p:cNvSpPr>
            <p:nvPr/>
          </p:nvSpPr>
          <p:spPr bwMode="auto">
            <a:xfrm>
              <a:off x="1191" y="3676"/>
              <a:ext cx="28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92184" name="Text Box 23"/>
            <p:cNvSpPr txBox="1">
              <a:spLocks noChangeArrowheads="1"/>
            </p:cNvSpPr>
            <p:nvPr/>
          </p:nvSpPr>
          <p:spPr bwMode="auto">
            <a:xfrm>
              <a:off x="4549" y="3721"/>
              <a:ext cx="303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442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dirty="0" smtClean="0"/>
              <a:t>最优二叉搜索树</a:t>
            </a:r>
            <a:endParaRPr lang="zh-CN" altLang="en-US" dirty="0" smtClean="0"/>
          </a:p>
        </p:txBody>
      </p:sp>
      <p:sp>
        <p:nvSpPr>
          <p:cNvPr id="93186" name="内容占位符 2"/>
          <p:cNvSpPr>
            <a:spLocks noGrp="1" noChangeArrowheads="1"/>
          </p:cNvSpPr>
          <p:nvPr>
            <p:ph idx="1"/>
          </p:nvPr>
        </p:nvSpPr>
        <p:spPr>
          <a:xfrm>
            <a:off x="646550" y="1915819"/>
            <a:ext cx="8497449" cy="1036834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如何构建一棵二叉搜索树，使得期望搜索代价最少</a:t>
            </a:r>
            <a:endParaRPr lang="en-US" altLang="zh-CN" sz="2800" dirty="0" smtClean="0"/>
          </a:p>
          <a:p>
            <a:pPr lvl="1" eaLnBrk="1" hangingPunct="1">
              <a:buClr>
                <a:srgbClr val="FF0000"/>
              </a:buClr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给定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序列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 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= &lt;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sz="2400" i="1" baseline="-250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1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sz="2400" baseline="-250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2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..., </a:t>
            </a:r>
            <a:r>
              <a:rPr kumimoji="0" lang="en-US" altLang="zh-CN" sz="2400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sz="2400" i="1" baseline="-25000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n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&gt;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，其中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n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个关键字互不相同，且都已排好序 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(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sz="2400" i="1" baseline="-250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1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&lt;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sz="2400" baseline="-250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2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 ··· &lt; </a:t>
            </a:r>
            <a:r>
              <a:rPr kumimoji="0" lang="en-US" altLang="zh-CN" sz="2400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sz="2400" i="1" baseline="-25000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n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), 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并且有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n 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+ 1 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个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“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虚拟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” 关键字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d</a:t>
            </a:r>
            <a:r>
              <a:rPr kumimoji="0" lang="en-US" altLang="zh-CN" sz="2400" baseline="-250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0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d</a:t>
            </a:r>
            <a:r>
              <a:rPr kumimoji="0" lang="en-US" altLang="zh-CN" sz="2400" baseline="-250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1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d</a:t>
            </a:r>
            <a:r>
              <a:rPr kumimoji="0" lang="en-US" altLang="zh-CN" sz="2400" baseline="-250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2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..., </a:t>
            </a:r>
            <a:r>
              <a:rPr kumimoji="0" lang="en-US" altLang="zh-CN" sz="2400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d</a:t>
            </a:r>
            <a:r>
              <a:rPr kumimoji="0" lang="en-US" altLang="zh-CN" sz="2400" i="1" baseline="-25000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n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其中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d</a:t>
            </a:r>
            <a:r>
              <a:rPr kumimoji="0" lang="en-US" altLang="zh-CN" sz="2400" i="1" baseline="-250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表示所有在</a:t>
            </a:r>
            <a:r>
              <a:rPr kumimoji="0" lang="en-US" altLang="zh-CN" sz="2400" i="1" dirty="0" err="1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sz="2400" i="1" baseline="-25000" dirty="0" err="1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和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sz="2400" i="1" baseline="-250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+1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之间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的值</a:t>
            </a:r>
            <a:endParaRPr kumimoji="0" lang="en-US" altLang="zh-CN" sz="2400" dirty="0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  <a:p>
            <a:pPr lvl="1" eaLnBrk="1" hangingPunct="1">
              <a:buClr>
                <a:srgbClr val="FF0000"/>
              </a:buClr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希望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从这些关键字中建立一棵二叉搜索树。对于每个关键字 </a:t>
            </a:r>
            <a:r>
              <a:rPr kumimoji="0" lang="en-US" altLang="zh-CN" sz="2400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sz="2400" i="1" baseline="-25000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搜索概率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为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p</a:t>
            </a:r>
            <a:r>
              <a:rPr kumimoji="0" lang="en-US" altLang="zh-CN" sz="2400" i="1" baseline="-250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;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对于每个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d</a:t>
            </a:r>
            <a:r>
              <a:rPr kumimoji="0" lang="en-US" altLang="zh-CN" sz="2400" i="1" baseline="-250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搜索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概率为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q</a:t>
            </a:r>
            <a:r>
              <a:rPr kumimoji="0" lang="en-US" altLang="zh-CN" sz="2400" i="1" baseline="-250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。假设一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个搜索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的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代价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为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二叉树的节点数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i.e., 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在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T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中找到的节点的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深度 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+1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。从而在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T 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中所做的一次搜索所花费的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预期代价为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:</a:t>
            </a:r>
          </a:p>
          <a:p>
            <a:pPr marL="457200" lvl="1" indent="0" eaLnBrk="1" hangingPunct="1">
              <a:buClr>
                <a:srgbClr val="FF0000"/>
              </a:buClr>
              <a:buNone/>
            </a:pPr>
            <a:endParaRPr kumimoji="0" lang="en-US" altLang="zh-CN" sz="2400" dirty="0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  <a:p>
            <a:pPr lvl="1" eaLnBrk="1" hangingPunct="1">
              <a:buClr>
                <a:srgbClr val="FF0000"/>
              </a:buClr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给定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一个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概率集合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目标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是构造一棵二叉搜索树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T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，使得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E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(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T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)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最小，称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这样的树为 </a:t>
            </a:r>
            <a:r>
              <a:rPr kumimoji="0" lang="zh-CN" altLang="en-US" sz="2400" dirty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最优二叉搜索树</a:t>
            </a:r>
            <a:endParaRPr kumimoji="0" lang="en-US" altLang="zh-CN" sz="2400" dirty="0">
              <a:solidFill>
                <a:srgbClr val="FF0000"/>
              </a:solidFill>
              <a:latin typeface="Times New Roman"/>
              <a:ea typeface="宋体" panose="02010600030101010101" pitchFamily="2" charset="-122"/>
            </a:endParaRPr>
          </a:p>
          <a:p>
            <a:pPr lvl="1" eaLnBrk="1" hangingPunct="1">
              <a:buClr>
                <a:srgbClr val="FF0000"/>
              </a:buClr>
            </a:pP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93187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C52A27-75BB-48CC-B98F-525A76EDA74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309178"/>
              </p:ext>
            </p:extLst>
          </p:nvPr>
        </p:nvGraphicFramePr>
        <p:xfrm>
          <a:off x="3537139" y="5129801"/>
          <a:ext cx="3709168" cy="76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85" name="公式" r:id="rId3" imgW="2082800" imgH="431800" progId="Equation.3">
                  <p:embed/>
                </p:oleObj>
              </mc:Choice>
              <mc:Fallback>
                <p:oleObj name="公式" r:id="rId3" imgW="2082800" imgH="431800" progId="Equation.3">
                  <p:embed/>
                  <p:pic>
                    <p:nvPicPr>
                      <p:cNvPr id="901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139" y="5129801"/>
                        <a:ext cx="3709168" cy="769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06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dirty="0" smtClean="0"/>
              <a:t>最优二叉搜索树</a:t>
            </a:r>
            <a:endParaRPr lang="zh-CN" altLang="en-US" dirty="0" smtClean="0"/>
          </a:p>
        </p:txBody>
      </p:sp>
      <p:sp>
        <p:nvSpPr>
          <p:cNvPr id="93186" name="内容占位符 2"/>
          <p:cNvSpPr>
            <a:spLocks noGrp="1" noChangeArrowheads="1"/>
          </p:cNvSpPr>
          <p:nvPr>
            <p:ph idx="1"/>
          </p:nvPr>
        </p:nvSpPr>
        <p:spPr>
          <a:xfrm>
            <a:off x="773679" y="1965923"/>
            <a:ext cx="7199137" cy="539282"/>
          </a:xfrm>
        </p:spPr>
        <p:txBody>
          <a:bodyPr/>
          <a:lstStyle/>
          <a:p>
            <a:pPr eaLnBrk="1" hangingPunct="1">
              <a:buClr>
                <a:srgbClr val="3333CC"/>
              </a:buClr>
              <a:defRPr/>
            </a:pPr>
            <a:r>
              <a:rPr kumimoji="0" lang="zh-CN" altLang="en-US" sz="2000" b="1" kern="1200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如对下面关键字集合</a:t>
            </a:r>
            <a:r>
              <a:rPr kumimoji="0" lang="zh-CN" altLang="en-US" sz="20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Wingdings" panose="05000000000000000000" pitchFamily="2" charset="2"/>
              </a:rPr>
              <a:t>扩充后</a:t>
            </a:r>
            <a:r>
              <a:rPr kumimoji="0" lang="zh-CN" altLang="en-US" sz="20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Wingdings" panose="05000000000000000000" pitchFamily="2" charset="2"/>
              </a:rPr>
              <a:t>的</a:t>
            </a:r>
            <a:r>
              <a:rPr kumimoji="0" lang="zh-CN" altLang="en-US" sz="2000" b="1" kern="1200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两</a:t>
            </a:r>
            <a:r>
              <a:rPr kumimoji="0" lang="zh-CN" altLang="en-US" sz="2000" b="1" kern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棵</a:t>
            </a:r>
            <a:r>
              <a:rPr kumimoji="0" lang="zh-CN" altLang="en-US" sz="20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二叉搜索树</a:t>
            </a:r>
            <a:r>
              <a:rPr kumimoji="0" lang="zh-CN" altLang="en-US" sz="2000" b="1" kern="1200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为</a:t>
            </a:r>
            <a:endParaRPr kumimoji="0" lang="en-US" altLang="zh-CN" sz="2000" b="1" kern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buClr>
                <a:srgbClr val="3333CC"/>
              </a:buClr>
              <a:buNone/>
              <a:defRPr/>
            </a:pPr>
            <a:r>
              <a:rPr kumimoji="0" lang="zh-CN" altLang="en-US" sz="2000" b="1" kern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0" lang="en-US" altLang="zh-CN" sz="1600" b="1" kern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Name</a:t>
            </a:r>
            <a:r>
              <a:rPr kumimoji="0" lang="zh-CN" altLang="en-US" sz="1600" b="1" kern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：  </a:t>
            </a:r>
            <a:r>
              <a:rPr kumimoji="0" lang="en-US" altLang="zh-CN" sz="1600" b="1" kern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1           2           3           4           5</a:t>
            </a:r>
          </a:p>
          <a:p>
            <a:pPr lvl="0" eaLnBrk="1" hangingPunct="1">
              <a:buClr>
                <a:srgbClr val="3333CC"/>
              </a:buClr>
              <a:buNone/>
              <a:defRPr/>
            </a:pPr>
            <a:r>
              <a:rPr kumimoji="0" lang="en-US" altLang="zh-CN" sz="1600" b="1" kern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               for         if         loop     repeat   </a:t>
            </a:r>
            <a:r>
              <a:rPr kumimoji="0" lang="en-US" altLang="zh-CN" sz="1600" b="1" kern="1200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while</a:t>
            </a:r>
            <a:endParaRPr lang="en-US" altLang="zh-CN" sz="1600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93187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C52A27-75BB-48CC-B98F-525A76EDA74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68" y="3115071"/>
            <a:ext cx="5252126" cy="3645036"/>
          </a:xfrm>
          <a:prstGeom prst="rect">
            <a:avLst/>
          </a:prstGeom>
        </p:spPr>
      </p:pic>
      <p:sp>
        <p:nvSpPr>
          <p:cNvPr id="54" name="Rectangle 83"/>
          <p:cNvSpPr>
            <a:spLocks noChangeArrowheads="1"/>
          </p:cNvSpPr>
          <p:nvPr/>
        </p:nvSpPr>
        <p:spPr bwMode="auto">
          <a:xfrm>
            <a:off x="277679" y="6015038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 2.80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6585636" y="5781973"/>
            <a:ext cx="23583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 2.75(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最优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384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dirty="0" smtClean="0"/>
              <a:t>最优二叉搜索树</a:t>
            </a:r>
            <a:endParaRPr lang="zh-CN" altLang="en-US" dirty="0" smtClean="0"/>
          </a:p>
        </p:txBody>
      </p:sp>
      <p:sp>
        <p:nvSpPr>
          <p:cNvPr id="93186" name="内容占位符 2"/>
          <p:cNvSpPr>
            <a:spLocks noGrp="1" noChangeArrowheads="1"/>
          </p:cNvSpPr>
          <p:nvPr>
            <p:ph idx="1"/>
          </p:nvPr>
        </p:nvSpPr>
        <p:spPr>
          <a:xfrm>
            <a:off x="646550" y="1915819"/>
            <a:ext cx="8497449" cy="1036834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期望</a:t>
            </a:r>
            <a:r>
              <a:rPr lang="zh-CN" altLang="en-US" sz="2800" dirty="0"/>
              <a:t>搜索</a:t>
            </a:r>
            <a:r>
              <a:rPr lang="zh-CN" altLang="en-US" sz="2800" dirty="0" smtClean="0"/>
              <a:t>代价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93187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C52A27-75BB-48CC-B98F-525A76EDA74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346439"/>
              </p:ext>
            </p:extLst>
          </p:nvPr>
        </p:nvGraphicFramePr>
        <p:xfrm>
          <a:off x="1567733" y="3657295"/>
          <a:ext cx="5932487" cy="290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98" name="公式" r:id="rId3" imgW="3162300" imgH="1549400" progId="Equation.3">
                  <p:embed/>
                </p:oleObj>
              </mc:Choice>
              <mc:Fallback>
                <p:oleObj name="公式" r:id="rId3" imgW="3162300" imgH="1549400" progId="Equation.3">
                  <p:embed/>
                  <p:pic>
                    <p:nvPicPr>
                      <p:cNvPr id="9318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733" y="3657295"/>
                        <a:ext cx="5932487" cy="290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745662"/>
              </p:ext>
            </p:extLst>
          </p:nvPr>
        </p:nvGraphicFramePr>
        <p:xfrm>
          <a:off x="1797920" y="2433333"/>
          <a:ext cx="23161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99" name="公式" r:id="rId5" imgW="1002865" imgH="431613" progId="Equation.3">
                  <p:embed/>
                </p:oleObj>
              </mc:Choice>
              <mc:Fallback>
                <p:oleObj name="公式" r:id="rId5" imgW="1002865" imgH="431613" progId="Equation.3">
                  <p:embed/>
                  <p:pic>
                    <p:nvPicPr>
                      <p:cNvPr id="931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920" y="2433333"/>
                        <a:ext cx="231616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10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dirty="0" smtClean="0"/>
              <a:t>最优二叉搜索树</a:t>
            </a:r>
            <a:endParaRPr lang="zh-CN" altLang="en-US" dirty="0" smtClean="0"/>
          </a:p>
        </p:txBody>
      </p:sp>
      <p:sp>
        <p:nvSpPr>
          <p:cNvPr id="93186" name="内容占位符 2"/>
          <p:cNvSpPr>
            <a:spLocks noGrp="1" noChangeArrowheads="1"/>
          </p:cNvSpPr>
          <p:nvPr>
            <p:ph idx="1"/>
          </p:nvPr>
        </p:nvSpPr>
        <p:spPr>
          <a:xfrm>
            <a:off x="646550" y="1915819"/>
            <a:ext cx="8497449" cy="1036834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分析最优解的结构</a:t>
            </a:r>
            <a:endParaRPr lang="en-US" altLang="zh-CN" sz="2800" dirty="0" smtClean="0"/>
          </a:p>
          <a:p>
            <a:pPr lvl="1" eaLnBrk="1" hangingPunct="1">
              <a:buClr>
                <a:srgbClr val="FF0000"/>
              </a:buClr>
            </a:pPr>
            <a:r>
              <a:rPr kumimoji="0" lang="zh-CN" altLang="en-US" sz="2800" dirty="0" smtClean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最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优子结构</a:t>
            </a:r>
            <a:r>
              <a:rPr kumimoji="0" lang="zh-CN" altLang="en-US" sz="2800" dirty="0" smtClean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性质：</a:t>
            </a:r>
            <a:r>
              <a:rPr kumimoji="0" lang="zh-CN" altLang="en-US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假设由</a:t>
            </a:r>
            <a:r>
              <a:rPr kumimoji="0" lang="zh-CN" altLang="en-US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关键字 </a:t>
            </a:r>
            <a:r>
              <a:rPr kumimoji="0" lang="en-US" altLang="zh-CN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i="1" baseline="-25000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..., </a:t>
            </a:r>
            <a:r>
              <a:rPr kumimoji="0" lang="en-US" altLang="zh-CN" i="1" dirty="0" err="1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i="1" baseline="-25000" dirty="0" err="1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j</a:t>
            </a:r>
            <a:r>
              <a:rPr kumimoji="0" lang="zh-CN" altLang="en-US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构成的最优</a:t>
            </a:r>
            <a:r>
              <a:rPr kumimoji="0" lang="zh-CN" altLang="en-US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二叉搜索树的根节点</a:t>
            </a:r>
            <a:r>
              <a:rPr kumimoji="0" lang="zh-CN" altLang="en-US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为</a:t>
            </a:r>
            <a:r>
              <a:rPr kumimoji="0" lang="en-US" altLang="zh-CN" i="1" dirty="0" err="1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i="1" baseline="-25000" dirty="0" err="1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i="1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，则</a:t>
            </a:r>
            <a:r>
              <a:rPr kumimoji="0" lang="en-US" altLang="zh-CN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i="1" baseline="-25000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en-US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的</a:t>
            </a:r>
            <a:r>
              <a:rPr kumimoji="0" lang="zh-CN" altLang="en-US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左右子树也是最优二叉搜索树</a:t>
            </a:r>
          </a:p>
          <a:p>
            <a:pPr lvl="1" eaLnBrk="1" hangingPunct="1">
              <a:buClr>
                <a:srgbClr val="FF0000"/>
              </a:buClr>
            </a:pPr>
            <a:r>
              <a:rPr kumimoji="0" lang="zh-CN" altLang="en-US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证明：如果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最优二叉搜索树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T </a:t>
            </a:r>
            <a:r>
              <a:rPr kumimoji="0" lang="zh-CN" altLang="en-US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的左子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树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T</a:t>
            </a:r>
            <a:r>
              <a:rPr kumimoji="0" lang="en-US" altLang="en-US" sz="2800" dirty="0">
                <a:solidFill>
                  <a:srgbClr val="000000"/>
                </a:solidFill>
                <a:latin typeface="Times New Roman"/>
              </a:rPr>
              <a:t>′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包含关键字 </a:t>
            </a:r>
            <a:r>
              <a:rPr kumimoji="0" lang="en-US" altLang="zh-CN" sz="2800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sz="2800" i="1" baseline="-25000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..., </a:t>
            </a:r>
            <a:r>
              <a:rPr kumimoji="0" lang="en-US" altLang="zh-CN" sz="2800" i="1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sz="2800" i="1" baseline="-250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r-1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那么子树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T</a:t>
            </a:r>
            <a:r>
              <a:rPr kumimoji="0" lang="en-US" altLang="en-US" sz="2800" dirty="0">
                <a:solidFill>
                  <a:srgbClr val="000000"/>
                </a:solidFill>
                <a:latin typeface="Times New Roman"/>
              </a:rPr>
              <a:t>′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必须也是最优的，对于带关键字 </a:t>
            </a:r>
            <a:r>
              <a:rPr kumimoji="0" lang="en-US" altLang="zh-CN" sz="2800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sz="2800" i="1" baseline="-25000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..., 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i="1" baseline="-250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r-1</a:t>
            </a:r>
            <a:r>
              <a:rPr kumimoji="0" lang="en-US" altLang="zh-CN" sz="2800" i="1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和虚拟关键字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d</a:t>
            </a:r>
            <a:r>
              <a:rPr kumimoji="0" lang="en-US" altLang="zh-CN" sz="2800" i="1" baseline="-250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800" baseline="-250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-1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..., </a:t>
            </a:r>
            <a:r>
              <a:rPr kumimoji="0" lang="en-US" altLang="zh-CN" sz="2800" i="1" dirty="0" err="1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d</a:t>
            </a:r>
            <a:r>
              <a:rPr kumimoji="0" lang="en-US" altLang="zh-CN" sz="2800" i="1" baseline="-25000" dirty="0" err="1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r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的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子问题而言，如果有一棵子树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T</a:t>
            </a:r>
            <a:r>
              <a:rPr kumimoji="0" lang="en-US" altLang="en-US" sz="2800" dirty="0">
                <a:solidFill>
                  <a:srgbClr val="000000"/>
                </a:solidFill>
                <a:latin typeface="Times New Roman"/>
              </a:rPr>
              <a:t>′′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的期望搜索代价低于子树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T</a:t>
            </a:r>
            <a:r>
              <a:rPr kumimoji="0" lang="en-US" altLang="en-US" sz="2800" dirty="0">
                <a:solidFill>
                  <a:srgbClr val="000000"/>
                </a:solidFill>
                <a:latin typeface="Times New Roman"/>
              </a:rPr>
              <a:t>′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那么可以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从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T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中剪下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T</a:t>
            </a:r>
            <a:r>
              <a:rPr kumimoji="0" lang="en-US" altLang="en-US" sz="2800" dirty="0">
                <a:solidFill>
                  <a:srgbClr val="000000"/>
                </a:solidFill>
                <a:latin typeface="Times New Roman"/>
              </a:rPr>
              <a:t>′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并连到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T</a:t>
            </a:r>
            <a:r>
              <a:rPr kumimoji="0" lang="en-US" altLang="en-US" sz="2800" dirty="0">
                <a:solidFill>
                  <a:srgbClr val="000000"/>
                </a:solidFill>
                <a:latin typeface="Times New Roman"/>
              </a:rPr>
              <a:t>′′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中，从而存在一棵二叉搜索树的期望搜索代价小于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T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这与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T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是最优的矛盾。</a:t>
            </a:r>
          </a:p>
          <a:p>
            <a:pPr lvl="1" eaLnBrk="1" hangingPunct="1">
              <a:buClr>
                <a:srgbClr val="FF0000"/>
              </a:buClr>
            </a:pP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93187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C52A27-75BB-48CC-B98F-525A76EDA74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98433" y="543523"/>
            <a:ext cx="2690813" cy="1890713"/>
            <a:chOff x="5943600" y="2362200"/>
            <a:chExt cx="2690813" cy="1890713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172200" y="2971800"/>
              <a:ext cx="914400" cy="990600"/>
            </a:xfrm>
            <a:prstGeom prst="flowChartExtra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7543800" y="2971800"/>
              <a:ext cx="914400" cy="990600"/>
            </a:xfrm>
            <a:prstGeom prst="flowChartExtra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7162800" y="23622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9" name="AutoShape 7"/>
            <p:cNvCxnSpPr>
              <a:cxnSpLocks noChangeShapeType="1"/>
              <a:stCxn id="8" idx="3"/>
              <a:endCxn id="6" idx="0"/>
            </p:cNvCxnSpPr>
            <p:nvPr/>
          </p:nvCxnSpPr>
          <p:spPr bwMode="auto">
            <a:xfrm flipH="1">
              <a:off x="6629400" y="2687638"/>
              <a:ext cx="588963" cy="2841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8"/>
            <p:cNvCxnSpPr>
              <a:cxnSpLocks noChangeShapeType="1"/>
              <a:stCxn id="8" idx="5"/>
              <a:endCxn id="7" idx="0"/>
            </p:cNvCxnSpPr>
            <p:nvPr/>
          </p:nvCxnSpPr>
          <p:spPr bwMode="auto">
            <a:xfrm>
              <a:off x="7488238" y="2687638"/>
              <a:ext cx="512762" cy="2841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7162800" y="2362200"/>
              <a:ext cx="3444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0" lang="en-US" altLang="zh-CN" sz="1800" b="0" i="1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5943600" y="3886200"/>
              <a:ext cx="3286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0" lang="en-US" altLang="zh-CN" sz="1800" b="0" i="1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858000" y="3886200"/>
              <a:ext cx="4714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0" lang="en-US" altLang="zh-CN" sz="1800" b="0" i="1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r-</a:t>
              </a:r>
              <a:r>
                <a:rPr kumimoji="0" lang="en-US" altLang="zh-CN" sz="18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0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7467600" y="3886200"/>
              <a:ext cx="5064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0" lang="en-US" altLang="zh-CN" sz="1800" b="0" i="1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en-US" altLang="zh-CN" sz="18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+1</a:t>
              </a:r>
              <a:endParaRPr kumimoji="0" lang="en-US" altLang="zh-CN" sz="1800" b="0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305800" y="3886200"/>
              <a:ext cx="3286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0" lang="en-US" altLang="zh-CN" sz="1800" b="0" i="1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1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dirty="0" smtClean="0"/>
              <a:t>最优二叉搜索树</a:t>
            </a:r>
            <a:endParaRPr lang="zh-CN" altLang="en-US" dirty="0" smtClean="0"/>
          </a:p>
        </p:txBody>
      </p:sp>
      <p:sp>
        <p:nvSpPr>
          <p:cNvPr id="93186" name="内容占位符 2"/>
          <p:cNvSpPr>
            <a:spLocks noGrp="1" noChangeArrowheads="1"/>
          </p:cNvSpPr>
          <p:nvPr>
            <p:ph idx="1"/>
          </p:nvPr>
        </p:nvSpPr>
        <p:spPr>
          <a:xfrm>
            <a:off x="646552" y="2095701"/>
            <a:ext cx="8297424" cy="1036834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建立递归方程</a:t>
            </a:r>
            <a:endParaRPr lang="en-US" altLang="zh-CN" sz="2800" dirty="0" smtClean="0"/>
          </a:p>
          <a:p>
            <a:pPr lvl="1" eaLnBrk="1" hangingPunct="1">
              <a:buClr>
                <a:srgbClr val="FF0000"/>
              </a:buClr>
            </a:pPr>
            <a:r>
              <a:rPr kumimoji="0" lang="zh-CN" altLang="en-US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定义 </a:t>
            </a:r>
            <a:r>
              <a:rPr kumimoji="0" lang="en-US" altLang="zh-CN" sz="2800" i="1" dirty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e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[</a:t>
            </a:r>
            <a:r>
              <a:rPr kumimoji="0" lang="en-US" altLang="zh-CN" sz="2800" i="1" dirty="0" err="1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,</a:t>
            </a:r>
            <a:r>
              <a:rPr kumimoji="0" lang="en-US" altLang="zh-CN" sz="2800" i="1" dirty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 j 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] =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对于 </a:t>
            </a:r>
            <a:r>
              <a:rPr kumimoji="0" lang="en-US" altLang="zh-CN" sz="2800" i="1" dirty="0" err="1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sz="2800" i="1" baseline="-25000" dirty="0" err="1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,</a:t>
            </a:r>
            <a:r>
              <a:rPr kumimoji="0" lang="en-US" altLang="zh-CN" sz="2800" i="1" dirty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...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,</a:t>
            </a:r>
            <a:r>
              <a:rPr kumimoji="0" lang="en-US" altLang="zh-CN" sz="2800" i="1" dirty="0" err="1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sz="2800" i="1" baseline="-25000" dirty="0" err="1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j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和虚拟节点 </a:t>
            </a:r>
            <a:r>
              <a:rPr kumimoji="0" lang="en-US" altLang="zh-CN" sz="2800" i="1" dirty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d</a:t>
            </a:r>
            <a:r>
              <a:rPr kumimoji="0" lang="en-US" altLang="zh-CN" sz="2800" i="1" baseline="-25000" dirty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800" baseline="-25000" dirty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-1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, ..., </a:t>
            </a:r>
            <a:r>
              <a:rPr kumimoji="0" lang="en-US" altLang="zh-CN" sz="2800" i="1" dirty="0" err="1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d</a:t>
            </a:r>
            <a:r>
              <a:rPr kumimoji="0" lang="en-US" altLang="zh-CN" sz="2800" i="1" baseline="-25000" dirty="0" err="1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j</a:t>
            </a:r>
            <a:r>
              <a:rPr kumimoji="0" lang="zh-CN" altLang="en-US" sz="2800" i="1" baseline="-25000" dirty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，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最优 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BST 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的期望搜索</a:t>
            </a:r>
            <a:r>
              <a:rPr kumimoji="0" lang="zh-CN" altLang="en-US" sz="2800" dirty="0" smtClean="0">
                <a:solidFill>
                  <a:srgbClr val="FF0000"/>
                </a:solidFill>
                <a:latin typeface="Times New Roman"/>
                <a:ea typeface="宋体" panose="02010600030101010101" pitchFamily="2" charset="-122"/>
              </a:rPr>
              <a:t>成本</a:t>
            </a:r>
            <a:endParaRPr kumimoji="0" lang="en-US" altLang="zh-CN" dirty="0">
              <a:solidFill>
                <a:srgbClr val="FF0000"/>
              </a:solidFill>
              <a:latin typeface="Times New Roman"/>
              <a:ea typeface="宋体" panose="02010600030101010101" pitchFamily="2" charset="-122"/>
            </a:endParaRPr>
          </a:p>
          <a:p>
            <a:pPr lvl="1" eaLnBrk="1" hangingPunct="1">
              <a:buClr>
                <a:srgbClr val="FF0000"/>
              </a:buClr>
            </a:pPr>
            <a:r>
              <a:rPr kumimoji="0" lang="en-US" altLang="zh-CN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If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j 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=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1, then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e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[</a:t>
            </a:r>
            <a:r>
              <a:rPr kumimoji="0" lang="en-US" altLang="zh-CN" sz="2800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j 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] = </a:t>
            </a:r>
            <a:r>
              <a:rPr kumimoji="0" lang="en-US" altLang="zh-CN" sz="2800" i="1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q</a:t>
            </a:r>
            <a:r>
              <a:rPr kumimoji="0" lang="en-US" altLang="zh-CN" sz="2800" i="1" baseline="-250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800" baseline="-250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-1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buClr>
                <a:srgbClr val="FF0000"/>
              </a:buClr>
            </a:pPr>
            <a:r>
              <a:rPr kumimoji="0" lang="en-US" altLang="zh-CN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If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j 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≥ </a:t>
            </a:r>
            <a:r>
              <a:rPr kumimoji="0" lang="en-US" altLang="zh-CN" sz="2800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</a:t>
            </a:r>
            <a:r>
              <a:rPr kumimoji="0" lang="zh-CN" altLang="en-US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选出</a:t>
            </a:r>
            <a:r>
              <a:rPr kumimoji="0" lang="zh-CN" altLang="en-US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树根 </a:t>
            </a:r>
            <a:r>
              <a:rPr kumimoji="0" lang="en-US" altLang="zh-CN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i="1" baseline="-25000" dirty="0" err="1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r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</a:t>
            </a:r>
            <a:r>
              <a:rPr kumimoji="0" lang="zh-CN" altLang="en-US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对于某个</a:t>
            </a:r>
            <a:r>
              <a:rPr kumimoji="0" lang="en-US" altLang="zh-CN" i="1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r</a:t>
            </a:r>
            <a:r>
              <a:rPr kumimoji="0" lang="en-US" altLang="zh-CN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</a:t>
            </a:r>
            <a:r>
              <a:rPr kumimoji="0" lang="en-US" altLang="zh-CN" i="1" dirty="0" err="1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i="1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≤ 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r 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≤ </a:t>
            </a:r>
            <a:r>
              <a:rPr kumimoji="0" lang="en-US" altLang="zh-CN" i="1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j</a:t>
            </a:r>
            <a:r>
              <a:rPr kumimoji="0" lang="en-US" altLang="zh-CN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</a:t>
            </a:r>
            <a:r>
              <a:rPr kumimoji="0" lang="zh-CN" altLang="en-US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递归</a:t>
            </a:r>
            <a:r>
              <a:rPr kumimoji="0" lang="zh-CN" altLang="en-US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地构造一棵最优 </a:t>
            </a:r>
            <a:r>
              <a:rPr kumimoji="0" lang="en-US" altLang="zh-CN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BSTs,</a:t>
            </a:r>
          </a:p>
          <a:p>
            <a:pPr lvl="2"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对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i="1" baseline="-2500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..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i="1" baseline="-2500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r</a:t>
            </a:r>
            <a:r>
              <a:rPr kumimoji="0" lang="en-US" altLang="zh-CN" i="1" baseline="-2500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0" lang="en-US" altLang="zh-CN" baseline="-2500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1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kumimoji="0" lang="zh-CN" altLang="en-US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构造</a:t>
            </a:r>
            <a:r>
              <a:rPr kumimoji="0" lang="zh-CN" altLang="en-US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左子树</a:t>
            </a:r>
            <a:endParaRPr kumimoji="0" lang="en-US" altLang="zh-CN" dirty="0" smtClean="0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  <a:p>
            <a:pPr lvl="2"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对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i="1" baseline="-2500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r+</a:t>
            </a:r>
            <a:r>
              <a:rPr kumimoji="0" lang="en-US" altLang="zh-CN" baseline="-2500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1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..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i="1" baseline="-2500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j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kumimoji="0" lang="zh-CN" altLang="en-US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构造右子</a:t>
            </a:r>
            <a:r>
              <a:rPr kumimoji="0" lang="zh-CN" altLang="en-US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树</a:t>
            </a:r>
            <a:endParaRPr kumimoji="0" lang="zh-CN" altLang="en-US" dirty="0">
              <a:solidFill>
                <a:srgbClr val="FF0000"/>
              </a:solidFill>
              <a:latin typeface="Times New Roman"/>
              <a:ea typeface="宋体" panose="02010600030101010101" pitchFamily="2" charset="-122"/>
            </a:endParaRPr>
          </a:p>
          <a:p>
            <a:pPr marL="457200" lvl="1" indent="0" eaLnBrk="1" hangingPunct="1">
              <a:buClr>
                <a:srgbClr val="FF0000"/>
              </a:buClr>
              <a:buNone/>
            </a:pP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93187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C52A27-75BB-48CC-B98F-525A76EDA74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09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dirty="0" smtClean="0"/>
              <a:t>最优二叉搜索树</a:t>
            </a:r>
            <a:endParaRPr lang="zh-CN" altLang="en-US" dirty="0" smtClean="0"/>
          </a:p>
        </p:txBody>
      </p:sp>
      <p:sp>
        <p:nvSpPr>
          <p:cNvPr id="93186" name="内容占位符 2"/>
          <p:cNvSpPr>
            <a:spLocks noGrp="1" noChangeArrowheads="1"/>
          </p:cNvSpPr>
          <p:nvPr>
            <p:ph idx="1"/>
          </p:nvPr>
        </p:nvSpPr>
        <p:spPr>
          <a:xfrm>
            <a:off x="646550" y="1915819"/>
            <a:ext cx="8497449" cy="1036834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建立递归方程</a:t>
            </a:r>
            <a:endParaRPr lang="en-US" altLang="zh-CN" sz="2800" dirty="0" smtClean="0"/>
          </a:p>
          <a:p>
            <a:pPr lvl="1" eaLnBrk="1" hangingPunct="1"/>
            <a:r>
              <a:rPr kumimoji="0" lang="zh-CN" altLang="en-US" dirty="0" smtClean="0">
                <a:latin typeface="Times New Roman"/>
                <a:ea typeface="宋体" panose="02010600030101010101" pitchFamily="2" charset="-122"/>
                <a:cs typeface="+mn-cs"/>
              </a:rPr>
              <a:t>当</a:t>
            </a:r>
            <a:r>
              <a:rPr kumimoji="0" lang="zh-CN" altLang="en-US" dirty="0">
                <a:latin typeface="Times New Roman"/>
                <a:ea typeface="宋体" panose="02010600030101010101" pitchFamily="2" charset="-122"/>
                <a:cs typeface="+mn-cs"/>
              </a:rPr>
              <a:t>最优的子树成为一个结点的子树</a:t>
            </a:r>
            <a:r>
              <a:rPr kumimoji="0" lang="zh-CN" altLang="en-US" dirty="0" smtClean="0">
                <a:latin typeface="Times New Roman"/>
                <a:ea typeface="宋体" panose="02010600030101010101" pitchFamily="2" charset="-122"/>
                <a:cs typeface="+mn-cs"/>
              </a:rPr>
              <a:t>时</a:t>
            </a:r>
            <a:r>
              <a:rPr kumimoji="0" lang="en-US" altLang="zh-CN" dirty="0" smtClean="0">
                <a:latin typeface="Times New Roman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每个原来在最优子树中结点的深度加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，期望搜索</a:t>
            </a:r>
            <a:r>
              <a:rPr lang="zh-CN" altLang="en-US" dirty="0">
                <a:ea typeface="宋体" panose="02010600030101010101" pitchFamily="2" charset="-122"/>
              </a:rPr>
              <a:t>代价</a:t>
            </a:r>
            <a:r>
              <a:rPr lang="zh-CN" altLang="en-US" dirty="0" smtClean="0">
                <a:ea typeface="宋体" panose="02010600030101010101" pitchFamily="2" charset="-122"/>
              </a:rPr>
              <a:t>增加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ts val="1800"/>
              </a:spcBef>
              <a:buClr>
                <a:srgbClr val="FF0000"/>
              </a:buClr>
              <a:buNone/>
            </a:pPr>
            <a:endParaRPr kumimoji="0" lang="en-US" altLang="zh-CN" dirty="0" smtClean="0">
              <a:latin typeface="Times New Roman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FF0000"/>
              </a:buClr>
            </a:pPr>
            <a:r>
              <a:rPr kumimoji="0" lang="zh-CN" altLang="en-US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如果 </a:t>
            </a:r>
            <a:r>
              <a:rPr kumimoji="0" lang="en-US" altLang="zh-CN" sz="2800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sz="2800" i="1" baseline="-25000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r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是一棵由</a:t>
            </a:r>
            <a:r>
              <a:rPr kumimoji="0" lang="en-US" altLang="zh-CN" sz="2800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sz="2800" i="1" baseline="-25000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,..,</a:t>
            </a:r>
            <a:r>
              <a:rPr kumimoji="0" lang="en-US" altLang="zh-CN" sz="2800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sz="2800" i="1" baseline="-25000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j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组成的最优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BST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的根 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:</a:t>
            </a:r>
          </a:p>
          <a:p>
            <a:pPr marL="457200" lvl="1" indent="0" eaLnBrk="1" hangingPunct="1">
              <a:buClr>
                <a:srgbClr val="FF0000"/>
              </a:buClr>
              <a:buNone/>
            </a:pPr>
            <a:endParaRPr kumimoji="0" lang="en-US" altLang="zh-CN" dirty="0" smtClean="0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  <a:p>
            <a:pPr marL="457200" lvl="1" indent="0" eaLnBrk="1" hangingPunct="1">
              <a:buClr>
                <a:srgbClr val="FF0000"/>
              </a:buClr>
              <a:buNone/>
            </a:pPr>
            <a:endParaRPr kumimoji="0" lang="en-US" altLang="zh-CN" dirty="0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  <a:p>
            <a:pPr lvl="1" eaLnBrk="1" hangingPunct="1">
              <a:buClr>
                <a:srgbClr val="FF0000"/>
              </a:buClr>
            </a:pPr>
            <a:r>
              <a:rPr kumimoji="0" lang="zh-CN" altLang="en-US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但是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，我们还不知道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sz="2800" i="1" baseline="-250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r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. 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因此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</a:t>
            </a:r>
            <a:endParaRPr kumimoji="0" lang="en-US" altLang="zh-CN" dirty="0">
              <a:solidFill>
                <a:srgbClr val="CC33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93187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C52A27-75BB-48CC-B98F-525A76EDA74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943818"/>
              </p:ext>
            </p:extLst>
          </p:nvPr>
        </p:nvGraphicFramePr>
        <p:xfrm>
          <a:off x="3297681" y="3295035"/>
          <a:ext cx="2660910" cy="86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4" name="公式" r:id="rId3" imgW="1371600" imgH="444500" progId="Equation.3">
                  <p:embed/>
                </p:oleObj>
              </mc:Choice>
              <mc:Fallback>
                <p:oleObj name="公式" r:id="rId3" imgW="1371600" imgH="444500" progId="Equation.3">
                  <p:embed/>
                  <p:pic>
                    <p:nvPicPr>
                      <p:cNvPr id="983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681" y="3295035"/>
                        <a:ext cx="2660910" cy="862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025657"/>
              </p:ext>
            </p:extLst>
          </p:nvPr>
        </p:nvGraphicFramePr>
        <p:xfrm>
          <a:off x="1687096" y="5868525"/>
          <a:ext cx="6122779" cy="98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5" name="公式" r:id="rId5" imgW="3302000" imgH="533400" progId="Equation.3">
                  <p:embed/>
                </p:oleObj>
              </mc:Choice>
              <mc:Fallback>
                <p:oleObj name="公式" r:id="rId5" imgW="3302000" imgH="533400" progId="Equation.3">
                  <p:embed/>
                  <p:pic>
                    <p:nvPicPr>
                      <p:cNvPr id="9831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096" y="5868525"/>
                        <a:ext cx="6122779" cy="98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846944" y="4566468"/>
            <a:ext cx="8097031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F00FF"/>
              </a:buClr>
              <a:buSzPct val="55000"/>
              <a:tabLst/>
              <a:defRPr/>
            </a:pP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e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[</a:t>
            </a:r>
            <a:r>
              <a:rPr kumimoji="0" lang="en-US" altLang="zh-CN" sz="2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, j 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] = </a:t>
            </a:r>
            <a:r>
              <a:rPr kumimoji="0" lang="en-US" altLang="zh-CN" sz="2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p</a:t>
            </a:r>
            <a:r>
              <a:rPr kumimoji="0" lang="en-US" altLang="zh-CN" sz="22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r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 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+ (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e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[</a:t>
            </a:r>
            <a:r>
              <a:rPr kumimoji="0" lang="en-US" altLang="zh-CN" sz="2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, r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1] + 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w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(</a:t>
            </a:r>
            <a:r>
              <a:rPr kumimoji="0" lang="en-US" altLang="zh-CN" sz="2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, r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1))+(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e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[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r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+1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, j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] + 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w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(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r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+1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, j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))</a:t>
            </a:r>
            <a:endParaRPr kumimoji="0" lang="en-US" altLang="zh-CN" sz="2200" b="0" i="1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</a:endParaRP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F00FF"/>
              </a:buClr>
              <a:buSzPct val="55000"/>
              <a:buFontTx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         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= 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e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[</a:t>
            </a:r>
            <a:r>
              <a:rPr kumimoji="0" lang="en-US" altLang="zh-CN" sz="2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, r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1] + 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e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[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r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+1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, j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] + 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w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(</a:t>
            </a:r>
            <a:r>
              <a:rPr kumimoji="0" lang="en-US" altLang="zh-CN" sz="2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, j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</a:rPr>
              <a:t>).</a:t>
            </a:r>
            <a:endParaRPr kumimoji="0" lang="zh-CN" altLang="en-US" sz="2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463916" y="5034288"/>
            <a:ext cx="3762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(because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w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j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i,r</a:t>
            </a:r>
            <a:r>
              <a:rPr kumimoji="0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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1)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</a:t>
            </a:r>
            <a:r>
              <a:rPr kumimoji="0" lang="en-US" altLang="zh-CN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1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+ 1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j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9241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dirty="0" smtClean="0"/>
              <a:t>最优二叉搜索树</a:t>
            </a:r>
            <a:endParaRPr lang="zh-CN" altLang="en-US" dirty="0" smtClean="0"/>
          </a:p>
        </p:txBody>
      </p:sp>
      <p:sp>
        <p:nvSpPr>
          <p:cNvPr id="93186" name="内容占位符 2"/>
          <p:cNvSpPr>
            <a:spLocks noGrp="1" noChangeArrowheads="1"/>
          </p:cNvSpPr>
          <p:nvPr>
            <p:ph idx="1"/>
          </p:nvPr>
        </p:nvSpPr>
        <p:spPr>
          <a:xfrm>
            <a:off x="646551" y="2065721"/>
            <a:ext cx="8497449" cy="1036834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构造最优解，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对于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每个子问题 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(</a:t>
            </a:r>
            <a:r>
              <a:rPr kumimoji="0" lang="en-US" altLang="zh-CN" sz="2800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i,j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), 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存储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:</a:t>
            </a:r>
            <a:endParaRPr lang="en-US" altLang="zh-CN" sz="2800" dirty="0" smtClean="0"/>
          </a:p>
          <a:p>
            <a:pPr lvl="1" eaLnBrk="1" hangingPunct="1"/>
            <a:r>
              <a:rPr kumimoji="0" lang="zh-CN" altLang="en-US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期望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搜索成本组成的表格 </a:t>
            </a:r>
            <a:r>
              <a:rPr kumimoji="0" lang="en-US" altLang="zh-CN" sz="2800" i="1" dirty="0">
                <a:solidFill>
                  <a:srgbClr val="CC3300"/>
                </a:solidFill>
                <a:latin typeface="Times New Roman"/>
                <a:ea typeface="宋体" panose="02010600030101010101" pitchFamily="2" charset="-122"/>
              </a:rPr>
              <a:t>e</a:t>
            </a:r>
            <a:r>
              <a:rPr kumimoji="0" lang="en-US" altLang="zh-CN" sz="2800" dirty="0">
                <a:solidFill>
                  <a:srgbClr val="CC3300"/>
                </a:solidFill>
                <a:latin typeface="Times New Roman"/>
                <a:ea typeface="宋体" panose="02010600030101010101" pitchFamily="2" charset="-122"/>
              </a:rPr>
              <a:t>[1 </a:t>
            </a:r>
            <a:r>
              <a:rPr kumimoji="0" lang="en-US" altLang="zh-CN" sz="2800" i="1" dirty="0">
                <a:solidFill>
                  <a:srgbClr val="CC3300"/>
                </a:solidFill>
                <a:latin typeface="Times New Roman"/>
                <a:ea typeface="宋体" panose="02010600030101010101" pitchFamily="2" charset="-122"/>
              </a:rPr>
              <a:t>..n</a:t>
            </a:r>
            <a:r>
              <a:rPr kumimoji="0" lang="en-US" altLang="zh-CN" sz="2800" dirty="0">
                <a:solidFill>
                  <a:srgbClr val="CC3300"/>
                </a:solidFill>
                <a:latin typeface="Times New Roman"/>
                <a:ea typeface="宋体" panose="02010600030101010101" pitchFamily="2" charset="-122"/>
              </a:rPr>
              <a:t>+1 </a:t>
            </a:r>
            <a:r>
              <a:rPr kumimoji="0" lang="en-US" altLang="zh-CN" sz="2800" i="1" dirty="0">
                <a:solidFill>
                  <a:srgbClr val="CC3300"/>
                </a:solidFill>
                <a:latin typeface="Times New Roman"/>
                <a:ea typeface="宋体" panose="02010600030101010101" pitchFamily="2" charset="-122"/>
              </a:rPr>
              <a:t>, </a:t>
            </a:r>
            <a:r>
              <a:rPr kumimoji="0" lang="en-US" altLang="zh-CN" sz="2800" dirty="0">
                <a:solidFill>
                  <a:srgbClr val="CC3300"/>
                </a:solidFill>
                <a:latin typeface="Times New Roman"/>
                <a:ea typeface="宋体" panose="02010600030101010101" pitchFamily="2" charset="-122"/>
              </a:rPr>
              <a:t>0 </a:t>
            </a:r>
            <a:r>
              <a:rPr kumimoji="0" lang="en-US" altLang="zh-CN" sz="2800" i="1" dirty="0">
                <a:solidFill>
                  <a:srgbClr val="CC3300"/>
                </a:solidFill>
                <a:latin typeface="Times New Roman"/>
                <a:ea typeface="宋体" panose="02010600030101010101" pitchFamily="2" charset="-122"/>
              </a:rPr>
              <a:t>..n</a:t>
            </a:r>
            <a:r>
              <a:rPr kumimoji="0" lang="en-US" altLang="zh-CN" sz="2800" dirty="0" smtClean="0">
                <a:solidFill>
                  <a:srgbClr val="CC3300"/>
                </a:solidFill>
                <a:latin typeface="Times New Roman"/>
                <a:ea typeface="宋体" panose="02010600030101010101" pitchFamily="2" charset="-122"/>
              </a:rPr>
              <a:t>]</a:t>
            </a:r>
            <a:r>
              <a:rPr kumimoji="0" lang="zh-CN" altLang="en-US" sz="2800" dirty="0" smtClean="0">
                <a:solidFill>
                  <a:srgbClr val="CC3300"/>
                </a:solidFill>
                <a:latin typeface="Times New Roman"/>
                <a:ea typeface="宋体" panose="02010600030101010101" pitchFamily="2" charset="-122"/>
              </a:rPr>
              <a:t>，</a:t>
            </a:r>
            <a:r>
              <a:rPr kumimoji="0" lang="zh-CN" altLang="en-US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只</a:t>
            </a:r>
            <a:r>
              <a:rPr kumimoji="0" lang="zh-CN" altLang="en-US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使用入口 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e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[</a:t>
            </a:r>
            <a:r>
              <a:rPr kumimoji="0" lang="en-US" altLang="zh-CN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j 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], </a:t>
            </a:r>
            <a:r>
              <a:rPr kumimoji="0" lang="zh-CN" altLang="en-US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其中 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j 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≥ 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0" lang="en-US" altLang="zh-CN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1.</a:t>
            </a:r>
          </a:p>
          <a:p>
            <a:pPr lvl="1" eaLnBrk="1" hangingPunct="1"/>
            <a:r>
              <a:rPr kumimoji="0" lang="en-US" altLang="zh-CN" sz="2800" dirty="0" smtClean="0">
                <a:solidFill>
                  <a:srgbClr val="CC3300"/>
                </a:solidFill>
                <a:latin typeface="Times New Roman"/>
                <a:ea typeface="宋体" panose="02010600030101010101" pitchFamily="2" charset="-122"/>
              </a:rPr>
              <a:t>root[</a:t>
            </a:r>
            <a:r>
              <a:rPr kumimoji="0" lang="en-US" altLang="zh-CN" sz="2800" i="1" dirty="0" err="1" smtClean="0">
                <a:solidFill>
                  <a:srgbClr val="CC33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800" i="1" dirty="0">
                <a:solidFill>
                  <a:srgbClr val="CC3300"/>
                </a:solidFill>
                <a:latin typeface="Times New Roman"/>
                <a:ea typeface="宋体" panose="02010600030101010101" pitchFamily="2" charset="-122"/>
              </a:rPr>
              <a:t>, j </a:t>
            </a:r>
            <a:r>
              <a:rPr kumimoji="0" lang="en-US" altLang="zh-CN" sz="2800" dirty="0">
                <a:solidFill>
                  <a:srgbClr val="CC3300"/>
                </a:solidFill>
                <a:latin typeface="Times New Roman"/>
                <a:ea typeface="宋体" panose="02010600030101010101" pitchFamily="2" charset="-122"/>
              </a:rPr>
              <a:t>]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= 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由 </a:t>
            </a:r>
            <a:r>
              <a:rPr kumimoji="0" lang="en-US" altLang="zh-CN" sz="2800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sz="2800" i="1" baseline="-25000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,..,</a:t>
            </a:r>
            <a:r>
              <a:rPr kumimoji="0" lang="en-US" altLang="zh-CN" sz="2800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k</a:t>
            </a:r>
            <a:r>
              <a:rPr kumimoji="0" lang="en-US" altLang="zh-CN" sz="2800" i="1" baseline="-25000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j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组成的子树的根，其中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1 ≤ </a:t>
            </a:r>
            <a:r>
              <a:rPr kumimoji="0" lang="en-US" altLang="zh-CN" sz="2800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≤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j 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≤ </a:t>
            </a:r>
            <a:r>
              <a:rPr kumimoji="0" lang="en-US" altLang="zh-CN" sz="2800" i="1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n.</a:t>
            </a:r>
          </a:p>
          <a:p>
            <a:pPr lvl="1" eaLnBrk="1" hangingPunct="1"/>
            <a:r>
              <a:rPr kumimoji="0" lang="en-US" altLang="zh-CN" sz="2800" i="1" dirty="0" smtClean="0">
                <a:solidFill>
                  <a:srgbClr val="CC3300"/>
                </a:solidFill>
                <a:latin typeface="Times New Roman"/>
                <a:ea typeface="宋体" panose="02010600030101010101" pitchFamily="2" charset="-122"/>
              </a:rPr>
              <a:t>w</a:t>
            </a:r>
            <a:r>
              <a:rPr kumimoji="0" lang="en-US" altLang="zh-CN" sz="2800" dirty="0" smtClean="0">
                <a:solidFill>
                  <a:srgbClr val="CC3300"/>
                </a:solidFill>
                <a:latin typeface="Times New Roman"/>
                <a:ea typeface="宋体" panose="02010600030101010101" pitchFamily="2" charset="-122"/>
              </a:rPr>
              <a:t>[1</a:t>
            </a:r>
            <a:r>
              <a:rPr kumimoji="0" lang="en-US" altLang="zh-CN" sz="2800" i="1" dirty="0">
                <a:solidFill>
                  <a:srgbClr val="CC3300"/>
                </a:solidFill>
                <a:latin typeface="Times New Roman"/>
                <a:ea typeface="宋体" panose="02010600030101010101" pitchFamily="2" charset="-122"/>
              </a:rPr>
              <a:t>..n</a:t>
            </a:r>
            <a:r>
              <a:rPr kumimoji="0" lang="en-US" altLang="zh-CN" sz="2800" dirty="0">
                <a:solidFill>
                  <a:srgbClr val="CC3300"/>
                </a:solidFill>
                <a:latin typeface="Times New Roman"/>
                <a:ea typeface="宋体" panose="02010600030101010101" pitchFamily="2" charset="-122"/>
              </a:rPr>
              <a:t>+1</a:t>
            </a:r>
            <a:r>
              <a:rPr kumimoji="0" lang="en-US" altLang="zh-CN" sz="2800" i="1" dirty="0">
                <a:solidFill>
                  <a:srgbClr val="CC3300"/>
                </a:solidFill>
                <a:latin typeface="Times New Roman"/>
                <a:ea typeface="宋体" panose="02010600030101010101" pitchFamily="2" charset="-122"/>
              </a:rPr>
              <a:t>, </a:t>
            </a:r>
            <a:r>
              <a:rPr kumimoji="0" lang="en-US" altLang="zh-CN" sz="2800" dirty="0">
                <a:solidFill>
                  <a:srgbClr val="CC3300"/>
                </a:solidFill>
                <a:latin typeface="Times New Roman"/>
                <a:ea typeface="宋体" panose="02010600030101010101" pitchFamily="2" charset="-122"/>
              </a:rPr>
              <a:t>0</a:t>
            </a:r>
            <a:r>
              <a:rPr kumimoji="0" lang="en-US" altLang="zh-CN" sz="2800" i="1" dirty="0">
                <a:solidFill>
                  <a:srgbClr val="CC3300"/>
                </a:solidFill>
                <a:latin typeface="Times New Roman"/>
                <a:ea typeface="宋体" panose="02010600030101010101" pitchFamily="2" charset="-122"/>
              </a:rPr>
              <a:t>..n</a:t>
            </a:r>
            <a:r>
              <a:rPr kumimoji="0" lang="en-US" altLang="zh-CN" sz="2800" dirty="0">
                <a:solidFill>
                  <a:srgbClr val="CC3300"/>
                </a:solidFill>
                <a:latin typeface="Times New Roman"/>
                <a:ea typeface="宋体" panose="02010600030101010101" pitchFamily="2" charset="-122"/>
              </a:rPr>
              <a:t>]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= 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所有节点的概率和</a:t>
            </a:r>
          </a:p>
          <a:p>
            <a:pPr marL="457200" lvl="1" indent="0" eaLnBrk="1" hangingPunct="1">
              <a:buClr>
                <a:srgbClr val="BF00FF"/>
              </a:buClr>
              <a:buNone/>
            </a:pPr>
            <a:r>
              <a:rPr kumimoji="0" lang="en-US" altLang="zh-CN" i="1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     w</a:t>
            </a:r>
            <a:r>
              <a:rPr kumimoji="0" lang="en-US" altLang="zh-CN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[</a:t>
            </a:r>
            <a:r>
              <a:rPr kumimoji="0" lang="en-US" altLang="zh-CN" i="1" dirty="0" err="1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i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1] = 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q</a:t>
            </a:r>
            <a:r>
              <a:rPr kumimoji="0" lang="en-US" altLang="zh-CN" i="1" baseline="-250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baseline="-250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-1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for 1 ≤ </a:t>
            </a:r>
            <a:r>
              <a:rPr kumimoji="0" lang="en-US" altLang="zh-CN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≤ 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n.</a:t>
            </a:r>
          </a:p>
          <a:p>
            <a:pPr marL="457200" lvl="1" indent="0" eaLnBrk="1" hangingPunct="1">
              <a:buClr>
                <a:srgbClr val="BF00FF"/>
              </a:buClr>
              <a:buNone/>
            </a:pPr>
            <a:r>
              <a:rPr kumimoji="0" lang="en-US" altLang="zh-CN" i="1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     w</a:t>
            </a:r>
            <a:r>
              <a:rPr kumimoji="0" lang="en-US" altLang="zh-CN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[</a:t>
            </a:r>
            <a:r>
              <a:rPr kumimoji="0" lang="en-US" altLang="zh-CN" i="1" dirty="0" err="1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j 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] = 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w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[</a:t>
            </a:r>
            <a:r>
              <a:rPr kumimoji="0" lang="en-US" altLang="zh-CN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, j-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1] + </a:t>
            </a:r>
            <a:r>
              <a:rPr kumimoji="0" lang="en-US" altLang="zh-CN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p</a:t>
            </a:r>
            <a:r>
              <a:rPr kumimoji="0" lang="en-US" altLang="zh-CN" i="1" baseline="-25000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j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+ </a:t>
            </a:r>
            <a:r>
              <a:rPr kumimoji="0" lang="en-US" altLang="zh-CN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q</a:t>
            </a:r>
            <a:r>
              <a:rPr kumimoji="0" lang="en-US" altLang="zh-CN" i="1" baseline="-25000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j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for 1 ≤ </a:t>
            </a:r>
            <a:r>
              <a:rPr kumimoji="0" lang="en-US" altLang="zh-CN" i="1" dirty="0" err="1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i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≤ 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j </a:t>
            </a:r>
            <a:r>
              <a:rPr kumimoji="0" lang="en-US" altLang="zh-CN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≤ </a:t>
            </a:r>
            <a:r>
              <a:rPr kumimoji="0" lang="en-US" altLang="zh-CN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n.</a:t>
            </a:r>
            <a:endParaRPr kumimoji="0" lang="en-US" altLang="zh-CN" sz="2400" dirty="0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  <a:p>
            <a:pPr lvl="1" eaLnBrk="1" hangingPunct="1"/>
            <a:endParaRPr kumimoji="0" lang="en-US" altLang="zh-CN" sz="2800" dirty="0">
              <a:solidFill>
                <a:srgbClr val="CC33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93187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C52A27-75BB-48CC-B98F-525A76EDA74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2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smtClean="0"/>
              <a:t>最优二叉搜索树</a:t>
            </a:r>
            <a:endParaRPr lang="zh-CN" altLang="en-US" smtClean="0"/>
          </a:p>
        </p:txBody>
      </p:sp>
      <p:sp>
        <p:nvSpPr>
          <p:cNvPr id="100354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9F8F2-2F81-4949-8E39-CB0020ADA45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355" name="Rectangle 3"/>
          <p:cNvSpPr txBox="1">
            <a:spLocks noRot="1" noChangeArrowheads="1"/>
          </p:cNvSpPr>
          <p:nvPr/>
        </p:nvSpPr>
        <p:spPr bwMode="auto">
          <a:xfrm>
            <a:off x="603250" y="2043147"/>
            <a:ext cx="85407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给出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标识符集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{1, 2, 3}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{do, if, stop}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存取概率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=0.5,  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=0.1,  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=0.05,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=0.15,  q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=0.1,     q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=0.05, 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=0.05</a:t>
            </a:r>
            <a:r>
              <a:rPr kumimoji="0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构造一棵最优二叉搜索树</a:t>
            </a:r>
          </a:p>
        </p:txBody>
      </p:sp>
    </p:spTree>
    <p:extLst>
      <p:ext uri="{BB962C8B-B14F-4D97-AF65-F5344CB8AC3E}">
        <p14:creationId xmlns:p14="http://schemas.microsoft.com/office/powerpoint/2010/main" val="16630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C7636E40-337D-B14B-90B0-52519841B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动态规划的基本思想 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337CDE7D-9251-B54F-917A-6F51F4B5F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2030413"/>
            <a:ext cx="7772400" cy="3503052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zh-CN" altLang="en-US" sz="2800" dirty="0"/>
              <a:t>动态规划的实质是</a:t>
            </a:r>
            <a:r>
              <a:rPr lang="zh-CN" altLang="en-US" sz="2800" dirty="0">
                <a:solidFill>
                  <a:srgbClr val="FF0000"/>
                </a:solidFill>
              </a:rPr>
              <a:t>分治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消除</a:t>
            </a:r>
            <a:r>
              <a:rPr lang="zh-CN" altLang="en-US" sz="2800" dirty="0" smtClean="0">
                <a:solidFill>
                  <a:srgbClr val="FF0000"/>
                </a:solidFill>
              </a:rPr>
              <a:t>冗余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>
              <a:buClr>
                <a:srgbClr val="FF0000"/>
              </a:buClr>
            </a:pPr>
            <a:r>
              <a:rPr lang="zh-CN" altLang="en-US" sz="2400" dirty="0" smtClean="0"/>
              <a:t>将</a:t>
            </a:r>
            <a:r>
              <a:rPr lang="zh-CN" altLang="en-US" sz="2400" dirty="0"/>
              <a:t>问题实例分解</a:t>
            </a:r>
            <a:r>
              <a:rPr lang="zh-CN" altLang="en-US" sz="2400" dirty="0" smtClean="0"/>
              <a:t>为一系列更</a:t>
            </a:r>
            <a:r>
              <a:rPr lang="zh-CN" altLang="en-US" sz="2400" dirty="0"/>
              <a:t>小的、相似的子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lvl="1">
              <a:buClr>
                <a:srgbClr val="FF0000"/>
              </a:buClr>
            </a:pPr>
            <a:r>
              <a:rPr lang="zh-CN" altLang="en-US" sz="2400" dirty="0" smtClean="0"/>
              <a:t>求解每个子问题仅一次，并</a:t>
            </a:r>
            <a:r>
              <a:rPr lang="zh-CN" altLang="en-US" sz="2400" dirty="0"/>
              <a:t>存储子问题的解以避免计算重复的子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lvl="1">
              <a:buClr>
                <a:srgbClr val="FF0000"/>
              </a:buClr>
            </a:pPr>
            <a:r>
              <a:rPr lang="zh-CN" altLang="en-US" sz="2400" dirty="0" smtClean="0"/>
              <a:t>自底向上地计算</a:t>
            </a:r>
            <a:endParaRPr lang="en-US" altLang="zh-CN" sz="2400" dirty="0" smtClean="0"/>
          </a:p>
          <a:p>
            <a:pPr lvl="1">
              <a:buClr>
                <a:srgbClr val="FF0000"/>
              </a:buClr>
            </a:pPr>
            <a:r>
              <a:rPr lang="zh-CN" altLang="en-US" sz="2400" dirty="0" smtClean="0"/>
              <a:t>适用范围：一类可分解为多个相关</a:t>
            </a:r>
            <a:r>
              <a:rPr lang="zh-CN" altLang="en-US" sz="2400" dirty="0"/>
              <a:t>子问题的优化</a:t>
            </a:r>
            <a:r>
              <a:rPr lang="zh-CN" altLang="en-US" sz="2400" dirty="0" smtClean="0"/>
              <a:t>问题，且子问题的解被重复使用</a:t>
            </a:r>
            <a:endParaRPr lang="en-US" altLang="zh-CN" sz="2400" dirty="0" smtClean="0"/>
          </a:p>
        </p:txBody>
      </p:sp>
      <p:sp>
        <p:nvSpPr>
          <p:cNvPr id="32771" name="Slide Number Placeholder 1">
            <a:extLst>
              <a:ext uri="{FF2B5EF4-FFF2-40B4-BE49-F238E27FC236}">
                <a16:creationId xmlns:a16="http://schemas.microsoft.com/office/drawing/2014/main" id="{2A7C04B0-85C4-0545-ADDD-6CC01EA20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038F1B-817B-6D44-B883-9F0FC6D851A2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62AEA9-62F7-4254-9555-01F54342398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1378" name="Rectangle 54"/>
          <p:cNvSpPr>
            <a:spLocks noChangeArrowheads="1"/>
          </p:cNvSpPr>
          <p:nvPr/>
        </p:nvSpPr>
        <p:spPr bwMode="auto">
          <a:xfrm>
            <a:off x="1162050" y="784225"/>
            <a:ext cx="798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q0=0.15, 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P1=0.5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,  q1=0.1, 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P2=0.1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,  q2=0.05, 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P3=0.05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,  q3=0.05</a:t>
            </a:r>
          </a:p>
        </p:txBody>
      </p:sp>
      <p:sp>
        <p:nvSpPr>
          <p:cNvPr id="101380" name="Line 3"/>
          <p:cNvSpPr>
            <a:spLocks noChangeShapeType="1"/>
          </p:cNvSpPr>
          <p:nvPr/>
        </p:nvSpPr>
        <p:spPr bwMode="auto">
          <a:xfrm>
            <a:off x="5434013" y="2219325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81" name="Line 4"/>
          <p:cNvSpPr>
            <a:spLocks noChangeShapeType="1"/>
          </p:cNvSpPr>
          <p:nvPr/>
        </p:nvSpPr>
        <p:spPr bwMode="auto">
          <a:xfrm>
            <a:off x="6010275" y="1858963"/>
            <a:ext cx="0" cy="2449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82" name="Text Box 5"/>
          <p:cNvSpPr txBox="1">
            <a:spLocks noChangeArrowheads="1"/>
          </p:cNvSpPr>
          <p:nvPr/>
        </p:nvSpPr>
        <p:spPr bwMode="auto">
          <a:xfrm>
            <a:off x="6081713" y="1858963"/>
            <a:ext cx="504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1383" name="Text Box 6"/>
          <p:cNvSpPr txBox="1">
            <a:spLocks noChangeArrowheads="1"/>
          </p:cNvSpPr>
          <p:nvPr/>
        </p:nvSpPr>
        <p:spPr bwMode="auto">
          <a:xfrm>
            <a:off x="6731000" y="1858963"/>
            <a:ext cx="504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1384" name="Text Box 7"/>
          <p:cNvSpPr txBox="1">
            <a:spLocks noChangeArrowheads="1"/>
          </p:cNvSpPr>
          <p:nvPr/>
        </p:nvSpPr>
        <p:spPr bwMode="auto">
          <a:xfrm>
            <a:off x="7377113" y="1858963"/>
            <a:ext cx="504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01385" name="Text Box 8"/>
          <p:cNvSpPr txBox="1">
            <a:spLocks noChangeArrowheads="1"/>
          </p:cNvSpPr>
          <p:nvPr/>
        </p:nvSpPr>
        <p:spPr bwMode="auto">
          <a:xfrm>
            <a:off x="8026400" y="1858963"/>
            <a:ext cx="504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1386" name="Text Box 9"/>
          <p:cNvSpPr txBox="1">
            <a:spLocks noChangeArrowheads="1"/>
          </p:cNvSpPr>
          <p:nvPr/>
        </p:nvSpPr>
        <p:spPr bwMode="auto">
          <a:xfrm>
            <a:off x="5505450" y="2357438"/>
            <a:ext cx="504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1387" name="Text Box 10"/>
          <p:cNvSpPr txBox="1">
            <a:spLocks noChangeArrowheads="1"/>
          </p:cNvSpPr>
          <p:nvPr/>
        </p:nvSpPr>
        <p:spPr bwMode="auto">
          <a:xfrm>
            <a:off x="5507038" y="2867025"/>
            <a:ext cx="504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01388" name="Text Box 11"/>
          <p:cNvSpPr txBox="1">
            <a:spLocks noChangeArrowheads="1"/>
          </p:cNvSpPr>
          <p:nvPr/>
        </p:nvSpPr>
        <p:spPr bwMode="auto">
          <a:xfrm>
            <a:off x="5507038" y="3371850"/>
            <a:ext cx="504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081713" y="2357438"/>
            <a:ext cx="6334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657975" y="2795588"/>
            <a:ext cx="504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0.1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7215188" y="3300413"/>
            <a:ext cx="6048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0.05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8012113" y="3803650"/>
            <a:ext cx="806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0.05</a:t>
            </a:r>
          </a:p>
        </p:txBody>
      </p:sp>
      <p:sp>
        <p:nvSpPr>
          <p:cNvPr id="101393" name="Text Box 16"/>
          <p:cNvSpPr txBox="1">
            <a:spLocks noChangeArrowheads="1"/>
          </p:cNvSpPr>
          <p:nvPr/>
        </p:nvSpPr>
        <p:spPr bwMode="auto">
          <a:xfrm>
            <a:off x="5507038" y="3868738"/>
            <a:ext cx="504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01394" name="Line 17"/>
          <p:cNvSpPr>
            <a:spLocks noChangeShapeType="1"/>
          </p:cNvSpPr>
          <p:nvPr/>
        </p:nvSpPr>
        <p:spPr bwMode="auto">
          <a:xfrm>
            <a:off x="642938" y="2382044"/>
            <a:ext cx="3313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95" name="Line 18"/>
          <p:cNvSpPr>
            <a:spLocks noChangeShapeType="1"/>
          </p:cNvSpPr>
          <p:nvPr/>
        </p:nvSpPr>
        <p:spPr bwMode="auto">
          <a:xfrm>
            <a:off x="960438" y="1997867"/>
            <a:ext cx="0" cy="23106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96" name="Text Box 19"/>
          <p:cNvSpPr txBox="1">
            <a:spLocks noChangeArrowheads="1"/>
          </p:cNvSpPr>
          <p:nvPr/>
        </p:nvSpPr>
        <p:spPr bwMode="auto">
          <a:xfrm>
            <a:off x="1049796" y="1997868"/>
            <a:ext cx="299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0         1          2          3</a:t>
            </a:r>
          </a:p>
        </p:txBody>
      </p:sp>
      <p:sp>
        <p:nvSpPr>
          <p:cNvPr id="101397" name="Text Box 20"/>
          <p:cNvSpPr txBox="1">
            <a:spLocks noChangeArrowheads="1"/>
          </p:cNvSpPr>
          <p:nvPr/>
        </p:nvSpPr>
        <p:spPr bwMode="auto">
          <a:xfrm>
            <a:off x="571500" y="2453481"/>
            <a:ext cx="2889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01398" name="Text Box 21"/>
          <p:cNvSpPr txBox="1">
            <a:spLocks noChangeArrowheads="1"/>
          </p:cNvSpPr>
          <p:nvPr/>
        </p:nvSpPr>
        <p:spPr bwMode="auto">
          <a:xfrm>
            <a:off x="1902060" y="4056857"/>
            <a:ext cx="998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W(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, j)</a:t>
            </a:r>
          </a:p>
        </p:txBody>
      </p:sp>
      <p:sp>
        <p:nvSpPr>
          <p:cNvPr id="101399" name="Line 22"/>
          <p:cNvSpPr>
            <a:spLocks noChangeShapeType="1"/>
          </p:cNvSpPr>
          <p:nvPr/>
        </p:nvSpPr>
        <p:spPr bwMode="auto">
          <a:xfrm>
            <a:off x="611188" y="4868863"/>
            <a:ext cx="3313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400" name="Line 23"/>
          <p:cNvSpPr>
            <a:spLocks noChangeShapeType="1"/>
          </p:cNvSpPr>
          <p:nvPr/>
        </p:nvSpPr>
        <p:spPr bwMode="auto">
          <a:xfrm>
            <a:off x="933448" y="4558506"/>
            <a:ext cx="1" cy="2299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401" name="Text Box 24"/>
          <p:cNvSpPr txBox="1">
            <a:spLocks noChangeArrowheads="1"/>
          </p:cNvSpPr>
          <p:nvPr/>
        </p:nvSpPr>
        <p:spPr bwMode="auto">
          <a:xfrm>
            <a:off x="1100138" y="4558506"/>
            <a:ext cx="2398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0      1        2       3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1116013" y="501332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1692275" y="5480050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2411413" y="5949950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3130550" y="6381750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933450" y="2453481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0.15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1797050" y="2885281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0.1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2516188" y="3310731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0.05</a:t>
            </a:r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3379788" y="3774281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0.05</a:t>
            </a:r>
          </a:p>
        </p:txBody>
      </p: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1652588" y="2453481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0.75</a:t>
            </a:r>
          </a:p>
        </p:txBody>
      </p: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6756400" y="2362200"/>
            <a:ext cx="417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1690688" y="50133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2" name="Text Box 37"/>
          <p:cNvSpPr txBox="1">
            <a:spLocks noChangeArrowheads="1"/>
          </p:cNvSpPr>
          <p:nvPr/>
        </p:nvSpPr>
        <p:spPr bwMode="auto">
          <a:xfrm>
            <a:off x="2516188" y="2920206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0.25</a:t>
            </a: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81375" y="3317081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0.15</a:t>
            </a:r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7234238" y="2795588"/>
            <a:ext cx="720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0.4</a:t>
            </a:r>
          </a:p>
        </p:txBody>
      </p:sp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7954963" y="3298825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.25</a:t>
            </a:r>
          </a:p>
        </p:txBody>
      </p:sp>
      <p:sp>
        <p:nvSpPr>
          <p:cNvPr id="46" name="Text Box 41"/>
          <p:cNvSpPr txBox="1">
            <a:spLocks noChangeArrowheads="1"/>
          </p:cNvSpPr>
          <p:nvPr/>
        </p:nvSpPr>
        <p:spPr bwMode="auto">
          <a:xfrm>
            <a:off x="2411413" y="54800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3132138" y="59499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2517775" y="2453481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0.9</a:t>
            </a:r>
          </a:p>
        </p:txBody>
      </p:sp>
      <p:sp>
        <p:nvSpPr>
          <p:cNvPr id="49" name="Text Box 44"/>
          <p:cNvSpPr txBox="1">
            <a:spLocks noChangeArrowheads="1"/>
          </p:cNvSpPr>
          <p:nvPr/>
        </p:nvSpPr>
        <p:spPr bwMode="auto">
          <a:xfrm>
            <a:off x="7234238" y="23558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1.45</a:t>
            </a:r>
          </a:p>
        </p:txBody>
      </p:sp>
      <p:sp>
        <p:nvSpPr>
          <p:cNvPr id="50" name="Text Box 45"/>
          <p:cNvSpPr txBox="1">
            <a:spLocks noChangeArrowheads="1"/>
          </p:cNvSpPr>
          <p:nvPr/>
        </p:nvSpPr>
        <p:spPr bwMode="auto">
          <a:xfrm>
            <a:off x="2411413" y="50133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1" name="Text Box 46"/>
          <p:cNvSpPr txBox="1">
            <a:spLocks noChangeArrowheads="1"/>
          </p:cNvSpPr>
          <p:nvPr/>
        </p:nvSpPr>
        <p:spPr bwMode="auto">
          <a:xfrm>
            <a:off x="3379788" y="2920206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0.35</a:t>
            </a:r>
          </a:p>
        </p:txBody>
      </p:sp>
      <p:sp>
        <p:nvSpPr>
          <p:cNvPr id="52" name="Text Box 47"/>
          <p:cNvSpPr txBox="1">
            <a:spLocks noChangeArrowheads="1"/>
          </p:cNvSpPr>
          <p:nvPr/>
        </p:nvSpPr>
        <p:spPr bwMode="auto">
          <a:xfrm>
            <a:off x="3525838" y="2453481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7953375" y="2795588"/>
            <a:ext cx="720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 </a:t>
            </a:r>
            <a:r>
              <a:rPr kumimoji="0" lang="zh-CN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Text Box 49"/>
          <p:cNvSpPr txBox="1">
            <a:spLocks noChangeArrowheads="1"/>
          </p:cNvSpPr>
          <p:nvPr/>
        </p:nvSpPr>
        <p:spPr bwMode="auto">
          <a:xfrm>
            <a:off x="3130550" y="55165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5" name="Text Box 50"/>
          <p:cNvSpPr txBox="1">
            <a:spLocks noChangeArrowheads="1"/>
          </p:cNvSpPr>
          <p:nvPr/>
        </p:nvSpPr>
        <p:spPr bwMode="auto">
          <a:xfrm>
            <a:off x="7954963" y="236220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1.85</a:t>
            </a:r>
          </a:p>
        </p:txBody>
      </p:sp>
      <p:sp>
        <p:nvSpPr>
          <p:cNvPr id="56" name="Text Box 51"/>
          <p:cNvSpPr txBox="1">
            <a:spLocks noChangeArrowheads="1"/>
          </p:cNvSpPr>
          <p:nvPr/>
        </p:nvSpPr>
        <p:spPr bwMode="auto">
          <a:xfrm>
            <a:off x="3130550" y="50133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1428" name="Text Box 52"/>
          <p:cNvSpPr txBox="1">
            <a:spLocks noChangeArrowheads="1"/>
          </p:cNvSpPr>
          <p:nvPr/>
        </p:nvSpPr>
        <p:spPr bwMode="auto">
          <a:xfrm>
            <a:off x="6786563" y="4236244"/>
            <a:ext cx="895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e(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, j)</a:t>
            </a:r>
          </a:p>
        </p:txBody>
      </p:sp>
      <p:sp>
        <p:nvSpPr>
          <p:cNvPr id="101429" name="Text Box 53"/>
          <p:cNvSpPr txBox="1">
            <a:spLocks noChangeArrowheads="1"/>
          </p:cNvSpPr>
          <p:nvPr/>
        </p:nvSpPr>
        <p:spPr bwMode="auto">
          <a:xfrm>
            <a:off x="3981051" y="6357938"/>
            <a:ext cx="1277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root(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, j)</a:t>
            </a:r>
          </a:p>
        </p:txBody>
      </p:sp>
      <p:sp>
        <p:nvSpPr>
          <p:cNvPr id="101430" name="Text Box 20"/>
          <p:cNvSpPr txBox="1">
            <a:spLocks noChangeArrowheads="1"/>
          </p:cNvSpPr>
          <p:nvPr/>
        </p:nvSpPr>
        <p:spPr bwMode="auto">
          <a:xfrm>
            <a:off x="515938" y="4973638"/>
            <a:ext cx="2889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     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7053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smtClean="0"/>
              <a:t>最优二叉搜索树</a:t>
            </a:r>
            <a:endParaRPr lang="zh-CN" altLang="en-US" smtClean="0"/>
          </a:p>
        </p:txBody>
      </p:sp>
      <p:sp>
        <p:nvSpPr>
          <p:cNvPr id="102402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132D5C-D21A-4BB5-AF2D-15667E06D20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0240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1784350"/>
            <a:ext cx="7508875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6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10342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P141-143:</a:t>
            </a:r>
          </a:p>
          <a:p>
            <a:pPr lvl="1"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7.9</a:t>
            </a:r>
          </a:p>
          <a:p>
            <a:pPr lvl="1"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7.16(a)</a:t>
            </a:r>
          </a:p>
          <a:p>
            <a:pPr lvl="1"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7.22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画出表格即可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7.30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27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6EAB2-BAF1-4525-9BA0-70958EE7C17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97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7359A51F-5BCE-A642-A533-DFAD250B6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2675" y="576644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动态规划原理</a:t>
            </a:r>
          </a:p>
        </p:txBody>
      </p:sp>
      <p:sp>
        <p:nvSpPr>
          <p:cNvPr id="97282" name="矩形 2">
            <a:extLst>
              <a:ext uri="{FF2B5EF4-FFF2-40B4-BE49-F238E27FC236}">
                <a16:creationId xmlns:a16="http://schemas.microsoft.com/office/drawing/2014/main" id="{59E8E154-A9CB-D340-8C31-0D8974BB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76" y="1974985"/>
            <a:ext cx="7618412" cy="140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342900" lvl="0" indent="-342900">
              <a:buClr>
                <a:srgbClr val="3333CC"/>
              </a:buClr>
            </a:pPr>
            <a:r>
              <a:rPr lang="zh-CN" altLang="en-US" sz="2800" kern="0" dirty="0" smtClean="0">
                <a:solidFill>
                  <a:srgbClr val="000000"/>
                </a:solidFill>
                <a:latin typeface="Tahoma"/>
              </a:rPr>
              <a:t>具备</a:t>
            </a:r>
            <a:r>
              <a:rPr lang="zh-CN" altLang="en-US" sz="2800" kern="0" dirty="0">
                <a:solidFill>
                  <a:srgbClr val="000000"/>
                </a:solidFill>
                <a:latin typeface="Tahoma"/>
              </a:rPr>
              <a:t>两个</a:t>
            </a:r>
            <a:r>
              <a:rPr lang="zh-CN" altLang="en-US" sz="2800" kern="0" dirty="0" smtClean="0">
                <a:solidFill>
                  <a:srgbClr val="000000"/>
                </a:solidFill>
                <a:latin typeface="Tahoma"/>
              </a:rPr>
              <a:t>要素</a:t>
            </a:r>
            <a:endParaRPr lang="en-US" altLang="zh-CN" sz="2800" kern="0" dirty="0">
              <a:solidFill>
                <a:srgbClr val="000000"/>
              </a:solidFill>
              <a:latin typeface="Tahoma"/>
            </a:endParaRPr>
          </a:p>
          <a:p>
            <a:pPr lvl="1">
              <a:buClr>
                <a:srgbClr val="FF0000"/>
              </a:buClr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优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子结构</a:t>
            </a:r>
            <a:endParaRPr kumimoji="0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buClr>
                <a:srgbClr val="FF0000"/>
              </a:buClr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问题重叠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7283" name="矩形 1">
            <a:extLst>
              <a:ext uri="{FF2B5EF4-FFF2-40B4-BE49-F238E27FC236}">
                <a16:creationId xmlns:a16="http://schemas.microsoft.com/office/drawing/2014/main" id="{D1552379-A25D-DC42-A823-287111DC4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76" y="3485291"/>
            <a:ext cx="7838908" cy="177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342900" lvl="0" indent="-342900">
              <a:buClr>
                <a:srgbClr val="3333CC"/>
              </a:buClr>
            </a:pPr>
            <a:r>
              <a:rPr lang="zh-CN" altLang="en-US" sz="2800" kern="0" dirty="0" smtClean="0">
                <a:solidFill>
                  <a:srgbClr val="000000"/>
                </a:solidFill>
                <a:latin typeface="Tahoma"/>
              </a:rPr>
              <a:t>最</a:t>
            </a:r>
            <a:r>
              <a:rPr lang="zh-CN" altLang="en-US" sz="2800" kern="0" dirty="0">
                <a:solidFill>
                  <a:srgbClr val="000000"/>
                </a:solidFill>
                <a:latin typeface="Tahoma"/>
              </a:rPr>
              <a:t>优</a:t>
            </a:r>
            <a:r>
              <a:rPr lang="zh-CN" altLang="en-US" sz="2800" kern="0" dirty="0" smtClean="0">
                <a:solidFill>
                  <a:srgbClr val="000000"/>
                </a:solidFill>
                <a:latin typeface="Tahoma"/>
              </a:rPr>
              <a:t>子结构</a:t>
            </a:r>
            <a:endParaRPr lang="en-US" altLang="zh-CN" sz="2800" kern="0" dirty="0">
              <a:solidFill>
                <a:srgbClr val="000000"/>
              </a:solidFill>
              <a:latin typeface="Tahoma"/>
            </a:endParaRPr>
          </a:p>
          <a:p>
            <a:pPr lvl="1">
              <a:buClr>
                <a:srgbClr val="FF0000"/>
              </a:buClr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最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优解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一定包含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子问题的最优解</a:t>
            </a:r>
            <a:endParaRPr kumimoji="0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buClr>
                <a:srgbClr val="FF0000"/>
              </a:buClr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缩小子问题集合，只需那些优化问题中包含的子问题，降低实现复杂性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7284" name="矩形 2">
            <a:extLst>
              <a:ext uri="{FF2B5EF4-FFF2-40B4-BE49-F238E27FC236}">
                <a16:creationId xmlns:a16="http://schemas.microsoft.com/office/drawing/2014/main" id="{BA33CD0E-4017-EB48-A667-ACBA6CC15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75" y="5307421"/>
            <a:ext cx="6161411" cy="140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342900" lvl="0" indent="-342900">
              <a:buClr>
                <a:srgbClr val="3333CC"/>
              </a:buClr>
            </a:pPr>
            <a:r>
              <a:rPr lang="zh-CN" altLang="en-US" sz="2800" kern="0" dirty="0" smtClean="0">
                <a:solidFill>
                  <a:srgbClr val="000000"/>
                </a:solidFill>
                <a:latin typeface="Tahoma"/>
              </a:rPr>
              <a:t>子</a:t>
            </a:r>
            <a:r>
              <a:rPr lang="zh-CN" altLang="en-US" sz="2800" kern="0" dirty="0">
                <a:solidFill>
                  <a:srgbClr val="000000"/>
                </a:solidFill>
                <a:latin typeface="Tahoma"/>
              </a:rPr>
              <a:t>问题</a:t>
            </a:r>
            <a:r>
              <a:rPr lang="zh-CN" altLang="en-US" sz="2800" kern="0" dirty="0" smtClean="0">
                <a:solidFill>
                  <a:srgbClr val="000000"/>
                </a:solidFill>
                <a:latin typeface="Tahoma"/>
              </a:rPr>
              <a:t>重叠</a:t>
            </a:r>
            <a:endParaRPr lang="en-US" altLang="zh-CN" sz="2800" kern="0" dirty="0">
              <a:solidFill>
                <a:srgbClr val="000000"/>
              </a:solidFill>
              <a:latin typeface="Tahoma"/>
            </a:endParaRPr>
          </a:p>
          <a:p>
            <a:pPr lvl="1">
              <a:buClr>
                <a:srgbClr val="FF0000"/>
              </a:buClr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很多子问题的解将被多次使用</a:t>
            </a:r>
            <a:endParaRPr kumimoji="0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buClr>
                <a:srgbClr val="FF0000"/>
              </a:buClr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问题空间必须足够小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7285" name="Slide Number Placeholder 1">
            <a:extLst>
              <a:ext uri="{FF2B5EF4-FFF2-40B4-BE49-F238E27FC236}">
                <a16:creationId xmlns:a16="http://schemas.microsoft.com/office/drawing/2014/main" id="{D8459AEB-C759-2543-A2C9-7242B912A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F54BEC-3D75-E541-B2B6-FE1D7441ADC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9312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810A29EA-C563-EC45-91F5-D1F6A9129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3313" y="625412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动态规划原理：最优子结构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64689DC5-B60D-7049-96ED-8E68EEF8E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" y="2004315"/>
            <a:ext cx="834231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在使用动态规划算法来求解问题时，如果问题不具有最优子结构性质，而想当然的认为有，就会适得其反，达不到求解的效果。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给定一个有向图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V, 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和顶点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，考虑下面两个问题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不带权的最短路径问题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寻找一条从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含有最少边数的路径。这样的路径必须是简单路径即序列中顶点不重复出现的路径，要不然从这个路径中删去一个环会产生一条含有更少边数的路径。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不带权的最长简单路径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寻找一条从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含有最多边数的路径。这条路径必须是简单路径，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要不然可以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多次地绕着一个环遍历，从而得到一条含有任意多边数的路径。 </a:t>
            </a:r>
          </a:p>
        </p:txBody>
      </p:sp>
      <p:sp>
        <p:nvSpPr>
          <p:cNvPr id="98309" name="Slide Number Placeholder 1">
            <a:extLst>
              <a:ext uri="{FF2B5EF4-FFF2-40B4-BE49-F238E27FC236}">
                <a16:creationId xmlns:a16="http://schemas.microsoft.com/office/drawing/2014/main" id="{F25D7F39-A176-A947-A731-A5290A6126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1987AF-9E76-7C4D-B013-4C023C78674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87218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810A29EA-C563-EC45-91F5-D1F6A9129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3313" y="625412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动态规划原理：最优子结构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64689DC5-B60D-7049-96ED-8E68EEF8E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51" y="2043395"/>
            <a:ext cx="841417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对于不带权的最短路径问题，问题具有最优子结构性质。解一个子问题跟解另一个子问题是独立的 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对于不带权的最长路径问题，不带权的最长路径问题则不具有最优子结构性质。解一个子问题跟解另一个子问题是不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独立的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309" name="Slide Number Placeholder 1">
            <a:extLst>
              <a:ext uri="{FF2B5EF4-FFF2-40B4-BE49-F238E27FC236}">
                <a16:creationId xmlns:a16="http://schemas.microsoft.com/office/drawing/2014/main" id="{F25D7F39-A176-A947-A731-A5290A6126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1987AF-9E76-7C4D-B013-4C023C78674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0E7AA40-92BB-5A4F-8835-084D82DA5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73" y="2876167"/>
            <a:ext cx="3096279" cy="100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687014" y="5097718"/>
            <a:ext cx="1853286" cy="1710024"/>
            <a:chOff x="5435600" y="3429000"/>
            <a:chExt cx="2017713" cy="187325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5435600" y="3429000"/>
              <a:ext cx="576263" cy="576263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6877050" y="3429000"/>
              <a:ext cx="576263" cy="576263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435600" y="4725988"/>
              <a:ext cx="576263" cy="576262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877050" y="4725988"/>
              <a:ext cx="576263" cy="576262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6011863" y="3644900"/>
              <a:ext cx="8651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7235825" y="4005263"/>
              <a:ext cx="0" cy="719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795963" y="4005263"/>
              <a:ext cx="0" cy="720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11863" y="4941888"/>
              <a:ext cx="8651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7092950" y="4005263"/>
              <a:ext cx="0" cy="720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6011863" y="3789363"/>
              <a:ext cx="8651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5651500" y="4005263"/>
              <a:ext cx="0" cy="720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6011863" y="5086350"/>
              <a:ext cx="8651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9557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24008</TotalTime>
  <Words>4270</Words>
  <Application>Microsoft Office PowerPoint</Application>
  <PresentationFormat>全屏显示(4:3)</PresentationFormat>
  <Paragraphs>722</Paragraphs>
  <Slides>62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62</vt:i4>
      </vt:variant>
    </vt:vector>
  </HeadingPairs>
  <TitlesOfParts>
    <vt:vector size="85" baseType="lpstr">
      <vt:lpstr>黑体</vt:lpstr>
      <vt:lpstr>华文新魏</vt:lpstr>
      <vt:lpstr>楷体_GB2312</vt:lpstr>
      <vt:lpstr>SimSun</vt:lpstr>
      <vt:lpstr>SimSun</vt:lpstr>
      <vt:lpstr>Arial</vt:lpstr>
      <vt:lpstr>Arial Rounded MT Bold</vt:lpstr>
      <vt:lpstr>Cambria Math</vt:lpstr>
      <vt:lpstr>Comic Sans MS</vt:lpstr>
      <vt:lpstr>Symbol</vt:lpstr>
      <vt:lpstr>Tahoma</vt:lpstr>
      <vt:lpstr>Times</vt:lpstr>
      <vt:lpstr>Times New Roman</vt:lpstr>
      <vt:lpstr>Verdana</vt:lpstr>
      <vt:lpstr>Wingdings</vt:lpstr>
      <vt:lpstr>Blends</vt:lpstr>
      <vt:lpstr>1_Blends</vt:lpstr>
      <vt:lpstr>2_Blends</vt:lpstr>
      <vt:lpstr>3_Blends</vt:lpstr>
      <vt:lpstr>4_Blends</vt:lpstr>
      <vt:lpstr>Equation</vt:lpstr>
      <vt:lpstr>数式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动态规划的基本思想 </vt:lpstr>
      <vt:lpstr>动态规划原理</vt:lpstr>
      <vt:lpstr>动态规划原理：最优子结构</vt:lpstr>
      <vt:lpstr>动态规划原理：最优子结构</vt:lpstr>
      <vt:lpstr>动态规划的基本步骤 </vt:lpstr>
      <vt:lpstr>动态规划实例</vt:lpstr>
      <vt:lpstr>矩阵链相乘 </vt:lpstr>
      <vt:lpstr>PowerPoint 演示文稿</vt:lpstr>
      <vt:lpstr>PowerPoint 演示文稿</vt:lpstr>
      <vt:lpstr>PowerPoint 演示文稿</vt:lpstr>
      <vt:lpstr>PowerPoint 演示文稿</vt:lpstr>
      <vt:lpstr>3.自底向上计算最优值</vt:lpstr>
      <vt:lpstr>矩阵链相乘 </vt:lpstr>
      <vt:lpstr>4. 构造最优解</vt:lpstr>
      <vt:lpstr>PowerPoint 演示文稿</vt:lpstr>
      <vt:lpstr>算法复杂度</vt:lpstr>
      <vt:lpstr>所有点对最短路径问题</vt:lpstr>
      <vt:lpstr>所有点对最短路径问题</vt:lpstr>
      <vt:lpstr>所有点对最短路径问题</vt:lpstr>
      <vt:lpstr>所有点对最短路径问题</vt:lpstr>
      <vt:lpstr>所有点对最短路径问题</vt:lpstr>
      <vt:lpstr>所有点对最短路径问题</vt:lpstr>
      <vt:lpstr>所有点对最短路径问题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3.自底向上计算最优值</vt:lpstr>
      <vt:lpstr>PowerPoint 演示文稿</vt:lpstr>
      <vt:lpstr>时间复杂度</vt:lpstr>
      <vt:lpstr>PowerPoint 演示文稿</vt:lpstr>
      <vt:lpstr>PowerPoint 演示文稿</vt:lpstr>
      <vt:lpstr>0-1背包问题</vt:lpstr>
      <vt:lpstr>空间复杂度</vt:lpstr>
      <vt:lpstr>空间复杂度</vt:lpstr>
      <vt:lpstr>二叉搜索树</vt:lpstr>
      <vt:lpstr>二叉搜索树</vt:lpstr>
      <vt:lpstr>二叉搜索树</vt:lpstr>
      <vt:lpstr>二叉搜索树</vt:lpstr>
      <vt:lpstr>最优二叉搜索树</vt:lpstr>
      <vt:lpstr>最优二叉搜索树</vt:lpstr>
      <vt:lpstr>最优二叉搜索树</vt:lpstr>
      <vt:lpstr>最优二叉搜索树</vt:lpstr>
      <vt:lpstr>最优二叉搜索树</vt:lpstr>
      <vt:lpstr>最优二叉搜索树</vt:lpstr>
      <vt:lpstr>最优二叉搜索树</vt:lpstr>
      <vt:lpstr>最优二叉搜索树</vt:lpstr>
      <vt:lpstr>PowerPoint 演示文稿</vt:lpstr>
      <vt:lpstr>最优二叉搜索树</vt:lpstr>
      <vt:lpstr>作业</vt:lpstr>
    </vt:vector>
  </TitlesOfParts>
  <Company>WHU ISS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 散 数 学</dc:title>
  <dc:creator>cctang, fliu</dc:creator>
  <cp:lastModifiedBy>李雨晴</cp:lastModifiedBy>
  <cp:revision>889</cp:revision>
  <cp:lastPrinted>2020-03-26T13:02:39Z</cp:lastPrinted>
  <dcterms:created xsi:type="dcterms:W3CDTF">2003-07-02T00:00:48Z</dcterms:created>
  <dcterms:modified xsi:type="dcterms:W3CDTF">2022-10-26T09:05:09Z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